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media/image2.jpeg" ContentType="image/jpeg"/>
  <Override PartName="/ppt/theme/theme2.xml" ContentType="application/vnd.openxmlformats-officedocument.theme+xml"/>
  <Override PartName="/ppt/media/media1.mov" ContentType="video/unknown"/>
  <Override PartName="/ppt/media/media2.mov" ContentType="video/unknown"/>
  <Override PartName="/ppt/media/image3.jpeg" ContentType="image/jpeg"/>
  <Override PartName="/ppt/media/image4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Gill Sans"/>
      </a:defRPr>
    </a:lvl1pPr>
    <a:lvl2pPr marL="0" marR="0" indent="3429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Gill Sans"/>
      </a:defRPr>
    </a:lvl2pPr>
    <a:lvl3pPr marL="0" marR="0" indent="6858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Gill Sans"/>
      </a:defRPr>
    </a:lvl3pPr>
    <a:lvl4pPr marL="0" marR="0" indent="10287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Gill Sans"/>
      </a:defRPr>
    </a:lvl4pPr>
    <a:lvl5pPr marL="0" marR="0" indent="13716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Gill Sans"/>
      </a:defRPr>
    </a:lvl5pPr>
    <a:lvl6pPr marL="0" marR="0" indent="17145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Gill Sans"/>
      </a:defRPr>
    </a:lvl6pPr>
    <a:lvl7pPr marL="0" marR="0" indent="20574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Gill Sans"/>
      </a:defRPr>
    </a:lvl7pPr>
    <a:lvl8pPr marL="0" marR="0" indent="24003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Gill Sans"/>
      </a:defRPr>
    </a:lvl8pPr>
    <a:lvl9pPr marL="0" marR="0" indent="2743200" algn="ctr" defTabSz="821531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5800" u="none" kumimoji="0" normalizeH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Gill San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8F44A2F1-9E1F-4B54-A3A2-5F16C0AD49E2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8C8D8F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29292">
              <a:alpha val="5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29292">
              <a:alpha val="5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25400" cap="flat">
              <a:solidFill>
                <a:srgbClr val="FFFFFF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29292">
              <a:alpha val="50000"/>
            </a:srgbClr>
          </a:solidFill>
        </a:fill>
      </a:tcStyle>
    </a:firstRow>
  </a:tblStyle>
  <a:tblStyle styleId="{C7B018BB-80A7-4F77-B60F-C8B233D01FF8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E1E0DA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 b="def" i="def"/>
      <a:tcStyle>
        <a:tcBdr/>
        <a:fill>
          <a:solidFill>
            <a:srgbClr val="C3C2C2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 b="def" i="def"/>
      <a:tcStyle>
        <a:tcBdr/>
        <a:fill>
          <a:solidFill>
            <a:srgbClr val="DCE5E6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 b="def" i="def"/>
      <a:tcStyle>
        <a:tcBdr/>
        <a:fill>
          <a:solidFill>
            <a:srgbClr val="DEDEDF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EDEEEE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de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4C3C2611-4C71-4FC5-86AE-919BDF0F9419}" styleName="">
    <a:tblBg/>
    <a:wholeTbl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 b="def" i="def"/>
      <a:tcStyle>
        <a:tcBdr/>
        <a:fill>
          <a:solidFill>
            <a:srgbClr val="E3E5E8"/>
          </a:solidFill>
        </a:fill>
      </a:tcStyle>
    </a:band2H>
    <a:firstCol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def" i="def">
        <a:font>
          <a:latin typeface="Helvetica Light"/>
          <a:ea typeface="Helvetica Light"/>
          <a:cs typeface="Helvetica Light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de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5" name="Shape 95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584200" latinLnBrk="0">
      <a:defRPr sz="2200">
        <a:latin typeface="Lucida Grande"/>
        <a:ea typeface="Lucida Grande"/>
        <a:cs typeface="Lucida Grande"/>
        <a:sym typeface="Lucida Grande"/>
      </a:defRPr>
    </a:lvl1pPr>
    <a:lvl2pPr indent="228600" defTabSz="584200" latinLnBrk="0">
      <a:defRPr sz="2200">
        <a:latin typeface="Lucida Grande"/>
        <a:ea typeface="Lucida Grande"/>
        <a:cs typeface="Lucida Grande"/>
        <a:sym typeface="Lucida Grande"/>
      </a:defRPr>
    </a:lvl2pPr>
    <a:lvl3pPr indent="457200" defTabSz="584200" latinLnBrk="0">
      <a:defRPr sz="2200">
        <a:latin typeface="Lucida Grande"/>
        <a:ea typeface="Lucida Grande"/>
        <a:cs typeface="Lucida Grande"/>
        <a:sym typeface="Lucida Grande"/>
      </a:defRPr>
    </a:lvl3pPr>
    <a:lvl4pPr indent="685800" defTabSz="584200" latinLnBrk="0">
      <a:defRPr sz="2200">
        <a:latin typeface="Lucida Grande"/>
        <a:ea typeface="Lucida Grande"/>
        <a:cs typeface="Lucida Grande"/>
        <a:sym typeface="Lucida Grande"/>
      </a:defRPr>
    </a:lvl4pPr>
    <a:lvl5pPr indent="914400" defTabSz="584200" latinLnBrk="0">
      <a:defRPr sz="2200">
        <a:latin typeface="Lucida Grande"/>
        <a:ea typeface="Lucida Grande"/>
        <a:cs typeface="Lucida Grande"/>
        <a:sym typeface="Lucida Grande"/>
      </a:defRPr>
    </a:lvl5pPr>
    <a:lvl6pPr indent="1143000" defTabSz="584200" latinLnBrk="0">
      <a:defRPr sz="2200">
        <a:latin typeface="Lucida Grande"/>
        <a:ea typeface="Lucida Grande"/>
        <a:cs typeface="Lucida Grande"/>
        <a:sym typeface="Lucida Grande"/>
      </a:defRPr>
    </a:lvl6pPr>
    <a:lvl7pPr indent="1371600" defTabSz="584200" latinLnBrk="0">
      <a:defRPr sz="2200">
        <a:latin typeface="Lucida Grande"/>
        <a:ea typeface="Lucida Grande"/>
        <a:cs typeface="Lucida Grande"/>
        <a:sym typeface="Lucida Grande"/>
      </a:defRPr>
    </a:lvl7pPr>
    <a:lvl8pPr indent="1600200" defTabSz="584200" latinLnBrk="0">
      <a:defRPr sz="2200">
        <a:latin typeface="Lucida Grande"/>
        <a:ea typeface="Lucida Grande"/>
        <a:cs typeface="Lucida Grande"/>
        <a:sym typeface="Lucida Grande"/>
      </a:defRPr>
    </a:lvl8pPr>
    <a:lvl9pPr indent="1828800" defTabSz="584200" latinLnBrk="0">
      <a:defRPr sz="2200">
        <a:latin typeface="Lucida Grande"/>
        <a:ea typeface="Lucida Grande"/>
        <a:cs typeface="Lucida Grande"/>
        <a:sym typeface="Lucida Grand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9" name="Body Level One…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1" name="Timon Heim - LBNL"/>
          <p:cNvSpPr txBox="1"/>
          <p:nvPr>
            <p:ph type="body" sz="quarter" idx="21"/>
          </p:nvPr>
        </p:nvSpPr>
        <p:spPr>
          <a:xfrm>
            <a:off x="9701401" y="10048067"/>
            <a:ext cx="4981199" cy="762941"/>
          </a:xfrm>
          <a:prstGeom prst="rect">
            <a:avLst/>
          </a:prstGeom>
        </p:spPr>
        <p:txBody>
          <a:bodyPr anchor="ctr">
            <a:spAutoFit/>
          </a:bodyPr>
          <a:lstStyle>
            <a:lvl1pPr>
              <a:defRPr sz="4200"/>
            </a:lvl1pPr>
          </a:lstStyle>
          <a:p>
            <a:pPr/>
            <a:r>
              <a:t>Timon Heim - LBNL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Blasenkammer_by_HenryGale.jpg" descr="Blasenkammer_by_HenryGale.jpg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-1" y="-2279274"/>
            <a:ext cx="24366065" cy="18274548"/>
          </a:xfrm>
          <a:prstGeom prst="rect">
            <a:avLst/>
          </a:prstGeom>
          <a:ln w="12700">
            <a:miter lim="400000"/>
          </a:ln>
        </p:spPr>
      </p:pic>
      <p:sp>
        <p:nvSpPr>
          <p:cNvPr id="29" name="Line"/>
          <p:cNvSpPr/>
          <p:nvPr/>
        </p:nvSpPr>
        <p:spPr>
          <a:xfrm flipH="1" rot="5400000">
            <a:off x="16224293" y="5114662"/>
            <a:ext cx="3838441" cy="114263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30" name="Line"/>
          <p:cNvSpPr/>
          <p:nvPr/>
        </p:nvSpPr>
        <p:spPr>
          <a:xfrm flipH="1" rot="5400000">
            <a:off x="16187086" y="5061899"/>
            <a:ext cx="4285599" cy="114263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xfrm>
            <a:off x="11944743" y="13057584"/>
            <a:ext cx="494514" cy="502642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32" name="Timon Heim"/>
          <p:cNvSpPr txBox="1"/>
          <p:nvPr/>
        </p:nvSpPr>
        <p:spPr>
          <a:xfrm>
            <a:off x="234156" y="13057585"/>
            <a:ext cx="2928424" cy="502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4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Timon Heim</a:t>
            </a:r>
          </a:p>
        </p:txBody>
      </p:sp>
      <p:sp>
        <p:nvSpPr>
          <p:cNvPr id="33" name="Meeting Name"/>
          <p:cNvSpPr txBox="1"/>
          <p:nvPr>
            <p:ph type="body" sz="quarter" idx="21"/>
          </p:nvPr>
        </p:nvSpPr>
        <p:spPr>
          <a:xfrm>
            <a:off x="18323534" y="13057585"/>
            <a:ext cx="5719537" cy="502641"/>
          </a:xfrm>
          <a:prstGeom prst="rect">
            <a:avLst/>
          </a:prstGeom>
        </p:spPr>
        <p:txBody>
          <a:bodyPr anchor="ctr">
            <a:spAutoFit/>
          </a:bodyPr>
          <a:lstStyle>
            <a:lvl1pPr algn="r">
              <a:defRPr sz="2400"/>
            </a:lvl1pPr>
          </a:lstStyle>
          <a:p>
            <a:pPr/>
            <a:r>
              <a:t>Meeting Name</a:t>
            </a:r>
          </a:p>
        </p:txBody>
      </p:sp>
      <p:sp>
        <p:nvSpPr>
          <p:cNvPr id="34" name="Title Text"/>
          <p:cNvSpPr txBox="1"/>
          <p:nvPr>
            <p:ph type="body" sz="quarter" idx="22"/>
          </p:nvPr>
        </p:nvSpPr>
        <p:spPr>
          <a:xfrm>
            <a:off x="4646079" y="217753"/>
            <a:ext cx="14898724" cy="2536032"/>
          </a:xfrm>
          <a:prstGeom prst="rect">
            <a:avLst/>
          </a:prstGeom>
        </p:spPr>
        <p:txBody>
          <a:bodyPr anchor="ctr"/>
          <a:lstStyle>
            <a:lvl1pPr algn="r">
              <a:defRPr sz="7000"/>
            </a:lvl1pPr>
          </a:lstStyle>
          <a:p>
            <a:pPr/>
            <a:r>
              <a:t>Title Text</a:t>
            </a:r>
          </a:p>
        </p:txBody>
      </p:sp>
      <p:sp>
        <p:nvSpPr>
          <p:cNvPr id="35" name="Body Level One…"/>
          <p:cNvSpPr txBox="1"/>
          <p:nvPr>
            <p:ph type="body" idx="23"/>
          </p:nvPr>
        </p:nvSpPr>
        <p:spPr>
          <a:xfrm>
            <a:off x="877965" y="2036941"/>
            <a:ext cx="22434952" cy="10357596"/>
          </a:xfrm>
          <a:prstGeom prst="rect">
            <a:avLst/>
          </a:prstGeom>
        </p:spPr>
        <p:txBody>
          <a:bodyPr anchor="ctr"/>
          <a:lstStyle>
            <a:lvl1pPr marL="1096818" indent="-779318" algn="l">
              <a:spcBef>
                <a:spcPts val="3300"/>
              </a:spcBef>
              <a:buSzPct val="171000"/>
              <a:buChar char="•"/>
              <a:defRPr sz="3000"/>
            </a:lvl1pPr>
            <a:lvl2pPr marL="1541318" indent="-779318" algn="l">
              <a:spcBef>
                <a:spcPts val="3300"/>
              </a:spcBef>
              <a:buSzPct val="171000"/>
              <a:buChar char="•"/>
              <a:defRPr sz="3000"/>
            </a:lvl2pPr>
            <a:lvl3pPr marL="1985818" indent="-779318" algn="l">
              <a:spcBef>
                <a:spcPts val="3300"/>
              </a:spcBef>
              <a:buSzPct val="171000"/>
              <a:buChar char="•"/>
              <a:defRPr sz="3000"/>
            </a:lvl3pPr>
            <a:lvl4pPr marL="2430318" indent="-779318" algn="l">
              <a:spcBef>
                <a:spcPts val="3300"/>
              </a:spcBef>
              <a:buSzPct val="171000"/>
              <a:buChar char="•"/>
              <a:defRPr sz="3000"/>
            </a:lvl4pPr>
            <a:lvl5pPr marL="2874818" indent="-779318" algn="l">
              <a:spcBef>
                <a:spcPts val="3300"/>
              </a:spcBef>
              <a:buSzPct val="171000"/>
              <a:buChar char="•"/>
              <a:defRPr sz="30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pic>
        <p:nvPicPr>
          <p:cNvPr id="36" name="14_BL_Alt_Stack_Rev.png" descr="14_BL_Alt_Stack_Rev.png"/>
          <p:cNvPicPr>
            <a:picLocks noChangeAspect="1"/>
          </p:cNvPicPr>
          <p:nvPr/>
        </p:nvPicPr>
        <p:blipFill>
          <a:blip r:embed="rId3">
            <a:extLst/>
          </a:blip>
          <a:srcRect l="6602" t="12300" r="6903" b="12288"/>
          <a:stretch>
            <a:fillRect/>
          </a:stretch>
        </p:blipFill>
        <p:spPr>
          <a:xfrm>
            <a:off x="20141473" y="432315"/>
            <a:ext cx="3624979" cy="17047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9" h="21367" fill="norm" stroke="1" extrusionOk="0">
                <a:moveTo>
                  <a:pt x="3086" y="12"/>
                </a:moveTo>
                <a:cubicBezTo>
                  <a:pt x="3021" y="40"/>
                  <a:pt x="2983" y="122"/>
                  <a:pt x="2983" y="261"/>
                </a:cubicBezTo>
                <a:cubicBezTo>
                  <a:pt x="2983" y="389"/>
                  <a:pt x="2905" y="494"/>
                  <a:pt x="2810" y="494"/>
                </a:cubicBezTo>
                <a:cubicBezTo>
                  <a:pt x="2715" y="494"/>
                  <a:pt x="2567" y="646"/>
                  <a:pt x="2482" y="828"/>
                </a:cubicBezTo>
                <a:cubicBezTo>
                  <a:pt x="2397" y="1009"/>
                  <a:pt x="2269" y="1199"/>
                  <a:pt x="2196" y="1250"/>
                </a:cubicBezTo>
                <a:cubicBezTo>
                  <a:pt x="2122" y="1303"/>
                  <a:pt x="2095" y="1515"/>
                  <a:pt x="2136" y="1738"/>
                </a:cubicBezTo>
                <a:cubicBezTo>
                  <a:pt x="2225" y="2234"/>
                  <a:pt x="2238" y="2236"/>
                  <a:pt x="2789" y="1668"/>
                </a:cubicBezTo>
                <a:cubicBezTo>
                  <a:pt x="3278" y="1165"/>
                  <a:pt x="3534" y="1073"/>
                  <a:pt x="3534" y="1405"/>
                </a:cubicBezTo>
                <a:cubicBezTo>
                  <a:pt x="3534" y="1518"/>
                  <a:pt x="3620" y="1663"/>
                  <a:pt x="3726" y="1728"/>
                </a:cubicBezTo>
                <a:cubicBezTo>
                  <a:pt x="3831" y="1793"/>
                  <a:pt x="4004" y="1924"/>
                  <a:pt x="4110" y="2017"/>
                </a:cubicBezTo>
                <a:cubicBezTo>
                  <a:pt x="4376" y="2250"/>
                  <a:pt x="4371" y="1418"/>
                  <a:pt x="4103" y="957"/>
                </a:cubicBezTo>
                <a:cubicBezTo>
                  <a:pt x="3723" y="305"/>
                  <a:pt x="3282" y="-74"/>
                  <a:pt x="3086" y="12"/>
                </a:cubicBezTo>
                <a:close/>
                <a:moveTo>
                  <a:pt x="3072" y="2380"/>
                </a:moveTo>
                <a:cubicBezTo>
                  <a:pt x="2077" y="2383"/>
                  <a:pt x="1714" y="2538"/>
                  <a:pt x="1335" y="2957"/>
                </a:cubicBezTo>
                <a:cubicBezTo>
                  <a:pt x="1159" y="3150"/>
                  <a:pt x="939" y="3305"/>
                  <a:pt x="845" y="3305"/>
                </a:cubicBezTo>
                <a:cubicBezTo>
                  <a:pt x="752" y="3305"/>
                  <a:pt x="675" y="3382"/>
                  <a:pt x="674" y="3479"/>
                </a:cubicBezTo>
                <a:cubicBezTo>
                  <a:pt x="674" y="3576"/>
                  <a:pt x="525" y="3837"/>
                  <a:pt x="344" y="4056"/>
                </a:cubicBezTo>
                <a:cubicBezTo>
                  <a:pt x="-66" y="4553"/>
                  <a:pt x="-130" y="5542"/>
                  <a:pt x="265" y="5280"/>
                </a:cubicBezTo>
                <a:cubicBezTo>
                  <a:pt x="401" y="5189"/>
                  <a:pt x="538" y="5030"/>
                  <a:pt x="569" y="4927"/>
                </a:cubicBezTo>
                <a:cubicBezTo>
                  <a:pt x="637" y="4703"/>
                  <a:pt x="1245" y="4151"/>
                  <a:pt x="1363" y="4205"/>
                </a:cubicBezTo>
                <a:cubicBezTo>
                  <a:pt x="1408" y="4226"/>
                  <a:pt x="1445" y="4133"/>
                  <a:pt x="1445" y="3996"/>
                </a:cubicBezTo>
                <a:cubicBezTo>
                  <a:pt x="1445" y="3860"/>
                  <a:pt x="1492" y="3808"/>
                  <a:pt x="1548" y="3882"/>
                </a:cubicBezTo>
                <a:cubicBezTo>
                  <a:pt x="1604" y="3956"/>
                  <a:pt x="1678" y="3915"/>
                  <a:pt x="1714" y="3792"/>
                </a:cubicBezTo>
                <a:cubicBezTo>
                  <a:pt x="1786" y="3546"/>
                  <a:pt x="1762" y="3551"/>
                  <a:pt x="3126" y="3449"/>
                </a:cubicBezTo>
                <a:cubicBezTo>
                  <a:pt x="3657" y="3410"/>
                  <a:pt x="4117" y="3468"/>
                  <a:pt x="4149" y="3578"/>
                </a:cubicBezTo>
                <a:cubicBezTo>
                  <a:pt x="4182" y="3689"/>
                  <a:pt x="4248" y="3727"/>
                  <a:pt x="4297" y="3663"/>
                </a:cubicBezTo>
                <a:cubicBezTo>
                  <a:pt x="4417" y="3505"/>
                  <a:pt x="5402" y="4237"/>
                  <a:pt x="5402" y="4484"/>
                </a:cubicBezTo>
                <a:cubicBezTo>
                  <a:pt x="5402" y="4592"/>
                  <a:pt x="5512" y="4752"/>
                  <a:pt x="5648" y="4842"/>
                </a:cubicBezTo>
                <a:cubicBezTo>
                  <a:pt x="5784" y="4932"/>
                  <a:pt x="5920" y="5071"/>
                  <a:pt x="5950" y="5150"/>
                </a:cubicBezTo>
                <a:cubicBezTo>
                  <a:pt x="6095" y="5531"/>
                  <a:pt x="6730" y="6349"/>
                  <a:pt x="6880" y="6349"/>
                </a:cubicBezTo>
                <a:cubicBezTo>
                  <a:pt x="7026" y="6349"/>
                  <a:pt x="7051" y="6909"/>
                  <a:pt x="7051" y="10408"/>
                </a:cubicBezTo>
                <a:cubicBezTo>
                  <a:pt x="7051" y="12641"/>
                  <a:pt x="7083" y="14536"/>
                  <a:pt x="7123" y="14622"/>
                </a:cubicBezTo>
                <a:cubicBezTo>
                  <a:pt x="7164" y="14707"/>
                  <a:pt x="7287" y="14781"/>
                  <a:pt x="7397" y="14781"/>
                </a:cubicBezTo>
                <a:cubicBezTo>
                  <a:pt x="7586" y="14781"/>
                  <a:pt x="7599" y="14480"/>
                  <a:pt x="7599" y="10095"/>
                </a:cubicBezTo>
                <a:lnTo>
                  <a:pt x="7599" y="5414"/>
                </a:lnTo>
                <a:lnTo>
                  <a:pt x="7163" y="5414"/>
                </a:lnTo>
                <a:cubicBezTo>
                  <a:pt x="6840" y="5414"/>
                  <a:pt x="6698" y="5294"/>
                  <a:pt x="6611" y="4946"/>
                </a:cubicBezTo>
                <a:cubicBezTo>
                  <a:pt x="6546" y="4689"/>
                  <a:pt x="6430" y="4474"/>
                  <a:pt x="6353" y="4474"/>
                </a:cubicBezTo>
                <a:cubicBezTo>
                  <a:pt x="6276" y="4474"/>
                  <a:pt x="6113" y="4291"/>
                  <a:pt x="5992" y="4066"/>
                </a:cubicBezTo>
                <a:cubicBezTo>
                  <a:pt x="5671" y="3463"/>
                  <a:pt x="5300" y="3041"/>
                  <a:pt x="4978" y="2917"/>
                </a:cubicBezTo>
                <a:cubicBezTo>
                  <a:pt x="4822" y="2856"/>
                  <a:pt x="4643" y="2727"/>
                  <a:pt x="4580" y="2623"/>
                </a:cubicBezTo>
                <a:cubicBezTo>
                  <a:pt x="4518" y="2520"/>
                  <a:pt x="4392" y="2430"/>
                  <a:pt x="4302" y="2424"/>
                </a:cubicBezTo>
                <a:cubicBezTo>
                  <a:pt x="3806" y="2396"/>
                  <a:pt x="3404" y="2379"/>
                  <a:pt x="3072" y="2380"/>
                </a:cubicBezTo>
                <a:close/>
                <a:moveTo>
                  <a:pt x="9095" y="3026"/>
                </a:moveTo>
                <a:cubicBezTo>
                  <a:pt x="8991" y="2875"/>
                  <a:pt x="8479" y="3850"/>
                  <a:pt x="8479" y="4200"/>
                </a:cubicBezTo>
                <a:cubicBezTo>
                  <a:pt x="8479" y="4292"/>
                  <a:pt x="8354" y="4649"/>
                  <a:pt x="8203" y="4996"/>
                </a:cubicBezTo>
                <a:cubicBezTo>
                  <a:pt x="7930" y="5623"/>
                  <a:pt x="7929" y="5655"/>
                  <a:pt x="7929" y="10045"/>
                </a:cubicBezTo>
                <a:cubicBezTo>
                  <a:pt x="7929" y="12476"/>
                  <a:pt x="7964" y="14541"/>
                  <a:pt x="8006" y="14632"/>
                </a:cubicBezTo>
                <a:cubicBezTo>
                  <a:pt x="8049" y="14722"/>
                  <a:pt x="8161" y="14764"/>
                  <a:pt x="8254" y="14726"/>
                </a:cubicBezTo>
                <a:cubicBezTo>
                  <a:pt x="8395" y="14669"/>
                  <a:pt x="8430" y="14158"/>
                  <a:pt x="8456" y="11771"/>
                </a:cubicBezTo>
                <a:cubicBezTo>
                  <a:pt x="8482" y="9375"/>
                  <a:pt x="8512" y="8903"/>
                  <a:pt x="8643" y="9010"/>
                </a:cubicBezTo>
                <a:cubicBezTo>
                  <a:pt x="8730" y="9081"/>
                  <a:pt x="8833" y="9035"/>
                  <a:pt x="8870" y="8906"/>
                </a:cubicBezTo>
                <a:cubicBezTo>
                  <a:pt x="8915" y="8752"/>
                  <a:pt x="8990" y="8762"/>
                  <a:pt x="9088" y="8936"/>
                </a:cubicBezTo>
                <a:cubicBezTo>
                  <a:pt x="9171" y="9082"/>
                  <a:pt x="9289" y="9136"/>
                  <a:pt x="9350" y="9055"/>
                </a:cubicBezTo>
                <a:cubicBezTo>
                  <a:pt x="9423" y="8960"/>
                  <a:pt x="9471" y="9916"/>
                  <a:pt x="9491" y="11781"/>
                </a:cubicBezTo>
                <a:cubicBezTo>
                  <a:pt x="9518" y="14302"/>
                  <a:pt x="9547" y="14667"/>
                  <a:pt x="9716" y="14736"/>
                </a:cubicBezTo>
                <a:cubicBezTo>
                  <a:pt x="9894" y="14809"/>
                  <a:pt x="9908" y="14454"/>
                  <a:pt x="9908" y="9881"/>
                </a:cubicBezTo>
                <a:cubicBezTo>
                  <a:pt x="9908" y="7039"/>
                  <a:pt x="9865" y="4946"/>
                  <a:pt x="9807" y="4946"/>
                </a:cubicBezTo>
                <a:cubicBezTo>
                  <a:pt x="9752" y="4946"/>
                  <a:pt x="9594" y="4549"/>
                  <a:pt x="9456" y="4066"/>
                </a:cubicBezTo>
                <a:cubicBezTo>
                  <a:pt x="9318" y="3583"/>
                  <a:pt x="9156" y="3114"/>
                  <a:pt x="9095" y="3026"/>
                </a:cubicBezTo>
                <a:close/>
                <a:moveTo>
                  <a:pt x="236" y="7314"/>
                </a:moveTo>
                <a:lnTo>
                  <a:pt x="236" y="8080"/>
                </a:lnTo>
                <a:cubicBezTo>
                  <a:pt x="236" y="8502"/>
                  <a:pt x="269" y="8920"/>
                  <a:pt x="309" y="9006"/>
                </a:cubicBezTo>
                <a:cubicBezTo>
                  <a:pt x="451" y="9308"/>
                  <a:pt x="638" y="9151"/>
                  <a:pt x="892" y="8528"/>
                </a:cubicBezTo>
                <a:lnTo>
                  <a:pt x="1150" y="7901"/>
                </a:lnTo>
                <a:lnTo>
                  <a:pt x="1239" y="8419"/>
                </a:lnTo>
                <a:cubicBezTo>
                  <a:pt x="1383" y="9247"/>
                  <a:pt x="1651" y="9303"/>
                  <a:pt x="1969" y="8573"/>
                </a:cubicBezTo>
                <a:cubicBezTo>
                  <a:pt x="2251" y="7925"/>
                  <a:pt x="2254" y="7925"/>
                  <a:pt x="2342" y="8428"/>
                </a:cubicBezTo>
                <a:cubicBezTo>
                  <a:pt x="2490" y="9280"/>
                  <a:pt x="2746" y="9287"/>
                  <a:pt x="3128" y="8453"/>
                </a:cubicBezTo>
                <a:lnTo>
                  <a:pt x="3477" y="7692"/>
                </a:lnTo>
                <a:lnTo>
                  <a:pt x="3534" y="8364"/>
                </a:lnTo>
                <a:cubicBezTo>
                  <a:pt x="3599" y="9151"/>
                  <a:pt x="3960" y="9440"/>
                  <a:pt x="4042" y="8772"/>
                </a:cubicBezTo>
                <a:cubicBezTo>
                  <a:pt x="4071" y="8535"/>
                  <a:pt x="4211" y="8223"/>
                  <a:pt x="4353" y="8080"/>
                </a:cubicBezTo>
                <a:cubicBezTo>
                  <a:pt x="4588" y="7844"/>
                  <a:pt x="4617" y="7879"/>
                  <a:pt x="4674" y="8488"/>
                </a:cubicBezTo>
                <a:cubicBezTo>
                  <a:pt x="4744" y="9236"/>
                  <a:pt x="5061" y="9415"/>
                  <a:pt x="5142" y="8752"/>
                </a:cubicBezTo>
                <a:cubicBezTo>
                  <a:pt x="5170" y="8526"/>
                  <a:pt x="5315" y="8219"/>
                  <a:pt x="5463" y="8070"/>
                </a:cubicBezTo>
                <a:cubicBezTo>
                  <a:pt x="5696" y="7837"/>
                  <a:pt x="5730" y="7854"/>
                  <a:pt x="5730" y="8215"/>
                </a:cubicBezTo>
                <a:cubicBezTo>
                  <a:pt x="5730" y="8444"/>
                  <a:pt x="5805" y="8765"/>
                  <a:pt x="5896" y="8926"/>
                </a:cubicBezTo>
                <a:cubicBezTo>
                  <a:pt x="6034" y="9170"/>
                  <a:pt x="6127" y="9090"/>
                  <a:pt x="6440" y="8438"/>
                </a:cubicBezTo>
                <a:cubicBezTo>
                  <a:pt x="6646" y="8008"/>
                  <a:pt x="6793" y="7586"/>
                  <a:pt x="6767" y="7498"/>
                </a:cubicBezTo>
                <a:cubicBezTo>
                  <a:pt x="6742" y="7411"/>
                  <a:pt x="5263" y="7330"/>
                  <a:pt x="3480" y="7324"/>
                </a:cubicBezTo>
                <a:lnTo>
                  <a:pt x="236" y="7314"/>
                </a:lnTo>
                <a:close/>
                <a:moveTo>
                  <a:pt x="12062" y="16651"/>
                </a:moveTo>
                <a:cubicBezTo>
                  <a:pt x="11223" y="16651"/>
                  <a:pt x="11226" y="16646"/>
                  <a:pt x="11226" y="19367"/>
                </a:cubicBezTo>
                <a:lnTo>
                  <a:pt x="11226" y="21337"/>
                </a:lnTo>
                <a:lnTo>
                  <a:pt x="11997" y="21337"/>
                </a:lnTo>
                <a:cubicBezTo>
                  <a:pt x="12744" y="21337"/>
                  <a:pt x="12765" y="21319"/>
                  <a:pt x="12765" y="20750"/>
                </a:cubicBezTo>
                <a:cubicBezTo>
                  <a:pt x="12765" y="20237"/>
                  <a:pt x="12718" y="20163"/>
                  <a:pt x="12381" y="20163"/>
                </a:cubicBezTo>
                <a:cubicBezTo>
                  <a:pt x="11926" y="20163"/>
                  <a:pt x="11862" y="19763"/>
                  <a:pt x="12299" y="19656"/>
                </a:cubicBezTo>
                <a:cubicBezTo>
                  <a:pt x="12538" y="19597"/>
                  <a:pt x="12601" y="19461"/>
                  <a:pt x="12601" y="18999"/>
                </a:cubicBezTo>
                <a:cubicBezTo>
                  <a:pt x="12601" y="18541"/>
                  <a:pt x="12530" y="18381"/>
                  <a:pt x="12271" y="18263"/>
                </a:cubicBezTo>
                <a:cubicBezTo>
                  <a:pt x="11951" y="18117"/>
                  <a:pt x="11953" y="18111"/>
                  <a:pt x="12352" y="18084"/>
                </a:cubicBezTo>
                <a:cubicBezTo>
                  <a:pt x="12734" y="18058"/>
                  <a:pt x="12765" y="18008"/>
                  <a:pt x="12765" y="17357"/>
                </a:cubicBezTo>
                <a:lnTo>
                  <a:pt x="12765" y="16651"/>
                </a:lnTo>
                <a:lnTo>
                  <a:pt x="12062" y="16651"/>
                </a:lnTo>
                <a:close/>
                <a:moveTo>
                  <a:pt x="13249" y="16651"/>
                </a:moveTo>
                <a:cubicBezTo>
                  <a:pt x="12912" y="16651"/>
                  <a:pt x="12795" y="17217"/>
                  <a:pt x="13029" y="17716"/>
                </a:cubicBezTo>
                <a:cubicBezTo>
                  <a:pt x="13126" y="17921"/>
                  <a:pt x="13205" y="18229"/>
                  <a:pt x="13205" y="18397"/>
                </a:cubicBezTo>
                <a:cubicBezTo>
                  <a:pt x="13205" y="18565"/>
                  <a:pt x="13270" y="18817"/>
                  <a:pt x="13350" y="18959"/>
                </a:cubicBezTo>
                <a:cubicBezTo>
                  <a:pt x="13436" y="19112"/>
                  <a:pt x="13477" y="19509"/>
                  <a:pt x="13448" y="19924"/>
                </a:cubicBezTo>
                <a:cubicBezTo>
                  <a:pt x="13422" y="20311"/>
                  <a:pt x="13431" y="20795"/>
                  <a:pt x="13467" y="20999"/>
                </a:cubicBezTo>
                <a:cubicBezTo>
                  <a:pt x="13511" y="21241"/>
                  <a:pt x="13639" y="21341"/>
                  <a:pt x="13837" y="21292"/>
                </a:cubicBezTo>
                <a:cubicBezTo>
                  <a:pt x="14115" y="21224"/>
                  <a:pt x="14141" y="21128"/>
                  <a:pt x="14172" y="20108"/>
                </a:cubicBezTo>
                <a:cubicBezTo>
                  <a:pt x="14191" y="19491"/>
                  <a:pt x="14261" y="18994"/>
                  <a:pt x="14329" y="18994"/>
                </a:cubicBezTo>
                <a:cubicBezTo>
                  <a:pt x="14396" y="18994"/>
                  <a:pt x="14416" y="18926"/>
                  <a:pt x="14376" y="18840"/>
                </a:cubicBezTo>
                <a:cubicBezTo>
                  <a:pt x="14335" y="18754"/>
                  <a:pt x="14375" y="18508"/>
                  <a:pt x="14465" y="18298"/>
                </a:cubicBezTo>
                <a:cubicBezTo>
                  <a:pt x="14554" y="18087"/>
                  <a:pt x="14643" y="17657"/>
                  <a:pt x="14659" y="17343"/>
                </a:cubicBezTo>
                <a:cubicBezTo>
                  <a:pt x="14707" y="16436"/>
                  <a:pt x="14296" y="16463"/>
                  <a:pt x="14053" y="17382"/>
                </a:cubicBezTo>
                <a:cubicBezTo>
                  <a:pt x="13859" y="18113"/>
                  <a:pt x="13759" y="18163"/>
                  <a:pt x="13715" y="17551"/>
                </a:cubicBezTo>
                <a:cubicBezTo>
                  <a:pt x="13672" y="16948"/>
                  <a:pt x="13519" y="16651"/>
                  <a:pt x="13249" y="16651"/>
                </a:cubicBezTo>
                <a:close/>
                <a:moveTo>
                  <a:pt x="18408" y="16651"/>
                </a:moveTo>
                <a:cubicBezTo>
                  <a:pt x="18160" y="16651"/>
                  <a:pt x="17964" y="17234"/>
                  <a:pt x="17867" y="18253"/>
                </a:cubicBezTo>
                <a:cubicBezTo>
                  <a:pt x="17851" y="18424"/>
                  <a:pt x="17801" y="18739"/>
                  <a:pt x="17757" y="18954"/>
                </a:cubicBezTo>
                <a:cubicBezTo>
                  <a:pt x="17713" y="19170"/>
                  <a:pt x="17660" y="19557"/>
                  <a:pt x="17638" y="19815"/>
                </a:cubicBezTo>
                <a:cubicBezTo>
                  <a:pt x="17552" y="20831"/>
                  <a:pt x="17485" y="21019"/>
                  <a:pt x="17368" y="20576"/>
                </a:cubicBezTo>
                <a:cubicBezTo>
                  <a:pt x="17299" y="20311"/>
                  <a:pt x="17128" y="20163"/>
                  <a:pt x="16886" y="20163"/>
                </a:cubicBezTo>
                <a:lnTo>
                  <a:pt x="16511" y="20163"/>
                </a:lnTo>
                <a:lnTo>
                  <a:pt x="16479" y="18467"/>
                </a:lnTo>
                <a:cubicBezTo>
                  <a:pt x="16449" y="16909"/>
                  <a:pt x="16427" y="16765"/>
                  <a:pt x="16200" y="16696"/>
                </a:cubicBezTo>
                <a:cubicBezTo>
                  <a:pt x="15958" y="16623"/>
                  <a:pt x="15952" y="16666"/>
                  <a:pt x="15952" y="18984"/>
                </a:cubicBezTo>
                <a:lnTo>
                  <a:pt x="15952" y="21347"/>
                </a:lnTo>
                <a:lnTo>
                  <a:pt x="17024" y="21282"/>
                </a:lnTo>
                <a:cubicBezTo>
                  <a:pt x="17750" y="21238"/>
                  <a:pt x="18094" y="21129"/>
                  <a:pt x="18094" y="20944"/>
                </a:cubicBezTo>
                <a:cubicBezTo>
                  <a:pt x="18094" y="20794"/>
                  <a:pt x="18129" y="20603"/>
                  <a:pt x="18169" y="20516"/>
                </a:cubicBezTo>
                <a:cubicBezTo>
                  <a:pt x="18283" y="20274"/>
                  <a:pt x="18699" y="20624"/>
                  <a:pt x="18670" y="20939"/>
                </a:cubicBezTo>
                <a:cubicBezTo>
                  <a:pt x="18656" y="21098"/>
                  <a:pt x="18802" y="21250"/>
                  <a:pt x="19008" y="21292"/>
                </a:cubicBezTo>
                <a:cubicBezTo>
                  <a:pt x="19333" y="21359"/>
                  <a:pt x="19365" y="21312"/>
                  <a:pt x="19326" y="20825"/>
                </a:cubicBezTo>
                <a:cubicBezTo>
                  <a:pt x="19303" y="20526"/>
                  <a:pt x="19252" y="20122"/>
                  <a:pt x="19214" y="19929"/>
                </a:cubicBezTo>
                <a:cubicBezTo>
                  <a:pt x="19176" y="19736"/>
                  <a:pt x="19124" y="19297"/>
                  <a:pt x="19097" y="18954"/>
                </a:cubicBezTo>
                <a:cubicBezTo>
                  <a:pt x="19070" y="18611"/>
                  <a:pt x="18993" y="18114"/>
                  <a:pt x="18926" y="17845"/>
                </a:cubicBezTo>
                <a:cubicBezTo>
                  <a:pt x="18858" y="17576"/>
                  <a:pt x="18834" y="17357"/>
                  <a:pt x="18874" y="17357"/>
                </a:cubicBezTo>
                <a:cubicBezTo>
                  <a:pt x="18914" y="17357"/>
                  <a:pt x="18886" y="17197"/>
                  <a:pt x="18811" y="17004"/>
                </a:cubicBezTo>
                <a:cubicBezTo>
                  <a:pt x="18736" y="16811"/>
                  <a:pt x="18553" y="16651"/>
                  <a:pt x="18408" y="16651"/>
                </a:cubicBezTo>
                <a:close/>
                <a:moveTo>
                  <a:pt x="20296" y="16651"/>
                </a:moveTo>
                <a:cubicBezTo>
                  <a:pt x="19986" y="16651"/>
                  <a:pt x="19673" y="16780"/>
                  <a:pt x="19600" y="16935"/>
                </a:cubicBezTo>
                <a:cubicBezTo>
                  <a:pt x="19460" y="17233"/>
                  <a:pt x="19410" y="20897"/>
                  <a:pt x="19542" y="21178"/>
                </a:cubicBezTo>
                <a:cubicBezTo>
                  <a:pt x="19705" y="21526"/>
                  <a:pt x="20917" y="21335"/>
                  <a:pt x="21155" y="20924"/>
                </a:cubicBezTo>
                <a:cubicBezTo>
                  <a:pt x="21412" y="20480"/>
                  <a:pt x="21470" y="19684"/>
                  <a:pt x="21265" y="19402"/>
                </a:cubicBezTo>
                <a:cubicBezTo>
                  <a:pt x="21169" y="19270"/>
                  <a:pt x="21168" y="19056"/>
                  <a:pt x="21260" y="18536"/>
                </a:cubicBezTo>
                <a:cubicBezTo>
                  <a:pt x="21368" y="17927"/>
                  <a:pt x="21352" y="17769"/>
                  <a:pt x="21122" y="17248"/>
                </a:cubicBezTo>
                <a:cubicBezTo>
                  <a:pt x="20908" y="16763"/>
                  <a:pt x="20756" y="16651"/>
                  <a:pt x="20296" y="16651"/>
                </a:cubicBezTo>
                <a:close/>
                <a:moveTo>
                  <a:pt x="7407" y="16666"/>
                </a:moveTo>
                <a:cubicBezTo>
                  <a:pt x="7243" y="16577"/>
                  <a:pt x="7009" y="16858"/>
                  <a:pt x="6842" y="17412"/>
                </a:cubicBezTo>
                <a:cubicBezTo>
                  <a:pt x="6647" y="18062"/>
                  <a:pt x="6615" y="18102"/>
                  <a:pt x="6613" y="17676"/>
                </a:cubicBezTo>
                <a:cubicBezTo>
                  <a:pt x="6611" y="17063"/>
                  <a:pt x="6341" y="16553"/>
                  <a:pt x="6116" y="16736"/>
                </a:cubicBezTo>
                <a:cubicBezTo>
                  <a:pt x="5984" y="16844"/>
                  <a:pt x="5950" y="17328"/>
                  <a:pt x="5950" y="19118"/>
                </a:cubicBezTo>
                <a:lnTo>
                  <a:pt x="5950" y="21367"/>
                </a:lnTo>
                <a:lnTo>
                  <a:pt x="6252" y="21292"/>
                </a:lnTo>
                <a:cubicBezTo>
                  <a:pt x="6485" y="21235"/>
                  <a:pt x="6554" y="21097"/>
                  <a:pt x="6547" y="20690"/>
                </a:cubicBezTo>
                <a:cubicBezTo>
                  <a:pt x="6543" y="20401"/>
                  <a:pt x="6591" y="20163"/>
                  <a:pt x="6657" y="20163"/>
                </a:cubicBezTo>
                <a:cubicBezTo>
                  <a:pt x="6723" y="20163"/>
                  <a:pt x="6827" y="20401"/>
                  <a:pt x="6887" y="20690"/>
                </a:cubicBezTo>
                <a:cubicBezTo>
                  <a:pt x="6961" y="21052"/>
                  <a:pt x="7108" y="21242"/>
                  <a:pt x="7353" y="21292"/>
                </a:cubicBezTo>
                <a:cubicBezTo>
                  <a:pt x="7549" y="21333"/>
                  <a:pt x="7709" y="21290"/>
                  <a:pt x="7709" y="21198"/>
                </a:cubicBezTo>
                <a:cubicBezTo>
                  <a:pt x="7709" y="21106"/>
                  <a:pt x="7575" y="20472"/>
                  <a:pt x="7411" y="19785"/>
                </a:cubicBezTo>
                <a:lnTo>
                  <a:pt x="7116" y="18536"/>
                </a:lnTo>
                <a:lnTo>
                  <a:pt x="7362" y="17820"/>
                </a:lnTo>
                <a:cubicBezTo>
                  <a:pt x="7498" y="17429"/>
                  <a:pt x="7579" y="17006"/>
                  <a:pt x="7543" y="16880"/>
                </a:cubicBezTo>
                <a:cubicBezTo>
                  <a:pt x="7509" y="16763"/>
                  <a:pt x="7461" y="16696"/>
                  <a:pt x="7407" y="16666"/>
                </a:cubicBezTo>
                <a:close/>
                <a:moveTo>
                  <a:pt x="969" y="16681"/>
                </a:moveTo>
                <a:cubicBezTo>
                  <a:pt x="884" y="16675"/>
                  <a:pt x="785" y="16681"/>
                  <a:pt x="663" y="16696"/>
                </a:cubicBezTo>
                <a:lnTo>
                  <a:pt x="70" y="16771"/>
                </a:lnTo>
                <a:lnTo>
                  <a:pt x="40" y="19054"/>
                </a:lnTo>
                <a:lnTo>
                  <a:pt x="9" y="21337"/>
                </a:lnTo>
                <a:lnTo>
                  <a:pt x="705" y="21337"/>
                </a:lnTo>
                <a:cubicBezTo>
                  <a:pt x="1111" y="21337"/>
                  <a:pt x="1485" y="21205"/>
                  <a:pt x="1602" y="21024"/>
                </a:cubicBezTo>
                <a:cubicBezTo>
                  <a:pt x="1828" y="20670"/>
                  <a:pt x="1872" y="19502"/>
                  <a:pt x="1667" y="19233"/>
                </a:cubicBezTo>
                <a:cubicBezTo>
                  <a:pt x="1571" y="19106"/>
                  <a:pt x="1567" y="19009"/>
                  <a:pt x="1653" y="18895"/>
                </a:cubicBezTo>
                <a:cubicBezTo>
                  <a:pt x="1861" y="18621"/>
                  <a:pt x="1786" y="17696"/>
                  <a:pt x="1513" y="17149"/>
                </a:cubicBezTo>
                <a:cubicBezTo>
                  <a:pt x="1351" y="16825"/>
                  <a:pt x="1227" y="16698"/>
                  <a:pt x="969" y="16681"/>
                </a:cubicBezTo>
                <a:close/>
                <a:moveTo>
                  <a:pt x="4831" y="16681"/>
                </a:moveTo>
                <a:cubicBezTo>
                  <a:pt x="4743" y="16675"/>
                  <a:pt x="4640" y="16680"/>
                  <a:pt x="4510" y="16696"/>
                </a:cubicBezTo>
                <a:lnTo>
                  <a:pt x="3918" y="16771"/>
                </a:lnTo>
                <a:lnTo>
                  <a:pt x="3887" y="19054"/>
                </a:lnTo>
                <a:lnTo>
                  <a:pt x="3854" y="21337"/>
                </a:lnTo>
                <a:lnTo>
                  <a:pt x="4189" y="21337"/>
                </a:lnTo>
                <a:cubicBezTo>
                  <a:pt x="4489" y="21337"/>
                  <a:pt x="4522" y="21264"/>
                  <a:pt x="4522" y="20616"/>
                </a:cubicBezTo>
                <a:cubicBezTo>
                  <a:pt x="4522" y="20142"/>
                  <a:pt x="4570" y="19925"/>
                  <a:pt x="4660" y="19989"/>
                </a:cubicBezTo>
                <a:cubicBezTo>
                  <a:pt x="4736" y="20043"/>
                  <a:pt x="4802" y="20184"/>
                  <a:pt x="4807" y="20302"/>
                </a:cubicBezTo>
                <a:cubicBezTo>
                  <a:pt x="4837" y="20964"/>
                  <a:pt x="5013" y="21337"/>
                  <a:pt x="5297" y="21337"/>
                </a:cubicBezTo>
                <a:cubicBezTo>
                  <a:pt x="5609" y="21337"/>
                  <a:pt x="5834" y="20978"/>
                  <a:pt x="5618" y="20825"/>
                </a:cubicBezTo>
                <a:cubicBezTo>
                  <a:pt x="5554" y="20780"/>
                  <a:pt x="5492" y="20511"/>
                  <a:pt x="5482" y="20223"/>
                </a:cubicBezTo>
                <a:cubicBezTo>
                  <a:pt x="5472" y="19935"/>
                  <a:pt x="5421" y="19695"/>
                  <a:pt x="5369" y="19695"/>
                </a:cubicBezTo>
                <a:cubicBezTo>
                  <a:pt x="5318" y="19695"/>
                  <a:pt x="5378" y="19393"/>
                  <a:pt x="5503" y="19019"/>
                </a:cubicBezTo>
                <a:cubicBezTo>
                  <a:pt x="5796" y="18141"/>
                  <a:pt x="5792" y="18035"/>
                  <a:pt x="5416" y="17268"/>
                </a:cubicBezTo>
                <a:cubicBezTo>
                  <a:pt x="5209" y="16845"/>
                  <a:pt x="5094" y="16700"/>
                  <a:pt x="4831" y="16681"/>
                </a:cubicBezTo>
                <a:close/>
                <a:moveTo>
                  <a:pt x="9950" y="16691"/>
                </a:moveTo>
                <a:cubicBezTo>
                  <a:pt x="9767" y="16765"/>
                  <a:pt x="9739" y="17037"/>
                  <a:pt x="9711" y="19054"/>
                </a:cubicBezTo>
                <a:lnTo>
                  <a:pt x="9681" y="21337"/>
                </a:lnTo>
                <a:lnTo>
                  <a:pt x="10407" y="21337"/>
                </a:lnTo>
                <a:cubicBezTo>
                  <a:pt x="11097" y="21337"/>
                  <a:pt x="11131" y="21310"/>
                  <a:pt x="11097" y="20810"/>
                </a:cubicBezTo>
                <a:cubicBezTo>
                  <a:pt x="11070" y="20406"/>
                  <a:pt x="10978" y="20264"/>
                  <a:pt x="10704" y="20208"/>
                </a:cubicBezTo>
                <a:lnTo>
                  <a:pt x="10348" y="20133"/>
                </a:lnTo>
                <a:lnTo>
                  <a:pt x="10346" y="18686"/>
                </a:lnTo>
                <a:cubicBezTo>
                  <a:pt x="10344" y="17048"/>
                  <a:pt x="10249" y="16569"/>
                  <a:pt x="9950" y="16691"/>
                </a:cubicBezTo>
                <a:close/>
                <a:moveTo>
                  <a:pt x="8709" y="16701"/>
                </a:moveTo>
                <a:cubicBezTo>
                  <a:pt x="8220" y="16652"/>
                  <a:pt x="7976" y="16723"/>
                  <a:pt x="7913" y="16935"/>
                </a:cubicBezTo>
                <a:cubicBezTo>
                  <a:pt x="7804" y="17298"/>
                  <a:pt x="7786" y="20954"/>
                  <a:pt x="7892" y="21178"/>
                </a:cubicBezTo>
                <a:cubicBezTo>
                  <a:pt x="7932" y="21264"/>
                  <a:pt x="8308" y="21337"/>
                  <a:pt x="8725" y="21337"/>
                </a:cubicBezTo>
                <a:cubicBezTo>
                  <a:pt x="9449" y="21337"/>
                  <a:pt x="9482" y="21312"/>
                  <a:pt x="9449" y="20810"/>
                </a:cubicBezTo>
                <a:cubicBezTo>
                  <a:pt x="9420" y="20374"/>
                  <a:pt x="9329" y="20260"/>
                  <a:pt x="8920" y="20163"/>
                </a:cubicBezTo>
                <a:cubicBezTo>
                  <a:pt x="8561" y="20078"/>
                  <a:pt x="8479" y="20002"/>
                  <a:pt x="8624" y="19875"/>
                </a:cubicBezTo>
                <a:cubicBezTo>
                  <a:pt x="8735" y="19778"/>
                  <a:pt x="8924" y="19695"/>
                  <a:pt x="9044" y="19695"/>
                </a:cubicBezTo>
                <a:cubicBezTo>
                  <a:pt x="9217" y="19695"/>
                  <a:pt x="9256" y="19565"/>
                  <a:pt x="9229" y="19054"/>
                </a:cubicBezTo>
                <a:cubicBezTo>
                  <a:pt x="9200" y="18522"/>
                  <a:pt x="9127" y="18382"/>
                  <a:pt x="8809" y="18263"/>
                </a:cubicBezTo>
                <a:cubicBezTo>
                  <a:pt x="8451" y="18128"/>
                  <a:pt x="8459" y="18117"/>
                  <a:pt x="8952" y="18089"/>
                </a:cubicBezTo>
                <a:cubicBezTo>
                  <a:pt x="9462" y="18059"/>
                  <a:pt x="9482" y="18032"/>
                  <a:pt x="9449" y="17412"/>
                </a:cubicBezTo>
                <a:cubicBezTo>
                  <a:pt x="9415" y="16793"/>
                  <a:pt x="9386" y="16769"/>
                  <a:pt x="8709" y="16701"/>
                </a:cubicBezTo>
                <a:close/>
                <a:moveTo>
                  <a:pt x="2159" y="16771"/>
                </a:moveTo>
                <a:lnTo>
                  <a:pt x="2129" y="19054"/>
                </a:lnTo>
                <a:lnTo>
                  <a:pt x="2096" y="21337"/>
                </a:lnTo>
                <a:lnTo>
                  <a:pt x="2869" y="21337"/>
                </a:lnTo>
                <a:cubicBezTo>
                  <a:pt x="3620" y="21337"/>
                  <a:pt x="3644" y="21319"/>
                  <a:pt x="3644" y="20750"/>
                </a:cubicBezTo>
                <a:cubicBezTo>
                  <a:pt x="3644" y="20212"/>
                  <a:pt x="3604" y="20163"/>
                  <a:pt x="3150" y="20163"/>
                </a:cubicBezTo>
                <a:cubicBezTo>
                  <a:pt x="2878" y="20163"/>
                  <a:pt x="2653" y="20058"/>
                  <a:pt x="2653" y="19929"/>
                </a:cubicBezTo>
                <a:cubicBezTo>
                  <a:pt x="2653" y="19800"/>
                  <a:pt x="2692" y="19710"/>
                  <a:pt x="2737" y="19725"/>
                </a:cubicBezTo>
                <a:cubicBezTo>
                  <a:pt x="2783" y="19741"/>
                  <a:pt x="2958" y="19741"/>
                  <a:pt x="3128" y="19725"/>
                </a:cubicBezTo>
                <a:cubicBezTo>
                  <a:pt x="3399" y="19701"/>
                  <a:pt x="3433" y="19616"/>
                  <a:pt x="3402" y="19054"/>
                </a:cubicBezTo>
                <a:cubicBezTo>
                  <a:pt x="3372" y="18498"/>
                  <a:pt x="3320" y="18410"/>
                  <a:pt x="3011" y="18412"/>
                </a:cubicBezTo>
                <a:cubicBezTo>
                  <a:pt x="2815" y="18413"/>
                  <a:pt x="2653" y="18336"/>
                  <a:pt x="2653" y="18238"/>
                </a:cubicBezTo>
                <a:cubicBezTo>
                  <a:pt x="2653" y="18140"/>
                  <a:pt x="2881" y="18059"/>
                  <a:pt x="3157" y="18059"/>
                </a:cubicBezTo>
                <a:cubicBezTo>
                  <a:pt x="3639" y="18059"/>
                  <a:pt x="3656" y="18032"/>
                  <a:pt x="3623" y="17412"/>
                </a:cubicBezTo>
                <a:cubicBezTo>
                  <a:pt x="3589" y="16783"/>
                  <a:pt x="3571" y="16771"/>
                  <a:pt x="2873" y="16771"/>
                </a:cubicBezTo>
                <a:lnTo>
                  <a:pt x="2159" y="16771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37" name="Line"/>
          <p:cNvSpPr/>
          <p:nvPr/>
        </p:nvSpPr>
        <p:spPr>
          <a:xfrm>
            <a:off x="209642" y="166953"/>
            <a:ext cx="3839767" cy="108801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38" name="Line"/>
          <p:cNvSpPr/>
          <p:nvPr/>
        </p:nvSpPr>
        <p:spPr>
          <a:xfrm>
            <a:off x="388236" y="345547"/>
            <a:ext cx="3839767" cy="10339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Small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Blasenkammer_by_HenryGale.jpg" descr="Blasenkammer_by_HenryGale.jpg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-1" y="-2285949"/>
            <a:ext cx="24383865" cy="18287898"/>
          </a:xfrm>
          <a:prstGeom prst="rect">
            <a:avLst/>
          </a:prstGeom>
          <a:ln w="12700">
            <a:miter lim="400000"/>
          </a:ln>
        </p:spPr>
      </p:pic>
      <p:sp>
        <p:nvSpPr>
          <p:cNvPr id="4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47" name="Title:…"/>
          <p:cNvSpPr txBox="1"/>
          <p:nvPr>
            <p:ph type="body" sz="quarter" idx="21"/>
          </p:nvPr>
        </p:nvSpPr>
        <p:spPr>
          <a:xfrm>
            <a:off x="8894221" y="5616352"/>
            <a:ext cx="7059901" cy="19864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defRPr sz="3200">
                <a:solidFill>
                  <a:srgbClr val="FFE064"/>
                </a:solidFill>
              </a:defRPr>
            </a:pPr>
            <a:r>
              <a:t>Title:</a:t>
            </a:r>
          </a:p>
          <a:p>
            <a:pPr marL="311727" indent="-311727" algn="l">
              <a:buSzPct val="100000"/>
              <a:buChar char="•"/>
              <a:defRPr sz="3000"/>
            </a:pPr>
            <a:r>
              <a:t>Point 1</a:t>
            </a:r>
          </a:p>
          <a:p>
            <a:pPr marL="311727" indent="-311727" algn="l">
              <a:buSzPct val="100000"/>
              <a:buChar char="•"/>
              <a:defRPr sz="3000"/>
            </a:pPr>
            <a:r>
              <a:t>Point 2</a:t>
            </a:r>
          </a:p>
          <a:p>
            <a:pPr lvl="1" marL="654627" indent="-311727" algn="l">
              <a:buSzPct val="100000"/>
              <a:buChar char="•"/>
              <a:defRPr sz="3000"/>
            </a:pPr>
            <a:r>
              <a:t>Point 2.1</a:t>
            </a:r>
          </a:p>
        </p:txBody>
      </p:sp>
      <p:pic>
        <p:nvPicPr>
          <p:cNvPr id="48" name="14_BL_Alt_Stack_Rev.png" descr="14_BL_Alt_Stack_Rev.png"/>
          <p:cNvPicPr>
            <a:picLocks noChangeAspect="1"/>
          </p:cNvPicPr>
          <p:nvPr/>
        </p:nvPicPr>
        <p:blipFill>
          <a:blip r:embed="rId3">
            <a:extLst/>
          </a:blip>
          <a:srcRect l="6602" t="12300" r="6903" b="12288"/>
          <a:stretch>
            <a:fillRect/>
          </a:stretch>
        </p:blipFill>
        <p:spPr>
          <a:xfrm>
            <a:off x="20141473" y="432315"/>
            <a:ext cx="3624979" cy="17047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9" h="21367" fill="norm" stroke="1" extrusionOk="0">
                <a:moveTo>
                  <a:pt x="3086" y="12"/>
                </a:moveTo>
                <a:cubicBezTo>
                  <a:pt x="3021" y="40"/>
                  <a:pt x="2983" y="122"/>
                  <a:pt x="2983" y="261"/>
                </a:cubicBezTo>
                <a:cubicBezTo>
                  <a:pt x="2983" y="389"/>
                  <a:pt x="2905" y="494"/>
                  <a:pt x="2810" y="494"/>
                </a:cubicBezTo>
                <a:cubicBezTo>
                  <a:pt x="2715" y="494"/>
                  <a:pt x="2567" y="646"/>
                  <a:pt x="2482" y="828"/>
                </a:cubicBezTo>
                <a:cubicBezTo>
                  <a:pt x="2397" y="1009"/>
                  <a:pt x="2269" y="1199"/>
                  <a:pt x="2196" y="1250"/>
                </a:cubicBezTo>
                <a:cubicBezTo>
                  <a:pt x="2122" y="1303"/>
                  <a:pt x="2095" y="1515"/>
                  <a:pt x="2136" y="1738"/>
                </a:cubicBezTo>
                <a:cubicBezTo>
                  <a:pt x="2225" y="2234"/>
                  <a:pt x="2238" y="2236"/>
                  <a:pt x="2789" y="1668"/>
                </a:cubicBezTo>
                <a:cubicBezTo>
                  <a:pt x="3278" y="1165"/>
                  <a:pt x="3534" y="1073"/>
                  <a:pt x="3534" y="1405"/>
                </a:cubicBezTo>
                <a:cubicBezTo>
                  <a:pt x="3534" y="1518"/>
                  <a:pt x="3620" y="1663"/>
                  <a:pt x="3726" y="1728"/>
                </a:cubicBezTo>
                <a:cubicBezTo>
                  <a:pt x="3831" y="1793"/>
                  <a:pt x="4004" y="1924"/>
                  <a:pt x="4110" y="2017"/>
                </a:cubicBezTo>
                <a:cubicBezTo>
                  <a:pt x="4376" y="2250"/>
                  <a:pt x="4371" y="1418"/>
                  <a:pt x="4103" y="957"/>
                </a:cubicBezTo>
                <a:cubicBezTo>
                  <a:pt x="3723" y="305"/>
                  <a:pt x="3282" y="-74"/>
                  <a:pt x="3086" y="12"/>
                </a:cubicBezTo>
                <a:close/>
                <a:moveTo>
                  <a:pt x="3072" y="2380"/>
                </a:moveTo>
                <a:cubicBezTo>
                  <a:pt x="2077" y="2383"/>
                  <a:pt x="1714" y="2538"/>
                  <a:pt x="1335" y="2957"/>
                </a:cubicBezTo>
                <a:cubicBezTo>
                  <a:pt x="1159" y="3150"/>
                  <a:pt x="939" y="3305"/>
                  <a:pt x="845" y="3305"/>
                </a:cubicBezTo>
                <a:cubicBezTo>
                  <a:pt x="752" y="3305"/>
                  <a:pt x="675" y="3382"/>
                  <a:pt x="674" y="3479"/>
                </a:cubicBezTo>
                <a:cubicBezTo>
                  <a:pt x="674" y="3576"/>
                  <a:pt x="525" y="3837"/>
                  <a:pt x="344" y="4056"/>
                </a:cubicBezTo>
                <a:cubicBezTo>
                  <a:pt x="-66" y="4553"/>
                  <a:pt x="-130" y="5542"/>
                  <a:pt x="265" y="5280"/>
                </a:cubicBezTo>
                <a:cubicBezTo>
                  <a:pt x="401" y="5189"/>
                  <a:pt x="538" y="5030"/>
                  <a:pt x="569" y="4927"/>
                </a:cubicBezTo>
                <a:cubicBezTo>
                  <a:pt x="637" y="4703"/>
                  <a:pt x="1245" y="4151"/>
                  <a:pt x="1363" y="4205"/>
                </a:cubicBezTo>
                <a:cubicBezTo>
                  <a:pt x="1408" y="4226"/>
                  <a:pt x="1445" y="4133"/>
                  <a:pt x="1445" y="3996"/>
                </a:cubicBezTo>
                <a:cubicBezTo>
                  <a:pt x="1445" y="3860"/>
                  <a:pt x="1492" y="3808"/>
                  <a:pt x="1548" y="3882"/>
                </a:cubicBezTo>
                <a:cubicBezTo>
                  <a:pt x="1604" y="3956"/>
                  <a:pt x="1678" y="3915"/>
                  <a:pt x="1714" y="3792"/>
                </a:cubicBezTo>
                <a:cubicBezTo>
                  <a:pt x="1786" y="3546"/>
                  <a:pt x="1762" y="3551"/>
                  <a:pt x="3126" y="3449"/>
                </a:cubicBezTo>
                <a:cubicBezTo>
                  <a:pt x="3657" y="3410"/>
                  <a:pt x="4117" y="3468"/>
                  <a:pt x="4149" y="3578"/>
                </a:cubicBezTo>
                <a:cubicBezTo>
                  <a:pt x="4182" y="3689"/>
                  <a:pt x="4248" y="3727"/>
                  <a:pt x="4297" y="3663"/>
                </a:cubicBezTo>
                <a:cubicBezTo>
                  <a:pt x="4417" y="3505"/>
                  <a:pt x="5402" y="4237"/>
                  <a:pt x="5402" y="4484"/>
                </a:cubicBezTo>
                <a:cubicBezTo>
                  <a:pt x="5402" y="4592"/>
                  <a:pt x="5512" y="4752"/>
                  <a:pt x="5648" y="4842"/>
                </a:cubicBezTo>
                <a:cubicBezTo>
                  <a:pt x="5784" y="4932"/>
                  <a:pt x="5920" y="5071"/>
                  <a:pt x="5950" y="5150"/>
                </a:cubicBezTo>
                <a:cubicBezTo>
                  <a:pt x="6095" y="5531"/>
                  <a:pt x="6730" y="6349"/>
                  <a:pt x="6880" y="6349"/>
                </a:cubicBezTo>
                <a:cubicBezTo>
                  <a:pt x="7026" y="6349"/>
                  <a:pt x="7051" y="6909"/>
                  <a:pt x="7051" y="10408"/>
                </a:cubicBezTo>
                <a:cubicBezTo>
                  <a:pt x="7051" y="12641"/>
                  <a:pt x="7083" y="14536"/>
                  <a:pt x="7123" y="14622"/>
                </a:cubicBezTo>
                <a:cubicBezTo>
                  <a:pt x="7164" y="14707"/>
                  <a:pt x="7287" y="14781"/>
                  <a:pt x="7397" y="14781"/>
                </a:cubicBezTo>
                <a:cubicBezTo>
                  <a:pt x="7586" y="14781"/>
                  <a:pt x="7599" y="14480"/>
                  <a:pt x="7599" y="10095"/>
                </a:cubicBezTo>
                <a:lnTo>
                  <a:pt x="7599" y="5414"/>
                </a:lnTo>
                <a:lnTo>
                  <a:pt x="7163" y="5414"/>
                </a:lnTo>
                <a:cubicBezTo>
                  <a:pt x="6840" y="5414"/>
                  <a:pt x="6698" y="5294"/>
                  <a:pt x="6611" y="4946"/>
                </a:cubicBezTo>
                <a:cubicBezTo>
                  <a:pt x="6546" y="4689"/>
                  <a:pt x="6430" y="4474"/>
                  <a:pt x="6353" y="4474"/>
                </a:cubicBezTo>
                <a:cubicBezTo>
                  <a:pt x="6276" y="4474"/>
                  <a:pt x="6113" y="4291"/>
                  <a:pt x="5992" y="4066"/>
                </a:cubicBezTo>
                <a:cubicBezTo>
                  <a:pt x="5671" y="3463"/>
                  <a:pt x="5300" y="3041"/>
                  <a:pt x="4978" y="2917"/>
                </a:cubicBezTo>
                <a:cubicBezTo>
                  <a:pt x="4822" y="2856"/>
                  <a:pt x="4643" y="2727"/>
                  <a:pt x="4580" y="2623"/>
                </a:cubicBezTo>
                <a:cubicBezTo>
                  <a:pt x="4518" y="2520"/>
                  <a:pt x="4392" y="2430"/>
                  <a:pt x="4302" y="2424"/>
                </a:cubicBezTo>
                <a:cubicBezTo>
                  <a:pt x="3806" y="2396"/>
                  <a:pt x="3404" y="2379"/>
                  <a:pt x="3072" y="2380"/>
                </a:cubicBezTo>
                <a:close/>
                <a:moveTo>
                  <a:pt x="9095" y="3026"/>
                </a:moveTo>
                <a:cubicBezTo>
                  <a:pt x="8991" y="2875"/>
                  <a:pt x="8479" y="3850"/>
                  <a:pt x="8479" y="4200"/>
                </a:cubicBezTo>
                <a:cubicBezTo>
                  <a:pt x="8479" y="4292"/>
                  <a:pt x="8354" y="4649"/>
                  <a:pt x="8203" y="4996"/>
                </a:cubicBezTo>
                <a:cubicBezTo>
                  <a:pt x="7930" y="5623"/>
                  <a:pt x="7929" y="5655"/>
                  <a:pt x="7929" y="10045"/>
                </a:cubicBezTo>
                <a:cubicBezTo>
                  <a:pt x="7929" y="12476"/>
                  <a:pt x="7964" y="14541"/>
                  <a:pt x="8006" y="14632"/>
                </a:cubicBezTo>
                <a:cubicBezTo>
                  <a:pt x="8049" y="14722"/>
                  <a:pt x="8161" y="14764"/>
                  <a:pt x="8254" y="14726"/>
                </a:cubicBezTo>
                <a:cubicBezTo>
                  <a:pt x="8395" y="14669"/>
                  <a:pt x="8430" y="14158"/>
                  <a:pt x="8456" y="11771"/>
                </a:cubicBezTo>
                <a:cubicBezTo>
                  <a:pt x="8482" y="9375"/>
                  <a:pt x="8512" y="8903"/>
                  <a:pt x="8643" y="9010"/>
                </a:cubicBezTo>
                <a:cubicBezTo>
                  <a:pt x="8730" y="9081"/>
                  <a:pt x="8833" y="9035"/>
                  <a:pt x="8870" y="8906"/>
                </a:cubicBezTo>
                <a:cubicBezTo>
                  <a:pt x="8915" y="8752"/>
                  <a:pt x="8990" y="8762"/>
                  <a:pt x="9088" y="8936"/>
                </a:cubicBezTo>
                <a:cubicBezTo>
                  <a:pt x="9171" y="9082"/>
                  <a:pt x="9289" y="9136"/>
                  <a:pt x="9350" y="9055"/>
                </a:cubicBezTo>
                <a:cubicBezTo>
                  <a:pt x="9423" y="8960"/>
                  <a:pt x="9471" y="9916"/>
                  <a:pt x="9491" y="11781"/>
                </a:cubicBezTo>
                <a:cubicBezTo>
                  <a:pt x="9518" y="14302"/>
                  <a:pt x="9547" y="14667"/>
                  <a:pt x="9716" y="14736"/>
                </a:cubicBezTo>
                <a:cubicBezTo>
                  <a:pt x="9894" y="14809"/>
                  <a:pt x="9908" y="14454"/>
                  <a:pt x="9908" y="9881"/>
                </a:cubicBezTo>
                <a:cubicBezTo>
                  <a:pt x="9908" y="7039"/>
                  <a:pt x="9865" y="4946"/>
                  <a:pt x="9807" y="4946"/>
                </a:cubicBezTo>
                <a:cubicBezTo>
                  <a:pt x="9752" y="4946"/>
                  <a:pt x="9594" y="4549"/>
                  <a:pt x="9456" y="4066"/>
                </a:cubicBezTo>
                <a:cubicBezTo>
                  <a:pt x="9318" y="3583"/>
                  <a:pt x="9156" y="3114"/>
                  <a:pt x="9095" y="3026"/>
                </a:cubicBezTo>
                <a:close/>
                <a:moveTo>
                  <a:pt x="236" y="7314"/>
                </a:moveTo>
                <a:lnTo>
                  <a:pt x="236" y="8080"/>
                </a:lnTo>
                <a:cubicBezTo>
                  <a:pt x="236" y="8502"/>
                  <a:pt x="269" y="8920"/>
                  <a:pt x="309" y="9006"/>
                </a:cubicBezTo>
                <a:cubicBezTo>
                  <a:pt x="451" y="9308"/>
                  <a:pt x="638" y="9151"/>
                  <a:pt x="892" y="8528"/>
                </a:cubicBezTo>
                <a:lnTo>
                  <a:pt x="1150" y="7901"/>
                </a:lnTo>
                <a:lnTo>
                  <a:pt x="1239" y="8419"/>
                </a:lnTo>
                <a:cubicBezTo>
                  <a:pt x="1383" y="9247"/>
                  <a:pt x="1651" y="9303"/>
                  <a:pt x="1969" y="8573"/>
                </a:cubicBezTo>
                <a:cubicBezTo>
                  <a:pt x="2251" y="7925"/>
                  <a:pt x="2254" y="7925"/>
                  <a:pt x="2342" y="8428"/>
                </a:cubicBezTo>
                <a:cubicBezTo>
                  <a:pt x="2490" y="9280"/>
                  <a:pt x="2746" y="9287"/>
                  <a:pt x="3128" y="8453"/>
                </a:cubicBezTo>
                <a:lnTo>
                  <a:pt x="3477" y="7692"/>
                </a:lnTo>
                <a:lnTo>
                  <a:pt x="3534" y="8364"/>
                </a:lnTo>
                <a:cubicBezTo>
                  <a:pt x="3599" y="9151"/>
                  <a:pt x="3960" y="9440"/>
                  <a:pt x="4042" y="8772"/>
                </a:cubicBezTo>
                <a:cubicBezTo>
                  <a:pt x="4071" y="8535"/>
                  <a:pt x="4211" y="8223"/>
                  <a:pt x="4353" y="8080"/>
                </a:cubicBezTo>
                <a:cubicBezTo>
                  <a:pt x="4588" y="7844"/>
                  <a:pt x="4617" y="7879"/>
                  <a:pt x="4674" y="8488"/>
                </a:cubicBezTo>
                <a:cubicBezTo>
                  <a:pt x="4744" y="9236"/>
                  <a:pt x="5061" y="9415"/>
                  <a:pt x="5142" y="8752"/>
                </a:cubicBezTo>
                <a:cubicBezTo>
                  <a:pt x="5170" y="8526"/>
                  <a:pt x="5315" y="8219"/>
                  <a:pt x="5463" y="8070"/>
                </a:cubicBezTo>
                <a:cubicBezTo>
                  <a:pt x="5696" y="7837"/>
                  <a:pt x="5730" y="7854"/>
                  <a:pt x="5730" y="8215"/>
                </a:cubicBezTo>
                <a:cubicBezTo>
                  <a:pt x="5730" y="8444"/>
                  <a:pt x="5805" y="8765"/>
                  <a:pt x="5896" y="8926"/>
                </a:cubicBezTo>
                <a:cubicBezTo>
                  <a:pt x="6034" y="9170"/>
                  <a:pt x="6127" y="9090"/>
                  <a:pt x="6440" y="8438"/>
                </a:cubicBezTo>
                <a:cubicBezTo>
                  <a:pt x="6646" y="8008"/>
                  <a:pt x="6793" y="7586"/>
                  <a:pt x="6767" y="7498"/>
                </a:cubicBezTo>
                <a:cubicBezTo>
                  <a:pt x="6742" y="7411"/>
                  <a:pt x="5263" y="7330"/>
                  <a:pt x="3480" y="7324"/>
                </a:cubicBezTo>
                <a:lnTo>
                  <a:pt x="236" y="7314"/>
                </a:lnTo>
                <a:close/>
                <a:moveTo>
                  <a:pt x="12062" y="16651"/>
                </a:moveTo>
                <a:cubicBezTo>
                  <a:pt x="11223" y="16651"/>
                  <a:pt x="11226" y="16646"/>
                  <a:pt x="11226" y="19367"/>
                </a:cubicBezTo>
                <a:lnTo>
                  <a:pt x="11226" y="21337"/>
                </a:lnTo>
                <a:lnTo>
                  <a:pt x="11997" y="21337"/>
                </a:lnTo>
                <a:cubicBezTo>
                  <a:pt x="12744" y="21337"/>
                  <a:pt x="12765" y="21319"/>
                  <a:pt x="12765" y="20750"/>
                </a:cubicBezTo>
                <a:cubicBezTo>
                  <a:pt x="12765" y="20237"/>
                  <a:pt x="12718" y="20163"/>
                  <a:pt x="12381" y="20163"/>
                </a:cubicBezTo>
                <a:cubicBezTo>
                  <a:pt x="11926" y="20163"/>
                  <a:pt x="11862" y="19763"/>
                  <a:pt x="12299" y="19656"/>
                </a:cubicBezTo>
                <a:cubicBezTo>
                  <a:pt x="12538" y="19597"/>
                  <a:pt x="12601" y="19461"/>
                  <a:pt x="12601" y="18999"/>
                </a:cubicBezTo>
                <a:cubicBezTo>
                  <a:pt x="12601" y="18541"/>
                  <a:pt x="12530" y="18381"/>
                  <a:pt x="12271" y="18263"/>
                </a:cubicBezTo>
                <a:cubicBezTo>
                  <a:pt x="11951" y="18117"/>
                  <a:pt x="11953" y="18111"/>
                  <a:pt x="12352" y="18084"/>
                </a:cubicBezTo>
                <a:cubicBezTo>
                  <a:pt x="12734" y="18058"/>
                  <a:pt x="12765" y="18008"/>
                  <a:pt x="12765" y="17357"/>
                </a:cubicBezTo>
                <a:lnTo>
                  <a:pt x="12765" y="16651"/>
                </a:lnTo>
                <a:lnTo>
                  <a:pt x="12062" y="16651"/>
                </a:lnTo>
                <a:close/>
                <a:moveTo>
                  <a:pt x="13249" y="16651"/>
                </a:moveTo>
                <a:cubicBezTo>
                  <a:pt x="12912" y="16651"/>
                  <a:pt x="12795" y="17217"/>
                  <a:pt x="13029" y="17716"/>
                </a:cubicBezTo>
                <a:cubicBezTo>
                  <a:pt x="13126" y="17921"/>
                  <a:pt x="13205" y="18229"/>
                  <a:pt x="13205" y="18397"/>
                </a:cubicBezTo>
                <a:cubicBezTo>
                  <a:pt x="13205" y="18565"/>
                  <a:pt x="13270" y="18817"/>
                  <a:pt x="13350" y="18959"/>
                </a:cubicBezTo>
                <a:cubicBezTo>
                  <a:pt x="13436" y="19112"/>
                  <a:pt x="13477" y="19509"/>
                  <a:pt x="13448" y="19924"/>
                </a:cubicBezTo>
                <a:cubicBezTo>
                  <a:pt x="13422" y="20311"/>
                  <a:pt x="13431" y="20795"/>
                  <a:pt x="13467" y="20999"/>
                </a:cubicBezTo>
                <a:cubicBezTo>
                  <a:pt x="13511" y="21241"/>
                  <a:pt x="13639" y="21341"/>
                  <a:pt x="13837" y="21292"/>
                </a:cubicBezTo>
                <a:cubicBezTo>
                  <a:pt x="14115" y="21224"/>
                  <a:pt x="14141" y="21128"/>
                  <a:pt x="14172" y="20108"/>
                </a:cubicBezTo>
                <a:cubicBezTo>
                  <a:pt x="14191" y="19491"/>
                  <a:pt x="14261" y="18994"/>
                  <a:pt x="14329" y="18994"/>
                </a:cubicBezTo>
                <a:cubicBezTo>
                  <a:pt x="14396" y="18994"/>
                  <a:pt x="14416" y="18926"/>
                  <a:pt x="14376" y="18840"/>
                </a:cubicBezTo>
                <a:cubicBezTo>
                  <a:pt x="14335" y="18754"/>
                  <a:pt x="14375" y="18508"/>
                  <a:pt x="14465" y="18298"/>
                </a:cubicBezTo>
                <a:cubicBezTo>
                  <a:pt x="14554" y="18087"/>
                  <a:pt x="14643" y="17657"/>
                  <a:pt x="14659" y="17343"/>
                </a:cubicBezTo>
                <a:cubicBezTo>
                  <a:pt x="14707" y="16436"/>
                  <a:pt x="14296" y="16463"/>
                  <a:pt x="14053" y="17382"/>
                </a:cubicBezTo>
                <a:cubicBezTo>
                  <a:pt x="13859" y="18113"/>
                  <a:pt x="13759" y="18163"/>
                  <a:pt x="13715" y="17551"/>
                </a:cubicBezTo>
                <a:cubicBezTo>
                  <a:pt x="13672" y="16948"/>
                  <a:pt x="13519" y="16651"/>
                  <a:pt x="13249" y="16651"/>
                </a:cubicBezTo>
                <a:close/>
                <a:moveTo>
                  <a:pt x="18408" y="16651"/>
                </a:moveTo>
                <a:cubicBezTo>
                  <a:pt x="18160" y="16651"/>
                  <a:pt x="17964" y="17234"/>
                  <a:pt x="17867" y="18253"/>
                </a:cubicBezTo>
                <a:cubicBezTo>
                  <a:pt x="17851" y="18424"/>
                  <a:pt x="17801" y="18739"/>
                  <a:pt x="17757" y="18954"/>
                </a:cubicBezTo>
                <a:cubicBezTo>
                  <a:pt x="17713" y="19170"/>
                  <a:pt x="17660" y="19557"/>
                  <a:pt x="17638" y="19815"/>
                </a:cubicBezTo>
                <a:cubicBezTo>
                  <a:pt x="17552" y="20831"/>
                  <a:pt x="17485" y="21019"/>
                  <a:pt x="17368" y="20576"/>
                </a:cubicBezTo>
                <a:cubicBezTo>
                  <a:pt x="17299" y="20311"/>
                  <a:pt x="17128" y="20163"/>
                  <a:pt x="16886" y="20163"/>
                </a:cubicBezTo>
                <a:lnTo>
                  <a:pt x="16511" y="20163"/>
                </a:lnTo>
                <a:lnTo>
                  <a:pt x="16479" y="18467"/>
                </a:lnTo>
                <a:cubicBezTo>
                  <a:pt x="16449" y="16909"/>
                  <a:pt x="16427" y="16765"/>
                  <a:pt x="16200" y="16696"/>
                </a:cubicBezTo>
                <a:cubicBezTo>
                  <a:pt x="15958" y="16623"/>
                  <a:pt x="15952" y="16666"/>
                  <a:pt x="15952" y="18984"/>
                </a:cubicBezTo>
                <a:lnTo>
                  <a:pt x="15952" y="21347"/>
                </a:lnTo>
                <a:lnTo>
                  <a:pt x="17024" y="21282"/>
                </a:lnTo>
                <a:cubicBezTo>
                  <a:pt x="17750" y="21238"/>
                  <a:pt x="18094" y="21129"/>
                  <a:pt x="18094" y="20944"/>
                </a:cubicBezTo>
                <a:cubicBezTo>
                  <a:pt x="18094" y="20794"/>
                  <a:pt x="18129" y="20603"/>
                  <a:pt x="18169" y="20516"/>
                </a:cubicBezTo>
                <a:cubicBezTo>
                  <a:pt x="18283" y="20274"/>
                  <a:pt x="18699" y="20624"/>
                  <a:pt x="18670" y="20939"/>
                </a:cubicBezTo>
                <a:cubicBezTo>
                  <a:pt x="18656" y="21098"/>
                  <a:pt x="18802" y="21250"/>
                  <a:pt x="19008" y="21292"/>
                </a:cubicBezTo>
                <a:cubicBezTo>
                  <a:pt x="19333" y="21359"/>
                  <a:pt x="19365" y="21312"/>
                  <a:pt x="19326" y="20825"/>
                </a:cubicBezTo>
                <a:cubicBezTo>
                  <a:pt x="19303" y="20526"/>
                  <a:pt x="19252" y="20122"/>
                  <a:pt x="19214" y="19929"/>
                </a:cubicBezTo>
                <a:cubicBezTo>
                  <a:pt x="19176" y="19736"/>
                  <a:pt x="19124" y="19297"/>
                  <a:pt x="19097" y="18954"/>
                </a:cubicBezTo>
                <a:cubicBezTo>
                  <a:pt x="19070" y="18611"/>
                  <a:pt x="18993" y="18114"/>
                  <a:pt x="18926" y="17845"/>
                </a:cubicBezTo>
                <a:cubicBezTo>
                  <a:pt x="18858" y="17576"/>
                  <a:pt x="18834" y="17357"/>
                  <a:pt x="18874" y="17357"/>
                </a:cubicBezTo>
                <a:cubicBezTo>
                  <a:pt x="18914" y="17357"/>
                  <a:pt x="18886" y="17197"/>
                  <a:pt x="18811" y="17004"/>
                </a:cubicBezTo>
                <a:cubicBezTo>
                  <a:pt x="18736" y="16811"/>
                  <a:pt x="18553" y="16651"/>
                  <a:pt x="18408" y="16651"/>
                </a:cubicBezTo>
                <a:close/>
                <a:moveTo>
                  <a:pt x="20296" y="16651"/>
                </a:moveTo>
                <a:cubicBezTo>
                  <a:pt x="19986" y="16651"/>
                  <a:pt x="19673" y="16780"/>
                  <a:pt x="19600" y="16935"/>
                </a:cubicBezTo>
                <a:cubicBezTo>
                  <a:pt x="19460" y="17233"/>
                  <a:pt x="19410" y="20897"/>
                  <a:pt x="19542" y="21178"/>
                </a:cubicBezTo>
                <a:cubicBezTo>
                  <a:pt x="19705" y="21526"/>
                  <a:pt x="20917" y="21335"/>
                  <a:pt x="21155" y="20924"/>
                </a:cubicBezTo>
                <a:cubicBezTo>
                  <a:pt x="21412" y="20480"/>
                  <a:pt x="21470" y="19684"/>
                  <a:pt x="21265" y="19402"/>
                </a:cubicBezTo>
                <a:cubicBezTo>
                  <a:pt x="21169" y="19270"/>
                  <a:pt x="21168" y="19056"/>
                  <a:pt x="21260" y="18536"/>
                </a:cubicBezTo>
                <a:cubicBezTo>
                  <a:pt x="21368" y="17927"/>
                  <a:pt x="21352" y="17769"/>
                  <a:pt x="21122" y="17248"/>
                </a:cubicBezTo>
                <a:cubicBezTo>
                  <a:pt x="20908" y="16763"/>
                  <a:pt x="20756" y="16651"/>
                  <a:pt x="20296" y="16651"/>
                </a:cubicBezTo>
                <a:close/>
                <a:moveTo>
                  <a:pt x="7407" y="16666"/>
                </a:moveTo>
                <a:cubicBezTo>
                  <a:pt x="7243" y="16577"/>
                  <a:pt x="7009" y="16858"/>
                  <a:pt x="6842" y="17412"/>
                </a:cubicBezTo>
                <a:cubicBezTo>
                  <a:pt x="6647" y="18062"/>
                  <a:pt x="6615" y="18102"/>
                  <a:pt x="6613" y="17676"/>
                </a:cubicBezTo>
                <a:cubicBezTo>
                  <a:pt x="6611" y="17063"/>
                  <a:pt x="6341" y="16553"/>
                  <a:pt x="6116" y="16736"/>
                </a:cubicBezTo>
                <a:cubicBezTo>
                  <a:pt x="5984" y="16844"/>
                  <a:pt x="5950" y="17328"/>
                  <a:pt x="5950" y="19118"/>
                </a:cubicBezTo>
                <a:lnTo>
                  <a:pt x="5950" y="21367"/>
                </a:lnTo>
                <a:lnTo>
                  <a:pt x="6252" y="21292"/>
                </a:lnTo>
                <a:cubicBezTo>
                  <a:pt x="6485" y="21235"/>
                  <a:pt x="6554" y="21097"/>
                  <a:pt x="6547" y="20690"/>
                </a:cubicBezTo>
                <a:cubicBezTo>
                  <a:pt x="6543" y="20401"/>
                  <a:pt x="6591" y="20163"/>
                  <a:pt x="6657" y="20163"/>
                </a:cubicBezTo>
                <a:cubicBezTo>
                  <a:pt x="6723" y="20163"/>
                  <a:pt x="6827" y="20401"/>
                  <a:pt x="6887" y="20690"/>
                </a:cubicBezTo>
                <a:cubicBezTo>
                  <a:pt x="6961" y="21052"/>
                  <a:pt x="7108" y="21242"/>
                  <a:pt x="7353" y="21292"/>
                </a:cubicBezTo>
                <a:cubicBezTo>
                  <a:pt x="7549" y="21333"/>
                  <a:pt x="7709" y="21290"/>
                  <a:pt x="7709" y="21198"/>
                </a:cubicBezTo>
                <a:cubicBezTo>
                  <a:pt x="7709" y="21106"/>
                  <a:pt x="7575" y="20472"/>
                  <a:pt x="7411" y="19785"/>
                </a:cubicBezTo>
                <a:lnTo>
                  <a:pt x="7116" y="18536"/>
                </a:lnTo>
                <a:lnTo>
                  <a:pt x="7362" y="17820"/>
                </a:lnTo>
                <a:cubicBezTo>
                  <a:pt x="7498" y="17429"/>
                  <a:pt x="7579" y="17006"/>
                  <a:pt x="7543" y="16880"/>
                </a:cubicBezTo>
                <a:cubicBezTo>
                  <a:pt x="7509" y="16763"/>
                  <a:pt x="7461" y="16696"/>
                  <a:pt x="7407" y="16666"/>
                </a:cubicBezTo>
                <a:close/>
                <a:moveTo>
                  <a:pt x="969" y="16681"/>
                </a:moveTo>
                <a:cubicBezTo>
                  <a:pt x="884" y="16675"/>
                  <a:pt x="785" y="16681"/>
                  <a:pt x="663" y="16696"/>
                </a:cubicBezTo>
                <a:lnTo>
                  <a:pt x="70" y="16771"/>
                </a:lnTo>
                <a:lnTo>
                  <a:pt x="40" y="19054"/>
                </a:lnTo>
                <a:lnTo>
                  <a:pt x="9" y="21337"/>
                </a:lnTo>
                <a:lnTo>
                  <a:pt x="705" y="21337"/>
                </a:lnTo>
                <a:cubicBezTo>
                  <a:pt x="1111" y="21337"/>
                  <a:pt x="1485" y="21205"/>
                  <a:pt x="1602" y="21024"/>
                </a:cubicBezTo>
                <a:cubicBezTo>
                  <a:pt x="1828" y="20670"/>
                  <a:pt x="1872" y="19502"/>
                  <a:pt x="1667" y="19233"/>
                </a:cubicBezTo>
                <a:cubicBezTo>
                  <a:pt x="1571" y="19106"/>
                  <a:pt x="1567" y="19009"/>
                  <a:pt x="1653" y="18895"/>
                </a:cubicBezTo>
                <a:cubicBezTo>
                  <a:pt x="1861" y="18621"/>
                  <a:pt x="1786" y="17696"/>
                  <a:pt x="1513" y="17149"/>
                </a:cubicBezTo>
                <a:cubicBezTo>
                  <a:pt x="1351" y="16825"/>
                  <a:pt x="1227" y="16698"/>
                  <a:pt x="969" y="16681"/>
                </a:cubicBezTo>
                <a:close/>
                <a:moveTo>
                  <a:pt x="4831" y="16681"/>
                </a:moveTo>
                <a:cubicBezTo>
                  <a:pt x="4743" y="16675"/>
                  <a:pt x="4640" y="16680"/>
                  <a:pt x="4510" y="16696"/>
                </a:cubicBezTo>
                <a:lnTo>
                  <a:pt x="3918" y="16771"/>
                </a:lnTo>
                <a:lnTo>
                  <a:pt x="3887" y="19054"/>
                </a:lnTo>
                <a:lnTo>
                  <a:pt x="3854" y="21337"/>
                </a:lnTo>
                <a:lnTo>
                  <a:pt x="4189" y="21337"/>
                </a:lnTo>
                <a:cubicBezTo>
                  <a:pt x="4489" y="21337"/>
                  <a:pt x="4522" y="21264"/>
                  <a:pt x="4522" y="20616"/>
                </a:cubicBezTo>
                <a:cubicBezTo>
                  <a:pt x="4522" y="20142"/>
                  <a:pt x="4570" y="19925"/>
                  <a:pt x="4660" y="19989"/>
                </a:cubicBezTo>
                <a:cubicBezTo>
                  <a:pt x="4736" y="20043"/>
                  <a:pt x="4802" y="20184"/>
                  <a:pt x="4807" y="20302"/>
                </a:cubicBezTo>
                <a:cubicBezTo>
                  <a:pt x="4837" y="20964"/>
                  <a:pt x="5013" y="21337"/>
                  <a:pt x="5297" y="21337"/>
                </a:cubicBezTo>
                <a:cubicBezTo>
                  <a:pt x="5609" y="21337"/>
                  <a:pt x="5834" y="20978"/>
                  <a:pt x="5618" y="20825"/>
                </a:cubicBezTo>
                <a:cubicBezTo>
                  <a:pt x="5554" y="20780"/>
                  <a:pt x="5492" y="20511"/>
                  <a:pt x="5482" y="20223"/>
                </a:cubicBezTo>
                <a:cubicBezTo>
                  <a:pt x="5472" y="19935"/>
                  <a:pt x="5421" y="19695"/>
                  <a:pt x="5369" y="19695"/>
                </a:cubicBezTo>
                <a:cubicBezTo>
                  <a:pt x="5318" y="19695"/>
                  <a:pt x="5378" y="19393"/>
                  <a:pt x="5503" y="19019"/>
                </a:cubicBezTo>
                <a:cubicBezTo>
                  <a:pt x="5796" y="18141"/>
                  <a:pt x="5792" y="18035"/>
                  <a:pt x="5416" y="17268"/>
                </a:cubicBezTo>
                <a:cubicBezTo>
                  <a:pt x="5209" y="16845"/>
                  <a:pt x="5094" y="16700"/>
                  <a:pt x="4831" y="16681"/>
                </a:cubicBezTo>
                <a:close/>
                <a:moveTo>
                  <a:pt x="9950" y="16691"/>
                </a:moveTo>
                <a:cubicBezTo>
                  <a:pt x="9767" y="16765"/>
                  <a:pt x="9739" y="17037"/>
                  <a:pt x="9711" y="19054"/>
                </a:cubicBezTo>
                <a:lnTo>
                  <a:pt x="9681" y="21337"/>
                </a:lnTo>
                <a:lnTo>
                  <a:pt x="10407" y="21337"/>
                </a:lnTo>
                <a:cubicBezTo>
                  <a:pt x="11097" y="21337"/>
                  <a:pt x="11131" y="21310"/>
                  <a:pt x="11097" y="20810"/>
                </a:cubicBezTo>
                <a:cubicBezTo>
                  <a:pt x="11070" y="20406"/>
                  <a:pt x="10978" y="20264"/>
                  <a:pt x="10704" y="20208"/>
                </a:cubicBezTo>
                <a:lnTo>
                  <a:pt x="10348" y="20133"/>
                </a:lnTo>
                <a:lnTo>
                  <a:pt x="10346" y="18686"/>
                </a:lnTo>
                <a:cubicBezTo>
                  <a:pt x="10344" y="17048"/>
                  <a:pt x="10249" y="16569"/>
                  <a:pt x="9950" y="16691"/>
                </a:cubicBezTo>
                <a:close/>
                <a:moveTo>
                  <a:pt x="8709" y="16701"/>
                </a:moveTo>
                <a:cubicBezTo>
                  <a:pt x="8220" y="16652"/>
                  <a:pt x="7976" y="16723"/>
                  <a:pt x="7913" y="16935"/>
                </a:cubicBezTo>
                <a:cubicBezTo>
                  <a:pt x="7804" y="17298"/>
                  <a:pt x="7786" y="20954"/>
                  <a:pt x="7892" y="21178"/>
                </a:cubicBezTo>
                <a:cubicBezTo>
                  <a:pt x="7932" y="21264"/>
                  <a:pt x="8308" y="21337"/>
                  <a:pt x="8725" y="21337"/>
                </a:cubicBezTo>
                <a:cubicBezTo>
                  <a:pt x="9449" y="21337"/>
                  <a:pt x="9482" y="21312"/>
                  <a:pt x="9449" y="20810"/>
                </a:cubicBezTo>
                <a:cubicBezTo>
                  <a:pt x="9420" y="20374"/>
                  <a:pt x="9329" y="20260"/>
                  <a:pt x="8920" y="20163"/>
                </a:cubicBezTo>
                <a:cubicBezTo>
                  <a:pt x="8561" y="20078"/>
                  <a:pt x="8479" y="20002"/>
                  <a:pt x="8624" y="19875"/>
                </a:cubicBezTo>
                <a:cubicBezTo>
                  <a:pt x="8735" y="19778"/>
                  <a:pt x="8924" y="19695"/>
                  <a:pt x="9044" y="19695"/>
                </a:cubicBezTo>
                <a:cubicBezTo>
                  <a:pt x="9217" y="19695"/>
                  <a:pt x="9256" y="19565"/>
                  <a:pt x="9229" y="19054"/>
                </a:cubicBezTo>
                <a:cubicBezTo>
                  <a:pt x="9200" y="18522"/>
                  <a:pt x="9127" y="18382"/>
                  <a:pt x="8809" y="18263"/>
                </a:cubicBezTo>
                <a:cubicBezTo>
                  <a:pt x="8451" y="18128"/>
                  <a:pt x="8459" y="18117"/>
                  <a:pt x="8952" y="18089"/>
                </a:cubicBezTo>
                <a:cubicBezTo>
                  <a:pt x="9462" y="18059"/>
                  <a:pt x="9482" y="18032"/>
                  <a:pt x="9449" y="17412"/>
                </a:cubicBezTo>
                <a:cubicBezTo>
                  <a:pt x="9415" y="16793"/>
                  <a:pt x="9386" y="16769"/>
                  <a:pt x="8709" y="16701"/>
                </a:cubicBezTo>
                <a:close/>
                <a:moveTo>
                  <a:pt x="2159" y="16771"/>
                </a:moveTo>
                <a:lnTo>
                  <a:pt x="2129" y="19054"/>
                </a:lnTo>
                <a:lnTo>
                  <a:pt x="2096" y="21337"/>
                </a:lnTo>
                <a:lnTo>
                  <a:pt x="2869" y="21337"/>
                </a:lnTo>
                <a:cubicBezTo>
                  <a:pt x="3620" y="21337"/>
                  <a:pt x="3644" y="21319"/>
                  <a:pt x="3644" y="20750"/>
                </a:cubicBezTo>
                <a:cubicBezTo>
                  <a:pt x="3644" y="20212"/>
                  <a:pt x="3604" y="20163"/>
                  <a:pt x="3150" y="20163"/>
                </a:cubicBezTo>
                <a:cubicBezTo>
                  <a:pt x="2878" y="20163"/>
                  <a:pt x="2653" y="20058"/>
                  <a:pt x="2653" y="19929"/>
                </a:cubicBezTo>
                <a:cubicBezTo>
                  <a:pt x="2653" y="19800"/>
                  <a:pt x="2692" y="19710"/>
                  <a:pt x="2737" y="19725"/>
                </a:cubicBezTo>
                <a:cubicBezTo>
                  <a:pt x="2783" y="19741"/>
                  <a:pt x="2958" y="19741"/>
                  <a:pt x="3128" y="19725"/>
                </a:cubicBezTo>
                <a:cubicBezTo>
                  <a:pt x="3399" y="19701"/>
                  <a:pt x="3433" y="19616"/>
                  <a:pt x="3402" y="19054"/>
                </a:cubicBezTo>
                <a:cubicBezTo>
                  <a:pt x="3372" y="18498"/>
                  <a:pt x="3320" y="18410"/>
                  <a:pt x="3011" y="18412"/>
                </a:cubicBezTo>
                <a:cubicBezTo>
                  <a:pt x="2815" y="18413"/>
                  <a:pt x="2653" y="18336"/>
                  <a:pt x="2653" y="18238"/>
                </a:cubicBezTo>
                <a:cubicBezTo>
                  <a:pt x="2653" y="18140"/>
                  <a:pt x="2881" y="18059"/>
                  <a:pt x="3157" y="18059"/>
                </a:cubicBezTo>
                <a:cubicBezTo>
                  <a:pt x="3639" y="18059"/>
                  <a:pt x="3656" y="18032"/>
                  <a:pt x="3623" y="17412"/>
                </a:cubicBezTo>
                <a:cubicBezTo>
                  <a:pt x="3589" y="16783"/>
                  <a:pt x="3571" y="16771"/>
                  <a:pt x="2873" y="16771"/>
                </a:cubicBezTo>
                <a:lnTo>
                  <a:pt x="2159" y="16771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49" name="Line"/>
          <p:cNvSpPr/>
          <p:nvPr/>
        </p:nvSpPr>
        <p:spPr>
          <a:xfrm flipH="1" rot="5400000">
            <a:off x="16224293" y="5114662"/>
            <a:ext cx="3838441" cy="114263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50" name="Line"/>
          <p:cNvSpPr/>
          <p:nvPr/>
        </p:nvSpPr>
        <p:spPr>
          <a:xfrm flipH="1" rot="5400000">
            <a:off x="16187086" y="5061899"/>
            <a:ext cx="4285599" cy="114263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51" name="Timon Heim"/>
          <p:cNvSpPr txBox="1"/>
          <p:nvPr/>
        </p:nvSpPr>
        <p:spPr>
          <a:xfrm>
            <a:off x="234156" y="13057585"/>
            <a:ext cx="2928424" cy="502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4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Timon Heim</a:t>
            </a:r>
          </a:p>
        </p:txBody>
      </p:sp>
      <p:sp>
        <p:nvSpPr>
          <p:cNvPr id="52" name="Meeting Name"/>
          <p:cNvSpPr txBox="1"/>
          <p:nvPr>
            <p:ph type="body" sz="quarter" idx="22"/>
          </p:nvPr>
        </p:nvSpPr>
        <p:spPr>
          <a:xfrm>
            <a:off x="18323534" y="13057585"/>
            <a:ext cx="5719537" cy="502641"/>
          </a:xfrm>
          <a:prstGeom prst="rect">
            <a:avLst/>
          </a:prstGeom>
        </p:spPr>
        <p:txBody>
          <a:bodyPr anchor="ctr">
            <a:spAutoFit/>
          </a:bodyPr>
          <a:lstStyle>
            <a:lvl1pPr algn="r">
              <a:defRPr sz="2400"/>
            </a:lvl1pPr>
          </a:lstStyle>
          <a:p>
            <a:pPr/>
            <a:r>
              <a:t>Meeting Name</a:t>
            </a:r>
          </a:p>
        </p:txBody>
      </p:sp>
      <p:sp>
        <p:nvSpPr>
          <p:cNvPr id="53" name="Line"/>
          <p:cNvSpPr/>
          <p:nvPr/>
        </p:nvSpPr>
        <p:spPr>
          <a:xfrm>
            <a:off x="209642" y="166953"/>
            <a:ext cx="3839767" cy="108801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54" name="Line"/>
          <p:cNvSpPr/>
          <p:nvPr/>
        </p:nvSpPr>
        <p:spPr>
          <a:xfrm>
            <a:off x="388236" y="345547"/>
            <a:ext cx="3839767" cy="10339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55" name="Title Text"/>
          <p:cNvSpPr txBox="1"/>
          <p:nvPr>
            <p:ph type="body" sz="quarter" idx="23"/>
          </p:nvPr>
        </p:nvSpPr>
        <p:spPr>
          <a:xfrm>
            <a:off x="4646079" y="217753"/>
            <a:ext cx="14898724" cy="2536032"/>
          </a:xfrm>
          <a:prstGeom prst="rect">
            <a:avLst/>
          </a:prstGeom>
        </p:spPr>
        <p:txBody>
          <a:bodyPr anchor="ctr"/>
          <a:lstStyle>
            <a:lvl1pPr algn="r">
              <a:defRPr sz="7000"/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Blasenkammer_by_HenryGale.jpg" descr="Blasenkammer_by_HenryGale.jpg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0" y="-2286030"/>
            <a:ext cx="24384078" cy="18288060"/>
          </a:xfrm>
          <a:prstGeom prst="rect">
            <a:avLst/>
          </a:prstGeom>
          <a:ln w="12700">
            <a:miter lim="400000"/>
          </a:ln>
        </p:spPr>
      </p:pic>
      <p:sp>
        <p:nvSpPr>
          <p:cNvPr id="6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64" name="Line"/>
          <p:cNvSpPr/>
          <p:nvPr/>
        </p:nvSpPr>
        <p:spPr>
          <a:xfrm flipH="1" rot="5400000">
            <a:off x="16224293" y="5114662"/>
            <a:ext cx="3838441" cy="114263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65" name="Line"/>
          <p:cNvSpPr/>
          <p:nvPr/>
        </p:nvSpPr>
        <p:spPr>
          <a:xfrm flipH="1" rot="5400000">
            <a:off x="16187086" y="5061899"/>
            <a:ext cx="4285599" cy="114263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66" name="Timon Heim"/>
          <p:cNvSpPr txBox="1"/>
          <p:nvPr/>
        </p:nvSpPr>
        <p:spPr>
          <a:xfrm>
            <a:off x="234156" y="13057585"/>
            <a:ext cx="2928424" cy="502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4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Timon Heim</a:t>
            </a:r>
          </a:p>
        </p:txBody>
      </p:sp>
      <p:sp>
        <p:nvSpPr>
          <p:cNvPr id="67" name="Meeting Name"/>
          <p:cNvSpPr txBox="1"/>
          <p:nvPr>
            <p:ph type="body" sz="quarter" idx="21"/>
          </p:nvPr>
        </p:nvSpPr>
        <p:spPr>
          <a:xfrm>
            <a:off x="18323534" y="13057585"/>
            <a:ext cx="5719537" cy="502641"/>
          </a:xfrm>
          <a:prstGeom prst="rect">
            <a:avLst/>
          </a:prstGeom>
        </p:spPr>
        <p:txBody>
          <a:bodyPr anchor="ctr">
            <a:spAutoFit/>
          </a:bodyPr>
          <a:lstStyle>
            <a:lvl1pPr algn="r">
              <a:defRPr sz="2400"/>
            </a:lvl1pPr>
          </a:lstStyle>
          <a:p>
            <a:pPr/>
            <a:r>
              <a:t>Meeting Name</a:t>
            </a:r>
          </a:p>
        </p:txBody>
      </p:sp>
      <p:sp>
        <p:nvSpPr>
          <p:cNvPr id="68" name="Line"/>
          <p:cNvSpPr/>
          <p:nvPr/>
        </p:nvSpPr>
        <p:spPr>
          <a:xfrm>
            <a:off x="209642" y="166953"/>
            <a:ext cx="3839767" cy="108801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69" name="Line"/>
          <p:cNvSpPr/>
          <p:nvPr/>
        </p:nvSpPr>
        <p:spPr>
          <a:xfrm>
            <a:off x="388236" y="345547"/>
            <a:ext cx="3839767" cy="10339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pic>
        <p:nvPicPr>
          <p:cNvPr id="70" name="14_BL_Alt_Stack_Rev.png" descr="14_BL_Alt_Stack_Rev.png"/>
          <p:cNvPicPr>
            <a:picLocks noChangeAspect="1"/>
          </p:cNvPicPr>
          <p:nvPr/>
        </p:nvPicPr>
        <p:blipFill>
          <a:blip r:embed="rId3">
            <a:extLst/>
          </a:blip>
          <a:srcRect l="6602" t="12300" r="6903" b="12288"/>
          <a:stretch>
            <a:fillRect/>
          </a:stretch>
        </p:blipFill>
        <p:spPr>
          <a:xfrm>
            <a:off x="20141473" y="432315"/>
            <a:ext cx="3624979" cy="17047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9" h="21367" fill="norm" stroke="1" extrusionOk="0">
                <a:moveTo>
                  <a:pt x="3086" y="12"/>
                </a:moveTo>
                <a:cubicBezTo>
                  <a:pt x="3021" y="40"/>
                  <a:pt x="2983" y="122"/>
                  <a:pt x="2983" y="261"/>
                </a:cubicBezTo>
                <a:cubicBezTo>
                  <a:pt x="2983" y="389"/>
                  <a:pt x="2905" y="494"/>
                  <a:pt x="2810" y="494"/>
                </a:cubicBezTo>
                <a:cubicBezTo>
                  <a:pt x="2715" y="494"/>
                  <a:pt x="2567" y="646"/>
                  <a:pt x="2482" y="828"/>
                </a:cubicBezTo>
                <a:cubicBezTo>
                  <a:pt x="2397" y="1009"/>
                  <a:pt x="2269" y="1199"/>
                  <a:pt x="2196" y="1250"/>
                </a:cubicBezTo>
                <a:cubicBezTo>
                  <a:pt x="2122" y="1303"/>
                  <a:pt x="2095" y="1515"/>
                  <a:pt x="2136" y="1738"/>
                </a:cubicBezTo>
                <a:cubicBezTo>
                  <a:pt x="2225" y="2234"/>
                  <a:pt x="2238" y="2236"/>
                  <a:pt x="2789" y="1668"/>
                </a:cubicBezTo>
                <a:cubicBezTo>
                  <a:pt x="3278" y="1165"/>
                  <a:pt x="3534" y="1073"/>
                  <a:pt x="3534" y="1405"/>
                </a:cubicBezTo>
                <a:cubicBezTo>
                  <a:pt x="3534" y="1518"/>
                  <a:pt x="3620" y="1663"/>
                  <a:pt x="3726" y="1728"/>
                </a:cubicBezTo>
                <a:cubicBezTo>
                  <a:pt x="3831" y="1793"/>
                  <a:pt x="4004" y="1924"/>
                  <a:pt x="4110" y="2017"/>
                </a:cubicBezTo>
                <a:cubicBezTo>
                  <a:pt x="4376" y="2250"/>
                  <a:pt x="4371" y="1418"/>
                  <a:pt x="4103" y="957"/>
                </a:cubicBezTo>
                <a:cubicBezTo>
                  <a:pt x="3723" y="305"/>
                  <a:pt x="3282" y="-74"/>
                  <a:pt x="3086" y="12"/>
                </a:cubicBezTo>
                <a:close/>
                <a:moveTo>
                  <a:pt x="3072" y="2380"/>
                </a:moveTo>
                <a:cubicBezTo>
                  <a:pt x="2077" y="2383"/>
                  <a:pt x="1714" y="2538"/>
                  <a:pt x="1335" y="2957"/>
                </a:cubicBezTo>
                <a:cubicBezTo>
                  <a:pt x="1159" y="3150"/>
                  <a:pt x="939" y="3305"/>
                  <a:pt x="845" y="3305"/>
                </a:cubicBezTo>
                <a:cubicBezTo>
                  <a:pt x="752" y="3305"/>
                  <a:pt x="675" y="3382"/>
                  <a:pt x="674" y="3479"/>
                </a:cubicBezTo>
                <a:cubicBezTo>
                  <a:pt x="674" y="3576"/>
                  <a:pt x="525" y="3837"/>
                  <a:pt x="344" y="4056"/>
                </a:cubicBezTo>
                <a:cubicBezTo>
                  <a:pt x="-66" y="4553"/>
                  <a:pt x="-130" y="5542"/>
                  <a:pt x="265" y="5280"/>
                </a:cubicBezTo>
                <a:cubicBezTo>
                  <a:pt x="401" y="5189"/>
                  <a:pt x="538" y="5030"/>
                  <a:pt x="569" y="4927"/>
                </a:cubicBezTo>
                <a:cubicBezTo>
                  <a:pt x="637" y="4703"/>
                  <a:pt x="1245" y="4151"/>
                  <a:pt x="1363" y="4205"/>
                </a:cubicBezTo>
                <a:cubicBezTo>
                  <a:pt x="1408" y="4226"/>
                  <a:pt x="1445" y="4133"/>
                  <a:pt x="1445" y="3996"/>
                </a:cubicBezTo>
                <a:cubicBezTo>
                  <a:pt x="1445" y="3860"/>
                  <a:pt x="1492" y="3808"/>
                  <a:pt x="1548" y="3882"/>
                </a:cubicBezTo>
                <a:cubicBezTo>
                  <a:pt x="1604" y="3956"/>
                  <a:pt x="1678" y="3915"/>
                  <a:pt x="1714" y="3792"/>
                </a:cubicBezTo>
                <a:cubicBezTo>
                  <a:pt x="1786" y="3546"/>
                  <a:pt x="1762" y="3551"/>
                  <a:pt x="3126" y="3449"/>
                </a:cubicBezTo>
                <a:cubicBezTo>
                  <a:pt x="3657" y="3410"/>
                  <a:pt x="4117" y="3468"/>
                  <a:pt x="4149" y="3578"/>
                </a:cubicBezTo>
                <a:cubicBezTo>
                  <a:pt x="4182" y="3689"/>
                  <a:pt x="4248" y="3727"/>
                  <a:pt x="4297" y="3663"/>
                </a:cubicBezTo>
                <a:cubicBezTo>
                  <a:pt x="4417" y="3505"/>
                  <a:pt x="5402" y="4237"/>
                  <a:pt x="5402" y="4484"/>
                </a:cubicBezTo>
                <a:cubicBezTo>
                  <a:pt x="5402" y="4592"/>
                  <a:pt x="5512" y="4752"/>
                  <a:pt x="5648" y="4842"/>
                </a:cubicBezTo>
                <a:cubicBezTo>
                  <a:pt x="5784" y="4932"/>
                  <a:pt x="5920" y="5071"/>
                  <a:pt x="5950" y="5150"/>
                </a:cubicBezTo>
                <a:cubicBezTo>
                  <a:pt x="6095" y="5531"/>
                  <a:pt x="6730" y="6349"/>
                  <a:pt x="6880" y="6349"/>
                </a:cubicBezTo>
                <a:cubicBezTo>
                  <a:pt x="7026" y="6349"/>
                  <a:pt x="7051" y="6909"/>
                  <a:pt x="7051" y="10408"/>
                </a:cubicBezTo>
                <a:cubicBezTo>
                  <a:pt x="7051" y="12641"/>
                  <a:pt x="7083" y="14536"/>
                  <a:pt x="7123" y="14622"/>
                </a:cubicBezTo>
                <a:cubicBezTo>
                  <a:pt x="7164" y="14707"/>
                  <a:pt x="7287" y="14781"/>
                  <a:pt x="7397" y="14781"/>
                </a:cubicBezTo>
                <a:cubicBezTo>
                  <a:pt x="7586" y="14781"/>
                  <a:pt x="7599" y="14480"/>
                  <a:pt x="7599" y="10095"/>
                </a:cubicBezTo>
                <a:lnTo>
                  <a:pt x="7599" y="5414"/>
                </a:lnTo>
                <a:lnTo>
                  <a:pt x="7163" y="5414"/>
                </a:lnTo>
                <a:cubicBezTo>
                  <a:pt x="6840" y="5414"/>
                  <a:pt x="6698" y="5294"/>
                  <a:pt x="6611" y="4946"/>
                </a:cubicBezTo>
                <a:cubicBezTo>
                  <a:pt x="6546" y="4689"/>
                  <a:pt x="6430" y="4474"/>
                  <a:pt x="6353" y="4474"/>
                </a:cubicBezTo>
                <a:cubicBezTo>
                  <a:pt x="6276" y="4474"/>
                  <a:pt x="6113" y="4291"/>
                  <a:pt x="5992" y="4066"/>
                </a:cubicBezTo>
                <a:cubicBezTo>
                  <a:pt x="5671" y="3463"/>
                  <a:pt x="5300" y="3041"/>
                  <a:pt x="4978" y="2917"/>
                </a:cubicBezTo>
                <a:cubicBezTo>
                  <a:pt x="4822" y="2856"/>
                  <a:pt x="4643" y="2727"/>
                  <a:pt x="4580" y="2623"/>
                </a:cubicBezTo>
                <a:cubicBezTo>
                  <a:pt x="4518" y="2520"/>
                  <a:pt x="4392" y="2430"/>
                  <a:pt x="4302" y="2424"/>
                </a:cubicBezTo>
                <a:cubicBezTo>
                  <a:pt x="3806" y="2396"/>
                  <a:pt x="3404" y="2379"/>
                  <a:pt x="3072" y="2380"/>
                </a:cubicBezTo>
                <a:close/>
                <a:moveTo>
                  <a:pt x="9095" y="3026"/>
                </a:moveTo>
                <a:cubicBezTo>
                  <a:pt x="8991" y="2875"/>
                  <a:pt x="8479" y="3850"/>
                  <a:pt x="8479" y="4200"/>
                </a:cubicBezTo>
                <a:cubicBezTo>
                  <a:pt x="8479" y="4292"/>
                  <a:pt x="8354" y="4649"/>
                  <a:pt x="8203" y="4996"/>
                </a:cubicBezTo>
                <a:cubicBezTo>
                  <a:pt x="7930" y="5623"/>
                  <a:pt x="7929" y="5655"/>
                  <a:pt x="7929" y="10045"/>
                </a:cubicBezTo>
                <a:cubicBezTo>
                  <a:pt x="7929" y="12476"/>
                  <a:pt x="7964" y="14541"/>
                  <a:pt x="8006" y="14632"/>
                </a:cubicBezTo>
                <a:cubicBezTo>
                  <a:pt x="8049" y="14722"/>
                  <a:pt x="8161" y="14764"/>
                  <a:pt x="8254" y="14726"/>
                </a:cubicBezTo>
                <a:cubicBezTo>
                  <a:pt x="8395" y="14669"/>
                  <a:pt x="8430" y="14158"/>
                  <a:pt x="8456" y="11771"/>
                </a:cubicBezTo>
                <a:cubicBezTo>
                  <a:pt x="8482" y="9375"/>
                  <a:pt x="8512" y="8903"/>
                  <a:pt x="8643" y="9010"/>
                </a:cubicBezTo>
                <a:cubicBezTo>
                  <a:pt x="8730" y="9081"/>
                  <a:pt x="8833" y="9035"/>
                  <a:pt x="8870" y="8906"/>
                </a:cubicBezTo>
                <a:cubicBezTo>
                  <a:pt x="8915" y="8752"/>
                  <a:pt x="8990" y="8762"/>
                  <a:pt x="9088" y="8936"/>
                </a:cubicBezTo>
                <a:cubicBezTo>
                  <a:pt x="9171" y="9082"/>
                  <a:pt x="9289" y="9136"/>
                  <a:pt x="9350" y="9055"/>
                </a:cubicBezTo>
                <a:cubicBezTo>
                  <a:pt x="9423" y="8960"/>
                  <a:pt x="9471" y="9916"/>
                  <a:pt x="9491" y="11781"/>
                </a:cubicBezTo>
                <a:cubicBezTo>
                  <a:pt x="9518" y="14302"/>
                  <a:pt x="9547" y="14667"/>
                  <a:pt x="9716" y="14736"/>
                </a:cubicBezTo>
                <a:cubicBezTo>
                  <a:pt x="9894" y="14809"/>
                  <a:pt x="9908" y="14454"/>
                  <a:pt x="9908" y="9881"/>
                </a:cubicBezTo>
                <a:cubicBezTo>
                  <a:pt x="9908" y="7039"/>
                  <a:pt x="9865" y="4946"/>
                  <a:pt x="9807" y="4946"/>
                </a:cubicBezTo>
                <a:cubicBezTo>
                  <a:pt x="9752" y="4946"/>
                  <a:pt x="9594" y="4549"/>
                  <a:pt x="9456" y="4066"/>
                </a:cubicBezTo>
                <a:cubicBezTo>
                  <a:pt x="9318" y="3583"/>
                  <a:pt x="9156" y="3114"/>
                  <a:pt x="9095" y="3026"/>
                </a:cubicBezTo>
                <a:close/>
                <a:moveTo>
                  <a:pt x="236" y="7314"/>
                </a:moveTo>
                <a:lnTo>
                  <a:pt x="236" y="8080"/>
                </a:lnTo>
                <a:cubicBezTo>
                  <a:pt x="236" y="8502"/>
                  <a:pt x="269" y="8920"/>
                  <a:pt x="309" y="9006"/>
                </a:cubicBezTo>
                <a:cubicBezTo>
                  <a:pt x="451" y="9308"/>
                  <a:pt x="638" y="9151"/>
                  <a:pt x="892" y="8528"/>
                </a:cubicBezTo>
                <a:lnTo>
                  <a:pt x="1150" y="7901"/>
                </a:lnTo>
                <a:lnTo>
                  <a:pt x="1239" y="8419"/>
                </a:lnTo>
                <a:cubicBezTo>
                  <a:pt x="1383" y="9247"/>
                  <a:pt x="1651" y="9303"/>
                  <a:pt x="1969" y="8573"/>
                </a:cubicBezTo>
                <a:cubicBezTo>
                  <a:pt x="2251" y="7925"/>
                  <a:pt x="2254" y="7925"/>
                  <a:pt x="2342" y="8428"/>
                </a:cubicBezTo>
                <a:cubicBezTo>
                  <a:pt x="2490" y="9280"/>
                  <a:pt x="2746" y="9287"/>
                  <a:pt x="3128" y="8453"/>
                </a:cubicBezTo>
                <a:lnTo>
                  <a:pt x="3477" y="7692"/>
                </a:lnTo>
                <a:lnTo>
                  <a:pt x="3534" y="8364"/>
                </a:lnTo>
                <a:cubicBezTo>
                  <a:pt x="3599" y="9151"/>
                  <a:pt x="3960" y="9440"/>
                  <a:pt x="4042" y="8772"/>
                </a:cubicBezTo>
                <a:cubicBezTo>
                  <a:pt x="4071" y="8535"/>
                  <a:pt x="4211" y="8223"/>
                  <a:pt x="4353" y="8080"/>
                </a:cubicBezTo>
                <a:cubicBezTo>
                  <a:pt x="4588" y="7844"/>
                  <a:pt x="4617" y="7879"/>
                  <a:pt x="4674" y="8488"/>
                </a:cubicBezTo>
                <a:cubicBezTo>
                  <a:pt x="4744" y="9236"/>
                  <a:pt x="5061" y="9415"/>
                  <a:pt x="5142" y="8752"/>
                </a:cubicBezTo>
                <a:cubicBezTo>
                  <a:pt x="5170" y="8526"/>
                  <a:pt x="5315" y="8219"/>
                  <a:pt x="5463" y="8070"/>
                </a:cubicBezTo>
                <a:cubicBezTo>
                  <a:pt x="5696" y="7837"/>
                  <a:pt x="5730" y="7854"/>
                  <a:pt x="5730" y="8215"/>
                </a:cubicBezTo>
                <a:cubicBezTo>
                  <a:pt x="5730" y="8444"/>
                  <a:pt x="5805" y="8765"/>
                  <a:pt x="5896" y="8926"/>
                </a:cubicBezTo>
                <a:cubicBezTo>
                  <a:pt x="6034" y="9170"/>
                  <a:pt x="6127" y="9090"/>
                  <a:pt x="6440" y="8438"/>
                </a:cubicBezTo>
                <a:cubicBezTo>
                  <a:pt x="6646" y="8008"/>
                  <a:pt x="6793" y="7586"/>
                  <a:pt x="6767" y="7498"/>
                </a:cubicBezTo>
                <a:cubicBezTo>
                  <a:pt x="6742" y="7411"/>
                  <a:pt x="5263" y="7330"/>
                  <a:pt x="3480" y="7324"/>
                </a:cubicBezTo>
                <a:lnTo>
                  <a:pt x="236" y="7314"/>
                </a:lnTo>
                <a:close/>
                <a:moveTo>
                  <a:pt x="12062" y="16651"/>
                </a:moveTo>
                <a:cubicBezTo>
                  <a:pt x="11223" y="16651"/>
                  <a:pt x="11226" y="16646"/>
                  <a:pt x="11226" y="19367"/>
                </a:cubicBezTo>
                <a:lnTo>
                  <a:pt x="11226" y="21337"/>
                </a:lnTo>
                <a:lnTo>
                  <a:pt x="11997" y="21337"/>
                </a:lnTo>
                <a:cubicBezTo>
                  <a:pt x="12744" y="21337"/>
                  <a:pt x="12765" y="21319"/>
                  <a:pt x="12765" y="20750"/>
                </a:cubicBezTo>
                <a:cubicBezTo>
                  <a:pt x="12765" y="20237"/>
                  <a:pt x="12718" y="20163"/>
                  <a:pt x="12381" y="20163"/>
                </a:cubicBezTo>
                <a:cubicBezTo>
                  <a:pt x="11926" y="20163"/>
                  <a:pt x="11862" y="19763"/>
                  <a:pt x="12299" y="19656"/>
                </a:cubicBezTo>
                <a:cubicBezTo>
                  <a:pt x="12538" y="19597"/>
                  <a:pt x="12601" y="19461"/>
                  <a:pt x="12601" y="18999"/>
                </a:cubicBezTo>
                <a:cubicBezTo>
                  <a:pt x="12601" y="18541"/>
                  <a:pt x="12530" y="18381"/>
                  <a:pt x="12271" y="18263"/>
                </a:cubicBezTo>
                <a:cubicBezTo>
                  <a:pt x="11951" y="18117"/>
                  <a:pt x="11953" y="18111"/>
                  <a:pt x="12352" y="18084"/>
                </a:cubicBezTo>
                <a:cubicBezTo>
                  <a:pt x="12734" y="18058"/>
                  <a:pt x="12765" y="18008"/>
                  <a:pt x="12765" y="17357"/>
                </a:cubicBezTo>
                <a:lnTo>
                  <a:pt x="12765" y="16651"/>
                </a:lnTo>
                <a:lnTo>
                  <a:pt x="12062" y="16651"/>
                </a:lnTo>
                <a:close/>
                <a:moveTo>
                  <a:pt x="13249" y="16651"/>
                </a:moveTo>
                <a:cubicBezTo>
                  <a:pt x="12912" y="16651"/>
                  <a:pt x="12795" y="17217"/>
                  <a:pt x="13029" y="17716"/>
                </a:cubicBezTo>
                <a:cubicBezTo>
                  <a:pt x="13126" y="17921"/>
                  <a:pt x="13205" y="18229"/>
                  <a:pt x="13205" y="18397"/>
                </a:cubicBezTo>
                <a:cubicBezTo>
                  <a:pt x="13205" y="18565"/>
                  <a:pt x="13270" y="18817"/>
                  <a:pt x="13350" y="18959"/>
                </a:cubicBezTo>
                <a:cubicBezTo>
                  <a:pt x="13436" y="19112"/>
                  <a:pt x="13477" y="19509"/>
                  <a:pt x="13448" y="19924"/>
                </a:cubicBezTo>
                <a:cubicBezTo>
                  <a:pt x="13422" y="20311"/>
                  <a:pt x="13431" y="20795"/>
                  <a:pt x="13467" y="20999"/>
                </a:cubicBezTo>
                <a:cubicBezTo>
                  <a:pt x="13511" y="21241"/>
                  <a:pt x="13639" y="21341"/>
                  <a:pt x="13837" y="21292"/>
                </a:cubicBezTo>
                <a:cubicBezTo>
                  <a:pt x="14115" y="21224"/>
                  <a:pt x="14141" y="21128"/>
                  <a:pt x="14172" y="20108"/>
                </a:cubicBezTo>
                <a:cubicBezTo>
                  <a:pt x="14191" y="19491"/>
                  <a:pt x="14261" y="18994"/>
                  <a:pt x="14329" y="18994"/>
                </a:cubicBezTo>
                <a:cubicBezTo>
                  <a:pt x="14396" y="18994"/>
                  <a:pt x="14416" y="18926"/>
                  <a:pt x="14376" y="18840"/>
                </a:cubicBezTo>
                <a:cubicBezTo>
                  <a:pt x="14335" y="18754"/>
                  <a:pt x="14375" y="18508"/>
                  <a:pt x="14465" y="18298"/>
                </a:cubicBezTo>
                <a:cubicBezTo>
                  <a:pt x="14554" y="18087"/>
                  <a:pt x="14643" y="17657"/>
                  <a:pt x="14659" y="17343"/>
                </a:cubicBezTo>
                <a:cubicBezTo>
                  <a:pt x="14707" y="16436"/>
                  <a:pt x="14296" y="16463"/>
                  <a:pt x="14053" y="17382"/>
                </a:cubicBezTo>
                <a:cubicBezTo>
                  <a:pt x="13859" y="18113"/>
                  <a:pt x="13759" y="18163"/>
                  <a:pt x="13715" y="17551"/>
                </a:cubicBezTo>
                <a:cubicBezTo>
                  <a:pt x="13672" y="16948"/>
                  <a:pt x="13519" y="16651"/>
                  <a:pt x="13249" y="16651"/>
                </a:cubicBezTo>
                <a:close/>
                <a:moveTo>
                  <a:pt x="18408" y="16651"/>
                </a:moveTo>
                <a:cubicBezTo>
                  <a:pt x="18160" y="16651"/>
                  <a:pt x="17964" y="17234"/>
                  <a:pt x="17867" y="18253"/>
                </a:cubicBezTo>
                <a:cubicBezTo>
                  <a:pt x="17851" y="18424"/>
                  <a:pt x="17801" y="18739"/>
                  <a:pt x="17757" y="18954"/>
                </a:cubicBezTo>
                <a:cubicBezTo>
                  <a:pt x="17713" y="19170"/>
                  <a:pt x="17660" y="19557"/>
                  <a:pt x="17638" y="19815"/>
                </a:cubicBezTo>
                <a:cubicBezTo>
                  <a:pt x="17552" y="20831"/>
                  <a:pt x="17485" y="21019"/>
                  <a:pt x="17368" y="20576"/>
                </a:cubicBezTo>
                <a:cubicBezTo>
                  <a:pt x="17299" y="20311"/>
                  <a:pt x="17128" y="20163"/>
                  <a:pt x="16886" y="20163"/>
                </a:cubicBezTo>
                <a:lnTo>
                  <a:pt x="16511" y="20163"/>
                </a:lnTo>
                <a:lnTo>
                  <a:pt x="16479" y="18467"/>
                </a:lnTo>
                <a:cubicBezTo>
                  <a:pt x="16449" y="16909"/>
                  <a:pt x="16427" y="16765"/>
                  <a:pt x="16200" y="16696"/>
                </a:cubicBezTo>
                <a:cubicBezTo>
                  <a:pt x="15958" y="16623"/>
                  <a:pt x="15952" y="16666"/>
                  <a:pt x="15952" y="18984"/>
                </a:cubicBezTo>
                <a:lnTo>
                  <a:pt x="15952" y="21347"/>
                </a:lnTo>
                <a:lnTo>
                  <a:pt x="17024" y="21282"/>
                </a:lnTo>
                <a:cubicBezTo>
                  <a:pt x="17750" y="21238"/>
                  <a:pt x="18094" y="21129"/>
                  <a:pt x="18094" y="20944"/>
                </a:cubicBezTo>
                <a:cubicBezTo>
                  <a:pt x="18094" y="20794"/>
                  <a:pt x="18129" y="20603"/>
                  <a:pt x="18169" y="20516"/>
                </a:cubicBezTo>
                <a:cubicBezTo>
                  <a:pt x="18283" y="20274"/>
                  <a:pt x="18699" y="20624"/>
                  <a:pt x="18670" y="20939"/>
                </a:cubicBezTo>
                <a:cubicBezTo>
                  <a:pt x="18656" y="21098"/>
                  <a:pt x="18802" y="21250"/>
                  <a:pt x="19008" y="21292"/>
                </a:cubicBezTo>
                <a:cubicBezTo>
                  <a:pt x="19333" y="21359"/>
                  <a:pt x="19365" y="21312"/>
                  <a:pt x="19326" y="20825"/>
                </a:cubicBezTo>
                <a:cubicBezTo>
                  <a:pt x="19303" y="20526"/>
                  <a:pt x="19252" y="20122"/>
                  <a:pt x="19214" y="19929"/>
                </a:cubicBezTo>
                <a:cubicBezTo>
                  <a:pt x="19176" y="19736"/>
                  <a:pt x="19124" y="19297"/>
                  <a:pt x="19097" y="18954"/>
                </a:cubicBezTo>
                <a:cubicBezTo>
                  <a:pt x="19070" y="18611"/>
                  <a:pt x="18993" y="18114"/>
                  <a:pt x="18926" y="17845"/>
                </a:cubicBezTo>
                <a:cubicBezTo>
                  <a:pt x="18858" y="17576"/>
                  <a:pt x="18834" y="17357"/>
                  <a:pt x="18874" y="17357"/>
                </a:cubicBezTo>
                <a:cubicBezTo>
                  <a:pt x="18914" y="17357"/>
                  <a:pt x="18886" y="17197"/>
                  <a:pt x="18811" y="17004"/>
                </a:cubicBezTo>
                <a:cubicBezTo>
                  <a:pt x="18736" y="16811"/>
                  <a:pt x="18553" y="16651"/>
                  <a:pt x="18408" y="16651"/>
                </a:cubicBezTo>
                <a:close/>
                <a:moveTo>
                  <a:pt x="20296" y="16651"/>
                </a:moveTo>
                <a:cubicBezTo>
                  <a:pt x="19986" y="16651"/>
                  <a:pt x="19673" y="16780"/>
                  <a:pt x="19600" y="16935"/>
                </a:cubicBezTo>
                <a:cubicBezTo>
                  <a:pt x="19460" y="17233"/>
                  <a:pt x="19410" y="20897"/>
                  <a:pt x="19542" y="21178"/>
                </a:cubicBezTo>
                <a:cubicBezTo>
                  <a:pt x="19705" y="21526"/>
                  <a:pt x="20917" y="21335"/>
                  <a:pt x="21155" y="20924"/>
                </a:cubicBezTo>
                <a:cubicBezTo>
                  <a:pt x="21412" y="20480"/>
                  <a:pt x="21470" y="19684"/>
                  <a:pt x="21265" y="19402"/>
                </a:cubicBezTo>
                <a:cubicBezTo>
                  <a:pt x="21169" y="19270"/>
                  <a:pt x="21168" y="19056"/>
                  <a:pt x="21260" y="18536"/>
                </a:cubicBezTo>
                <a:cubicBezTo>
                  <a:pt x="21368" y="17927"/>
                  <a:pt x="21352" y="17769"/>
                  <a:pt x="21122" y="17248"/>
                </a:cubicBezTo>
                <a:cubicBezTo>
                  <a:pt x="20908" y="16763"/>
                  <a:pt x="20756" y="16651"/>
                  <a:pt x="20296" y="16651"/>
                </a:cubicBezTo>
                <a:close/>
                <a:moveTo>
                  <a:pt x="7407" y="16666"/>
                </a:moveTo>
                <a:cubicBezTo>
                  <a:pt x="7243" y="16577"/>
                  <a:pt x="7009" y="16858"/>
                  <a:pt x="6842" y="17412"/>
                </a:cubicBezTo>
                <a:cubicBezTo>
                  <a:pt x="6647" y="18062"/>
                  <a:pt x="6615" y="18102"/>
                  <a:pt x="6613" y="17676"/>
                </a:cubicBezTo>
                <a:cubicBezTo>
                  <a:pt x="6611" y="17063"/>
                  <a:pt x="6341" y="16553"/>
                  <a:pt x="6116" y="16736"/>
                </a:cubicBezTo>
                <a:cubicBezTo>
                  <a:pt x="5984" y="16844"/>
                  <a:pt x="5950" y="17328"/>
                  <a:pt x="5950" y="19118"/>
                </a:cubicBezTo>
                <a:lnTo>
                  <a:pt x="5950" y="21367"/>
                </a:lnTo>
                <a:lnTo>
                  <a:pt x="6252" y="21292"/>
                </a:lnTo>
                <a:cubicBezTo>
                  <a:pt x="6485" y="21235"/>
                  <a:pt x="6554" y="21097"/>
                  <a:pt x="6547" y="20690"/>
                </a:cubicBezTo>
                <a:cubicBezTo>
                  <a:pt x="6543" y="20401"/>
                  <a:pt x="6591" y="20163"/>
                  <a:pt x="6657" y="20163"/>
                </a:cubicBezTo>
                <a:cubicBezTo>
                  <a:pt x="6723" y="20163"/>
                  <a:pt x="6827" y="20401"/>
                  <a:pt x="6887" y="20690"/>
                </a:cubicBezTo>
                <a:cubicBezTo>
                  <a:pt x="6961" y="21052"/>
                  <a:pt x="7108" y="21242"/>
                  <a:pt x="7353" y="21292"/>
                </a:cubicBezTo>
                <a:cubicBezTo>
                  <a:pt x="7549" y="21333"/>
                  <a:pt x="7709" y="21290"/>
                  <a:pt x="7709" y="21198"/>
                </a:cubicBezTo>
                <a:cubicBezTo>
                  <a:pt x="7709" y="21106"/>
                  <a:pt x="7575" y="20472"/>
                  <a:pt x="7411" y="19785"/>
                </a:cubicBezTo>
                <a:lnTo>
                  <a:pt x="7116" y="18536"/>
                </a:lnTo>
                <a:lnTo>
                  <a:pt x="7362" y="17820"/>
                </a:lnTo>
                <a:cubicBezTo>
                  <a:pt x="7498" y="17429"/>
                  <a:pt x="7579" y="17006"/>
                  <a:pt x="7543" y="16880"/>
                </a:cubicBezTo>
                <a:cubicBezTo>
                  <a:pt x="7509" y="16763"/>
                  <a:pt x="7461" y="16696"/>
                  <a:pt x="7407" y="16666"/>
                </a:cubicBezTo>
                <a:close/>
                <a:moveTo>
                  <a:pt x="969" y="16681"/>
                </a:moveTo>
                <a:cubicBezTo>
                  <a:pt x="884" y="16675"/>
                  <a:pt x="785" y="16681"/>
                  <a:pt x="663" y="16696"/>
                </a:cubicBezTo>
                <a:lnTo>
                  <a:pt x="70" y="16771"/>
                </a:lnTo>
                <a:lnTo>
                  <a:pt x="40" y="19054"/>
                </a:lnTo>
                <a:lnTo>
                  <a:pt x="9" y="21337"/>
                </a:lnTo>
                <a:lnTo>
                  <a:pt x="705" y="21337"/>
                </a:lnTo>
                <a:cubicBezTo>
                  <a:pt x="1111" y="21337"/>
                  <a:pt x="1485" y="21205"/>
                  <a:pt x="1602" y="21024"/>
                </a:cubicBezTo>
                <a:cubicBezTo>
                  <a:pt x="1828" y="20670"/>
                  <a:pt x="1872" y="19502"/>
                  <a:pt x="1667" y="19233"/>
                </a:cubicBezTo>
                <a:cubicBezTo>
                  <a:pt x="1571" y="19106"/>
                  <a:pt x="1567" y="19009"/>
                  <a:pt x="1653" y="18895"/>
                </a:cubicBezTo>
                <a:cubicBezTo>
                  <a:pt x="1861" y="18621"/>
                  <a:pt x="1786" y="17696"/>
                  <a:pt x="1513" y="17149"/>
                </a:cubicBezTo>
                <a:cubicBezTo>
                  <a:pt x="1351" y="16825"/>
                  <a:pt x="1227" y="16698"/>
                  <a:pt x="969" y="16681"/>
                </a:cubicBezTo>
                <a:close/>
                <a:moveTo>
                  <a:pt x="4831" y="16681"/>
                </a:moveTo>
                <a:cubicBezTo>
                  <a:pt x="4743" y="16675"/>
                  <a:pt x="4640" y="16680"/>
                  <a:pt x="4510" y="16696"/>
                </a:cubicBezTo>
                <a:lnTo>
                  <a:pt x="3918" y="16771"/>
                </a:lnTo>
                <a:lnTo>
                  <a:pt x="3887" y="19054"/>
                </a:lnTo>
                <a:lnTo>
                  <a:pt x="3854" y="21337"/>
                </a:lnTo>
                <a:lnTo>
                  <a:pt x="4189" y="21337"/>
                </a:lnTo>
                <a:cubicBezTo>
                  <a:pt x="4489" y="21337"/>
                  <a:pt x="4522" y="21264"/>
                  <a:pt x="4522" y="20616"/>
                </a:cubicBezTo>
                <a:cubicBezTo>
                  <a:pt x="4522" y="20142"/>
                  <a:pt x="4570" y="19925"/>
                  <a:pt x="4660" y="19989"/>
                </a:cubicBezTo>
                <a:cubicBezTo>
                  <a:pt x="4736" y="20043"/>
                  <a:pt x="4802" y="20184"/>
                  <a:pt x="4807" y="20302"/>
                </a:cubicBezTo>
                <a:cubicBezTo>
                  <a:pt x="4837" y="20964"/>
                  <a:pt x="5013" y="21337"/>
                  <a:pt x="5297" y="21337"/>
                </a:cubicBezTo>
                <a:cubicBezTo>
                  <a:pt x="5609" y="21337"/>
                  <a:pt x="5834" y="20978"/>
                  <a:pt x="5618" y="20825"/>
                </a:cubicBezTo>
                <a:cubicBezTo>
                  <a:pt x="5554" y="20780"/>
                  <a:pt x="5492" y="20511"/>
                  <a:pt x="5482" y="20223"/>
                </a:cubicBezTo>
                <a:cubicBezTo>
                  <a:pt x="5472" y="19935"/>
                  <a:pt x="5421" y="19695"/>
                  <a:pt x="5369" y="19695"/>
                </a:cubicBezTo>
                <a:cubicBezTo>
                  <a:pt x="5318" y="19695"/>
                  <a:pt x="5378" y="19393"/>
                  <a:pt x="5503" y="19019"/>
                </a:cubicBezTo>
                <a:cubicBezTo>
                  <a:pt x="5796" y="18141"/>
                  <a:pt x="5792" y="18035"/>
                  <a:pt x="5416" y="17268"/>
                </a:cubicBezTo>
                <a:cubicBezTo>
                  <a:pt x="5209" y="16845"/>
                  <a:pt x="5094" y="16700"/>
                  <a:pt x="4831" y="16681"/>
                </a:cubicBezTo>
                <a:close/>
                <a:moveTo>
                  <a:pt x="9950" y="16691"/>
                </a:moveTo>
                <a:cubicBezTo>
                  <a:pt x="9767" y="16765"/>
                  <a:pt x="9739" y="17037"/>
                  <a:pt x="9711" y="19054"/>
                </a:cubicBezTo>
                <a:lnTo>
                  <a:pt x="9681" y="21337"/>
                </a:lnTo>
                <a:lnTo>
                  <a:pt x="10407" y="21337"/>
                </a:lnTo>
                <a:cubicBezTo>
                  <a:pt x="11097" y="21337"/>
                  <a:pt x="11131" y="21310"/>
                  <a:pt x="11097" y="20810"/>
                </a:cubicBezTo>
                <a:cubicBezTo>
                  <a:pt x="11070" y="20406"/>
                  <a:pt x="10978" y="20264"/>
                  <a:pt x="10704" y="20208"/>
                </a:cubicBezTo>
                <a:lnTo>
                  <a:pt x="10348" y="20133"/>
                </a:lnTo>
                <a:lnTo>
                  <a:pt x="10346" y="18686"/>
                </a:lnTo>
                <a:cubicBezTo>
                  <a:pt x="10344" y="17048"/>
                  <a:pt x="10249" y="16569"/>
                  <a:pt x="9950" y="16691"/>
                </a:cubicBezTo>
                <a:close/>
                <a:moveTo>
                  <a:pt x="8709" y="16701"/>
                </a:moveTo>
                <a:cubicBezTo>
                  <a:pt x="8220" y="16652"/>
                  <a:pt x="7976" y="16723"/>
                  <a:pt x="7913" y="16935"/>
                </a:cubicBezTo>
                <a:cubicBezTo>
                  <a:pt x="7804" y="17298"/>
                  <a:pt x="7786" y="20954"/>
                  <a:pt x="7892" y="21178"/>
                </a:cubicBezTo>
                <a:cubicBezTo>
                  <a:pt x="7932" y="21264"/>
                  <a:pt x="8308" y="21337"/>
                  <a:pt x="8725" y="21337"/>
                </a:cubicBezTo>
                <a:cubicBezTo>
                  <a:pt x="9449" y="21337"/>
                  <a:pt x="9482" y="21312"/>
                  <a:pt x="9449" y="20810"/>
                </a:cubicBezTo>
                <a:cubicBezTo>
                  <a:pt x="9420" y="20374"/>
                  <a:pt x="9329" y="20260"/>
                  <a:pt x="8920" y="20163"/>
                </a:cubicBezTo>
                <a:cubicBezTo>
                  <a:pt x="8561" y="20078"/>
                  <a:pt x="8479" y="20002"/>
                  <a:pt x="8624" y="19875"/>
                </a:cubicBezTo>
                <a:cubicBezTo>
                  <a:pt x="8735" y="19778"/>
                  <a:pt x="8924" y="19695"/>
                  <a:pt x="9044" y="19695"/>
                </a:cubicBezTo>
                <a:cubicBezTo>
                  <a:pt x="9217" y="19695"/>
                  <a:pt x="9256" y="19565"/>
                  <a:pt x="9229" y="19054"/>
                </a:cubicBezTo>
                <a:cubicBezTo>
                  <a:pt x="9200" y="18522"/>
                  <a:pt x="9127" y="18382"/>
                  <a:pt x="8809" y="18263"/>
                </a:cubicBezTo>
                <a:cubicBezTo>
                  <a:pt x="8451" y="18128"/>
                  <a:pt x="8459" y="18117"/>
                  <a:pt x="8952" y="18089"/>
                </a:cubicBezTo>
                <a:cubicBezTo>
                  <a:pt x="9462" y="18059"/>
                  <a:pt x="9482" y="18032"/>
                  <a:pt x="9449" y="17412"/>
                </a:cubicBezTo>
                <a:cubicBezTo>
                  <a:pt x="9415" y="16793"/>
                  <a:pt x="9386" y="16769"/>
                  <a:pt x="8709" y="16701"/>
                </a:cubicBezTo>
                <a:close/>
                <a:moveTo>
                  <a:pt x="2159" y="16771"/>
                </a:moveTo>
                <a:lnTo>
                  <a:pt x="2129" y="19054"/>
                </a:lnTo>
                <a:lnTo>
                  <a:pt x="2096" y="21337"/>
                </a:lnTo>
                <a:lnTo>
                  <a:pt x="2869" y="21337"/>
                </a:lnTo>
                <a:cubicBezTo>
                  <a:pt x="3620" y="21337"/>
                  <a:pt x="3644" y="21319"/>
                  <a:pt x="3644" y="20750"/>
                </a:cubicBezTo>
                <a:cubicBezTo>
                  <a:pt x="3644" y="20212"/>
                  <a:pt x="3604" y="20163"/>
                  <a:pt x="3150" y="20163"/>
                </a:cubicBezTo>
                <a:cubicBezTo>
                  <a:pt x="2878" y="20163"/>
                  <a:pt x="2653" y="20058"/>
                  <a:pt x="2653" y="19929"/>
                </a:cubicBezTo>
                <a:cubicBezTo>
                  <a:pt x="2653" y="19800"/>
                  <a:pt x="2692" y="19710"/>
                  <a:pt x="2737" y="19725"/>
                </a:cubicBezTo>
                <a:cubicBezTo>
                  <a:pt x="2783" y="19741"/>
                  <a:pt x="2958" y="19741"/>
                  <a:pt x="3128" y="19725"/>
                </a:cubicBezTo>
                <a:cubicBezTo>
                  <a:pt x="3399" y="19701"/>
                  <a:pt x="3433" y="19616"/>
                  <a:pt x="3402" y="19054"/>
                </a:cubicBezTo>
                <a:cubicBezTo>
                  <a:pt x="3372" y="18498"/>
                  <a:pt x="3320" y="18410"/>
                  <a:pt x="3011" y="18412"/>
                </a:cubicBezTo>
                <a:cubicBezTo>
                  <a:pt x="2815" y="18413"/>
                  <a:pt x="2653" y="18336"/>
                  <a:pt x="2653" y="18238"/>
                </a:cubicBezTo>
                <a:cubicBezTo>
                  <a:pt x="2653" y="18140"/>
                  <a:pt x="2881" y="18059"/>
                  <a:pt x="3157" y="18059"/>
                </a:cubicBezTo>
                <a:cubicBezTo>
                  <a:pt x="3639" y="18059"/>
                  <a:pt x="3656" y="18032"/>
                  <a:pt x="3623" y="17412"/>
                </a:cubicBezTo>
                <a:cubicBezTo>
                  <a:pt x="3589" y="16783"/>
                  <a:pt x="3571" y="16771"/>
                  <a:pt x="2873" y="16771"/>
                </a:cubicBezTo>
                <a:lnTo>
                  <a:pt x="2159" y="16771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71" name="Title Text"/>
          <p:cNvSpPr txBox="1"/>
          <p:nvPr>
            <p:ph type="body" sz="quarter" idx="22"/>
          </p:nvPr>
        </p:nvSpPr>
        <p:spPr>
          <a:xfrm>
            <a:off x="4646079" y="217753"/>
            <a:ext cx="14898724" cy="2536032"/>
          </a:xfrm>
          <a:prstGeom prst="rect">
            <a:avLst/>
          </a:prstGeom>
        </p:spPr>
        <p:txBody>
          <a:bodyPr anchor="ctr"/>
          <a:lstStyle>
            <a:lvl1pPr algn="r">
              <a:defRPr sz="7000"/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0" showMasterPhAnim="1">
  <p:cSld name="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Blasenkammer_by_HenryGale.jpg" descr="Blasenkammer_by_HenryGale.jpg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-1" y="-2279296"/>
            <a:ext cx="24366124" cy="18274592"/>
          </a:xfrm>
          <a:prstGeom prst="rect">
            <a:avLst/>
          </a:prstGeom>
          <a:ln w="12700">
            <a:miter lim="400000"/>
          </a:ln>
        </p:spPr>
      </p:pic>
      <p:sp>
        <p:nvSpPr>
          <p:cNvPr id="7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0" name="Title Text"/>
          <p:cNvSpPr txBox="1"/>
          <p:nvPr>
            <p:ph type="body" sz="quarter" idx="21"/>
          </p:nvPr>
        </p:nvSpPr>
        <p:spPr>
          <a:xfrm>
            <a:off x="4833937" y="5473813"/>
            <a:ext cx="14716126" cy="2267469"/>
          </a:xfrm>
          <a:prstGeom prst="rect">
            <a:avLst/>
          </a:prstGeom>
        </p:spPr>
        <p:txBody>
          <a:bodyPr anchor="ctr"/>
          <a:lstStyle>
            <a:lvl1pPr>
              <a:defRPr sz="11800"/>
            </a:lvl1pPr>
          </a:lstStyle>
          <a:p>
            <a:pPr/>
            <a:r>
              <a:t>Title Text</a:t>
            </a:r>
          </a:p>
        </p:txBody>
      </p:sp>
      <p:sp>
        <p:nvSpPr>
          <p:cNvPr id="81" name="Line"/>
          <p:cNvSpPr/>
          <p:nvPr/>
        </p:nvSpPr>
        <p:spPr>
          <a:xfrm flipH="1" rot="5400000">
            <a:off x="16224293" y="5114662"/>
            <a:ext cx="3838441" cy="114263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82" name="Line"/>
          <p:cNvSpPr/>
          <p:nvPr/>
        </p:nvSpPr>
        <p:spPr>
          <a:xfrm flipH="1" rot="5400000">
            <a:off x="16187086" y="5061899"/>
            <a:ext cx="4285599" cy="114263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83" name="Timon Heim"/>
          <p:cNvSpPr txBox="1"/>
          <p:nvPr/>
        </p:nvSpPr>
        <p:spPr>
          <a:xfrm>
            <a:off x="234156" y="13057585"/>
            <a:ext cx="2928424" cy="5026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4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Timon Heim</a:t>
            </a:r>
          </a:p>
        </p:txBody>
      </p:sp>
      <p:sp>
        <p:nvSpPr>
          <p:cNvPr id="84" name="Meeting Name"/>
          <p:cNvSpPr txBox="1"/>
          <p:nvPr>
            <p:ph type="body" sz="quarter" idx="22"/>
          </p:nvPr>
        </p:nvSpPr>
        <p:spPr>
          <a:xfrm>
            <a:off x="18323534" y="13057585"/>
            <a:ext cx="5719537" cy="502641"/>
          </a:xfrm>
          <a:prstGeom prst="rect">
            <a:avLst/>
          </a:prstGeom>
        </p:spPr>
        <p:txBody>
          <a:bodyPr anchor="ctr">
            <a:spAutoFit/>
          </a:bodyPr>
          <a:lstStyle>
            <a:lvl1pPr algn="r">
              <a:defRPr sz="2400"/>
            </a:lvl1pPr>
          </a:lstStyle>
          <a:p>
            <a:pPr/>
            <a:r>
              <a:t>Meeting Name</a:t>
            </a:r>
          </a:p>
        </p:txBody>
      </p:sp>
      <p:sp>
        <p:nvSpPr>
          <p:cNvPr id="85" name="Line"/>
          <p:cNvSpPr/>
          <p:nvPr/>
        </p:nvSpPr>
        <p:spPr>
          <a:xfrm>
            <a:off x="209642" y="166953"/>
            <a:ext cx="3839767" cy="108801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86" name="Line"/>
          <p:cNvSpPr/>
          <p:nvPr/>
        </p:nvSpPr>
        <p:spPr>
          <a:xfrm>
            <a:off x="388236" y="345547"/>
            <a:ext cx="3839767" cy="10339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pic>
        <p:nvPicPr>
          <p:cNvPr id="87" name="14_BL_Alt_Stack_Rev.png" descr="14_BL_Alt_Stack_Rev.png"/>
          <p:cNvPicPr>
            <a:picLocks noChangeAspect="1"/>
          </p:cNvPicPr>
          <p:nvPr/>
        </p:nvPicPr>
        <p:blipFill>
          <a:blip r:embed="rId3">
            <a:extLst/>
          </a:blip>
          <a:srcRect l="6602" t="12300" r="6903" b="12288"/>
          <a:stretch>
            <a:fillRect/>
          </a:stretch>
        </p:blipFill>
        <p:spPr>
          <a:xfrm>
            <a:off x="20141473" y="432315"/>
            <a:ext cx="3624979" cy="17047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9" h="21367" fill="norm" stroke="1" extrusionOk="0">
                <a:moveTo>
                  <a:pt x="3086" y="12"/>
                </a:moveTo>
                <a:cubicBezTo>
                  <a:pt x="3021" y="40"/>
                  <a:pt x="2983" y="122"/>
                  <a:pt x="2983" y="261"/>
                </a:cubicBezTo>
                <a:cubicBezTo>
                  <a:pt x="2983" y="389"/>
                  <a:pt x="2905" y="494"/>
                  <a:pt x="2810" y="494"/>
                </a:cubicBezTo>
                <a:cubicBezTo>
                  <a:pt x="2715" y="494"/>
                  <a:pt x="2567" y="646"/>
                  <a:pt x="2482" y="828"/>
                </a:cubicBezTo>
                <a:cubicBezTo>
                  <a:pt x="2397" y="1009"/>
                  <a:pt x="2269" y="1199"/>
                  <a:pt x="2196" y="1250"/>
                </a:cubicBezTo>
                <a:cubicBezTo>
                  <a:pt x="2122" y="1303"/>
                  <a:pt x="2095" y="1515"/>
                  <a:pt x="2136" y="1738"/>
                </a:cubicBezTo>
                <a:cubicBezTo>
                  <a:pt x="2225" y="2234"/>
                  <a:pt x="2238" y="2236"/>
                  <a:pt x="2789" y="1668"/>
                </a:cubicBezTo>
                <a:cubicBezTo>
                  <a:pt x="3278" y="1165"/>
                  <a:pt x="3534" y="1073"/>
                  <a:pt x="3534" y="1405"/>
                </a:cubicBezTo>
                <a:cubicBezTo>
                  <a:pt x="3534" y="1518"/>
                  <a:pt x="3620" y="1663"/>
                  <a:pt x="3726" y="1728"/>
                </a:cubicBezTo>
                <a:cubicBezTo>
                  <a:pt x="3831" y="1793"/>
                  <a:pt x="4004" y="1924"/>
                  <a:pt x="4110" y="2017"/>
                </a:cubicBezTo>
                <a:cubicBezTo>
                  <a:pt x="4376" y="2250"/>
                  <a:pt x="4371" y="1418"/>
                  <a:pt x="4103" y="957"/>
                </a:cubicBezTo>
                <a:cubicBezTo>
                  <a:pt x="3723" y="305"/>
                  <a:pt x="3282" y="-74"/>
                  <a:pt x="3086" y="12"/>
                </a:cubicBezTo>
                <a:close/>
                <a:moveTo>
                  <a:pt x="3072" y="2380"/>
                </a:moveTo>
                <a:cubicBezTo>
                  <a:pt x="2077" y="2383"/>
                  <a:pt x="1714" y="2538"/>
                  <a:pt x="1335" y="2957"/>
                </a:cubicBezTo>
                <a:cubicBezTo>
                  <a:pt x="1159" y="3150"/>
                  <a:pt x="939" y="3305"/>
                  <a:pt x="845" y="3305"/>
                </a:cubicBezTo>
                <a:cubicBezTo>
                  <a:pt x="752" y="3305"/>
                  <a:pt x="675" y="3382"/>
                  <a:pt x="674" y="3479"/>
                </a:cubicBezTo>
                <a:cubicBezTo>
                  <a:pt x="674" y="3576"/>
                  <a:pt x="525" y="3837"/>
                  <a:pt x="344" y="4056"/>
                </a:cubicBezTo>
                <a:cubicBezTo>
                  <a:pt x="-66" y="4553"/>
                  <a:pt x="-130" y="5542"/>
                  <a:pt x="265" y="5280"/>
                </a:cubicBezTo>
                <a:cubicBezTo>
                  <a:pt x="401" y="5189"/>
                  <a:pt x="538" y="5030"/>
                  <a:pt x="569" y="4927"/>
                </a:cubicBezTo>
                <a:cubicBezTo>
                  <a:pt x="637" y="4703"/>
                  <a:pt x="1245" y="4151"/>
                  <a:pt x="1363" y="4205"/>
                </a:cubicBezTo>
                <a:cubicBezTo>
                  <a:pt x="1408" y="4226"/>
                  <a:pt x="1445" y="4133"/>
                  <a:pt x="1445" y="3996"/>
                </a:cubicBezTo>
                <a:cubicBezTo>
                  <a:pt x="1445" y="3860"/>
                  <a:pt x="1492" y="3808"/>
                  <a:pt x="1548" y="3882"/>
                </a:cubicBezTo>
                <a:cubicBezTo>
                  <a:pt x="1604" y="3956"/>
                  <a:pt x="1678" y="3915"/>
                  <a:pt x="1714" y="3792"/>
                </a:cubicBezTo>
                <a:cubicBezTo>
                  <a:pt x="1786" y="3546"/>
                  <a:pt x="1762" y="3551"/>
                  <a:pt x="3126" y="3449"/>
                </a:cubicBezTo>
                <a:cubicBezTo>
                  <a:pt x="3657" y="3410"/>
                  <a:pt x="4117" y="3468"/>
                  <a:pt x="4149" y="3578"/>
                </a:cubicBezTo>
                <a:cubicBezTo>
                  <a:pt x="4182" y="3689"/>
                  <a:pt x="4248" y="3727"/>
                  <a:pt x="4297" y="3663"/>
                </a:cubicBezTo>
                <a:cubicBezTo>
                  <a:pt x="4417" y="3505"/>
                  <a:pt x="5402" y="4237"/>
                  <a:pt x="5402" y="4484"/>
                </a:cubicBezTo>
                <a:cubicBezTo>
                  <a:pt x="5402" y="4592"/>
                  <a:pt x="5512" y="4752"/>
                  <a:pt x="5648" y="4842"/>
                </a:cubicBezTo>
                <a:cubicBezTo>
                  <a:pt x="5784" y="4932"/>
                  <a:pt x="5920" y="5071"/>
                  <a:pt x="5950" y="5150"/>
                </a:cubicBezTo>
                <a:cubicBezTo>
                  <a:pt x="6095" y="5531"/>
                  <a:pt x="6730" y="6349"/>
                  <a:pt x="6880" y="6349"/>
                </a:cubicBezTo>
                <a:cubicBezTo>
                  <a:pt x="7026" y="6349"/>
                  <a:pt x="7051" y="6909"/>
                  <a:pt x="7051" y="10408"/>
                </a:cubicBezTo>
                <a:cubicBezTo>
                  <a:pt x="7051" y="12641"/>
                  <a:pt x="7083" y="14536"/>
                  <a:pt x="7123" y="14622"/>
                </a:cubicBezTo>
                <a:cubicBezTo>
                  <a:pt x="7164" y="14707"/>
                  <a:pt x="7287" y="14781"/>
                  <a:pt x="7397" y="14781"/>
                </a:cubicBezTo>
                <a:cubicBezTo>
                  <a:pt x="7586" y="14781"/>
                  <a:pt x="7599" y="14480"/>
                  <a:pt x="7599" y="10095"/>
                </a:cubicBezTo>
                <a:lnTo>
                  <a:pt x="7599" y="5414"/>
                </a:lnTo>
                <a:lnTo>
                  <a:pt x="7163" y="5414"/>
                </a:lnTo>
                <a:cubicBezTo>
                  <a:pt x="6840" y="5414"/>
                  <a:pt x="6698" y="5294"/>
                  <a:pt x="6611" y="4946"/>
                </a:cubicBezTo>
                <a:cubicBezTo>
                  <a:pt x="6546" y="4689"/>
                  <a:pt x="6430" y="4474"/>
                  <a:pt x="6353" y="4474"/>
                </a:cubicBezTo>
                <a:cubicBezTo>
                  <a:pt x="6276" y="4474"/>
                  <a:pt x="6113" y="4291"/>
                  <a:pt x="5992" y="4066"/>
                </a:cubicBezTo>
                <a:cubicBezTo>
                  <a:pt x="5671" y="3463"/>
                  <a:pt x="5300" y="3041"/>
                  <a:pt x="4978" y="2917"/>
                </a:cubicBezTo>
                <a:cubicBezTo>
                  <a:pt x="4822" y="2856"/>
                  <a:pt x="4643" y="2727"/>
                  <a:pt x="4580" y="2623"/>
                </a:cubicBezTo>
                <a:cubicBezTo>
                  <a:pt x="4518" y="2520"/>
                  <a:pt x="4392" y="2430"/>
                  <a:pt x="4302" y="2424"/>
                </a:cubicBezTo>
                <a:cubicBezTo>
                  <a:pt x="3806" y="2396"/>
                  <a:pt x="3404" y="2379"/>
                  <a:pt x="3072" y="2380"/>
                </a:cubicBezTo>
                <a:close/>
                <a:moveTo>
                  <a:pt x="9095" y="3026"/>
                </a:moveTo>
                <a:cubicBezTo>
                  <a:pt x="8991" y="2875"/>
                  <a:pt x="8479" y="3850"/>
                  <a:pt x="8479" y="4200"/>
                </a:cubicBezTo>
                <a:cubicBezTo>
                  <a:pt x="8479" y="4292"/>
                  <a:pt x="8354" y="4649"/>
                  <a:pt x="8203" y="4996"/>
                </a:cubicBezTo>
                <a:cubicBezTo>
                  <a:pt x="7930" y="5623"/>
                  <a:pt x="7929" y="5655"/>
                  <a:pt x="7929" y="10045"/>
                </a:cubicBezTo>
                <a:cubicBezTo>
                  <a:pt x="7929" y="12476"/>
                  <a:pt x="7964" y="14541"/>
                  <a:pt x="8006" y="14632"/>
                </a:cubicBezTo>
                <a:cubicBezTo>
                  <a:pt x="8049" y="14722"/>
                  <a:pt x="8161" y="14764"/>
                  <a:pt x="8254" y="14726"/>
                </a:cubicBezTo>
                <a:cubicBezTo>
                  <a:pt x="8395" y="14669"/>
                  <a:pt x="8430" y="14158"/>
                  <a:pt x="8456" y="11771"/>
                </a:cubicBezTo>
                <a:cubicBezTo>
                  <a:pt x="8482" y="9375"/>
                  <a:pt x="8512" y="8903"/>
                  <a:pt x="8643" y="9010"/>
                </a:cubicBezTo>
                <a:cubicBezTo>
                  <a:pt x="8730" y="9081"/>
                  <a:pt x="8833" y="9035"/>
                  <a:pt x="8870" y="8906"/>
                </a:cubicBezTo>
                <a:cubicBezTo>
                  <a:pt x="8915" y="8752"/>
                  <a:pt x="8990" y="8762"/>
                  <a:pt x="9088" y="8936"/>
                </a:cubicBezTo>
                <a:cubicBezTo>
                  <a:pt x="9171" y="9082"/>
                  <a:pt x="9289" y="9136"/>
                  <a:pt x="9350" y="9055"/>
                </a:cubicBezTo>
                <a:cubicBezTo>
                  <a:pt x="9423" y="8960"/>
                  <a:pt x="9471" y="9916"/>
                  <a:pt x="9491" y="11781"/>
                </a:cubicBezTo>
                <a:cubicBezTo>
                  <a:pt x="9518" y="14302"/>
                  <a:pt x="9547" y="14667"/>
                  <a:pt x="9716" y="14736"/>
                </a:cubicBezTo>
                <a:cubicBezTo>
                  <a:pt x="9894" y="14809"/>
                  <a:pt x="9908" y="14454"/>
                  <a:pt x="9908" y="9881"/>
                </a:cubicBezTo>
                <a:cubicBezTo>
                  <a:pt x="9908" y="7039"/>
                  <a:pt x="9865" y="4946"/>
                  <a:pt x="9807" y="4946"/>
                </a:cubicBezTo>
                <a:cubicBezTo>
                  <a:pt x="9752" y="4946"/>
                  <a:pt x="9594" y="4549"/>
                  <a:pt x="9456" y="4066"/>
                </a:cubicBezTo>
                <a:cubicBezTo>
                  <a:pt x="9318" y="3583"/>
                  <a:pt x="9156" y="3114"/>
                  <a:pt x="9095" y="3026"/>
                </a:cubicBezTo>
                <a:close/>
                <a:moveTo>
                  <a:pt x="236" y="7314"/>
                </a:moveTo>
                <a:lnTo>
                  <a:pt x="236" y="8080"/>
                </a:lnTo>
                <a:cubicBezTo>
                  <a:pt x="236" y="8502"/>
                  <a:pt x="269" y="8920"/>
                  <a:pt x="309" y="9006"/>
                </a:cubicBezTo>
                <a:cubicBezTo>
                  <a:pt x="451" y="9308"/>
                  <a:pt x="638" y="9151"/>
                  <a:pt x="892" y="8528"/>
                </a:cubicBezTo>
                <a:lnTo>
                  <a:pt x="1150" y="7901"/>
                </a:lnTo>
                <a:lnTo>
                  <a:pt x="1239" y="8419"/>
                </a:lnTo>
                <a:cubicBezTo>
                  <a:pt x="1383" y="9247"/>
                  <a:pt x="1651" y="9303"/>
                  <a:pt x="1969" y="8573"/>
                </a:cubicBezTo>
                <a:cubicBezTo>
                  <a:pt x="2251" y="7925"/>
                  <a:pt x="2254" y="7925"/>
                  <a:pt x="2342" y="8428"/>
                </a:cubicBezTo>
                <a:cubicBezTo>
                  <a:pt x="2490" y="9280"/>
                  <a:pt x="2746" y="9287"/>
                  <a:pt x="3128" y="8453"/>
                </a:cubicBezTo>
                <a:lnTo>
                  <a:pt x="3477" y="7692"/>
                </a:lnTo>
                <a:lnTo>
                  <a:pt x="3534" y="8364"/>
                </a:lnTo>
                <a:cubicBezTo>
                  <a:pt x="3599" y="9151"/>
                  <a:pt x="3960" y="9440"/>
                  <a:pt x="4042" y="8772"/>
                </a:cubicBezTo>
                <a:cubicBezTo>
                  <a:pt x="4071" y="8535"/>
                  <a:pt x="4211" y="8223"/>
                  <a:pt x="4353" y="8080"/>
                </a:cubicBezTo>
                <a:cubicBezTo>
                  <a:pt x="4588" y="7844"/>
                  <a:pt x="4617" y="7879"/>
                  <a:pt x="4674" y="8488"/>
                </a:cubicBezTo>
                <a:cubicBezTo>
                  <a:pt x="4744" y="9236"/>
                  <a:pt x="5061" y="9415"/>
                  <a:pt x="5142" y="8752"/>
                </a:cubicBezTo>
                <a:cubicBezTo>
                  <a:pt x="5170" y="8526"/>
                  <a:pt x="5315" y="8219"/>
                  <a:pt x="5463" y="8070"/>
                </a:cubicBezTo>
                <a:cubicBezTo>
                  <a:pt x="5696" y="7837"/>
                  <a:pt x="5730" y="7854"/>
                  <a:pt x="5730" y="8215"/>
                </a:cubicBezTo>
                <a:cubicBezTo>
                  <a:pt x="5730" y="8444"/>
                  <a:pt x="5805" y="8765"/>
                  <a:pt x="5896" y="8926"/>
                </a:cubicBezTo>
                <a:cubicBezTo>
                  <a:pt x="6034" y="9170"/>
                  <a:pt x="6127" y="9090"/>
                  <a:pt x="6440" y="8438"/>
                </a:cubicBezTo>
                <a:cubicBezTo>
                  <a:pt x="6646" y="8008"/>
                  <a:pt x="6793" y="7586"/>
                  <a:pt x="6767" y="7498"/>
                </a:cubicBezTo>
                <a:cubicBezTo>
                  <a:pt x="6742" y="7411"/>
                  <a:pt x="5263" y="7330"/>
                  <a:pt x="3480" y="7324"/>
                </a:cubicBezTo>
                <a:lnTo>
                  <a:pt x="236" y="7314"/>
                </a:lnTo>
                <a:close/>
                <a:moveTo>
                  <a:pt x="12062" y="16651"/>
                </a:moveTo>
                <a:cubicBezTo>
                  <a:pt x="11223" y="16651"/>
                  <a:pt x="11226" y="16646"/>
                  <a:pt x="11226" y="19367"/>
                </a:cubicBezTo>
                <a:lnTo>
                  <a:pt x="11226" y="21337"/>
                </a:lnTo>
                <a:lnTo>
                  <a:pt x="11997" y="21337"/>
                </a:lnTo>
                <a:cubicBezTo>
                  <a:pt x="12744" y="21337"/>
                  <a:pt x="12765" y="21319"/>
                  <a:pt x="12765" y="20750"/>
                </a:cubicBezTo>
                <a:cubicBezTo>
                  <a:pt x="12765" y="20237"/>
                  <a:pt x="12718" y="20163"/>
                  <a:pt x="12381" y="20163"/>
                </a:cubicBezTo>
                <a:cubicBezTo>
                  <a:pt x="11926" y="20163"/>
                  <a:pt x="11862" y="19763"/>
                  <a:pt x="12299" y="19656"/>
                </a:cubicBezTo>
                <a:cubicBezTo>
                  <a:pt x="12538" y="19597"/>
                  <a:pt x="12601" y="19461"/>
                  <a:pt x="12601" y="18999"/>
                </a:cubicBezTo>
                <a:cubicBezTo>
                  <a:pt x="12601" y="18541"/>
                  <a:pt x="12530" y="18381"/>
                  <a:pt x="12271" y="18263"/>
                </a:cubicBezTo>
                <a:cubicBezTo>
                  <a:pt x="11951" y="18117"/>
                  <a:pt x="11953" y="18111"/>
                  <a:pt x="12352" y="18084"/>
                </a:cubicBezTo>
                <a:cubicBezTo>
                  <a:pt x="12734" y="18058"/>
                  <a:pt x="12765" y="18008"/>
                  <a:pt x="12765" y="17357"/>
                </a:cubicBezTo>
                <a:lnTo>
                  <a:pt x="12765" y="16651"/>
                </a:lnTo>
                <a:lnTo>
                  <a:pt x="12062" y="16651"/>
                </a:lnTo>
                <a:close/>
                <a:moveTo>
                  <a:pt x="13249" y="16651"/>
                </a:moveTo>
                <a:cubicBezTo>
                  <a:pt x="12912" y="16651"/>
                  <a:pt x="12795" y="17217"/>
                  <a:pt x="13029" y="17716"/>
                </a:cubicBezTo>
                <a:cubicBezTo>
                  <a:pt x="13126" y="17921"/>
                  <a:pt x="13205" y="18229"/>
                  <a:pt x="13205" y="18397"/>
                </a:cubicBezTo>
                <a:cubicBezTo>
                  <a:pt x="13205" y="18565"/>
                  <a:pt x="13270" y="18817"/>
                  <a:pt x="13350" y="18959"/>
                </a:cubicBezTo>
                <a:cubicBezTo>
                  <a:pt x="13436" y="19112"/>
                  <a:pt x="13477" y="19509"/>
                  <a:pt x="13448" y="19924"/>
                </a:cubicBezTo>
                <a:cubicBezTo>
                  <a:pt x="13422" y="20311"/>
                  <a:pt x="13431" y="20795"/>
                  <a:pt x="13467" y="20999"/>
                </a:cubicBezTo>
                <a:cubicBezTo>
                  <a:pt x="13511" y="21241"/>
                  <a:pt x="13639" y="21341"/>
                  <a:pt x="13837" y="21292"/>
                </a:cubicBezTo>
                <a:cubicBezTo>
                  <a:pt x="14115" y="21224"/>
                  <a:pt x="14141" y="21128"/>
                  <a:pt x="14172" y="20108"/>
                </a:cubicBezTo>
                <a:cubicBezTo>
                  <a:pt x="14191" y="19491"/>
                  <a:pt x="14261" y="18994"/>
                  <a:pt x="14329" y="18994"/>
                </a:cubicBezTo>
                <a:cubicBezTo>
                  <a:pt x="14396" y="18994"/>
                  <a:pt x="14416" y="18926"/>
                  <a:pt x="14376" y="18840"/>
                </a:cubicBezTo>
                <a:cubicBezTo>
                  <a:pt x="14335" y="18754"/>
                  <a:pt x="14375" y="18508"/>
                  <a:pt x="14465" y="18298"/>
                </a:cubicBezTo>
                <a:cubicBezTo>
                  <a:pt x="14554" y="18087"/>
                  <a:pt x="14643" y="17657"/>
                  <a:pt x="14659" y="17343"/>
                </a:cubicBezTo>
                <a:cubicBezTo>
                  <a:pt x="14707" y="16436"/>
                  <a:pt x="14296" y="16463"/>
                  <a:pt x="14053" y="17382"/>
                </a:cubicBezTo>
                <a:cubicBezTo>
                  <a:pt x="13859" y="18113"/>
                  <a:pt x="13759" y="18163"/>
                  <a:pt x="13715" y="17551"/>
                </a:cubicBezTo>
                <a:cubicBezTo>
                  <a:pt x="13672" y="16948"/>
                  <a:pt x="13519" y="16651"/>
                  <a:pt x="13249" y="16651"/>
                </a:cubicBezTo>
                <a:close/>
                <a:moveTo>
                  <a:pt x="18408" y="16651"/>
                </a:moveTo>
                <a:cubicBezTo>
                  <a:pt x="18160" y="16651"/>
                  <a:pt x="17964" y="17234"/>
                  <a:pt x="17867" y="18253"/>
                </a:cubicBezTo>
                <a:cubicBezTo>
                  <a:pt x="17851" y="18424"/>
                  <a:pt x="17801" y="18739"/>
                  <a:pt x="17757" y="18954"/>
                </a:cubicBezTo>
                <a:cubicBezTo>
                  <a:pt x="17713" y="19170"/>
                  <a:pt x="17660" y="19557"/>
                  <a:pt x="17638" y="19815"/>
                </a:cubicBezTo>
                <a:cubicBezTo>
                  <a:pt x="17552" y="20831"/>
                  <a:pt x="17485" y="21019"/>
                  <a:pt x="17368" y="20576"/>
                </a:cubicBezTo>
                <a:cubicBezTo>
                  <a:pt x="17299" y="20311"/>
                  <a:pt x="17128" y="20163"/>
                  <a:pt x="16886" y="20163"/>
                </a:cubicBezTo>
                <a:lnTo>
                  <a:pt x="16511" y="20163"/>
                </a:lnTo>
                <a:lnTo>
                  <a:pt x="16479" y="18467"/>
                </a:lnTo>
                <a:cubicBezTo>
                  <a:pt x="16449" y="16909"/>
                  <a:pt x="16427" y="16765"/>
                  <a:pt x="16200" y="16696"/>
                </a:cubicBezTo>
                <a:cubicBezTo>
                  <a:pt x="15958" y="16623"/>
                  <a:pt x="15952" y="16666"/>
                  <a:pt x="15952" y="18984"/>
                </a:cubicBezTo>
                <a:lnTo>
                  <a:pt x="15952" y="21347"/>
                </a:lnTo>
                <a:lnTo>
                  <a:pt x="17024" y="21282"/>
                </a:lnTo>
                <a:cubicBezTo>
                  <a:pt x="17750" y="21238"/>
                  <a:pt x="18094" y="21129"/>
                  <a:pt x="18094" y="20944"/>
                </a:cubicBezTo>
                <a:cubicBezTo>
                  <a:pt x="18094" y="20794"/>
                  <a:pt x="18129" y="20603"/>
                  <a:pt x="18169" y="20516"/>
                </a:cubicBezTo>
                <a:cubicBezTo>
                  <a:pt x="18283" y="20274"/>
                  <a:pt x="18699" y="20624"/>
                  <a:pt x="18670" y="20939"/>
                </a:cubicBezTo>
                <a:cubicBezTo>
                  <a:pt x="18656" y="21098"/>
                  <a:pt x="18802" y="21250"/>
                  <a:pt x="19008" y="21292"/>
                </a:cubicBezTo>
                <a:cubicBezTo>
                  <a:pt x="19333" y="21359"/>
                  <a:pt x="19365" y="21312"/>
                  <a:pt x="19326" y="20825"/>
                </a:cubicBezTo>
                <a:cubicBezTo>
                  <a:pt x="19303" y="20526"/>
                  <a:pt x="19252" y="20122"/>
                  <a:pt x="19214" y="19929"/>
                </a:cubicBezTo>
                <a:cubicBezTo>
                  <a:pt x="19176" y="19736"/>
                  <a:pt x="19124" y="19297"/>
                  <a:pt x="19097" y="18954"/>
                </a:cubicBezTo>
                <a:cubicBezTo>
                  <a:pt x="19070" y="18611"/>
                  <a:pt x="18993" y="18114"/>
                  <a:pt x="18926" y="17845"/>
                </a:cubicBezTo>
                <a:cubicBezTo>
                  <a:pt x="18858" y="17576"/>
                  <a:pt x="18834" y="17357"/>
                  <a:pt x="18874" y="17357"/>
                </a:cubicBezTo>
                <a:cubicBezTo>
                  <a:pt x="18914" y="17357"/>
                  <a:pt x="18886" y="17197"/>
                  <a:pt x="18811" y="17004"/>
                </a:cubicBezTo>
                <a:cubicBezTo>
                  <a:pt x="18736" y="16811"/>
                  <a:pt x="18553" y="16651"/>
                  <a:pt x="18408" y="16651"/>
                </a:cubicBezTo>
                <a:close/>
                <a:moveTo>
                  <a:pt x="20296" y="16651"/>
                </a:moveTo>
                <a:cubicBezTo>
                  <a:pt x="19986" y="16651"/>
                  <a:pt x="19673" y="16780"/>
                  <a:pt x="19600" y="16935"/>
                </a:cubicBezTo>
                <a:cubicBezTo>
                  <a:pt x="19460" y="17233"/>
                  <a:pt x="19410" y="20897"/>
                  <a:pt x="19542" y="21178"/>
                </a:cubicBezTo>
                <a:cubicBezTo>
                  <a:pt x="19705" y="21526"/>
                  <a:pt x="20917" y="21335"/>
                  <a:pt x="21155" y="20924"/>
                </a:cubicBezTo>
                <a:cubicBezTo>
                  <a:pt x="21412" y="20480"/>
                  <a:pt x="21470" y="19684"/>
                  <a:pt x="21265" y="19402"/>
                </a:cubicBezTo>
                <a:cubicBezTo>
                  <a:pt x="21169" y="19270"/>
                  <a:pt x="21168" y="19056"/>
                  <a:pt x="21260" y="18536"/>
                </a:cubicBezTo>
                <a:cubicBezTo>
                  <a:pt x="21368" y="17927"/>
                  <a:pt x="21352" y="17769"/>
                  <a:pt x="21122" y="17248"/>
                </a:cubicBezTo>
                <a:cubicBezTo>
                  <a:pt x="20908" y="16763"/>
                  <a:pt x="20756" y="16651"/>
                  <a:pt x="20296" y="16651"/>
                </a:cubicBezTo>
                <a:close/>
                <a:moveTo>
                  <a:pt x="7407" y="16666"/>
                </a:moveTo>
                <a:cubicBezTo>
                  <a:pt x="7243" y="16577"/>
                  <a:pt x="7009" y="16858"/>
                  <a:pt x="6842" y="17412"/>
                </a:cubicBezTo>
                <a:cubicBezTo>
                  <a:pt x="6647" y="18062"/>
                  <a:pt x="6615" y="18102"/>
                  <a:pt x="6613" y="17676"/>
                </a:cubicBezTo>
                <a:cubicBezTo>
                  <a:pt x="6611" y="17063"/>
                  <a:pt x="6341" y="16553"/>
                  <a:pt x="6116" y="16736"/>
                </a:cubicBezTo>
                <a:cubicBezTo>
                  <a:pt x="5984" y="16844"/>
                  <a:pt x="5950" y="17328"/>
                  <a:pt x="5950" y="19118"/>
                </a:cubicBezTo>
                <a:lnTo>
                  <a:pt x="5950" y="21367"/>
                </a:lnTo>
                <a:lnTo>
                  <a:pt x="6252" y="21292"/>
                </a:lnTo>
                <a:cubicBezTo>
                  <a:pt x="6485" y="21235"/>
                  <a:pt x="6554" y="21097"/>
                  <a:pt x="6547" y="20690"/>
                </a:cubicBezTo>
                <a:cubicBezTo>
                  <a:pt x="6543" y="20401"/>
                  <a:pt x="6591" y="20163"/>
                  <a:pt x="6657" y="20163"/>
                </a:cubicBezTo>
                <a:cubicBezTo>
                  <a:pt x="6723" y="20163"/>
                  <a:pt x="6827" y="20401"/>
                  <a:pt x="6887" y="20690"/>
                </a:cubicBezTo>
                <a:cubicBezTo>
                  <a:pt x="6961" y="21052"/>
                  <a:pt x="7108" y="21242"/>
                  <a:pt x="7353" y="21292"/>
                </a:cubicBezTo>
                <a:cubicBezTo>
                  <a:pt x="7549" y="21333"/>
                  <a:pt x="7709" y="21290"/>
                  <a:pt x="7709" y="21198"/>
                </a:cubicBezTo>
                <a:cubicBezTo>
                  <a:pt x="7709" y="21106"/>
                  <a:pt x="7575" y="20472"/>
                  <a:pt x="7411" y="19785"/>
                </a:cubicBezTo>
                <a:lnTo>
                  <a:pt x="7116" y="18536"/>
                </a:lnTo>
                <a:lnTo>
                  <a:pt x="7362" y="17820"/>
                </a:lnTo>
                <a:cubicBezTo>
                  <a:pt x="7498" y="17429"/>
                  <a:pt x="7579" y="17006"/>
                  <a:pt x="7543" y="16880"/>
                </a:cubicBezTo>
                <a:cubicBezTo>
                  <a:pt x="7509" y="16763"/>
                  <a:pt x="7461" y="16696"/>
                  <a:pt x="7407" y="16666"/>
                </a:cubicBezTo>
                <a:close/>
                <a:moveTo>
                  <a:pt x="969" y="16681"/>
                </a:moveTo>
                <a:cubicBezTo>
                  <a:pt x="884" y="16675"/>
                  <a:pt x="785" y="16681"/>
                  <a:pt x="663" y="16696"/>
                </a:cubicBezTo>
                <a:lnTo>
                  <a:pt x="70" y="16771"/>
                </a:lnTo>
                <a:lnTo>
                  <a:pt x="40" y="19054"/>
                </a:lnTo>
                <a:lnTo>
                  <a:pt x="9" y="21337"/>
                </a:lnTo>
                <a:lnTo>
                  <a:pt x="705" y="21337"/>
                </a:lnTo>
                <a:cubicBezTo>
                  <a:pt x="1111" y="21337"/>
                  <a:pt x="1485" y="21205"/>
                  <a:pt x="1602" y="21024"/>
                </a:cubicBezTo>
                <a:cubicBezTo>
                  <a:pt x="1828" y="20670"/>
                  <a:pt x="1872" y="19502"/>
                  <a:pt x="1667" y="19233"/>
                </a:cubicBezTo>
                <a:cubicBezTo>
                  <a:pt x="1571" y="19106"/>
                  <a:pt x="1567" y="19009"/>
                  <a:pt x="1653" y="18895"/>
                </a:cubicBezTo>
                <a:cubicBezTo>
                  <a:pt x="1861" y="18621"/>
                  <a:pt x="1786" y="17696"/>
                  <a:pt x="1513" y="17149"/>
                </a:cubicBezTo>
                <a:cubicBezTo>
                  <a:pt x="1351" y="16825"/>
                  <a:pt x="1227" y="16698"/>
                  <a:pt x="969" y="16681"/>
                </a:cubicBezTo>
                <a:close/>
                <a:moveTo>
                  <a:pt x="4831" y="16681"/>
                </a:moveTo>
                <a:cubicBezTo>
                  <a:pt x="4743" y="16675"/>
                  <a:pt x="4640" y="16680"/>
                  <a:pt x="4510" y="16696"/>
                </a:cubicBezTo>
                <a:lnTo>
                  <a:pt x="3918" y="16771"/>
                </a:lnTo>
                <a:lnTo>
                  <a:pt x="3887" y="19054"/>
                </a:lnTo>
                <a:lnTo>
                  <a:pt x="3854" y="21337"/>
                </a:lnTo>
                <a:lnTo>
                  <a:pt x="4189" y="21337"/>
                </a:lnTo>
                <a:cubicBezTo>
                  <a:pt x="4489" y="21337"/>
                  <a:pt x="4522" y="21264"/>
                  <a:pt x="4522" y="20616"/>
                </a:cubicBezTo>
                <a:cubicBezTo>
                  <a:pt x="4522" y="20142"/>
                  <a:pt x="4570" y="19925"/>
                  <a:pt x="4660" y="19989"/>
                </a:cubicBezTo>
                <a:cubicBezTo>
                  <a:pt x="4736" y="20043"/>
                  <a:pt x="4802" y="20184"/>
                  <a:pt x="4807" y="20302"/>
                </a:cubicBezTo>
                <a:cubicBezTo>
                  <a:pt x="4837" y="20964"/>
                  <a:pt x="5013" y="21337"/>
                  <a:pt x="5297" y="21337"/>
                </a:cubicBezTo>
                <a:cubicBezTo>
                  <a:pt x="5609" y="21337"/>
                  <a:pt x="5834" y="20978"/>
                  <a:pt x="5618" y="20825"/>
                </a:cubicBezTo>
                <a:cubicBezTo>
                  <a:pt x="5554" y="20780"/>
                  <a:pt x="5492" y="20511"/>
                  <a:pt x="5482" y="20223"/>
                </a:cubicBezTo>
                <a:cubicBezTo>
                  <a:pt x="5472" y="19935"/>
                  <a:pt x="5421" y="19695"/>
                  <a:pt x="5369" y="19695"/>
                </a:cubicBezTo>
                <a:cubicBezTo>
                  <a:pt x="5318" y="19695"/>
                  <a:pt x="5378" y="19393"/>
                  <a:pt x="5503" y="19019"/>
                </a:cubicBezTo>
                <a:cubicBezTo>
                  <a:pt x="5796" y="18141"/>
                  <a:pt x="5792" y="18035"/>
                  <a:pt x="5416" y="17268"/>
                </a:cubicBezTo>
                <a:cubicBezTo>
                  <a:pt x="5209" y="16845"/>
                  <a:pt x="5094" y="16700"/>
                  <a:pt x="4831" y="16681"/>
                </a:cubicBezTo>
                <a:close/>
                <a:moveTo>
                  <a:pt x="9950" y="16691"/>
                </a:moveTo>
                <a:cubicBezTo>
                  <a:pt x="9767" y="16765"/>
                  <a:pt x="9739" y="17037"/>
                  <a:pt x="9711" y="19054"/>
                </a:cubicBezTo>
                <a:lnTo>
                  <a:pt x="9681" y="21337"/>
                </a:lnTo>
                <a:lnTo>
                  <a:pt x="10407" y="21337"/>
                </a:lnTo>
                <a:cubicBezTo>
                  <a:pt x="11097" y="21337"/>
                  <a:pt x="11131" y="21310"/>
                  <a:pt x="11097" y="20810"/>
                </a:cubicBezTo>
                <a:cubicBezTo>
                  <a:pt x="11070" y="20406"/>
                  <a:pt x="10978" y="20264"/>
                  <a:pt x="10704" y="20208"/>
                </a:cubicBezTo>
                <a:lnTo>
                  <a:pt x="10348" y="20133"/>
                </a:lnTo>
                <a:lnTo>
                  <a:pt x="10346" y="18686"/>
                </a:lnTo>
                <a:cubicBezTo>
                  <a:pt x="10344" y="17048"/>
                  <a:pt x="10249" y="16569"/>
                  <a:pt x="9950" y="16691"/>
                </a:cubicBezTo>
                <a:close/>
                <a:moveTo>
                  <a:pt x="8709" y="16701"/>
                </a:moveTo>
                <a:cubicBezTo>
                  <a:pt x="8220" y="16652"/>
                  <a:pt x="7976" y="16723"/>
                  <a:pt x="7913" y="16935"/>
                </a:cubicBezTo>
                <a:cubicBezTo>
                  <a:pt x="7804" y="17298"/>
                  <a:pt x="7786" y="20954"/>
                  <a:pt x="7892" y="21178"/>
                </a:cubicBezTo>
                <a:cubicBezTo>
                  <a:pt x="7932" y="21264"/>
                  <a:pt x="8308" y="21337"/>
                  <a:pt x="8725" y="21337"/>
                </a:cubicBezTo>
                <a:cubicBezTo>
                  <a:pt x="9449" y="21337"/>
                  <a:pt x="9482" y="21312"/>
                  <a:pt x="9449" y="20810"/>
                </a:cubicBezTo>
                <a:cubicBezTo>
                  <a:pt x="9420" y="20374"/>
                  <a:pt x="9329" y="20260"/>
                  <a:pt x="8920" y="20163"/>
                </a:cubicBezTo>
                <a:cubicBezTo>
                  <a:pt x="8561" y="20078"/>
                  <a:pt x="8479" y="20002"/>
                  <a:pt x="8624" y="19875"/>
                </a:cubicBezTo>
                <a:cubicBezTo>
                  <a:pt x="8735" y="19778"/>
                  <a:pt x="8924" y="19695"/>
                  <a:pt x="9044" y="19695"/>
                </a:cubicBezTo>
                <a:cubicBezTo>
                  <a:pt x="9217" y="19695"/>
                  <a:pt x="9256" y="19565"/>
                  <a:pt x="9229" y="19054"/>
                </a:cubicBezTo>
                <a:cubicBezTo>
                  <a:pt x="9200" y="18522"/>
                  <a:pt x="9127" y="18382"/>
                  <a:pt x="8809" y="18263"/>
                </a:cubicBezTo>
                <a:cubicBezTo>
                  <a:pt x="8451" y="18128"/>
                  <a:pt x="8459" y="18117"/>
                  <a:pt x="8952" y="18089"/>
                </a:cubicBezTo>
                <a:cubicBezTo>
                  <a:pt x="9462" y="18059"/>
                  <a:pt x="9482" y="18032"/>
                  <a:pt x="9449" y="17412"/>
                </a:cubicBezTo>
                <a:cubicBezTo>
                  <a:pt x="9415" y="16793"/>
                  <a:pt x="9386" y="16769"/>
                  <a:pt x="8709" y="16701"/>
                </a:cubicBezTo>
                <a:close/>
                <a:moveTo>
                  <a:pt x="2159" y="16771"/>
                </a:moveTo>
                <a:lnTo>
                  <a:pt x="2129" y="19054"/>
                </a:lnTo>
                <a:lnTo>
                  <a:pt x="2096" y="21337"/>
                </a:lnTo>
                <a:lnTo>
                  <a:pt x="2869" y="21337"/>
                </a:lnTo>
                <a:cubicBezTo>
                  <a:pt x="3620" y="21337"/>
                  <a:pt x="3644" y="21319"/>
                  <a:pt x="3644" y="20750"/>
                </a:cubicBezTo>
                <a:cubicBezTo>
                  <a:pt x="3644" y="20212"/>
                  <a:pt x="3604" y="20163"/>
                  <a:pt x="3150" y="20163"/>
                </a:cubicBezTo>
                <a:cubicBezTo>
                  <a:pt x="2878" y="20163"/>
                  <a:pt x="2653" y="20058"/>
                  <a:pt x="2653" y="19929"/>
                </a:cubicBezTo>
                <a:cubicBezTo>
                  <a:pt x="2653" y="19800"/>
                  <a:pt x="2692" y="19710"/>
                  <a:pt x="2737" y="19725"/>
                </a:cubicBezTo>
                <a:cubicBezTo>
                  <a:pt x="2783" y="19741"/>
                  <a:pt x="2958" y="19741"/>
                  <a:pt x="3128" y="19725"/>
                </a:cubicBezTo>
                <a:cubicBezTo>
                  <a:pt x="3399" y="19701"/>
                  <a:pt x="3433" y="19616"/>
                  <a:pt x="3402" y="19054"/>
                </a:cubicBezTo>
                <a:cubicBezTo>
                  <a:pt x="3372" y="18498"/>
                  <a:pt x="3320" y="18410"/>
                  <a:pt x="3011" y="18412"/>
                </a:cubicBezTo>
                <a:cubicBezTo>
                  <a:pt x="2815" y="18413"/>
                  <a:pt x="2653" y="18336"/>
                  <a:pt x="2653" y="18238"/>
                </a:cubicBezTo>
                <a:cubicBezTo>
                  <a:pt x="2653" y="18140"/>
                  <a:pt x="2881" y="18059"/>
                  <a:pt x="3157" y="18059"/>
                </a:cubicBezTo>
                <a:cubicBezTo>
                  <a:pt x="3639" y="18059"/>
                  <a:pt x="3656" y="18032"/>
                  <a:pt x="3623" y="17412"/>
                </a:cubicBezTo>
                <a:cubicBezTo>
                  <a:pt x="3589" y="16783"/>
                  <a:pt x="3571" y="16771"/>
                  <a:pt x="2873" y="16771"/>
                </a:cubicBezTo>
                <a:lnTo>
                  <a:pt x="2159" y="16771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88" name="Title Text"/>
          <p:cNvSpPr txBox="1"/>
          <p:nvPr>
            <p:ph type="body" sz="quarter" idx="23"/>
          </p:nvPr>
        </p:nvSpPr>
        <p:spPr>
          <a:xfrm>
            <a:off x="4646079" y="217753"/>
            <a:ext cx="14898724" cy="2536032"/>
          </a:xfrm>
          <a:prstGeom prst="rect">
            <a:avLst/>
          </a:prstGeom>
        </p:spPr>
        <p:txBody>
          <a:bodyPr anchor="ctr"/>
          <a:lstStyle>
            <a:lvl1pPr algn="r">
              <a:defRPr sz="7000"/>
            </a:lvl1pPr>
          </a:lstStyle>
          <a:p>
            <a:pPr/>
            <a:r>
              <a:t>Title Text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slideLayout" Target="../slideLayouts/slideLayout1.xml"/><Relationship Id="rId6" Type="http://schemas.openxmlformats.org/officeDocument/2006/relationships/slideLayout" Target="../slideLayouts/slideLayout2.xml"/><Relationship Id="rId7" Type="http://schemas.openxmlformats.org/officeDocument/2006/relationships/slideLayout" Target="../slideLayouts/slideLayout3.xml"/><Relationship Id="rId8" Type="http://schemas.openxmlformats.org/officeDocument/2006/relationships/slideLayout" Target="../slideLayouts/slideLayout4.xml"/><Relationship Id="rId9" Type="http://schemas.openxmlformats.org/officeDocument/2006/relationships/slideLayout" Target="../slideLayouts/slideLayout5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313C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lasenkammer_by_HenryGale.jpg" descr="Blasenkammer_by_HenryGale.jpg"/>
          <p:cNvPicPr>
            <a:picLocks noChangeAspect="1"/>
          </p:cNvPicPr>
          <p:nvPr/>
        </p:nvPicPr>
        <p:blipFill>
          <a:blip r:embed="rId2">
            <a:alphaModFix amt="20000"/>
            <a:extLst/>
          </a:blip>
          <a:stretch>
            <a:fillRect/>
          </a:stretch>
        </p:blipFill>
        <p:spPr>
          <a:xfrm>
            <a:off x="-1" y="-2279353"/>
            <a:ext cx="24366274" cy="18274706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Line"/>
          <p:cNvSpPr/>
          <p:nvPr/>
        </p:nvSpPr>
        <p:spPr>
          <a:xfrm>
            <a:off x="209642" y="166953"/>
            <a:ext cx="3839767" cy="1088019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4" name="Line"/>
          <p:cNvSpPr/>
          <p:nvPr/>
        </p:nvSpPr>
        <p:spPr>
          <a:xfrm>
            <a:off x="388236" y="345547"/>
            <a:ext cx="3839767" cy="10339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5" name="Title Text"/>
          <p:cNvSpPr txBox="1"/>
          <p:nvPr>
            <p:ph type="title"/>
          </p:nvPr>
        </p:nvSpPr>
        <p:spPr>
          <a:xfrm>
            <a:off x="4833937" y="2455365"/>
            <a:ext cx="14716126" cy="44376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b"/>
          <a:lstStyle/>
          <a:p>
            <a:pPr/>
            <a:r>
              <a:t>Title Text</a:t>
            </a:r>
          </a:p>
        </p:txBody>
      </p:sp>
      <p:sp>
        <p:nvSpPr>
          <p:cNvPr id="6" name="Body Level One…"/>
          <p:cNvSpPr txBox="1"/>
          <p:nvPr>
            <p:ph type="body" idx="1"/>
          </p:nvPr>
        </p:nvSpPr>
        <p:spPr>
          <a:xfrm>
            <a:off x="4833937" y="7018061"/>
            <a:ext cx="14716126" cy="158948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" name="Slide Number"/>
          <p:cNvSpPr txBox="1"/>
          <p:nvPr>
            <p:ph type="sldNum" sz="quarter" idx="2"/>
          </p:nvPr>
        </p:nvSpPr>
        <p:spPr>
          <a:xfrm>
            <a:off x="11935814" y="13019484"/>
            <a:ext cx="494513" cy="502642"/>
          </a:xfrm>
          <a:prstGeom prst="rect">
            <a:avLst/>
          </a:prstGeom>
          <a:ln w="12700">
            <a:miter lim="400000"/>
          </a:ln>
        </p:spPr>
        <p:txBody>
          <a:bodyPr wrap="none" lIns="71437" tIns="71437" rIns="71437" bIns="71437">
            <a:spAutoFit/>
          </a:bodyPr>
          <a:lstStyle>
            <a:lvl1pPr>
              <a:defRPr sz="24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fld id="{86CB4B4D-7CA3-9044-876B-883B54F8677D}" type="slidenum"/>
          </a:p>
        </p:txBody>
      </p:sp>
      <p:pic>
        <p:nvPicPr>
          <p:cNvPr id="8" name="Image" descr="Image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96942" y="13019484"/>
            <a:ext cx="4981199" cy="554548"/>
          </a:xfrm>
          <a:prstGeom prst="rect">
            <a:avLst/>
          </a:prstGeom>
          <a:ln w="12700">
            <a:miter lim="400000"/>
          </a:ln>
        </p:spPr>
      </p:pic>
      <p:pic>
        <p:nvPicPr>
          <p:cNvPr id="9" name="14_BL_Alt_Stack_Rev.png" descr="14_BL_Alt_Stack_Rev.png"/>
          <p:cNvPicPr>
            <a:picLocks noChangeAspect="1"/>
          </p:cNvPicPr>
          <p:nvPr/>
        </p:nvPicPr>
        <p:blipFill>
          <a:blip r:embed="rId4">
            <a:extLst/>
          </a:blip>
          <a:srcRect l="6602" t="12300" r="6903" b="12288"/>
          <a:stretch>
            <a:fillRect/>
          </a:stretch>
        </p:blipFill>
        <p:spPr>
          <a:xfrm>
            <a:off x="20141473" y="432315"/>
            <a:ext cx="3624979" cy="17047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89" h="21367" fill="norm" stroke="1" extrusionOk="0">
                <a:moveTo>
                  <a:pt x="3086" y="12"/>
                </a:moveTo>
                <a:cubicBezTo>
                  <a:pt x="3021" y="40"/>
                  <a:pt x="2983" y="122"/>
                  <a:pt x="2983" y="261"/>
                </a:cubicBezTo>
                <a:cubicBezTo>
                  <a:pt x="2983" y="389"/>
                  <a:pt x="2905" y="494"/>
                  <a:pt x="2810" y="494"/>
                </a:cubicBezTo>
                <a:cubicBezTo>
                  <a:pt x="2715" y="494"/>
                  <a:pt x="2567" y="646"/>
                  <a:pt x="2482" y="828"/>
                </a:cubicBezTo>
                <a:cubicBezTo>
                  <a:pt x="2397" y="1009"/>
                  <a:pt x="2269" y="1199"/>
                  <a:pt x="2196" y="1250"/>
                </a:cubicBezTo>
                <a:cubicBezTo>
                  <a:pt x="2122" y="1303"/>
                  <a:pt x="2095" y="1515"/>
                  <a:pt x="2136" y="1738"/>
                </a:cubicBezTo>
                <a:cubicBezTo>
                  <a:pt x="2225" y="2234"/>
                  <a:pt x="2238" y="2236"/>
                  <a:pt x="2789" y="1668"/>
                </a:cubicBezTo>
                <a:cubicBezTo>
                  <a:pt x="3278" y="1165"/>
                  <a:pt x="3534" y="1073"/>
                  <a:pt x="3534" y="1405"/>
                </a:cubicBezTo>
                <a:cubicBezTo>
                  <a:pt x="3534" y="1518"/>
                  <a:pt x="3620" y="1663"/>
                  <a:pt x="3726" y="1728"/>
                </a:cubicBezTo>
                <a:cubicBezTo>
                  <a:pt x="3831" y="1793"/>
                  <a:pt x="4004" y="1924"/>
                  <a:pt x="4110" y="2017"/>
                </a:cubicBezTo>
                <a:cubicBezTo>
                  <a:pt x="4376" y="2250"/>
                  <a:pt x="4371" y="1418"/>
                  <a:pt x="4103" y="957"/>
                </a:cubicBezTo>
                <a:cubicBezTo>
                  <a:pt x="3723" y="305"/>
                  <a:pt x="3282" y="-74"/>
                  <a:pt x="3086" y="12"/>
                </a:cubicBezTo>
                <a:close/>
                <a:moveTo>
                  <a:pt x="3072" y="2380"/>
                </a:moveTo>
                <a:cubicBezTo>
                  <a:pt x="2077" y="2383"/>
                  <a:pt x="1714" y="2538"/>
                  <a:pt x="1335" y="2957"/>
                </a:cubicBezTo>
                <a:cubicBezTo>
                  <a:pt x="1159" y="3150"/>
                  <a:pt x="939" y="3305"/>
                  <a:pt x="845" y="3305"/>
                </a:cubicBezTo>
                <a:cubicBezTo>
                  <a:pt x="752" y="3305"/>
                  <a:pt x="675" y="3382"/>
                  <a:pt x="674" y="3479"/>
                </a:cubicBezTo>
                <a:cubicBezTo>
                  <a:pt x="674" y="3576"/>
                  <a:pt x="525" y="3837"/>
                  <a:pt x="344" y="4056"/>
                </a:cubicBezTo>
                <a:cubicBezTo>
                  <a:pt x="-66" y="4553"/>
                  <a:pt x="-130" y="5542"/>
                  <a:pt x="265" y="5280"/>
                </a:cubicBezTo>
                <a:cubicBezTo>
                  <a:pt x="401" y="5189"/>
                  <a:pt x="538" y="5030"/>
                  <a:pt x="569" y="4927"/>
                </a:cubicBezTo>
                <a:cubicBezTo>
                  <a:pt x="637" y="4703"/>
                  <a:pt x="1245" y="4151"/>
                  <a:pt x="1363" y="4205"/>
                </a:cubicBezTo>
                <a:cubicBezTo>
                  <a:pt x="1408" y="4226"/>
                  <a:pt x="1445" y="4133"/>
                  <a:pt x="1445" y="3996"/>
                </a:cubicBezTo>
                <a:cubicBezTo>
                  <a:pt x="1445" y="3860"/>
                  <a:pt x="1492" y="3808"/>
                  <a:pt x="1548" y="3882"/>
                </a:cubicBezTo>
                <a:cubicBezTo>
                  <a:pt x="1604" y="3956"/>
                  <a:pt x="1678" y="3915"/>
                  <a:pt x="1714" y="3792"/>
                </a:cubicBezTo>
                <a:cubicBezTo>
                  <a:pt x="1786" y="3546"/>
                  <a:pt x="1762" y="3551"/>
                  <a:pt x="3126" y="3449"/>
                </a:cubicBezTo>
                <a:cubicBezTo>
                  <a:pt x="3657" y="3410"/>
                  <a:pt x="4117" y="3468"/>
                  <a:pt x="4149" y="3578"/>
                </a:cubicBezTo>
                <a:cubicBezTo>
                  <a:pt x="4182" y="3689"/>
                  <a:pt x="4248" y="3727"/>
                  <a:pt x="4297" y="3663"/>
                </a:cubicBezTo>
                <a:cubicBezTo>
                  <a:pt x="4417" y="3505"/>
                  <a:pt x="5402" y="4237"/>
                  <a:pt x="5402" y="4484"/>
                </a:cubicBezTo>
                <a:cubicBezTo>
                  <a:pt x="5402" y="4592"/>
                  <a:pt x="5512" y="4752"/>
                  <a:pt x="5648" y="4842"/>
                </a:cubicBezTo>
                <a:cubicBezTo>
                  <a:pt x="5784" y="4932"/>
                  <a:pt x="5920" y="5071"/>
                  <a:pt x="5950" y="5150"/>
                </a:cubicBezTo>
                <a:cubicBezTo>
                  <a:pt x="6095" y="5531"/>
                  <a:pt x="6730" y="6349"/>
                  <a:pt x="6880" y="6349"/>
                </a:cubicBezTo>
                <a:cubicBezTo>
                  <a:pt x="7026" y="6349"/>
                  <a:pt x="7051" y="6909"/>
                  <a:pt x="7051" y="10408"/>
                </a:cubicBezTo>
                <a:cubicBezTo>
                  <a:pt x="7051" y="12641"/>
                  <a:pt x="7083" y="14536"/>
                  <a:pt x="7123" y="14622"/>
                </a:cubicBezTo>
                <a:cubicBezTo>
                  <a:pt x="7164" y="14707"/>
                  <a:pt x="7287" y="14781"/>
                  <a:pt x="7397" y="14781"/>
                </a:cubicBezTo>
                <a:cubicBezTo>
                  <a:pt x="7586" y="14781"/>
                  <a:pt x="7599" y="14480"/>
                  <a:pt x="7599" y="10095"/>
                </a:cubicBezTo>
                <a:lnTo>
                  <a:pt x="7599" y="5414"/>
                </a:lnTo>
                <a:lnTo>
                  <a:pt x="7163" y="5414"/>
                </a:lnTo>
                <a:cubicBezTo>
                  <a:pt x="6840" y="5414"/>
                  <a:pt x="6698" y="5294"/>
                  <a:pt x="6611" y="4946"/>
                </a:cubicBezTo>
                <a:cubicBezTo>
                  <a:pt x="6546" y="4689"/>
                  <a:pt x="6430" y="4474"/>
                  <a:pt x="6353" y="4474"/>
                </a:cubicBezTo>
                <a:cubicBezTo>
                  <a:pt x="6276" y="4474"/>
                  <a:pt x="6113" y="4291"/>
                  <a:pt x="5992" y="4066"/>
                </a:cubicBezTo>
                <a:cubicBezTo>
                  <a:pt x="5671" y="3463"/>
                  <a:pt x="5300" y="3041"/>
                  <a:pt x="4978" y="2917"/>
                </a:cubicBezTo>
                <a:cubicBezTo>
                  <a:pt x="4822" y="2856"/>
                  <a:pt x="4643" y="2727"/>
                  <a:pt x="4580" y="2623"/>
                </a:cubicBezTo>
                <a:cubicBezTo>
                  <a:pt x="4518" y="2520"/>
                  <a:pt x="4392" y="2430"/>
                  <a:pt x="4302" y="2424"/>
                </a:cubicBezTo>
                <a:cubicBezTo>
                  <a:pt x="3806" y="2396"/>
                  <a:pt x="3404" y="2379"/>
                  <a:pt x="3072" y="2380"/>
                </a:cubicBezTo>
                <a:close/>
                <a:moveTo>
                  <a:pt x="9095" y="3026"/>
                </a:moveTo>
                <a:cubicBezTo>
                  <a:pt x="8991" y="2875"/>
                  <a:pt x="8479" y="3850"/>
                  <a:pt x="8479" y="4200"/>
                </a:cubicBezTo>
                <a:cubicBezTo>
                  <a:pt x="8479" y="4292"/>
                  <a:pt x="8354" y="4649"/>
                  <a:pt x="8203" y="4996"/>
                </a:cubicBezTo>
                <a:cubicBezTo>
                  <a:pt x="7930" y="5623"/>
                  <a:pt x="7929" y="5655"/>
                  <a:pt x="7929" y="10045"/>
                </a:cubicBezTo>
                <a:cubicBezTo>
                  <a:pt x="7929" y="12476"/>
                  <a:pt x="7964" y="14541"/>
                  <a:pt x="8006" y="14632"/>
                </a:cubicBezTo>
                <a:cubicBezTo>
                  <a:pt x="8049" y="14722"/>
                  <a:pt x="8161" y="14764"/>
                  <a:pt x="8254" y="14726"/>
                </a:cubicBezTo>
                <a:cubicBezTo>
                  <a:pt x="8395" y="14669"/>
                  <a:pt x="8430" y="14158"/>
                  <a:pt x="8456" y="11771"/>
                </a:cubicBezTo>
                <a:cubicBezTo>
                  <a:pt x="8482" y="9375"/>
                  <a:pt x="8512" y="8903"/>
                  <a:pt x="8643" y="9010"/>
                </a:cubicBezTo>
                <a:cubicBezTo>
                  <a:pt x="8730" y="9081"/>
                  <a:pt x="8833" y="9035"/>
                  <a:pt x="8870" y="8906"/>
                </a:cubicBezTo>
                <a:cubicBezTo>
                  <a:pt x="8915" y="8752"/>
                  <a:pt x="8990" y="8762"/>
                  <a:pt x="9088" y="8936"/>
                </a:cubicBezTo>
                <a:cubicBezTo>
                  <a:pt x="9171" y="9082"/>
                  <a:pt x="9289" y="9136"/>
                  <a:pt x="9350" y="9055"/>
                </a:cubicBezTo>
                <a:cubicBezTo>
                  <a:pt x="9423" y="8960"/>
                  <a:pt x="9471" y="9916"/>
                  <a:pt x="9491" y="11781"/>
                </a:cubicBezTo>
                <a:cubicBezTo>
                  <a:pt x="9518" y="14302"/>
                  <a:pt x="9547" y="14667"/>
                  <a:pt x="9716" y="14736"/>
                </a:cubicBezTo>
                <a:cubicBezTo>
                  <a:pt x="9894" y="14809"/>
                  <a:pt x="9908" y="14454"/>
                  <a:pt x="9908" y="9881"/>
                </a:cubicBezTo>
                <a:cubicBezTo>
                  <a:pt x="9908" y="7039"/>
                  <a:pt x="9865" y="4946"/>
                  <a:pt x="9807" y="4946"/>
                </a:cubicBezTo>
                <a:cubicBezTo>
                  <a:pt x="9752" y="4946"/>
                  <a:pt x="9594" y="4549"/>
                  <a:pt x="9456" y="4066"/>
                </a:cubicBezTo>
                <a:cubicBezTo>
                  <a:pt x="9318" y="3583"/>
                  <a:pt x="9156" y="3114"/>
                  <a:pt x="9095" y="3026"/>
                </a:cubicBezTo>
                <a:close/>
                <a:moveTo>
                  <a:pt x="236" y="7314"/>
                </a:moveTo>
                <a:lnTo>
                  <a:pt x="236" y="8080"/>
                </a:lnTo>
                <a:cubicBezTo>
                  <a:pt x="236" y="8502"/>
                  <a:pt x="269" y="8920"/>
                  <a:pt x="309" y="9006"/>
                </a:cubicBezTo>
                <a:cubicBezTo>
                  <a:pt x="451" y="9308"/>
                  <a:pt x="638" y="9151"/>
                  <a:pt x="892" y="8528"/>
                </a:cubicBezTo>
                <a:lnTo>
                  <a:pt x="1150" y="7901"/>
                </a:lnTo>
                <a:lnTo>
                  <a:pt x="1239" y="8419"/>
                </a:lnTo>
                <a:cubicBezTo>
                  <a:pt x="1383" y="9247"/>
                  <a:pt x="1651" y="9303"/>
                  <a:pt x="1969" y="8573"/>
                </a:cubicBezTo>
                <a:cubicBezTo>
                  <a:pt x="2251" y="7925"/>
                  <a:pt x="2254" y="7925"/>
                  <a:pt x="2342" y="8428"/>
                </a:cubicBezTo>
                <a:cubicBezTo>
                  <a:pt x="2490" y="9280"/>
                  <a:pt x="2746" y="9287"/>
                  <a:pt x="3128" y="8453"/>
                </a:cubicBezTo>
                <a:lnTo>
                  <a:pt x="3477" y="7692"/>
                </a:lnTo>
                <a:lnTo>
                  <a:pt x="3534" y="8364"/>
                </a:lnTo>
                <a:cubicBezTo>
                  <a:pt x="3599" y="9151"/>
                  <a:pt x="3960" y="9440"/>
                  <a:pt x="4042" y="8772"/>
                </a:cubicBezTo>
                <a:cubicBezTo>
                  <a:pt x="4071" y="8535"/>
                  <a:pt x="4211" y="8223"/>
                  <a:pt x="4353" y="8080"/>
                </a:cubicBezTo>
                <a:cubicBezTo>
                  <a:pt x="4588" y="7844"/>
                  <a:pt x="4617" y="7879"/>
                  <a:pt x="4674" y="8488"/>
                </a:cubicBezTo>
                <a:cubicBezTo>
                  <a:pt x="4744" y="9236"/>
                  <a:pt x="5061" y="9415"/>
                  <a:pt x="5142" y="8752"/>
                </a:cubicBezTo>
                <a:cubicBezTo>
                  <a:pt x="5170" y="8526"/>
                  <a:pt x="5315" y="8219"/>
                  <a:pt x="5463" y="8070"/>
                </a:cubicBezTo>
                <a:cubicBezTo>
                  <a:pt x="5696" y="7837"/>
                  <a:pt x="5730" y="7854"/>
                  <a:pt x="5730" y="8215"/>
                </a:cubicBezTo>
                <a:cubicBezTo>
                  <a:pt x="5730" y="8444"/>
                  <a:pt x="5805" y="8765"/>
                  <a:pt x="5896" y="8926"/>
                </a:cubicBezTo>
                <a:cubicBezTo>
                  <a:pt x="6034" y="9170"/>
                  <a:pt x="6127" y="9090"/>
                  <a:pt x="6440" y="8438"/>
                </a:cubicBezTo>
                <a:cubicBezTo>
                  <a:pt x="6646" y="8008"/>
                  <a:pt x="6793" y="7586"/>
                  <a:pt x="6767" y="7498"/>
                </a:cubicBezTo>
                <a:cubicBezTo>
                  <a:pt x="6742" y="7411"/>
                  <a:pt x="5263" y="7330"/>
                  <a:pt x="3480" y="7324"/>
                </a:cubicBezTo>
                <a:lnTo>
                  <a:pt x="236" y="7314"/>
                </a:lnTo>
                <a:close/>
                <a:moveTo>
                  <a:pt x="12062" y="16651"/>
                </a:moveTo>
                <a:cubicBezTo>
                  <a:pt x="11223" y="16651"/>
                  <a:pt x="11226" y="16646"/>
                  <a:pt x="11226" y="19367"/>
                </a:cubicBezTo>
                <a:lnTo>
                  <a:pt x="11226" y="21337"/>
                </a:lnTo>
                <a:lnTo>
                  <a:pt x="11997" y="21337"/>
                </a:lnTo>
                <a:cubicBezTo>
                  <a:pt x="12744" y="21337"/>
                  <a:pt x="12765" y="21319"/>
                  <a:pt x="12765" y="20750"/>
                </a:cubicBezTo>
                <a:cubicBezTo>
                  <a:pt x="12765" y="20237"/>
                  <a:pt x="12718" y="20163"/>
                  <a:pt x="12381" y="20163"/>
                </a:cubicBezTo>
                <a:cubicBezTo>
                  <a:pt x="11926" y="20163"/>
                  <a:pt x="11862" y="19763"/>
                  <a:pt x="12299" y="19656"/>
                </a:cubicBezTo>
                <a:cubicBezTo>
                  <a:pt x="12538" y="19597"/>
                  <a:pt x="12601" y="19461"/>
                  <a:pt x="12601" y="18999"/>
                </a:cubicBezTo>
                <a:cubicBezTo>
                  <a:pt x="12601" y="18541"/>
                  <a:pt x="12530" y="18381"/>
                  <a:pt x="12271" y="18263"/>
                </a:cubicBezTo>
                <a:cubicBezTo>
                  <a:pt x="11951" y="18117"/>
                  <a:pt x="11953" y="18111"/>
                  <a:pt x="12352" y="18084"/>
                </a:cubicBezTo>
                <a:cubicBezTo>
                  <a:pt x="12734" y="18058"/>
                  <a:pt x="12765" y="18008"/>
                  <a:pt x="12765" y="17357"/>
                </a:cubicBezTo>
                <a:lnTo>
                  <a:pt x="12765" y="16651"/>
                </a:lnTo>
                <a:lnTo>
                  <a:pt x="12062" y="16651"/>
                </a:lnTo>
                <a:close/>
                <a:moveTo>
                  <a:pt x="13249" y="16651"/>
                </a:moveTo>
                <a:cubicBezTo>
                  <a:pt x="12912" y="16651"/>
                  <a:pt x="12795" y="17217"/>
                  <a:pt x="13029" y="17716"/>
                </a:cubicBezTo>
                <a:cubicBezTo>
                  <a:pt x="13126" y="17921"/>
                  <a:pt x="13205" y="18229"/>
                  <a:pt x="13205" y="18397"/>
                </a:cubicBezTo>
                <a:cubicBezTo>
                  <a:pt x="13205" y="18565"/>
                  <a:pt x="13270" y="18817"/>
                  <a:pt x="13350" y="18959"/>
                </a:cubicBezTo>
                <a:cubicBezTo>
                  <a:pt x="13436" y="19112"/>
                  <a:pt x="13477" y="19509"/>
                  <a:pt x="13448" y="19924"/>
                </a:cubicBezTo>
                <a:cubicBezTo>
                  <a:pt x="13422" y="20311"/>
                  <a:pt x="13431" y="20795"/>
                  <a:pt x="13467" y="20999"/>
                </a:cubicBezTo>
                <a:cubicBezTo>
                  <a:pt x="13511" y="21241"/>
                  <a:pt x="13639" y="21341"/>
                  <a:pt x="13837" y="21292"/>
                </a:cubicBezTo>
                <a:cubicBezTo>
                  <a:pt x="14115" y="21224"/>
                  <a:pt x="14141" y="21128"/>
                  <a:pt x="14172" y="20108"/>
                </a:cubicBezTo>
                <a:cubicBezTo>
                  <a:pt x="14191" y="19491"/>
                  <a:pt x="14261" y="18994"/>
                  <a:pt x="14329" y="18994"/>
                </a:cubicBezTo>
                <a:cubicBezTo>
                  <a:pt x="14396" y="18994"/>
                  <a:pt x="14416" y="18926"/>
                  <a:pt x="14376" y="18840"/>
                </a:cubicBezTo>
                <a:cubicBezTo>
                  <a:pt x="14335" y="18754"/>
                  <a:pt x="14375" y="18508"/>
                  <a:pt x="14465" y="18298"/>
                </a:cubicBezTo>
                <a:cubicBezTo>
                  <a:pt x="14554" y="18087"/>
                  <a:pt x="14643" y="17657"/>
                  <a:pt x="14659" y="17343"/>
                </a:cubicBezTo>
                <a:cubicBezTo>
                  <a:pt x="14707" y="16436"/>
                  <a:pt x="14296" y="16463"/>
                  <a:pt x="14053" y="17382"/>
                </a:cubicBezTo>
                <a:cubicBezTo>
                  <a:pt x="13859" y="18113"/>
                  <a:pt x="13759" y="18163"/>
                  <a:pt x="13715" y="17551"/>
                </a:cubicBezTo>
                <a:cubicBezTo>
                  <a:pt x="13672" y="16948"/>
                  <a:pt x="13519" y="16651"/>
                  <a:pt x="13249" y="16651"/>
                </a:cubicBezTo>
                <a:close/>
                <a:moveTo>
                  <a:pt x="18408" y="16651"/>
                </a:moveTo>
                <a:cubicBezTo>
                  <a:pt x="18160" y="16651"/>
                  <a:pt x="17964" y="17234"/>
                  <a:pt x="17867" y="18253"/>
                </a:cubicBezTo>
                <a:cubicBezTo>
                  <a:pt x="17851" y="18424"/>
                  <a:pt x="17801" y="18739"/>
                  <a:pt x="17757" y="18954"/>
                </a:cubicBezTo>
                <a:cubicBezTo>
                  <a:pt x="17713" y="19170"/>
                  <a:pt x="17660" y="19557"/>
                  <a:pt x="17638" y="19815"/>
                </a:cubicBezTo>
                <a:cubicBezTo>
                  <a:pt x="17552" y="20831"/>
                  <a:pt x="17485" y="21019"/>
                  <a:pt x="17368" y="20576"/>
                </a:cubicBezTo>
                <a:cubicBezTo>
                  <a:pt x="17299" y="20311"/>
                  <a:pt x="17128" y="20163"/>
                  <a:pt x="16886" y="20163"/>
                </a:cubicBezTo>
                <a:lnTo>
                  <a:pt x="16511" y="20163"/>
                </a:lnTo>
                <a:lnTo>
                  <a:pt x="16479" y="18467"/>
                </a:lnTo>
                <a:cubicBezTo>
                  <a:pt x="16449" y="16909"/>
                  <a:pt x="16427" y="16765"/>
                  <a:pt x="16200" y="16696"/>
                </a:cubicBezTo>
                <a:cubicBezTo>
                  <a:pt x="15958" y="16623"/>
                  <a:pt x="15952" y="16666"/>
                  <a:pt x="15952" y="18984"/>
                </a:cubicBezTo>
                <a:lnTo>
                  <a:pt x="15952" y="21347"/>
                </a:lnTo>
                <a:lnTo>
                  <a:pt x="17024" y="21282"/>
                </a:lnTo>
                <a:cubicBezTo>
                  <a:pt x="17750" y="21238"/>
                  <a:pt x="18094" y="21129"/>
                  <a:pt x="18094" y="20944"/>
                </a:cubicBezTo>
                <a:cubicBezTo>
                  <a:pt x="18094" y="20794"/>
                  <a:pt x="18129" y="20603"/>
                  <a:pt x="18169" y="20516"/>
                </a:cubicBezTo>
                <a:cubicBezTo>
                  <a:pt x="18283" y="20274"/>
                  <a:pt x="18699" y="20624"/>
                  <a:pt x="18670" y="20939"/>
                </a:cubicBezTo>
                <a:cubicBezTo>
                  <a:pt x="18656" y="21098"/>
                  <a:pt x="18802" y="21250"/>
                  <a:pt x="19008" y="21292"/>
                </a:cubicBezTo>
                <a:cubicBezTo>
                  <a:pt x="19333" y="21359"/>
                  <a:pt x="19365" y="21312"/>
                  <a:pt x="19326" y="20825"/>
                </a:cubicBezTo>
                <a:cubicBezTo>
                  <a:pt x="19303" y="20526"/>
                  <a:pt x="19252" y="20122"/>
                  <a:pt x="19214" y="19929"/>
                </a:cubicBezTo>
                <a:cubicBezTo>
                  <a:pt x="19176" y="19736"/>
                  <a:pt x="19124" y="19297"/>
                  <a:pt x="19097" y="18954"/>
                </a:cubicBezTo>
                <a:cubicBezTo>
                  <a:pt x="19070" y="18611"/>
                  <a:pt x="18993" y="18114"/>
                  <a:pt x="18926" y="17845"/>
                </a:cubicBezTo>
                <a:cubicBezTo>
                  <a:pt x="18858" y="17576"/>
                  <a:pt x="18834" y="17357"/>
                  <a:pt x="18874" y="17357"/>
                </a:cubicBezTo>
                <a:cubicBezTo>
                  <a:pt x="18914" y="17357"/>
                  <a:pt x="18886" y="17197"/>
                  <a:pt x="18811" y="17004"/>
                </a:cubicBezTo>
                <a:cubicBezTo>
                  <a:pt x="18736" y="16811"/>
                  <a:pt x="18553" y="16651"/>
                  <a:pt x="18408" y="16651"/>
                </a:cubicBezTo>
                <a:close/>
                <a:moveTo>
                  <a:pt x="20296" y="16651"/>
                </a:moveTo>
                <a:cubicBezTo>
                  <a:pt x="19986" y="16651"/>
                  <a:pt x="19673" y="16780"/>
                  <a:pt x="19600" y="16935"/>
                </a:cubicBezTo>
                <a:cubicBezTo>
                  <a:pt x="19460" y="17233"/>
                  <a:pt x="19410" y="20897"/>
                  <a:pt x="19542" y="21178"/>
                </a:cubicBezTo>
                <a:cubicBezTo>
                  <a:pt x="19705" y="21526"/>
                  <a:pt x="20917" y="21335"/>
                  <a:pt x="21155" y="20924"/>
                </a:cubicBezTo>
                <a:cubicBezTo>
                  <a:pt x="21412" y="20480"/>
                  <a:pt x="21470" y="19684"/>
                  <a:pt x="21265" y="19402"/>
                </a:cubicBezTo>
                <a:cubicBezTo>
                  <a:pt x="21169" y="19270"/>
                  <a:pt x="21168" y="19056"/>
                  <a:pt x="21260" y="18536"/>
                </a:cubicBezTo>
                <a:cubicBezTo>
                  <a:pt x="21368" y="17927"/>
                  <a:pt x="21352" y="17769"/>
                  <a:pt x="21122" y="17248"/>
                </a:cubicBezTo>
                <a:cubicBezTo>
                  <a:pt x="20908" y="16763"/>
                  <a:pt x="20756" y="16651"/>
                  <a:pt x="20296" y="16651"/>
                </a:cubicBezTo>
                <a:close/>
                <a:moveTo>
                  <a:pt x="7407" y="16666"/>
                </a:moveTo>
                <a:cubicBezTo>
                  <a:pt x="7243" y="16577"/>
                  <a:pt x="7009" y="16858"/>
                  <a:pt x="6842" y="17412"/>
                </a:cubicBezTo>
                <a:cubicBezTo>
                  <a:pt x="6647" y="18062"/>
                  <a:pt x="6615" y="18102"/>
                  <a:pt x="6613" y="17676"/>
                </a:cubicBezTo>
                <a:cubicBezTo>
                  <a:pt x="6611" y="17063"/>
                  <a:pt x="6341" y="16553"/>
                  <a:pt x="6116" y="16736"/>
                </a:cubicBezTo>
                <a:cubicBezTo>
                  <a:pt x="5984" y="16844"/>
                  <a:pt x="5950" y="17328"/>
                  <a:pt x="5950" y="19118"/>
                </a:cubicBezTo>
                <a:lnTo>
                  <a:pt x="5950" y="21367"/>
                </a:lnTo>
                <a:lnTo>
                  <a:pt x="6252" y="21292"/>
                </a:lnTo>
                <a:cubicBezTo>
                  <a:pt x="6485" y="21235"/>
                  <a:pt x="6554" y="21097"/>
                  <a:pt x="6547" y="20690"/>
                </a:cubicBezTo>
                <a:cubicBezTo>
                  <a:pt x="6543" y="20401"/>
                  <a:pt x="6591" y="20163"/>
                  <a:pt x="6657" y="20163"/>
                </a:cubicBezTo>
                <a:cubicBezTo>
                  <a:pt x="6723" y="20163"/>
                  <a:pt x="6827" y="20401"/>
                  <a:pt x="6887" y="20690"/>
                </a:cubicBezTo>
                <a:cubicBezTo>
                  <a:pt x="6961" y="21052"/>
                  <a:pt x="7108" y="21242"/>
                  <a:pt x="7353" y="21292"/>
                </a:cubicBezTo>
                <a:cubicBezTo>
                  <a:pt x="7549" y="21333"/>
                  <a:pt x="7709" y="21290"/>
                  <a:pt x="7709" y="21198"/>
                </a:cubicBezTo>
                <a:cubicBezTo>
                  <a:pt x="7709" y="21106"/>
                  <a:pt x="7575" y="20472"/>
                  <a:pt x="7411" y="19785"/>
                </a:cubicBezTo>
                <a:lnTo>
                  <a:pt x="7116" y="18536"/>
                </a:lnTo>
                <a:lnTo>
                  <a:pt x="7362" y="17820"/>
                </a:lnTo>
                <a:cubicBezTo>
                  <a:pt x="7498" y="17429"/>
                  <a:pt x="7579" y="17006"/>
                  <a:pt x="7543" y="16880"/>
                </a:cubicBezTo>
                <a:cubicBezTo>
                  <a:pt x="7509" y="16763"/>
                  <a:pt x="7461" y="16696"/>
                  <a:pt x="7407" y="16666"/>
                </a:cubicBezTo>
                <a:close/>
                <a:moveTo>
                  <a:pt x="969" y="16681"/>
                </a:moveTo>
                <a:cubicBezTo>
                  <a:pt x="884" y="16675"/>
                  <a:pt x="785" y="16681"/>
                  <a:pt x="663" y="16696"/>
                </a:cubicBezTo>
                <a:lnTo>
                  <a:pt x="70" y="16771"/>
                </a:lnTo>
                <a:lnTo>
                  <a:pt x="40" y="19054"/>
                </a:lnTo>
                <a:lnTo>
                  <a:pt x="9" y="21337"/>
                </a:lnTo>
                <a:lnTo>
                  <a:pt x="705" y="21337"/>
                </a:lnTo>
                <a:cubicBezTo>
                  <a:pt x="1111" y="21337"/>
                  <a:pt x="1485" y="21205"/>
                  <a:pt x="1602" y="21024"/>
                </a:cubicBezTo>
                <a:cubicBezTo>
                  <a:pt x="1828" y="20670"/>
                  <a:pt x="1872" y="19502"/>
                  <a:pt x="1667" y="19233"/>
                </a:cubicBezTo>
                <a:cubicBezTo>
                  <a:pt x="1571" y="19106"/>
                  <a:pt x="1567" y="19009"/>
                  <a:pt x="1653" y="18895"/>
                </a:cubicBezTo>
                <a:cubicBezTo>
                  <a:pt x="1861" y="18621"/>
                  <a:pt x="1786" y="17696"/>
                  <a:pt x="1513" y="17149"/>
                </a:cubicBezTo>
                <a:cubicBezTo>
                  <a:pt x="1351" y="16825"/>
                  <a:pt x="1227" y="16698"/>
                  <a:pt x="969" y="16681"/>
                </a:cubicBezTo>
                <a:close/>
                <a:moveTo>
                  <a:pt x="4831" y="16681"/>
                </a:moveTo>
                <a:cubicBezTo>
                  <a:pt x="4743" y="16675"/>
                  <a:pt x="4640" y="16680"/>
                  <a:pt x="4510" y="16696"/>
                </a:cubicBezTo>
                <a:lnTo>
                  <a:pt x="3918" y="16771"/>
                </a:lnTo>
                <a:lnTo>
                  <a:pt x="3887" y="19054"/>
                </a:lnTo>
                <a:lnTo>
                  <a:pt x="3854" y="21337"/>
                </a:lnTo>
                <a:lnTo>
                  <a:pt x="4189" y="21337"/>
                </a:lnTo>
                <a:cubicBezTo>
                  <a:pt x="4489" y="21337"/>
                  <a:pt x="4522" y="21264"/>
                  <a:pt x="4522" y="20616"/>
                </a:cubicBezTo>
                <a:cubicBezTo>
                  <a:pt x="4522" y="20142"/>
                  <a:pt x="4570" y="19925"/>
                  <a:pt x="4660" y="19989"/>
                </a:cubicBezTo>
                <a:cubicBezTo>
                  <a:pt x="4736" y="20043"/>
                  <a:pt x="4802" y="20184"/>
                  <a:pt x="4807" y="20302"/>
                </a:cubicBezTo>
                <a:cubicBezTo>
                  <a:pt x="4837" y="20964"/>
                  <a:pt x="5013" y="21337"/>
                  <a:pt x="5297" y="21337"/>
                </a:cubicBezTo>
                <a:cubicBezTo>
                  <a:pt x="5609" y="21337"/>
                  <a:pt x="5834" y="20978"/>
                  <a:pt x="5618" y="20825"/>
                </a:cubicBezTo>
                <a:cubicBezTo>
                  <a:pt x="5554" y="20780"/>
                  <a:pt x="5492" y="20511"/>
                  <a:pt x="5482" y="20223"/>
                </a:cubicBezTo>
                <a:cubicBezTo>
                  <a:pt x="5472" y="19935"/>
                  <a:pt x="5421" y="19695"/>
                  <a:pt x="5369" y="19695"/>
                </a:cubicBezTo>
                <a:cubicBezTo>
                  <a:pt x="5318" y="19695"/>
                  <a:pt x="5378" y="19393"/>
                  <a:pt x="5503" y="19019"/>
                </a:cubicBezTo>
                <a:cubicBezTo>
                  <a:pt x="5796" y="18141"/>
                  <a:pt x="5792" y="18035"/>
                  <a:pt x="5416" y="17268"/>
                </a:cubicBezTo>
                <a:cubicBezTo>
                  <a:pt x="5209" y="16845"/>
                  <a:pt x="5094" y="16700"/>
                  <a:pt x="4831" y="16681"/>
                </a:cubicBezTo>
                <a:close/>
                <a:moveTo>
                  <a:pt x="9950" y="16691"/>
                </a:moveTo>
                <a:cubicBezTo>
                  <a:pt x="9767" y="16765"/>
                  <a:pt x="9739" y="17037"/>
                  <a:pt x="9711" y="19054"/>
                </a:cubicBezTo>
                <a:lnTo>
                  <a:pt x="9681" y="21337"/>
                </a:lnTo>
                <a:lnTo>
                  <a:pt x="10407" y="21337"/>
                </a:lnTo>
                <a:cubicBezTo>
                  <a:pt x="11097" y="21337"/>
                  <a:pt x="11131" y="21310"/>
                  <a:pt x="11097" y="20810"/>
                </a:cubicBezTo>
                <a:cubicBezTo>
                  <a:pt x="11070" y="20406"/>
                  <a:pt x="10978" y="20264"/>
                  <a:pt x="10704" y="20208"/>
                </a:cubicBezTo>
                <a:lnTo>
                  <a:pt x="10348" y="20133"/>
                </a:lnTo>
                <a:lnTo>
                  <a:pt x="10346" y="18686"/>
                </a:lnTo>
                <a:cubicBezTo>
                  <a:pt x="10344" y="17048"/>
                  <a:pt x="10249" y="16569"/>
                  <a:pt x="9950" y="16691"/>
                </a:cubicBezTo>
                <a:close/>
                <a:moveTo>
                  <a:pt x="8709" y="16701"/>
                </a:moveTo>
                <a:cubicBezTo>
                  <a:pt x="8220" y="16652"/>
                  <a:pt x="7976" y="16723"/>
                  <a:pt x="7913" y="16935"/>
                </a:cubicBezTo>
                <a:cubicBezTo>
                  <a:pt x="7804" y="17298"/>
                  <a:pt x="7786" y="20954"/>
                  <a:pt x="7892" y="21178"/>
                </a:cubicBezTo>
                <a:cubicBezTo>
                  <a:pt x="7932" y="21264"/>
                  <a:pt x="8308" y="21337"/>
                  <a:pt x="8725" y="21337"/>
                </a:cubicBezTo>
                <a:cubicBezTo>
                  <a:pt x="9449" y="21337"/>
                  <a:pt x="9482" y="21312"/>
                  <a:pt x="9449" y="20810"/>
                </a:cubicBezTo>
                <a:cubicBezTo>
                  <a:pt x="9420" y="20374"/>
                  <a:pt x="9329" y="20260"/>
                  <a:pt x="8920" y="20163"/>
                </a:cubicBezTo>
                <a:cubicBezTo>
                  <a:pt x="8561" y="20078"/>
                  <a:pt x="8479" y="20002"/>
                  <a:pt x="8624" y="19875"/>
                </a:cubicBezTo>
                <a:cubicBezTo>
                  <a:pt x="8735" y="19778"/>
                  <a:pt x="8924" y="19695"/>
                  <a:pt x="9044" y="19695"/>
                </a:cubicBezTo>
                <a:cubicBezTo>
                  <a:pt x="9217" y="19695"/>
                  <a:pt x="9256" y="19565"/>
                  <a:pt x="9229" y="19054"/>
                </a:cubicBezTo>
                <a:cubicBezTo>
                  <a:pt x="9200" y="18522"/>
                  <a:pt x="9127" y="18382"/>
                  <a:pt x="8809" y="18263"/>
                </a:cubicBezTo>
                <a:cubicBezTo>
                  <a:pt x="8451" y="18128"/>
                  <a:pt x="8459" y="18117"/>
                  <a:pt x="8952" y="18089"/>
                </a:cubicBezTo>
                <a:cubicBezTo>
                  <a:pt x="9462" y="18059"/>
                  <a:pt x="9482" y="18032"/>
                  <a:pt x="9449" y="17412"/>
                </a:cubicBezTo>
                <a:cubicBezTo>
                  <a:pt x="9415" y="16793"/>
                  <a:pt x="9386" y="16769"/>
                  <a:pt x="8709" y="16701"/>
                </a:cubicBezTo>
                <a:close/>
                <a:moveTo>
                  <a:pt x="2159" y="16771"/>
                </a:moveTo>
                <a:lnTo>
                  <a:pt x="2129" y="19054"/>
                </a:lnTo>
                <a:lnTo>
                  <a:pt x="2096" y="21337"/>
                </a:lnTo>
                <a:lnTo>
                  <a:pt x="2869" y="21337"/>
                </a:lnTo>
                <a:cubicBezTo>
                  <a:pt x="3620" y="21337"/>
                  <a:pt x="3644" y="21319"/>
                  <a:pt x="3644" y="20750"/>
                </a:cubicBezTo>
                <a:cubicBezTo>
                  <a:pt x="3644" y="20212"/>
                  <a:pt x="3604" y="20163"/>
                  <a:pt x="3150" y="20163"/>
                </a:cubicBezTo>
                <a:cubicBezTo>
                  <a:pt x="2878" y="20163"/>
                  <a:pt x="2653" y="20058"/>
                  <a:pt x="2653" y="19929"/>
                </a:cubicBezTo>
                <a:cubicBezTo>
                  <a:pt x="2653" y="19800"/>
                  <a:pt x="2692" y="19710"/>
                  <a:pt x="2737" y="19725"/>
                </a:cubicBezTo>
                <a:cubicBezTo>
                  <a:pt x="2783" y="19741"/>
                  <a:pt x="2958" y="19741"/>
                  <a:pt x="3128" y="19725"/>
                </a:cubicBezTo>
                <a:cubicBezTo>
                  <a:pt x="3399" y="19701"/>
                  <a:pt x="3433" y="19616"/>
                  <a:pt x="3402" y="19054"/>
                </a:cubicBezTo>
                <a:cubicBezTo>
                  <a:pt x="3372" y="18498"/>
                  <a:pt x="3320" y="18410"/>
                  <a:pt x="3011" y="18412"/>
                </a:cubicBezTo>
                <a:cubicBezTo>
                  <a:pt x="2815" y="18413"/>
                  <a:pt x="2653" y="18336"/>
                  <a:pt x="2653" y="18238"/>
                </a:cubicBezTo>
                <a:cubicBezTo>
                  <a:pt x="2653" y="18140"/>
                  <a:pt x="2881" y="18059"/>
                  <a:pt x="3157" y="18059"/>
                </a:cubicBezTo>
                <a:cubicBezTo>
                  <a:pt x="3639" y="18059"/>
                  <a:pt x="3656" y="18032"/>
                  <a:pt x="3623" y="17412"/>
                </a:cubicBezTo>
                <a:cubicBezTo>
                  <a:pt x="3589" y="16783"/>
                  <a:pt x="3571" y="16771"/>
                  <a:pt x="2873" y="16771"/>
                </a:cubicBezTo>
                <a:lnTo>
                  <a:pt x="2159" y="16771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0" name="Line"/>
          <p:cNvSpPr/>
          <p:nvPr/>
        </p:nvSpPr>
        <p:spPr>
          <a:xfrm flipH="1" rot="5400000">
            <a:off x="16224293" y="5114662"/>
            <a:ext cx="3838441" cy="114263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  <p:sp>
        <p:nvSpPr>
          <p:cNvPr id="11" name="Line"/>
          <p:cNvSpPr/>
          <p:nvPr/>
        </p:nvSpPr>
        <p:spPr>
          <a:xfrm flipH="1" rot="5400000">
            <a:off x="16187086" y="5061899"/>
            <a:ext cx="4285599" cy="114263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ln w="25400">
            <a:solidFill>
              <a:srgbClr val="FFFFFF">
                <a:alpha val="80000"/>
              </a:srgbClr>
            </a:solidFill>
            <a:miter lim="400000"/>
          </a:ln>
        </p:spPr>
        <p:txBody>
          <a:bodyPr lIns="71437" tIns="71437" rIns="71437" bIns="71437" anchor="ctr"/>
          <a:lstStyle/>
          <a:p>
            <a:p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5"/>
    <p:sldLayoutId id="2147483650" r:id="rId6"/>
    <p:sldLayoutId id="2147483651" r:id="rId7"/>
    <p:sldLayoutId id="2147483652" r:id="rId8"/>
    <p:sldLayoutId id="2147483653" r:id="rId9"/>
  </p:sldLayoutIdLst>
  <p:transition xmlns:p14="http://schemas.microsoft.com/office/powerpoint/2010/main" spd="med" advClick="1"/>
  <p:txStyles>
    <p:titleStyle>
      <a:lvl1pPr marL="0" marR="0" indent="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8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0" marR="0" indent="2286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8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0" marR="0" indent="4572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8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0" marR="0" indent="6858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8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0" marR="0" indent="9144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8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0" marR="0" indent="11430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8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0" marR="0" indent="13716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8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0" marR="0" indent="16002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8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0" marR="0" indent="18288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18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titleStyle>
    <p:bodyStyle>
      <a:lvl1pPr marL="0" marR="0" indent="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0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0" marR="0" indent="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0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0" marR="0" indent="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0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0" marR="0" indent="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0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0" marR="0" indent="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0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0" marR="0" indent="3556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0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0" marR="0" indent="7112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0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0" marR="0" indent="10668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0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0" marR="0" indent="14224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5000" u="none"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2286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4572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6858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9144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1430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13716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16002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1828800" algn="ctr" defTabSz="821531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2400" u="none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3" Type="http://schemas.openxmlformats.org/officeDocument/2006/relationships/image" Target="../media/image4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Relationship Id="rId3" Type="http://schemas.openxmlformats.org/officeDocument/2006/relationships/image" Target="../media/image5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Relationship Id="rId3" Type="http://schemas.openxmlformats.org/officeDocument/2006/relationships/hyperlink" Target="https://indico.slac.stanford.edu/event/8288/contributions/7644/" TargetMode="External"/><Relationship Id="rId4" Type="http://schemas.openxmlformats.org/officeDocument/2006/relationships/image" Target="../media/image7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3" Type="http://schemas.microsoft.com/office/2007/relationships/media" Target="../media/media1.mov"/><Relationship Id="rId4" Type="http://schemas.openxmlformats.org/officeDocument/2006/relationships/image" Target="../media/image8.png"/><Relationship Id="rId5" Type="http://schemas.openxmlformats.org/officeDocument/2006/relationships/hyperlink" Target="https://indico.global/event/17230/contributions/170156/" TargetMode="External"/><Relationship Id="rId6" Type="http://schemas.openxmlformats.org/officeDocument/2006/relationships/hyperlink" Target="https://indico.global/event/17230/contributions/170178/" TargetMode="External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6" Type="http://schemas.openxmlformats.org/officeDocument/2006/relationships/image" Target="../media/image14.png"/><Relationship Id="rId7" Type="http://schemas.openxmlformats.org/officeDocument/2006/relationships/image" Target="../media/image15.png"/><Relationship Id="rId8" Type="http://schemas.openxmlformats.org/officeDocument/2006/relationships/image" Target="../media/image16.png"/><Relationship Id="rId9" Type="http://schemas.openxmlformats.org/officeDocument/2006/relationships/image" Target="../media/image17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video" Target="../media/media1.mov"/><Relationship Id="rId3" Type="http://schemas.microsoft.com/office/2007/relationships/media" Target="../media/media1.mov"/><Relationship Id="rId4" Type="http://schemas.openxmlformats.org/officeDocument/2006/relationships/image" Target="../media/image8.png"/><Relationship Id="rId5" Type="http://schemas.openxmlformats.org/officeDocument/2006/relationships/video" Target="../media/media2.mov"/><Relationship Id="rId6" Type="http://schemas.microsoft.com/office/2007/relationships/media" Target="../media/media2.mov"/><Relationship Id="rId7" Type="http://schemas.openxmlformats.org/officeDocument/2006/relationships/image" Target="../media/image18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3" Type="http://schemas.openxmlformats.org/officeDocument/2006/relationships/image" Target="../media/image15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3" Type="http://schemas.openxmlformats.org/officeDocument/2006/relationships/image" Target="../media/image22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6.pn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3" Type="http://schemas.openxmlformats.org/officeDocument/2006/relationships/image" Target="../media/image24.png"/><Relationship Id="rId4" Type="http://schemas.openxmlformats.org/officeDocument/2006/relationships/image" Target="../media/image25.png"/><Relationship Id="rId5" Type="http://schemas.openxmlformats.org/officeDocument/2006/relationships/image" Target="../media/image26.pn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3" Type="http://schemas.openxmlformats.org/officeDocument/2006/relationships/image" Target="../media/image28.pn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Relationship Id="rId3" Type="http://schemas.openxmlformats.org/officeDocument/2006/relationships/image" Target="../media/image30.png"/><Relationship Id="rId4" Type="http://schemas.openxmlformats.org/officeDocument/2006/relationships/hyperlink" Target="https://indico.global/event/17230/contributions/169741/" TargetMode="External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1.pn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2.pn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3.pn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4.pn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5.pn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6.pn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7.pn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8.pn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Relationship Id="rId4" Type="http://schemas.openxmlformats.org/officeDocument/2006/relationships/image" Target="../media/image39.png"/><Relationship Id="rId5" Type="http://schemas.openxmlformats.org/officeDocument/2006/relationships/image" Target="../media/image40.png"/><Relationship Id="rId6" Type="http://schemas.openxmlformats.org/officeDocument/2006/relationships/image" Target="../media/image21.png"/><Relationship Id="rId7" Type="http://schemas.openxmlformats.org/officeDocument/2006/relationships/image" Target="../media/image22.png"/><Relationship Id="rId8" Type="http://schemas.openxmlformats.org/officeDocument/2006/relationships/image" Target="../media/image41.png"/><Relationship Id="rId9" Type="http://schemas.openxmlformats.org/officeDocument/2006/relationships/image" Target="../media/image42.pn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Relationship Id="rId3" Type="http://schemas.openxmlformats.org/officeDocument/2006/relationships/image" Target="../media/image43.png"/><Relationship Id="rId4" Type="http://schemas.openxmlformats.org/officeDocument/2006/relationships/image" Target="../media/image4.jpeg"/><Relationship Id="rId5" Type="http://schemas.openxmlformats.org/officeDocument/2006/relationships/image" Target="../media/image44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4D Fabric: a NIFTY solution to 4D Pixel Detectors"/>
          <p:cNvSpPr txBox="1"/>
          <p:nvPr>
            <p:ph type="ctrTitle"/>
          </p:nvPr>
        </p:nvSpPr>
        <p:spPr>
          <a:xfrm>
            <a:off x="2947679" y="2420319"/>
            <a:ext cx="18488642" cy="4437681"/>
          </a:xfrm>
          <a:prstGeom prst="rect">
            <a:avLst/>
          </a:prstGeom>
        </p:spPr>
        <p:txBody>
          <a:bodyPr/>
          <a:lstStyle/>
          <a:p>
            <a:pPr>
              <a:defRPr sz="9500"/>
            </a:pPr>
            <a:r>
              <a:rPr>
                <a:solidFill>
                  <a:srgbClr val="F3BB44"/>
                </a:solidFill>
              </a:rPr>
              <a:t>4D Fabric: </a:t>
            </a:r>
            <a:r>
              <a:t>a NIFTY solution to 4D Pixel Detectors</a:t>
            </a:r>
          </a:p>
        </p:txBody>
      </p:sp>
      <p:sp>
        <p:nvSpPr>
          <p:cNvPr id="98" name="21.10.26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21.10.26</a:t>
            </a:r>
          </a:p>
        </p:txBody>
      </p:sp>
      <p:sp>
        <p:nvSpPr>
          <p:cNvPr id="99" name="Slide Number"/>
          <p:cNvSpPr txBox="1"/>
          <p:nvPr>
            <p:ph type="sldNum" sz="quarter" idx="2"/>
          </p:nvPr>
        </p:nvSpPr>
        <p:spPr>
          <a:xfrm>
            <a:off x="12020548" y="13019484"/>
            <a:ext cx="325045" cy="50264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00" name="Timon Heim, Graham Anderson, Rebecca Carney, Caleb Ceravolo (UW), Maurice Garcia-Sciveres, Deion Fellers, Alexis Mulski - LBNL"/>
          <p:cNvSpPr txBox="1"/>
          <p:nvPr>
            <p:ph type="body" idx="21"/>
          </p:nvPr>
        </p:nvSpPr>
        <p:spPr>
          <a:xfrm>
            <a:off x="5993630" y="10237274"/>
            <a:ext cx="12378881" cy="2032940"/>
          </a:xfrm>
          <a:prstGeom prst="rect">
            <a:avLst/>
          </a:prstGeom>
        </p:spPr>
        <p:txBody>
          <a:bodyPr/>
          <a:lstStyle/>
          <a:p>
            <a:pPr/>
            <a:r>
              <a:rPr u="sng"/>
              <a:t>Timon Heim</a:t>
            </a:r>
            <a:r>
              <a:t>, Graham Anderson, Rebecca Carney, Caleb Ceravolo (UW), Maurice Garcia-Sciveres, Deion Fellers, Alexis Mulski - LBNL</a:t>
            </a:r>
          </a:p>
        </p:txBody>
      </p:sp>
      <p:pic>
        <p:nvPicPr>
          <p:cNvPr id="101" name="4D-Fabric-trans.png" descr="4D-Fabric-tran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8889537" y="332847"/>
            <a:ext cx="6604926" cy="3602687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" name="cpad2026-indico-banner-2400x600.png" descr="cpad2026-indico-banner-2400x600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7916300" y="7995985"/>
            <a:ext cx="8533540" cy="213338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lide Number"/>
          <p:cNvSpPr txBox="1"/>
          <p:nvPr>
            <p:ph type="sldNum" sz="quarter" idx="2"/>
          </p:nvPr>
        </p:nvSpPr>
        <p:spPr>
          <a:xfrm>
            <a:off x="12029478" y="13057584"/>
            <a:ext cx="325044" cy="50264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05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06" name="Drivers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Drivers</a:t>
            </a:r>
          </a:p>
        </p:txBody>
      </p:sp>
      <p:sp>
        <p:nvSpPr>
          <p:cNvPr id="107" name="Goal: develop 4D Pixel detector readout chip technology…"/>
          <p:cNvSpPr/>
          <p:nvPr/>
        </p:nvSpPr>
        <p:spPr>
          <a:xfrm>
            <a:off x="768723" y="3037942"/>
            <a:ext cx="7366001" cy="9118762"/>
          </a:xfrm>
          <a:prstGeom prst="roundRect">
            <a:avLst>
              <a:gd name="adj" fmla="val 5771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b="1">
                <a:solidFill>
                  <a:srgbClr val="F3BB44"/>
                </a:solidFill>
              </a:rPr>
              <a:t>Goal</a:t>
            </a:r>
            <a:r>
              <a:t>: develop </a:t>
            </a:r>
            <a:r>
              <a:rPr u="sng"/>
              <a:t>4D</a:t>
            </a:r>
            <a:r>
              <a:t> Pixel detector readout chip technology</a:t>
            </a:r>
            <a:br/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Aiming to add O(50ps) timing precision to Pixel detectors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Leverage work done in LDRD in FY22/23, specifically Big Rock AFE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Exploring collaboration with SLAC/FNAL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Co-design with detector simulation -&gt; directly understand physics performance impact</a:t>
            </a:r>
          </a:p>
        </p:txBody>
      </p:sp>
      <p:sp>
        <p:nvSpPr>
          <p:cNvPr id="108" name="ECRP (FY26-FY30)"/>
          <p:cNvSpPr/>
          <p:nvPr/>
        </p:nvSpPr>
        <p:spPr>
          <a:xfrm>
            <a:off x="768723" y="3018892"/>
            <a:ext cx="7366001" cy="1102458"/>
          </a:xfrm>
          <a:prstGeom prst="roundRect">
            <a:avLst>
              <a:gd name="adj" fmla="val 31296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ECRP (FY26-FY30)</a:t>
            </a:r>
          </a:p>
        </p:txBody>
      </p:sp>
      <p:sp>
        <p:nvSpPr>
          <p:cNvPr id="109" name="Goal: develop Pixel detector readout chip technology with on-chip intelligent networks…"/>
          <p:cNvSpPr/>
          <p:nvPr/>
        </p:nvSpPr>
        <p:spPr>
          <a:xfrm>
            <a:off x="8500070" y="3037942"/>
            <a:ext cx="7366001" cy="9118762"/>
          </a:xfrm>
          <a:prstGeom prst="roundRect">
            <a:avLst>
              <a:gd name="adj" fmla="val 5771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b="1">
                <a:solidFill>
                  <a:srgbClr val="F3BB44"/>
                </a:solidFill>
              </a:rPr>
              <a:t>Goal</a:t>
            </a:r>
            <a:r>
              <a:t>: develop Pixel detector readout chip technology with </a:t>
            </a:r>
            <a:r>
              <a:rPr u="sng"/>
              <a:t>on-chip intelligent networks</a:t>
            </a:r>
            <a:br>
              <a:rPr u="sng"/>
            </a:br>
            <a:endParaRPr u="sng"/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Improve on classic column based readout by implementing mesh networking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Emerging intelligence from simple routing rule set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Looking for scalable architecture to full reticule size or even to wafer level</a:t>
            </a:r>
          </a:p>
        </p:txBody>
      </p:sp>
      <p:sp>
        <p:nvSpPr>
          <p:cNvPr id="110" name="NIFTY (FY26-FY28)"/>
          <p:cNvSpPr/>
          <p:nvPr/>
        </p:nvSpPr>
        <p:spPr>
          <a:xfrm>
            <a:off x="8500070" y="3018892"/>
            <a:ext cx="7366001" cy="1102458"/>
          </a:xfrm>
          <a:prstGeom prst="roundRect">
            <a:avLst>
              <a:gd name="adj" fmla="val 31296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NIFTY (FY26-FY28)</a:t>
            </a:r>
          </a:p>
        </p:txBody>
      </p:sp>
      <p:sp>
        <p:nvSpPr>
          <p:cNvPr id="111" name="Goal: develop Pixel detector readout chip technology suitable for direct deposition of thin film sensors…"/>
          <p:cNvSpPr/>
          <p:nvPr/>
        </p:nvSpPr>
        <p:spPr>
          <a:xfrm>
            <a:off x="16231417" y="3037942"/>
            <a:ext cx="7366001" cy="9118762"/>
          </a:xfrm>
          <a:prstGeom prst="roundRect">
            <a:avLst>
              <a:gd name="adj" fmla="val 5771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b="1">
                <a:solidFill>
                  <a:srgbClr val="F3BB44"/>
                </a:solidFill>
              </a:rPr>
              <a:t>Goal</a:t>
            </a:r>
            <a:r>
              <a:t>: develop Pixel detector readout chip technology suitable for </a:t>
            </a:r>
            <a:r>
              <a:rPr u="sng"/>
              <a:t>direct deposition of thin film sensors</a:t>
            </a:r>
            <a:br>
              <a:rPr u="sng"/>
            </a:br>
            <a:endParaRPr u="sng"/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Awards 28nm shuttle run in </a:t>
            </a:r>
            <a:r>
              <a:rPr i="1">
                <a:solidFill>
                  <a:srgbClr val="DD5D44"/>
                </a:solidFill>
              </a:rPr>
              <a:t>December 2026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4mm by 4mm size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Can receive full 12” wafers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Enables: industrialization of process at wafer scale</a:t>
            </a:r>
          </a:p>
        </p:txBody>
      </p:sp>
      <p:sp>
        <p:nvSpPr>
          <p:cNvPr id="112" name="CMOS + X"/>
          <p:cNvSpPr/>
          <p:nvPr/>
        </p:nvSpPr>
        <p:spPr>
          <a:xfrm>
            <a:off x="16212367" y="3018892"/>
            <a:ext cx="7366001" cy="1102458"/>
          </a:xfrm>
          <a:prstGeom prst="roundRect">
            <a:avLst>
              <a:gd name="adj" fmla="val 31296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CMOS + X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lide Number"/>
          <p:cNvSpPr txBox="1"/>
          <p:nvPr>
            <p:ph type="sldNum" sz="quarter" idx="2"/>
          </p:nvPr>
        </p:nvSpPr>
        <p:spPr>
          <a:xfrm>
            <a:off x="12029478" y="13057584"/>
            <a:ext cx="325044" cy="50264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15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16" name="The Compromise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The Compromise</a:t>
            </a:r>
          </a:p>
        </p:txBody>
      </p:sp>
      <p:sp>
        <p:nvSpPr>
          <p:cNvPr id="117" name="Removal of high precision timing removes major analog work not feasible before Dec 2026…"/>
          <p:cNvSpPr txBox="1"/>
          <p:nvPr>
            <p:ph type="body" idx="23"/>
          </p:nvPr>
        </p:nvSpPr>
        <p:spPr>
          <a:xfrm>
            <a:off x="1387326" y="8632287"/>
            <a:ext cx="13487429" cy="3775138"/>
          </a:xfrm>
          <a:prstGeom prst="rect">
            <a:avLst/>
          </a:prstGeom>
        </p:spPr>
        <p:txBody>
          <a:bodyPr/>
          <a:lstStyle/>
          <a:p>
            <a:pPr/>
            <a:r>
              <a:t>Removal of high precision timing removes major analog work not feasible before Dec 2026</a:t>
            </a:r>
          </a:p>
          <a:p>
            <a:pPr/>
            <a:r>
              <a:t>Digital-on-top design flow is foundation to all future developments</a:t>
            </a:r>
          </a:p>
          <a:p>
            <a:pPr/>
            <a:r>
              <a:t>Emphasis on </a:t>
            </a:r>
            <a:r>
              <a:rPr>
                <a:solidFill>
                  <a:srgbClr val="F3BB44"/>
                </a:solidFill>
              </a:rPr>
              <a:t>scalable and modular digital architecture </a:t>
            </a:r>
            <a:r>
              <a:t>to serve future chip versions and increase design iteration speed</a:t>
            </a:r>
          </a:p>
        </p:txBody>
      </p:sp>
      <p:sp>
        <p:nvSpPr>
          <p:cNvPr id="118" name="Goal: develop a Pixel detector readout chip in 28nm CMOS for a December 2026 submission…"/>
          <p:cNvSpPr/>
          <p:nvPr/>
        </p:nvSpPr>
        <p:spPr>
          <a:xfrm>
            <a:off x="1069729" y="2017713"/>
            <a:ext cx="13487429" cy="6468524"/>
          </a:xfrm>
          <a:prstGeom prst="roundRect">
            <a:avLst>
              <a:gd name="adj" fmla="val 2667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8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 b="1">
                <a:solidFill>
                  <a:srgbClr val="F3BB44"/>
                </a:solidFill>
              </a:rPr>
              <a:t>Goal</a:t>
            </a:r>
            <a:r>
              <a:t>: develop a Pixel detector readout chip in 28nm CMOS for a </a:t>
            </a:r>
            <a:r>
              <a:rPr>
                <a:solidFill>
                  <a:srgbClr val="DD5D44"/>
                </a:solidFill>
              </a:rPr>
              <a:t>December 2026 submission</a:t>
            </a:r>
          </a:p>
          <a:p>
            <a:pPr marL="889000" indent="-571500" algn="l">
              <a:buSzPct val="171000"/>
              <a:buChar char="•"/>
              <a:defRPr sz="28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4mm by 4mm chip size, 50um by 50um pixel pitch -&gt; 64 x 64 pixel matrix</a:t>
            </a:r>
          </a:p>
          <a:p>
            <a:pPr marL="889000" indent="-571500" algn="l">
              <a:buSzPct val="171000"/>
              <a:buChar char="•"/>
              <a:defRPr sz="28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No high-precision timing, no TDC -&gt; 25ns time stamp but using high speed AFE</a:t>
            </a:r>
          </a:p>
          <a:p>
            <a:pPr marL="889000" indent="-571500" algn="l">
              <a:buSzPct val="171000"/>
              <a:buChar char="•"/>
              <a:defRPr sz="28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Pixel Matrix organized in 8 x 8 pixel cores, cores organized in network mesh, cores flat synthesized as digital sea with analog islands</a:t>
            </a:r>
          </a:p>
          <a:p>
            <a:pPr marL="889000" indent="-571500" algn="l">
              <a:buSzPct val="171000"/>
              <a:buChar char="•"/>
              <a:defRPr sz="28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Triggered readout with up to 40MHz trigger rate (streaming), ~12us buffering</a:t>
            </a:r>
          </a:p>
          <a:p>
            <a:pPr marL="889000" indent="-571500" algn="l">
              <a:buSzPct val="171000"/>
              <a:buChar char="•"/>
              <a:defRPr sz="28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>
                <a:solidFill>
                  <a:srgbClr val="F3BB44"/>
                </a:solidFill>
              </a:rPr>
              <a:t>Digital-on-top design flow</a:t>
            </a:r>
            <a:r>
              <a:t>, verification with cocoTB, co-design against ATLAS ITK and MAIA (Muon collider) simulation</a:t>
            </a:r>
          </a:p>
        </p:txBody>
      </p:sp>
      <p:sp>
        <p:nvSpPr>
          <p:cNvPr id="119" name="4D Fabric - Chip “PixCanvas”"/>
          <p:cNvSpPr/>
          <p:nvPr/>
        </p:nvSpPr>
        <p:spPr>
          <a:xfrm>
            <a:off x="1069729" y="1998663"/>
            <a:ext cx="13487429" cy="1102458"/>
          </a:xfrm>
          <a:prstGeom prst="roundRect">
            <a:avLst>
              <a:gd name="adj" fmla="val 14679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4D Fabric - Chip “PixCanvas”</a:t>
            </a:r>
          </a:p>
        </p:txBody>
      </p:sp>
      <p:pic>
        <p:nvPicPr>
          <p:cNvPr id="120" name="4D-Fabric-trans.png" descr="4D-Fabric-trans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874754" y="2402005"/>
            <a:ext cx="9760811" cy="5324079"/>
          </a:xfrm>
          <a:prstGeom prst="rect">
            <a:avLst/>
          </a:prstGeom>
          <a:ln w="12700">
            <a:miter lim="400000"/>
          </a:ln>
        </p:spPr>
      </p:pic>
      <p:pic>
        <p:nvPicPr>
          <p:cNvPr id="121" name="PixCanvas.png" descr="PixCanvas.png"/>
          <p:cNvPicPr>
            <a:picLocks noChangeAspect="1"/>
          </p:cNvPicPr>
          <p:nvPr/>
        </p:nvPicPr>
        <p:blipFill>
          <a:blip r:embed="rId3">
            <a:extLst/>
          </a:blip>
          <a:srcRect l="25108" t="4950" r="25503" b="4922"/>
          <a:stretch>
            <a:fillRect/>
          </a:stretch>
        </p:blipFill>
        <p:spPr>
          <a:xfrm>
            <a:off x="17705164" y="8130093"/>
            <a:ext cx="4099991" cy="40810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80" h="21596" fill="norm" stroke="1" extrusionOk="0">
                <a:moveTo>
                  <a:pt x="1663" y="0"/>
                </a:moveTo>
                <a:cubicBezTo>
                  <a:pt x="1033" y="-2"/>
                  <a:pt x="1013" y="0"/>
                  <a:pt x="761" y="90"/>
                </a:cubicBezTo>
                <a:cubicBezTo>
                  <a:pt x="449" y="202"/>
                  <a:pt x="376" y="235"/>
                  <a:pt x="222" y="330"/>
                </a:cubicBezTo>
                <a:lnTo>
                  <a:pt x="103" y="401"/>
                </a:lnTo>
                <a:lnTo>
                  <a:pt x="84" y="703"/>
                </a:lnTo>
                <a:cubicBezTo>
                  <a:pt x="73" y="869"/>
                  <a:pt x="65" y="1143"/>
                  <a:pt x="67" y="1313"/>
                </a:cubicBezTo>
                <a:cubicBezTo>
                  <a:pt x="72" y="1643"/>
                  <a:pt x="76" y="8143"/>
                  <a:pt x="71" y="8279"/>
                </a:cubicBezTo>
                <a:cubicBezTo>
                  <a:pt x="70" y="8324"/>
                  <a:pt x="70" y="8414"/>
                  <a:pt x="71" y="8481"/>
                </a:cubicBezTo>
                <a:cubicBezTo>
                  <a:pt x="72" y="8548"/>
                  <a:pt x="58" y="8675"/>
                  <a:pt x="40" y="8764"/>
                </a:cubicBezTo>
                <a:cubicBezTo>
                  <a:pt x="14" y="8893"/>
                  <a:pt x="18" y="8948"/>
                  <a:pt x="57" y="9031"/>
                </a:cubicBezTo>
                <a:cubicBezTo>
                  <a:pt x="91" y="9104"/>
                  <a:pt x="98" y="9188"/>
                  <a:pt x="84" y="9308"/>
                </a:cubicBezTo>
                <a:cubicBezTo>
                  <a:pt x="62" y="9499"/>
                  <a:pt x="62" y="9513"/>
                  <a:pt x="84" y="10757"/>
                </a:cubicBezTo>
                <a:cubicBezTo>
                  <a:pt x="95" y="11415"/>
                  <a:pt x="91" y="11657"/>
                  <a:pt x="63" y="11692"/>
                </a:cubicBezTo>
                <a:cubicBezTo>
                  <a:pt x="42" y="11717"/>
                  <a:pt x="17" y="11880"/>
                  <a:pt x="9" y="12053"/>
                </a:cubicBezTo>
                <a:cubicBezTo>
                  <a:pt x="-3" y="12297"/>
                  <a:pt x="6" y="12397"/>
                  <a:pt x="46" y="12494"/>
                </a:cubicBezTo>
                <a:cubicBezTo>
                  <a:pt x="91" y="12601"/>
                  <a:pt x="98" y="12771"/>
                  <a:pt x="98" y="13605"/>
                </a:cubicBezTo>
                <a:cubicBezTo>
                  <a:pt x="98" y="14299"/>
                  <a:pt x="86" y="14616"/>
                  <a:pt x="59" y="14676"/>
                </a:cubicBezTo>
                <a:cubicBezTo>
                  <a:pt x="29" y="14742"/>
                  <a:pt x="29" y="14775"/>
                  <a:pt x="59" y="14823"/>
                </a:cubicBezTo>
                <a:cubicBezTo>
                  <a:pt x="88" y="14870"/>
                  <a:pt x="97" y="15361"/>
                  <a:pt x="96" y="16760"/>
                </a:cubicBezTo>
                <a:cubicBezTo>
                  <a:pt x="95" y="18357"/>
                  <a:pt x="89" y="18644"/>
                  <a:pt x="48" y="18698"/>
                </a:cubicBezTo>
                <a:cubicBezTo>
                  <a:pt x="16" y="18741"/>
                  <a:pt x="0" y="18913"/>
                  <a:pt x="0" y="19087"/>
                </a:cubicBezTo>
                <a:cubicBezTo>
                  <a:pt x="0" y="19261"/>
                  <a:pt x="18" y="19439"/>
                  <a:pt x="50" y="19496"/>
                </a:cubicBezTo>
                <a:cubicBezTo>
                  <a:pt x="87" y="19560"/>
                  <a:pt x="95" y="19743"/>
                  <a:pt x="96" y="20361"/>
                </a:cubicBezTo>
                <a:lnTo>
                  <a:pt x="98" y="21147"/>
                </a:lnTo>
                <a:lnTo>
                  <a:pt x="257" y="21290"/>
                </a:lnTo>
                <a:cubicBezTo>
                  <a:pt x="344" y="21368"/>
                  <a:pt x="477" y="21452"/>
                  <a:pt x="554" y="21477"/>
                </a:cubicBezTo>
                <a:cubicBezTo>
                  <a:pt x="631" y="21501"/>
                  <a:pt x="760" y="21539"/>
                  <a:pt x="840" y="21563"/>
                </a:cubicBezTo>
                <a:cubicBezTo>
                  <a:pt x="895" y="21579"/>
                  <a:pt x="966" y="21591"/>
                  <a:pt x="1074" y="21594"/>
                </a:cubicBezTo>
                <a:cubicBezTo>
                  <a:pt x="1182" y="21598"/>
                  <a:pt x="1327" y="21595"/>
                  <a:pt x="1534" y="21588"/>
                </a:cubicBezTo>
                <a:cubicBezTo>
                  <a:pt x="1835" y="21577"/>
                  <a:pt x="2126" y="21563"/>
                  <a:pt x="2179" y="21556"/>
                </a:cubicBezTo>
                <a:cubicBezTo>
                  <a:pt x="2232" y="21550"/>
                  <a:pt x="2472" y="21529"/>
                  <a:pt x="2712" y="21510"/>
                </a:cubicBezTo>
                <a:cubicBezTo>
                  <a:pt x="2951" y="21491"/>
                  <a:pt x="3207" y="21468"/>
                  <a:pt x="3278" y="21460"/>
                </a:cubicBezTo>
                <a:cubicBezTo>
                  <a:pt x="3349" y="21452"/>
                  <a:pt x="3624" y="21432"/>
                  <a:pt x="3890" y="21414"/>
                </a:cubicBezTo>
                <a:cubicBezTo>
                  <a:pt x="4156" y="21396"/>
                  <a:pt x="4497" y="21367"/>
                  <a:pt x="4648" y="21349"/>
                </a:cubicBezTo>
                <a:cubicBezTo>
                  <a:pt x="4799" y="21330"/>
                  <a:pt x="5191" y="21298"/>
                  <a:pt x="5519" y="21279"/>
                </a:cubicBezTo>
                <a:cubicBezTo>
                  <a:pt x="5847" y="21260"/>
                  <a:pt x="6183" y="21237"/>
                  <a:pt x="6263" y="21229"/>
                </a:cubicBezTo>
                <a:cubicBezTo>
                  <a:pt x="6414" y="21213"/>
                  <a:pt x="7005" y="21169"/>
                  <a:pt x="7424" y="21141"/>
                </a:cubicBezTo>
                <a:cubicBezTo>
                  <a:pt x="7557" y="21132"/>
                  <a:pt x="7824" y="21108"/>
                  <a:pt x="8019" y="21090"/>
                </a:cubicBezTo>
                <a:cubicBezTo>
                  <a:pt x="8215" y="21072"/>
                  <a:pt x="8484" y="21051"/>
                  <a:pt x="8617" y="21042"/>
                </a:cubicBezTo>
                <a:cubicBezTo>
                  <a:pt x="8750" y="21033"/>
                  <a:pt x="9128" y="21000"/>
                  <a:pt x="9457" y="20971"/>
                </a:cubicBezTo>
                <a:cubicBezTo>
                  <a:pt x="9785" y="20941"/>
                  <a:pt x="10148" y="20909"/>
                  <a:pt x="10263" y="20901"/>
                </a:cubicBezTo>
                <a:cubicBezTo>
                  <a:pt x="10378" y="20893"/>
                  <a:pt x="10655" y="20875"/>
                  <a:pt x="10877" y="20859"/>
                </a:cubicBezTo>
                <a:cubicBezTo>
                  <a:pt x="11387" y="20823"/>
                  <a:pt x="11631" y="20800"/>
                  <a:pt x="11688" y="20781"/>
                </a:cubicBezTo>
                <a:cubicBezTo>
                  <a:pt x="11712" y="20774"/>
                  <a:pt x="11905" y="20758"/>
                  <a:pt x="12118" y="20746"/>
                </a:cubicBezTo>
                <a:cubicBezTo>
                  <a:pt x="12331" y="20734"/>
                  <a:pt x="12549" y="20718"/>
                  <a:pt x="12602" y="20712"/>
                </a:cubicBezTo>
                <a:cubicBezTo>
                  <a:pt x="12656" y="20706"/>
                  <a:pt x="12917" y="20687"/>
                  <a:pt x="13183" y="20668"/>
                </a:cubicBezTo>
                <a:cubicBezTo>
                  <a:pt x="13449" y="20649"/>
                  <a:pt x="13798" y="20619"/>
                  <a:pt x="13958" y="20601"/>
                </a:cubicBezTo>
                <a:cubicBezTo>
                  <a:pt x="14290" y="20564"/>
                  <a:pt x="15122" y="20496"/>
                  <a:pt x="15410" y="20483"/>
                </a:cubicBezTo>
                <a:cubicBezTo>
                  <a:pt x="15587" y="20475"/>
                  <a:pt x="16287" y="20426"/>
                  <a:pt x="16718" y="20391"/>
                </a:cubicBezTo>
                <a:cubicBezTo>
                  <a:pt x="16815" y="20383"/>
                  <a:pt x="16924" y="20369"/>
                  <a:pt x="16960" y="20361"/>
                </a:cubicBezTo>
                <a:cubicBezTo>
                  <a:pt x="16995" y="20354"/>
                  <a:pt x="17206" y="20336"/>
                  <a:pt x="17428" y="20324"/>
                </a:cubicBezTo>
                <a:cubicBezTo>
                  <a:pt x="17970" y="20293"/>
                  <a:pt x="18045" y="20287"/>
                  <a:pt x="18364" y="20246"/>
                </a:cubicBezTo>
                <a:cubicBezTo>
                  <a:pt x="18514" y="20227"/>
                  <a:pt x="18736" y="20210"/>
                  <a:pt x="18854" y="20210"/>
                </a:cubicBezTo>
                <a:cubicBezTo>
                  <a:pt x="18973" y="20210"/>
                  <a:pt x="19139" y="20196"/>
                  <a:pt x="19224" y="20179"/>
                </a:cubicBezTo>
                <a:cubicBezTo>
                  <a:pt x="19349" y="20153"/>
                  <a:pt x="19756" y="20123"/>
                  <a:pt x="20622" y="20078"/>
                </a:cubicBezTo>
                <a:cubicBezTo>
                  <a:pt x="20671" y="20075"/>
                  <a:pt x="20933" y="20031"/>
                  <a:pt x="21067" y="20002"/>
                </a:cubicBezTo>
                <a:cubicBezTo>
                  <a:pt x="21107" y="19994"/>
                  <a:pt x="21220" y="19940"/>
                  <a:pt x="21317" y="19885"/>
                </a:cubicBezTo>
                <a:lnTo>
                  <a:pt x="21493" y="19784"/>
                </a:lnTo>
                <a:lnTo>
                  <a:pt x="21493" y="15434"/>
                </a:lnTo>
                <a:cubicBezTo>
                  <a:pt x="21493" y="12557"/>
                  <a:pt x="21505" y="11087"/>
                  <a:pt x="21526" y="11087"/>
                </a:cubicBezTo>
                <a:cubicBezTo>
                  <a:pt x="21563" y="11087"/>
                  <a:pt x="21571" y="10805"/>
                  <a:pt x="21535" y="10782"/>
                </a:cubicBezTo>
                <a:cubicBezTo>
                  <a:pt x="21496" y="10758"/>
                  <a:pt x="21485" y="9820"/>
                  <a:pt x="21524" y="9820"/>
                </a:cubicBezTo>
                <a:cubicBezTo>
                  <a:pt x="21568" y="9820"/>
                  <a:pt x="21568" y="9539"/>
                  <a:pt x="21524" y="9512"/>
                </a:cubicBezTo>
                <a:cubicBezTo>
                  <a:pt x="21475" y="9481"/>
                  <a:pt x="21487" y="8067"/>
                  <a:pt x="21537" y="8006"/>
                </a:cubicBezTo>
                <a:cubicBezTo>
                  <a:pt x="21597" y="7932"/>
                  <a:pt x="21582" y="7076"/>
                  <a:pt x="21518" y="6975"/>
                </a:cubicBezTo>
                <a:cubicBezTo>
                  <a:pt x="21476" y="6908"/>
                  <a:pt x="21494" y="4515"/>
                  <a:pt x="21537" y="4488"/>
                </a:cubicBezTo>
                <a:cubicBezTo>
                  <a:pt x="21564" y="4471"/>
                  <a:pt x="21575" y="4109"/>
                  <a:pt x="21578" y="3117"/>
                </a:cubicBezTo>
                <a:cubicBezTo>
                  <a:pt x="21583" y="1810"/>
                  <a:pt x="21581" y="1765"/>
                  <a:pt x="21518" y="1684"/>
                </a:cubicBezTo>
                <a:cubicBezTo>
                  <a:pt x="21433" y="1576"/>
                  <a:pt x="21218" y="1440"/>
                  <a:pt x="21075" y="1405"/>
                </a:cubicBezTo>
                <a:cubicBezTo>
                  <a:pt x="20960" y="1377"/>
                  <a:pt x="20469" y="1323"/>
                  <a:pt x="20058" y="1294"/>
                </a:cubicBezTo>
                <a:cubicBezTo>
                  <a:pt x="19639" y="1263"/>
                  <a:pt x="19025" y="1216"/>
                  <a:pt x="18863" y="1201"/>
                </a:cubicBezTo>
                <a:cubicBezTo>
                  <a:pt x="18774" y="1193"/>
                  <a:pt x="18382" y="1170"/>
                  <a:pt x="17992" y="1151"/>
                </a:cubicBezTo>
                <a:cubicBezTo>
                  <a:pt x="17601" y="1131"/>
                  <a:pt x="17217" y="1109"/>
                  <a:pt x="17137" y="1100"/>
                </a:cubicBezTo>
                <a:cubicBezTo>
                  <a:pt x="17058" y="1092"/>
                  <a:pt x="16701" y="1062"/>
                  <a:pt x="16346" y="1035"/>
                </a:cubicBezTo>
                <a:cubicBezTo>
                  <a:pt x="15644" y="982"/>
                  <a:pt x="15523" y="974"/>
                  <a:pt x="14894" y="922"/>
                </a:cubicBezTo>
                <a:cubicBezTo>
                  <a:pt x="14331" y="876"/>
                  <a:pt x="14151" y="863"/>
                  <a:pt x="13507" y="827"/>
                </a:cubicBezTo>
                <a:cubicBezTo>
                  <a:pt x="13205" y="811"/>
                  <a:pt x="12870" y="787"/>
                  <a:pt x="12763" y="777"/>
                </a:cubicBezTo>
                <a:cubicBezTo>
                  <a:pt x="12657" y="767"/>
                  <a:pt x="12251" y="737"/>
                  <a:pt x="11861" y="710"/>
                </a:cubicBezTo>
                <a:cubicBezTo>
                  <a:pt x="10637" y="624"/>
                  <a:pt x="9865" y="567"/>
                  <a:pt x="9716" y="550"/>
                </a:cubicBezTo>
                <a:cubicBezTo>
                  <a:pt x="9559" y="533"/>
                  <a:pt x="8856" y="488"/>
                  <a:pt x="7988" y="437"/>
                </a:cubicBezTo>
                <a:cubicBezTo>
                  <a:pt x="7686" y="419"/>
                  <a:pt x="7337" y="389"/>
                  <a:pt x="7213" y="372"/>
                </a:cubicBezTo>
                <a:cubicBezTo>
                  <a:pt x="7089" y="355"/>
                  <a:pt x="6654" y="326"/>
                  <a:pt x="6246" y="307"/>
                </a:cubicBezTo>
                <a:cubicBezTo>
                  <a:pt x="5838" y="288"/>
                  <a:pt x="5417" y="259"/>
                  <a:pt x="5310" y="241"/>
                </a:cubicBezTo>
                <a:cubicBezTo>
                  <a:pt x="5204" y="224"/>
                  <a:pt x="4847" y="194"/>
                  <a:pt x="4519" y="176"/>
                </a:cubicBezTo>
                <a:cubicBezTo>
                  <a:pt x="4190" y="159"/>
                  <a:pt x="3849" y="136"/>
                  <a:pt x="3760" y="128"/>
                </a:cubicBezTo>
                <a:cubicBezTo>
                  <a:pt x="3672" y="120"/>
                  <a:pt x="3381" y="98"/>
                  <a:pt x="3115" y="80"/>
                </a:cubicBezTo>
                <a:cubicBezTo>
                  <a:pt x="2849" y="61"/>
                  <a:pt x="2558" y="37"/>
                  <a:pt x="2469" y="25"/>
                </a:cubicBezTo>
                <a:cubicBezTo>
                  <a:pt x="2381" y="13"/>
                  <a:pt x="2018" y="1"/>
                  <a:pt x="1663" y="0"/>
                </a:cubicBez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lide Number"/>
          <p:cNvSpPr txBox="1"/>
          <p:nvPr>
            <p:ph type="sldNum" sz="quarter" idx="2"/>
          </p:nvPr>
        </p:nvSpPr>
        <p:spPr>
          <a:xfrm>
            <a:off x="12029478" y="13057584"/>
            <a:ext cx="325044" cy="50264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4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25" name="Traditional Readout Architecture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Traditional Readout Architecture</a:t>
            </a:r>
          </a:p>
        </p:txBody>
      </p:sp>
      <p:sp>
        <p:nvSpPr>
          <p:cNvPr id="126" name="Pixel Matrix organized in columns of Cores (8x8 pixels) (e.g ITkPix is 48 by 50 cores)…"/>
          <p:cNvSpPr txBox="1"/>
          <p:nvPr>
            <p:ph type="body" idx="23"/>
          </p:nvPr>
        </p:nvSpPr>
        <p:spPr>
          <a:xfrm>
            <a:off x="12183070" y="2247650"/>
            <a:ext cx="11129847" cy="10146887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>
              <a:spcBef>
                <a:spcPts val="1500"/>
              </a:spcBef>
            </a:pPr>
            <a:r>
              <a:t>Pixel Matrix organized in columns of </a:t>
            </a:r>
            <a:r>
              <a:rPr>
                <a:solidFill>
                  <a:srgbClr val="479CBD"/>
                </a:solidFill>
              </a:rPr>
              <a:t>Cores</a:t>
            </a:r>
            <a:r>
              <a:t> (8x8 pixels) (e.g ITkPix is 48 by 50 cores)</a:t>
            </a:r>
          </a:p>
          <a:p>
            <a:pPr>
              <a:spcBef>
                <a:spcPts val="1500"/>
              </a:spcBef>
            </a:pPr>
            <a:r>
              <a:rPr>
                <a:solidFill>
                  <a:srgbClr val="479CBD"/>
                </a:solidFill>
              </a:rPr>
              <a:t>Cores</a:t>
            </a:r>
            <a:r>
              <a:t> interconnected only within column (up/down)</a:t>
            </a:r>
          </a:p>
          <a:p>
            <a:pPr>
              <a:spcBef>
                <a:spcPts val="1500"/>
              </a:spcBef>
            </a:pPr>
            <a:r>
              <a:t>One shared </a:t>
            </a:r>
            <a:r>
              <a:rPr>
                <a:solidFill>
                  <a:srgbClr val="B1B3B3"/>
                </a:solidFill>
              </a:rPr>
              <a:t>column bus</a:t>
            </a:r>
            <a:r>
              <a:t> for data transmission to </a:t>
            </a:r>
            <a:r>
              <a:rPr>
                <a:solidFill>
                  <a:srgbClr val="83B66E"/>
                </a:solidFill>
              </a:rPr>
              <a:t>end-of-column buffer</a:t>
            </a:r>
          </a:p>
          <a:p>
            <a:pPr>
              <a:spcBef>
                <a:spcPts val="1500"/>
              </a:spcBef>
            </a:pPr>
            <a:r>
              <a:rPr>
                <a:solidFill>
                  <a:srgbClr val="E7927C"/>
                </a:solidFill>
              </a:rPr>
              <a:t>Token bus</a:t>
            </a:r>
            <a:r>
              <a:t> to arbitrate usage of </a:t>
            </a:r>
            <a:r>
              <a:rPr>
                <a:solidFill>
                  <a:srgbClr val="B1B3B3"/>
                </a:solidFill>
              </a:rPr>
              <a:t>column bus</a:t>
            </a:r>
            <a:r>
              <a:t> and return of </a:t>
            </a:r>
            <a:r>
              <a:rPr>
                <a:solidFill>
                  <a:srgbClr val="E7927C"/>
                </a:solidFill>
              </a:rPr>
              <a:t>token</a:t>
            </a:r>
            <a:r>
              <a:t> signals all hits from one event have been read</a:t>
            </a:r>
          </a:p>
          <a:p>
            <a:pPr>
              <a:spcBef>
                <a:spcPts val="1500"/>
              </a:spcBef>
            </a:pPr>
            <a:r>
              <a:t>One core column processes only one trigger at a time in chronological order, different core columns can work on different triggers</a:t>
            </a:r>
          </a:p>
          <a:p>
            <a:pPr>
              <a:spcBef>
                <a:spcPts val="1500"/>
              </a:spcBef>
            </a:pPr>
            <a:r>
              <a:t>2-stage </a:t>
            </a:r>
            <a:r>
              <a:rPr>
                <a:solidFill>
                  <a:srgbClr val="F3BB44"/>
                </a:solidFill>
              </a:rPr>
              <a:t>Core column concentrator</a:t>
            </a:r>
            <a:r>
              <a:t> reads events in order from </a:t>
            </a:r>
            <a:r>
              <a:rPr>
                <a:solidFill>
                  <a:srgbClr val="83B66E"/>
                </a:solidFill>
              </a:rPr>
              <a:t>end-of-column buffer</a:t>
            </a:r>
            <a:r>
              <a:t> -&gt; event building</a:t>
            </a:r>
            <a:br/>
            <a:br/>
          </a:p>
          <a:p>
            <a:pPr>
              <a:spcBef>
                <a:spcPts val="1500"/>
              </a:spcBef>
            </a:pPr>
            <a:r>
              <a:rPr b="1">
                <a:solidFill>
                  <a:srgbClr val="83B66E"/>
                </a:solidFill>
              </a:rPr>
              <a:t>Pro</a:t>
            </a:r>
            <a:r>
              <a:t>: highly optimized, low latency data transfer, built-in event building</a:t>
            </a:r>
          </a:p>
          <a:p>
            <a:pPr>
              <a:spcBef>
                <a:spcPts val="1500"/>
              </a:spcBef>
            </a:pPr>
            <a:r>
              <a:rPr b="1">
                <a:solidFill>
                  <a:srgbClr val="DD5D44"/>
                </a:solidFill>
              </a:rPr>
              <a:t>Con</a:t>
            </a:r>
            <a:r>
              <a:t>: single point failure can affect large number of pixels, no load balancing</a:t>
            </a:r>
          </a:p>
        </p:txBody>
      </p:sp>
      <p:sp>
        <p:nvSpPr>
          <p:cNvPr id="127" name="Oval"/>
          <p:cNvSpPr/>
          <p:nvPr/>
        </p:nvSpPr>
        <p:spPr>
          <a:xfrm>
            <a:off x="1279484" y="8125583"/>
            <a:ext cx="1244225" cy="883363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8" name="Oval"/>
          <p:cNvSpPr/>
          <p:nvPr/>
        </p:nvSpPr>
        <p:spPr>
          <a:xfrm>
            <a:off x="1279484" y="6992608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9" name="Oval"/>
          <p:cNvSpPr/>
          <p:nvPr/>
        </p:nvSpPr>
        <p:spPr>
          <a:xfrm>
            <a:off x="1279484" y="5859631"/>
            <a:ext cx="1244225" cy="883363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0" name="Oval"/>
          <p:cNvSpPr/>
          <p:nvPr/>
        </p:nvSpPr>
        <p:spPr>
          <a:xfrm>
            <a:off x="1279484" y="4726655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cxnSp>
        <p:nvCxnSpPr>
          <p:cNvPr id="131" name="Connection Line"/>
          <p:cNvCxnSpPr>
            <a:stCxn id="136" idx="0"/>
            <a:endCxn id="127" idx="0"/>
          </p:cNvCxnSpPr>
          <p:nvPr/>
        </p:nvCxnSpPr>
        <p:spPr>
          <a:xfrm flipH="1" flipV="1">
            <a:off x="1901596" y="8567264"/>
            <a:ext cx="451726" cy="1181851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32" name="Connection Line"/>
          <p:cNvCxnSpPr>
            <a:stCxn id="127" idx="0"/>
            <a:endCxn id="128" idx="0"/>
          </p:cNvCxnSpPr>
          <p:nvPr/>
        </p:nvCxnSpPr>
        <p:spPr>
          <a:xfrm flipV="1">
            <a:off x="1901596" y="7434288"/>
            <a:ext cx="1" cy="1132977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33" name="Connection Line"/>
          <p:cNvCxnSpPr>
            <a:stCxn id="128" idx="0"/>
            <a:endCxn id="129" idx="0"/>
          </p:cNvCxnSpPr>
          <p:nvPr/>
        </p:nvCxnSpPr>
        <p:spPr>
          <a:xfrm flipV="1">
            <a:off x="1901596" y="6301312"/>
            <a:ext cx="1" cy="1132977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34" name="Connection Line"/>
          <p:cNvCxnSpPr>
            <a:stCxn id="129" idx="0"/>
            <a:endCxn id="130" idx="0"/>
          </p:cNvCxnSpPr>
          <p:nvPr/>
        </p:nvCxnSpPr>
        <p:spPr>
          <a:xfrm flipV="1">
            <a:off x="1901596" y="5168336"/>
            <a:ext cx="1" cy="1132977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35" name="Connection Line"/>
          <p:cNvCxnSpPr>
            <a:stCxn id="138" idx="0"/>
            <a:endCxn id="136" idx="0"/>
          </p:cNvCxnSpPr>
          <p:nvPr/>
        </p:nvCxnSpPr>
        <p:spPr>
          <a:xfrm>
            <a:off x="1905000" y="2908300"/>
            <a:ext cx="444500" cy="6845300"/>
          </a:xfrm>
          <a:prstGeom prst="bentConnector3">
            <a:avLst>
              <a:gd name="adj1" fmla="val -248571"/>
            </a:avLst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sp>
        <p:nvSpPr>
          <p:cNvPr id="136" name="Oval"/>
          <p:cNvSpPr/>
          <p:nvPr/>
        </p:nvSpPr>
        <p:spPr>
          <a:xfrm>
            <a:off x="1282306" y="9399134"/>
            <a:ext cx="2142030" cy="699962"/>
          </a:xfrm>
          <a:prstGeom prst="ellipse">
            <a:avLst/>
          </a:prstGeom>
          <a:solidFill>
            <a:srgbClr val="83B66E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7" name="Oval"/>
          <p:cNvSpPr/>
          <p:nvPr/>
        </p:nvSpPr>
        <p:spPr>
          <a:xfrm>
            <a:off x="1279484" y="3593679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8" name="Oval"/>
          <p:cNvSpPr/>
          <p:nvPr/>
        </p:nvSpPr>
        <p:spPr>
          <a:xfrm>
            <a:off x="1279484" y="2460703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9" name="Rectangle"/>
          <p:cNvSpPr/>
          <p:nvPr/>
        </p:nvSpPr>
        <p:spPr>
          <a:xfrm>
            <a:off x="2946437" y="2460703"/>
            <a:ext cx="535388" cy="6738821"/>
          </a:xfrm>
          <a:prstGeom prst="rect">
            <a:avLst/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0" name="Line"/>
          <p:cNvSpPr/>
          <p:nvPr/>
        </p:nvSpPr>
        <p:spPr>
          <a:xfrm>
            <a:off x="2523708" y="2902383"/>
            <a:ext cx="422730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1" name="Line"/>
          <p:cNvSpPr/>
          <p:nvPr/>
        </p:nvSpPr>
        <p:spPr>
          <a:xfrm>
            <a:off x="2523708" y="4035359"/>
            <a:ext cx="422730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2" name="Line"/>
          <p:cNvSpPr/>
          <p:nvPr/>
        </p:nvSpPr>
        <p:spPr>
          <a:xfrm>
            <a:off x="2523708" y="5168336"/>
            <a:ext cx="422730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3" name="Line"/>
          <p:cNvSpPr/>
          <p:nvPr/>
        </p:nvSpPr>
        <p:spPr>
          <a:xfrm>
            <a:off x="2523708" y="6301312"/>
            <a:ext cx="422730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4" name="Line"/>
          <p:cNvSpPr/>
          <p:nvPr/>
        </p:nvSpPr>
        <p:spPr>
          <a:xfrm>
            <a:off x="2523708" y="7434288"/>
            <a:ext cx="422730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5" name="Line"/>
          <p:cNvSpPr/>
          <p:nvPr/>
        </p:nvSpPr>
        <p:spPr>
          <a:xfrm>
            <a:off x="2523708" y="8567264"/>
            <a:ext cx="422730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cxnSp>
        <p:nvCxnSpPr>
          <p:cNvPr id="146" name="Connection Line"/>
          <p:cNvCxnSpPr>
            <a:stCxn id="130" idx="0"/>
            <a:endCxn id="137" idx="0"/>
          </p:cNvCxnSpPr>
          <p:nvPr/>
        </p:nvCxnSpPr>
        <p:spPr>
          <a:xfrm flipV="1">
            <a:off x="1901596" y="4035359"/>
            <a:ext cx="1" cy="1132978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47" name="Connection Line"/>
          <p:cNvCxnSpPr>
            <a:stCxn id="137" idx="0"/>
            <a:endCxn id="138" idx="0"/>
          </p:cNvCxnSpPr>
          <p:nvPr/>
        </p:nvCxnSpPr>
        <p:spPr>
          <a:xfrm flipV="1">
            <a:off x="1901596" y="2902384"/>
            <a:ext cx="1" cy="1132976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sp>
        <p:nvSpPr>
          <p:cNvPr id="148" name="Oval"/>
          <p:cNvSpPr/>
          <p:nvPr/>
        </p:nvSpPr>
        <p:spPr>
          <a:xfrm>
            <a:off x="4551143" y="8072153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9" name="Oval"/>
          <p:cNvSpPr/>
          <p:nvPr/>
        </p:nvSpPr>
        <p:spPr>
          <a:xfrm>
            <a:off x="4551143" y="6939176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50" name="Oval"/>
          <p:cNvSpPr/>
          <p:nvPr/>
        </p:nvSpPr>
        <p:spPr>
          <a:xfrm>
            <a:off x="4551143" y="5806200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51" name="Oval"/>
          <p:cNvSpPr/>
          <p:nvPr/>
        </p:nvSpPr>
        <p:spPr>
          <a:xfrm>
            <a:off x="4551143" y="4673224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cxnSp>
        <p:nvCxnSpPr>
          <p:cNvPr id="152" name="Connection Line"/>
          <p:cNvCxnSpPr>
            <a:stCxn id="157" idx="0"/>
            <a:endCxn id="148" idx="0"/>
          </p:cNvCxnSpPr>
          <p:nvPr/>
        </p:nvCxnSpPr>
        <p:spPr>
          <a:xfrm flipH="1" flipV="1">
            <a:off x="5173255" y="8513833"/>
            <a:ext cx="451727" cy="1181851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53" name="Connection Line"/>
          <p:cNvCxnSpPr>
            <a:stCxn id="148" idx="0"/>
            <a:endCxn id="149" idx="0"/>
          </p:cNvCxnSpPr>
          <p:nvPr/>
        </p:nvCxnSpPr>
        <p:spPr>
          <a:xfrm flipV="1">
            <a:off x="5173255" y="7380857"/>
            <a:ext cx="1" cy="1132977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54" name="Connection Line"/>
          <p:cNvCxnSpPr>
            <a:stCxn id="149" idx="0"/>
            <a:endCxn id="150" idx="0"/>
          </p:cNvCxnSpPr>
          <p:nvPr/>
        </p:nvCxnSpPr>
        <p:spPr>
          <a:xfrm flipV="1">
            <a:off x="5173255" y="6247880"/>
            <a:ext cx="1" cy="1132978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55" name="Connection Line"/>
          <p:cNvCxnSpPr>
            <a:stCxn id="150" idx="0"/>
            <a:endCxn id="151" idx="0"/>
          </p:cNvCxnSpPr>
          <p:nvPr/>
        </p:nvCxnSpPr>
        <p:spPr>
          <a:xfrm flipV="1">
            <a:off x="5173255" y="5114904"/>
            <a:ext cx="1" cy="1132977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56" name="Connection Line"/>
          <p:cNvCxnSpPr>
            <a:stCxn id="159" idx="0"/>
            <a:endCxn id="157" idx="0"/>
          </p:cNvCxnSpPr>
          <p:nvPr/>
        </p:nvCxnSpPr>
        <p:spPr>
          <a:xfrm>
            <a:off x="5168900" y="2844800"/>
            <a:ext cx="457200" cy="6845300"/>
          </a:xfrm>
          <a:prstGeom prst="bentConnector3">
            <a:avLst>
              <a:gd name="adj1" fmla="val -238888"/>
            </a:avLst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sp>
        <p:nvSpPr>
          <p:cNvPr id="157" name="Oval"/>
          <p:cNvSpPr/>
          <p:nvPr/>
        </p:nvSpPr>
        <p:spPr>
          <a:xfrm>
            <a:off x="4553966" y="9345702"/>
            <a:ext cx="2142030" cy="699963"/>
          </a:xfrm>
          <a:prstGeom prst="ellipse">
            <a:avLst/>
          </a:prstGeom>
          <a:solidFill>
            <a:srgbClr val="83B66E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58" name="Oval"/>
          <p:cNvSpPr/>
          <p:nvPr/>
        </p:nvSpPr>
        <p:spPr>
          <a:xfrm>
            <a:off x="4551143" y="3540247"/>
            <a:ext cx="1244225" cy="883363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59" name="Oval"/>
          <p:cNvSpPr/>
          <p:nvPr/>
        </p:nvSpPr>
        <p:spPr>
          <a:xfrm>
            <a:off x="4551143" y="2407272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60" name="Rectangle"/>
          <p:cNvSpPr/>
          <p:nvPr/>
        </p:nvSpPr>
        <p:spPr>
          <a:xfrm>
            <a:off x="6218097" y="2407272"/>
            <a:ext cx="535388" cy="6738821"/>
          </a:xfrm>
          <a:prstGeom prst="rect">
            <a:avLst/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61" name="Line"/>
          <p:cNvSpPr/>
          <p:nvPr/>
        </p:nvSpPr>
        <p:spPr>
          <a:xfrm>
            <a:off x="5795367" y="2848952"/>
            <a:ext cx="42273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62" name="Line"/>
          <p:cNvSpPr/>
          <p:nvPr/>
        </p:nvSpPr>
        <p:spPr>
          <a:xfrm>
            <a:off x="5795367" y="3981928"/>
            <a:ext cx="42273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63" name="Line"/>
          <p:cNvSpPr/>
          <p:nvPr/>
        </p:nvSpPr>
        <p:spPr>
          <a:xfrm>
            <a:off x="5795367" y="5114904"/>
            <a:ext cx="42273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64" name="Line"/>
          <p:cNvSpPr/>
          <p:nvPr/>
        </p:nvSpPr>
        <p:spPr>
          <a:xfrm>
            <a:off x="5795367" y="6247881"/>
            <a:ext cx="42273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65" name="Line"/>
          <p:cNvSpPr/>
          <p:nvPr/>
        </p:nvSpPr>
        <p:spPr>
          <a:xfrm>
            <a:off x="5795367" y="7380857"/>
            <a:ext cx="42273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66" name="Line"/>
          <p:cNvSpPr/>
          <p:nvPr/>
        </p:nvSpPr>
        <p:spPr>
          <a:xfrm>
            <a:off x="5795367" y="8513833"/>
            <a:ext cx="42273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cxnSp>
        <p:nvCxnSpPr>
          <p:cNvPr id="167" name="Connection Line"/>
          <p:cNvCxnSpPr>
            <a:stCxn id="151" idx="0"/>
            <a:endCxn id="158" idx="0"/>
          </p:cNvCxnSpPr>
          <p:nvPr/>
        </p:nvCxnSpPr>
        <p:spPr>
          <a:xfrm flipV="1">
            <a:off x="5173255" y="3981928"/>
            <a:ext cx="1" cy="1132977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68" name="Connection Line"/>
          <p:cNvCxnSpPr>
            <a:stCxn id="158" idx="0"/>
            <a:endCxn id="159" idx="0"/>
          </p:cNvCxnSpPr>
          <p:nvPr/>
        </p:nvCxnSpPr>
        <p:spPr>
          <a:xfrm flipV="1">
            <a:off x="5173255" y="2848952"/>
            <a:ext cx="1" cy="1132977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sp>
        <p:nvSpPr>
          <p:cNvPr id="169" name="Oval"/>
          <p:cNvSpPr/>
          <p:nvPr/>
        </p:nvSpPr>
        <p:spPr>
          <a:xfrm>
            <a:off x="9025792" y="8021344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70" name="Oval"/>
          <p:cNvSpPr/>
          <p:nvPr/>
        </p:nvSpPr>
        <p:spPr>
          <a:xfrm>
            <a:off x="9025792" y="6888367"/>
            <a:ext cx="1244225" cy="883363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71" name="Oval"/>
          <p:cNvSpPr/>
          <p:nvPr/>
        </p:nvSpPr>
        <p:spPr>
          <a:xfrm>
            <a:off x="9025792" y="5755392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72" name="Oval"/>
          <p:cNvSpPr/>
          <p:nvPr/>
        </p:nvSpPr>
        <p:spPr>
          <a:xfrm>
            <a:off x="9025792" y="4622416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cxnSp>
        <p:nvCxnSpPr>
          <p:cNvPr id="173" name="Connection Line"/>
          <p:cNvCxnSpPr>
            <a:stCxn id="178" idx="0"/>
            <a:endCxn id="169" idx="0"/>
          </p:cNvCxnSpPr>
          <p:nvPr/>
        </p:nvCxnSpPr>
        <p:spPr>
          <a:xfrm flipH="1" flipV="1">
            <a:off x="9647904" y="8463025"/>
            <a:ext cx="451726" cy="1181850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74" name="Connection Line"/>
          <p:cNvCxnSpPr>
            <a:stCxn id="169" idx="0"/>
            <a:endCxn id="170" idx="0"/>
          </p:cNvCxnSpPr>
          <p:nvPr/>
        </p:nvCxnSpPr>
        <p:spPr>
          <a:xfrm flipV="1">
            <a:off x="9647904" y="7330048"/>
            <a:ext cx="1" cy="1132978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75" name="Connection Line"/>
          <p:cNvCxnSpPr>
            <a:stCxn id="170" idx="0"/>
            <a:endCxn id="171" idx="0"/>
          </p:cNvCxnSpPr>
          <p:nvPr/>
        </p:nvCxnSpPr>
        <p:spPr>
          <a:xfrm flipV="1">
            <a:off x="9647904" y="6197073"/>
            <a:ext cx="1" cy="1132976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76" name="Connection Line"/>
          <p:cNvCxnSpPr>
            <a:stCxn id="171" idx="0"/>
            <a:endCxn id="172" idx="0"/>
          </p:cNvCxnSpPr>
          <p:nvPr/>
        </p:nvCxnSpPr>
        <p:spPr>
          <a:xfrm flipV="1">
            <a:off x="9647904" y="5064097"/>
            <a:ext cx="1" cy="1132977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77" name="Connection Line"/>
          <p:cNvCxnSpPr>
            <a:stCxn id="180" idx="0"/>
            <a:endCxn id="178" idx="0"/>
          </p:cNvCxnSpPr>
          <p:nvPr/>
        </p:nvCxnSpPr>
        <p:spPr>
          <a:xfrm>
            <a:off x="9652000" y="2794000"/>
            <a:ext cx="444500" cy="6845300"/>
          </a:xfrm>
          <a:prstGeom prst="bentConnector3">
            <a:avLst>
              <a:gd name="adj1" fmla="val -248571"/>
            </a:avLst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sp>
        <p:nvSpPr>
          <p:cNvPr id="178" name="Oval"/>
          <p:cNvSpPr/>
          <p:nvPr/>
        </p:nvSpPr>
        <p:spPr>
          <a:xfrm>
            <a:off x="9028614" y="9294893"/>
            <a:ext cx="2142030" cy="699963"/>
          </a:xfrm>
          <a:prstGeom prst="ellipse">
            <a:avLst/>
          </a:prstGeom>
          <a:solidFill>
            <a:srgbClr val="83B66E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79" name="Oval"/>
          <p:cNvSpPr/>
          <p:nvPr/>
        </p:nvSpPr>
        <p:spPr>
          <a:xfrm>
            <a:off x="9025792" y="3489440"/>
            <a:ext cx="1244225" cy="883362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80" name="Oval"/>
          <p:cNvSpPr/>
          <p:nvPr/>
        </p:nvSpPr>
        <p:spPr>
          <a:xfrm>
            <a:off x="9025792" y="2356463"/>
            <a:ext cx="1244225" cy="883363"/>
          </a:xfrm>
          <a:prstGeom prst="ellipse">
            <a:avLst/>
          </a:prstGeom>
          <a:solidFill>
            <a:srgbClr val="479CBD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81" name="Rectangle"/>
          <p:cNvSpPr/>
          <p:nvPr/>
        </p:nvSpPr>
        <p:spPr>
          <a:xfrm>
            <a:off x="10692745" y="2356463"/>
            <a:ext cx="535388" cy="6738822"/>
          </a:xfrm>
          <a:prstGeom prst="rect">
            <a:avLst/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82" name="Line"/>
          <p:cNvSpPr/>
          <p:nvPr/>
        </p:nvSpPr>
        <p:spPr>
          <a:xfrm>
            <a:off x="10270016" y="2798144"/>
            <a:ext cx="42273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83" name="Line"/>
          <p:cNvSpPr/>
          <p:nvPr/>
        </p:nvSpPr>
        <p:spPr>
          <a:xfrm>
            <a:off x="10270016" y="3931120"/>
            <a:ext cx="42273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84" name="Line"/>
          <p:cNvSpPr/>
          <p:nvPr/>
        </p:nvSpPr>
        <p:spPr>
          <a:xfrm>
            <a:off x="10270016" y="5064097"/>
            <a:ext cx="42273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85" name="Line"/>
          <p:cNvSpPr/>
          <p:nvPr/>
        </p:nvSpPr>
        <p:spPr>
          <a:xfrm>
            <a:off x="10270016" y="6197073"/>
            <a:ext cx="42273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86" name="Line"/>
          <p:cNvSpPr/>
          <p:nvPr/>
        </p:nvSpPr>
        <p:spPr>
          <a:xfrm>
            <a:off x="10270016" y="7330048"/>
            <a:ext cx="42273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87" name="Line"/>
          <p:cNvSpPr/>
          <p:nvPr/>
        </p:nvSpPr>
        <p:spPr>
          <a:xfrm>
            <a:off x="10270016" y="8463025"/>
            <a:ext cx="42273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cxnSp>
        <p:nvCxnSpPr>
          <p:cNvPr id="188" name="Connection Line"/>
          <p:cNvCxnSpPr>
            <a:stCxn id="172" idx="0"/>
            <a:endCxn id="179" idx="0"/>
          </p:cNvCxnSpPr>
          <p:nvPr/>
        </p:nvCxnSpPr>
        <p:spPr>
          <a:xfrm flipV="1">
            <a:off x="9647904" y="3931120"/>
            <a:ext cx="1" cy="1132978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cxnSp>
        <p:nvCxnSpPr>
          <p:cNvPr id="189" name="Connection Line"/>
          <p:cNvCxnSpPr>
            <a:stCxn id="179" idx="0"/>
            <a:endCxn id="180" idx="0"/>
          </p:cNvCxnSpPr>
          <p:nvPr/>
        </p:nvCxnSpPr>
        <p:spPr>
          <a:xfrm flipV="1">
            <a:off x="9647904" y="2798144"/>
            <a:ext cx="1" cy="1132977"/>
          </a:xfrm>
          <a:prstGeom prst="straightConnector1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</p:cxnSp>
      <p:sp>
        <p:nvSpPr>
          <p:cNvPr id="190" name="Oval"/>
          <p:cNvSpPr/>
          <p:nvPr/>
        </p:nvSpPr>
        <p:spPr>
          <a:xfrm>
            <a:off x="2353321" y="10489283"/>
            <a:ext cx="3324603" cy="883363"/>
          </a:xfrm>
          <a:prstGeom prst="ellipse">
            <a:avLst/>
          </a:prstGeom>
          <a:solidFill>
            <a:srgbClr val="F3BB44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91" name="…"/>
          <p:cNvSpPr txBox="1"/>
          <p:nvPr/>
        </p:nvSpPr>
        <p:spPr>
          <a:xfrm>
            <a:off x="7175857" y="5168336"/>
            <a:ext cx="892176" cy="981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/>
            <a:r>
              <a:t>…</a:t>
            </a:r>
          </a:p>
        </p:txBody>
      </p:sp>
      <p:sp>
        <p:nvSpPr>
          <p:cNvPr id="192" name="Oval"/>
          <p:cNvSpPr/>
          <p:nvPr/>
        </p:nvSpPr>
        <p:spPr>
          <a:xfrm>
            <a:off x="5795367" y="11743204"/>
            <a:ext cx="3324604" cy="883362"/>
          </a:xfrm>
          <a:prstGeom prst="ellipse">
            <a:avLst/>
          </a:prstGeom>
          <a:solidFill>
            <a:srgbClr val="F3BB44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cxnSp>
        <p:nvCxnSpPr>
          <p:cNvPr id="193" name="Connection Line"/>
          <p:cNvCxnSpPr>
            <a:stCxn id="136" idx="0"/>
            <a:endCxn id="190" idx="0"/>
          </p:cNvCxnSpPr>
          <p:nvPr/>
        </p:nvCxnSpPr>
        <p:spPr>
          <a:xfrm>
            <a:off x="2353321" y="9749114"/>
            <a:ext cx="1662302" cy="1181851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</p:cxnSp>
      <p:cxnSp>
        <p:nvCxnSpPr>
          <p:cNvPr id="194" name="Connection Line"/>
          <p:cNvCxnSpPr>
            <a:stCxn id="157" idx="0"/>
            <a:endCxn id="190" idx="0"/>
          </p:cNvCxnSpPr>
          <p:nvPr/>
        </p:nvCxnSpPr>
        <p:spPr>
          <a:xfrm flipH="1">
            <a:off x="4015622" y="9695683"/>
            <a:ext cx="1609360" cy="1235282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</p:cxnSp>
      <p:cxnSp>
        <p:nvCxnSpPr>
          <p:cNvPr id="195" name="Connection Line"/>
          <p:cNvCxnSpPr>
            <a:stCxn id="178" idx="0"/>
            <a:endCxn id="196" idx="0"/>
          </p:cNvCxnSpPr>
          <p:nvPr/>
        </p:nvCxnSpPr>
        <p:spPr>
          <a:xfrm flipH="1">
            <a:off x="8607715" y="9644874"/>
            <a:ext cx="1491915" cy="1136562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</p:cxnSp>
      <p:sp>
        <p:nvSpPr>
          <p:cNvPr id="196" name="Oval"/>
          <p:cNvSpPr/>
          <p:nvPr/>
        </p:nvSpPr>
        <p:spPr>
          <a:xfrm>
            <a:off x="6945414" y="10339754"/>
            <a:ext cx="3324603" cy="883363"/>
          </a:xfrm>
          <a:prstGeom prst="ellipse">
            <a:avLst/>
          </a:prstGeom>
          <a:solidFill>
            <a:srgbClr val="F3BB44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cxnSp>
        <p:nvCxnSpPr>
          <p:cNvPr id="197" name="Connection Line"/>
          <p:cNvCxnSpPr>
            <a:stCxn id="196" idx="0"/>
            <a:endCxn id="192" idx="0"/>
          </p:cNvCxnSpPr>
          <p:nvPr/>
        </p:nvCxnSpPr>
        <p:spPr>
          <a:xfrm flipH="1">
            <a:off x="7457669" y="10781435"/>
            <a:ext cx="1150047" cy="1403450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</p:cxnSp>
      <p:cxnSp>
        <p:nvCxnSpPr>
          <p:cNvPr id="198" name="Connection Line"/>
          <p:cNvCxnSpPr>
            <a:stCxn id="190" idx="0"/>
            <a:endCxn id="192" idx="0"/>
          </p:cNvCxnSpPr>
          <p:nvPr/>
        </p:nvCxnSpPr>
        <p:spPr>
          <a:xfrm>
            <a:off x="4015622" y="10930964"/>
            <a:ext cx="3442048" cy="1253921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</p:cxnSp>
      <p:sp>
        <p:nvSpPr>
          <p:cNvPr id="205" name="Connection Line"/>
          <p:cNvSpPr/>
          <p:nvPr/>
        </p:nvSpPr>
        <p:spPr>
          <a:xfrm>
            <a:off x="10073553" y="10324516"/>
            <a:ext cx="825321" cy="2484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0"/>
                </a:moveTo>
                <a:cubicBezTo>
                  <a:pt x="13810" y="8568"/>
                  <a:pt x="6610" y="15768"/>
                  <a:pt x="0" y="21600"/>
                </a:cubicBezTo>
              </a:path>
            </a:pathLst>
          </a:custGeom>
          <a:ln w="25400">
            <a:solidFill>
              <a:srgbClr val="FFFFFF"/>
            </a:solidFill>
            <a:miter lim="400000"/>
            <a:tailEnd type="triangle"/>
          </a:ln>
        </p:spPr>
        <p:txBody>
          <a:bodyPr/>
          <a:lstStyle/>
          <a:p>
            <a:pPr/>
          </a:p>
        </p:txBody>
      </p:sp>
      <p:sp>
        <p:nvSpPr>
          <p:cNvPr id="206" name="Connection Line"/>
          <p:cNvSpPr/>
          <p:nvPr/>
        </p:nvSpPr>
        <p:spPr>
          <a:xfrm>
            <a:off x="7731785" y="9770919"/>
            <a:ext cx="629586" cy="573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0" y="0"/>
                </a:moveTo>
                <a:cubicBezTo>
                  <a:pt x="9319" y="7682"/>
                  <a:pt x="16519" y="14882"/>
                  <a:pt x="21600" y="21600"/>
                </a:cubicBezTo>
              </a:path>
            </a:pathLst>
          </a:custGeom>
          <a:ln w="25400">
            <a:solidFill>
              <a:srgbClr val="FFFFFF"/>
            </a:solidFill>
            <a:miter lim="400000"/>
            <a:tailEnd type="triangle"/>
          </a:ln>
        </p:spPr>
        <p:txBody>
          <a:bodyPr/>
          <a:lstStyle/>
          <a:p>
            <a:pPr/>
          </a:p>
        </p:txBody>
      </p:sp>
      <p:sp>
        <p:nvSpPr>
          <p:cNvPr id="207" name="Connection Line"/>
          <p:cNvSpPr/>
          <p:nvPr/>
        </p:nvSpPr>
        <p:spPr>
          <a:xfrm>
            <a:off x="8898084" y="10927867"/>
            <a:ext cx="2102041" cy="103633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0"/>
                </a:moveTo>
                <a:cubicBezTo>
                  <a:pt x="16590" y="9888"/>
                  <a:pt x="9390" y="17088"/>
                  <a:pt x="0" y="21600"/>
                </a:cubicBezTo>
              </a:path>
            </a:pathLst>
          </a:custGeom>
          <a:ln w="25400">
            <a:solidFill>
              <a:srgbClr val="FFFFFF"/>
            </a:solidFill>
            <a:miter lim="400000"/>
            <a:tailEnd type="triangle"/>
          </a:ln>
        </p:spPr>
        <p:txBody>
          <a:bodyPr/>
          <a:lstStyle/>
          <a:p>
            <a:pPr/>
          </a:p>
        </p:txBody>
      </p:sp>
      <p:sp>
        <p:nvSpPr>
          <p:cNvPr id="202" name="Line"/>
          <p:cNvSpPr/>
          <p:nvPr/>
        </p:nvSpPr>
        <p:spPr>
          <a:xfrm flipH="1">
            <a:off x="6294015" y="9186689"/>
            <a:ext cx="215792" cy="21579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03" name="Line"/>
          <p:cNvSpPr/>
          <p:nvPr/>
        </p:nvSpPr>
        <p:spPr>
          <a:xfrm flipH="1">
            <a:off x="10735668" y="9129911"/>
            <a:ext cx="215792" cy="215792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04" name="Line"/>
          <p:cNvSpPr/>
          <p:nvPr/>
        </p:nvSpPr>
        <p:spPr>
          <a:xfrm flipH="1">
            <a:off x="3050194" y="9242297"/>
            <a:ext cx="215791" cy="215792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Slide Number"/>
          <p:cNvSpPr txBox="1"/>
          <p:nvPr>
            <p:ph type="sldNum" sz="quarter" idx="2"/>
          </p:nvPr>
        </p:nvSpPr>
        <p:spPr>
          <a:xfrm>
            <a:off x="12029478" y="13057584"/>
            <a:ext cx="325044" cy="50264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210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211" name="NIFTY Architecture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NIFTY Architecture</a:t>
            </a:r>
          </a:p>
        </p:txBody>
      </p:sp>
      <p:sp>
        <p:nvSpPr>
          <p:cNvPr id="212" name="Cores connected in 2D Mesh (shown here NSEW mesh)…"/>
          <p:cNvSpPr txBox="1"/>
          <p:nvPr>
            <p:ph type="body" idx="23"/>
          </p:nvPr>
        </p:nvSpPr>
        <p:spPr>
          <a:xfrm>
            <a:off x="12923350" y="2036941"/>
            <a:ext cx="10389567" cy="10357596"/>
          </a:xfrm>
          <a:prstGeom prst="rect">
            <a:avLst/>
          </a:prstGeom>
        </p:spPr>
        <p:txBody>
          <a:bodyPr/>
          <a:lstStyle/>
          <a:p>
            <a:pPr/>
            <a:r>
              <a:rPr>
                <a:solidFill>
                  <a:srgbClr val="479CBD"/>
                </a:solidFill>
              </a:rPr>
              <a:t>Cores</a:t>
            </a:r>
            <a:r>
              <a:t> connected in 2D Mesh (shown here NSEW mesh)</a:t>
            </a:r>
          </a:p>
          <a:p>
            <a:pPr/>
            <a:r>
              <a:rPr>
                <a:solidFill>
                  <a:srgbClr val="83B66E"/>
                </a:solidFill>
              </a:rPr>
              <a:t>End-of-column concentrators</a:t>
            </a:r>
            <a:r>
              <a:t> become the “</a:t>
            </a:r>
            <a:r>
              <a:rPr>
                <a:solidFill>
                  <a:srgbClr val="83B66E"/>
                </a:solidFill>
              </a:rPr>
              <a:t>root</a:t>
            </a:r>
            <a:r>
              <a:t>” of the network, cores try to route data towards any </a:t>
            </a:r>
            <a:r>
              <a:rPr>
                <a:solidFill>
                  <a:srgbClr val="83B66E"/>
                </a:solidFill>
              </a:rPr>
              <a:t>root</a:t>
            </a:r>
            <a:endParaRPr>
              <a:solidFill>
                <a:srgbClr val="83B66E"/>
              </a:solidFill>
            </a:endParaRPr>
          </a:p>
          <a:p>
            <a:pPr/>
            <a:r>
              <a:rPr>
                <a:solidFill>
                  <a:srgbClr val="83B66E"/>
                </a:solidFill>
              </a:rPr>
              <a:t>EOC concentrators </a:t>
            </a:r>
            <a:r>
              <a:t>are followed by a fully connected layer to </a:t>
            </a:r>
            <a:r>
              <a:rPr>
                <a:solidFill>
                  <a:srgbClr val="DD5D44"/>
                </a:solidFill>
              </a:rPr>
              <a:t>events buffers</a:t>
            </a:r>
            <a:r>
              <a:rPr>
                <a:solidFill>
                  <a:srgbClr val="F3BB44"/>
                </a:solidFill>
              </a:rPr>
              <a:t> </a:t>
            </a:r>
            <a:endParaRPr>
              <a:solidFill>
                <a:srgbClr val="F3BB44"/>
              </a:solidFill>
            </a:endParaRPr>
          </a:p>
          <a:p>
            <a:pPr lvl="1"/>
            <a:r>
              <a:t>We are evaluating if need intermediate laters for routing or timing reasons</a:t>
            </a:r>
            <a:endParaRPr>
              <a:solidFill>
                <a:srgbClr val="F3BB44"/>
              </a:solidFill>
            </a:endParaRPr>
          </a:p>
          <a:p>
            <a:pPr/>
            <a:r>
              <a:t>Each </a:t>
            </a:r>
            <a:r>
              <a:rPr>
                <a:solidFill>
                  <a:srgbClr val="DD5D44"/>
                </a:solidFill>
              </a:rPr>
              <a:t>event buffer</a:t>
            </a:r>
            <a:r>
              <a:t> collects data from one specific time-slice as informed by the </a:t>
            </a:r>
            <a:r>
              <a:rPr>
                <a:solidFill>
                  <a:srgbClr val="F3BB44"/>
                </a:solidFill>
              </a:rPr>
              <a:t>trigger table</a:t>
            </a:r>
          </a:p>
          <a:p>
            <a:pPr/>
            <a:r>
              <a:rPr>
                <a:solidFill>
                  <a:srgbClr val="DD5D44"/>
                </a:solidFill>
              </a:rPr>
              <a:t>Event buffers</a:t>
            </a:r>
            <a:r>
              <a:t> are each connected to their own data output</a:t>
            </a:r>
          </a:p>
          <a:p>
            <a:pPr/>
            <a:r>
              <a:t>Configuration is injected at the </a:t>
            </a:r>
            <a:r>
              <a:rPr>
                <a:solidFill>
                  <a:srgbClr val="83B66E"/>
                </a:solidFill>
              </a:rPr>
              <a:t>root</a:t>
            </a:r>
            <a:r>
              <a:t> level by the </a:t>
            </a:r>
            <a:r>
              <a:rPr>
                <a:solidFill>
                  <a:srgbClr val="DD8A3A"/>
                </a:solidFill>
              </a:rPr>
              <a:t>config generator</a:t>
            </a:r>
          </a:p>
        </p:txBody>
      </p:sp>
      <p:sp>
        <p:nvSpPr>
          <p:cNvPr id="213" name="Line"/>
          <p:cNvSpPr/>
          <p:nvPr/>
        </p:nvSpPr>
        <p:spPr>
          <a:xfrm>
            <a:off x="3695136" y="9680168"/>
            <a:ext cx="7677000" cy="1"/>
          </a:xfrm>
          <a:prstGeom prst="line">
            <a:avLst/>
          </a:prstGeom>
          <a:ln w="76200">
            <a:solidFill>
              <a:srgbClr val="DD8A3A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14" name="Rounded Rectangle"/>
          <p:cNvSpPr/>
          <p:nvPr/>
        </p:nvSpPr>
        <p:spPr>
          <a:xfrm>
            <a:off x="3047436" y="9391843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DD8A3A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15" name="Rounded Rectangle"/>
          <p:cNvSpPr/>
          <p:nvPr/>
        </p:nvSpPr>
        <p:spPr>
          <a:xfrm>
            <a:off x="9557796" y="9391843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DD8A3A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16" name="Rounded Rectangle"/>
          <p:cNvSpPr/>
          <p:nvPr/>
        </p:nvSpPr>
        <p:spPr>
          <a:xfrm>
            <a:off x="3977488" y="9391843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DD8A3A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17" name="Rounded Rectangle"/>
          <p:cNvSpPr/>
          <p:nvPr/>
        </p:nvSpPr>
        <p:spPr>
          <a:xfrm>
            <a:off x="4907539" y="9391843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DD8A3A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18" name="Rounded Rectangle"/>
          <p:cNvSpPr/>
          <p:nvPr/>
        </p:nvSpPr>
        <p:spPr>
          <a:xfrm>
            <a:off x="5837591" y="9391843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DD8A3A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19" name="Rounded Rectangle"/>
          <p:cNvSpPr/>
          <p:nvPr/>
        </p:nvSpPr>
        <p:spPr>
          <a:xfrm>
            <a:off x="6767641" y="9391843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DD8A3A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20" name="Rounded Rectangle"/>
          <p:cNvSpPr/>
          <p:nvPr/>
        </p:nvSpPr>
        <p:spPr>
          <a:xfrm>
            <a:off x="7697694" y="9391843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DD8A3A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21" name="Rounded Rectangle"/>
          <p:cNvSpPr/>
          <p:nvPr/>
        </p:nvSpPr>
        <p:spPr>
          <a:xfrm>
            <a:off x="8627744" y="9391843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DD8A3A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22" name="Line"/>
          <p:cNvSpPr/>
          <p:nvPr/>
        </p:nvSpPr>
        <p:spPr>
          <a:xfrm>
            <a:off x="3368822" y="8899319"/>
            <a:ext cx="1" cy="436798"/>
          </a:xfrm>
          <a:prstGeom prst="line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23" name="Line"/>
          <p:cNvSpPr/>
          <p:nvPr/>
        </p:nvSpPr>
        <p:spPr>
          <a:xfrm>
            <a:off x="4304511" y="8899319"/>
            <a:ext cx="1" cy="436798"/>
          </a:xfrm>
          <a:prstGeom prst="line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24" name="Line"/>
          <p:cNvSpPr/>
          <p:nvPr/>
        </p:nvSpPr>
        <p:spPr>
          <a:xfrm>
            <a:off x="5240199" y="8899319"/>
            <a:ext cx="1" cy="436798"/>
          </a:xfrm>
          <a:prstGeom prst="line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25" name="Line"/>
          <p:cNvSpPr/>
          <p:nvPr/>
        </p:nvSpPr>
        <p:spPr>
          <a:xfrm>
            <a:off x="6175888" y="8899319"/>
            <a:ext cx="1" cy="436798"/>
          </a:xfrm>
          <a:prstGeom prst="line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26" name="Line"/>
          <p:cNvSpPr/>
          <p:nvPr/>
        </p:nvSpPr>
        <p:spPr>
          <a:xfrm>
            <a:off x="7111576" y="8899319"/>
            <a:ext cx="1" cy="436798"/>
          </a:xfrm>
          <a:prstGeom prst="line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27" name="Line"/>
          <p:cNvSpPr/>
          <p:nvPr/>
        </p:nvSpPr>
        <p:spPr>
          <a:xfrm>
            <a:off x="8047264" y="8899319"/>
            <a:ext cx="1" cy="436798"/>
          </a:xfrm>
          <a:prstGeom prst="line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28" name="Line"/>
          <p:cNvSpPr/>
          <p:nvPr/>
        </p:nvSpPr>
        <p:spPr>
          <a:xfrm>
            <a:off x="8982953" y="8899319"/>
            <a:ext cx="1" cy="436798"/>
          </a:xfrm>
          <a:prstGeom prst="line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29" name="Line"/>
          <p:cNvSpPr/>
          <p:nvPr/>
        </p:nvSpPr>
        <p:spPr>
          <a:xfrm>
            <a:off x="9918641" y="8899319"/>
            <a:ext cx="1" cy="436798"/>
          </a:xfrm>
          <a:prstGeom prst="line">
            <a:avLst/>
          </a:prstGeom>
          <a:ln w="25400">
            <a:solidFill>
              <a:srgbClr val="DD8A3A"/>
            </a:solidFill>
            <a:miter lim="400000"/>
            <a:head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30" name="Line"/>
          <p:cNvSpPr/>
          <p:nvPr/>
        </p:nvSpPr>
        <p:spPr>
          <a:xfrm>
            <a:off x="5065502" y="11625722"/>
            <a:ext cx="5169068" cy="1"/>
          </a:xfrm>
          <a:prstGeom prst="line">
            <a:avLst/>
          </a:prstGeom>
          <a:ln w="76200">
            <a:solidFill>
              <a:srgbClr val="F3BB44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31" name="Line"/>
          <p:cNvSpPr/>
          <p:nvPr/>
        </p:nvSpPr>
        <p:spPr>
          <a:xfrm flipV="1">
            <a:off x="3046540" y="1262616"/>
            <a:ext cx="1" cy="7830526"/>
          </a:xfrm>
          <a:prstGeom prst="line">
            <a:avLst/>
          </a:prstGeom>
          <a:ln w="76200">
            <a:solidFill>
              <a:srgbClr val="F3BB44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32" name="Line"/>
          <p:cNvSpPr/>
          <p:nvPr/>
        </p:nvSpPr>
        <p:spPr>
          <a:xfrm flipV="1">
            <a:off x="3972814" y="1262616"/>
            <a:ext cx="1" cy="7830526"/>
          </a:xfrm>
          <a:prstGeom prst="line">
            <a:avLst/>
          </a:prstGeom>
          <a:ln w="76200">
            <a:solidFill>
              <a:srgbClr val="F3BB44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33" name="Line"/>
          <p:cNvSpPr/>
          <p:nvPr/>
        </p:nvSpPr>
        <p:spPr>
          <a:xfrm flipV="1">
            <a:off x="4899087" y="1262616"/>
            <a:ext cx="1" cy="7830526"/>
          </a:xfrm>
          <a:prstGeom prst="line">
            <a:avLst/>
          </a:prstGeom>
          <a:ln w="76200">
            <a:solidFill>
              <a:srgbClr val="F3BB44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34" name="Line"/>
          <p:cNvSpPr/>
          <p:nvPr/>
        </p:nvSpPr>
        <p:spPr>
          <a:xfrm flipV="1">
            <a:off x="5825361" y="1262616"/>
            <a:ext cx="1" cy="7830526"/>
          </a:xfrm>
          <a:prstGeom prst="line">
            <a:avLst/>
          </a:prstGeom>
          <a:ln w="76200">
            <a:solidFill>
              <a:srgbClr val="F3BB44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35" name="Line"/>
          <p:cNvSpPr/>
          <p:nvPr/>
        </p:nvSpPr>
        <p:spPr>
          <a:xfrm flipV="1">
            <a:off x="6751635" y="1262616"/>
            <a:ext cx="1" cy="7830526"/>
          </a:xfrm>
          <a:prstGeom prst="line">
            <a:avLst/>
          </a:prstGeom>
          <a:ln w="76200">
            <a:solidFill>
              <a:srgbClr val="F3BB44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36" name="Line"/>
          <p:cNvSpPr/>
          <p:nvPr/>
        </p:nvSpPr>
        <p:spPr>
          <a:xfrm flipV="1">
            <a:off x="7677908" y="1262616"/>
            <a:ext cx="1" cy="7830526"/>
          </a:xfrm>
          <a:prstGeom prst="line">
            <a:avLst/>
          </a:prstGeom>
          <a:ln w="76200">
            <a:solidFill>
              <a:srgbClr val="F3BB44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37" name="Line"/>
          <p:cNvSpPr/>
          <p:nvPr/>
        </p:nvSpPr>
        <p:spPr>
          <a:xfrm flipV="1">
            <a:off x="8604182" y="1262616"/>
            <a:ext cx="1" cy="7830526"/>
          </a:xfrm>
          <a:prstGeom prst="line">
            <a:avLst/>
          </a:prstGeom>
          <a:ln w="76200">
            <a:solidFill>
              <a:srgbClr val="F3BB44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38" name="Line"/>
          <p:cNvSpPr/>
          <p:nvPr/>
        </p:nvSpPr>
        <p:spPr>
          <a:xfrm flipV="1">
            <a:off x="9530455" y="1262616"/>
            <a:ext cx="1" cy="7830526"/>
          </a:xfrm>
          <a:prstGeom prst="line">
            <a:avLst/>
          </a:prstGeom>
          <a:ln w="76200">
            <a:solidFill>
              <a:srgbClr val="F3BB44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grpSp>
        <p:nvGrpSpPr>
          <p:cNvPr id="241" name="Group"/>
          <p:cNvGrpSpPr/>
          <p:nvPr/>
        </p:nvGrpSpPr>
        <p:grpSpPr>
          <a:xfrm>
            <a:off x="2812878" y="531783"/>
            <a:ext cx="711201" cy="711201"/>
            <a:chOff x="0" y="0"/>
            <a:chExt cx="711200" cy="711200"/>
          </a:xfrm>
        </p:grpSpPr>
        <p:sp>
          <p:nvSpPr>
            <p:cNvPr id="239" name="Rounded Rectangle"/>
            <p:cNvSpPr/>
            <p:nvPr/>
          </p:nvSpPr>
          <p:spPr>
            <a:xfrm>
              <a:off x="0" y="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32747F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240" name="Rounded Rectangle"/>
            <p:cNvSpPr/>
            <p:nvPr/>
          </p:nvSpPr>
          <p:spPr>
            <a:xfrm>
              <a:off x="76200" y="7620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479CBD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244" name="Group"/>
          <p:cNvGrpSpPr/>
          <p:nvPr/>
        </p:nvGrpSpPr>
        <p:grpSpPr>
          <a:xfrm>
            <a:off x="3742930" y="531783"/>
            <a:ext cx="711201" cy="711201"/>
            <a:chOff x="0" y="0"/>
            <a:chExt cx="711200" cy="711200"/>
          </a:xfrm>
        </p:grpSpPr>
        <p:sp>
          <p:nvSpPr>
            <p:cNvPr id="242" name="Rounded Rectangle"/>
            <p:cNvSpPr/>
            <p:nvPr/>
          </p:nvSpPr>
          <p:spPr>
            <a:xfrm>
              <a:off x="0" y="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32747F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243" name="Rounded Rectangle"/>
            <p:cNvSpPr/>
            <p:nvPr/>
          </p:nvSpPr>
          <p:spPr>
            <a:xfrm>
              <a:off x="76200" y="7620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479CBD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247" name="Group"/>
          <p:cNvGrpSpPr/>
          <p:nvPr/>
        </p:nvGrpSpPr>
        <p:grpSpPr>
          <a:xfrm>
            <a:off x="4672982" y="554644"/>
            <a:ext cx="711201" cy="711201"/>
            <a:chOff x="0" y="0"/>
            <a:chExt cx="711200" cy="711200"/>
          </a:xfrm>
        </p:grpSpPr>
        <p:sp>
          <p:nvSpPr>
            <p:cNvPr id="245" name="Rounded Rectangle"/>
            <p:cNvSpPr/>
            <p:nvPr/>
          </p:nvSpPr>
          <p:spPr>
            <a:xfrm>
              <a:off x="0" y="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32747F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246" name="Rounded Rectangle"/>
            <p:cNvSpPr/>
            <p:nvPr/>
          </p:nvSpPr>
          <p:spPr>
            <a:xfrm>
              <a:off x="76200" y="7620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479CBD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250" name="Group"/>
          <p:cNvGrpSpPr/>
          <p:nvPr/>
        </p:nvGrpSpPr>
        <p:grpSpPr>
          <a:xfrm>
            <a:off x="5603033" y="554644"/>
            <a:ext cx="711201" cy="711201"/>
            <a:chOff x="0" y="0"/>
            <a:chExt cx="711200" cy="711200"/>
          </a:xfrm>
        </p:grpSpPr>
        <p:sp>
          <p:nvSpPr>
            <p:cNvPr id="248" name="Rounded Rectangle"/>
            <p:cNvSpPr/>
            <p:nvPr/>
          </p:nvSpPr>
          <p:spPr>
            <a:xfrm>
              <a:off x="0" y="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32747F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249" name="Rounded Rectangle"/>
            <p:cNvSpPr/>
            <p:nvPr/>
          </p:nvSpPr>
          <p:spPr>
            <a:xfrm>
              <a:off x="76200" y="7620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479CBD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253" name="Group"/>
          <p:cNvGrpSpPr/>
          <p:nvPr/>
        </p:nvGrpSpPr>
        <p:grpSpPr>
          <a:xfrm>
            <a:off x="6533084" y="554644"/>
            <a:ext cx="711201" cy="711201"/>
            <a:chOff x="0" y="0"/>
            <a:chExt cx="711200" cy="711200"/>
          </a:xfrm>
        </p:grpSpPr>
        <p:sp>
          <p:nvSpPr>
            <p:cNvPr id="251" name="Rounded Rectangle"/>
            <p:cNvSpPr/>
            <p:nvPr/>
          </p:nvSpPr>
          <p:spPr>
            <a:xfrm>
              <a:off x="0" y="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32747F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252" name="Rounded Rectangle"/>
            <p:cNvSpPr/>
            <p:nvPr/>
          </p:nvSpPr>
          <p:spPr>
            <a:xfrm>
              <a:off x="76200" y="7620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479CBD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256" name="Group"/>
          <p:cNvGrpSpPr/>
          <p:nvPr/>
        </p:nvGrpSpPr>
        <p:grpSpPr>
          <a:xfrm>
            <a:off x="7463136" y="554644"/>
            <a:ext cx="711201" cy="711201"/>
            <a:chOff x="0" y="0"/>
            <a:chExt cx="711200" cy="711200"/>
          </a:xfrm>
        </p:grpSpPr>
        <p:sp>
          <p:nvSpPr>
            <p:cNvPr id="254" name="Rounded Rectangle"/>
            <p:cNvSpPr/>
            <p:nvPr/>
          </p:nvSpPr>
          <p:spPr>
            <a:xfrm>
              <a:off x="0" y="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32747F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255" name="Rounded Rectangle"/>
            <p:cNvSpPr/>
            <p:nvPr/>
          </p:nvSpPr>
          <p:spPr>
            <a:xfrm>
              <a:off x="76200" y="7620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479CBD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259" name="Group"/>
          <p:cNvGrpSpPr/>
          <p:nvPr/>
        </p:nvGrpSpPr>
        <p:grpSpPr>
          <a:xfrm>
            <a:off x="8393186" y="554644"/>
            <a:ext cx="711201" cy="711201"/>
            <a:chOff x="0" y="0"/>
            <a:chExt cx="711200" cy="711200"/>
          </a:xfrm>
        </p:grpSpPr>
        <p:sp>
          <p:nvSpPr>
            <p:cNvPr id="257" name="Rounded Rectangle"/>
            <p:cNvSpPr/>
            <p:nvPr/>
          </p:nvSpPr>
          <p:spPr>
            <a:xfrm>
              <a:off x="0" y="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32747F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258" name="Rounded Rectangle"/>
            <p:cNvSpPr/>
            <p:nvPr/>
          </p:nvSpPr>
          <p:spPr>
            <a:xfrm>
              <a:off x="76200" y="7620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479CBD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262" name="Group"/>
          <p:cNvGrpSpPr/>
          <p:nvPr/>
        </p:nvGrpSpPr>
        <p:grpSpPr>
          <a:xfrm>
            <a:off x="9323238" y="554644"/>
            <a:ext cx="711201" cy="711201"/>
            <a:chOff x="0" y="0"/>
            <a:chExt cx="711200" cy="711200"/>
          </a:xfrm>
        </p:grpSpPr>
        <p:sp>
          <p:nvSpPr>
            <p:cNvPr id="260" name="Rounded Rectangle"/>
            <p:cNvSpPr/>
            <p:nvPr/>
          </p:nvSpPr>
          <p:spPr>
            <a:xfrm>
              <a:off x="0" y="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32747F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261" name="Rounded Rectangle"/>
            <p:cNvSpPr/>
            <p:nvPr/>
          </p:nvSpPr>
          <p:spPr>
            <a:xfrm>
              <a:off x="76200" y="76200"/>
              <a:ext cx="635000" cy="635000"/>
            </a:xfrm>
            <a:prstGeom prst="roundRect">
              <a:avLst>
                <a:gd name="adj" fmla="val 13212"/>
              </a:avLst>
            </a:prstGeom>
            <a:solidFill>
              <a:srgbClr val="479CBD"/>
            </a:solidFill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 algn="r"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sp>
        <p:nvSpPr>
          <p:cNvPr id="263" name="Line"/>
          <p:cNvSpPr/>
          <p:nvPr/>
        </p:nvSpPr>
        <p:spPr>
          <a:xfrm>
            <a:off x="3524079" y="910244"/>
            <a:ext cx="325044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64" name="Line"/>
          <p:cNvSpPr/>
          <p:nvPr/>
        </p:nvSpPr>
        <p:spPr>
          <a:xfrm>
            <a:off x="4454130" y="910244"/>
            <a:ext cx="325045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65" name="Line"/>
          <p:cNvSpPr/>
          <p:nvPr/>
        </p:nvSpPr>
        <p:spPr>
          <a:xfrm>
            <a:off x="5380183" y="921252"/>
            <a:ext cx="325045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66" name="Line"/>
          <p:cNvSpPr/>
          <p:nvPr/>
        </p:nvSpPr>
        <p:spPr>
          <a:xfrm>
            <a:off x="6306237" y="921252"/>
            <a:ext cx="325044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67" name="Line"/>
          <p:cNvSpPr/>
          <p:nvPr/>
        </p:nvSpPr>
        <p:spPr>
          <a:xfrm>
            <a:off x="7244284" y="921252"/>
            <a:ext cx="325045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68" name="Line"/>
          <p:cNvSpPr/>
          <p:nvPr/>
        </p:nvSpPr>
        <p:spPr>
          <a:xfrm>
            <a:off x="8174336" y="910244"/>
            <a:ext cx="325045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269" name="Line"/>
          <p:cNvSpPr/>
          <p:nvPr/>
        </p:nvSpPr>
        <p:spPr>
          <a:xfrm>
            <a:off x="9104386" y="921252"/>
            <a:ext cx="325045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grpSp>
        <p:nvGrpSpPr>
          <p:cNvPr id="309" name="Group"/>
          <p:cNvGrpSpPr/>
          <p:nvPr/>
        </p:nvGrpSpPr>
        <p:grpSpPr>
          <a:xfrm>
            <a:off x="2812879" y="1255307"/>
            <a:ext cx="7221561" cy="962662"/>
            <a:chOff x="0" y="0"/>
            <a:chExt cx="7221559" cy="962660"/>
          </a:xfrm>
        </p:grpSpPr>
        <p:grpSp>
          <p:nvGrpSpPr>
            <p:cNvPr id="272" name="Group"/>
            <p:cNvGrpSpPr/>
            <p:nvPr/>
          </p:nvGrpSpPr>
          <p:grpSpPr>
            <a:xfrm>
              <a:off x="0" y="251460"/>
              <a:ext cx="711200" cy="711201"/>
              <a:chOff x="0" y="0"/>
              <a:chExt cx="711200" cy="711200"/>
            </a:xfrm>
          </p:grpSpPr>
          <p:sp>
            <p:nvSpPr>
              <p:cNvPr id="27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27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273" name="Line"/>
            <p:cNvSpPr/>
            <p:nvPr/>
          </p:nvSpPr>
          <p:spPr>
            <a:xfrm flipH="1">
              <a:off x="355600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grpSp>
          <p:nvGrpSpPr>
            <p:cNvPr id="276" name="Group"/>
            <p:cNvGrpSpPr/>
            <p:nvPr/>
          </p:nvGrpSpPr>
          <p:grpSpPr>
            <a:xfrm>
              <a:off x="930051" y="228600"/>
              <a:ext cx="711201" cy="711200"/>
              <a:chOff x="0" y="0"/>
              <a:chExt cx="711200" cy="711200"/>
            </a:xfrm>
          </p:grpSpPr>
          <p:sp>
            <p:nvSpPr>
              <p:cNvPr id="274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275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279" name="Group"/>
            <p:cNvGrpSpPr/>
            <p:nvPr/>
          </p:nvGrpSpPr>
          <p:grpSpPr>
            <a:xfrm>
              <a:off x="1860102" y="251460"/>
              <a:ext cx="711201" cy="711201"/>
              <a:chOff x="0" y="0"/>
              <a:chExt cx="711200" cy="711200"/>
            </a:xfrm>
          </p:grpSpPr>
          <p:sp>
            <p:nvSpPr>
              <p:cNvPr id="277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278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282" name="Group"/>
            <p:cNvGrpSpPr/>
            <p:nvPr/>
          </p:nvGrpSpPr>
          <p:grpSpPr>
            <a:xfrm>
              <a:off x="2790154" y="251460"/>
              <a:ext cx="711201" cy="711201"/>
              <a:chOff x="0" y="0"/>
              <a:chExt cx="711200" cy="711200"/>
            </a:xfrm>
          </p:grpSpPr>
          <p:sp>
            <p:nvSpPr>
              <p:cNvPr id="28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28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285" name="Group"/>
            <p:cNvGrpSpPr/>
            <p:nvPr/>
          </p:nvGrpSpPr>
          <p:grpSpPr>
            <a:xfrm>
              <a:off x="3720205" y="251460"/>
              <a:ext cx="711201" cy="711201"/>
              <a:chOff x="0" y="0"/>
              <a:chExt cx="711200" cy="711200"/>
            </a:xfrm>
          </p:grpSpPr>
          <p:sp>
            <p:nvSpPr>
              <p:cNvPr id="283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284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288" name="Group"/>
            <p:cNvGrpSpPr/>
            <p:nvPr/>
          </p:nvGrpSpPr>
          <p:grpSpPr>
            <a:xfrm>
              <a:off x="4650257" y="251460"/>
              <a:ext cx="711201" cy="711201"/>
              <a:chOff x="0" y="0"/>
              <a:chExt cx="711200" cy="711200"/>
            </a:xfrm>
          </p:grpSpPr>
          <p:sp>
            <p:nvSpPr>
              <p:cNvPr id="286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287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291" name="Group"/>
            <p:cNvGrpSpPr/>
            <p:nvPr/>
          </p:nvGrpSpPr>
          <p:grpSpPr>
            <a:xfrm>
              <a:off x="5580308" y="251460"/>
              <a:ext cx="711201" cy="711201"/>
              <a:chOff x="0" y="0"/>
              <a:chExt cx="711200" cy="711200"/>
            </a:xfrm>
          </p:grpSpPr>
          <p:sp>
            <p:nvSpPr>
              <p:cNvPr id="289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290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294" name="Group"/>
            <p:cNvGrpSpPr/>
            <p:nvPr/>
          </p:nvGrpSpPr>
          <p:grpSpPr>
            <a:xfrm>
              <a:off x="6510359" y="251460"/>
              <a:ext cx="711201" cy="711201"/>
              <a:chOff x="0" y="0"/>
              <a:chExt cx="711200" cy="711200"/>
            </a:xfrm>
          </p:grpSpPr>
          <p:sp>
            <p:nvSpPr>
              <p:cNvPr id="292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293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295" name="Line"/>
            <p:cNvSpPr/>
            <p:nvPr/>
          </p:nvSpPr>
          <p:spPr>
            <a:xfrm>
              <a:off x="711200" y="607060"/>
              <a:ext cx="325044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296" name="Line"/>
            <p:cNvSpPr/>
            <p:nvPr/>
          </p:nvSpPr>
          <p:spPr>
            <a:xfrm>
              <a:off x="1641251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297" name="Line"/>
            <p:cNvSpPr/>
            <p:nvPr/>
          </p:nvSpPr>
          <p:spPr>
            <a:xfrm>
              <a:off x="2567304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298" name="Line"/>
            <p:cNvSpPr/>
            <p:nvPr/>
          </p:nvSpPr>
          <p:spPr>
            <a:xfrm>
              <a:off x="3493357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299" name="Line"/>
            <p:cNvSpPr/>
            <p:nvPr/>
          </p:nvSpPr>
          <p:spPr>
            <a:xfrm>
              <a:off x="4431405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00" name="Line"/>
            <p:cNvSpPr/>
            <p:nvPr/>
          </p:nvSpPr>
          <p:spPr>
            <a:xfrm>
              <a:off x="5361457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01" name="Line"/>
            <p:cNvSpPr/>
            <p:nvPr/>
          </p:nvSpPr>
          <p:spPr>
            <a:xfrm>
              <a:off x="6291508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02" name="Line"/>
            <p:cNvSpPr/>
            <p:nvPr/>
          </p:nvSpPr>
          <p:spPr>
            <a:xfrm>
              <a:off x="6865959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03" name="Line"/>
            <p:cNvSpPr/>
            <p:nvPr/>
          </p:nvSpPr>
          <p:spPr>
            <a:xfrm>
              <a:off x="1285651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04" name="Line"/>
            <p:cNvSpPr/>
            <p:nvPr/>
          </p:nvSpPr>
          <p:spPr>
            <a:xfrm>
              <a:off x="2215702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05" name="Line"/>
            <p:cNvSpPr/>
            <p:nvPr/>
          </p:nvSpPr>
          <p:spPr>
            <a:xfrm>
              <a:off x="3145754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06" name="Line"/>
            <p:cNvSpPr/>
            <p:nvPr/>
          </p:nvSpPr>
          <p:spPr>
            <a:xfrm>
              <a:off x="4075805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07" name="Line"/>
            <p:cNvSpPr/>
            <p:nvPr/>
          </p:nvSpPr>
          <p:spPr>
            <a:xfrm>
              <a:off x="5005857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08" name="Line"/>
            <p:cNvSpPr/>
            <p:nvPr/>
          </p:nvSpPr>
          <p:spPr>
            <a:xfrm>
              <a:off x="5935908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349" name="Group"/>
          <p:cNvGrpSpPr/>
          <p:nvPr/>
        </p:nvGrpSpPr>
        <p:grpSpPr>
          <a:xfrm>
            <a:off x="2812878" y="2217968"/>
            <a:ext cx="7221561" cy="962661"/>
            <a:chOff x="0" y="0"/>
            <a:chExt cx="7221559" cy="962660"/>
          </a:xfrm>
        </p:grpSpPr>
        <p:grpSp>
          <p:nvGrpSpPr>
            <p:cNvPr id="312" name="Group"/>
            <p:cNvGrpSpPr/>
            <p:nvPr/>
          </p:nvGrpSpPr>
          <p:grpSpPr>
            <a:xfrm>
              <a:off x="0" y="251460"/>
              <a:ext cx="711200" cy="711201"/>
              <a:chOff x="0" y="0"/>
              <a:chExt cx="711200" cy="711200"/>
            </a:xfrm>
          </p:grpSpPr>
          <p:sp>
            <p:nvSpPr>
              <p:cNvPr id="31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1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313" name="Line"/>
            <p:cNvSpPr/>
            <p:nvPr/>
          </p:nvSpPr>
          <p:spPr>
            <a:xfrm flipH="1">
              <a:off x="355600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grpSp>
          <p:nvGrpSpPr>
            <p:cNvPr id="316" name="Group"/>
            <p:cNvGrpSpPr/>
            <p:nvPr/>
          </p:nvGrpSpPr>
          <p:grpSpPr>
            <a:xfrm>
              <a:off x="930051" y="228600"/>
              <a:ext cx="711201" cy="711200"/>
              <a:chOff x="0" y="0"/>
              <a:chExt cx="711200" cy="711200"/>
            </a:xfrm>
          </p:grpSpPr>
          <p:sp>
            <p:nvSpPr>
              <p:cNvPr id="314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15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19" name="Group"/>
            <p:cNvGrpSpPr/>
            <p:nvPr/>
          </p:nvGrpSpPr>
          <p:grpSpPr>
            <a:xfrm>
              <a:off x="1860102" y="251460"/>
              <a:ext cx="711201" cy="711201"/>
              <a:chOff x="0" y="0"/>
              <a:chExt cx="711200" cy="711200"/>
            </a:xfrm>
          </p:grpSpPr>
          <p:sp>
            <p:nvSpPr>
              <p:cNvPr id="317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18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22" name="Group"/>
            <p:cNvGrpSpPr/>
            <p:nvPr/>
          </p:nvGrpSpPr>
          <p:grpSpPr>
            <a:xfrm>
              <a:off x="2790154" y="251460"/>
              <a:ext cx="711201" cy="711201"/>
              <a:chOff x="0" y="0"/>
              <a:chExt cx="711200" cy="711200"/>
            </a:xfrm>
          </p:grpSpPr>
          <p:sp>
            <p:nvSpPr>
              <p:cNvPr id="32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2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25" name="Group"/>
            <p:cNvGrpSpPr/>
            <p:nvPr/>
          </p:nvGrpSpPr>
          <p:grpSpPr>
            <a:xfrm>
              <a:off x="3720205" y="251460"/>
              <a:ext cx="711201" cy="711201"/>
              <a:chOff x="0" y="0"/>
              <a:chExt cx="711200" cy="711200"/>
            </a:xfrm>
          </p:grpSpPr>
          <p:sp>
            <p:nvSpPr>
              <p:cNvPr id="323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24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28" name="Group"/>
            <p:cNvGrpSpPr/>
            <p:nvPr/>
          </p:nvGrpSpPr>
          <p:grpSpPr>
            <a:xfrm>
              <a:off x="4650257" y="251460"/>
              <a:ext cx="711201" cy="711201"/>
              <a:chOff x="0" y="0"/>
              <a:chExt cx="711200" cy="711200"/>
            </a:xfrm>
          </p:grpSpPr>
          <p:sp>
            <p:nvSpPr>
              <p:cNvPr id="326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27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31" name="Group"/>
            <p:cNvGrpSpPr/>
            <p:nvPr/>
          </p:nvGrpSpPr>
          <p:grpSpPr>
            <a:xfrm>
              <a:off x="5580308" y="251460"/>
              <a:ext cx="711201" cy="711201"/>
              <a:chOff x="0" y="0"/>
              <a:chExt cx="711200" cy="711200"/>
            </a:xfrm>
          </p:grpSpPr>
          <p:sp>
            <p:nvSpPr>
              <p:cNvPr id="329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30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34" name="Group"/>
            <p:cNvGrpSpPr/>
            <p:nvPr/>
          </p:nvGrpSpPr>
          <p:grpSpPr>
            <a:xfrm>
              <a:off x="6510359" y="251460"/>
              <a:ext cx="711201" cy="711201"/>
              <a:chOff x="0" y="0"/>
              <a:chExt cx="711200" cy="711200"/>
            </a:xfrm>
          </p:grpSpPr>
          <p:sp>
            <p:nvSpPr>
              <p:cNvPr id="332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33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335" name="Line"/>
            <p:cNvSpPr/>
            <p:nvPr/>
          </p:nvSpPr>
          <p:spPr>
            <a:xfrm>
              <a:off x="711200" y="607060"/>
              <a:ext cx="325044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36" name="Line"/>
            <p:cNvSpPr/>
            <p:nvPr/>
          </p:nvSpPr>
          <p:spPr>
            <a:xfrm>
              <a:off x="1641251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37" name="Line"/>
            <p:cNvSpPr/>
            <p:nvPr/>
          </p:nvSpPr>
          <p:spPr>
            <a:xfrm>
              <a:off x="2567304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38" name="Line"/>
            <p:cNvSpPr/>
            <p:nvPr/>
          </p:nvSpPr>
          <p:spPr>
            <a:xfrm>
              <a:off x="3493357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39" name="Line"/>
            <p:cNvSpPr/>
            <p:nvPr/>
          </p:nvSpPr>
          <p:spPr>
            <a:xfrm>
              <a:off x="4431405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40" name="Line"/>
            <p:cNvSpPr/>
            <p:nvPr/>
          </p:nvSpPr>
          <p:spPr>
            <a:xfrm>
              <a:off x="5361457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41" name="Line"/>
            <p:cNvSpPr/>
            <p:nvPr/>
          </p:nvSpPr>
          <p:spPr>
            <a:xfrm>
              <a:off x="6291508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42" name="Line"/>
            <p:cNvSpPr/>
            <p:nvPr/>
          </p:nvSpPr>
          <p:spPr>
            <a:xfrm>
              <a:off x="6865959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43" name="Line"/>
            <p:cNvSpPr/>
            <p:nvPr/>
          </p:nvSpPr>
          <p:spPr>
            <a:xfrm>
              <a:off x="1285651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44" name="Line"/>
            <p:cNvSpPr/>
            <p:nvPr/>
          </p:nvSpPr>
          <p:spPr>
            <a:xfrm>
              <a:off x="2215702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45" name="Line"/>
            <p:cNvSpPr/>
            <p:nvPr/>
          </p:nvSpPr>
          <p:spPr>
            <a:xfrm>
              <a:off x="3145754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46" name="Line"/>
            <p:cNvSpPr/>
            <p:nvPr/>
          </p:nvSpPr>
          <p:spPr>
            <a:xfrm>
              <a:off x="4075805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47" name="Line"/>
            <p:cNvSpPr/>
            <p:nvPr/>
          </p:nvSpPr>
          <p:spPr>
            <a:xfrm>
              <a:off x="5005857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48" name="Line"/>
            <p:cNvSpPr/>
            <p:nvPr/>
          </p:nvSpPr>
          <p:spPr>
            <a:xfrm>
              <a:off x="5935908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389" name="Group"/>
          <p:cNvGrpSpPr/>
          <p:nvPr/>
        </p:nvGrpSpPr>
        <p:grpSpPr>
          <a:xfrm>
            <a:off x="2812878" y="3180628"/>
            <a:ext cx="7221561" cy="962661"/>
            <a:chOff x="0" y="0"/>
            <a:chExt cx="7221559" cy="962660"/>
          </a:xfrm>
        </p:grpSpPr>
        <p:grpSp>
          <p:nvGrpSpPr>
            <p:cNvPr id="352" name="Group"/>
            <p:cNvGrpSpPr/>
            <p:nvPr/>
          </p:nvGrpSpPr>
          <p:grpSpPr>
            <a:xfrm>
              <a:off x="0" y="251460"/>
              <a:ext cx="711200" cy="711201"/>
              <a:chOff x="0" y="0"/>
              <a:chExt cx="711200" cy="711200"/>
            </a:xfrm>
          </p:grpSpPr>
          <p:sp>
            <p:nvSpPr>
              <p:cNvPr id="35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5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353" name="Line"/>
            <p:cNvSpPr/>
            <p:nvPr/>
          </p:nvSpPr>
          <p:spPr>
            <a:xfrm flipH="1">
              <a:off x="355600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grpSp>
          <p:nvGrpSpPr>
            <p:cNvPr id="356" name="Group"/>
            <p:cNvGrpSpPr/>
            <p:nvPr/>
          </p:nvGrpSpPr>
          <p:grpSpPr>
            <a:xfrm>
              <a:off x="930051" y="228600"/>
              <a:ext cx="711201" cy="711200"/>
              <a:chOff x="0" y="0"/>
              <a:chExt cx="711200" cy="711200"/>
            </a:xfrm>
          </p:grpSpPr>
          <p:sp>
            <p:nvSpPr>
              <p:cNvPr id="354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55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59" name="Group"/>
            <p:cNvGrpSpPr/>
            <p:nvPr/>
          </p:nvGrpSpPr>
          <p:grpSpPr>
            <a:xfrm>
              <a:off x="1860102" y="251460"/>
              <a:ext cx="711201" cy="711201"/>
              <a:chOff x="0" y="0"/>
              <a:chExt cx="711200" cy="711200"/>
            </a:xfrm>
          </p:grpSpPr>
          <p:sp>
            <p:nvSpPr>
              <p:cNvPr id="357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58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62" name="Group"/>
            <p:cNvGrpSpPr/>
            <p:nvPr/>
          </p:nvGrpSpPr>
          <p:grpSpPr>
            <a:xfrm>
              <a:off x="2790154" y="251460"/>
              <a:ext cx="711201" cy="711201"/>
              <a:chOff x="0" y="0"/>
              <a:chExt cx="711200" cy="711200"/>
            </a:xfrm>
          </p:grpSpPr>
          <p:sp>
            <p:nvSpPr>
              <p:cNvPr id="36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6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65" name="Group"/>
            <p:cNvGrpSpPr/>
            <p:nvPr/>
          </p:nvGrpSpPr>
          <p:grpSpPr>
            <a:xfrm>
              <a:off x="3720205" y="251460"/>
              <a:ext cx="711201" cy="711201"/>
              <a:chOff x="0" y="0"/>
              <a:chExt cx="711200" cy="711200"/>
            </a:xfrm>
          </p:grpSpPr>
          <p:sp>
            <p:nvSpPr>
              <p:cNvPr id="363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64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68" name="Group"/>
            <p:cNvGrpSpPr/>
            <p:nvPr/>
          </p:nvGrpSpPr>
          <p:grpSpPr>
            <a:xfrm>
              <a:off x="4650257" y="251460"/>
              <a:ext cx="711201" cy="711201"/>
              <a:chOff x="0" y="0"/>
              <a:chExt cx="711200" cy="711200"/>
            </a:xfrm>
          </p:grpSpPr>
          <p:sp>
            <p:nvSpPr>
              <p:cNvPr id="366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67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71" name="Group"/>
            <p:cNvGrpSpPr/>
            <p:nvPr/>
          </p:nvGrpSpPr>
          <p:grpSpPr>
            <a:xfrm>
              <a:off x="5580308" y="251460"/>
              <a:ext cx="711201" cy="711201"/>
              <a:chOff x="0" y="0"/>
              <a:chExt cx="711200" cy="711200"/>
            </a:xfrm>
          </p:grpSpPr>
          <p:sp>
            <p:nvSpPr>
              <p:cNvPr id="369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70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74" name="Group"/>
            <p:cNvGrpSpPr/>
            <p:nvPr/>
          </p:nvGrpSpPr>
          <p:grpSpPr>
            <a:xfrm>
              <a:off x="6510359" y="251460"/>
              <a:ext cx="711201" cy="711201"/>
              <a:chOff x="0" y="0"/>
              <a:chExt cx="711200" cy="711200"/>
            </a:xfrm>
          </p:grpSpPr>
          <p:sp>
            <p:nvSpPr>
              <p:cNvPr id="372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73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375" name="Line"/>
            <p:cNvSpPr/>
            <p:nvPr/>
          </p:nvSpPr>
          <p:spPr>
            <a:xfrm>
              <a:off x="711200" y="607060"/>
              <a:ext cx="325044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76" name="Line"/>
            <p:cNvSpPr/>
            <p:nvPr/>
          </p:nvSpPr>
          <p:spPr>
            <a:xfrm>
              <a:off x="1641251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77" name="Line"/>
            <p:cNvSpPr/>
            <p:nvPr/>
          </p:nvSpPr>
          <p:spPr>
            <a:xfrm>
              <a:off x="2567304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78" name="Line"/>
            <p:cNvSpPr/>
            <p:nvPr/>
          </p:nvSpPr>
          <p:spPr>
            <a:xfrm>
              <a:off x="3493357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79" name="Line"/>
            <p:cNvSpPr/>
            <p:nvPr/>
          </p:nvSpPr>
          <p:spPr>
            <a:xfrm>
              <a:off x="4431405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80" name="Line"/>
            <p:cNvSpPr/>
            <p:nvPr/>
          </p:nvSpPr>
          <p:spPr>
            <a:xfrm>
              <a:off x="5361457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81" name="Line"/>
            <p:cNvSpPr/>
            <p:nvPr/>
          </p:nvSpPr>
          <p:spPr>
            <a:xfrm>
              <a:off x="6291508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82" name="Line"/>
            <p:cNvSpPr/>
            <p:nvPr/>
          </p:nvSpPr>
          <p:spPr>
            <a:xfrm>
              <a:off x="6865959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83" name="Line"/>
            <p:cNvSpPr/>
            <p:nvPr/>
          </p:nvSpPr>
          <p:spPr>
            <a:xfrm>
              <a:off x="1285651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84" name="Line"/>
            <p:cNvSpPr/>
            <p:nvPr/>
          </p:nvSpPr>
          <p:spPr>
            <a:xfrm>
              <a:off x="2215702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85" name="Line"/>
            <p:cNvSpPr/>
            <p:nvPr/>
          </p:nvSpPr>
          <p:spPr>
            <a:xfrm>
              <a:off x="3145754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86" name="Line"/>
            <p:cNvSpPr/>
            <p:nvPr/>
          </p:nvSpPr>
          <p:spPr>
            <a:xfrm>
              <a:off x="4075805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87" name="Line"/>
            <p:cNvSpPr/>
            <p:nvPr/>
          </p:nvSpPr>
          <p:spPr>
            <a:xfrm>
              <a:off x="5005857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388" name="Line"/>
            <p:cNvSpPr/>
            <p:nvPr/>
          </p:nvSpPr>
          <p:spPr>
            <a:xfrm>
              <a:off x="5935908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429" name="Group"/>
          <p:cNvGrpSpPr/>
          <p:nvPr/>
        </p:nvGrpSpPr>
        <p:grpSpPr>
          <a:xfrm>
            <a:off x="2812878" y="4155612"/>
            <a:ext cx="7221561" cy="962661"/>
            <a:chOff x="0" y="0"/>
            <a:chExt cx="7221559" cy="962660"/>
          </a:xfrm>
        </p:grpSpPr>
        <p:grpSp>
          <p:nvGrpSpPr>
            <p:cNvPr id="392" name="Group"/>
            <p:cNvGrpSpPr/>
            <p:nvPr/>
          </p:nvGrpSpPr>
          <p:grpSpPr>
            <a:xfrm>
              <a:off x="0" y="251460"/>
              <a:ext cx="711200" cy="711201"/>
              <a:chOff x="0" y="0"/>
              <a:chExt cx="711200" cy="711200"/>
            </a:xfrm>
          </p:grpSpPr>
          <p:sp>
            <p:nvSpPr>
              <p:cNvPr id="39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9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393" name="Line"/>
            <p:cNvSpPr/>
            <p:nvPr/>
          </p:nvSpPr>
          <p:spPr>
            <a:xfrm flipH="1">
              <a:off x="355600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grpSp>
          <p:nvGrpSpPr>
            <p:cNvPr id="396" name="Group"/>
            <p:cNvGrpSpPr/>
            <p:nvPr/>
          </p:nvGrpSpPr>
          <p:grpSpPr>
            <a:xfrm>
              <a:off x="930051" y="228600"/>
              <a:ext cx="711201" cy="711200"/>
              <a:chOff x="0" y="0"/>
              <a:chExt cx="711200" cy="711200"/>
            </a:xfrm>
          </p:grpSpPr>
          <p:sp>
            <p:nvSpPr>
              <p:cNvPr id="394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95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399" name="Group"/>
            <p:cNvGrpSpPr/>
            <p:nvPr/>
          </p:nvGrpSpPr>
          <p:grpSpPr>
            <a:xfrm>
              <a:off x="1860102" y="251460"/>
              <a:ext cx="711201" cy="711201"/>
              <a:chOff x="0" y="0"/>
              <a:chExt cx="711200" cy="711200"/>
            </a:xfrm>
          </p:grpSpPr>
          <p:sp>
            <p:nvSpPr>
              <p:cNvPr id="397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398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02" name="Group"/>
            <p:cNvGrpSpPr/>
            <p:nvPr/>
          </p:nvGrpSpPr>
          <p:grpSpPr>
            <a:xfrm>
              <a:off x="2790154" y="251460"/>
              <a:ext cx="711201" cy="711201"/>
              <a:chOff x="0" y="0"/>
              <a:chExt cx="711200" cy="711200"/>
            </a:xfrm>
          </p:grpSpPr>
          <p:sp>
            <p:nvSpPr>
              <p:cNvPr id="40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0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05" name="Group"/>
            <p:cNvGrpSpPr/>
            <p:nvPr/>
          </p:nvGrpSpPr>
          <p:grpSpPr>
            <a:xfrm>
              <a:off x="3720205" y="251460"/>
              <a:ext cx="711201" cy="711201"/>
              <a:chOff x="0" y="0"/>
              <a:chExt cx="711200" cy="711200"/>
            </a:xfrm>
          </p:grpSpPr>
          <p:sp>
            <p:nvSpPr>
              <p:cNvPr id="403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04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08" name="Group"/>
            <p:cNvGrpSpPr/>
            <p:nvPr/>
          </p:nvGrpSpPr>
          <p:grpSpPr>
            <a:xfrm>
              <a:off x="4650257" y="251460"/>
              <a:ext cx="711201" cy="711201"/>
              <a:chOff x="0" y="0"/>
              <a:chExt cx="711200" cy="711200"/>
            </a:xfrm>
          </p:grpSpPr>
          <p:sp>
            <p:nvSpPr>
              <p:cNvPr id="406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07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11" name="Group"/>
            <p:cNvGrpSpPr/>
            <p:nvPr/>
          </p:nvGrpSpPr>
          <p:grpSpPr>
            <a:xfrm>
              <a:off x="5580308" y="251460"/>
              <a:ext cx="711201" cy="711201"/>
              <a:chOff x="0" y="0"/>
              <a:chExt cx="711200" cy="711200"/>
            </a:xfrm>
          </p:grpSpPr>
          <p:sp>
            <p:nvSpPr>
              <p:cNvPr id="409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10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14" name="Group"/>
            <p:cNvGrpSpPr/>
            <p:nvPr/>
          </p:nvGrpSpPr>
          <p:grpSpPr>
            <a:xfrm>
              <a:off x="6510359" y="251460"/>
              <a:ext cx="711201" cy="711201"/>
              <a:chOff x="0" y="0"/>
              <a:chExt cx="711200" cy="711200"/>
            </a:xfrm>
          </p:grpSpPr>
          <p:sp>
            <p:nvSpPr>
              <p:cNvPr id="412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13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415" name="Line"/>
            <p:cNvSpPr/>
            <p:nvPr/>
          </p:nvSpPr>
          <p:spPr>
            <a:xfrm>
              <a:off x="711200" y="607060"/>
              <a:ext cx="325044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16" name="Line"/>
            <p:cNvSpPr/>
            <p:nvPr/>
          </p:nvSpPr>
          <p:spPr>
            <a:xfrm>
              <a:off x="1641251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17" name="Line"/>
            <p:cNvSpPr/>
            <p:nvPr/>
          </p:nvSpPr>
          <p:spPr>
            <a:xfrm>
              <a:off x="2567304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18" name="Line"/>
            <p:cNvSpPr/>
            <p:nvPr/>
          </p:nvSpPr>
          <p:spPr>
            <a:xfrm>
              <a:off x="3493357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19" name="Line"/>
            <p:cNvSpPr/>
            <p:nvPr/>
          </p:nvSpPr>
          <p:spPr>
            <a:xfrm>
              <a:off x="4431405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20" name="Line"/>
            <p:cNvSpPr/>
            <p:nvPr/>
          </p:nvSpPr>
          <p:spPr>
            <a:xfrm>
              <a:off x="5361457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21" name="Line"/>
            <p:cNvSpPr/>
            <p:nvPr/>
          </p:nvSpPr>
          <p:spPr>
            <a:xfrm>
              <a:off x="6291508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22" name="Line"/>
            <p:cNvSpPr/>
            <p:nvPr/>
          </p:nvSpPr>
          <p:spPr>
            <a:xfrm>
              <a:off x="6865959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23" name="Line"/>
            <p:cNvSpPr/>
            <p:nvPr/>
          </p:nvSpPr>
          <p:spPr>
            <a:xfrm>
              <a:off x="1285651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24" name="Line"/>
            <p:cNvSpPr/>
            <p:nvPr/>
          </p:nvSpPr>
          <p:spPr>
            <a:xfrm>
              <a:off x="2215702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25" name="Line"/>
            <p:cNvSpPr/>
            <p:nvPr/>
          </p:nvSpPr>
          <p:spPr>
            <a:xfrm>
              <a:off x="3145754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26" name="Line"/>
            <p:cNvSpPr/>
            <p:nvPr/>
          </p:nvSpPr>
          <p:spPr>
            <a:xfrm>
              <a:off x="4075805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27" name="Line"/>
            <p:cNvSpPr/>
            <p:nvPr/>
          </p:nvSpPr>
          <p:spPr>
            <a:xfrm>
              <a:off x="5005857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28" name="Line"/>
            <p:cNvSpPr/>
            <p:nvPr/>
          </p:nvSpPr>
          <p:spPr>
            <a:xfrm>
              <a:off x="5935908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469" name="Group"/>
          <p:cNvGrpSpPr/>
          <p:nvPr/>
        </p:nvGrpSpPr>
        <p:grpSpPr>
          <a:xfrm>
            <a:off x="2812879" y="5118272"/>
            <a:ext cx="7221561" cy="962662"/>
            <a:chOff x="0" y="0"/>
            <a:chExt cx="7221559" cy="962660"/>
          </a:xfrm>
        </p:grpSpPr>
        <p:grpSp>
          <p:nvGrpSpPr>
            <p:cNvPr id="432" name="Group"/>
            <p:cNvGrpSpPr/>
            <p:nvPr/>
          </p:nvGrpSpPr>
          <p:grpSpPr>
            <a:xfrm>
              <a:off x="0" y="251460"/>
              <a:ext cx="711200" cy="711201"/>
              <a:chOff x="0" y="0"/>
              <a:chExt cx="711200" cy="711200"/>
            </a:xfrm>
          </p:grpSpPr>
          <p:sp>
            <p:nvSpPr>
              <p:cNvPr id="43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3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433" name="Line"/>
            <p:cNvSpPr/>
            <p:nvPr/>
          </p:nvSpPr>
          <p:spPr>
            <a:xfrm flipH="1">
              <a:off x="355600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grpSp>
          <p:nvGrpSpPr>
            <p:cNvPr id="436" name="Group"/>
            <p:cNvGrpSpPr/>
            <p:nvPr/>
          </p:nvGrpSpPr>
          <p:grpSpPr>
            <a:xfrm>
              <a:off x="930051" y="228600"/>
              <a:ext cx="711201" cy="711200"/>
              <a:chOff x="0" y="0"/>
              <a:chExt cx="711200" cy="711200"/>
            </a:xfrm>
          </p:grpSpPr>
          <p:sp>
            <p:nvSpPr>
              <p:cNvPr id="434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35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39" name="Group"/>
            <p:cNvGrpSpPr/>
            <p:nvPr/>
          </p:nvGrpSpPr>
          <p:grpSpPr>
            <a:xfrm>
              <a:off x="1860102" y="251460"/>
              <a:ext cx="711201" cy="711201"/>
              <a:chOff x="0" y="0"/>
              <a:chExt cx="711200" cy="711200"/>
            </a:xfrm>
          </p:grpSpPr>
          <p:sp>
            <p:nvSpPr>
              <p:cNvPr id="437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38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42" name="Group"/>
            <p:cNvGrpSpPr/>
            <p:nvPr/>
          </p:nvGrpSpPr>
          <p:grpSpPr>
            <a:xfrm>
              <a:off x="2790154" y="251460"/>
              <a:ext cx="711201" cy="711201"/>
              <a:chOff x="0" y="0"/>
              <a:chExt cx="711200" cy="711200"/>
            </a:xfrm>
          </p:grpSpPr>
          <p:sp>
            <p:nvSpPr>
              <p:cNvPr id="44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4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45" name="Group"/>
            <p:cNvGrpSpPr/>
            <p:nvPr/>
          </p:nvGrpSpPr>
          <p:grpSpPr>
            <a:xfrm>
              <a:off x="3720205" y="251460"/>
              <a:ext cx="711201" cy="711201"/>
              <a:chOff x="0" y="0"/>
              <a:chExt cx="711200" cy="711200"/>
            </a:xfrm>
          </p:grpSpPr>
          <p:sp>
            <p:nvSpPr>
              <p:cNvPr id="443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44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48" name="Group"/>
            <p:cNvGrpSpPr/>
            <p:nvPr/>
          </p:nvGrpSpPr>
          <p:grpSpPr>
            <a:xfrm>
              <a:off x="4650257" y="251460"/>
              <a:ext cx="711201" cy="711201"/>
              <a:chOff x="0" y="0"/>
              <a:chExt cx="711200" cy="711200"/>
            </a:xfrm>
          </p:grpSpPr>
          <p:sp>
            <p:nvSpPr>
              <p:cNvPr id="446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47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51" name="Group"/>
            <p:cNvGrpSpPr/>
            <p:nvPr/>
          </p:nvGrpSpPr>
          <p:grpSpPr>
            <a:xfrm>
              <a:off x="5580308" y="251460"/>
              <a:ext cx="711201" cy="711201"/>
              <a:chOff x="0" y="0"/>
              <a:chExt cx="711200" cy="711200"/>
            </a:xfrm>
          </p:grpSpPr>
          <p:sp>
            <p:nvSpPr>
              <p:cNvPr id="449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50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54" name="Group"/>
            <p:cNvGrpSpPr/>
            <p:nvPr/>
          </p:nvGrpSpPr>
          <p:grpSpPr>
            <a:xfrm>
              <a:off x="6510359" y="251460"/>
              <a:ext cx="711201" cy="711201"/>
              <a:chOff x="0" y="0"/>
              <a:chExt cx="711200" cy="711200"/>
            </a:xfrm>
          </p:grpSpPr>
          <p:sp>
            <p:nvSpPr>
              <p:cNvPr id="452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53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455" name="Line"/>
            <p:cNvSpPr/>
            <p:nvPr/>
          </p:nvSpPr>
          <p:spPr>
            <a:xfrm>
              <a:off x="711200" y="607060"/>
              <a:ext cx="325044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56" name="Line"/>
            <p:cNvSpPr/>
            <p:nvPr/>
          </p:nvSpPr>
          <p:spPr>
            <a:xfrm>
              <a:off x="1641251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57" name="Line"/>
            <p:cNvSpPr/>
            <p:nvPr/>
          </p:nvSpPr>
          <p:spPr>
            <a:xfrm>
              <a:off x="2567304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58" name="Line"/>
            <p:cNvSpPr/>
            <p:nvPr/>
          </p:nvSpPr>
          <p:spPr>
            <a:xfrm>
              <a:off x="3493357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59" name="Line"/>
            <p:cNvSpPr/>
            <p:nvPr/>
          </p:nvSpPr>
          <p:spPr>
            <a:xfrm>
              <a:off x="4431405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60" name="Line"/>
            <p:cNvSpPr/>
            <p:nvPr/>
          </p:nvSpPr>
          <p:spPr>
            <a:xfrm>
              <a:off x="5361457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61" name="Line"/>
            <p:cNvSpPr/>
            <p:nvPr/>
          </p:nvSpPr>
          <p:spPr>
            <a:xfrm>
              <a:off x="6291508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62" name="Line"/>
            <p:cNvSpPr/>
            <p:nvPr/>
          </p:nvSpPr>
          <p:spPr>
            <a:xfrm>
              <a:off x="6865959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63" name="Line"/>
            <p:cNvSpPr/>
            <p:nvPr/>
          </p:nvSpPr>
          <p:spPr>
            <a:xfrm>
              <a:off x="1285651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64" name="Line"/>
            <p:cNvSpPr/>
            <p:nvPr/>
          </p:nvSpPr>
          <p:spPr>
            <a:xfrm>
              <a:off x="2215702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65" name="Line"/>
            <p:cNvSpPr/>
            <p:nvPr/>
          </p:nvSpPr>
          <p:spPr>
            <a:xfrm>
              <a:off x="3145754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66" name="Line"/>
            <p:cNvSpPr/>
            <p:nvPr/>
          </p:nvSpPr>
          <p:spPr>
            <a:xfrm>
              <a:off x="4075805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67" name="Line"/>
            <p:cNvSpPr/>
            <p:nvPr/>
          </p:nvSpPr>
          <p:spPr>
            <a:xfrm>
              <a:off x="5005857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68" name="Line"/>
            <p:cNvSpPr/>
            <p:nvPr/>
          </p:nvSpPr>
          <p:spPr>
            <a:xfrm>
              <a:off x="5935908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509" name="Group"/>
          <p:cNvGrpSpPr/>
          <p:nvPr/>
        </p:nvGrpSpPr>
        <p:grpSpPr>
          <a:xfrm>
            <a:off x="2812879" y="6058072"/>
            <a:ext cx="7221561" cy="962662"/>
            <a:chOff x="0" y="0"/>
            <a:chExt cx="7221559" cy="962660"/>
          </a:xfrm>
        </p:grpSpPr>
        <p:grpSp>
          <p:nvGrpSpPr>
            <p:cNvPr id="472" name="Group"/>
            <p:cNvGrpSpPr/>
            <p:nvPr/>
          </p:nvGrpSpPr>
          <p:grpSpPr>
            <a:xfrm>
              <a:off x="0" y="251460"/>
              <a:ext cx="711200" cy="711201"/>
              <a:chOff x="0" y="0"/>
              <a:chExt cx="711200" cy="711200"/>
            </a:xfrm>
          </p:grpSpPr>
          <p:sp>
            <p:nvSpPr>
              <p:cNvPr id="47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7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473" name="Line"/>
            <p:cNvSpPr/>
            <p:nvPr/>
          </p:nvSpPr>
          <p:spPr>
            <a:xfrm flipH="1">
              <a:off x="355600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grpSp>
          <p:nvGrpSpPr>
            <p:cNvPr id="476" name="Group"/>
            <p:cNvGrpSpPr/>
            <p:nvPr/>
          </p:nvGrpSpPr>
          <p:grpSpPr>
            <a:xfrm>
              <a:off x="930051" y="228600"/>
              <a:ext cx="711201" cy="711200"/>
              <a:chOff x="0" y="0"/>
              <a:chExt cx="711200" cy="711200"/>
            </a:xfrm>
          </p:grpSpPr>
          <p:sp>
            <p:nvSpPr>
              <p:cNvPr id="474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75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79" name="Group"/>
            <p:cNvGrpSpPr/>
            <p:nvPr/>
          </p:nvGrpSpPr>
          <p:grpSpPr>
            <a:xfrm>
              <a:off x="1860102" y="251460"/>
              <a:ext cx="711201" cy="711201"/>
              <a:chOff x="0" y="0"/>
              <a:chExt cx="711200" cy="711200"/>
            </a:xfrm>
          </p:grpSpPr>
          <p:sp>
            <p:nvSpPr>
              <p:cNvPr id="477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78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82" name="Group"/>
            <p:cNvGrpSpPr/>
            <p:nvPr/>
          </p:nvGrpSpPr>
          <p:grpSpPr>
            <a:xfrm>
              <a:off x="2790154" y="251460"/>
              <a:ext cx="711201" cy="711201"/>
              <a:chOff x="0" y="0"/>
              <a:chExt cx="711200" cy="711200"/>
            </a:xfrm>
          </p:grpSpPr>
          <p:sp>
            <p:nvSpPr>
              <p:cNvPr id="48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8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85" name="Group"/>
            <p:cNvGrpSpPr/>
            <p:nvPr/>
          </p:nvGrpSpPr>
          <p:grpSpPr>
            <a:xfrm>
              <a:off x="3720205" y="251460"/>
              <a:ext cx="711201" cy="711201"/>
              <a:chOff x="0" y="0"/>
              <a:chExt cx="711200" cy="711200"/>
            </a:xfrm>
          </p:grpSpPr>
          <p:sp>
            <p:nvSpPr>
              <p:cNvPr id="483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84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88" name="Group"/>
            <p:cNvGrpSpPr/>
            <p:nvPr/>
          </p:nvGrpSpPr>
          <p:grpSpPr>
            <a:xfrm>
              <a:off x="4650257" y="251460"/>
              <a:ext cx="711201" cy="711201"/>
              <a:chOff x="0" y="0"/>
              <a:chExt cx="711200" cy="711200"/>
            </a:xfrm>
          </p:grpSpPr>
          <p:sp>
            <p:nvSpPr>
              <p:cNvPr id="486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87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91" name="Group"/>
            <p:cNvGrpSpPr/>
            <p:nvPr/>
          </p:nvGrpSpPr>
          <p:grpSpPr>
            <a:xfrm>
              <a:off x="5580308" y="251460"/>
              <a:ext cx="711201" cy="711201"/>
              <a:chOff x="0" y="0"/>
              <a:chExt cx="711200" cy="711200"/>
            </a:xfrm>
          </p:grpSpPr>
          <p:sp>
            <p:nvSpPr>
              <p:cNvPr id="489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90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494" name="Group"/>
            <p:cNvGrpSpPr/>
            <p:nvPr/>
          </p:nvGrpSpPr>
          <p:grpSpPr>
            <a:xfrm>
              <a:off x="6510359" y="251460"/>
              <a:ext cx="711201" cy="711201"/>
              <a:chOff x="0" y="0"/>
              <a:chExt cx="711200" cy="711200"/>
            </a:xfrm>
          </p:grpSpPr>
          <p:sp>
            <p:nvSpPr>
              <p:cNvPr id="492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493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495" name="Line"/>
            <p:cNvSpPr/>
            <p:nvPr/>
          </p:nvSpPr>
          <p:spPr>
            <a:xfrm>
              <a:off x="711200" y="607060"/>
              <a:ext cx="325044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96" name="Line"/>
            <p:cNvSpPr/>
            <p:nvPr/>
          </p:nvSpPr>
          <p:spPr>
            <a:xfrm>
              <a:off x="1641251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97" name="Line"/>
            <p:cNvSpPr/>
            <p:nvPr/>
          </p:nvSpPr>
          <p:spPr>
            <a:xfrm>
              <a:off x="2567304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98" name="Line"/>
            <p:cNvSpPr/>
            <p:nvPr/>
          </p:nvSpPr>
          <p:spPr>
            <a:xfrm>
              <a:off x="3493357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499" name="Line"/>
            <p:cNvSpPr/>
            <p:nvPr/>
          </p:nvSpPr>
          <p:spPr>
            <a:xfrm>
              <a:off x="4431405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00" name="Line"/>
            <p:cNvSpPr/>
            <p:nvPr/>
          </p:nvSpPr>
          <p:spPr>
            <a:xfrm>
              <a:off x="5361457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01" name="Line"/>
            <p:cNvSpPr/>
            <p:nvPr/>
          </p:nvSpPr>
          <p:spPr>
            <a:xfrm>
              <a:off x="6291508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02" name="Line"/>
            <p:cNvSpPr/>
            <p:nvPr/>
          </p:nvSpPr>
          <p:spPr>
            <a:xfrm>
              <a:off x="6865959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03" name="Line"/>
            <p:cNvSpPr/>
            <p:nvPr/>
          </p:nvSpPr>
          <p:spPr>
            <a:xfrm>
              <a:off x="1285651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04" name="Line"/>
            <p:cNvSpPr/>
            <p:nvPr/>
          </p:nvSpPr>
          <p:spPr>
            <a:xfrm>
              <a:off x="2215702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05" name="Line"/>
            <p:cNvSpPr/>
            <p:nvPr/>
          </p:nvSpPr>
          <p:spPr>
            <a:xfrm>
              <a:off x="3145754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06" name="Line"/>
            <p:cNvSpPr/>
            <p:nvPr/>
          </p:nvSpPr>
          <p:spPr>
            <a:xfrm>
              <a:off x="4075805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07" name="Line"/>
            <p:cNvSpPr/>
            <p:nvPr/>
          </p:nvSpPr>
          <p:spPr>
            <a:xfrm>
              <a:off x="5005857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08" name="Line"/>
            <p:cNvSpPr/>
            <p:nvPr/>
          </p:nvSpPr>
          <p:spPr>
            <a:xfrm>
              <a:off x="5935908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549" name="Group"/>
          <p:cNvGrpSpPr/>
          <p:nvPr/>
        </p:nvGrpSpPr>
        <p:grpSpPr>
          <a:xfrm>
            <a:off x="2812878" y="7005443"/>
            <a:ext cx="7221561" cy="962661"/>
            <a:chOff x="0" y="0"/>
            <a:chExt cx="7221559" cy="962660"/>
          </a:xfrm>
        </p:grpSpPr>
        <p:grpSp>
          <p:nvGrpSpPr>
            <p:cNvPr id="512" name="Group"/>
            <p:cNvGrpSpPr/>
            <p:nvPr/>
          </p:nvGrpSpPr>
          <p:grpSpPr>
            <a:xfrm>
              <a:off x="0" y="251460"/>
              <a:ext cx="711200" cy="711201"/>
              <a:chOff x="0" y="0"/>
              <a:chExt cx="711200" cy="711200"/>
            </a:xfrm>
          </p:grpSpPr>
          <p:sp>
            <p:nvSpPr>
              <p:cNvPr id="51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1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513" name="Line"/>
            <p:cNvSpPr/>
            <p:nvPr/>
          </p:nvSpPr>
          <p:spPr>
            <a:xfrm flipH="1">
              <a:off x="355600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grpSp>
          <p:nvGrpSpPr>
            <p:cNvPr id="516" name="Group"/>
            <p:cNvGrpSpPr/>
            <p:nvPr/>
          </p:nvGrpSpPr>
          <p:grpSpPr>
            <a:xfrm>
              <a:off x="930051" y="228600"/>
              <a:ext cx="711201" cy="711200"/>
              <a:chOff x="0" y="0"/>
              <a:chExt cx="711200" cy="711200"/>
            </a:xfrm>
          </p:grpSpPr>
          <p:sp>
            <p:nvSpPr>
              <p:cNvPr id="514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15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519" name="Group"/>
            <p:cNvGrpSpPr/>
            <p:nvPr/>
          </p:nvGrpSpPr>
          <p:grpSpPr>
            <a:xfrm>
              <a:off x="1860102" y="251460"/>
              <a:ext cx="711201" cy="711201"/>
              <a:chOff x="0" y="0"/>
              <a:chExt cx="711200" cy="711200"/>
            </a:xfrm>
          </p:grpSpPr>
          <p:sp>
            <p:nvSpPr>
              <p:cNvPr id="517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18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522" name="Group"/>
            <p:cNvGrpSpPr/>
            <p:nvPr/>
          </p:nvGrpSpPr>
          <p:grpSpPr>
            <a:xfrm>
              <a:off x="2790154" y="251460"/>
              <a:ext cx="711201" cy="711201"/>
              <a:chOff x="0" y="0"/>
              <a:chExt cx="711200" cy="711200"/>
            </a:xfrm>
          </p:grpSpPr>
          <p:sp>
            <p:nvSpPr>
              <p:cNvPr id="52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2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525" name="Group"/>
            <p:cNvGrpSpPr/>
            <p:nvPr/>
          </p:nvGrpSpPr>
          <p:grpSpPr>
            <a:xfrm>
              <a:off x="3720205" y="251460"/>
              <a:ext cx="711201" cy="711201"/>
              <a:chOff x="0" y="0"/>
              <a:chExt cx="711200" cy="711200"/>
            </a:xfrm>
          </p:grpSpPr>
          <p:sp>
            <p:nvSpPr>
              <p:cNvPr id="523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24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528" name="Group"/>
            <p:cNvGrpSpPr/>
            <p:nvPr/>
          </p:nvGrpSpPr>
          <p:grpSpPr>
            <a:xfrm>
              <a:off x="4650257" y="251460"/>
              <a:ext cx="711201" cy="711201"/>
              <a:chOff x="0" y="0"/>
              <a:chExt cx="711200" cy="711200"/>
            </a:xfrm>
          </p:grpSpPr>
          <p:sp>
            <p:nvSpPr>
              <p:cNvPr id="526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27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531" name="Group"/>
            <p:cNvGrpSpPr/>
            <p:nvPr/>
          </p:nvGrpSpPr>
          <p:grpSpPr>
            <a:xfrm>
              <a:off x="5580308" y="251460"/>
              <a:ext cx="711201" cy="711201"/>
              <a:chOff x="0" y="0"/>
              <a:chExt cx="711200" cy="711200"/>
            </a:xfrm>
          </p:grpSpPr>
          <p:sp>
            <p:nvSpPr>
              <p:cNvPr id="529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30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534" name="Group"/>
            <p:cNvGrpSpPr/>
            <p:nvPr/>
          </p:nvGrpSpPr>
          <p:grpSpPr>
            <a:xfrm>
              <a:off x="6510359" y="251460"/>
              <a:ext cx="711201" cy="711201"/>
              <a:chOff x="0" y="0"/>
              <a:chExt cx="711200" cy="711200"/>
            </a:xfrm>
          </p:grpSpPr>
          <p:sp>
            <p:nvSpPr>
              <p:cNvPr id="532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33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535" name="Line"/>
            <p:cNvSpPr/>
            <p:nvPr/>
          </p:nvSpPr>
          <p:spPr>
            <a:xfrm>
              <a:off x="711200" y="607060"/>
              <a:ext cx="325044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36" name="Line"/>
            <p:cNvSpPr/>
            <p:nvPr/>
          </p:nvSpPr>
          <p:spPr>
            <a:xfrm>
              <a:off x="1641251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37" name="Line"/>
            <p:cNvSpPr/>
            <p:nvPr/>
          </p:nvSpPr>
          <p:spPr>
            <a:xfrm>
              <a:off x="2567304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38" name="Line"/>
            <p:cNvSpPr/>
            <p:nvPr/>
          </p:nvSpPr>
          <p:spPr>
            <a:xfrm>
              <a:off x="3493357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39" name="Line"/>
            <p:cNvSpPr/>
            <p:nvPr/>
          </p:nvSpPr>
          <p:spPr>
            <a:xfrm>
              <a:off x="4431405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40" name="Line"/>
            <p:cNvSpPr/>
            <p:nvPr/>
          </p:nvSpPr>
          <p:spPr>
            <a:xfrm>
              <a:off x="5361457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41" name="Line"/>
            <p:cNvSpPr/>
            <p:nvPr/>
          </p:nvSpPr>
          <p:spPr>
            <a:xfrm>
              <a:off x="6291508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42" name="Line"/>
            <p:cNvSpPr/>
            <p:nvPr/>
          </p:nvSpPr>
          <p:spPr>
            <a:xfrm>
              <a:off x="6865959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43" name="Line"/>
            <p:cNvSpPr/>
            <p:nvPr/>
          </p:nvSpPr>
          <p:spPr>
            <a:xfrm>
              <a:off x="1285651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44" name="Line"/>
            <p:cNvSpPr/>
            <p:nvPr/>
          </p:nvSpPr>
          <p:spPr>
            <a:xfrm>
              <a:off x="2215702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45" name="Line"/>
            <p:cNvSpPr/>
            <p:nvPr/>
          </p:nvSpPr>
          <p:spPr>
            <a:xfrm>
              <a:off x="3145754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46" name="Line"/>
            <p:cNvSpPr/>
            <p:nvPr/>
          </p:nvSpPr>
          <p:spPr>
            <a:xfrm>
              <a:off x="4075805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47" name="Line"/>
            <p:cNvSpPr/>
            <p:nvPr/>
          </p:nvSpPr>
          <p:spPr>
            <a:xfrm>
              <a:off x="5005857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48" name="Line"/>
            <p:cNvSpPr/>
            <p:nvPr/>
          </p:nvSpPr>
          <p:spPr>
            <a:xfrm>
              <a:off x="5935908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589" name="Group"/>
          <p:cNvGrpSpPr/>
          <p:nvPr/>
        </p:nvGrpSpPr>
        <p:grpSpPr>
          <a:xfrm>
            <a:off x="2812878" y="7945243"/>
            <a:ext cx="7221561" cy="962661"/>
            <a:chOff x="0" y="0"/>
            <a:chExt cx="7221559" cy="962660"/>
          </a:xfrm>
        </p:grpSpPr>
        <p:grpSp>
          <p:nvGrpSpPr>
            <p:cNvPr id="552" name="Group"/>
            <p:cNvGrpSpPr/>
            <p:nvPr/>
          </p:nvGrpSpPr>
          <p:grpSpPr>
            <a:xfrm>
              <a:off x="0" y="251460"/>
              <a:ext cx="711200" cy="711201"/>
              <a:chOff x="0" y="0"/>
              <a:chExt cx="711200" cy="711200"/>
            </a:xfrm>
          </p:grpSpPr>
          <p:sp>
            <p:nvSpPr>
              <p:cNvPr id="55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5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553" name="Line"/>
            <p:cNvSpPr/>
            <p:nvPr/>
          </p:nvSpPr>
          <p:spPr>
            <a:xfrm flipH="1">
              <a:off x="355600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grpSp>
          <p:nvGrpSpPr>
            <p:cNvPr id="556" name="Group"/>
            <p:cNvGrpSpPr/>
            <p:nvPr/>
          </p:nvGrpSpPr>
          <p:grpSpPr>
            <a:xfrm>
              <a:off x="930051" y="228600"/>
              <a:ext cx="711201" cy="711200"/>
              <a:chOff x="0" y="0"/>
              <a:chExt cx="711200" cy="711200"/>
            </a:xfrm>
          </p:grpSpPr>
          <p:sp>
            <p:nvSpPr>
              <p:cNvPr id="554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55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559" name="Group"/>
            <p:cNvGrpSpPr/>
            <p:nvPr/>
          </p:nvGrpSpPr>
          <p:grpSpPr>
            <a:xfrm>
              <a:off x="1860102" y="251460"/>
              <a:ext cx="711201" cy="711201"/>
              <a:chOff x="0" y="0"/>
              <a:chExt cx="711200" cy="711200"/>
            </a:xfrm>
          </p:grpSpPr>
          <p:sp>
            <p:nvSpPr>
              <p:cNvPr id="557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58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562" name="Group"/>
            <p:cNvGrpSpPr/>
            <p:nvPr/>
          </p:nvGrpSpPr>
          <p:grpSpPr>
            <a:xfrm>
              <a:off x="2790154" y="251460"/>
              <a:ext cx="711201" cy="711201"/>
              <a:chOff x="0" y="0"/>
              <a:chExt cx="711200" cy="711200"/>
            </a:xfrm>
          </p:grpSpPr>
          <p:sp>
            <p:nvSpPr>
              <p:cNvPr id="560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61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565" name="Group"/>
            <p:cNvGrpSpPr/>
            <p:nvPr/>
          </p:nvGrpSpPr>
          <p:grpSpPr>
            <a:xfrm>
              <a:off x="3720205" y="251460"/>
              <a:ext cx="711201" cy="711201"/>
              <a:chOff x="0" y="0"/>
              <a:chExt cx="711200" cy="711200"/>
            </a:xfrm>
          </p:grpSpPr>
          <p:sp>
            <p:nvSpPr>
              <p:cNvPr id="563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64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568" name="Group"/>
            <p:cNvGrpSpPr/>
            <p:nvPr/>
          </p:nvGrpSpPr>
          <p:grpSpPr>
            <a:xfrm>
              <a:off x="4650257" y="251460"/>
              <a:ext cx="711201" cy="711201"/>
              <a:chOff x="0" y="0"/>
              <a:chExt cx="711200" cy="711200"/>
            </a:xfrm>
          </p:grpSpPr>
          <p:sp>
            <p:nvSpPr>
              <p:cNvPr id="566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67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571" name="Group"/>
            <p:cNvGrpSpPr/>
            <p:nvPr/>
          </p:nvGrpSpPr>
          <p:grpSpPr>
            <a:xfrm>
              <a:off x="5580308" y="251460"/>
              <a:ext cx="711201" cy="711201"/>
              <a:chOff x="0" y="0"/>
              <a:chExt cx="711200" cy="711200"/>
            </a:xfrm>
          </p:grpSpPr>
          <p:sp>
            <p:nvSpPr>
              <p:cNvPr id="569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70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grpSp>
          <p:nvGrpSpPr>
            <p:cNvPr id="574" name="Group"/>
            <p:cNvGrpSpPr/>
            <p:nvPr/>
          </p:nvGrpSpPr>
          <p:grpSpPr>
            <a:xfrm>
              <a:off x="6510359" y="251460"/>
              <a:ext cx="711201" cy="711201"/>
              <a:chOff x="0" y="0"/>
              <a:chExt cx="711200" cy="711200"/>
            </a:xfrm>
          </p:grpSpPr>
          <p:sp>
            <p:nvSpPr>
              <p:cNvPr id="572" name="Rounded Rectangle"/>
              <p:cNvSpPr/>
              <p:nvPr/>
            </p:nvSpPr>
            <p:spPr>
              <a:xfrm>
                <a:off x="0" y="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32747F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  <p:sp>
            <p:nvSpPr>
              <p:cNvPr id="573" name="Rounded Rectangle"/>
              <p:cNvSpPr/>
              <p:nvPr/>
            </p:nvSpPr>
            <p:spPr>
              <a:xfrm>
                <a:off x="76200" y="76200"/>
                <a:ext cx="635000" cy="635000"/>
              </a:xfrm>
              <a:prstGeom prst="roundRect">
                <a:avLst>
                  <a:gd name="adj" fmla="val 13212"/>
                </a:avLst>
              </a:prstGeom>
              <a:solidFill>
                <a:srgbClr val="479CBD"/>
              </a:solidFill>
              <a:ln w="25400" cap="flat">
                <a:solidFill>
                  <a:srgbClr val="FFFFFF"/>
                </a:solidFill>
                <a:prstDash val="solid"/>
                <a:miter lim="400000"/>
              </a:ln>
              <a:effectLst/>
            </p:spPr>
            <p:txBody>
              <a:bodyPr wrap="square" lIns="71437" tIns="71437" rIns="71437" bIns="71437" numCol="1" anchor="ctr">
                <a:noAutofit/>
              </a:bodyPr>
              <a:lstStyle/>
              <a:p>
                <a:pPr algn="r">
                  <a:defRPr sz="4200">
                    <a:effectLst>
                      <a:outerShdw sx="100000" sy="100000" kx="0" ky="0" algn="b" rotWithShape="0" blurRad="38100" dist="12700" dir="5400000">
                        <a:srgbClr val="000000">
                          <a:alpha val="50000"/>
                        </a:srgbClr>
                      </a:outerShdw>
                    </a:effectLst>
                  </a:defRPr>
                </a:pPr>
              </a:p>
            </p:txBody>
          </p:sp>
        </p:grpSp>
        <p:sp>
          <p:nvSpPr>
            <p:cNvPr id="575" name="Line"/>
            <p:cNvSpPr/>
            <p:nvPr/>
          </p:nvSpPr>
          <p:spPr>
            <a:xfrm>
              <a:off x="711200" y="607060"/>
              <a:ext cx="325044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76" name="Line"/>
            <p:cNvSpPr/>
            <p:nvPr/>
          </p:nvSpPr>
          <p:spPr>
            <a:xfrm>
              <a:off x="1641251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77" name="Line"/>
            <p:cNvSpPr/>
            <p:nvPr/>
          </p:nvSpPr>
          <p:spPr>
            <a:xfrm>
              <a:off x="2567304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78" name="Line"/>
            <p:cNvSpPr/>
            <p:nvPr/>
          </p:nvSpPr>
          <p:spPr>
            <a:xfrm>
              <a:off x="3493357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79" name="Line"/>
            <p:cNvSpPr/>
            <p:nvPr/>
          </p:nvSpPr>
          <p:spPr>
            <a:xfrm>
              <a:off x="4431405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80" name="Line"/>
            <p:cNvSpPr/>
            <p:nvPr/>
          </p:nvSpPr>
          <p:spPr>
            <a:xfrm>
              <a:off x="5361457" y="607060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81" name="Line"/>
            <p:cNvSpPr/>
            <p:nvPr/>
          </p:nvSpPr>
          <p:spPr>
            <a:xfrm>
              <a:off x="6291508" y="618068"/>
              <a:ext cx="325045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82" name="Line"/>
            <p:cNvSpPr/>
            <p:nvPr/>
          </p:nvSpPr>
          <p:spPr>
            <a:xfrm>
              <a:off x="6865959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83" name="Line"/>
            <p:cNvSpPr/>
            <p:nvPr/>
          </p:nvSpPr>
          <p:spPr>
            <a:xfrm>
              <a:off x="1285651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84" name="Line"/>
            <p:cNvSpPr/>
            <p:nvPr/>
          </p:nvSpPr>
          <p:spPr>
            <a:xfrm>
              <a:off x="2215702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85" name="Line"/>
            <p:cNvSpPr/>
            <p:nvPr/>
          </p:nvSpPr>
          <p:spPr>
            <a:xfrm>
              <a:off x="3145754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86" name="Line"/>
            <p:cNvSpPr/>
            <p:nvPr/>
          </p:nvSpPr>
          <p:spPr>
            <a:xfrm>
              <a:off x="4075805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87" name="Line"/>
            <p:cNvSpPr/>
            <p:nvPr/>
          </p:nvSpPr>
          <p:spPr>
            <a:xfrm>
              <a:off x="5005857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588" name="Line"/>
            <p:cNvSpPr/>
            <p:nvPr/>
          </p:nvSpPr>
          <p:spPr>
            <a:xfrm>
              <a:off x="5935908" y="0"/>
              <a:ext cx="1" cy="31750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  <a:headEnd type="triangle" w="med" len="med"/>
              <a:tailEnd type="triangle" w="med" len="med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sp>
        <p:nvSpPr>
          <p:cNvPr id="590" name="Line"/>
          <p:cNvSpPr/>
          <p:nvPr/>
        </p:nvSpPr>
        <p:spPr>
          <a:xfrm>
            <a:off x="3213578" y="8914124"/>
            <a:ext cx="3618" cy="397417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591" name="Line"/>
          <p:cNvSpPr/>
          <p:nvPr/>
        </p:nvSpPr>
        <p:spPr>
          <a:xfrm>
            <a:off x="4145537" y="8914124"/>
            <a:ext cx="3618" cy="397417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592" name="Line"/>
          <p:cNvSpPr/>
          <p:nvPr/>
        </p:nvSpPr>
        <p:spPr>
          <a:xfrm>
            <a:off x="5077496" y="8914124"/>
            <a:ext cx="3618" cy="397417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593" name="Line"/>
          <p:cNvSpPr/>
          <p:nvPr/>
        </p:nvSpPr>
        <p:spPr>
          <a:xfrm>
            <a:off x="6009454" y="8914124"/>
            <a:ext cx="3618" cy="397417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594" name="Line"/>
          <p:cNvSpPr/>
          <p:nvPr/>
        </p:nvSpPr>
        <p:spPr>
          <a:xfrm>
            <a:off x="6941412" y="8914124"/>
            <a:ext cx="3618" cy="397417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595" name="Line"/>
          <p:cNvSpPr/>
          <p:nvPr/>
        </p:nvSpPr>
        <p:spPr>
          <a:xfrm>
            <a:off x="7873372" y="8914124"/>
            <a:ext cx="3618" cy="397417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596" name="Line"/>
          <p:cNvSpPr/>
          <p:nvPr/>
        </p:nvSpPr>
        <p:spPr>
          <a:xfrm>
            <a:off x="8805330" y="8914124"/>
            <a:ext cx="3619" cy="397417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597" name="Line"/>
          <p:cNvSpPr/>
          <p:nvPr/>
        </p:nvSpPr>
        <p:spPr>
          <a:xfrm>
            <a:off x="9737289" y="8914124"/>
            <a:ext cx="3618" cy="397417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cxnSp>
        <p:nvCxnSpPr>
          <p:cNvPr id="598" name="Connection Line"/>
          <p:cNvCxnSpPr>
            <a:stCxn id="638" idx="0"/>
            <a:endCxn id="630" idx="0"/>
          </p:cNvCxnSpPr>
          <p:nvPr/>
        </p:nvCxnSpPr>
        <p:spPr>
          <a:xfrm flipH="1" flipV="1">
            <a:off x="3213578" y="9599942"/>
            <a:ext cx="1512969" cy="1929636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599" name="Connection Line"/>
          <p:cNvCxnSpPr>
            <a:stCxn id="638" idx="0"/>
            <a:endCxn id="632" idx="0"/>
          </p:cNvCxnSpPr>
          <p:nvPr/>
        </p:nvCxnSpPr>
        <p:spPr>
          <a:xfrm flipH="1" flipV="1">
            <a:off x="4143630" y="9599942"/>
            <a:ext cx="582917" cy="1929636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00" name="Connection Line"/>
          <p:cNvCxnSpPr>
            <a:stCxn id="638" idx="0"/>
            <a:endCxn id="633" idx="0"/>
          </p:cNvCxnSpPr>
          <p:nvPr/>
        </p:nvCxnSpPr>
        <p:spPr>
          <a:xfrm flipV="1">
            <a:off x="4726546" y="9599942"/>
            <a:ext cx="347136" cy="1929636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01" name="Connection Line"/>
          <p:cNvCxnSpPr>
            <a:stCxn id="638" idx="0"/>
            <a:endCxn id="634" idx="0"/>
          </p:cNvCxnSpPr>
          <p:nvPr/>
        </p:nvCxnSpPr>
        <p:spPr>
          <a:xfrm flipV="1">
            <a:off x="4726546" y="9599942"/>
            <a:ext cx="1277188" cy="1929636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02" name="Connection Line"/>
          <p:cNvCxnSpPr>
            <a:stCxn id="638" idx="0"/>
            <a:endCxn id="635" idx="0"/>
          </p:cNvCxnSpPr>
          <p:nvPr/>
        </p:nvCxnSpPr>
        <p:spPr>
          <a:xfrm flipV="1">
            <a:off x="4726546" y="9599942"/>
            <a:ext cx="2207238" cy="1929636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03" name="Connection Line"/>
          <p:cNvCxnSpPr>
            <a:stCxn id="638" idx="0"/>
            <a:endCxn id="636" idx="0"/>
          </p:cNvCxnSpPr>
          <p:nvPr/>
        </p:nvCxnSpPr>
        <p:spPr>
          <a:xfrm flipV="1">
            <a:off x="4726546" y="9599942"/>
            <a:ext cx="3137291" cy="1929636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04" name="Connection Line"/>
          <p:cNvCxnSpPr>
            <a:stCxn id="638" idx="0"/>
            <a:endCxn id="637" idx="0"/>
          </p:cNvCxnSpPr>
          <p:nvPr/>
        </p:nvCxnSpPr>
        <p:spPr>
          <a:xfrm flipV="1">
            <a:off x="4726546" y="9599942"/>
            <a:ext cx="4067341" cy="1929636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05" name="Connection Line"/>
          <p:cNvCxnSpPr>
            <a:stCxn id="638" idx="0"/>
            <a:endCxn id="631" idx="0"/>
          </p:cNvCxnSpPr>
          <p:nvPr/>
        </p:nvCxnSpPr>
        <p:spPr>
          <a:xfrm flipV="1">
            <a:off x="4726546" y="9599942"/>
            <a:ext cx="4997393" cy="1929636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06" name="Connection Line"/>
          <p:cNvCxnSpPr>
            <a:stCxn id="639" idx="0"/>
            <a:endCxn id="630" idx="0"/>
          </p:cNvCxnSpPr>
          <p:nvPr/>
        </p:nvCxnSpPr>
        <p:spPr>
          <a:xfrm flipH="1" flipV="1">
            <a:off x="3213578" y="9599942"/>
            <a:ext cx="2641348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07" name="Connection Line"/>
          <p:cNvCxnSpPr>
            <a:stCxn id="640" idx="0"/>
            <a:endCxn id="630" idx="0"/>
          </p:cNvCxnSpPr>
          <p:nvPr/>
        </p:nvCxnSpPr>
        <p:spPr>
          <a:xfrm flipH="1" flipV="1">
            <a:off x="3213578" y="9599942"/>
            <a:ext cx="3773771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08" name="Connection Line"/>
          <p:cNvCxnSpPr>
            <a:stCxn id="641" idx="0"/>
            <a:endCxn id="630" idx="0"/>
          </p:cNvCxnSpPr>
          <p:nvPr/>
        </p:nvCxnSpPr>
        <p:spPr>
          <a:xfrm flipH="1" flipV="1">
            <a:off x="3213578" y="9599942"/>
            <a:ext cx="4902102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09" name="Connection Line"/>
          <p:cNvCxnSpPr>
            <a:stCxn id="639" idx="0"/>
            <a:endCxn id="632" idx="0"/>
          </p:cNvCxnSpPr>
          <p:nvPr/>
        </p:nvCxnSpPr>
        <p:spPr>
          <a:xfrm flipH="1" flipV="1">
            <a:off x="4143630" y="9599942"/>
            <a:ext cx="1711296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10" name="Connection Line"/>
          <p:cNvCxnSpPr>
            <a:stCxn id="640" idx="0"/>
            <a:endCxn id="632" idx="0"/>
          </p:cNvCxnSpPr>
          <p:nvPr/>
        </p:nvCxnSpPr>
        <p:spPr>
          <a:xfrm flipH="1" flipV="1">
            <a:off x="4143630" y="9599942"/>
            <a:ext cx="2843719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11" name="Connection Line"/>
          <p:cNvCxnSpPr>
            <a:stCxn id="641" idx="0"/>
            <a:endCxn id="632" idx="0"/>
          </p:cNvCxnSpPr>
          <p:nvPr/>
        </p:nvCxnSpPr>
        <p:spPr>
          <a:xfrm flipH="1" flipV="1">
            <a:off x="4143630" y="9599942"/>
            <a:ext cx="3972050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sp>
        <p:nvSpPr>
          <p:cNvPr id="655" name="Connection Line"/>
          <p:cNvSpPr/>
          <p:nvPr/>
        </p:nvSpPr>
        <p:spPr>
          <a:xfrm>
            <a:off x="5255162" y="9930142"/>
            <a:ext cx="648884" cy="11806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21600" y="21600"/>
                </a:moveTo>
                <a:lnTo>
                  <a:pt x="0" y="0"/>
                </a:lnTo>
              </a:path>
            </a:pathLst>
          </a:custGeom>
          <a:ln w="25400">
            <a:solidFill>
              <a:srgbClr val="FFFFFF"/>
            </a:solidFill>
            <a:miter lim="400000"/>
            <a:headEnd type="triangle"/>
          </a:ln>
        </p:spPr>
        <p:txBody>
          <a:bodyPr/>
          <a:lstStyle/>
          <a:p>
            <a:pPr/>
          </a:p>
        </p:txBody>
      </p:sp>
      <p:cxnSp>
        <p:nvCxnSpPr>
          <p:cNvPr id="613" name="Connection Line"/>
          <p:cNvCxnSpPr>
            <a:stCxn id="640" idx="0"/>
            <a:endCxn id="633" idx="0"/>
          </p:cNvCxnSpPr>
          <p:nvPr/>
        </p:nvCxnSpPr>
        <p:spPr>
          <a:xfrm flipH="1" flipV="1">
            <a:off x="5073681" y="9599942"/>
            <a:ext cx="1913668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14" name="Connection Line"/>
          <p:cNvCxnSpPr>
            <a:stCxn id="641" idx="0"/>
            <a:endCxn id="633" idx="0"/>
          </p:cNvCxnSpPr>
          <p:nvPr/>
        </p:nvCxnSpPr>
        <p:spPr>
          <a:xfrm flipH="1" flipV="1">
            <a:off x="5073681" y="9599942"/>
            <a:ext cx="3041999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15" name="Connection Line"/>
          <p:cNvCxnSpPr>
            <a:stCxn id="639" idx="0"/>
            <a:endCxn id="634" idx="0"/>
          </p:cNvCxnSpPr>
          <p:nvPr/>
        </p:nvCxnSpPr>
        <p:spPr>
          <a:xfrm flipV="1">
            <a:off x="5854925" y="9599942"/>
            <a:ext cx="148809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16" name="Connection Line"/>
          <p:cNvCxnSpPr>
            <a:stCxn id="639" idx="0"/>
            <a:endCxn id="635" idx="0"/>
          </p:cNvCxnSpPr>
          <p:nvPr/>
        </p:nvCxnSpPr>
        <p:spPr>
          <a:xfrm flipV="1">
            <a:off x="5854925" y="9599942"/>
            <a:ext cx="1078859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17" name="Connection Line"/>
          <p:cNvCxnSpPr>
            <a:stCxn id="640" idx="0"/>
            <a:endCxn id="634" idx="0"/>
          </p:cNvCxnSpPr>
          <p:nvPr/>
        </p:nvCxnSpPr>
        <p:spPr>
          <a:xfrm flipH="1" flipV="1">
            <a:off x="6003733" y="9599942"/>
            <a:ext cx="983616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18" name="Connection Line"/>
          <p:cNvCxnSpPr>
            <a:stCxn id="641" idx="0"/>
            <a:endCxn id="634" idx="0"/>
          </p:cNvCxnSpPr>
          <p:nvPr/>
        </p:nvCxnSpPr>
        <p:spPr>
          <a:xfrm flipH="1" flipV="1">
            <a:off x="6003733" y="9599942"/>
            <a:ext cx="2111947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19" name="Connection Line"/>
          <p:cNvCxnSpPr>
            <a:stCxn id="640" idx="0"/>
            <a:endCxn id="635" idx="0"/>
          </p:cNvCxnSpPr>
          <p:nvPr/>
        </p:nvCxnSpPr>
        <p:spPr>
          <a:xfrm flipH="1" flipV="1">
            <a:off x="6933783" y="9599942"/>
            <a:ext cx="53566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20" name="Connection Line"/>
          <p:cNvCxnSpPr>
            <a:stCxn id="641" idx="0"/>
            <a:endCxn id="635" idx="0"/>
          </p:cNvCxnSpPr>
          <p:nvPr/>
        </p:nvCxnSpPr>
        <p:spPr>
          <a:xfrm flipH="1" flipV="1">
            <a:off x="6933783" y="9599942"/>
            <a:ext cx="1181897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21" name="Connection Line"/>
          <p:cNvCxnSpPr>
            <a:stCxn id="639" idx="0"/>
            <a:endCxn id="636" idx="0"/>
          </p:cNvCxnSpPr>
          <p:nvPr/>
        </p:nvCxnSpPr>
        <p:spPr>
          <a:xfrm flipV="1">
            <a:off x="5854925" y="9599942"/>
            <a:ext cx="2008912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22" name="Connection Line"/>
          <p:cNvCxnSpPr>
            <a:stCxn id="640" idx="0"/>
            <a:endCxn id="637" idx="0"/>
          </p:cNvCxnSpPr>
          <p:nvPr/>
        </p:nvCxnSpPr>
        <p:spPr>
          <a:xfrm flipV="1">
            <a:off x="6987348" y="9599942"/>
            <a:ext cx="1806539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23" name="Connection Line"/>
          <p:cNvCxnSpPr>
            <a:stCxn id="640" idx="0"/>
            <a:endCxn id="636" idx="0"/>
          </p:cNvCxnSpPr>
          <p:nvPr/>
        </p:nvCxnSpPr>
        <p:spPr>
          <a:xfrm flipV="1">
            <a:off x="6987348" y="9599942"/>
            <a:ext cx="876489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24" name="Connection Line"/>
          <p:cNvCxnSpPr>
            <a:stCxn id="641" idx="0"/>
            <a:endCxn id="636" idx="0"/>
          </p:cNvCxnSpPr>
          <p:nvPr/>
        </p:nvCxnSpPr>
        <p:spPr>
          <a:xfrm flipH="1" flipV="1">
            <a:off x="7863836" y="9599942"/>
            <a:ext cx="251844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25" name="Connection Line"/>
          <p:cNvCxnSpPr>
            <a:stCxn id="639" idx="0"/>
            <a:endCxn id="637" idx="0"/>
          </p:cNvCxnSpPr>
          <p:nvPr/>
        </p:nvCxnSpPr>
        <p:spPr>
          <a:xfrm flipV="1">
            <a:off x="5854925" y="9599942"/>
            <a:ext cx="2938962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26" name="Connection Line"/>
          <p:cNvCxnSpPr>
            <a:stCxn id="641" idx="0"/>
            <a:endCxn id="637" idx="0"/>
          </p:cNvCxnSpPr>
          <p:nvPr/>
        </p:nvCxnSpPr>
        <p:spPr>
          <a:xfrm flipV="1">
            <a:off x="8115679" y="9599942"/>
            <a:ext cx="678208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27" name="Connection Line"/>
          <p:cNvCxnSpPr>
            <a:stCxn id="639" idx="0"/>
            <a:endCxn id="631" idx="0"/>
          </p:cNvCxnSpPr>
          <p:nvPr/>
        </p:nvCxnSpPr>
        <p:spPr>
          <a:xfrm flipV="1">
            <a:off x="5854925" y="9599942"/>
            <a:ext cx="3869014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28" name="Connection Line"/>
          <p:cNvCxnSpPr>
            <a:stCxn id="640" idx="0"/>
            <a:endCxn id="631" idx="0"/>
          </p:cNvCxnSpPr>
          <p:nvPr/>
        </p:nvCxnSpPr>
        <p:spPr>
          <a:xfrm flipV="1">
            <a:off x="6987348" y="9599942"/>
            <a:ext cx="2736591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cxnSp>
        <p:nvCxnSpPr>
          <p:cNvPr id="629" name="Connection Line"/>
          <p:cNvCxnSpPr>
            <a:stCxn id="641" idx="0"/>
            <a:endCxn id="631" idx="0"/>
          </p:cNvCxnSpPr>
          <p:nvPr/>
        </p:nvCxnSpPr>
        <p:spPr>
          <a:xfrm flipV="1">
            <a:off x="8115679" y="9599942"/>
            <a:ext cx="1608260" cy="19421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headEnd type="triangle"/>
          </a:ln>
        </p:spPr>
      </p:cxnSp>
      <p:sp>
        <p:nvSpPr>
          <p:cNvPr id="630" name="Rounded Rectangle"/>
          <p:cNvSpPr/>
          <p:nvPr/>
        </p:nvSpPr>
        <p:spPr>
          <a:xfrm>
            <a:off x="2896078" y="9282442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83B66E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31" name="Rounded Rectangle"/>
          <p:cNvSpPr/>
          <p:nvPr/>
        </p:nvSpPr>
        <p:spPr>
          <a:xfrm>
            <a:off x="9406438" y="9282442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83B66E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32" name="Rounded Rectangle"/>
          <p:cNvSpPr/>
          <p:nvPr/>
        </p:nvSpPr>
        <p:spPr>
          <a:xfrm>
            <a:off x="3826130" y="9282442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83B66E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33" name="Rounded Rectangle"/>
          <p:cNvSpPr/>
          <p:nvPr/>
        </p:nvSpPr>
        <p:spPr>
          <a:xfrm>
            <a:off x="4756181" y="9282442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83B66E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34" name="Rounded Rectangle"/>
          <p:cNvSpPr/>
          <p:nvPr/>
        </p:nvSpPr>
        <p:spPr>
          <a:xfrm>
            <a:off x="5686233" y="9282442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83B66E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35" name="Rounded Rectangle"/>
          <p:cNvSpPr/>
          <p:nvPr/>
        </p:nvSpPr>
        <p:spPr>
          <a:xfrm>
            <a:off x="6616283" y="9282442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83B66E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36" name="Rounded Rectangle"/>
          <p:cNvSpPr/>
          <p:nvPr/>
        </p:nvSpPr>
        <p:spPr>
          <a:xfrm>
            <a:off x="7546336" y="9282442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83B66E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37" name="Rounded Rectangle"/>
          <p:cNvSpPr/>
          <p:nvPr/>
        </p:nvSpPr>
        <p:spPr>
          <a:xfrm>
            <a:off x="8476386" y="9282442"/>
            <a:ext cx="635001" cy="635001"/>
          </a:xfrm>
          <a:prstGeom prst="roundRect">
            <a:avLst>
              <a:gd name="adj" fmla="val 13212"/>
            </a:avLst>
          </a:prstGeom>
          <a:solidFill>
            <a:srgbClr val="83B66E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38" name="Rounded Rectangle"/>
          <p:cNvSpPr/>
          <p:nvPr/>
        </p:nvSpPr>
        <p:spPr>
          <a:xfrm>
            <a:off x="4409046" y="10946366"/>
            <a:ext cx="635001" cy="1166423"/>
          </a:xfrm>
          <a:prstGeom prst="roundRect">
            <a:avLst>
              <a:gd name="adj" fmla="val 13212"/>
            </a:avLst>
          </a:prstGeom>
          <a:solidFill>
            <a:srgbClr val="DD5D44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39" name="Rounded Rectangle"/>
          <p:cNvSpPr/>
          <p:nvPr/>
        </p:nvSpPr>
        <p:spPr>
          <a:xfrm>
            <a:off x="5537425" y="10958903"/>
            <a:ext cx="635001" cy="1166422"/>
          </a:xfrm>
          <a:prstGeom prst="roundRect">
            <a:avLst>
              <a:gd name="adj" fmla="val 13212"/>
            </a:avLst>
          </a:prstGeom>
          <a:solidFill>
            <a:srgbClr val="DD5D44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40" name="Rounded Rectangle"/>
          <p:cNvSpPr/>
          <p:nvPr/>
        </p:nvSpPr>
        <p:spPr>
          <a:xfrm>
            <a:off x="6669848" y="10958903"/>
            <a:ext cx="635001" cy="1166422"/>
          </a:xfrm>
          <a:prstGeom prst="roundRect">
            <a:avLst>
              <a:gd name="adj" fmla="val 13212"/>
            </a:avLst>
          </a:prstGeom>
          <a:solidFill>
            <a:srgbClr val="DD5D44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41" name="Rounded Rectangle"/>
          <p:cNvSpPr/>
          <p:nvPr/>
        </p:nvSpPr>
        <p:spPr>
          <a:xfrm>
            <a:off x="7798179" y="10958903"/>
            <a:ext cx="635001" cy="1166422"/>
          </a:xfrm>
          <a:prstGeom prst="roundRect">
            <a:avLst>
              <a:gd name="adj" fmla="val 13212"/>
            </a:avLst>
          </a:prstGeom>
          <a:solidFill>
            <a:srgbClr val="DD5D44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42" name="Line"/>
          <p:cNvSpPr/>
          <p:nvPr/>
        </p:nvSpPr>
        <p:spPr>
          <a:xfrm>
            <a:off x="3008441" y="9074673"/>
            <a:ext cx="7562588" cy="1"/>
          </a:xfrm>
          <a:prstGeom prst="line">
            <a:avLst/>
          </a:prstGeom>
          <a:ln w="76200">
            <a:solidFill>
              <a:srgbClr val="F3BB44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43" name="Trigger…"/>
          <p:cNvSpPr/>
          <p:nvPr/>
        </p:nvSpPr>
        <p:spPr>
          <a:xfrm>
            <a:off x="10247269" y="11004412"/>
            <a:ext cx="1775562" cy="1166422"/>
          </a:xfrm>
          <a:prstGeom prst="roundRect">
            <a:avLst>
              <a:gd name="adj" fmla="val 7193"/>
            </a:avLst>
          </a:prstGeom>
          <a:solidFill>
            <a:srgbClr val="F3BB44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sz="2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Trigger</a:t>
            </a:r>
          </a:p>
          <a:p>
            <a:pPr>
              <a:defRPr sz="2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Table</a:t>
            </a:r>
          </a:p>
        </p:txBody>
      </p:sp>
      <p:sp>
        <p:nvSpPr>
          <p:cNvPr id="644" name="Line"/>
          <p:cNvSpPr/>
          <p:nvPr/>
        </p:nvSpPr>
        <p:spPr>
          <a:xfrm>
            <a:off x="10564769" y="9036574"/>
            <a:ext cx="1" cy="1955138"/>
          </a:xfrm>
          <a:prstGeom prst="line">
            <a:avLst/>
          </a:prstGeom>
          <a:ln w="76200">
            <a:solidFill>
              <a:srgbClr val="F3BB44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45" name="EOC…"/>
          <p:cNvSpPr txBox="1"/>
          <p:nvPr/>
        </p:nvSpPr>
        <p:spPr>
          <a:xfrm>
            <a:off x="529572" y="9269742"/>
            <a:ext cx="1800963" cy="8208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200">
                <a:solidFill>
                  <a:srgbClr val="83B66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EOC</a:t>
            </a:r>
          </a:p>
          <a:p>
            <a:pPr>
              <a:defRPr sz="2200">
                <a:solidFill>
                  <a:srgbClr val="83B66E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Concentrator</a:t>
            </a:r>
          </a:p>
        </p:txBody>
      </p:sp>
      <p:sp>
        <p:nvSpPr>
          <p:cNvPr id="646" name="Event Buffer"/>
          <p:cNvSpPr txBox="1"/>
          <p:nvPr/>
        </p:nvSpPr>
        <p:spPr>
          <a:xfrm>
            <a:off x="810479" y="11290602"/>
            <a:ext cx="1688085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sz="2200">
                <a:solidFill>
                  <a:srgbClr val="DD5D4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Event Buffer</a:t>
            </a:r>
          </a:p>
        </p:txBody>
      </p:sp>
      <p:sp>
        <p:nvSpPr>
          <p:cNvPr id="647" name="Line"/>
          <p:cNvSpPr/>
          <p:nvPr/>
        </p:nvSpPr>
        <p:spPr>
          <a:xfrm>
            <a:off x="4726547" y="12138661"/>
            <a:ext cx="1" cy="472401"/>
          </a:xfrm>
          <a:prstGeom prst="line">
            <a:avLst/>
          </a:prstGeom>
          <a:ln w="635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48" name="Line"/>
          <p:cNvSpPr/>
          <p:nvPr/>
        </p:nvSpPr>
        <p:spPr>
          <a:xfrm>
            <a:off x="5857955" y="12138661"/>
            <a:ext cx="1" cy="472401"/>
          </a:xfrm>
          <a:prstGeom prst="line">
            <a:avLst/>
          </a:prstGeom>
          <a:ln w="635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49" name="Line"/>
          <p:cNvSpPr/>
          <p:nvPr/>
        </p:nvSpPr>
        <p:spPr>
          <a:xfrm>
            <a:off x="6989362" y="12138661"/>
            <a:ext cx="1" cy="472401"/>
          </a:xfrm>
          <a:prstGeom prst="line">
            <a:avLst/>
          </a:prstGeom>
          <a:ln w="635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50" name="Line"/>
          <p:cNvSpPr/>
          <p:nvPr/>
        </p:nvSpPr>
        <p:spPr>
          <a:xfrm>
            <a:off x="8120771" y="12138661"/>
            <a:ext cx="1" cy="472401"/>
          </a:xfrm>
          <a:prstGeom prst="line">
            <a:avLst/>
          </a:prstGeom>
          <a:ln w="635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51" name="Rectangle"/>
          <p:cNvSpPr/>
          <p:nvPr/>
        </p:nvSpPr>
        <p:spPr>
          <a:xfrm>
            <a:off x="2706592" y="438665"/>
            <a:ext cx="7434134" cy="8667759"/>
          </a:xfrm>
          <a:prstGeom prst="rect">
            <a:avLst/>
          </a:prstGeom>
          <a:ln w="12700">
            <a:solidFill>
              <a:srgbClr val="FFFFFF"/>
            </a:solidFill>
            <a:custDash>
              <a:ds d="200000" sp="200000"/>
            </a:custDash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52" name="Rectangle"/>
          <p:cNvSpPr/>
          <p:nvPr/>
        </p:nvSpPr>
        <p:spPr>
          <a:xfrm>
            <a:off x="2703931" y="9144523"/>
            <a:ext cx="10024155" cy="3153472"/>
          </a:xfrm>
          <a:prstGeom prst="rect">
            <a:avLst/>
          </a:prstGeom>
          <a:ln w="12700">
            <a:solidFill>
              <a:srgbClr val="FFFFFF"/>
            </a:solidFill>
            <a:custDash>
              <a:ds d="200000" sp="200000"/>
            </a:custDash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53" name="Networked…"/>
          <p:cNvSpPr txBox="1"/>
          <p:nvPr/>
        </p:nvSpPr>
        <p:spPr>
          <a:xfrm>
            <a:off x="847220" y="3561412"/>
            <a:ext cx="1614603" cy="1163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200">
                <a:solidFill>
                  <a:srgbClr val="479CB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Networked</a:t>
            </a:r>
          </a:p>
          <a:p>
            <a:pPr>
              <a:defRPr sz="2200">
                <a:solidFill>
                  <a:srgbClr val="479CB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Matrix</a:t>
            </a:r>
          </a:p>
          <a:p>
            <a:pPr>
              <a:defRPr sz="2200">
                <a:solidFill>
                  <a:srgbClr val="479CBD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8x8</a:t>
            </a:r>
          </a:p>
        </p:txBody>
      </p:sp>
      <p:sp>
        <p:nvSpPr>
          <p:cNvPr id="654" name="Config…"/>
          <p:cNvSpPr/>
          <p:nvPr/>
        </p:nvSpPr>
        <p:spPr>
          <a:xfrm>
            <a:off x="10763342" y="9282442"/>
            <a:ext cx="1840657" cy="1166423"/>
          </a:xfrm>
          <a:prstGeom prst="roundRect">
            <a:avLst>
              <a:gd name="adj" fmla="val 7193"/>
            </a:avLst>
          </a:prstGeom>
          <a:solidFill>
            <a:srgbClr val="DD8A3A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sz="2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Config</a:t>
            </a:r>
          </a:p>
          <a:p>
            <a:pPr>
              <a:defRPr sz="2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Generator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7" name="Slide Number"/>
          <p:cNvSpPr txBox="1"/>
          <p:nvPr>
            <p:ph type="sldNum" sz="quarter" idx="2"/>
          </p:nvPr>
        </p:nvSpPr>
        <p:spPr>
          <a:xfrm>
            <a:off x="12020548" y="13019484"/>
            <a:ext cx="325045" cy="50264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658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659" name="Core Block Diagram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Core Block Diagram</a:t>
            </a:r>
          </a:p>
        </p:txBody>
      </p:sp>
      <p:sp>
        <p:nvSpPr>
          <p:cNvPr id="660" name="Rounded Rectangle"/>
          <p:cNvSpPr/>
          <p:nvPr/>
        </p:nvSpPr>
        <p:spPr>
          <a:xfrm>
            <a:off x="14012691" y="3033852"/>
            <a:ext cx="6350001" cy="6350001"/>
          </a:xfrm>
          <a:prstGeom prst="roundRect">
            <a:avLst>
              <a:gd name="adj" fmla="val 6395"/>
            </a:avLst>
          </a:prstGeom>
          <a:solidFill>
            <a:srgbClr val="32747F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61" name="RD53 Core Layer"/>
          <p:cNvSpPr txBox="1"/>
          <p:nvPr/>
        </p:nvSpPr>
        <p:spPr>
          <a:xfrm>
            <a:off x="14012691" y="2401176"/>
            <a:ext cx="229801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RD53 Core Layer</a:t>
            </a:r>
          </a:p>
        </p:txBody>
      </p:sp>
      <p:sp>
        <p:nvSpPr>
          <p:cNvPr id="662" name="8x8 Pixel Digital Core"/>
          <p:cNvSpPr txBox="1"/>
          <p:nvPr/>
        </p:nvSpPr>
        <p:spPr>
          <a:xfrm>
            <a:off x="15766141" y="8905901"/>
            <a:ext cx="2825243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8x8 Pixel Digital Core</a:t>
            </a:r>
          </a:p>
        </p:txBody>
      </p:sp>
      <p:sp>
        <p:nvSpPr>
          <p:cNvPr id="663" name="Rectangle"/>
          <p:cNvSpPr/>
          <p:nvPr/>
        </p:nvSpPr>
        <p:spPr>
          <a:xfrm>
            <a:off x="14248410" y="3456381"/>
            <a:ext cx="5370564" cy="3319454"/>
          </a:xfrm>
          <a:prstGeom prst="rect">
            <a:avLst/>
          </a:prstGeom>
          <a:solidFill>
            <a:srgbClr val="32747F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664" name="Rectangle"/>
          <p:cNvSpPr/>
          <p:nvPr/>
        </p:nvSpPr>
        <p:spPr>
          <a:xfrm>
            <a:off x="14375410" y="3583381"/>
            <a:ext cx="5370564" cy="3319454"/>
          </a:xfrm>
          <a:prstGeom prst="rect">
            <a:avLst/>
          </a:prstGeom>
          <a:solidFill>
            <a:srgbClr val="32747F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665" name="Rectangle"/>
          <p:cNvSpPr/>
          <p:nvPr/>
        </p:nvSpPr>
        <p:spPr>
          <a:xfrm>
            <a:off x="14502410" y="3710381"/>
            <a:ext cx="5370564" cy="3319454"/>
          </a:xfrm>
          <a:prstGeom prst="rect">
            <a:avLst/>
          </a:prstGeom>
          <a:solidFill>
            <a:srgbClr val="32747F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666" name="Rectangle"/>
          <p:cNvSpPr/>
          <p:nvPr/>
        </p:nvSpPr>
        <p:spPr>
          <a:xfrm>
            <a:off x="14629410" y="3837381"/>
            <a:ext cx="5370564" cy="3319454"/>
          </a:xfrm>
          <a:prstGeom prst="rect">
            <a:avLst/>
          </a:prstGeom>
          <a:solidFill>
            <a:srgbClr val="32747F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667" name="Rectangle"/>
          <p:cNvSpPr/>
          <p:nvPr/>
        </p:nvSpPr>
        <p:spPr>
          <a:xfrm>
            <a:off x="14756410" y="3964381"/>
            <a:ext cx="5370564" cy="3319454"/>
          </a:xfrm>
          <a:prstGeom prst="rect">
            <a:avLst/>
          </a:prstGeom>
          <a:solidFill>
            <a:srgbClr val="32747F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668" name="4 Pixel Region"/>
          <p:cNvSpPr txBox="1"/>
          <p:nvPr/>
        </p:nvSpPr>
        <p:spPr>
          <a:xfrm>
            <a:off x="16455359" y="4147531"/>
            <a:ext cx="1945692" cy="4779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4 Pixel Region</a:t>
            </a:r>
          </a:p>
        </p:txBody>
      </p:sp>
      <p:sp>
        <p:nvSpPr>
          <p:cNvPr id="669" name="2x2 Analog  Front-End"/>
          <p:cNvSpPr/>
          <p:nvPr/>
        </p:nvSpPr>
        <p:spPr>
          <a:xfrm>
            <a:off x="17297396" y="4638182"/>
            <a:ext cx="2355318" cy="896014"/>
          </a:xfrm>
          <a:prstGeom prst="rect">
            <a:avLst/>
          </a:prstGeom>
          <a:solidFill>
            <a:srgbClr val="32747F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algn="r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2x2 Analog </a:t>
            </a:r>
            <a:br/>
            <a:r>
              <a:t>Front-End</a:t>
            </a:r>
          </a:p>
        </p:txBody>
      </p:sp>
      <p:sp>
        <p:nvSpPr>
          <p:cNvPr id="670" name="Line"/>
          <p:cNvSpPr/>
          <p:nvPr/>
        </p:nvSpPr>
        <p:spPr>
          <a:xfrm flipH="1">
            <a:off x="19665412" y="4819384"/>
            <a:ext cx="337846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71" name="Line"/>
          <p:cNvSpPr/>
          <p:nvPr/>
        </p:nvSpPr>
        <p:spPr>
          <a:xfrm flipH="1">
            <a:off x="19665412" y="4985331"/>
            <a:ext cx="337846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72" name="Line"/>
          <p:cNvSpPr/>
          <p:nvPr/>
        </p:nvSpPr>
        <p:spPr>
          <a:xfrm flipH="1">
            <a:off x="19665412" y="5151278"/>
            <a:ext cx="337846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73" name="Line"/>
          <p:cNvSpPr/>
          <p:nvPr/>
        </p:nvSpPr>
        <p:spPr>
          <a:xfrm flipH="1">
            <a:off x="19665412" y="5317225"/>
            <a:ext cx="337846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74" name="ToT Memory"/>
          <p:cNvSpPr/>
          <p:nvPr/>
        </p:nvSpPr>
        <p:spPr>
          <a:xfrm>
            <a:off x="17750325" y="6006822"/>
            <a:ext cx="1855411" cy="896013"/>
          </a:xfrm>
          <a:prstGeom prst="rect">
            <a:avLst/>
          </a:prstGeom>
          <a:solidFill>
            <a:srgbClr val="32747F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>
            <a:lvl1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ToT Memory</a:t>
            </a:r>
          </a:p>
        </p:txBody>
      </p:sp>
      <p:sp>
        <p:nvSpPr>
          <p:cNvPr id="675" name="Line"/>
          <p:cNvSpPr/>
          <p:nvPr/>
        </p:nvSpPr>
        <p:spPr>
          <a:xfrm>
            <a:off x="17981597" y="5562257"/>
            <a:ext cx="1" cy="454966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76" name="Line"/>
          <p:cNvSpPr/>
          <p:nvPr/>
        </p:nvSpPr>
        <p:spPr>
          <a:xfrm>
            <a:off x="18901941" y="5539156"/>
            <a:ext cx="1" cy="454967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77" name="4x LE"/>
          <p:cNvSpPr txBox="1"/>
          <p:nvPr/>
        </p:nvSpPr>
        <p:spPr>
          <a:xfrm>
            <a:off x="17981598" y="5531532"/>
            <a:ext cx="859385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4x LE</a:t>
            </a:r>
          </a:p>
        </p:txBody>
      </p:sp>
      <p:sp>
        <p:nvSpPr>
          <p:cNvPr id="678" name="4x TE"/>
          <p:cNvSpPr txBox="1"/>
          <p:nvPr/>
        </p:nvSpPr>
        <p:spPr>
          <a:xfrm>
            <a:off x="18901940" y="5516170"/>
            <a:ext cx="864414" cy="4779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4x TE</a:t>
            </a:r>
          </a:p>
        </p:txBody>
      </p:sp>
      <p:sp>
        <p:nvSpPr>
          <p:cNvPr id="679" name="Timestamp Memory"/>
          <p:cNvSpPr/>
          <p:nvPr/>
        </p:nvSpPr>
        <p:spPr>
          <a:xfrm>
            <a:off x="15192091" y="4638182"/>
            <a:ext cx="1728901" cy="2233928"/>
          </a:xfrm>
          <a:prstGeom prst="rect">
            <a:avLst/>
          </a:prstGeom>
          <a:solidFill>
            <a:srgbClr val="32747F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>
            <a:lvl1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Timestamp Memory</a:t>
            </a:r>
          </a:p>
        </p:txBody>
      </p:sp>
      <p:sp>
        <p:nvSpPr>
          <p:cNvPr id="680" name="Line"/>
          <p:cNvSpPr/>
          <p:nvPr/>
        </p:nvSpPr>
        <p:spPr>
          <a:xfrm flipH="1">
            <a:off x="16934183" y="5728780"/>
            <a:ext cx="1047415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81" name="16x"/>
          <p:cNvSpPr txBox="1"/>
          <p:nvPr/>
        </p:nvSpPr>
        <p:spPr>
          <a:xfrm>
            <a:off x="14362710" y="2998628"/>
            <a:ext cx="688672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16x </a:t>
            </a:r>
          </a:p>
        </p:txBody>
      </p:sp>
      <p:sp>
        <p:nvSpPr>
          <p:cNvPr id="682" name="Line"/>
          <p:cNvSpPr/>
          <p:nvPr/>
        </p:nvSpPr>
        <p:spPr>
          <a:xfrm flipV="1">
            <a:off x="15398447" y="6879947"/>
            <a:ext cx="1" cy="833175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83" name="Line"/>
          <p:cNvSpPr/>
          <p:nvPr/>
        </p:nvSpPr>
        <p:spPr>
          <a:xfrm>
            <a:off x="16744798" y="6897741"/>
            <a:ext cx="1" cy="797587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84" name="Line"/>
          <p:cNvSpPr/>
          <p:nvPr/>
        </p:nvSpPr>
        <p:spPr>
          <a:xfrm>
            <a:off x="18678030" y="6915534"/>
            <a:ext cx="1" cy="1539704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85" name="Data"/>
          <p:cNvSpPr txBox="1"/>
          <p:nvPr/>
        </p:nvSpPr>
        <p:spPr>
          <a:xfrm>
            <a:off x="18962901" y="7997168"/>
            <a:ext cx="740360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Data</a:t>
            </a:r>
          </a:p>
        </p:txBody>
      </p:sp>
      <p:sp>
        <p:nvSpPr>
          <p:cNvPr id="686" name="Readout…"/>
          <p:cNvSpPr/>
          <p:nvPr/>
        </p:nvSpPr>
        <p:spPr>
          <a:xfrm>
            <a:off x="14375410" y="7725820"/>
            <a:ext cx="3069781" cy="1067323"/>
          </a:xfrm>
          <a:prstGeom prst="rect">
            <a:avLst/>
          </a:prstGeom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algn="r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Readout</a:t>
            </a:r>
          </a:p>
          <a:p>
            <a:pPr algn="r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Control</a:t>
            </a:r>
          </a:p>
        </p:txBody>
      </p:sp>
      <p:sp>
        <p:nvSpPr>
          <p:cNvPr id="687" name="Rd Token…"/>
          <p:cNvSpPr txBox="1"/>
          <p:nvPr/>
        </p:nvSpPr>
        <p:spPr>
          <a:xfrm>
            <a:off x="14560913" y="7714507"/>
            <a:ext cx="1495629" cy="9746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Rd Token</a:t>
            </a:r>
          </a:p>
          <a:p>
            <a:pPr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+ Trig ID</a:t>
            </a:r>
          </a:p>
          <a:p>
            <a:pPr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+ Timestamp</a:t>
            </a:r>
          </a:p>
        </p:txBody>
      </p:sp>
      <p:sp>
        <p:nvSpPr>
          <p:cNvPr id="688" name="Rd Token"/>
          <p:cNvSpPr txBox="1"/>
          <p:nvPr/>
        </p:nvSpPr>
        <p:spPr>
          <a:xfrm>
            <a:off x="16803800" y="7279453"/>
            <a:ext cx="1116839" cy="4158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Rd Token</a:t>
            </a:r>
          </a:p>
        </p:txBody>
      </p:sp>
      <p:sp>
        <p:nvSpPr>
          <p:cNvPr id="689" name="Line"/>
          <p:cNvSpPr/>
          <p:nvPr/>
        </p:nvSpPr>
        <p:spPr>
          <a:xfrm>
            <a:off x="18665330" y="8455238"/>
            <a:ext cx="2357093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90" name="Line"/>
          <p:cNvSpPr/>
          <p:nvPr/>
        </p:nvSpPr>
        <p:spPr>
          <a:xfrm flipV="1">
            <a:off x="14990420" y="8805843"/>
            <a:ext cx="1" cy="801615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691" name="Trig ID…"/>
          <p:cNvSpPr txBox="1"/>
          <p:nvPr/>
        </p:nvSpPr>
        <p:spPr>
          <a:xfrm>
            <a:off x="14362710" y="9607457"/>
            <a:ext cx="1294918" cy="695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Trig ID</a:t>
            </a:r>
          </a:p>
          <a:p>
            <a:pPr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Timestamp</a:t>
            </a:r>
          </a:p>
        </p:txBody>
      </p:sp>
      <p:sp>
        <p:nvSpPr>
          <p:cNvPr id="692" name="Stripped digital Core from RD53 - ITkPixV2…"/>
          <p:cNvSpPr txBox="1"/>
          <p:nvPr/>
        </p:nvSpPr>
        <p:spPr>
          <a:xfrm>
            <a:off x="1012600" y="5734969"/>
            <a:ext cx="10121460" cy="78600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marL="1096818" indent="-779318" algn="l">
              <a:spcBef>
                <a:spcPts val="3300"/>
              </a:spcBef>
              <a:buSzPct val="171000"/>
              <a:buChar char="•"/>
              <a:defRPr sz="30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Stripped digital Core from RD53 - ITkPixV2</a:t>
            </a:r>
          </a:p>
          <a:p>
            <a:pPr marL="1096818" indent="-779318" algn="l">
              <a:spcBef>
                <a:spcPts val="3300"/>
              </a:spcBef>
              <a:buSzPct val="171000"/>
              <a:buChar char="•"/>
              <a:defRPr sz="30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ToT of Hits is saved with associated timestamp</a:t>
            </a:r>
          </a:p>
          <a:p>
            <a:pPr marL="1096818" indent="-779318" algn="l">
              <a:spcBef>
                <a:spcPts val="3300"/>
              </a:spcBef>
              <a:buSzPct val="171000"/>
              <a:buChar char="•"/>
              <a:defRPr sz="30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Trigger of timestamp marks data to be readout</a:t>
            </a:r>
          </a:p>
          <a:p>
            <a:pPr marL="1096818" indent="-779318" algn="l">
              <a:spcBef>
                <a:spcPts val="3300"/>
              </a:spcBef>
              <a:buSzPct val="171000"/>
              <a:buChar char="•"/>
              <a:defRPr sz="30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16 x 4 Pixel Regions read out through common data bus arbitrated through token</a:t>
            </a:r>
          </a:p>
        </p:txBody>
      </p:sp>
      <p:grpSp>
        <p:nvGrpSpPr>
          <p:cNvPr id="709" name="Group"/>
          <p:cNvGrpSpPr/>
          <p:nvPr/>
        </p:nvGrpSpPr>
        <p:grpSpPr>
          <a:xfrm>
            <a:off x="1698367" y="951797"/>
            <a:ext cx="7319727" cy="6195177"/>
            <a:chOff x="0" y="0"/>
            <a:chExt cx="7319725" cy="6195175"/>
          </a:xfrm>
        </p:grpSpPr>
        <p:grpSp>
          <p:nvGrpSpPr>
            <p:cNvPr id="696" name="Group"/>
            <p:cNvGrpSpPr/>
            <p:nvPr/>
          </p:nvGrpSpPr>
          <p:grpSpPr>
            <a:xfrm>
              <a:off x="70" y="302020"/>
              <a:ext cx="7319656" cy="2651068"/>
              <a:chOff x="0" y="0"/>
              <a:chExt cx="7319655" cy="2651067"/>
            </a:xfrm>
          </p:grpSpPr>
          <p:pic>
            <p:nvPicPr>
              <p:cNvPr id="693" name="Screenshot 2023-10-21 at 13.41.50.png" descr="Screenshot 2023-10-21 at 13.41.50.png"/>
              <p:cNvPicPr>
                <a:picLocks noChangeAspect="1"/>
              </p:cNvPicPr>
              <p:nvPr/>
            </p:nvPicPr>
            <p:blipFill>
              <a:blip r:embed="rId2">
                <a:extLst/>
              </a:blip>
              <a:srcRect l="0" t="0" r="11188" b="0"/>
              <a:stretch>
                <a:fillRect/>
              </a:stretch>
            </p:blipFill>
            <p:spPr>
              <a:xfrm>
                <a:off x="3840434" y="0"/>
                <a:ext cx="3479222" cy="2651068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694" name="Screenshot 2023-10-21 at 13.41.50.png" descr="Screenshot 2023-10-21 at 13.41.50.png"/>
              <p:cNvPicPr>
                <a:picLocks noChangeAspect="1"/>
              </p:cNvPicPr>
              <p:nvPr/>
            </p:nvPicPr>
            <p:blipFill>
              <a:blip r:embed="rId2">
                <a:extLst/>
              </a:blip>
              <a:srcRect l="0" t="0" r="0" b="0"/>
              <a:stretch>
                <a:fillRect/>
              </a:stretch>
            </p:blipFill>
            <p:spPr>
              <a:xfrm>
                <a:off x="920357" y="0"/>
                <a:ext cx="3917532" cy="2651068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695" name="Screenshot 2023-10-21 at 13.41.50.png" descr="Screenshot 2023-10-21 at 13.41.50.png"/>
              <p:cNvPicPr>
                <a:picLocks noChangeAspect="1"/>
              </p:cNvPicPr>
              <p:nvPr/>
            </p:nvPicPr>
            <p:blipFill>
              <a:blip r:embed="rId2">
                <a:extLst/>
              </a:blip>
              <a:srcRect l="51932" t="0" r="0" b="0"/>
              <a:stretch>
                <a:fillRect/>
              </a:stretch>
            </p:blipFill>
            <p:spPr>
              <a:xfrm>
                <a:off x="0" y="0"/>
                <a:ext cx="1883061" cy="2651068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pic>
          <p:nvPicPr>
            <p:cNvPr id="697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4545" r="11188" b="0"/>
            <a:stretch>
              <a:fillRect/>
            </a:stretch>
          </p:blipFill>
          <p:spPr>
            <a:xfrm>
              <a:off x="3840504" y="4414809"/>
              <a:ext cx="3479222" cy="147013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98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4221" r="0" b="0"/>
            <a:stretch>
              <a:fillRect/>
            </a:stretch>
          </p:blipFill>
          <p:spPr>
            <a:xfrm>
              <a:off x="920427" y="4396122"/>
              <a:ext cx="3917532" cy="147872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699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51932" t="43713" r="0" b="0"/>
            <a:stretch>
              <a:fillRect/>
            </a:stretch>
          </p:blipFill>
          <p:spPr>
            <a:xfrm>
              <a:off x="70" y="4382653"/>
              <a:ext cx="1883061" cy="149219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00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3412" r="11188" b="0"/>
            <a:stretch>
              <a:fillRect/>
            </a:stretch>
          </p:blipFill>
          <p:spPr>
            <a:xfrm>
              <a:off x="3840434" y="2918565"/>
              <a:ext cx="3479222" cy="150018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01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3410" r="0" b="0"/>
            <a:stretch>
              <a:fillRect/>
            </a:stretch>
          </p:blipFill>
          <p:spPr>
            <a:xfrm>
              <a:off x="920357" y="2918518"/>
              <a:ext cx="3917532" cy="150023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02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51932" t="43350" r="0" b="0"/>
            <a:stretch>
              <a:fillRect/>
            </a:stretch>
          </p:blipFill>
          <p:spPr>
            <a:xfrm>
              <a:off x="0" y="2916939"/>
              <a:ext cx="1883061" cy="150181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03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4545" r="11188" b="44545"/>
            <a:stretch>
              <a:fillRect/>
            </a:stretch>
          </p:blipFill>
          <p:spPr>
            <a:xfrm>
              <a:off x="3840434" y="5883914"/>
              <a:ext cx="3479222" cy="2892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04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4221" r="0" b="44221"/>
            <a:stretch>
              <a:fillRect/>
            </a:stretch>
          </p:blipFill>
          <p:spPr>
            <a:xfrm>
              <a:off x="920357" y="5875322"/>
              <a:ext cx="3917532" cy="30638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05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51932" t="43713" r="0" b="43713"/>
            <a:stretch>
              <a:fillRect/>
            </a:stretch>
          </p:blipFill>
          <p:spPr>
            <a:xfrm>
              <a:off x="0" y="5861853"/>
              <a:ext cx="1883061" cy="33332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06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4545" r="11188" b="44545"/>
            <a:stretch>
              <a:fillRect/>
            </a:stretch>
          </p:blipFill>
          <p:spPr>
            <a:xfrm>
              <a:off x="3840434" y="22061"/>
              <a:ext cx="3479222" cy="28920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07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4221" r="0" b="44221"/>
            <a:stretch>
              <a:fillRect/>
            </a:stretch>
          </p:blipFill>
          <p:spPr>
            <a:xfrm>
              <a:off x="920357" y="13469"/>
              <a:ext cx="3917532" cy="30638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708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51932" t="43713" r="0" b="43713"/>
            <a:stretch>
              <a:fillRect/>
            </a:stretch>
          </p:blipFill>
          <p:spPr>
            <a:xfrm>
              <a:off x="0" y="0"/>
              <a:ext cx="1883061" cy="33332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710" name="Line"/>
          <p:cNvSpPr/>
          <p:nvPr/>
        </p:nvSpPr>
        <p:spPr>
          <a:xfrm flipH="1" flipV="1">
            <a:off x="8339147" y="1720474"/>
            <a:ext cx="2293353" cy="833310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11" name="2x2 Analog Island"/>
          <p:cNvSpPr txBox="1"/>
          <p:nvPr/>
        </p:nvSpPr>
        <p:spPr>
          <a:xfrm>
            <a:off x="10318684" y="2514808"/>
            <a:ext cx="2380718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2x2 Analog Island</a:t>
            </a:r>
          </a:p>
        </p:txBody>
      </p:sp>
      <p:sp>
        <p:nvSpPr>
          <p:cNvPr id="712" name="Line"/>
          <p:cNvSpPr/>
          <p:nvPr/>
        </p:nvSpPr>
        <p:spPr>
          <a:xfrm flipV="1">
            <a:off x="7996636" y="2137060"/>
            <a:ext cx="1" cy="857319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13" name="Line"/>
          <p:cNvSpPr/>
          <p:nvPr/>
        </p:nvSpPr>
        <p:spPr>
          <a:xfrm>
            <a:off x="8006796" y="3005460"/>
            <a:ext cx="68867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14" name="Line"/>
          <p:cNvSpPr/>
          <p:nvPr/>
        </p:nvSpPr>
        <p:spPr>
          <a:xfrm flipH="1" flipV="1">
            <a:off x="8351132" y="3085063"/>
            <a:ext cx="2293353" cy="833310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15" name="50um x 50um pitch"/>
          <p:cNvSpPr txBox="1"/>
          <p:nvPr/>
        </p:nvSpPr>
        <p:spPr>
          <a:xfrm>
            <a:off x="10049610" y="3911368"/>
            <a:ext cx="256316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50um x 50um pitch</a:t>
            </a:r>
          </a:p>
        </p:txBody>
      </p:sp>
      <p:sp>
        <p:nvSpPr>
          <p:cNvPr id="716" name="Original RD53 Layout, PixCanvas Analog Island size might vary"/>
          <p:cNvSpPr txBox="1"/>
          <p:nvPr/>
        </p:nvSpPr>
        <p:spPr>
          <a:xfrm>
            <a:off x="1352917" y="432315"/>
            <a:ext cx="8010628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Original RD53 Layout, PixCanvas Analog Island size might vary</a:t>
            </a:r>
          </a:p>
        </p:txBody>
      </p:sp>
      <p:sp>
        <p:nvSpPr>
          <p:cNvPr id="717" name="Line"/>
          <p:cNvSpPr/>
          <p:nvPr/>
        </p:nvSpPr>
        <p:spPr>
          <a:xfrm flipH="1" flipV="1">
            <a:off x="8836369" y="4019965"/>
            <a:ext cx="1272792" cy="72768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18" name="Flat synthesized…"/>
          <p:cNvSpPr txBox="1"/>
          <p:nvPr/>
        </p:nvSpPr>
        <p:spPr>
          <a:xfrm>
            <a:off x="9860374" y="4704143"/>
            <a:ext cx="2173403" cy="8208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Flat synthesized</a:t>
            </a:r>
          </a:p>
          <a:p>
            <a: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Digital logic</a:t>
            </a:r>
          </a:p>
        </p:txBody>
      </p:sp>
      <p:sp>
        <p:nvSpPr>
          <p:cNvPr id="719" name="Line"/>
          <p:cNvSpPr/>
          <p:nvPr/>
        </p:nvSpPr>
        <p:spPr>
          <a:xfrm flipV="1">
            <a:off x="1526492" y="910267"/>
            <a:ext cx="1" cy="6236707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20" name="Line"/>
          <p:cNvSpPr/>
          <p:nvPr/>
        </p:nvSpPr>
        <p:spPr>
          <a:xfrm>
            <a:off x="1698368" y="7273973"/>
            <a:ext cx="7319727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21" name="400um"/>
          <p:cNvSpPr txBox="1"/>
          <p:nvPr/>
        </p:nvSpPr>
        <p:spPr>
          <a:xfrm>
            <a:off x="4646079" y="7213013"/>
            <a:ext cx="1015289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400um</a:t>
            </a:r>
          </a:p>
        </p:txBody>
      </p:sp>
      <p:sp>
        <p:nvSpPr>
          <p:cNvPr id="722" name="400um"/>
          <p:cNvSpPr txBox="1"/>
          <p:nvPr/>
        </p:nvSpPr>
        <p:spPr>
          <a:xfrm>
            <a:off x="511204" y="3571433"/>
            <a:ext cx="1015289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400um</a:t>
            </a:r>
          </a:p>
        </p:txBody>
      </p:sp>
      <p:sp>
        <p:nvSpPr>
          <p:cNvPr id="723" name="Analog Front-End design from Pebbles  chip, see talk about it at CPAD 2023!"/>
          <p:cNvSpPr txBox="1"/>
          <p:nvPr/>
        </p:nvSpPr>
        <p:spPr>
          <a:xfrm>
            <a:off x="15161699" y="11249201"/>
            <a:ext cx="5854374" cy="833553"/>
          </a:xfrm>
          <a:prstGeom prst="rect">
            <a:avLst/>
          </a:prstGeom>
          <a:ln w="127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r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Analog Front-End design from Pebbles </a:t>
            </a:r>
            <a:br/>
            <a:r>
              <a:t>chip, see </a:t>
            </a:r>
            <a:r>
              <a:rPr u="sng">
                <a:hlinkClick r:id="rId3" invalidUrl="" action="" tgtFrame="" tooltip="" history="1" highlightClick="0" endSnd="0"/>
              </a:rPr>
              <a:t>talk about it at CPAD 2023</a:t>
            </a:r>
            <a:r>
              <a:t>!</a:t>
            </a:r>
          </a:p>
        </p:txBody>
      </p:sp>
      <p:pic>
        <p:nvPicPr>
          <p:cNvPr id="724" name="big_rock_logo.png" descr="big_rock_logo.png"/>
          <p:cNvPicPr>
            <a:picLocks noChangeAspect="1"/>
          </p:cNvPicPr>
          <p:nvPr/>
        </p:nvPicPr>
        <p:blipFill>
          <a:blip r:embed="rId4">
            <a:extLst/>
          </a:blip>
          <a:srcRect l="37" t="372" r="2368" b="1960"/>
          <a:stretch>
            <a:fillRect/>
          </a:stretch>
        </p:blipFill>
        <p:spPr>
          <a:xfrm>
            <a:off x="15308727" y="11318311"/>
            <a:ext cx="768441" cy="6953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9" h="21561" fill="norm" stroke="1" extrusionOk="0">
                <a:moveTo>
                  <a:pt x="6917" y="0"/>
                </a:moveTo>
                <a:cubicBezTo>
                  <a:pt x="6492" y="38"/>
                  <a:pt x="6262" y="88"/>
                  <a:pt x="6196" y="172"/>
                </a:cubicBezTo>
                <a:cubicBezTo>
                  <a:pt x="6085" y="313"/>
                  <a:pt x="5115" y="2407"/>
                  <a:pt x="4043" y="4824"/>
                </a:cubicBezTo>
                <a:lnTo>
                  <a:pt x="2098" y="9217"/>
                </a:lnTo>
                <a:lnTo>
                  <a:pt x="1169" y="14472"/>
                </a:lnTo>
                <a:cubicBezTo>
                  <a:pt x="661" y="17362"/>
                  <a:pt x="190" y="19846"/>
                  <a:pt x="120" y="19986"/>
                </a:cubicBezTo>
                <a:cubicBezTo>
                  <a:pt x="58" y="20109"/>
                  <a:pt x="11" y="20529"/>
                  <a:pt x="0" y="20958"/>
                </a:cubicBezTo>
                <a:lnTo>
                  <a:pt x="328" y="21253"/>
                </a:lnTo>
                <a:cubicBezTo>
                  <a:pt x="667" y="21554"/>
                  <a:pt x="752" y="21561"/>
                  <a:pt x="10622" y="21561"/>
                </a:cubicBezTo>
                <a:cubicBezTo>
                  <a:pt x="21600" y="21561"/>
                  <a:pt x="21157" y="21600"/>
                  <a:pt x="21157" y="20675"/>
                </a:cubicBezTo>
                <a:cubicBezTo>
                  <a:pt x="21157" y="20009"/>
                  <a:pt x="17270" y="2653"/>
                  <a:pt x="17069" y="2424"/>
                </a:cubicBezTo>
                <a:cubicBezTo>
                  <a:pt x="16970" y="2310"/>
                  <a:pt x="14931" y="1777"/>
                  <a:pt x="12370" y="1206"/>
                </a:cubicBezTo>
                <a:cubicBezTo>
                  <a:pt x="9883" y="652"/>
                  <a:pt x="7741" y="140"/>
                  <a:pt x="7617" y="62"/>
                </a:cubicBezTo>
                <a:cubicBezTo>
                  <a:pt x="7578" y="37"/>
                  <a:pt x="7192" y="20"/>
                  <a:pt x="6917" y="0"/>
                </a:cubicBezTo>
                <a:close/>
                <a:moveTo>
                  <a:pt x="7245" y="2006"/>
                </a:moveTo>
                <a:lnTo>
                  <a:pt x="11507" y="2966"/>
                </a:lnTo>
                <a:lnTo>
                  <a:pt x="15769" y="3938"/>
                </a:lnTo>
                <a:lnTo>
                  <a:pt x="17485" y="11617"/>
                </a:lnTo>
                <a:cubicBezTo>
                  <a:pt x="18429" y="15839"/>
                  <a:pt x="19178" y="19379"/>
                  <a:pt x="19146" y="19481"/>
                </a:cubicBezTo>
                <a:cubicBezTo>
                  <a:pt x="19100" y="19625"/>
                  <a:pt x="18440" y="19659"/>
                  <a:pt x="16195" y="19629"/>
                </a:cubicBezTo>
                <a:lnTo>
                  <a:pt x="13299" y="19579"/>
                </a:lnTo>
                <a:lnTo>
                  <a:pt x="12447" y="14829"/>
                </a:lnTo>
                <a:lnTo>
                  <a:pt x="11595" y="10079"/>
                </a:lnTo>
                <a:lnTo>
                  <a:pt x="13124" y="8221"/>
                </a:lnTo>
                <a:cubicBezTo>
                  <a:pt x="13968" y="7199"/>
                  <a:pt x="14665" y="6250"/>
                  <a:pt x="14665" y="6104"/>
                </a:cubicBezTo>
                <a:cubicBezTo>
                  <a:pt x="14665" y="5577"/>
                  <a:pt x="14287" y="5181"/>
                  <a:pt x="13780" y="5181"/>
                </a:cubicBezTo>
                <a:cubicBezTo>
                  <a:pt x="13345" y="5181"/>
                  <a:pt x="13178" y="5322"/>
                  <a:pt x="11846" y="6818"/>
                </a:cubicBezTo>
                <a:lnTo>
                  <a:pt x="10382" y="8467"/>
                </a:lnTo>
                <a:lnTo>
                  <a:pt x="9016" y="7704"/>
                </a:lnTo>
                <a:cubicBezTo>
                  <a:pt x="8265" y="7283"/>
                  <a:pt x="7499" y="6941"/>
                  <a:pt x="7322" y="6941"/>
                </a:cubicBezTo>
                <a:cubicBezTo>
                  <a:pt x="6670" y="6941"/>
                  <a:pt x="6251" y="7862"/>
                  <a:pt x="6644" y="8430"/>
                </a:cubicBezTo>
                <a:cubicBezTo>
                  <a:pt x="6733" y="8559"/>
                  <a:pt x="7505" y="9058"/>
                  <a:pt x="8360" y="9537"/>
                </a:cubicBezTo>
                <a:lnTo>
                  <a:pt x="9923" y="10411"/>
                </a:lnTo>
                <a:lnTo>
                  <a:pt x="10720" y="14915"/>
                </a:lnTo>
                <a:cubicBezTo>
                  <a:pt x="11161" y="17398"/>
                  <a:pt x="11496" y="19482"/>
                  <a:pt x="11463" y="19542"/>
                </a:cubicBezTo>
                <a:cubicBezTo>
                  <a:pt x="11430" y="19603"/>
                  <a:pt x="10890" y="19653"/>
                  <a:pt x="10272" y="19653"/>
                </a:cubicBezTo>
                <a:lnTo>
                  <a:pt x="9158" y="19653"/>
                </a:lnTo>
                <a:lnTo>
                  <a:pt x="7191" y="17463"/>
                </a:lnTo>
                <a:cubicBezTo>
                  <a:pt x="5531" y="15607"/>
                  <a:pt x="5173" y="15272"/>
                  <a:pt x="4841" y="15272"/>
                </a:cubicBezTo>
                <a:cubicBezTo>
                  <a:pt x="4357" y="15272"/>
                  <a:pt x="4021" y="15663"/>
                  <a:pt x="4021" y="16232"/>
                </a:cubicBezTo>
                <a:cubicBezTo>
                  <a:pt x="4021" y="16580"/>
                  <a:pt x="4251" y="16926"/>
                  <a:pt x="5245" y="18041"/>
                </a:cubicBezTo>
                <a:cubicBezTo>
                  <a:pt x="5920" y="18798"/>
                  <a:pt x="6440" y="19464"/>
                  <a:pt x="6404" y="19530"/>
                </a:cubicBezTo>
                <a:cubicBezTo>
                  <a:pt x="6368" y="19596"/>
                  <a:pt x="5402" y="19653"/>
                  <a:pt x="4262" y="19653"/>
                </a:cubicBezTo>
                <a:cubicBezTo>
                  <a:pt x="2602" y="19653"/>
                  <a:pt x="2176" y="19608"/>
                  <a:pt x="2120" y="19444"/>
                </a:cubicBezTo>
                <a:cubicBezTo>
                  <a:pt x="2082" y="19331"/>
                  <a:pt x="2418" y="17177"/>
                  <a:pt x="2863" y="14657"/>
                </a:cubicBezTo>
                <a:lnTo>
                  <a:pt x="3672" y="10079"/>
                </a:lnTo>
                <a:lnTo>
                  <a:pt x="5453" y="6042"/>
                </a:lnTo>
                <a:lnTo>
                  <a:pt x="7245" y="2006"/>
                </a:lnTo>
                <a:close/>
              </a:path>
            </a:pathLst>
          </a:custGeom>
          <a:ln w="12700">
            <a:miter lim="400000"/>
          </a:ln>
        </p:spPr>
      </p:pic>
      <p:pic>
        <p:nvPicPr>
          <p:cNvPr id="725" name="big_rock_logo.png" descr="big_rock_logo.png"/>
          <p:cNvPicPr>
            <a:picLocks noChangeAspect="1"/>
          </p:cNvPicPr>
          <p:nvPr/>
        </p:nvPicPr>
        <p:blipFill>
          <a:blip r:embed="rId4">
            <a:extLst/>
          </a:blip>
          <a:srcRect l="37" t="372" r="2368" b="1960"/>
          <a:stretch>
            <a:fillRect/>
          </a:stretch>
        </p:blipFill>
        <p:spPr>
          <a:xfrm>
            <a:off x="17381422" y="4704143"/>
            <a:ext cx="768441" cy="6953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59" h="21561" fill="norm" stroke="1" extrusionOk="0">
                <a:moveTo>
                  <a:pt x="6917" y="0"/>
                </a:moveTo>
                <a:cubicBezTo>
                  <a:pt x="6492" y="38"/>
                  <a:pt x="6262" y="88"/>
                  <a:pt x="6196" y="172"/>
                </a:cubicBezTo>
                <a:cubicBezTo>
                  <a:pt x="6085" y="313"/>
                  <a:pt x="5115" y="2407"/>
                  <a:pt x="4043" y="4824"/>
                </a:cubicBezTo>
                <a:lnTo>
                  <a:pt x="2098" y="9217"/>
                </a:lnTo>
                <a:lnTo>
                  <a:pt x="1169" y="14472"/>
                </a:lnTo>
                <a:cubicBezTo>
                  <a:pt x="661" y="17362"/>
                  <a:pt x="190" y="19846"/>
                  <a:pt x="120" y="19986"/>
                </a:cubicBezTo>
                <a:cubicBezTo>
                  <a:pt x="58" y="20109"/>
                  <a:pt x="11" y="20529"/>
                  <a:pt x="0" y="20958"/>
                </a:cubicBezTo>
                <a:lnTo>
                  <a:pt x="328" y="21253"/>
                </a:lnTo>
                <a:cubicBezTo>
                  <a:pt x="667" y="21554"/>
                  <a:pt x="752" y="21561"/>
                  <a:pt x="10622" y="21561"/>
                </a:cubicBezTo>
                <a:cubicBezTo>
                  <a:pt x="21600" y="21561"/>
                  <a:pt x="21157" y="21600"/>
                  <a:pt x="21157" y="20675"/>
                </a:cubicBezTo>
                <a:cubicBezTo>
                  <a:pt x="21157" y="20009"/>
                  <a:pt x="17270" y="2653"/>
                  <a:pt x="17069" y="2424"/>
                </a:cubicBezTo>
                <a:cubicBezTo>
                  <a:pt x="16970" y="2310"/>
                  <a:pt x="14931" y="1777"/>
                  <a:pt x="12370" y="1206"/>
                </a:cubicBezTo>
                <a:cubicBezTo>
                  <a:pt x="9883" y="652"/>
                  <a:pt x="7741" y="140"/>
                  <a:pt x="7617" y="62"/>
                </a:cubicBezTo>
                <a:cubicBezTo>
                  <a:pt x="7578" y="37"/>
                  <a:pt x="7192" y="20"/>
                  <a:pt x="6917" y="0"/>
                </a:cubicBezTo>
                <a:close/>
                <a:moveTo>
                  <a:pt x="7245" y="2006"/>
                </a:moveTo>
                <a:lnTo>
                  <a:pt x="11507" y="2966"/>
                </a:lnTo>
                <a:lnTo>
                  <a:pt x="15769" y="3938"/>
                </a:lnTo>
                <a:lnTo>
                  <a:pt x="17485" y="11617"/>
                </a:lnTo>
                <a:cubicBezTo>
                  <a:pt x="18429" y="15839"/>
                  <a:pt x="19178" y="19379"/>
                  <a:pt x="19146" y="19481"/>
                </a:cubicBezTo>
                <a:cubicBezTo>
                  <a:pt x="19100" y="19625"/>
                  <a:pt x="18440" y="19659"/>
                  <a:pt x="16195" y="19629"/>
                </a:cubicBezTo>
                <a:lnTo>
                  <a:pt x="13299" y="19579"/>
                </a:lnTo>
                <a:lnTo>
                  <a:pt x="12447" y="14829"/>
                </a:lnTo>
                <a:lnTo>
                  <a:pt x="11595" y="10079"/>
                </a:lnTo>
                <a:lnTo>
                  <a:pt x="13124" y="8221"/>
                </a:lnTo>
                <a:cubicBezTo>
                  <a:pt x="13968" y="7199"/>
                  <a:pt x="14665" y="6250"/>
                  <a:pt x="14665" y="6104"/>
                </a:cubicBezTo>
                <a:cubicBezTo>
                  <a:pt x="14665" y="5577"/>
                  <a:pt x="14287" y="5181"/>
                  <a:pt x="13780" y="5181"/>
                </a:cubicBezTo>
                <a:cubicBezTo>
                  <a:pt x="13345" y="5181"/>
                  <a:pt x="13178" y="5322"/>
                  <a:pt x="11846" y="6818"/>
                </a:cubicBezTo>
                <a:lnTo>
                  <a:pt x="10382" y="8467"/>
                </a:lnTo>
                <a:lnTo>
                  <a:pt x="9016" y="7704"/>
                </a:lnTo>
                <a:cubicBezTo>
                  <a:pt x="8265" y="7283"/>
                  <a:pt x="7499" y="6941"/>
                  <a:pt x="7322" y="6941"/>
                </a:cubicBezTo>
                <a:cubicBezTo>
                  <a:pt x="6670" y="6941"/>
                  <a:pt x="6251" y="7862"/>
                  <a:pt x="6644" y="8430"/>
                </a:cubicBezTo>
                <a:cubicBezTo>
                  <a:pt x="6733" y="8559"/>
                  <a:pt x="7505" y="9058"/>
                  <a:pt x="8360" y="9537"/>
                </a:cubicBezTo>
                <a:lnTo>
                  <a:pt x="9923" y="10411"/>
                </a:lnTo>
                <a:lnTo>
                  <a:pt x="10720" y="14915"/>
                </a:lnTo>
                <a:cubicBezTo>
                  <a:pt x="11161" y="17398"/>
                  <a:pt x="11496" y="19482"/>
                  <a:pt x="11463" y="19542"/>
                </a:cubicBezTo>
                <a:cubicBezTo>
                  <a:pt x="11430" y="19603"/>
                  <a:pt x="10890" y="19653"/>
                  <a:pt x="10272" y="19653"/>
                </a:cubicBezTo>
                <a:lnTo>
                  <a:pt x="9158" y="19653"/>
                </a:lnTo>
                <a:lnTo>
                  <a:pt x="7191" y="17463"/>
                </a:lnTo>
                <a:cubicBezTo>
                  <a:pt x="5531" y="15607"/>
                  <a:pt x="5173" y="15272"/>
                  <a:pt x="4841" y="15272"/>
                </a:cubicBezTo>
                <a:cubicBezTo>
                  <a:pt x="4357" y="15272"/>
                  <a:pt x="4021" y="15663"/>
                  <a:pt x="4021" y="16232"/>
                </a:cubicBezTo>
                <a:cubicBezTo>
                  <a:pt x="4021" y="16580"/>
                  <a:pt x="4251" y="16926"/>
                  <a:pt x="5245" y="18041"/>
                </a:cubicBezTo>
                <a:cubicBezTo>
                  <a:pt x="5920" y="18798"/>
                  <a:pt x="6440" y="19464"/>
                  <a:pt x="6404" y="19530"/>
                </a:cubicBezTo>
                <a:cubicBezTo>
                  <a:pt x="6368" y="19596"/>
                  <a:pt x="5402" y="19653"/>
                  <a:pt x="4262" y="19653"/>
                </a:cubicBezTo>
                <a:cubicBezTo>
                  <a:pt x="2602" y="19653"/>
                  <a:pt x="2176" y="19608"/>
                  <a:pt x="2120" y="19444"/>
                </a:cubicBezTo>
                <a:cubicBezTo>
                  <a:pt x="2082" y="19331"/>
                  <a:pt x="2418" y="17177"/>
                  <a:pt x="2863" y="14657"/>
                </a:cubicBezTo>
                <a:lnTo>
                  <a:pt x="3672" y="10079"/>
                </a:lnTo>
                <a:lnTo>
                  <a:pt x="5453" y="6042"/>
                </a:lnTo>
                <a:lnTo>
                  <a:pt x="7245" y="2006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" name="Slide Number"/>
          <p:cNvSpPr txBox="1"/>
          <p:nvPr>
            <p:ph type="sldNum" sz="quarter" idx="2"/>
          </p:nvPr>
        </p:nvSpPr>
        <p:spPr>
          <a:xfrm>
            <a:off x="12020548" y="13019484"/>
            <a:ext cx="325045" cy="50264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728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729" name="Core Block Diagram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Core Block Diagram</a:t>
            </a:r>
          </a:p>
        </p:txBody>
      </p:sp>
      <p:sp>
        <p:nvSpPr>
          <p:cNvPr id="730" name="Rounded Rectangle"/>
          <p:cNvSpPr/>
          <p:nvPr/>
        </p:nvSpPr>
        <p:spPr>
          <a:xfrm>
            <a:off x="14119809" y="3460706"/>
            <a:ext cx="6364961" cy="6350001"/>
          </a:xfrm>
          <a:prstGeom prst="roundRect">
            <a:avLst>
              <a:gd name="adj" fmla="val 6395"/>
            </a:avLst>
          </a:prstGeom>
          <a:solidFill>
            <a:srgbClr val="32747F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31" name="RD53 Core Layer"/>
          <p:cNvSpPr txBox="1"/>
          <p:nvPr/>
        </p:nvSpPr>
        <p:spPr>
          <a:xfrm>
            <a:off x="14448618" y="3547700"/>
            <a:ext cx="229801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RD53 Core Layer</a:t>
            </a:r>
          </a:p>
        </p:txBody>
      </p:sp>
      <p:sp>
        <p:nvSpPr>
          <p:cNvPr id="732" name="Rounded Rectangle"/>
          <p:cNvSpPr/>
          <p:nvPr/>
        </p:nvSpPr>
        <p:spPr>
          <a:xfrm>
            <a:off x="14695295" y="4038351"/>
            <a:ext cx="6364960" cy="6350001"/>
          </a:xfrm>
          <a:prstGeom prst="roundRect">
            <a:avLst>
              <a:gd name="adj" fmla="val 6395"/>
            </a:avLst>
          </a:prstGeom>
          <a:solidFill>
            <a:srgbClr val="479CBD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33" name="Line"/>
          <p:cNvSpPr/>
          <p:nvPr/>
        </p:nvSpPr>
        <p:spPr>
          <a:xfrm flipV="1">
            <a:off x="15981789" y="9923932"/>
            <a:ext cx="1" cy="877928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34" name="Trig ID…"/>
          <p:cNvSpPr txBox="1"/>
          <p:nvPr/>
        </p:nvSpPr>
        <p:spPr>
          <a:xfrm>
            <a:off x="15347031" y="10801859"/>
            <a:ext cx="1294919" cy="695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Trig ID</a:t>
            </a:r>
          </a:p>
          <a:p>
            <a:pPr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Timestamp</a:t>
            </a:r>
          </a:p>
        </p:txBody>
      </p:sp>
      <p:sp>
        <p:nvSpPr>
          <p:cNvPr id="735" name="Network Core"/>
          <p:cNvSpPr txBox="1"/>
          <p:nvPr/>
        </p:nvSpPr>
        <p:spPr>
          <a:xfrm>
            <a:off x="16936082" y="4025652"/>
            <a:ext cx="1883386" cy="4779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Network Core</a:t>
            </a:r>
          </a:p>
        </p:txBody>
      </p:sp>
      <p:sp>
        <p:nvSpPr>
          <p:cNvPr id="736" name="Line"/>
          <p:cNvSpPr/>
          <p:nvPr/>
        </p:nvSpPr>
        <p:spPr>
          <a:xfrm flipH="1">
            <a:off x="14335842" y="9423747"/>
            <a:ext cx="719175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37" name="Line"/>
          <p:cNvSpPr/>
          <p:nvPr/>
        </p:nvSpPr>
        <p:spPr>
          <a:xfrm>
            <a:off x="14448618" y="8624398"/>
            <a:ext cx="1520472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38" name="Line"/>
          <p:cNvSpPr/>
          <p:nvPr/>
        </p:nvSpPr>
        <p:spPr>
          <a:xfrm>
            <a:off x="12571678" y="5953970"/>
            <a:ext cx="3397412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39" name="Line"/>
          <p:cNvSpPr/>
          <p:nvPr/>
        </p:nvSpPr>
        <p:spPr>
          <a:xfrm>
            <a:off x="12571678" y="6621577"/>
            <a:ext cx="3397412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40" name="Line"/>
          <p:cNvSpPr/>
          <p:nvPr/>
        </p:nvSpPr>
        <p:spPr>
          <a:xfrm>
            <a:off x="12571678" y="7289183"/>
            <a:ext cx="3397412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41" name="Line"/>
          <p:cNvSpPr/>
          <p:nvPr/>
        </p:nvSpPr>
        <p:spPr>
          <a:xfrm>
            <a:off x="12571678" y="7956791"/>
            <a:ext cx="3397412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42" name="Data from RD53 Core"/>
          <p:cNvSpPr txBox="1"/>
          <p:nvPr/>
        </p:nvSpPr>
        <p:spPr>
          <a:xfrm>
            <a:off x="14674172" y="7956790"/>
            <a:ext cx="1294918" cy="6952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Data from RD53 Core</a:t>
            </a:r>
          </a:p>
        </p:txBody>
      </p:sp>
      <p:sp>
        <p:nvSpPr>
          <p:cNvPr id="743" name="Data from NSEW Neighbors"/>
          <p:cNvSpPr txBox="1"/>
          <p:nvPr/>
        </p:nvSpPr>
        <p:spPr>
          <a:xfrm rot="16200000">
            <a:off x="10993161" y="6578950"/>
            <a:ext cx="2461760" cy="695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Data from NSEW Neighbors</a:t>
            </a:r>
          </a:p>
        </p:txBody>
      </p:sp>
      <p:sp>
        <p:nvSpPr>
          <p:cNvPr id="744" name="Line"/>
          <p:cNvSpPr/>
          <p:nvPr/>
        </p:nvSpPr>
        <p:spPr>
          <a:xfrm>
            <a:off x="20239511" y="6014930"/>
            <a:ext cx="2831666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45" name="Line"/>
          <p:cNvSpPr/>
          <p:nvPr/>
        </p:nvSpPr>
        <p:spPr>
          <a:xfrm>
            <a:off x="20239511" y="6682537"/>
            <a:ext cx="2831666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46" name="Line"/>
          <p:cNvSpPr/>
          <p:nvPr/>
        </p:nvSpPr>
        <p:spPr>
          <a:xfrm>
            <a:off x="20239511" y="7350143"/>
            <a:ext cx="2831666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47" name="Line"/>
          <p:cNvSpPr/>
          <p:nvPr/>
        </p:nvSpPr>
        <p:spPr>
          <a:xfrm>
            <a:off x="20239511" y="8017750"/>
            <a:ext cx="2831666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48" name="Data to NSEW Neighbors"/>
          <p:cNvSpPr txBox="1"/>
          <p:nvPr/>
        </p:nvSpPr>
        <p:spPr>
          <a:xfrm rot="16200000">
            <a:off x="22400059" y="6529439"/>
            <a:ext cx="2037510" cy="695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Data to NSEW Neighbors</a:t>
            </a:r>
          </a:p>
        </p:txBody>
      </p:sp>
      <p:sp>
        <p:nvSpPr>
          <p:cNvPr id="749" name="Crossbar"/>
          <p:cNvSpPr/>
          <p:nvPr/>
        </p:nvSpPr>
        <p:spPr>
          <a:xfrm rot="16200000">
            <a:off x="14616354" y="6789546"/>
            <a:ext cx="3578483" cy="847613"/>
          </a:xfrm>
          <a:prstGeom prst="rect">
            <a:avLst/>
          </a:prstGeom>
          <a:solidFill>
            <a:srgbClr val="479CBD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>
            <a:lvl1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Crossbar</a:t>
            </a:r>
          </a:p>
        </p:txBody>
      </p:sp>
      <p:sp>
        <p:nvSpPr>
          <p:cNvPr id="750" name="Memory…"/>
          <p:cNvSpPr/>
          <p:nvPr/>
        </p:nvSpPr>
        <p:spPr>
          <a:xfrm>
            <a:off x="17181351" y="6191598"/>
            <a:ext cx="1826779" cy="1469979"/>
          </a:xfrm>
          <a:prstGeom prst="rect">
            <a:avLst/>
          </a:prstGeom>
          <a:solidFill>
            <a:srgbClr val="479CBD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Memory</a:t>
            </a:r>
          </a:p>
          <a:p>
            <a: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(5 deep)</a:t>
            </a:r>
          </a:p>
        </p:txBody>
      </p:sp>
      <p:sp>
        <p:nvSpPr>
          <p:cNvPr id="751" name="Line"/>
          <p:cNvSpPr/>
          <p:nvPr/>
        </p:nvSpPr>
        <p:spPr>
          <a:xfrm>
            <a:off x="16842100" y="6926587"/>
            <a:ext cx="32655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52" name="Arbiter"/>
          <p:cNvSpPr/>
          <p:nvPr/>
        </p:nvSpPr>
        <p:spPr>
          <a:xfrm rot="16200000">
            <a:off x="17994642" y="6789546"/>
            <a:ext cx="3578484" cy="847613"/>
          </a:xfrm>
          <a:prstGeom prst="rect">
            <a:avLst/>
          </a:prstGeom>
          <a:solidFill>
            <a:srgbClr val="479CBD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>
            <a:lvl1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Arbiter</a:t>
            </a:r>
          </a:p>
        </p:txBody>
      </p:sp>
      <p:sp>
        <p:nvSpPr>
          <p:cNvPr id="753" name="Router"/>
          <p:cNvSpPr/>
          <p:nvPr/>
        </p:nvSpPr>
        <p:spPr>
          <a:xfrm>
            <a:off x="17181351" y="8280303"/>
            <a:ext cx="1826779" cy="1469980"/>
          </a:xfrm>
          <a:prstGeom prst="rect">
            <a:avLst/>
          </a:prstGeom>
          <a:solidFill>
            <a:srgbClr val="479CBD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>
            <a:lvl1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Router</a:t>
            </a:r>
          </a:p>
        </p:txBody>
      </p:sp>
      <p:sp>
        <p:nvSpPr>
          <p:cNvPr id="754" name="Line"/>
          <p:cNvSpPr/>
          <p:nvPr/>
        </p:nvSpPr>
        <p:spPr>
          <a:xfrm flipV="1">
            <a:off x="19826644" y="9015293"/>
            <a:ext cx="1" cy="421155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55" name="Line"/>
          <p:cNvSpPr/>
          <p:nvPr/>
        </p:nvSpPr>
        <p:spPr>
          <a:xfrm>
            <a:off x="19029808" y="9436447"/>
            <a:ext cx="796838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56" name="Line"/>
          <p:cNvSpPr/>
          <p:nvPr/>
        </p:nvSpPr>
        <p:spPr>
          <a:xfrm>
            <a:off x="18094740" y="7639572"/>
            <a:ext cx="1" cy="62803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57" name="Line"/>
          <p:cNvSpPr/>
          <p:nvPr/>
        </p:nvSpPr>
        <p:spPr>
          <a:xfrm flipV="1">
            <a:off x="17533603" y="9762982"/>
            <a:ext cx="1" cy="999935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58" name="Line"/>
          <p:cNvSpPr/>
          <p:nvPr/>
        </p:nvSpPr>
        <p:spPr>
          <a:xfrm flipV="1">
            <a:off x="17941903" y="9762981"/>
            <a:ext cx="1" cy="999935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59" name="Line"/>
          <p:cNvSpPr/>
          <p:nvPr/>
        </p:nvSpPr>
        <p:spPr>
          <a:xfrm flipV="1">
            <a:off x="18350205" y="9762981"/>
            <a:ext cx="1" cy="999935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60" name="Line"/>
          <p:cNvSpPr/>
          <p:nvPr/>
        </p:nvSpPr>
        <p:spPr>
          <a:xfrm flipV="1">
            <a:off x="18758506" y="9762981"/>
            <a:ext cx="1" cy="999935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61" name="Status Info from NSEW Neighbors"/>
          <p:cNvSpPr txBox="1"/>
          <p:nvPr/>
        </p:nvSpPr>
        <p:spPr>
          <a:xfrm>
            <a:off x="17168651" y="10762915"/>
            <a:ext cx="2037510" cy="6952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>
              <a:defRPr sz="18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Status Info from NSEW Neighbors</a:t>
            </a:r>
          </a:p>
        </p:txBody>
      </p:sp>
      <p:sp>
        <p:nvSpPr>
          <p:cNvPr id="762" name="Line"/>
          <p:cNvSpPr/>
          <p:nvPr/>
        </p:nvSpPr>
        <p:spPr>
          <a:xfrm>
            <a:off x="19030185" y="6926587"/>
            <a:ext cx="32655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63" name="Network Core interfaces with NSEW Neighbors…"/>
          <p:cNvSpPr txBox="1"/>
          <p:nvPr/>
        </p:nvSpPr>
        <p:spPr>
          <a:xfrm>
            <a:off x="948870" y="1765681"/>
            <a:ext cx="10121460" cy="1044373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normAutofit fontScale="100000" lnSpcReduction="0"/>
          </a:bodyPr>
          <a:lstStyle/>
          <a:p>
            <a:pPr marL="965200" indent="-685800" algn="l" defTabSz="722947">
              <a:spcBef>
                <a:spcPts val="2900"/>
              </a:spcBef>
              <a:buSzPct val="171000"/>
              <a:buChar char="•"/>
              <a:defRPr sz="264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Network Core interfaces with NSEW Neighbors</a:t>
            </a:r>
          </a:p>
          <a:p>
            <a:pPr marL="965200" indent="-685800" algn="l" defTabSz="722947">
              <a:spcBef>
                <a:spcPts val="2900"/>
              </a:spcBef>
              <a:buSzPct val="171000"/>
              <a:buChar char="•"/>
              <a:defRPr sz="264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Can </a:t>
            </a:r>
            <a:r>
              <a:rPr>
                <a:solidFill>
                  <a:srgbClr val="F3BB44"/>
                </a:solidFill>
              </a:rPr>
              <a:t>receive data on all edges at the same time</a:t>
            </a:r>
          </a:p>
          <a:p>
            <a:pPr lvl="1" marL="1356360" indent="-685800" algn="l" defTabSz="722947">
              <a:spcBef>
                <a:spcPts val="2900"/>
              </a:spcBef>
              <a:buSzPct val="171000"/>
              <a:buChar char="•"/>
              <a:defRPr sz="264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Underlying RD53 core acts as 5th input</a:t>
            </a:r>
          </a:p>
          <a:p>
            <a:pPr marL="965200" indent="-685800" algn="l" defTabSz="722947">
              <a:spcBef>
                <a:spcPts val="2900"/>
              </a:spcBef>
              <a:buSzPct val="171000"/>
              <a:buChar char="•"/>
              <a:defRPr sz="264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>
                <a:solidFill>
                  <a:srgbClr val="F3BB44"/>
                </a:solidFill>
              </a:rPr>
              <a:t>Send data only on one edge</a:t>
            </a:r>
            <a:r>
              <a:t> at a time</a:t>
            </a:r>
          </a:p>
          <a:p>
            <a:pPr marL="965200" indent="-685800" algn="l" defTabSz="722947">
              <a:spcBef>
                <a:spcPts val="2900"/>
              </a:spcBef>
              <a:buSzPct val="171000"/>
              <a:buChar char="•"/>
              <a:defRPr sz="264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Interface is bidirectional, S &amp; W operate in positive edge domain, while N &amp; E operate in negative edge domain</a:t>
            </a:r>
          </a:p>
          <a:p>
            <a:pPr marL="965200" indent="-685800" algn="l" defTabSz="722947">
              <a:spcBef>
                <a:spcPts val="2900"/>
              </a:spcBef>
              <a:buSzPct val="171000"/>
              <a:buChar char="•"/>
              <a:defRPr sz="264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Memory acts as FIFO</a:t>
            </a:r>
          </a:p>
          <a:p>
            <a:pPr marL="965200" indent="-685800" algn="l" defTabSz="722947">
              <a:spcBef>
                <a:spcPts val="2900"/>
              </a:spcBef>
              <a:buSzPct val="171000"/>
              <a:buChar char="•"/>
              <a:defRPr sz="264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>
                <a:solidFill>
                  <a:srgbClr val="F3BB44"/>
                </a:solidFill>
              </a:rPr>
              <a:t>Router contains intelligence</a:t>
            </a:r>
            <a:r>
              <a:t> to know where to route data, receives status info (e.g. buffer fill status, data acknowledge) of neighboring cores</a:t>
            </a:r>
          </a:p>
          <a:p>
            <a:pPr lvl="1" marL="1356360" indent="-685800" algn="l" defTabSz="722947">
              <a:spcBef>
                <a:spcPts val="2900"/>
              </a:spcBef>
              <a:buSzPct val="171000"/>
              <a:buChar char="•"/>
              <a:defRPr sz="264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Performs failure detection of neighbors</a:t>
            </a:r>
          </a:p>
          <a:p>
            <a:pPr marL="965200" indent="-685800" algn="l" defTabSz="722947">
              <a:spcBef>
                <a:spcPts val="2900"/>
              </a:spcBef>
              <a:buSzPct val="171000"/>
              <a:buChar char="•"/>
              <a:defRPr sz="264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Configuration also received via network</a:t>
            </a:r>
          </a:p>
          <a:p>
            <a:pPr marL="965200" indent="-685800" algn="l" defTabSz="722947">
              <a:spcBef>
                <a:spcPts val="2900"/>
              </a:spcBef>
              <a:buSzPct val="171000"/>
              <a:buChar char="•"/>
              <a:defRPr sz="264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contains some information related to routing to avoid loops</a:t>
            </a:r>
          </a:p>
          <a:p>
            <a:pPr marL="965200" indent="-685800" algn="l" defTabSz="722947">
              <a:spcBef>
                <a:spcPts val="2900"/>
              </a:spcBef>
              <a:buSzPct val="171000"/>
              <a:buChar char="•"/>
              <a:defRPr sz="264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Overall goal: </a:t>
            </a:r>
            <a:r>
              <a:rPr>
                <a:solidFill>
                  <a:srgbClr val="F3BB44"/>
                </a:solidFill>
              </a:rPr>
              <a:t>make core as autonomous as possible</a:t>
            </a:r>
            <a:r>
              <a:t>, to avoid single core malfunction from impacting others</a:t>
            </a:r>
          </a:p>
        </p:txBody>
      </p:sp>
      <p:sp>
        <p:nvSpPr>
          <p:cNvPr id="764" name="Config"/>
          <p:cNvSpPr/>
          <p:nvPr/>
        </p:nvSpPr>
        <p:spPr>
          <a:xfrm>
            <a:off x="17181351" y="4593211"/>
            <a:ext cx="1826779" cy="669876"/>
          </a:xfrm>
          <a:prstGeom prst="rect">
            <a:avLst/>
          </a:prstGeom>
          <a:solidFill>
            <a:srgbClr val="479CBD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>
            <a:lvl1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Config</a:t>
            </a:r>
          </a:p>
        </p:txBody>
      </p:sp>
      <p:sp>
        <p:nvSpPr>
          <p:cNvPr id="765" name="Line"/>
          <p:cNvSpPr/>
          <p:nvPr/>
        </p:nvSpPr>
        <p:spPr>
          <a:xfrm>
            <a:off x="18094740" y="5880310"/>
            <a:ext cx="1261996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66" name="Line"/>
          <p:cNvSpPr/>
          <p:nvPr/>
        </p:nvSpPr>
        <p:spPr>
          <a:xfrm flipV="1">
            <a:off x="18097884" y="5341251"/>
            <a:ext cx="1" cy="551760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67" name="Brain"/>
          <p:cNvSpPr/>
          <p:nvPr/>
        </p:nvSpPr>
        <p:spPr>
          <a:xfrm>
            <a:off x="17729094" y="8871987"/>
            <a:ext cx="719175" cy="5517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5" h="21427" fill="norm" stroke="1" extrusionOk="0">
                <a:moveTo>
                  <a:pt x="7654" y="1"/>
                </a:moveTo>
                <a:cubicBezTo>
                  <a:pt x="6294" y="20"/>
                  <a:pt x="4753" y="903"/>
                  <a:pt x="4110" y="2532"/>
                </a:cubicBezTo>
                <a:cubicBezTo>
                  <a:pt x="4110" y="2532"/>
                  <a:pt x="4104" y="2532"/>
                  <a:pt x="4104" y="2532"/>
                </a:cubicBezTo>
                <a:cubicBezTo>
                  <a:pt x="3722" y="3624"/>
                  <a:pt x="3929" y="4445"/>
                  <a:pt x="3945" y="4495"/>
                </a:cubicBezTo>
                <a:cubicBezTo>
                  <a:pt x="3976" y="4602"/>
                  <a:pt x="3935" y="4724"/>
                  <a:pt x="3855" y="4767"/>
                </a:cubicBezTo>
                <a:cubicBezTo>
                  <a:pt x="3839" y="4774"/>
                  <a:pt x="3828" y="4781"/>
                  <a:pt x="3812" y="4781"/>
                </a:cubicBezTo>
                <a:cubicBezTo>
                  <a:pt x="3743" y="4788"/>
                  <a:pt x="3679" y="4730"/>
                  <a:pt x="3653" y="4644"/>
                </a:cubicBezTo>
                <a:cubicBezTo>
                  <a:pt x="3642" y="4595"/>
                  <a:pt x="3430" y="3790"/>
                  <a:pt x="3722" y="2691"/>
                </a:cubicBezTo>
                <a:cubicBezTo>
                  <a:pt x="3754" y="2562"/>
                  <a:pt x="3690" y="2425"/>
                  <a:pt x="3590" y="2425"/>
                </a:cubicBezTo>
                <a:cubicBezTo>
                  <a:pt x="1950" y="2425"/>
                  <a:pt x="273" y="5524"/>
                  <a:pt x="347" y="7372"/>
                </a:cubicBezTo>
                <a:cubicBezTo>
                  <a:pt x="353" y="7515"/>
                  <a:pt x="475" y="7579"/>
                  <a:pt x="555" y="7493"/>
                </a:cubicBezTo>
                <a:cubicBezTo>
                  <a:pt x="778" y="7236"/>
                  <a:pt x="1021" y="7029"/>
                  <a:pt x="1281" y="6886"/>
                </a:cubicBezTo>
                <a:cubicBezTo>
                  <a:pt x="1350" y="6850"/>
                  <a:pt x="1429" y="6879"/>
                  <a:pt x="1472" y="6964"/>
                </a:cubicBezTo>
                <a:cubicBezTo>
                  <a:pt x="1530" y="7078"/>
                  <a:pt x="1487" y="7236"/>
                  <a:pt x="1397" y="7279"/>
                </a:cubicBezTo>
                <a:cubicBezTo>
                  <a:pt x="1036" y="7471"/>
                  <a:pt x="750" y="7772"/>
                  <a:pt x="516" y="8129"/>
                </a:cubicBezTo>
                <a:cubicBezTo>
                  <a:pt x="-529" y="10034"/>
                  <a:pt x="140" y="12853"/>
                  <a:pt x="1392" y="14423"/>
                </a:cubicBezTo>
                <a:cubicBezTo>
                  <a:pt x="1610" y="14680"/>
                  <a:pt x="1833" y="14902"/>
                  <a:pt x="2056" y="15088"/>
                </a:cubicBezTo>
                <a:cubicBezTo>
                  <a:pt x="2156" y="15166"/>
                  <a:pt x="2358" y="15310"/>
                  <a:pt x="2352" y="15324"/>
                </a:cubicBezTo>
                <a:cubicBezTo>
                  <a:pt x="3759" y="16381"/>
                  <a:pt x="5347" y="16295"/>
                  <a:pt x="5973" y="16216"/>
                </a:cubicBezTo>
                <a:cubicBezTo>
                  <a:pt x="6105" y="16202"/>
                  <a:pt x="6238" y="16244"/>
                  <a:pt x="6344" y="16344"/>
                </a:cubicBezTo>
                <a:cubicBezTo>
                  <a:pt x="6567" y="16543"/>
                  <a:pt x="8073" y="17950"/>
                  <a:pt x="10605" y="17872"/>
                </a:cubicBezTo>
                <a:cubicBezTo>
                  <a:pt x="11231" y="17850"/>
                  <a:pt x="12001" y="17751"/>
                  <a:pt x="12824" y="17401"/>
                </a:cubicBezTo>
                <a:cubicBezTo>
                  <a:pt x="13912" y="16937"/>
                  <a:pt x="14755" y="15760"/>
                  <a:pt x="14686" y="14325"/>
                </a:cubicBezTo>
                <a:cubicBezTo>
                  <a:pt x="14506" y="12369"/>
                  <a:pt x="13817" y="11205"/>
                  <a:pt x="12469" y="10377"/>
                </a:cubicBezTo>
                <a:cubicBezTo>
                  <a:pt x="11806" y="9970"/>
                  <a:pt x="11046" y="9898"/>
                  <a:pt x="10467" y="9926"/>
                </a:cubicBezTo>
                <a:cubicBezTo>
                  <a:pt x="10122" y="9948"/>
                  <a:pt x="9815" y="9999"/>
                  <a:pt x="9550" y="10056"/>
                </a:cubicBezTo>
                <a:lnTo>
                  <a:pt x="9512" y="10069"/>
                </a:lnTo>
                <a:cubicBezTo>
                  <a:pt x="8599" y="10283"/>
                  <a:pt x="8137" y="10662"/>
                  <a:pt x="8132" y="10669"/>
                </a:cubicBezTo>
                <a:cubicBezTo>
                  <a:pt x="8111" y="10691"/>
                  <a:pt x="8085" y="10698"/>
                  <a:pt x="8064" y="10698"/>
                </a:cubicBezTo>
                <a:cubicBezTo>
                  <a:pt x="8006" y="10705"/>
                  <a:pt x="7952" y="10669"/>
                  <a:pt x="7920" y="10598"/>
                </a:cubicBezTo>
                <a:cubicBezTo>
                  <a:pt x="7872" y="10498"/>
                  <a:pt x="7899" y="10370"/>
                  <a:pt x="7968" y="10306"/>
                </a:cubicBezTo>
                <a:cubicBezTo>
                  <a:pt x="7989" y="10291"/>
                  <a:pt x="8266" y="10062"/>
                  <a:pt x="8807" y="9848"/>
                </a:cubicBezTo>
                <a:cubicBezTo>
                  <a:pt x="8903" y="9813"/>
                  <a:pt x="8918" y="9641"/>
                  <a:pt x="8839" y="9570"/>
                </a:cubicBezTo>
                <a:cubicBezTo>
                  <a:pt x="8313" y="9098"/>
                  <a:pt x="7617" y="8270"/>
                  <a:pt x="7416" y="7071"/>
                </a:cubicBezTo>
                <a:cubicBezTo>
                  <a:pt x="7394" y="6957"/>
                  <a:pt x="7448" y="6843"/>
                  <a:pt x="7533" y="6821"/>
                </a:cubicBezTo>
                <a:cubicBezTo>
                  <a:pt x="7618" y="6793"/>
                  <a:pt x="7698" y="6865"/>
                  <a:pt x="7719" y="6987"/>
                </a:cubicBezTo>
                <a:cubicBezTo>
                  <a:pt x="7942" y="8321"/>
                  <a:pt x="8912" y="9179"/>
                  <a:pt x="9358" y="9507"/>
                </a:cubicBezTo>
                <a:cubicBezTo>
                  <a:pt x="9469" y="9586"/>
                  <a:pt x="9597" y="9620"/>
                  <a:pt x="9719" y="9592"/>
                </a:cubicBezTo>
                <a:cubicBezTo>
                  <a:pt x="10234" y="9492"/>
                  <a:pt x="11518" y="9334"/>
                  <a:pt x="12595" y="9998"/>
                </a:cubicBezTo>
                <a:cubicBezTo>
                  <a:pt x="12998" y="10240"/>
                  <a:pt x="13345" y="10521"/>
                  <a:pt x="13636" y="10828"/>
                </a:cubicBezTo>
                <a:cubicBezTo>
                  <a:pt x="13743" y="10942"/>
                  <a:pt x="13897" y="10948"/>
                  <a:pt x="14008" y="10841"/>
                </a:cubicBezTo>
                <a:cubicBezTo>
                  <a:pt x="14640" y="10241"/>
                  <a:pt x="15270" y="10013"/>
                  <a:pt x="15902" y="10156"/>
                </a:cubicBezTo>
                <a:cubicBezTo>
                  <a:pt x="16756" y="10356"/>
                  <a:pt x="17361" y="11205"/>
                  <a:pt x="17584" y="11691"/>
                </a:cubicBezTo>
                <a:cubicBezTo>
                  <a:pt x="17626" y="11784"/>
                  <a:pt x="17616" y="11912"/>
                  <a:pt x="17552" y="11983"/>
                </a:cubicBezTo>
                <a:cubicBezTo>
                  <a:pt x="17526" y="12011"/>
                  <a:pt x="17499" y="12025"/>
                  <a:pt x="17468" y="12025"/>
                </a:cubicBezTo>
                <a:cubicBezTo>
                  <a:pt x="17414" y="12032"/>
                  <a:pt x="17357" y="11996"/>
                  <a:pt x="17325" y="11925"/>
                </a:cubicBezTo>
                <a:cubicBezTo>
                  <a:pt x="17144" y="11532"/>
                  <a:pt x="16602" y="10749"/>
                  <a:pt x="15849" y="10578"/>
                </a:cubicBezTo>
                <a:cubicBezTo>
                  <a:pt x="15313" y="10456"/>
                  <a:pt x="14766" y="10648"/>
                  <a:pt x="14214" y="11169"/>
                </a:cubicBezTo>
                <a:cubicBezTo>
                  <a:pt x="14123" y="11254"/>
                  <a:pt x="14108" y="11418"/>
                  <a:pt x="14177" y="11532"/>
                </a:cubicBezTo>
                <a:cubicBezTo>
                  <a:pt x="14389" y="11875"/>
                  <a:pt x="14565" y="12262"/>
                  <a:pt x="14698" y="12683"/>
                </a:cubicBezTo>
                <a:cubicBezTo>
                  <a:pt x="14847" y="13169"/>
                  <a:pt x="14952" y="13695"/>
                  <a:pt x="15005" y="14316"/>
                </a:cubicBezTo>
                <a:cubicBezTo>
                  <a:pt x="16369" y="14966"/>
                  <a:pt x="19967" y="14602"/>
                  <a:pt x="20652" y="11448"/>
                </a:cubicBezTo>
                <a:cubicBezTo>
                  <a:pt x="21071" y="9520"/>
                  <a:pt x="20280" y="7208"/>
                  <a:pt x="19086" y="6630"/>
                </a:cubicBezTo>
                <a:cubicBezTo>
                  <a:pt x="18943" y="6558"/>
                  <a:pt x="18795" y="6680"/>
                  <a:pt x="18758" y="6879"/>
                </a:cubicBezTo>
                <a:cubicBezTo>
                  <a:pt x="18652" y="7472"/>
                  <a:pt x="18444" y="7944"/>
                  <a:pt x="18242" y="8258"/>
                </a:cubicBezTo>
                <a:cubicBezTo>
                  <a:pt x="18189" y="8336"/>
                  <a:pt x="18189" y="8458"/>
                  <a:pt x="18242" y="8543"/>
                </a:cubicBezTo>
                <a:cubicBezTo>
                  <a:pt x="18338" y="8693"/>
                  <a:pt x="18481" y="8971"/>
                  <a:pt x="18635" y="9442"/>
                </a:cubicBezTo>
                <a:cubicBezTo>
                  <a:pt x="18667" y="9542"/>
                  <a:pt x="18640" y="9678"/>
                  <a:pt x="18565" y="9728"/>
                </a:cubicBezTo>
                <a:cubicBezTo>
                  <a:pt x="18544" y="9742"/>
                  <a:pt x="18529" y="9748"/>
                  <a:pt x="18507" y="9748"/>
                </a:cubicBezTo>
                <a:cubicBezTo>
                  <a:pt x="18438" y="9755"/>
                  <a:pt x="18375" y="9700"/>
                  <a:pt x="18348" y="9614"/>
                </a:cubicBezTo>
                <a:cubicBezTo>
                  <a:pt x="18348" y="9607"/>
                  <a:pt x="18226" y="9179"/>
                  <a:pt x="17977" y="8793"/>
                </a:cubicBezTo>
                <a:cubicBezTo>
                  <a:pt x="17653" y="8301"/>
                  <a:pt x="17271" y="8108"/>
                  <a:pt x="16836" y="8222"/>
                </a:cubicBezTo>
                <a:cubicBezTo>
                  <a:pt x="16740" y="8244"/>
                  <a:pt x="16650" y="8150"/>
                  <a:pt x="16650" y="8015"/>
                </a:cubicBezTo>
                <a:cubicBezTo>
                  <a:pt x="16650" y="7908"/>
                  <a:pt x="16708" y="7822"/>
                  <a:pt x="16783" y="7807"/>
                </a:cubicBezTo>
                <a:cubicBezTo>
                  <a:pt x="17244" y="7686"/>
                  <a:pt x="17610" y="7886"/>
                  <a:pt x="17791" y="8022"/>
                </a:cubicBezTo>
                <a:cubicBezTo>
                  <a:pt x="17871" y="8079"/>
                  <a:pt x="17971" y="8057"/>
                  <a:pt x="18030" y="7957"/>
                </a:cubicBezTo>
                <a:cubicBezTo>
                  <a:pt x="18444" y="7300"/>
                  <a:pt x="18980" y="5845"/>
                  <a:pt x="18215" y="4332"/>
                </a:cubicBezTo>
                <a:cubicBezTo>
                  <a:pt x="17738" y="3390"/>
                  <a:pt x="16750" y="2824"/>
                  <a:pt x="15965" y="2789"/>
                </a:cubicBezTo>
                <a:cubicBezTo>
                  <a:pt x="15901" y="2789"/>
                  <a:pt x="15843" y="2790"/>
                  <a:pt x="15779" y="2798"/>
                </a:cubicBezTo>
                <a:cubicBezTo>
                  <a:pt x="15647" y="2812"/>
                  <a:pt x="15403" y="2824"/>
                  <a:pt x="15074" y="2931"/>
                </a:cubicBezTo>
                <a:cubicBezTo>
                  <a:pt x="14560" y="3096"/>
                  <a:pt x="14279" y="3382"/>
                  <a:pt x="14273" y="3382"/>
                </a:cubicBezTo>
                <a:cubicBezTo>
                  <a:pt x="14204" y="3453"/>
                  <a:pt x="14107" y="3433"/>
                  <a:pt x="14054" y="3333"/>
                </a:cubicBezTo>
                <a:cubicBezTo>
                  <a:pt x="14007" y="3240"/>
                  <a:pt x="14019" y="3103"/>
                  <a:pt x="14088" y="3039"/>
                </a:cubicBezTo>
                <a:cubicBezTo>
                  <a:pt x="14114" y="3010"/>
                  <a:pt x="14470" y="2669"/>
                  <a:pt x="15096" y="2483"/>
                </a:cubicBezTo>
                <a:cubicBezTo>
                  <a:pt x="15186" y="2455"/>
                  <a:pt x="15227" y="2304"/>
                  <a:pt x="15169" y="2204"/>
                </a:cubicBezTo>
                <a:cubicBezTo>
                  <a:pt x="14341" y="648"/>
                  <a:pt x="11471" y="-173"/>
                  <a:pt x="10170" y="641"/>
                </a:cubicBezTo>
                <a:cubicBezTo>
                  <a:pt x="10048" y="719"/>
                  <a:pt x="9996" y="919"/>
                  <a:pt x="10059" y="1076"/>
                </a:cubicBezTo>
                <a:cubicBezTo>
                  <a:pt x="10203" y="1461"/>
                  <a:pt x="10265" y="1904"/>
                  <a:pt x="10233" y="2325"/>
                </a:cubicBezTo>
                <a:cubicBezTo>
                  <a:pt x="10228" y="2432"/>
                  <a:pt x="10165" y="2512"/>
                  <a:pt x="10091" y="2519"/>
                </a:cubicBezTo>
                <a:cubicBezTo>
                  <a:pt x="10080" y="2519"/>
                  <a:pt x="10075" y="2519"/>
                  <a:pt x="10064" y="2519"/>
                </a:cubicBezTo>
                <a:cubicBezTo>
                  <a:pt x="9979" y="2505"/>
                  <a:pt x="9916" y="2404"/>
                  <a:pt x="9927" y="2282"/>
                </a:cubicBezTo>
                <a:cubicBezTo>
                  <a:pt x="9937" y="2140"/>
                  <a:pt x="10011" y="1106"/>
                  <a:pt x="9295" y="520"/>
                </a:cubicBezTo>
                <a:cubicBezTo>
                  <a:pt x="8854" y="161"/>
                  <a:pt x="8273" y="-8"/>
                  <a:pt x="7654" y="1"/>
                </a:cubicBezTo>
                <a:close/>
                <a:moveTo>
                  <a:pt x="6930" y="3139"/>
                </a:moveTo>
                <a:cubicBezTo>
                  <a:pt x="7435" y="3144"/>
                  <a:pt x="7913" y="3351"/>
                  <a:pt x="8361" y="3761"/>
                </a:cubicBezTo>
                <a:cubicBezTo>
                  <a:pt x="8886" y="4239"/>
                  <a:pt x="9242" y="4895"/>
                  <a:pt x="9449" y="5352"/>
                </a:cubicBezTo>
                <a:cubicBezTo>
                  <a:pt x="9491" y="5444"/>
                  <a:pt x="9582" y="5480"/>
                  <a:pt x="9656" y="5430"/>
                </a:cubicBezTo>
                <a:cubicBezTo>
                  <a:pt x="10925" y="4509"/>
                  <a:pt x="12288" y="4695"/>
                  <a:pt x="13403" y="5952"/>
                </a:cubicBezTo>
                <a:cubicBezTo>
                  <a:pt x="13456" y="6009"/>
                  <a:pt x="13535" y="6015"/>
                  <a:pt x="13593" y="5958"/>
                </a:cubicBezTo>
                <a:cubicBezTo>
                  <a:pt x="13795" y="5758"/>
                  <a:pt x="14331" y="5353"/>
                  <a:pt x="15154" y="5617"/>
                </a:cubicBezTo>
                <a:cubicBezTo>
                  <a:pt x="15239" y="5631"/>
                  <a:pt x="15291" y="5745"/>
                  <a:pt x="15270" y="5867"/>
                </a:cubicBezTo>
                <a:cubicBezTo>
                  <a:pt x="15249" y="5981"/>
                  <a:pt x="15164" y="6045"/>
                  <a:pt x="15079" y="6016"/>
                </a:cubicBezTo>
                <a:cubicBezTo>
                  <a:pt x="14527" y="5866"/>
                  <a:pt x="14076" y="5967"/>
                  <a:pt x="13736" y="6331"/>
                </a:cubicBezTo>
                <a:cubicBezTo>
                  <a:pt x="13418" y="6673"/>
                  <a:pt x="13217" y="7243"/>
                  <a:pt x="13195" y="7856"/>
                </a:cubicBezTo>
                <a:cubicBezTo>
                  <a:pt x="13190" y="7964"/>
                  <a:pt x="13132" y="8050"/>
                  <a:pt x="13053" y="8057"/>
                </a:cubicBezTo>
                <a:cubicBezTo>
                  <a:pt x="13026" y="8057"/>
                  <a:pt x="13000" y="8057"/>
                  <a:pt x="12973" y="8028"/>
                </a:cubicBezTo>
                <a:cubicBezTo>
                  <a:pt x="12915" y="7985"/>
                  <a:pt x="12882" y="7900"/>
                  <a:pt x="12887" y="7814"/>
                </a:cubicBezTo>
                <a:cubicBezTo>
                  <a:pt x="12903" y="7336"/>
                  <a:pt x="13015" y="6880"/>
                  <a:pt x="13195" y="6509"/>
                </a:cubicBezTo>
                <a:cubicBezTo>
                  <a:pt x="13243" y="6416"/>
                  <a:pt x="13228" y="6295"/>
                  <a:pt x="13164" y="6224"/>
                </a:cubicBezTo>
                <a:cubicBezTo>
                  <a:pt x="11630" y="4532"/>
                  <a:pt x="10133" y="5487"/>
                  <a:pt x="9543" y="5994"/>
                </a:cubicBezTo>
                <a:cubicBezTo>
                  <a:pt x="9464" y="6058"/>
                  <a:pt x="9364" y="6023"/>
                  <a:pt x="9321" y="5909"/>
                </a:cubicBezTo>
                <a:cubicBezTo>
                  <a:pt x="9194" y="5559"/>
                  <a:pt x="8827" y="4688"/>
                  <a:pt x="8185" y="4102"/>
                </a:cubicBezTo>
                <a:cubicBezTo>
                  <a:pt x="7548" y="3524"/>
                  <a:pt x="6843" y="3403"/>
                  <a:pt x="6084" y="3746"/>
                </a:cubicBezTo>
                <a:cubicBezTo>
                  <a:pt x="5999" y="3781"/>
                  <a:pt x="5909" y="3717"/>
                  <a:pt x="5888" y="3603"/>
                </a:cubicBezTo>
                <a:cubicBezTo>
                  <a:pt x="5867" y="3496"/>
                  <a:pt x="5915" y="3375"/>
                  <a:pt x="5994" y="3346"/>
                </a:cubicBezTo>
                <a:cubicBezTo>
                  <a:pt x="6315" y="3204"/>
                  <a:pt x="6627" y="3136"/>
                  <a:pt x="6930" y="3139"/>
                </a:cubicBezTo>
                <a:close/>
                <a:moveTo>
                  <a:pt x="4412" y="7120"/>
                </a:moveTo>
                <a:cubicBezTo>
                  <a:pt x="4454" y="7118"/>
                  <a:pt x="4496" y="7136"/>
                  <a:pt x="4528" y="7178"/>
                </a:cubicBezTo>
                <a:cubicBezTo>
                  <a:pt x="5112" y="7964"/>
                  <a:pt x="5357" y="9491"/>
                  <a:pt x="4678" y="11169"/>
                </a:cubicBezTo>
                <a:cubicBezTo>
                  <a:pt x="4630" y="11290"/>
                  <a:pt x="4688" y="11440"/>
                  <a:pt x="4789" y="11448"/>
                </a:cubicBezTo>
                <a:cubicBezTo>
                  <a:pt x="5622" y="11512"/>
                  <a:pt x="7236" y="11876"/>
                  <a:pt x="8250" y="13725"/>
                </a:cubicBezTo>
                <a:cubicBezTo>
                  <a:pt x="8287" y="13789"/>
                  <a:pt x="8351" y="13816"/>
                  <a:pt x="8409" y="13781"/>
                </a:cubicBezTo>
                <a:cubicBezTo>
                  <a:pt x="9009" y="13474"/>
                  <a:pt x="9645" y="13354"/>
                  <a:pt x="10245" y="13439"/>
                </a:cubicBezTo>
                <a:cubicBezTo>
                  <a:pt x="10314" y="13447"/>
                  <a:pt x="10373" y="13374"/>
                  <a:pt x="10373" y="13281"/>
                </a:cubicBezTo>
                <a:cubicBezTo>
                  <a:pt x="10373" y="12831"/>
                  <a:pt x="10547" y="12183"/>
                  <a:pt x="11237" y="11833"/>
                </a:cubicBezTo>
                <a:cubicBezTo>
                  <a:pt x="11322" y="11791"/>
                  <a:pt x="11413" y="11855"/>
                  <a:pt x="11439" y="11970"/>
                </a:cubicBezTo>
                <a:cubicBezTo>
                  <a:pt x="11466" y="12077"/>
                  <a:pt x="11417" y="12190"/>
                  <a:pt x="11338" y="12233"/>
                </a:cubicBezTo>
                <a:cubicBezTo>
                  <a:pt x="10547" y="12640"/>
                  <a:pt x="10691" y="13418"/>
                  <a:pt x="10696" y="13446"/>
                </a:cubicBezTo>
                <a:cubicBezTo>
                  <a:pt x="10707" y="13510"/>
                  <a:pt x="10743" y="13552"/>
                  <a:pt x="10786" y="13567"/>
                </a:cubicBezTo>
                <a:cubicBezTo>
                  <a:pt x="11391" y="13788"/>
                  <a:pt x="11889" y="14216"/>
                  <a:pt x="12170" y="14780"/>
                </a:cubicBezTo>
                <a:cubicBezTo>
                  <a:pt x="12218" y="14873"/>
                  <a:pt x="12208" y="15010"/>
                  <a:pt x="12144" y="15074"/>
                </a:cubicBezTo>
                <a:cubicBezTo>
                  <a:pt x="12117" y="15103"/>
                  <a:pt x="12091" y="15117"/>
                  <a:pt x="12059" y="15117"/>
                </a:cubicBezTo>
                <a:cubicBezTo>
                  <a:pt x="12006" y="15124"/>
                  <a:pt x="11954" y="15087"/>
                  <a:pt x="11917" y="15023"/>
                </a:cubicBezTo>
                <a:cubicBezTo>
                  <a:pt x="11386" y="13945"/>
                  <a:pt x="9852" y="13361"/>
                  <a:pt x="8308" y="14289"/>
                </a:cubicBezTo>
                <a:cubicBezTo>
                  <a:pt x="8239" y="14332"/>
                  <a:pt x="8160" y="14295"/>
                  <a:pt x="8117" y="14209"/>
                </a:cubicBezTo>
                <a:cubicBezTo>
                  <a:pt x="6870" y="11625"/>
                  <a:pt x="4296" y="11862"/>
                  <a:pt x="4270" y="11862"/>
                </a:cubicBezTo>
                <a:lnTo>
                  <a:pt x="3961" y="11847"/>
                </a:lnTo>
                <a:cubicBezTo>
                  <a:pt x="3924" y="11818"/>
                  <a:pt x="3892" y="11768"/>
                  <a:pt x="3881" y="11711"/>
                </a:cubicBezTo>
                <a:cubicBezTo>
                  <a:pt x="3759" y="11011"/>
                  <a:pt x="3176" y="10055"/>
                  <a:pt x="2332" y="9641"/>
                </a:cubicBezTo>
                <a:cubicBezTo>
                  <a:pt x="2264" y="9605"/>
                  <a:pt x="2209" y="9514"/>
                  <a:pt x="2220" y="9407"/>
                </a:cubicBezTo>
                <a:cubicBezTo>
                  <a:pt x="2236" y="9271"/>
                  <a:pt x="2337" y="9192"/>
                  <a:pt x="2427" y="9235"/>
                </a:cubicBezTo>
                <a:cubicBezTo>
                  <a:pt x="2788" y="9406"/>
                  <a:pt x="3170" y="9735"/>
                  <a:pt x="3483" y="10120"/>
                </a:cubicBezTo>
                <a:cubicBezTo>
                  <a:pt x="3680" y="10363"/>
                  <a:pt x="3913" y="10720"/>
                  <a:pt x="4067" y="11162"/>
                </a:cubicBezTo>
                <a:cubicBezTo>
                  <a:pt x="4115" y="11291"/>
                  <a:pt x="4248" y="11306"/>
                  <a:pt x="4306" y="11184"/>
                </a:cubicBezTo>
                <a:cubicBezTo>
                  <a:pt x="5022" y="9614"/>
                  <a:pt x="4831" y="8186"/>
                  <a:pt x="4311" y="7486"/>
                </a:cubicBezTo>
                <a:cubicBezTo>
                  <a:pt x="4253" y="7408"/>
                  <a:pt x="4243" y="7273"/>
                  <a:pt x="4301" y="7194"/>
                </a:cubicBezTo>
                <a:cubicBezTo>
                  <a:pt x="4330" y="7148"/>
                  <a:pt x="4370" y="7123"/>
                  <a:pt x="4412" y="7120"/>
                </a:cubicBezTo>
                <a:close/>
                <a:moveTo>
                  <a:pt x="2258" y="15717"/>
                </a:moveTo>
                <a:cubicBezTo>
                  <a:pt x="1971" y="17680"/>
                  <a:pt x="4031" y="19435"/>
                  <a:pt x="5702" y="18764"/>
                </a:cubicBezTo>
                <a:cubicBezTo>
                  <a:pt x="5612" y="19699"/>
                  <a:pt x="5001" y="21083"/>
                  <a:pt x="5001" y="21083"/>
                </a:cubicBezTo>
                <a:lnTo>
                  <a:pt x="6238" y="21427"/>
                </a:lnTo>
                <a:lnTo>
                  <a:pt x="8727" y="18063"/>
                </a:lnTo>
                <a:cubicBezTo>
                  <a:pt x="7390" y="17742"/>
                  <a:pt x="6699" y="17172"/>
                  <a:pt x="6333" y="16843"/>
                </a:cubicBezTo>
                <a:cubicBezTo>
                  <a:pt x="6163" y="16686"/>
                  <a:pt x="5962" y="16614"/>
                  <a:pt x="5761" y="16636"/>
                </a:cubicBezTo>
                <a:cubicBezTo>
                  <a:pt x="5442" y="16672"/>
                  <a:pt x="4954" y="16693"/>
                  <a:pt x="4381" y="16593"/>
                </a:cubicBezTo>
                <a:cubicBezTo>
                  <a:pt x="3786" y="16494"/>
                  <a:pt x="3027" y="16259"/>
                  <a:pt x="2258" y="15717"/>
                </a:cubicBezTo>
                <a:close/>
              </a:path>
            </a:pathLst>
          </a:custGeom>
          <a:solidFill>
            <a:srgbClr val="FFFFFF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768" name="Trigger Queue"/>
          <p:cNvSpPr/>
          <p:nvPr/>
        </p:nvSpPr>
        <p:spPr>
          <a:xfrm>
            <a:off x="14969604" y="9279301"/>
            <a:ext cx="2012110" cy="669875"/>
          </a:xfrm>
          <a:prstGeom prst="rect">
            <a:avLst/>
          </a:prstGeom>
          <a:solidFill>
            <a:srgbClr val="479CBD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>
            <a:lvl1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Trigger Queue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0" name="Slide Number"/>
          <p:cNvSpPr txBox="1"/>
          <p:nvPr>
            <p:ph type="sldNum" sz="quarter" idx="2"/>
          </p:nvPr>
        </p:nvSpPr>
        <p:spPr>
          <a:xfrm>
            <a:off x="12029478" y="13057584"/>
            <a:ext cx="325044" cy="50264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771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772" name="Toy Sim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Toy Sim</a:t>
            </a:r>
          </a:p>
        </p:txBody>
      </p:sp>
      <p:sp>
        <p:nvSpPr>
          <p:cNvPr id="773" name="Sources: random, ATLAS ITk simulation, MAIA simulation…"/>
          <p:cNvSpPr/>
          <p:nvPr/>
        </p:nvSpPr>
        <p:spPr>
          <a:xfrm>
            <a:off x="723733" y="528356"/>
            <a:ext cx="6025654" cy="3616514"/>
          </a:xfrm>
          <a:prstGeom prst="roundRect">
            <a:avLst>
              <a:gd name="adj" fmla="val 4650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Sources: random, ATLAS ITk simulation, MAIA simulation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One data packet loaded into network layer per cycle (packet can hold up to 4 pixel hits)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Emulating triggering by random sampling</a:t>
            </a:r>
          </a:p>
        </p:txBody>
      </p:sp>
      <p:sp>
        <p:nvSpPr>
          <p:cNvPr id="774" name="Data Generation"/>
          <p:cNvSpPr/>
          <p:nvPr/>
        </p:nvSpPr>
        <p:spPr>
          <a:xfrm>
            <a:off x="723733" y="509306"/>
            <a:ext cx="6044704" cy="769482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Generation</a:t>
            </a:r>
          </a:p>
        </p:txBody>
      </p:sp>
      <p:sp>
        <p:nvSpPr>
          <p:cNvPr id="775" name="Each Core can transmit one data packet on one edge each cycle…"/>
          <p:cNvSpPr/>
          <p:nvPr/>
        </p:nvSpPr>
        <p:spPr>
          <a:xfrm>
            <a:off x="742783" y="4433172"/>
            <a:ext cx="6025654" cy="4350881"/>
          </a:xfrm>
          <a:prstGeom prst="roundRect">
            <a:avLst>
              <a:gd name="adj" fmla="val 3865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Each Core can transmit one data packet on one edge each cycle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Each can receive from all incoming edges (including its own pixels) at the same time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No back-pressure mechanism, data is simply dropped if network buffer overflows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Each Core has finite memory</a:t>
            </a:r>
          </a:p>
        </p:txBody>
      </p:sp>
      <p:sp>
        <p:nvSpPr>
          <p:cNvPr id="776" name="Networking"/>
          <p:cNvSpPr/>
          <p:nvPr/>
        </p:nvSpPr>
        <p:spPr>
          <a:xfrm>
            <a:off x="742783" y="4414122"/>
            <a:ext cx="6044704" cy="769482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Networking</a:t>
            </a:r>
          </a:p>
        </p:txBody>
      </p:sp>
      <p:sp>
        <p:nvSpPr>
          <p:cNvPr id="777" name="Each Core has an individual router…"/>
          <p:cNvSpPr/>
          <p:nvPr/>
        </p:nvSpPr>
        <p:spPr>
          <a:xfrm>
            <a:off x="723733" y="8949152"/>
            <a:ext cx="6025654" cy="3962383"/>
          </a:xfrm>
          <a:prstGeom prst="roundRect">
            <a:avLst>
              <a:gd name="adj" fmla="val 4244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Each Core has an individual router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Router decides on which edge to transmit data for every cycle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Router knows which edges have smaller, larger, or equal distance to the root nodes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Router has information about buffer status from connected nodes</a:t>
            </a:r>
          </a:p>
        </p:txBody>
      </p:sp>
      <p:sp>
        <p:nvSpPr>
          <p:cNvPr id="778" name="Routing"/>
          <p:cNvSpPr/>
          <p:nvPr/>
        </p:nvSpPr>
        <p:spPr>
          <a:xfrm>
            <a:off x="723733" y="8930102"/>
            <a:ext cx="6044704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Routing</a:t>
            </a:r>
          </a:p>
        </p:txBody>
      </p:sp>
      <p:pic>
        <p:nvPicPr>
          <p:cNvPr id="779" name="Screen Recording 2026-07-22 at 11.21.04.mov" descr="Screen Recording 2026-07-22 at 11.21.04.mov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7237828" y="2137060"/>
            <a:ext cx="10741491" cy="9906462"/>
          </a:xfrm>
          <a:prstGeom prst="rect">
            <a:avLst/>
          </a:prstGeom>
          <a:ln w="12700">
            <a:miter lim="400000"/>
          </a:ln>
        </p:spPr>
      </p:pic>
      <p:sp>
        <p:nvSpPr>
          <p:cNvPr id="780" name="Play with it yourself:…"/>
          <p:cNvSpPr txBox="1"/>
          <p:nvPr/>
        </p:nvSpPr>
        <p:spPr>
          <a:xfrm>
            <a:off x="18686155" y="10787785"/>
            <a:ext cx="4669131" cy="833553"/>
          </a:xfrm>
          <a:prstGeom prst="rect">
            <a:avLst/>
          </a:prstGeom>
          <a:ln w="127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Play with it yourself:</a:t>
            </a:r>
          </a:p>
          <a:p>
            <a: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https://nifty.lbl.gov/www/simulation/</a:t>
            </a:r>
          </a:p>
        </p:txBody>
      </p:sp>
      <p:sp>
        <p:nvSpPr>
          <p:cNvPr id="781" name="Can simulate static failures and temporary failures…"/>
          <p:cNvSpPr/>
          <p:nvPr/>
        </p:nvSpPr>
        <p:spPr>
          <a:xfrm>
            <a:off x="18342582" y="2612328"/>
            <a:ext cx="5681439" cy="3490717"/>
          </a:xfrm>
          <a:prstGeom prst="roundRect">
            <a:avLst>
              <a:gd name="adj" fmla="val 4817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Can simulate </a:t>
            </a:r>
            <a:r>
              <a:rPr>
                <a:solidFill>
                  <a:srgbClr val="DD5D44"/>
                </a:solidFill>
              </a:rPr>
              <a:t>static </a:t>
            </a:r>
            <a:r>
              <a:t>failures and </a:t>
            </a:r>
            <a:r>
              <a:rPr>
                <a:solidFill>
                  <a:srgbClr val="DD5D44"/>
                </a:solidFill>
              </a:rPr>
              <a:t>temporary</a:t>
            </a:r>
            <a:r>
              <a:t> failures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Any data routed into a failed core will be dropped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generated in failed core not counted</a:t>
            </a:r>
          </a:p>
        </p:txBody>
      </p:sp>
      <p:sp>
        <p:nvSpPr>
          <p:cNvPr id="782" name="Failures"/>
          <p:cNvSpPr/>
          <p:nvPr/>
        </p:nvSpPr>
        <p:spPr>
          <a:xfrm>
            <a:off x="18323534" y="2593278"/>
            <a:ext cx="5719538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Failures</a:t>
            </a:r>
          </a:p>
        </p:txBody>
      </p:sp>
      <p:sp>
        <p:nvSpPr>
          <p:cNvPr id="783" name="Simulation written in such a way that we can optimize each component with machine learning…"/>
          <p:cNvSpPr/>
          <p:nvPr/>
        </p:nvSpPr>
        <p:spPr>
          <a:xfrm>
            <a:off x="18342582" y="6525885"/>
            <a:ext cx="5681439" cy="3962382"/>
          </a:xfrm>
          <a:prstGeom prst="roundRect">
            <a:avLst>
              <a:gd name="adj" fmla="val 4244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Simulation written in such a way that we can optimize each component with machine learning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Currently though: fixed a lot of parameters to reduce phase space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Some constraints from physical layout</a:t>
            </a:r>
          </a:p>
        </p:txBody>
      </p:sp>
      <p:sp>
        <p:nvSpPr>
          <p:cNvPr id="784" name="Optimization"/>
          <p:cNvSpPr/>
          <p:nvPr/>
        </p:nvSpPr>
        <p:spPr>
          <a:xfrm>
            <a:off x="18323535" y="6445764"/>
            <a:ext cx="5719536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Optimization</a:t>
            </a:r>
          </a:p>
        </p:txBody>
      </p:sp>
      <p:sp>
        <p:nvSpPr>
          <p:cNvPr id="785" name="Framework also used for NIFTY-LArPix development! See talk by Rebecca and poster by Deion!"/>
          <p:cNvSpPr txBox="1"/>
          <p:nvPr/>
        </p:nvSpPr>
        <p:spPr>
          <a:xfrm>
            <a:off x="6927964" y="12161167"/>
            <a:ext cx="12200966" cy="490653"/>
          </a:xfrm>
          <a:prstGeom prst="rect">
            <a:avLst/>
          </a:prstGeom>
          <a:ln w="127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Framework also used for NIFTY-LArPix development! See </a:t>
            </a:r>
            <a:r>
              <a:rPr u="sng">
                <a:hlinkClick r:id="rId5" invalidUrl="" action="" tgtFrame="" tooltip="" history="1" highlightClick="0" endSnd="0"/>
              </a:rPr>
              <a:t>talk by Rebecca</a:t>
            </a:r>
            <a:r>
              <a:t> and </a:t>
            </a:r>
            <a:r>
              <a:rPr u="sng">
                <a:hlinkClick r:id="rId6" invalidUrl="" action="" tgtFrame="" tooltip="" history="1" highlightClick="0" endSnd="0"/>
              </a:rPr>
              <a:t>poster by Deion</a:t>
            </a:r>
            <a:r>
              <a:t>!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668" fill="hold"/>
                                        <p:tgtEl>
                                          <p:spTgt spid="7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779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779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77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7" name="Slide Number"/>
          <p:cNvSpPr txBox="1"/>
          <p:nvPr>
            <p:ph type="sldNum" sz="quarter" idx="2"/>
          </p:nvPr>
        </p:nvSpPr>
        <p:spPr>
          <a:xfrm>
            <a:off x="12029478" y="13057584"/>
            <a:ext cx="325044" cy="50264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788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789" name="Heat Map: Data  Generated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Heat Map: Data  Generated</a:t>
            </a:r>
          </a:p>
        </p:txBody>
      </p:sp>
      <p:pic>
        <p:nvPicPr>
          <p:cNvPr id="790" name="unknown.png" descr="unknown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810326" y="2341696"/>
            <a:ext cx="9407623" cy="8852367"/>
          </a:xfrm>
          <a:prstGeom prst="rect">
            <a:avLst/>
          </a:prstGeom>
          <a:ln w="12700">
            <a:miter lim="400000"/>
          </a:ln>
        </p:spPr>
      </p:pic>
      <p:sp>
        <p:nvSpPr>
          <p:cNvPr id="791" name="ATLAS ITk Layer 0 u=200"/>
          <p:cNvSpPr txBox="1"/>
          <p:nvPr/>
        </p:nvSpPr>
        <p:spPr>
          <a:xfrm>
            <a:off x="7595351" y="11542506"/>
            <a:ext cx="3309722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ATLAS ITk Layer 0 u=200</a:t>
            </a:r>
          </a:p>
        </p:txBody>
      </p:sp>
      <p:sp>
        <p:nvSpPr>
          <p:cNvPr id="792" name="No global structure, random…"/>
          <p:cNvSpPr/>
          <p:nvPr/>
        </p:nvSpPr>
        <p:spPr>
          <a:xfrm>
            <a:off x="15606701" y="2896211"/>
            <a:ext cx="6025654" cy="3733512"/>
          </a:xfrm>
          <a:prstGeom prst="roundRect">
            <a:avLst>
              <a:gd name="adj" fmla="val 4504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No global structure, random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Can contain some structure at pixel level (clustering)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Only simulate “triggered” data, random trigger with configurable average frequency</a:t>
            </a:r>
          </a:p>
        </p:txBody>
      </p:sp>
      <p:sp>
        <p:nvSpPr>
          <p:cNvPr id="793" name="ATLAS Data"/>
          <p:cNvSpPr/>
          <p:nvPr/>
        </p:nvSpPr>
        <p:spPr>
          <a:xfrm>
            <a:off x="15606701" y="2877161"/>
            <a:ext cx="6044704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ATLAS Data</a:t>
            </a:r>
          </a:p>
        </p:txBody>
      </p:sp>
      <p:sp>
        <p:nvSpPr>
          <p:cNvPr id="794" name="No global structure, random…"/>
          <p:cNvSpPr/>
          <p:nvPr/>
        </p:nvSpPr>
        <p:spPr>
          <a:xfrm>
            <a:off x="15625751" y="7081638"/>
            <a:ext cx="6025654" cy="3733512"/>
          </a:xfrm>
          <a:prstGeom prst="roundRect">
            <a:avLst>
              <a:gd name="adj" fmla="val 4504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No global structure, random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Can contain some structure at pixel level (clustering)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Only simulate “triggered” data, random trigger with configurable average frequency</a:t>
            </a:r>
          </a:p>
        </p:txBody>
      </p:sp>
      <p:sp>
        <p:nvSpPr>
          <p:cNvPr id="795" name="Future Collider Data"/>
          <p:cNvSpPr/>
          <p:nvPr/>
        </p:nvSpPr>
        <p:spPr>
          <a:xfrm>
            <a:off x="15625751" y="7062588"/>
            <a:ext cx="6044704" cy="769482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Future Collider Data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798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799" name="Topology Choice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Topology Choice</a:t>
            </a:r>
          </a:p>
        </p:txBody>
      </p:sp>
      <p:pic>
        <p:nvPicPr>
          <p:cNvPr id="800" name="unknown.png" descr="unknown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05510" y="7482106"/>
            <a:ext cx="5080001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01" name="unknown.png" descr="unknown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635403" y="2183011"/>
            <a:ext cx="5039210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02" name="unknown.png" descr="unknown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616698" y="7482106"/>
            <a:ext cx="5057915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03" name="Screenshot 2026-07-22 at 11.34.22.png" descr="Screenshot 2026-07-22 at 11.34.22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236946" y="2137060"/>
            <a:ext cx="5048565" cy="5080001"/>
          </a:xfrm>
          <a:prstGeom prst="rect">
            <a:avLst/>
          </a:prstGeom>
          <a:ln w="12700">
            <a:miter lim="400000"/>
          </a:ln>
        </p:spPr>
      </p:pic>
      <p:sp>
        <p:nvSpPr>
          <p:cNvPr id="804" name="Rounded Rectangle"/>
          <p:cNvSpPr/>
          <p:nvPr/>
        </p:nvSpPr>
        <p:spPr>
          <a:xfrm>
            <a:off x="6385624" y="2156110"/>
            <a:ext cx="4723971" cy="5041901"/>
          </a:xfrm>
          <a:prstGeom prst="roundRect">
            <a:avLst>
              <a:gd name="adj" fmla="val 3560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805" name="2D Mesh"/>
          <p:cNvSpPr/>
          <p:nvPr/>
        </p:nvSpPr>
        <p:spPr>
          <a:xfrm>
            <a:off x="6385624" y="2137060"/>
            <a:ext cx="4743021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2D Mesh</a:t>
            </a:r>
          </a:p>
        </p:txBody>
      </p:sp>
      <p:sp>
        <p:nvSpPr>
          <p:cNvPr id="806" name="Rounded Rectangle"/>
          <p:cNvSpPr/>
          <p:nvPr/>
        </p:nvSpPr>
        <p:spPr>
          <a:xfrm>
            <a:off x="6385624" y="7501156"/>
            <a:ext cx="4723971" cy="5041901"/>
          </a:xfrm>
          <a:prstGeom prst="roundRect">
            <a:avLst>
              <a:gd name="adj" fmla="val 3560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807" name="Diagonal Mesh"/>
          <p:cNvSpPr/>
          <p:nvPr/>
        </p:nvSpPr>
        <p:spPr>
          <a:xfrm>
            <a:off x="6385624" y="7482106"/>
            <a:ext cx="4743021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Diagonal Mesh</a:t>
            </a:r>
          </a:p>
        </p:txBody>
      </p:sp>
      <p:sp>
        <p:nvSpPr>
          <p:cNvPr id="808" name="Rounded Rectangle"/>
          <p:cNvSpPr/>
          <p:nvPr/>
        </p:nvSpPr>
        <p:spPr>
          <a:xfrm>
            <a:off x="17783902" y="2202061"/>
            <a:ext cx="4723971" cy="5041901"/>
          </a:xfrm>
          <a:prstGeom prst="roundRect">
            <a:avLst>
              <a:gd name="adj" fmla="val 3560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809" name="Hexagonal Mesh"/>
          <p:cNvSpPr/>
          <p:nvPr/>
        </p:nvSpPr>
        <p:spPr>
          <a:xfrm>
            <a:off x="17783902" y="2183011"/>
            <a:ext cx="4743021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Hexagonal Mesh</a:t>
            </a:r>
          </a:p>
        </p:txBody>
      </p:sp>
      <p:sp>
        <p:nvSpPr>
          <p:cNvPr id="810" name="Rounded Rectangle"/>
          <p:cNvSpPr/>
          <p:nvPr/>
        </p:nvSpPr>
        <p:spPr>
          <a:xfrm>
            <a:off x="17783902" y="7501156"/>
            <a:ext cx="4723971" cy="5041901"/>
          </a:xfrm>
          <a:prstGeom prst="roundRect">
            <a:avLst>
              <a:gd name="adj" fmla="val 3560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811" name="Octagonal Mesh"/>
          <p:cNvSpPr/>
          <p:nvPr/>
        </p:nvSpPr>
        <p:spPr>
          <a:xfrm>
            <a:off x="17783902" y="7482106"/>
            <a:ext cx="4743021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Octagonal Mesh</a:t>
            </a:r>
          </a:p>
        </p:txBody>
      </p:sp>
      <p:sp>
        <p:nvSpPr>
          <p:cNvPr id="812" name="Double Arrow"/>
          <p:cNvSpPr/>
          <p:nvPr/>
        </p:nvSpPr>
        <p:spPr>
          <a:xfrm>
            <a:off x="7113080" y="4288828"/>
            <a:ext cx="3269058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13" name="Double Arrow"/>
          <p:cNvSpPr/>
          <p:nvPr/>
        </p:nvSpPr>
        <p:spPr>
          <a:xfrm rot="16200000">
            <a:off x="7103555" y="4288828"/>
            <a:ext cx="3269058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grpSp>
        <p:nvGrpSpPr>
          <p:cNvPr id="816" name="Group"/>
          <p:cNvGrpSpPr/>
          <p:nvPr/>
        </p:nvGrpSpPr>
        <p:grpSpPr>
          <a:xfrm rot="18900000">
            <a:off x="7103555" y="8713247"/>
            <a:ext cx="3269058" cy="3269058"/>
            <a:chOff x="0" y="0"/>
            <a:chExt cx="3269057" cy="3269057"/>
          </a:xfrm>
        </p:grpSpPr>
        <p:sp>
          <p:nvSpPr>
            <p:cNvPr id="814" name="Double Arrow"/>
            <p:cNvSpPr/>
            <p:nvPr/>
          </p:nvSpPr>
          <p:spPr>
            <a:xfrm>
              <a:off x="0" y="999528"/>
              <a:ext cx="3269058" cy="1270001"/>
            </a:xfrm>
            <a:prstGeom prst="leftRightArrow">
              <a:avLst>
                <a:gd name="adj1" fmla="val 32000"/>
                <a:gd name="adj2" fmla="val 44000"/>
              </a:avLst>
            </a:prstGeom>
            <a:solidFill>
              <a:srgbClr val="B1B3B3"/>
            </a:solidFill>
            <a:ln w="25400" cap="flat">
              <a:noFill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815" name="Double Arrow"/>
            <p:cNvSpPr/>
            <p:nvPr/>
          </p:nvSpPr>
          <p:spPr>
            <a:xfrm rot="16200000">
              <a:off x="-9525" y="999528"/>
              <a:ext cx="3269058" cy="1270001"/>
            </a:xfrm>
            <a:prstGeom prst="leftRightArrow">
              <a:avLst>
                <a:gd name="adj1" fmla="val 32000"/>
                <a:gd name="adj2" fmla="val 44000"/>
              </a:avLst>
            </a:prstGeom>
            <a:solidFill>
              <a:srgbClr val="B1B3B3"/>
            </a:solidFill>
            <a:ln w="25400" cap="flat">
              <a:noFill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sp>
        <p:nvSpPr>
          <p:cNvPr id="817" name="Double Arrow"/>
          <p:cNvSpPr/>
          <p:nvPr/>
        </p:nvSpPr>
        <p:spPr>
          <a:xfrm rot="18900000">
            <a:off x="18269911" y="4492288"/>
            <a:ext cx="3987801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18" name="Double Arrow"/>
          <p:cNvSpPr/>
          <p:nvPr/>
        </p:nvSpPr>
        <p:spPr>
          <a:xfrm rot="13500000">
            <a:off x="18268889" y="4491865"/>
            <a:ext cx="3988997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19" name="Double Arrow"/>
          <p:cNvSpPr/>
          <p:nvPr/>
        </p:nvSpPr>
        <p:spPr>
          <a:xfrm rot="16200000">
            <a:off x="18580820" y="4555538"/>
            <a:ext cx="3269058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20" name="Double Arrow"/>
          <p:cNvSpPr/>
          <p:nvPr/>
        </p:nvSpPr>
        <p:spPr>
          <a:xfrm rot="18900000">
            <a:off x="18147997" y="9649526"/>
            <a:ext cx="3987801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21" name="Double Arrow"/>
          <p:cNvSpPr/>
          <p:nvPr/>
        </p:nvSpPr>
        <p:spPr>
          <a:xfrm rot="13500000">
            <a:off x="18146976" y="9649103"/>
            <a:ext cx="3988997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22" name="Double Arrow"/>
          <p:cNvSpPr/>
          <p:nvPr/>
        </p:nvSpPr>
        <p:spPr>
          <a:xfrm rot="16200000">
            <a:off x="18458907" y="9712776"/>
            <a:ext cx="3269058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23" name="Double Arrow"/>
          <p:cNvSpPr/>
          <p:nvPr/>
        </p:nvSpPr>
        <p:spPr>
          <a:xfrm>
            <a:off x="18520883" y="9649526"/>
            <a:ext cx="3269058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26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827" name="Heat Maps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Heat Maps</a:t>
            </a:r>
          </a:p>
        </p:txBody>
      </p:sp>
      <p:pic>
        <p:nvPicPr>
          <p:cNvPr id="828" name="unknown.png" descr="unknown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05510" y="7482106"/>
            <a:ext cx="5080001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29" name="unknown.png" descr="unknown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635403" y="2183011"/>
            <a:ext cx="5039210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30" name="unknown.png" descr="unknown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616698" y="7482106"/>
            <a:ext cx="5057915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31" name="Screenshot 2026-07-22 at 11.34.22.png" descr="Screenshot 2026-07-22 at 11.34.22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236946" y="2137060"/>
            <a:ext cx="5048565" cy="5080001"/>
          </a:xfrm>
          <a:prstGeom prst="rect">
            <a:avLst/>
          </a:prstGeom>
          <a:ln w="12700">
            <a:miter lim="400000"/>
          </a:ln>
        </p:spPr>
      </p:pic>
      <p:sp>
        <p:nvSpPr>
          <p:cNvPr id="832" name="Rounded Rectangle"/>
          <p:cNvSpPr/>
          <p:nvPr/>
        </p:nvSpPr>
        <p:spPr>
          <a:xfrm>
            <a:off x="6385624" y="2156110"/>
            <a:ext cx="4723971" cy="5041901"/>
          </a:xfrm>
          <a:prstGeom prst="roundRect">
            <a:avLst>
              <a:gd name="adj" fmla="val 3560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833" name="2D Mesh"/>
          <p:cNvSpPr/>
          <p:nvPr/>
        </p:nvSpPr>
        <p:spPr>
          <a:xfrm>
            <a:off x="6385624" y="2137060"/>
            <a:ext cx="4743021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2D Mesh</a:t>
            </a:r>
          </a:p>
        </p:txBody>
      </p:sp>
      <p:sp>
        <p:nvSpPr>
          <p:cNvPr id="834" name="Rounded Rectangle"/>
          <p:cNvSpPr/>
          <p:nvPr/>
        </p:nvSpPr>
        <p:spPr>
          <a:xfrm>
            <a:off x="6385624" y="7501156"/>
            <a:ext cx="4723971" cy="5041901"/>
          </a:xfrm>
          <a:prstGeom prst="roundRect">
            <a:avLst>
              <a:gd name="adj" fmla="val 3560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835" name="Diagonal Mesh"/>
          <p:cNvSpPr/>
          <p:nvPr/>
        </p:nvSpPr>
        <p:spPr>
          <a:xfrm>
            <a:off x="6385624" y="7482106"/>
            <a:ext cx="4743021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Diagonal Mesh</a:t>
            </a:r>
          </a:p>
        </p:txBody>
      </p:sp>
      <p:sp>
        <p:nvSpPr>
          <p:cNvPr id="836" name="Rounded Rectangle"/>
          <p:cNvSpPr/>
          <p:nvPr/>
        </p:nvSpPr>
        <p:spPr>
          <a:xfrm>
            <a:off x="17783902" y="2202061"/>
            <a:ext cx="4723971" cy="5041901"/>
          </a:xfrm>
          <a:prstGeom prst="roundRect">
            <a:avLst>
              <a:gd name="adj" fmla="val 3560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837" name="Hexagonal Mesh"/>
          <p:cNvSpPr/>
          <p:nvPr/>
        </p:nvSpPr>
        <p:spPr>
          <a:xfrm>
            <a:off x="17783902" y="2183011"/>
            <a:ext cx="4743021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Hexagonal Mesh</a:t>
            </a:r>
          </a:p>
        </p:txBody>
      </p:sp>
      <p:sp>
        <p:nvSpPr>
          <p:cNvPr id="838" name="Rounded Rectangle"/>
          <p:cNvSpPr/>
          <p:nvPr/>
        </p:nvSpPr>
        <p:spPr>
          <a:xfrm>
            <a:off x="17783902" y="7501156"/>
            <a:ext cx="4723971" cy="5041901"/>
          </a:xfrm>
          <a:prstGeom prst="roundRect">
            <a:avLst>
              <a:gd name="adj" fmla="val 3560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</p:txBody>
      </p:sp>
      <p:sp>
        <p:nvSpPr>
          <p:cNvPr id="839" name="Octagonal Mesh"/>
          <p:cNvSpPr/>
          <p:nvPr/>
        </p:nvSpPr>
        <p:spPr>
          <a:xfrm>
            <a:off x="17783902" y="7482106"/>
            <a:ext cx="4743021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Octagonal Mesh</a:t>
            </a:r>
          </a:p>
        </p:txBody>
      </p:sp>
      <p:sp>
        <p:nvSpPr>
          <p:cNvPr id="840" name="Double Arrow"/>
          <p:cNvSpPr/>
          <p:nvPr/>
        </p:nvSpPr>
        <p:spPr>
          <a:xfrm>
            <a:off x="7113080" y="4288828"/>
            <a:ext cx="3269058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41" name="Double Arrow"/>
          <p:cNvSpPr/>
          <p:nvPr/>
        </p:nvSpPr>
        <p:spPr>
          <a:xfrm rot="16200000">
            <a:off x="7103555" y="4288828"/>
            <a:ext cx="3269058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grpSp>
        <p:nvGrpSpPr>
          <p:cNvPr id="844" name="Group"/>
          <p:cNvGrpSpPr/>
          <p:nvPr/>
        </p:nvGrpSpPr>
        <p:grpSpPr>
          <a:xfrm rot="18900000">
            <a:off x="7103555" y="8713247"/>
            <a:ext cx="3269058" cy="3269058"/>
            <a:chOff x="0" y="0"/>
            <a:chExt cx="3269057" cy="3269057"/>
          </a:xfrm>
        </p:grpSpPr>
        <p:sp>
          <p:nvSpPr>
            <p:cNvPr id="842" name="Double Arrow"/>
            <p:cNvSpPr/>
            <p:nvPr/>
          </p:nvSpPr>
          <p:spPr>
            <a:xfrm>
              <a:off x="0" y="999528"/>
              <a:ext cx="3269058" cy="1270001"/>
            </a:xfrm>
            <a:prstGeom prst="leftRightArrow">
              <a:avLst>
                <a:gd name="adj1" fmla="val 32000"/>
                <a:gd name="adj2" fmla="val 44000"/>
              </a:avLst>
            </a:prstGeom>
            <a:solidFill>
              <a:srgbClr val="B1B3B3"/>
            </a:solidFill>
            <a:ln w="25400" cap="flat">
              <a:noFill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843" name="Double Arrow"/>
            <p:cNvSpPr/>
            <p:nvPr/>
          </p:nvSpPr>
          <p:spPr>
            <a:xfrm rot="16200000">
              <a:off x="-9525" y="999528"/>
              <a:ext cx="3269058" cy="1270001"/>
            </a:xfrm>
            <a:prstGeom prst="leftRightArrow">
              <a:avLst>
                <a:gd name="adj1" fmla="val 32000"/>
                <a:gd name="adj2" fmla="val 44000"/>
              </a:avLst>
            </a:prstGeom>
            <a:solidFill>
              <a:srgbClr val="B1B3B3"/>
            </a:solidFill>
            <a:ln w="25400" cap="flat">
              <a:noFill/>
              <a:miter lim="400000"/>
            </a:ln>
            <a:effectLst/>
          </p:spPr>
          <p:txBody>
            <a:bodyPr wrap="square" lIns="71437" tIns="71437" rIns="71437" bIns="71437" numCol="1" anchor="ctr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sp>
        <p:nvSpPr>
          <p:cNvPr id="845" name="Double Arrow"/>
          <p:cNvSpPr/>
          <p:nvPr/>
        </p:nvSpPr>
        <p:spPr>
          <a:xfrm rot="18900000">
            <a:off x="18269911" y="4492288"/>
            <a:ext cx="3987801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46" name="Double Arrow"/>
          <p:cNvSpPr/>
          <p:nvPr/>
        </p:nvSpPr>
        <p:spPr>
          <a:xfrm rot="13500000">
            <a:off x="18268889" y="4491865"/>
            <a:ext cx="3988997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47" name="Double Arrow"/>
          <p:cNvSpPr/>
          <p:nvPr/>
        </p:nvSpPr>
        <p:spPr>
          <a:xfrm rot="16200000">
            <a:off x="18580820" y="4555538"/>
            <a:ext cx="3269058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48" name="Double Arrow"/>
          <p:cNvSpPr/>
          <p:nvPr/>
        </p:nvSpPr>
        <p:spPr>
          <a:xfrm rot="18900000">
            <a:off x="18147997" y="9649526"/>
            <a:ext cx="3987801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49" name="Double Arrow"/>
          <p:cNvSpPr/>
          <p:nvPr/>
        </p:nvSpPr>
        <p:spPr>
          <a:xfrm rot="13500000">
            <a:off x="18146976" y="9649103"/>
            <a:ext cx="3988997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50" name="Double Arrow"/>
          <p:cNvSpPr/>
          <p:nvPr/>
        </p:nvSpPr>
        <p:spPr>
          <a:xfrm rot="16200000">
            <a:off x="18458907" y="9712776"/>
            <a:ext cx="3269058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51" name="Double Arrow"/>
          <p:cNvSpPr/>
          <p:nvPr/>
        </p:nvSpPr>
        <p:spPr>
          <a:xfrm>
            <a:off x="18520883" y="9649526"/>
            <a:ext cx="3269058" cy="1270001"/>
          </a:xfrm>
          <a:prstGeom prst="leftRightArrow">
            <a:avLst>
              <a:gd name="adj1" fmla="val 32000"/>
              <a:gd name="adj2" fmla="val 44000"/>
            </a:avLst>
          </a:prstGeom>
          <a:solidFill>
            <a:srgbClr val="B1B3B3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pic>
        <p:nvPicPr>
          <p:cNvPr id="852" name="unknown.png" descr="unknown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847893" y="2137060"/>
            <a:ext cx="5437618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53" name="unknown.png" descr="unknown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847893" y="7482106"/>
            <a:ext cx="5437618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54" name="unknown.png" descr="unknown.pn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12262435" y="2183011"/>
            <a:ext cx="5437618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55" name="unknown.png" descr="unknown.png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12236995" y="7482106"/>
            <a:ext cx="5437619" cy="5080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58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859" name="Topology Comparison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Topology Comparison</a:t>
            </a:r>
          </a:p>
        </p:txBody>
      </p:sp>
      <p:pic>
        <p:nvPicPr>
          <p:cNvPr id="860" name="Screen Recording 2026-07-22 at 11.21.04.mov" descr="Screen Recording 2026-07-22 at 11.21.04.mov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847163" y="2137060"/>
            <a:ext cx="11016399" cy="1016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61" name="Screen Recording 2026-07-22 at 11.22.24.mov" descr="Screen Recording 2026-07-22 at 11.22.24.mov"/>
          <p:cNvPicPr>
            <a:picLocks noChangeAspect="0"/>
          </p:cNvPicPr>
          <p:nvPr>
            <a:videoFile r:link="rId5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7">
            <a:extLst/>
          </a:blip>
          <a:stretch>
            <a:fillRect/>
          </a:stretch>
        </p:blipFill>
        <p:spPr>
          <a:xfrm>
            <a:off x="12520438" y="2137060"/>
            <a:ext cx="11016399" cy="10160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741" fill="hold"/>
                                        <p:tgtEl>
                                          <p:spTgt spid="8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9741"/>
                            </p:stCondLst>
                            <p:childTnLst>
                              <p:par>
                                <p:cTn id="8" presetClass="mediacall" nodeType="afterEffect" presetSubtype="0" presetID="1" grp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9493" fill="hold"/>
                                        <p:tgtEl>
                                          <p:spTgt spid="8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10" fill="hold" display="0">
                  <p:stCondLst>
                    <p:cond delay="indefinite"/>
                  </p:stCondLst>
                </p:cTn>
                <p:tgtEl>
                  <p:spTgt spid="860"/>
                </p:tgtEl>
              </p:cMediaNode>
            </p:video>
            <p:seq concurrent="1" prevAc="none" nextAc="seek">
              <p:cTn id="11" evtFilter="cancelBubble" nodeType="interactiveSeq" restart="whenNotActive" fill="hold">
                <p:stCondLst>
                  <p:cond delay="0" evt="onClick">
                    <p:tgtEl>
                      <p:spTgt spid="860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86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860"/>
                  </p:tgtEl>
                </p:cond>
              </p:nextCondLst>
            </p:seq>
            <p:video fullScrn="0">
              <p:cMediaNode mute="0" showWhenStopped="1" numSld="1" vol="100000">
                <p:cTn id="16" fill="hold" display="0">
                  <p:stCondLst>
                    <p:cond delay="indefinite"/>
                  </p:stCondLst>
                </p:cTn>
                <p:tgtEl>
                  <p:spTgt spid="861"/>
                </p:tgtEl>
              </p:cMediaNode>
            </p:video>
            <p:seq concurrent="1" prevAc="none" nextAc="seek">
              <p:cTn id="17" evtFilter="cancelBubble" nodeType="interactiveSeq" restart="whenNotActive" fill="hold">
                <p:stCondLst>
                  <p:cond delay="0" evt="onClick">
                    <p:tgtEl>
                      <p:spTgt spid="861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8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861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3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64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865" name="Heat Maps II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Heat Maps II</a:t>
            </a:r>
          </a:p>
        </p:txBody>
      </p:sp>
      <p:pic>
        <p:nvPicPr>
          <p:cNvPr id="866" name="unknown.png" descr="unknown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597321" y="2650681"/>
            <a:ext cx="10289621" cy="9612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67" name="unknown.png" descr="unknown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479198" y="2687769"/>
            <a:ext cx="10289622" cy="9612901"/>
          </a:xfrm>
          <a:prstGeom prst="rect">
            <a:avLst/>
          </a:prstGeom>
          <a:ln w="12700">
            <a:miter lim="400000"/>
          </a:ln>
        </p:spPr>
      </p:pic>
      <p:sp>
        <p:nvSpPr>
          <p:cNvPr id="868" name="No static failures"/>
          <p:cNvSpPr txBox="1"/>
          <p:nvPr/>
        </p:nvSpPr>
        <p:spPr>
          <a:xfrm>
            <a:off x="2810913" y="1485768"/>
            <a:ext cx="2240739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No static failures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71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872" name="Heat Maps III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Heat Maps III</a:t>
            </a:r>
          </a:p>
        </p:txBody>
      </p:sp>
      <p:pic>
        <p:nvPicPr>
          <p:cNvPr id="873" name="unknown.png" descr="unknown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54052" y="2687769"/>
            <a:ext cx="10290692" cy="9613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74" name="unknown.png" descr="unknown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479198" y="2687769"/>
            <a:ext cx="10290692" cy="9613901"/>
          </a:xfrm>
          <a:prstGeom prst="rect">
            <a:avLst/>
          </a:prstGeom>
          <a:ln w="12700">
            <a:miter lim="400000"/>
          </a:ln>
        </p:spPr>
      </p:pic>
      <p:sp>
        <p:nvSpPr>
          <p:cNvPr id="875" name="15% static failure (beige cores)"/>
          <p:cNvSpPr txBox="1"/>
          <p:nvPr/>
        </p:nvSpPr>
        <p:spPr>
          <a:xfrm>
            <a:off x="2810913" y="1485768"/>
            <a:ext cx="4005429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15% static failure (beige cores)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78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879" name="Heat Maps IV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Heat Maps IV</a:t>
            </a:r>
          </a:p>
        </p:txBody>
      </p:sp>
      <p:sp>
        <p:nvSpPr>
          <p:cNvPr id="880" name="15% static failure (beige cores)"/>
          <p:cNvSpPr txBox="1"/>
          <p:nvPr/>
        </p:nvSpPr>
        <p:spPr>
          <a:xfrm>
            <a:off x="2810913" y="1485768"/>
            <a:ext cx="4005429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15% static failure (beige cores)</a:t>
            </a:r>
          </a:p>
        </p:txBody>
      </p:sp>
      <p:pic>
        <p:nvPicPr>
          <p:cNvPr id="881" name="unknown.png" descr="unknown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98367" y="2687769"/>
            <a:ext cx="10055140" cy="9613901"/>
          </a:xfrm>
          <a:prstGeom prst="rect">
            <a:avLst/>
          </a:prstGeom>
          <a:ln w="12700">
            <a:miter lim="400000"/>
          </a:ln>
        </p:spPr>
      </p:pic>
      <p:pic>
        <p:nvPicPr>
          <p:cNvPr id="882" name="unknown.png" descr="unknown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2479198" y="2687769"/>
            <a:ext cx="10055138" cy="96139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885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886" name="Core Tiling and Topology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Core Tiling and Topology</a:t>
            </a:r>
          </a:p>
        </p:txBody>
      </p:sp>
      <p:sp>
        <p:nvSpPr>
          <p:cNvPr id="887" name="Rounded Rectangle"/>
          <p:cNvSpPr/>
          <p:nvPr/>
        </p:nvSpPr>
        <p:spPr>
          <a:xfrm>
            <a:off x="1345689" y="3905320"/>
            <a:ext cx="3810001" cy="3810001"/>
          </a:xfrm>
          <a:prstGeom prst="roundRect">
            <a:avLst>
              <a:gd name="adj" fmla="val 6629"/>
            </a:avLst>
          </a:prstGeom>
          <a:solidFill>
            <a:srgbClr val="32747F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88" name="Rounded Rectangle"/>
          <p:cNvSpPr/>
          <p:nvPr/>
        </p:nvSpPr>
        <p:spPr>
          <a:xfrm>
            <a:off x="5168389" y="3905320"/>
            <a:ext cx="3810001" cy="3810001"/>
          </a:xfrm>
          <a:prstGeom prst="roundRect">
            <a:avLst>
              <a:gd name="adj" fmla="val 6629"/>
            </a:avLst>
          </a:prstGeom>
          <a:solidFill>
            <a:srgbClr val="32747F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89" name="Rounded Rectangle"/>
          <p:cNvSpPr/>
          <p:nvPr/>
        </p:nvSpPr>
        <p:spPr>
          <a:xfrm>
            <a:off x="5168389" y="7728020"/>
            <a:ext cx="3810001" cy="3810001"/>
          </a:xfrm>
          <a:prstGeom prst="roundRect">
            <a:avLst>
              <a:gd name="adj" fmla="val 6629"/>
            </a:avLst>
          </a:prstGeom>
          <a:solidFill>
            <a:srgbClr val="32747F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890" name="Rounded Rectangle"/>
          <p:cNvSpPr/>
          <p:nvPr/>
        </p:nvSpPr>
        <p:spPr>
          <a:xfrm>
            <a:off x="1352039" y="7728020"/>
            <a:ext cx="3810001" cy="3810001"/>
          </a:xfrm>
          <a:prstGeom prst="roundRect">
            <a:avLst>
              <a:gd name="adj" fmla="val 6629"/>
            </a:avLst>
          </a:prstGeom>
          <a:solidFill>
            <a:srgbClr val="32747F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grpSp>
        <p:nvGrpSpPr>
          <p:cNvPr id="915" name="Group"/>
          <p:cNvGrpSpPr/>
          <p:nvPr/>
        </p:nvGrpSpPr>
        <p:grpSpPr>
          <a:xfrm>
            <a:off x="4994596" y="4249467"/>
            <a:ext cx="334887" cy="3121708"/>
            <a:chOff x="0" y="0"/>
            <a:chExt cx="334886" cy="3121706"/>
          </a:xfrm>
        </p:grpSpPr>
        <p:sp>
          <p:nvSpPr>
            <p:cNvPr id="891" name="Line"/>
            <p:cNvSpPr/>
            <p:nvPr/>
          </p:nvSpPr>
          <p:spPr>
            <a:xfrm>
              <a:off x="0" y="0"/>
              <a:ext cx="334887" cy="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892" name="Line"/>
            <p:cNvSpPr/>
            <p:nvPr/>
          </p:nvSpPr>
          <p:spPr>
            <a:xfrm>
              <a:off x="0" y="13572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893" name="Line"/>
            <p:cNvSpPr/>
            <p:nvPr/>
          </p:nvSpPr>
          <p:spPr>
            <a:xfrm>
              <a:off x="0" y="27145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894" name="Line"/>
            <p:cNvSpPr/>
            <p:nvPr/>
          </p:nvSpPr>
          <p:spPr>
            <a:xfrm>
              <a:off x="0" y="40717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895" name="Line"/>
            <p:cNvSpPr/>
            <p:nvPr/>
          </p:nvSpPr>
          <p:spPr>
            <a:xfrm>
              <a:off x="0" y="54290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896" name="Line"/>
            <p:cNvSpPr/>
            <p:nvPr/>
          </p:nvSpPr>
          <p:spPr>
            <a:xfrm>
              <a:off x="0" y="67863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897" name="Line"/>
            <p:cNvSpPr/>
            <p:nvPr/>
          </p:nvSpPr>
          <p:spPr>
            <a:xfrm>
              <a:off x="0" y="814358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898" name="Line"/>
            <p:cNvSpPr/>
            <p:nvPr/>
          </p:nvSpPr>
          <p:spPr>
            <a:xfrm>
              <a:off x="0" y="95008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899" name="Line"/>
            <p:cNvSpPr/>
            <p:nvPr/>
          </p:nvSpPr>
          <p:spPr>
            <a:xfrm>
              <a:off x="0" y="108581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00" name="Line"/>
            <p:cNvSpPr/>
            <p:nvPr/>
          </p:nvSpPr>
          <p:spPr>
            <a:xfrm>
              <a:off x="0" y="122153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01" name="Line"/>
            <p:cNvSpPr/>
            <p:nvPr/>
          </p:nvSpPr>
          <p:spPr>
            <a:xfrm>
              <a:off x="0" y="135726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02" name="Line"/>
            <p:cNvSpPr/>
            <p:nvPr/>
          </p:nvSpPr>
          <p:spPr>
            <a:xfrm>
              <a:off x="0" y="149299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03" name="Line"/>
            <p:cNvSpPr/>
            <p:nvPr/>
          </p:nvSpPr>
          <p:spPr>
            <a:xfrm>
              <a:off x="0" y="162871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04" name="Line"/>
            <p:cNvSpPr/>
            <p:nvPr/>
          </p:nvSpPr>
          <p:spPr>
            <a:xfrm>
              <a:off x="0" y="1764443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05" name="Line"/>
            <p:cNvSpPr/>
            <p:nvPr/>
          </p:nvSpPr>
          <p:spPr>
            <a:xfrm>
              <a:off x="0" y="190016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06" name="Line"/>
            <p:cNvSpPr/>
            <p:nvPr/>
          </p:nvSpPr>
          <p:spPr>
            <a:xfrm>
              <a:off x="0" y="203589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07" name="Line"/>
            <p:cNvSpPr/>
            <p:nvPr/>
          </p:nvSpPr>
          <p:spPr>
            <a:xfrm>
              <a:off x="0" y="217162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08" name="Line"/>
            <p:cNvSpPr/>
            <p:nvPr/>
          </p:nvSpPr>
          <p:spPr>
            <a:xfrm>
              <a:off x="0" y="230734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09" name="Line"/>
            <p:cNvSpPr/>
            <p:nvPr/>
          </p:nvSpPr>
          <p:spPr>
            <a:xfrm>
              <a:off x="0" y="244307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10" name="Line"/>
            <p:cNvSpPr/>
            <p:nvPr/>
          </p:nvSpPr>
          <p:spPr>
            <a:xfrm>
              <a:off x="0" y="257880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11" name="Line"/>
            <p:cNvSpPr/>
            <p:nvPr/>
          </p:nvSpPr>
          <p:spPr>
            <a:xfrm>
              <a:off x="0" y="271452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12" name="Line"/>
            <p:cNvSpPr/>
            <p:nvPr/>
          </p:nvSpPr>
          <p:spPr>
            <a:xfrm>
              <a:off x="0" y="285025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13" name="Line"/>
            <p:cNvSpPr/>
            <p:nvPr/>
          </p:nvSpPr>
          <p:spPr>
            <a:xfrm>
              <a:off x="0" y="298598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14" name="Line"/>
            <p:cNvSpPr/>
            <p:nvPr/>
          </p:nvSpPr>
          <p:spPr>
            <a:xfrm>
              <a:off x="0" y="312170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940" name="Group"/>
          <p:cNvGrpSpPr/>
          <p:nvPr/>
        </p:nvGrpSpPr>
        <p:grpSpPr>
          <a:xfrm rot="16200000">
            <a:off x="6905946" y="6160817"/>
            <a:ext cx="334888" cy="3121708"/>
            <a:chOff x="0" y="0"/>
            <a:chExt cx="334886" cy="3121706"/>
          </a:xfrm>
        </p:grpSpPr>
        <p:sp>
          <p:nvSpPr>
            <p:cNvPr id="916" name="Line"/>
            <p:cNvSpPr/>
            <p:nvPr/>
          </p:nvSpPr>
          <p:spPr>
            <a:xfrm>
              <a:off x="0" y="0"/>
              <a:ext cx="334887" cy="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17" name="Line"/>
            <p:cNvSpPr/>
            <p:nvPr/>
          </p:nvSpPr>
          <p:spPr>
            <a:xfrm>
              <a:off x="0" y="13572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18" name="Line"/>
            <p:cNvSpPr/>
            <p:nvPr/>
          </p:nvSpPr>
          <p:spPr>
            <a:xfrm>
              <a:off x="0" y="27145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19" name="Line"/>
            <p:cNvSpPr/>
            <p:nvPr/>
          </p:nvSpPr>
          <p:spPr>
            <a:xfrm>
              <a:off x="0" y="40717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20" name="Line"/>
            <p:cNvSpPr/>
            <p:nvPr/>
          </p:nvSpPr>
          <p:spPr>
            <a:xfrm>
              <a:off x="0" y="54290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21" name="Line"/>
            <p:cNvSpPr/>
            <p:nvPr/>
          </p:nvSpPr>
          <p:spPr>
            <a:xfrm>
              <a:off x="0" y="67863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22" name="Line"/>
            <p:cNvSpPr/>
            <p:nvPr/>
          </p:nvSpPr>
          <p:spPr>
            <a:xfrm>
              <a:off x="0" y="814358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23" name="Line"/>
            <p:cNvSpPr/>
            <p:nvPr/>
          </p:nvSpPr>
          <p:spPr>
            <a:xfrm>
              <a:off x="0" y="95008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24" name="Line"/>
            <p:cNvSpPr/>
            <p:nvPr/>
          </p:nvSpPr>
          <p:spPr>
            <a:xfrm>
              <a:off x="0" y="108581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25" name="Line"/>
            <p:cNvSpPr/>
            <p:nvPr/>
          </p:nvSpPr>
          <p:spPr>
            <a:xfrm>
              <a:off x="0" y="122153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26" name="Line"/>
            <p:cNvSpPr/>
            <p:nvPr/>
          </p:nvSpPr>
          <p:spPr>
            <a:xfrm>
              <a:off x="0" y="135726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27" name="Line"/>
            <p:cNvSpPr/>
            <p:nvPr/>
          </p:nvSpPr>
          <p:spPr>
            <a:xfrm>
              <a:off x="0" y="149299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28" name="Line"/>
            <p:cNvSpPr/>
            <p:nvPr/>
          </p:nvSpPr>
          <p:spPr>
            <a:xfrm>
              <a:off x="0" y="162871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29" name="Line"/>
            <p:cNvSpPr/>
            <p:nvPr/>
          </p:nvSpPr>
          <p:spPr>
            <a:xfrm>
              <a:off x="0" y="1764443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30" name="Line"/>
            <p:cNvSpPr/>
            <p:nvPr/>
          </p:nvSpPr>
          <p:spPr>
            <a:xfrm>
              <a:off x="0" y="190016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31" name="Line"/>
            <p:cNvSpPr/>
            <p:nvPr/>
          </p:nvSpPr>
          <p:spPr>
            <a:xfrm>
              <a:off x="0" y="203589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32" name="Line"/>
            <p:cNvSpPr/>
            <p:nvPr/>
          </p:nvSpPr>
          <p:spPr>
            <a:xfrm>
              <a:off x="0" y="217162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33" name="Line"/>
            <p:cNvSpPr/>
            <p:nvPr/>
          </p:nvSpPr>
          <p:spPr>
            <a:xfrm>
              <a:off x="0" y="230734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34" name="Line"/>
            <p:cNvSpPr/>
            <p:nvPr/>
          </p:nvSpPr>
          <p:spPr>
            <a:xfrm>
              <a:off x="0" y="244307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35" name="Line"/>
            <p:cNvSpPr/>
            <p:nvPr/>
          </p:nvSpPr>
          <p:spPr>
            <a:xfrm>
              <a:off x="0" y="257880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36" name="Line"/>
            <p:cNvSpPr/>
            <p:nvPr/>
          </p:nvSpPr>
          <p:spPr>
            <a:xfrm>
              <a:off x="0" y="271452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37" name="Line"/>
            <p:cNvSpPr/>
            <p:nvPr/>
          </p:nvSpPr>
          <p:spPr>
            <a:xfrm>
              <a:off x="0" y="285025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38" name="Line"/>
            <p:cNvSpPr/>
            <p:nvPr/>
          </p:nvSpPr>
          <p:spPr>
            <a:xfrm>
              <a:off x="0" y="298598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39" name="Line"/>
            <p:cNvSpPr/>
            <p:nvPr/>
          </p:nvSpPr>
          <p:spPr>
            <a:xfrm>
              <a:off x="0" y="312170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965" name="Group"/>
          <p:cNvGrpSpPr/>
          <p:nvPr/>
        </p:nvGrpSpPr>
        <p:grpSpPr>
          <a:xfrm rot="16200000">
            <a:off x="3083246" y="6160817"/>
            <a:ext cx="334888" cy="3121708"/>
            <a:chOff x="0" y="0"/>
            <a:chExt cx="334886" cy="3121706"/>
          </a:xfrm>
        </p:grpSpPr>
        <p:sp>
          <p:nvSpPr>
            <p:cNvPr id="941" name="Line"/>
            <p:cNvSpPr/>
            <p:nvPr/>
          </p:nvSpPr>
          <p:spPr>
            <a:xfrm>
              <a:off x="0" y="0"/>
              <a:ext cx="334887" cy="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42" name="Line"/>
            <p:cNvSpPr/>
            <p:nvPr/>
          </p:nvSpPr>
          <p:spPr>
            <a:xfrm>
              <a:off x="0" y="13572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43" name="Line"/>
            <p:cNvSpPr/>
            <p:nvPr/>
          </p:nvSpPr>
          <p:spPr>
            <a:xfrm>
              <a:off x="0" y="27145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44" name="Line"/>
            <p:cNvSpPr/>
            <p:nvPr/>
          </p:nvSpPr>
          <p:spPr>
            <a:xfrm>
              <a:off x="0" y="40717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45" name="Line"/>
            <p:cNvSpPr/>
            <p:nvPr/>
          </p:nvSpPr>
          <p:spPr>
            <a:xfrm>
              <a:off x="0" y="54290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46" name="Line"/>
            <p:cNvSpPr/>
            <p:nvPr/>
          </p:nvSpPr>
          <p:spPr>
            <a:xfrm>
              <a:off x="0" y="67863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47" name="Line"/>
            <p:cNvSpPr/>
            <p:nvPr/>
          </p:nvSpPr>
          <p:spPr>
            <a:xfrm>
              <a:off x="0" y="814358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48" name="Line"/>
            <p:cNvSpPr/>
            <p:nvPr/>
          </p:nvSpPr>
          <p:spPr>
            <a:xfrm>
              <a:off x="0" y="95008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49" name="Line"/>
            <p:cNvSpPr/>
            <p:nvPr/>
          </p:nvSpPr>
          <p:spPr>
            <a:xfrm>
              <a:off x="0" y="108581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50" name="Line"/>
            <p:cNvSpPr/>
            <p:nvPr/>
          </p:nvSpPr>
          <p:spPr>
            <a:xfrm>
              <a:off x="0" y="122153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51" name="Line"/>
            <p:cNvSpPr/>
            <p:nvPr/>
          </p:nvSpPr>
          <p:spPr>
            <a:xfrm>
              <a:off x="0" y="135726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52" name="Line"/>
            <p:cNvSpPr/>
            <p:nvPr/>
          </p:nvSpPr>
          <p:spPr>
            <a:xfrm>
              <a:off x="0" y="149299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53" name="Line"/>
            <p:cNvSpPr/>
            <p:nvPr/>
          </p:nvSpPr>
          <p:spPr>
            <a:xfrm>
              <a:off x="0" y="162871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54" name="Line"/>
            <p:cNvSpPr/>
            <p:nvPr/>
          </p:nvSpPr>
          <p:spPr>
            <a:xfrm>
              <a:off x="0" y="1764443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55" name="Line"/>
            <p:cNvSpPr/>
            <p:nvPr/>
          </p:nvSpPr>
          <p:spPr>
            <a:xfrm>
              <a:off x="0" y="190016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56" name="Line"/>
            <p:cNvSpPr/>
            <p:nvPr/>
          </p:nvSpPr>
          <p:spPr>
            <a:xfrm>
              <a:off x="0" y="203589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57" name="Line"/>
            <p:cNvSpPr/>
            <p:nvPr/>
          </p:nvSpPr>
          <p:spPr>
            <a:xfrm>
              <a:off x="0" y="217162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58" name="Line"/>
            <p:cNvSpPr/>
            <p:nvPr/>
          </p:nvSpPr>
          <p:spPr>
            <a:xfrm>
              <a:off x="0" y="230734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59" name="Line"/>
            <p:cNvSpPr/>
            <p:nvPr/>
          </p:nvSpPr>
          <p:spPr>
            <a:xfrm>
              <a:off x="0" y="244307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60" name="Line"/>
            <p:cNvSpPr/>
            <p:nvPr/>
          </p:nvSpPr>
          <p:spPr>
            <a:xfrm>
              <a:off x="0" y="257880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61" name="Line"/>
            <p:cNvSpPr/>
            <p:nvPr/>
          </p:nvSpPr>
          <p:spPr>
            <a:xfrm>
              <a:off x="0" y="271452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62" name="Line"/>
            <p:cNvSpPr/>
            <p:nvPr/>
          </p:nvSpPr>
          <p:spPr>
            <a:xfrm>
              <a:off x="0" y="285025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63" name="Line"/>
            <p:cNvSpPr/>
            <p:nvPr/>
          </p:nvSpPr>
          <p:spPr>
            <a:xfrm>
              <a:off x="0" y="298598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64" name="Line"/>
            <p:cNvSpPr/>
            <p:nvPr/>
          </p:nvSpPr>
          <p:spPr>
            <a:xfrm>
              <a:off x="0" y="312170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990" name="Group"/>
          <p:cNvGrpSpPr/>
          <p:nvPr/>
        </p:nvGrpSpPr>
        <p:grpSpPr>
          <a:xfrm>
            <a:off x="4994596" y="8072167"/>
            <a:ext cx="334887" cy="3121708"/>
            <a:chOff x="0" y="0"/>
            <a:chExt cx="334886" cy="3121706"/>
          </a:xfrm>
        </p:grpSpPr>
        <p:sp>
          <p:nvSpPr>
            <p:cNvPr id="966" name="Line"/>
            <p:cNvSpPr/>
            <p:nvPr/>
          </p:nvSpPr>
          <p:spPr>
            <a:xfrm>
              <a:off x="0" y="0"/>
              <a:ext cx="334887" cy="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67" name="Line"/>
            <p:cNvSpPr/>
            <p:nvPr/>
          </p:nvSpPr>
          <p:spPr>
            <a:xfrm>
              <a:off x="0" y="13572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68" name="Line"/>
            <p:cNvSpPr/>
            <p:nvPr/>
          </p:nvSpPr>
          <p:spPr>
            <a:xfrm>
              <a:off x="0" y="27145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69" name="Line"/>
            <p:cNvSpPr/>
            <p:nvPr/>
          </p:nvSpPr>
          <p:spPr>
            <a:xfrm>
              <a:off x="0" y="40717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70" name="Line"/>
            <p:cNvSpPr/>
            <p:nvPr/>
          </p:nvSpPr>
          <p:spPr>
            <a:xfrm>
              <a:off x="0" y="54290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71" name="Line"/>
            <p:cNvSpPr/>
            <p:nvPr/>
          </p:nvSpPr>
          <p:spPr>
            <a:xfrm>
              <a:off x="0" y="67863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72" name="Line"/>
            <p:cNvSpPr/>
            <p:nvPr/>
          </p:nvSpPr>
          <p:spPr>
            <a:xfrm>
              <a:off x="0" y="814358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73" name="Line"/>
            <p:cNvSpPr/>
            <p:nvPr/>
          </p:nvSpPr>
          <p:spPr>
            <a:xfrm>
              <a:off x="0" y="95008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74" name="Line"/>
            <p:cNvSpPr/>
            <p:nvPr/>
          </p:nvSpPr>
          <p:spPr>
            <a:xfrm>
              <a:off x="0" y="108581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75" name="Line"/>
            <p:cNvSpPr/>
            <p:nvPr/>
          </p:nvSpPr>
          <p:spPr>
            <a:xfrm>
              <a:off x="0" y="122153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76" name="Line"/>
            <p:cNvSpPr/>
            <p:nvPr/>
          </p:nvSpPr>
          <p:spPr>
            <a:xfrm>
              <a:off x="0" y="135726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77" name="Line"/>
            <p:cNvSpPr/>
            <p:nvPr/>
          </p:nvSpPr>
          <p:spPr>
            <a:xfrm>
              <a:off x="0" y="149299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78" name="Line"/>
            <p:cNvSpPr/>
            <p:nvPr/>
          </p:nvSpPr>
          <p:spPr>
            <a:xfrm>
              <a:off x="0" y="162871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79" name="Line"/>
            <p:cNvSpPr/>
            <p:nvPr/>
          </p:nvSpPr>
          <p:spPr>
            <a:xfrm>
              <a:off x="0" y="1764443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80" name="Line"/>
            <p:cNvSpPr/>
            <p:nvPr/>
          </p:nvSpPr>
          <p:spPr>
            <a:xfrm>
              <a:off x="0" y="190016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81" name="Line"/>
            <p:cNvSpPr/>
            <p:nvPr/>
          </p:nvSpPr>
          <p:spPr>
            <a:xfrm>
              <a:off x="0" y="203589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82" name="Line"/>
            <p:cNvSpPr/>
            <p:nvPr/>
          </p:nvSpPr>
          <p:spPr>
            <a:xfrm>
              <a:off x="0" y="217162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83" name="Line"/>
            <p:cNvSpPr/>
            <p:nvPr/>
          </p:nvSpPr>
          <p:spPr>
            <a:xfrm>
              <a:off x="0" y="230734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84" name="Line"/>
            <p:cNvSpPr/>
            <p:nvPr/>
          </p:nvSpPr>
          <p:spPr>
            <a:xfrm>
              <a:off x="0" y="244307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85" name="Line"/>
            <p:cNvSpPr/>
            <p:nvPr/>
          </p:nvSpPr>
          <p:spPr>
            <a:xfrm>
              <a:off x="0" y="257880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86" name="Line"/>
            <p:cNvSpPr/>
            <p:nvPr/>
          </p:nvSpPr>
          <p:spPr>
            <a:xfrm>
              <a:off x="0" y="271452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87" name="Line"/>
            <p:cNvSpPr/>
            <p:nvPr/>
          </p:nvSpPr>
          <p:spPr>
            <a:xfrm>
              <a:off x="0" y="285025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88" name="Line"/>
            <p:cNvSpPr/>
            <p:nvPr/>
          </p:nvSpPr>
          <p:spPr>
            <a:xfrm>
              <a:off x="0" y="298598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89" name="Line"/>
            <p:cNvSpPr/>
            <p:nvPr/>
          </p:nvSpPr>
          <p:spPr>
            <a:xfrm>
              <a:off x="0" y="312170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sp>
        <p:nvSpPr>
          <p:cNvPr id="991" name="Line"/>
          <p:cNvSpPr/>
          <p:nvPr/>
        </p:nvSpPr>
        <p:spPr>
          <a:xfrm flipV="1">
            <a:off x="5512536" y="4249467"/>
            <a:ext cx="1" cy="3121708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992" name="Real estate for core interconnects limited by overlap. Interconnect density limited"/>
          <p:cNvSpPr txBox="1"/>
          <p:nvPr/>
        </p:nvSpPr>
        <p:spPr>
          <a:xfrm>
            <a:off x="5695589" y="4885544"/>
            <a:ext cx="2938654" cy="18495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Real estate for core interconnects limited by overlap. Interconnect density limited</a:t>
            </a:r>
          </a:p>
        </p:txBody>
      </p:sp>
      <p:sp>
        <p:nvSpPr>
          <p:cNvPr id="993" name="2D Mesh topology:"/>
          <p:cNvSpPr txBox="1"/>
          <p:nvPr/>
        </p:nvSpPr>
        <p:spPr>
          <a:xfrm>
            <a:off x="3860156" y="3070264"/>
            <a:ext cx="2603767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2D Mesh topology:</a:t>
            </a:r>
          </a:p>
        </p:txBody>
      </p:sp>
      <p:sp>
        <p:nvSpPr>
          <p:cNvPr id="994" name="Rounded Rectangle"/>
          <p:cNvSpPr/>
          <p:nvPr/>
        </p:nvSpPr>
        <p:spPr>
          <a:xfrm>
            <a:off x="13021429" y="3979147"/>
            <a:ext cx="3810001" cy="3810001"/>
          </a:xfrm>
          <a:prstGeom prst="roundRect">
            <a:avLst>
              <a:gd name="adj" fmla="val 6629"/>
            </a:avLst>
          </a:prstGeom>
          <a:solidFill>
            <a:srgbClr val="32747F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995" name="Rounded Rectangle"/>
          <p:cNvSpPr/>
          <p:nvPr/>
        </p:nvSpPr>
        <p:spPr>
          <a:xfrm>
            <a:off x="16844131" y="1993971"/>
            <a:ext cx="3810001" cy="3810001"/>
          </a:xfrm>
          <a:prstGeom prst="roundRect">
            <a:avLst>
              <a:gd name="adj" fmla="val 6629"/>
            </a:avLst>
          </a:prstGeom>
          <a:solidFill>
            <a:srgbClr val="32747F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996" name="Rounded Rectangle"/>
          <p:cNvSpPr/>
          <p:nvPr/>
        </p:nvSpPr>
        <p:spPr>
          <a:xfrm>
            <a:off x="16844131" y="5816670"/>
            <a:ext cx="3810001" cy="3810001"/>
          </a:xfrm>
          <a:prstGeom prst="roundRect">
            <a:avLst>
              <a:gd name="adj" fmla="val 6629"/>
            </a:avLst>
          </a:prstGeom>
          <a:solidFill>
            <a:srgbClr val="32747F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997" name="Rounded Rectangle"/>
          <p:cNvSpPr/>
          <p:nvPr/>
        </p:nvSpPr>
        <p:spPr>
          <a:xfrm>
            <a:off x="13027779" y="7801847"/>
            <a:ext cx="3810001" cy="3810001"/>
          </a:xfrm>
          <a:prstGeom prst="roundRect">
            <a:avLst>
              <a:gd name="adj" fmla="val 6629"/>
            </a:avLst>
          </a:prstGeom>
          <a:solidFill>
            <a:srgbClr val="32747F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grpSp>
        <p:nvGrpSpPr>
          <p:cNvPr id="1010" name="Group"/>
          <p:cNvGrpSpPr/>
          <p:nvPr/>
        </p:nvGrpSpPr>
        <p:grpSpPr>
          <a:xfrm>
            <a:off x="16670337" y="4107709"/>
            <a:ext cx="334888" cy="1492991"/>
            <a:chOff x="0" y="0"/>
            <a:chExt cx="334886" cy="1492990"/>
          </a:xfrm>
        </p:grpSpPr>
        <p:sp>
          <p:nvSpPr>
            <p:cNvPr id="998" name="Line"/>
            <p:cNvSpPr/>
            <p:nvPr/>
          </p:nvSpPr>
          <p:spPr>
            <a:xfrm>
              <a:off x="0" y="0"/>
              <a:ext cx="334887" cy="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999" name="Line"/>
            <p:cNvSpPr/>
            <p:nvPr/>
          </p:nvSpPr>
          <p:spPr>
            <a:xfrm>
              <a:off x="0" y="13572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00" name="Line"/>
            <p:cNvSpPr/>
            <p:nvPr/>
          </p:nvSpPr>
          <p:spPr>
            <a:xfrm>
              <a:off x="0" y="27145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01" name="Line"/>
            <p:cNvSpPr/>
            <p:nvPr/>
          </p:nvSpPr>
          <p:spPr>
            <a:xfrm>
              <a:off x="0" y="40717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02" name="Line"/>
            <p:cNvSpPr/>
            <p:nvPr/>
          </p:nvSpPr>
          <p:spPr>
            <a:xfrm>
              <a:off x="0" y="54290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03" name="Line"/>
            <p:cNvSpPr/>
            <p:nvPr/>
          </p:nvSpPr>
          <p:spPr>
            <a:xfrm>
              <a:off x="0" y="67863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04" name="Line"/>
            <p:cNvSpPr/>
            <p:nvPr/>
          </p:nvSpPr>
          <p:spPr>
            <a:xfrm>
              <a:off x="0" y="814358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05" name="Line"/>
            <p:cNvSpPr/>
            <p:nvPr/>
          </p:nvSpPr>
          <p:spPr>
            <a:xfrm>
              <a:off x="0" y="95008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06" name="Line"/>
            <p:cNvSpPr/>
            <p:nvPr/>
          </p:nvSpPr>
          <p:spPr>
            <a:xfrm>
              <a:off x="0" y="108581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07" name="Line"/>
            <p:cNvSpPr/>
            <p:nvPr/>
          </p:nvSpPr>
          <p:spPr>
            <a:xfrm>
              <a:off x="0" y="122153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08" name="Line"/>
            <p:cNvSpPr/>
            <p:nvPr/>
          </p:nvSpPr>
          <p:spPr>
            <a:xfrm>
              <a:off x="0" y="135726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09" name="Line"/>
            <p:cNvSpPr/>
            <p:nvPr/>
          </p:nvSpPr>
          <p:spPr>
            <a:xfrm>
              <a:off x="0" y="149299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1035" name="Group"/>
          <p:cNvGrpSpPr/>
          <p:nvPr/>
        </p:nvGrpSpPr>
        <p:grpSpPr>
          <a:xfrm rot="16200000">
            <a:off x="18581687" y="4240465"/>
            <a:ext cx="334888" cy="3121708"/>
            <a:chOff x="0" y="0"/>
            <a:chExt cx="334886" cy="3121706"/>
          </a:xfrm>
        </p:grpSpPr>
        <p:sp>
          <p:nvSpPr>
            <p:cNvPr id="1011" name="Line"/>
            <p:cNvSpPr/>
            <p:nvPr/>
          </p:nvSpPr>
          <p:spPr>
            <a:xfrm>
              <a:off x="0" y="0"/>
              <a:ext cx="334887" cy="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12" name="Line"/>
            <p:cNvSpPr/>
            <p:nvPr/>
          </p:nvSpPr>
          <p:spPr>
            <a:xfrm>
              <a:off x="0" y="13572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13" name="Line"/>
            <p:cNvSpPr/>
            <p:nvPr/>
          </p:nvSpPr>
          <p:spPr>
            <a:xfrm>
              <a:off x="0" y="27145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14" name="Line"/>
            <p:cNvSpPr/>
            <p:nvPr/>
          </p:nvSpPr>
          <p:spPr>
            <a:xfrm>
              <a:off x="0" y="40717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15" name="Line"/>
            <p:cNvSpPr/>
            <p:nvPr/>
          </p:nvSpPr>
          <p:spPr>
            <a:xfrm>
              <a:off x="0" y="54290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16" name="Line"/>
            <p:cNvSpPr/>
            <p:nvPr/>
          </p:nvSpPr>
          <p:spPr>
            <a:xfrm>
              <a:off x="0" y="67863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17" name="Line"/>
            <p:cNvSpPr/>
            <p:nvPr/>
          </p:nvSpPr>
          <p:spPr>
            <a:xfrm>
              <a:off x="0" y="814358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18" name="Line"/>
            <p:cNvSpPr/>
            <p:nvPr/>
          </p:nvSpPr>
          <p:spPr>
            <a:xfrm>
              <a:off x="0" y="95008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19" name="Line"/>
            <p:cNvSpPr/>
            <p:nvPr/>
          </p:nvSpPr>
          <p:spPr>
            <a:xfrm>
              <a:off x="0" y="108581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20" name="Line"/>
            <p:cNvSpPr/>
            <p:nvPr/>
          </p:nvSpPr>
          <p:spPr>
            <a:xfrm>
              <a:off x="0" y="122153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21" name="Line"/>
            <p:cNvSpPr/>
            <p:nvPr/>
          </p:nvSpPr>
          <p:spPr>
            <a:xfrm>
              <a:off x="0" y="135726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22" name="Line"/>
            <p:cNvSpPr/>
            <p:nvPr/>
          </p:nvSpPr>
          <p:spPr>
            <a:xfrm>
              <a:off x="0" y="149299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23" name="Line"/>
            <p:cNvSpPr/>
            <p:nvPr/>
          </p:nvSpPr>
          <p:spPr>
            <a:xfrm>
              <a:off x="0" y="162871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24" name="Line"/>
            <p:cNvSpPr/>
            <p:nvPr/>
          </p:nvSpPr>
          <p:spPr>
            <a:xfrm>
              <a:off x="0" y="1764443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25" name="Line"/>
            <p:cNvSpPr/>
            <p:nvPr/>
          </p:nvSpPr>
          <p:spPr>
            <a:xfrm>
              <a:off x="0" y="190016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26" name="Line"/>
            <p:cNvSpPr/>
            <p:nvPr/>
          </p:nvSpPr>
          <p:spPr>
            <a:xfrm>
              <a:off x="0" y="203589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27" name="Line"/>
            <p:cNvSpPr/>
            <p:nvPr/>
          </p:nvSpPr>
          <p:spPr>
            <a:xfrm>
              <a:off x="0" y="217162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28" name="Line"/>
            <p:cNvSpPr/>
            <p:nvPr/>
          </p:nvSpPr>
          <p:spPr>
            <a:xfrm>
              <a:off x="0" y="230734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29" name="Line"/>
            <p:cNvSpPr/>
            <p:nvPr/>
          </p:nvSpPr>
          <p:spPr>
            <a:xfrm>
              <a:off x="0" y="244307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30" name="Line"/>
            <p:cNvSpPr/>
            <p:nvPr/>
          </p:nvSpPr>
          <p:spPr>
            <a:xfrm>
              <a:off x="0" y="257880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31" name="Line"/>
            <p:cNvSpPr/>
            <p:nvPr/>
          </p:nvSpPr>
          <p:spPr>
            <a:xfrm>
              <a:off x="0" y="271452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32" name="Line"/>
            <p:cNvSpPr/>
            <p:nvPr/>
          </p:nvSpPr>
          <p:spPr>
            <a:xfrm>
              <a:off x="0" y="285025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33" name="Line"/>
            <p:cNvSpPr/>
            <p:nvPr/>
          </p:nvSpPr>
          <p:spPr>
            <a:xfrm>
              <a:off x="0" y="298598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34" name="Line"/>
            <p:cNvSpPr/>
            <p:nvPr/>
          </p:nvSpPr>
          <p:spPr>
            <a:xfrm>
              <a:off x="0" y="312170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1060" name="Group"/>
          <p:cNvGrpSpPr/>
          <p:nvPr/>
        </p:nvGrpSpPr>
        <p:grpSpPr>
          <a:xfrm rot="16200000">
            <a:off x="14758987" y="6234644"/>
            <a:ext cx="334888" cy="3121707"/>
            <a:chOff x="0" y="0"/>
            <a:chExt cx="334886" cy="3121706"/>
          </a:xfrm>
        </p:grpSpPr>
        <p:sp>
          <p:nvSpPr>
            <p:cNvPr id="1036" name="Line"/>
            <p:cNvSpPr/>
            <p:nvPr/>
          </p:nvSpPr>
          <p:spPr>
            <a:xfrm>
              <a:off x="0" y="0"/>
              <a:ext cx="334887" cy="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37" name="Line"/>
            <p:cNvSpPr/>
            <p:nvPr/>
          </p:nvSpPr>
          <p:spPr>
            <a:xfrm>
              <a:off x="0" y="13572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38" name="Line"/>
            <p:cNvSpPr/>
            <p:nvPr/>
          </p:nvSpPr>
          <p:spPr>
            <a:xfrm>
              <a:off x="0" y="27145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39" name="Line"/>
            <p:cNvSpPr/>
            <p:nvPr/>
          </p:nvSpPr>
          <p:spPr>
            <a:xfrm>
              <a:off x="0" y="40717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40" name="Line"/>
            <p:cNvSpPr/>
            <p:nvPr/>
          </p:nvSpPr>
          <p:spPr>
            <a:xfrm>
              <a:off x="0" y="54290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41" name="Line"/>
            <p:cNvSpPr/>
            <p:nvPr/>
          </p:nvSpPr>
          <p:spPr>
            <a:xfrm>
              <a:off x="0" y="67863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42" name="Line"/>
            <p:cNvSpPr/>
            <p:nvPr/>
          </p:nvSpPr>
          <p:spPr>
            <a:xfrm>
              <a:off x="0" y="814358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43" name="Line"/>
            <p:cNvSpPr/>
            <p:nvPr/>
          </p:nvSpPr>
          <p:spPr>
            <a:xfrm>
              <a:off x="0" y="95008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44" name="Line"/>
            <p:cNvSpPr/>
            <p:nvPr/>
          </p:nvSpPr>
          <p:spPr>
            <a:xfrm>
              <a:off x="0" y="108581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45" name="Line"/>
            <p:cNvSpPr/>
            <p:nvPr/>
          </p:nvSpPr>
          <p:spPr>
            <a:xfrm>
              <a:off x="0" y="122153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46" name="Line"/>
            <p:cNvSpPr/>
            <p:nvPr/>
          </p:nvSpPr>
          <p:spPr>
            <a:xfrm>
              <a:off x="0" y="135726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47" name="Line"/>
            <p:cNvSpPr/>
            <p:nvPr/>
          </p:nvSpPr>
          <p:spPr>
            <a:xfrm>
              <a:off x="0" y="149299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48" name="Line"/>
            <p:cNvSpPr/>
            <p:nvPr/>
          </p:nvSpPr>
          <p:spPr>
            <a:xfrm>
              <a:off x="0" y="162871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49" name="Line"/>
            <p:cNvSpPr/>
            <p:nvPr/>
          </p:nvSpPr>
          <p:spPr>
            <a:xfrm>
              <a:off x="0" y="1764443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50" name="Line"/>
            <p:cNvSpPr/>
            <p:nvPr/>
          </p:nvSpPr>
          <p:spPr>
            <a:xfrm>
              <a:off x="0" y="190016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51" name="Line"/>
            <p:cNvSpPr/>
            <p:nvPr/>
          </p:nvSpPr>
          <p:spPr>
            <a:xfrm>
              <a:off x="0" y="203589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52" name="Line"/>
            <p:cNvSpPr/>
            <p:nvPr/>
          </p:nvSpPr>
          <p:spPr>
            <a:xfrm>
              <a:off x="0" y="217162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53" name="Line"/>
            <p:cNvSpPr/>
            <p:nvPr/>
          </p:nvSpPr>
          <p:spPr>
            <a:xfrm>
              <a:off x="0" y="230734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54" name="Line"/>
            <p:cNvSpPr/>
            <p:nvPr/>
          </p:nvSpPr>
          <p:spPr>
            <a:xfrm>
              <a:off x="0" y="244307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55" name="Line"/>
            <p:cNvSpPr/>
            <p:nvPr/>
          </p:nvSpPr>
          <p:spPr>
            <a:xfrm>
              <a:off x="0" y="257880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56" name="Line"/>
            <p:cNvSpPr/>
            <p:nvPr/>
          </p:nvSpPr>
          <p:spPr>
            <a:xfrm>
              <a:off x="0" y="271452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57" name="Line"/>
            <p:cNvSpPr/>
            <p:nvPr/>
          </p:nvSpPr>
          <p:spPr>
            <a:xfrm>
              <a:off x="0" y="285025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58" name="Line"/>
            <p:cNvSpPr/>
            <p:nvPr/>
          </p:nvSpPr>
          <p:spPr>
            <a:xfrm>
              <a:off x="0" y="298598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59" name="Line"/>
            <p:cNvSpPr/>
            <p:nvPr/>
          </p:nvSpPr>
          <p:spPr>
            <a:xfrm>
              <a:off x="0" y="312170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sp>
        <p:nvSpPr>
          <p:cNvPr id="1061" name="Line"/>
          <p:cNvSpPr/>
          <p:nvPr/>
        </p:nvSpPr>
        <p:spPr>
          <a:xfrm flipV="1">
            <a:off x="17188277" y="4107709"/>
            <a:ext cx="1" cy="1492991"/>
          </a:xfrm>
          <a:prstGeom prst="line">
            <a:avLst/>
          </a:prstGeom>
          <a:ln w="25400">
            <a:solidFill>
              <a:srgbClr val="FFFFFF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062" name="Idea for hex topology:"/>
          <p:cNvSpPr txBox="1"/>
          <p:nvPr/>
        </p:nvSpPr>
        <p:spPr>
          <a:xfrm>
            <a:off x="12736487" y="2831288"/>
            <a:ext cx="3624978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Idea for hex topology:</a:t>
            </a:r>
          </a:p>
        </p:txBody>
      </p:sp>
      <p:sp>
        <p:nvSpPr>
          <p:cNvPr id="1063" name="Rounded Rectangle"/>
          <p:cNvSpPr/>
          <p:nvPr/>
        </p:nvSpPr>
        <p:spPr>
          <a:xfrm>
            <a:off x="16844129" y="9639370"/>
            <a:ext cx="3810001" cy="3810001"/>
          </a:xfrm>
          <a:prstGeom prst="roundRect">
            <a:avLst>
              <a:gd name="adj" fmla="val 6629"/>
            </a:avLst>
          </a:prstGeom>
          <a:solidFill>
            <a:srgbClr val="32747F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grpSp>
        <p:nvGrpSpPr>
          <p:cNvPr id="1088" name="Group"/>
          <p:cNvGrpSpPr/>
          <p:nvPr/>
        </p:nvGrpSpPr>
        <p:grpSpPr>
          <a:xfrm rot="16200000">
            <a:off x="18581687" y="8072167"/>
            <a:ext cx="334888" cy="3121708"/>
            <a:chOff x="0" y="0"/>
            <a:chExt cx="334886" cy="3121706"/>
          </a:xfrm>
        </p:grpSpPr>
        <p:sp>
          <p:nvSpPr>
            <p:cNvPr id="1064" name="Line"/>
            <p:cNvSpPr/>
            <p:nvPr/>
          </p:nvSpPr>
          <p:spPr>
            <a:xfrm>
              <a:off x="0" y="0"/>
              <a:ext cx="334887" cy="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65" name="Line"/>
            <p:cNvSpPr/>
            <p:nvPr/>
          </p:nvSpPr>
          <p:spPr>
            <a:xfrm>
              <a:off x="0" y="13572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66" name="Line"/>
            <p:cNvSpPr/>
            <p:nvPr/>
          </p:nvSpPr>
          <p:spPr>
            <a:xfrm>
              <a:off x="0" y="27145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67" name="Line"/>
            <p:cNvSpPr/>
            <p:nvPr/>
          </p:nvSpPr>
          <p:spPr>
            <a:xfrm>
              <a:off x="0" y="40717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68" name="Line"/>
            <p:cNvSpPr/>
            <p:nvPr/>
          </p:nvSpPr>
          <p:spPr>
            <a:xfrm>
              <a:off x="0" y="54290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69" name="Line"/>
            <p:cNvSpPr/>
            <p:nvPr/>
          </p:nvSpPr>
          <p:spPr>
            <a:xfrm>
              <a:off x="0" y="67863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70" name="Line"/>
            <p:cNvSpPr/>
            <p:nvPr/>
          </p:nvSpPr>
          <p:spPr>
            <a:xfrm>
              <a:off x="0" y="814358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71" name="Line"/>
            <p:cNvSpPr/>
            <p:nvPr/>
          </p:nvSpPr>
          <p:spPr>
            <a:xfrm>
              <a:off x="0" y="95008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72" name="Line"/>
            <p:cNvSpPr/>
            <p:nvPr/>
          </p:nvSpPr>
          <p:spPr>
            <a:xfrm>
              <a:off x="0" y="108581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73" name="Line"/>
            <p:cNvSpPr/>
            <p:nvPr/>
          </p:nvSpPr>
          <p:spPr>
            <a:xfrm>
              <a:off x="0" y="122153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74" name="Line"/>
            <p:cNvSpPr/>
            <p:nvPr/>
          </p:nvSpPr>
          <p:spPr>
            <a:xfrm>
              <a:off x="0" y="135726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75" name="Line"/>
            <p:cNvSpPr/>
            <p:nvPr/>
          </p:nvSpPr>
          <p:spPr>
            <a:xfrm>
              <a:off x="0" y="149299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76" name="Line"/>
            <p:cNvSpPr/>
            <p:nvPr/>
          </p:nvSpPr>
          <p:spPr>
            <a:xfrm>
              <a:off x="0" y="162871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77" name="Line"/>
            <p:cNvSpPr/>
            <p:nvPr/>
          </p:nvSpPr>
          <p:spPr>
            <a:xfrm>
              <a:off x="0" y="1764443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78" name="Line"/>
            <p:cNvSpPr/>
            <p:nvPr/>
          </p:nvSpPr>
          <p:spPr>
            <a:xfrm>
              <a:off x="0" y="190016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79" name="Line"/>
            <p:cNvSpPr/>
            <p:nvPr/>
          </p:nvSpPr>
          <p:spPr>
            <a:xfrm>
              <a:off x="0" y="203589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80" name="Line"/>
            <p:cNvSpPr/>
            <p:nvPr/>
          </p:nvSpPr>
          <p:spPr>
            <a:xfrm>
              <a:off x="0" y="217162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81" name="Line"/>
            <p:cNvSpPr/>
            <p:nvPr/>
          </p:nvSpPr>
          <p:spPr>
            <a:xfrm>
              <a:off x="0" y="230734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82" name="Line"/>
            <p:cNvSpPr/>
            <p:nvPr/>
          </p:nvSpPr>
          <p:spPr>
            <a:xfrm>
              <a:off x="0" y="244307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83" name="Line"/>
            <p:cNvSpPr/>
            <p:nvPr/>
          </p:nvSpPr>
          <p:spPr>
            <a:xfrm>
              <a:off x="0" y="257880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84" name="Line"/>
            <p:cNvSpPr/>
            <p:nvPr/>
          </p:nvSpPr>
          <p:spPr>
            <a:xfrm>
              <a:off x="0" y="271452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85" name="Line"/>
            <p:cNvSpPr/>
            <p:nvPr/>
          </p:nvSpPr>
          <p:spPr>
            <a:xfrm>
              <a:off x="0" y="285025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86" name="Line"/>
            <p:cNvSpPr/>
            <p:nvPr/>
          </p:nvSpPr>
          <p:spPr>
            <a:xfrm>
              <a:off x="0" y="298598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87" name="Line"/>
            <p:cNvSpPr/>
            <p:nvPr/>
          </p:nvSpPr>
          <p:spPr>
            <a:xfrm>
              <a:off x="0" y="312170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1101" name="Group"/>
          <p:cNvGrpSpPr/>
          <p:nvPr/>
        </p:nvGrpSpPr>
        <p:grpSpPr>
          <a:xfrm>
            <a:off x="16670337" y="5988601"/>
            <a:ext cx="334888" cy="1492991"/>
            <a:chOff x="0" y="0"/>
            <a:chExt cx="334886" cy="1492990"/>
          </a:xfrm>
        </p:grpSpPr>
        <p:sp>
          <p:nvSpPr>
            <p:cNvPr id="1089" name="Line"/>
            <p:cNvSpPr/>
            <p:nvPr/>
          </p:nvSpPr>
          <p:spPr>
            <a:xfrm>
              <a:off x="0" y="0"/>
              <a:ext cx="334887" cy="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90" name="Line"/>
            <p:cNvSpPr/>
            <p:nvPr/>
          </p:nvSpPr>
          <p:spPr>
            <a:xfrm>
              <a:off x="0" y="13572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91" name="Line"/>
            <p:cNvSpPr/>
            <p:nvPr/>
          </p:nvSpPr>
          <p:spPr>
            <a:xfrm>
              <a:off x="0" y="27145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92" name="Line"/>
            <p:cNvSpPr/>
            <p:nvPr/>
          </p:nvSpPr>
          <p:spPr>
            <a:xfrm>
              <a:off x="0" y="40717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93" name="Line"/>
            <p:cNvSpPr/>
            <p:nvPr/>
          </p:nvSpPr>
          <p:spPr>
            <a:xfrm>
              <a:off x="0" y="54290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94" name="Line"/>
            <p:cNvSpPr/>
            <p:nvPr/>
          </p:nvSpPr>
          <p:spPr>
            <a:xfrm>
              <a:off x="0" y="67863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95" name="Line"/>
            <p:cNvSpPr/>
            <p:nvPr/>
          </p:nvSpPr>
          <p:spPr>
            <a:xfrm>
              <a:off x="0" y="814358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96" name="Line"/>
            <p:cNvSpPr/>
            <p:nvPr/>
          </p:nvSpPr>
          <p:spPr>
            <a:xfrm>
              <a:off x="0" y="95008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97" name="Line"/>
            <p:cNvSpPr/>
            <p:nvPr/>
          </p:nvSpPr>
          <p:spPr>
            <a:xfrm>
              <a:off x="0" y="108581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98" name="Line"/>
            <p:cNvSpPr/>
            <p:nvPr/>
          </p:nvSpPr>
          <p:spPr>
            <a:xfrm>
              <a:off x="0" y="122153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099" name="Line"/>
            <p:cNvSpPr/>
            <p:nvPr/>
          </p:nvSpPr>
          <p:spPr>
            <a:xfrm>
              <a:off x="0" y="135726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00" name="Line"/>
            <p:cNvSpPr/>
            <p:nvPr/>
          </p:nvSpPr>
          <p:spPr>
            <a:xfrm>
              <a:off x="0" y="149299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1114" name="Group"/>
          <p:cNvGrpSpPr/>
          <p:nvPr/>
        </p:nvGrpSpPr>
        <p:grpSpPr>
          <a:xfrm>
            <a:off x="16670337" y="9877374"/>
            <a:ext cx="334888" cy="1492991"/>
            <a:chOff x="0" y="0"/>
            <a:chExt cx="334886" cy="1492990"/>
          </a:xfrm>
        </p:grpSpPr>
        <p:sp>
          <p:nvSpPr>
            <p:cNvPr id="1102" name="Line"/>
            <p:cNvSpPr/>
            <p:nvPr/>
          </p:nvSpPr>
          <p:spPr>
            <a:xfrm>
              <a:off x="0" y="0"/>
              <a:ext cx="334887" cy="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03" name="Line"/>
            <p:cNvSpPr/>
            <p:nvPr/>
          </p:nvSpPr>
          <p:spPr>
            <a:xfrm>
              <a:off x="0" y="13572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04" name="Line"/>
            <p:cNvSpPr/>
            <p:nvPr/>
          </p:nvSpPr>
          <p:spPr>
            <a:xfrm>
              <a:off x="0" y="27145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05" name="Line"/>
            <p:cNvSpPr/>
            <p:nvPr/>
          </p:nvSpPr>
          <p:spPr>
            <a:xfrm>
              <a:off x="0" y="40717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06" name="Line"/>
            <p:cNvSpPr/>
            <p:nvPr/>
          </p:nvSpPr>
          <p:spPr>
            <a:xfrm>
              <a:off x="0" y="54290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07" name="Line"/>
            <p:cNvSpPr/>
            <p:nvPr/>
          </p:nvSpPr>
          <p:spPr>
            <a:xfrm>
              <a:off x="0" y="67863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08" name="Line"/>
            <p:cNvSpPr/>
            <p:nvPr/>
          </p:nvSpPr>
          <p:spPr>
            <a:xfrm>
              <a:off x="0" y="814358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09" name="Line"/>
            <p:cNvSpPr/>
            <p:nvPr/>
          </p:nvSpPr>
          <p:spPr>
            <a:xfrm>
              <a:off x="0" y="95008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10" name="Line"/>
            <p:cNvSpPr/>
            <p:nvPr/>
          </p:nvSpPr>
          <p:spPr>
            <a:xfrm>
              <a:off x="0" y="108581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11" name="Line"/>
            <p:cNvSpPr/>
            <p:nvPr/>
          </p:nvSpPr>
          <p:spPr>
            <a:xfrm>
              <a:off x="0" y="122153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12" name="Line"/>
            <p:cNvSpPr/>
            <p:nvPr/>
          </p:nvSpPr>
          <p:spPr>
            <a:xfrm>
              <a:off x="0" y="135726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13" name="Line"/>
            <p:cNvSpPr/>
            <p:nvPr/>
          </p:nvSpPr>
          <p:spPr>
            <a:xfrm>
              <a:off x="0" y="149299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grpSp>
        <p:nvGrpSpPr>
          <p:cNvPr id="1127" name="Group"/>
          <p:cNvGrpSpPr/>
          <p:nvPr/>
        </p:nvGrpSpPr>
        <p:grpSpPr>
          <a:xfrm>
            <a:off x="16670337" y="7972587"/>
            <a:ext cx="334888" cy="1492991"/>
            <a:chOff x="0" y="0"/>
            <a:chExt cx="334886" cy="1492990"/>
          </a:xfrm>
        </p:grpSpPr>
        <p:sp>
          <p:nvSpPr>
            <p:cNvPr id="1115" name="Line"/>
            <p:cNvSpPr/>
            <p:nvPr/>
          </p:nvSpPr>
          <p:spPr>
            <a:xfrm>
              <a:off x="0" y="0"/>
              <a:ext cx="334887" cy="0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16" name="Line"/>
            <p:cNvSpPr/>
            <p:nvPr/>
          </p:nvSpPr>
          <p:spPr>
            <a:xfrm>
              <a:off x="0" y="135726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17" name="Line"/>
            <p:cNvSpPr/>
            <p:nvPr/>
          </p:nvSpPr>
          <p:spPr>
            <a:xfrm>
              <a:off x="0" y="271452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18" name="Line"/>
            <p:cNvSpPr/>
            <p:nvPr/>
          </p:nvSpPr>
          <p:spPr>
            <a:xfrm>
              <a:off x="0" y="407179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19" name="Line"/>
            <p:cNvSpPr/>
            <p:nvPr/>
          </p:nvSpPr>
          <p:spPr>
            <a:xfrm>
              <a:off x="0" y="542905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20" name="Line"/>
            <p:cNvSpPr/>
            <p:nvPr/>
          </p:nvSpPr>
          <p:spPr>
            <a:xfrm>
              <a:off x="0" y="67863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21" name="Line"/>
            <p:cNvSpPr/>
            <p:nvPr/>
          </p:nvSpPr>
          <p:spPr>
            <a:xfrm>
              <a:off x="0" y="814358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22" name="Line"/>
            <p:cNvSpPr/>
            <p:nvPr/>
          </p:nvSpPr>
          <p:spPr>
            <a:xfrm>
              <a:off x="0" y="95008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23" name="Line"/>
            <p:cNvSpPr/>
            <p:nvPr/>
          </p:nvSpPr>
          <p:spPr>
            <a:xfrm>
              <a:off x="0" y="1085811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24" name="Line"/>
            <p:cNvSpPr/>
            <p:nvPr/>
          </p:nvSpPr>
          <p:spPr>
            <a:xfrm>
              <a:off x="0" y="1221537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25" name="Line"/>
            <p:cNvSpPr/>
            <p:nvPr/>
          </p:nvSpPr>
          <p:spPr>
            <a:xfrm>
              <a:off x="0" y="1357264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  <p:sp>
          <p:nvSpPr>
            <p:cNvPr id="1126" name="Line"/>
            <p:cNvSpPr/>
            <p:nvPr/>
          </p:nvSpPr>
          <p:spPr>
            <a:xfrm>
              <a:off x="0" y="1492990"/>
              <a:ext cx="334887" cy="1"/>
            </a:xfrm>
            <a:prstGeom prst="line">
              <a:avLst/>
            </a:pr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defRPr sz="4200">
                  <a:effectLst>
                    <a:outerShdw sx="100000" sy="100000" kx="0" ky="0" algn="b" rotWithShape="0" blurRad="38100" dist="12700" dir="5400000">
                      <a:srgbClr val="000000">
                        <a:alpha val="50000"/>
                      </a:srgbClr>
                    </a:outerShdw>
                  </a:effectLst>
                </a:defRPr>
              </a:pPr>
            </a:p>
          </p:txBody>
        </p:sp>
      </p:grpSp>
      <p:sp>
        <p:nvSpPr>
          <p:cNvPr id="1128" name="Only half or less the space available for interconnects"/>
          <p:cNvSpPr txBox="1"/>
          <p:nvPr/>
        </p:nvSpPr>
        <p:spPr>
          <a:xfrm>
            <a:off x="17371330" y="4249467"/>
            <a:ext cx="3014157" cy="1163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Only half or less the space available for interconnects</a:t>
            </a:r>
          </a:p>
        </p:txBody>
      </p:sp>
      <p:sp>
        <p:nvSpPr>
          <p:cNvPr id="1129" name="Less space for network connections might be ok, as we have to send additional signal vertically!"/>
          <p:cNvSpPr txBox="1"/>
          <p:nvPr/>
        </p:nvSpPr>
        <p:spPr>
          <a:xfrm>
            <a:off x="21010977" y="4892375"/>
            <a:ext cx="3014158" cy="21924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Less space for network connections might be ok, as we have to send additional signal vertically!</a:t>
            </a:r>
          </a:p>
        </p:txBody>
      </p:sp>
      <p:sp>
        <p:nvSpPr>
          <p:cNvPr id="1130" name="Core needs to build around analog pixel island (2x2). Other than square geometry could be possible but might come at cost of routing density"/>
          <p:cNvSpPr txBox="1"/>
          <p:nvPr/>
        </p:nvSpPr>
        <p:spPr>
          <a:xfrm>
            <a:off x="2472030" y="1221595"/>
            <a:ext cx="5392719" cy="1532053"/>
          </a:xfrm>
          <a:prstGeom prst="rect">
            <a:avLst/>
          </a:prstGeom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needs to build around analog pixel island (2x2). </a:t>
            </a:r>
            <a:r>
              <a:rPr>
                <a:solidFill>
                  <a:srgbClr val="F3BB44"/>
                </a:solidFill>
              </a:rPr>
              <a:t>Other than square geometry could be possible</a:t>
            </a:r>
            <a:r>
              <a:t> but might come at cost of routing density</a:t>
            </a:r>
          </a:p>
        </p:txBody>
      </p:sp>
      <p:grpSp>
        <p:nvGrpSpPr>
          <p:cNvPr id="1147" name="Group"/>
          <p:cNvGrpSpPr/>
          <p:nvPr/>
        </p:nvGrpSpPr>
        <p:grpSpPr>
          <a:xfrm>
            <a:off x="1522463" y="4383638"/>
            <a:ext cx="3350037" cy="2835362"/>
            <a:chOff x="0" y="0"/>
            <a:chExt cx="3350035" cy="2835360"/>
          </a:xfrm>
        </p:grpSpPr>
        <p:grpSp>
          <p:nvGrpSpPr>
            <p:cNvPr id="1134" name="Group"/>
            <p:cNvGrpSpPr/>
            <p:nvPr/>
          </p:nvGrpSpPr>
          <p:grpSpPr>
            <a:xfrm>
              <a:off x="32" y="138226"/>
              <a:ext cx="3350004" cy="1213321"/>
              <a:chOff x="0" y="0"/>
              <a:chExt cx="3350003" cy="1213320"/>
            </a:xfrm>
          </p:grpSpPr>
          <p:pic>
            <p:nvPicPr>
              <p:cNvPr id="1131" name="Screenshot 2023-10-21 at 13.41.50.png" descr="Screenshot 2023-10-21 at 13.41.50.png"/>
              <p:cNvPicPr>
                <a:picLocks noChangeAspect="1"/>
              </p:cNvPicPr>
              <p:nvPr/>
            </p:nvPicPr>
            <p:blipFill>
              <a:blip r:embed="rId2">
                <a:extLst/>
              </a:blip>
              <a:srcRect l="0" t="0" r="11188" b="0"/>
              <a:stretch>
                <a:fillRect/>
              </a:stretch>
            </p:blipFill>
            <p:spPr>
              <a:xfrm>
                <a:off x="1757660" y="0"/>
                <a:ext cx="1592344" cy="121332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132" name="Screenshot 2023-10-21 at 13.41.50.png" descr="Screenshot 2023-10-21 at 13.41.50.png"/>
              <p:cNvPicPr>
                <a:picLocks noChangeAspect="1"/>
              </p:cNvPicPr>
              <p:nvPr/>
            </p:nvPicPr>
            <p:blipFill>
              <a:blip r:embed="rId2">
                <a:extLst/>
              </a:blip>
              <a:srcRect l="0" t="0" r="0" b="0"/>
              <a:stretch>
                <a:fillRect/>
              </a:stretch>
            </p:blipFill>
            <p:spPr>
              <a:xfrm>
                <a:off x="421221" y="0"/>
                <a:ext cx="1792947" cy="121332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133" name="Screenshot 2023-10-21 at 13.41.50.png" descr="Screenshot 2023-10-21 at 13.41.50.png"/>
              <p:cNvPicPr>
                <a:picLocks noChangeAspect="1"/>
              </p:cNvPicPr>
              <p:nvPr/>
            </p:nvPicPr>
            <p:blipFill>
              <a:blip r:embed="rId2">
                <a:extLst/>
              </a:blip>
              <a:srcRect l="51932" t="0" r="0" b="0"/>
              <a:stretch>
                <a:fillRect/>
              </a:stretch>
            </p:blipFill>
            <p:spPr>
              <a:xfrm>
                <a:off x="0" y="0"/>
                <a:ext cx="861825" cy="121332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pic>
          <p:nvPicPr>
            <p:cNvPr id="1135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4545" r="11188" b="0"/>
            <a:stretch>
              <a:fillRect/>
            </a:stretch>
          </p:blipFill>
          <p:spPr>
            <a:xfrm>
              <a:off x="1757692" y="2020535"/>
              <a:ext cx="1592344" cy="67284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36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4221" r="0" b="0"/>
            <a:stretch>
              <a:fillRect/>
            </a:stretch>
          </p:blipFill>
          <p:spPr>
            <a:xfrm>
              <a:off x="421254" y="2011983"/>
              <a:ext cx="1792946" cy="67677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37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51932" t="43713" r="0" b="0"/>
            <a:stretch>
              <a:fillRect/>
            </a:stretch>
          </p:blipFill>
          <p:spPr>
            <a:xfrm>
              <a:off x="32" y="2005818"/>
              <a:ext cx="861825" cy="68293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38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3412" r="11188" b="0"/>
            <a:stretch>
              <a:fillRect/>
            </a:stretch>
          </p:blipFill>
          <p:spPr>
            <a:xfrm>
              <a:off x="1757660" y="1335746"/>
              <a:ext cx="1592344" cy="6865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39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3410" r="0" b="0"/>
            <a:stretch>
              <a:fillRect/>
            </a:stretch>
          </p:blipFill>
          <p:spPr>
            <a:xfrm>
              <a:off x="421221" y="1335725"/>
              <a:ext cx="1792947" cy="68661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40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51932" t="43350" r="0" b="0"/>
            <a:stretch>
              <a:fillRect/>
            </a:stretch>
          </p:blipFill>
          <p:spPr>
            <a:xfrm>
              <a:off x="0" y="1335002"/>
              <a:ext cx="861825" cy="687337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41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4545" r="11188" b="44545"/>
            <a:stretch>
              <a:fillRect/>
            </a:stretch>
          </p:blipFill>
          <p:spPr>
            <a:xfrm>
              <a:off x="1757660" y="2692904"/>
              <a:ext cx="1592344" cy="13235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42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4221" r="0" b="44221"/>
            <a:stretch>
              <a:fillRect/>
            </a:stretch>
          </p:blipFill>
          <p:spPr>
            <a:xfrm>
              <a:off x="421222" y="2688972"/>
              <a:ext cx="1792946" cy="1402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43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51932" t="43713" r="0" b="43713"/>
            <a:stretch>
              <a:fillRect/>
            </a:stretch>
          </p:blipFill>
          <p:spPr>
            <a:xfrm>
              <a:off x="0" y="2682807"/>
              <a:ext cx="861825" cy="15255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44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4545" r="11188" b="44545"/>
            <a:stretch>
              <a:fillRect/>
            </a:stretch>
          </p:blipFill>
          <p:spPr>
            <a:xfrm>
              <a:off x="1757660" y="10097"/>
              <a:ext cx="1592344" cy="13235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45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0" t="44221" r="0" b="44221"/>
            <a:stretch>
              <a:fillRect/>
            </a:stretch>
          </p:blipFill>
          <p:spPr>
            <a:xfrm>
              <a:off x="421222" y="6164"/>
              <a:ext cx="1792946" cy="14022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46" name="Screenshot 2023-10-21 at 13.41.50.png" descr="Screenshot 2023-10-21 at 13.41.50.png"/>
            <p:cNvPicPr>
              <a:picLocks noChangeAspect="1"/>
            </p:cNvPicPr>
            <p:nvPr/>
          </p:nvPicPr>
          <p:blipFill>
            <a:blip r:embed="rId2">
              <a:extLst/>
            </a:blip>
            <a:srcRect l="51932" t="43713" r="0" b="43713"/>
            <a:stretch>
              <a:fillRect/>
            </a:stretch>
          </p:blipFill>
          <p:spPr>
            <a:xfrm>
              <a:off x="0" y="0"/>
              <a:ext cx="861825" cy="15255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150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151" name="Core RTL Status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Core RTL Status</a:t>
            </a:r>
          </a:p>
        </p:txBody>
      </p:sp>
      <p:sp>
        <p:nvSpPr>
          <p:cNvPr id="1152" name="Have rudimentary Networked Core written in RTL and interfaced with stripped RD53 core…"/>
          <p:cNvSpPr txBox="1"/>
          <p:nvPr>
            <p:ph type="body" idx="23"/>
          </p:nvPr>
        </p:nvSpPr>
        <p:spPr>
          <a:xfrm>
            <a:off x="788207" y="802004"/>
            <a:ext cx="11156538" cy="6289304"/>
          </a:xfrm>
          <a:prstGeom prst="rect">
            <a:avLst/>
          </a:prstGeom>
        </p:spPr>
        <p:txBody>
          <a:bodyPr>
            <a:normAutofit fontScale="100000" lnSpcReduction="0"/>
          </a:bodyPr>
          <a:lstStyle/>
          <a:p>
            <a:pPr marL="888422" indent="-631247" defTabSz="665440">
              <a:spcBef>
                <a:spcPts val="2700"/>
              </a:spcBef>
              <a:defRPr sz="2430"/>
            </a:pPr>
            <a:r>
              <a:t>Have rudimentary Networked Core written in RTL and interfaced with stripped RD53 core</a:t>
            </a:r>
          </a:p>
          <a:p>
            <a:pPr marL="888422" indent="-631247" defTabSz="665440">
              <a:spcBef>
                <a:spcPts val="2700"/>
              </a:spcBef>
              <a:defRPr sz="2430"/>
            </a:pPr>
            <a:r>
              <a:t>Writing verification at the same time as developing RTL</a:t>
            </a:r>
          </a:p>
          <a:p>
            <a:pPr marL="888422" indent="-631247" defTabSz="665440">
              <a:spcBef>
                <a:spcPts val="2700"/>
              </a:spcBef>
              <a:defRPr sz="2430"/>
            </a:pPr>
            <a:r>
              <a:t>Full verification run as part of CI, produces automatic coverage reports* and documents RTL hierarchy</a:t>
            </a:r>
          </a:p>
          <a:p>
            <a:pPr marL="888422" indent="-631247" defTabSz="665440">
              <a:spcBef>
                <a:spcPts val="2700"/>
              </a:spcBef>
              <a:defRPr sz="2430"/>
            </a:pPr>
            <a:r>
              <a:t>Some issues trying to accelerate simulation with e.g. ventilator due to aggressive clock gating to reduce power</a:t>
            </a:r>
          </a:p>
          <a:p>
            <a:pPr marL="888422" indent="-631247" defTabSz="665440">
              <a:spcBef>
                <a:spcPts val="2700"/>
              </a:spcBef>
              <a:defRPr sz="2430"/>
            </a:pPr>
            <a:r>
              <a:t>3x3 Core simulation still runs fast enough to for CI (O(min)), while larger networks are feasible for milestones</a:t>
            </a:r>
          </a:p>
          <a:p>
            <a:pPr marL="888422" indent="-631247" defTabSz="665440">
              <a:spcBef>
                <a:spcPts val="2700"/>
              </a:spcBef>
              <a:defRPr sz="2430"/>
            </a:pPr>
            <a:r>
              <a:t>Current focus: transition from open source tooling (Icarus) to licensed tools (Questasim) to generate better coverage reports &amp; integrate design in digital-on-top flow</a:t>
            </a:r>
          </a:p>
        </p:txBody>
      </p:sp>
      <p:pic>
        <p:nvPicPr>
          <p:cNvPr id="1153" name="Screenshot 2026-09-24 at 10.51.16.png" descr="Screenshot 2026-09-24 at 10.51.1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4325009" y="2685450"/>
            <a:ext cx="6858295" cy="4172550"/>
          </a:xfrm>
          <a:prstGeom prst="rect">
            <a:avLst/>
          </a:prstGeom>
          <a:ln w="12700">
            <a:miter lim="400000"/>
          </a:ln>
        </p:spPr>
      </p:pic>
      <p:sp>
        <p:nvSpPr>
          <p:cNvPr id="1154" name="RTL GitLab Page:"/>
          <p:cNvSpPr txBox="1"/>
          <p:nvPr/>
        </p:nvSpPr>
        <p:spPr>
          <a:xfrm>
            <a:off x="16455790" y="2275832"/>
            <a:ext cx="2365351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RTL GitLab Page:</a:t>
            </a:r>
          </a:p>
        </p:txBody>
      </p:sp>
      <p:pic>
        <p:nvPicPr>
          <p:cNvPr id="1155" name="Screenshot 2026-09-24 at 10.53.35.png" descr="Screenshot 2026-09-24 at 10.53.35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455790" y="8666781"/>
            <a:ext cx="7305942" cy="3816537"/>
          </a:xfrm>
          <a:prstGeom prst="rect">
            <a:avLst/>
          </a:prstGeom>
          <a:ln w="12700">
            <a:miter lim="400000"/>
          </a:ln>
        </p:spPr>
      </p:pic>
      <p:sp>
        <p:nvSpPr>
          <p:cNvPr id="1156" name="Automatic generation of documentation, verification, and reports through continuous integration"/>
          <p:cNvSpPr txBox="1"/>
          <p:nvPr/>
        </p:nvSpPr>
        <p:spPr>
          <a:xfrm>
            <a:off x="17197477" y="6886827"/>
            <a:ext cx="6858295" cy="8208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Automatic generation of documentation, verification, and reports through continuous integration</a:t>
            </a:r>
          </a:p>
        </p:txBody>
      </p:sp>
      <p:pic>
        <p:nvPicPr>
          <p:cNvPr id="1157" name="Screenshot 2026-09-24 at 10.54.56.png" descr="Screenshot 2026-09-24 at 10.54.56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2430327" y="7406389"/>
            <a:ext cx="3852466" cy="4791541"/>
          </a:xfrm>
          <a:prstGeom prst="rect">
            <a:avLst/>
          </a:prstGeom>
          <a:ln w="12700">
            <a:miter lim="400000"/>
          </a:ln>
        </p:spPr>
      </p:pic>
      <p:sp>
        <p:nvSpPr>
          <p:cNvPr id="1158" name="Line"/>
          <p:cNvSpPr/>
          <p:nvPr/>
        </p:nvSpPr>
        <p:spPr>
          <a:xfrm>
            <a:off x="16867625" y="6845457"/>
            <a:ext cx="453378" cy="1659830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59" name="Line"/>
          <p:cNvSpPr/>
          <p:nvPr/>
        </p:nvSpPr>
        <p:spPr>
          <a:xfrm flipH="1">
            <a:off x="15148991" y="6851040"/>
            <a:ext cx="858308" cy="491556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60" name="Line"/>
          <p:cNvSpPr/>
          <p:nvPr/>
        </p:nvSpPr>
        <p:spPr>
          <a:xfrm flipH="1">
            <a:off x="11337863" y="6082159"/>
            <a:ext cx="2800634" cy="1322901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pic>
        <p:nvPicPr>
          <p:cNvPr id="1161" name="image (8).png" descr="image (8)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910346" y="7707679"/>
            <a:ext cx="10947401" cy="4038601"/>
          </a:xfrm>
          <a:prstGeom prst="rect">
            <a:avLst/>
          </a:prstGeom>
          <a:ln w="12700">
            <a:miter lim="400000"/>
          </a:ln>
        </p:spPr>
      </p:pic>
      <p:sp>
        <p:nvSpPr>
          <p:cNvPr id="1162" name="Rectangle"/>
          <p:cNvSpPr/>
          <p:nvPr/>
        </p:nvSpPr>
        <p:spPr>
          <a:xfrm>
            <a:off x="942096" y="8425229"/>
            <a:ext cx="2162195" cy="1091422"/>
          </a:xfrm>
          <a:prstGeom prst="rect">
            <a:avLst/>
          </a:prstGeom>
          <a:ln w="63500">
            <a:solidFill>
              <a:srgbClr val="DD5D44"/>
            </a:solidFill>
            <a:prstDash val="sysDot"/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63" name="Rectangle"/>
          <p:cNvSpPr/>
          <p:nvPr/>
        </p:nvSpPr>
        <p:spPr>
          <a:xfrm>
            <a:off x="968635" y="9510559"/>
            <a:ext cx="2162195" cy="1127775"/>
          </a:xfrm>
          <a:prstGeom prst="rect">
            <a:avLst/>
          </a:prstGeom>
          <a:ln w="63500">
            <a:solidFill>
              <a:srgbClr val="DD5D44"/>
            </a:solidFill>
            <a:prstDash val="sysDot"/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64" name="Rectangle"/>
          <p:cNvSpPr/>
          <p:nvPr/>
        </p:nvSpPr>
        <p:spPr>
          <a:xfrm>
            <a:off x="942096" y="10606799"/>
            <a:ext cx="2162195" cy="1127775"/>
          </a:xfrm>
          <a:prstGeom prst="rect">
            <a:avLst/>
          </a:prstGeom>
          <a:ln w="63500">
            <a:solidFill>
              <a:srgbClr val="DD5D44"/>
            </a:solidFill>
            <a:prstDash val="sysDot"/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65" name="Core 1"/>
          <p:cNvSpPr txBox="1"/>
          <p:nvPr/>
        </p:nvSpPr>
        <p:spPr>
          <a:xfrm>
            <a:off x="3110640" y="8693864"/>
            <a:ext cx="988747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solidFill>
                  <a:srgbClr val="DD5D4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1</a:t>
            </a:r>
          </a:p>
        </p:txBody>
      </p:sp>
      <p:sp>
        <p:nvSpPr>
          <p:cNvPr id="1166" name="Core 2"/>
          <p:cNvSpPr txBox="1"/>
          <p:nvPr/>
        </p:nvSpPr>
        <p:spPr>
          <a:xfrm>
            <a:off x="3162579" y="9835470"/>
            <a:ext cx="988747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solidFill>
                  <a:srgbClr val="DD5D4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2</a:t>
            </a:r>
          </a:p>
        </p:txBody>
      </p:sp>
      <p:sp>
        <p:nvSpPr>
          <p:cNvPr id="1167" name="Core 3"/>
          <p:cNvSpPr txBox="1"/>
          <p:nvPr/>
        </p:nvSpPr>
        <p:spPr>
          <a:xfrm>
            <a:off x="3136040" y="10931710"/>
            <a:ext cx="988747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solidFill>
                  <a:srgbClr val="DD5D4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3</a:t>
            </a:r>
          </a:p>
        </p:txBody>
      </p:sp>
      <p:sp>
        <p:nvSpPr>
          <p:cNvPr id="1168" name="Oval"/>
          <p:cNvSpPr/>
          <p:nvPr/>
        </p:nvSpPr>
        <p:spPr>
          <a:xfrm>
            <a:off x="6385525" y="9190866"/>
            <a:ext cx="1138814" cy="445596"/>
          </a:xfrm>
          <a:prstGeom prst="ellipse">
            <a:avLst/>
          </a:prstGeom>
          <a:ln w="38100">
            <a:solidFill>
              <a:srgbClr val="DD5D44"/>
            </a:solidFill>
            <a:prstDash val="sysDot"/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69" name="Oval"/>
          <p:cNvSpPr/>
          <p:nvPr/>
        </p:nvSpPr>
        <p:spPr>
          <a:xfrm>
            <a:off x="7600538" y="10258737"/>
            <a:ext cx="1138813" cy="445596"/>
          </a:xfrm>
          <a:prstGeom prst="ellipse">
            <a:avLst/>
          </a:prstGeom>
          <a:ln w="38100">
            <a:solidFill>
              <a:srgbClr val="DD5D44"/>
            </a:solidFill>
            <a:prstDash val="sysDot"/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70" name="Oval"/>
          <p:cNvSpPr/>
          <p:nvPr/>
        </p:nvSpPr>
        <p:spPr>
          <a:xfrm>
            <a:off x="8909339" y="11301678"/>
            <a:ext cx="1138813" cy="445596"/>
          </a:xfrm>
          <a:prstGeom prst="ellipse">
            <a:avLst/>
          </a:prstGeom>
          <a:ln w="38100">
            <a:solidFill>
              <a:srgbClr val="DD5D44"/>
            </a:solidFill>
            <a:prstDash val="sysDot"/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cxnSp>
        <p:nvCxnSpPr>
          <p:cNvPr id="1171" name="Connection Line"/>
          <p:cNvCxnSpPr>
            <a:stCxn id="1168" idx="0"/>
            <a:endCxn id="1169" idx="0"/>
          </p:cNvCxnSpPr>
          <p:nvPr/>
        </p:nvCxnSpPr>
        <p:spPr>
          <a:xfrm>
            <a:off x="6954932" y="9413663"/>
            <a:ext cx="1215013" cy="1067873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</p:cxnSp>
      <p:cxnSp>
        <p:nvCxnSpPr>
          <p:cNvPr id="1172" name="Connection Line"/>
          <p:cNvCxnSpPr>
            <a:stCxn id="1169" idx="0"/>
            <a:endCxn id="1170" idx="0"/>
          </p:cNvCxnSpPr>
          <p:nvPr/>
        </p:nvCxnSpPr>
        <p:spPr>
          <a:xfrm>
            <a:off x="8169944" y="10481535"/>
            <a:ext cx="1308802" cy="1042941"/>
          </a:xfrm>
          <a:prstGeom prst="straightConnector1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</p:cxnSp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4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175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176" name="End of Chip Logic - Event Building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End of Chip Logic - Event Building</a:t>
            </a:r>
          </a:p>
        </p:txBody>
      </p:sp>
      <p:sp>
        <p:nvSpPr>
          <p:cNvPr id="1177" name="One per core column…"/>
          <p:cNvSpPr/>
          <p:nvPr/>
        </p:nvSpPr>
        <p:spPr>
          <a:xfrm>
            <a:off x="770848" y="1991491"/>
            <a:ext cx="7229611" cy="2361787"/>
          </a:xfrm>
          <a:prstGeom prst="roundRect">
            <a:avLst>
              <a:gd name="adj" fmla="val 7120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One per core column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Pushes data to intermediate layer depending on Trigger ID</a:t>
            </a:r>
          </a:p>
        </p:txBody>
      </p:sp>
      <p:sp>
        <p:nvSpPr>
          <p:cNvPr id="1178" name="Roots"/>
          <p:cNvSpPr/>
          <p:nvPr/>
        </p:nvSpPr>
        <p:spPr>
          <a:xfrm>
            <a:off x="770848" y="1972441"/>
            <a:ext cx="7229611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solidFill>
                  <a:srgbClr val="83B66E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Roots</a:t>
            </a:r>
          </a:p>
        </p:txBody>
      </p:sp>
      <p:sp>
        <p:nvSpPr>
          <p:cNvPr id="1179" name="Concentrates data from specific trigger ID…"/>
          <p:cNvSpPr/>
          <p:nvPr/>
        </p:nvSpPr>
        <p:spPr>
          <a:xfrm>
            <a:off x="770848" y="4791767"/>
            <a:ext cx="7229611" cy="3406175"/>
          </a:xfrm>
          <a:prstGeom prst="roundRect">
            <a:avLst>
              <a:gd name="adj" fmla="val 4937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Concentrates data from specific trigger ID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Memory depth will depend on number of event buffers and Clk speed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Could have multiple layers if intermediate buffers to overcome routing/timing constraints</a:t>
            </a:r>
          </a:p>
        </p:txBody>
      </p:sp>
      <p:sp>
        <p:nvSpPr>
          <p:cNvPr id="1180" name="Intermediate Layer"/>
          <p:cNvSpPr/>
          <p:nvPr/>
        </p:nvSpPr>
        <p:spPr>
          <a:xfrm>
            <a:off x="770848" y="4772717"/>
            <a:ext cx="7229611" cy="769482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solidFill>
                  <a:srgbClr val="F2BC55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Intermediate Layer</a:t>
            </a:r>
          </a:p>
        </p:txBody>
      </p:sp>
      <p:sp>
        <p:nvSpPr>
          <p:cNvPr id="1181" name="At time of trigger is assigned an event ID (specific trigger time)…"/>
          <p:cNvSpPr/>
          <p:nvPr/>
        </p:nvSpPr>
        <p:spPr>
          <a:xfrm>
            <a:off x="770848" y="8484030"/>
            <a:ext cx="7229611" cy="4256689"/>
          </a:xfrm>
          <a:prstGeom prst="roundRect">
            <a:avLst>
              <a:gd name="adj" fmla="val 3950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At time of trigger is assigned an event ID (specific trigger time)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Only collects data from that specific event ID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Event is considered complete, after no data has been received for X number of cycles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for events that cannot be assigned an event buffer will be dropped</a:t>
            </a:r>
          </a:p>
        </p:txBody>
      </p:sp>
      <p:sp>
        <p:nvSpPr>
          <p:cNvPr id="1182" name="Event Buffer"/>
          <p:cNvSpPr/>
          <p:nvPr/>
        </p:nvSpPr>
        <p:spPr>
          <a:xfrm>
            <a:off x="751798" y="8464980"/>
            <a:ext cx="7229611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solidFill>
                  <a:srgbClr val="DD5D44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Event Buffer</a:t>
            </a:r>
          </a:p>
        </p:txBody>
      </p:sp>
      <p:pic>
        <p:nvPicPr>
          <p:cNvPr id="1183" name="Screenshot 2026-09-23 at 22.27.31.png" descr="Screenshot 2026-09-23 at 22.27.31.png"/>
          <p:cNvPicPr>
            <a:picLocks noChangeAspect="1"/>
          </p:cNvPicPr>
          <p:nvPr/>
        </p:nvPicPr>
        <p:blipFill>
          <a:blip r:embed="rId2">
            <a:extLst/>
          </a:blip>
          <a:srcRect l="0" t="0" r="19455" b="10269"/>
          <a:stretch>
            <a:fillRect/>
          </a:stretch>
        </p:blipFill>
        <p:spPr>
          <a:xfrm>
            <a:off x="8287497" y="8007780"/>
            <a:ext cx="7791295" cy="3946433"/>
          </a:xfrm>
          <a:prstGeom prst="rect">
            <a:avLst/>
          </a:prstGeom>
          <a:ln w="12700">
            <a:miter lim="400000"/>
          </a:ln>
        </p:spPr>
      </p:pic>
      <p:pic>
        <p:nvPicPr>
          <p:cNvPr id="1184" name="image (5).png" descr="image (5)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219523" y="7622614"/>
            <a:ext cx="7329608" cy="4581006"/>
          </a:xfrm>
          <a:prstGeom prst="rect">
            <a:avLst/>
          </a:prstGeom>
          <a:ln w="12700">
            <a:miter lim="400000"/>
          </a:ln>
        </p:spPr>
      </p:pic>
      <p:sp>
        <p:nvSpPr>
          <p:cNvPr id="1185" name="Time to wait after last data fragment has been received:"/>
          <p:cNvSpPr txBox="1"/>
          <p:nvPr/>
        </p:nvSpPr>
        <p:spPr>
          <a:xfrm>
            <a:off x="8553020" y="7434240"/>
            <a:ext cx="7100342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Time to wait after last data fragment has been received:</a:t>
            </a:r>
          </a:p>
        </p:txBody>
      </p:sp>
      <p:sp>
        <p:nvSpPr>
          <p:cNvPr id="1186" name="Total time to collect event:"/>
          <p:cNvSpPr txBox="1"/>
          <p:nvPr/>
        </p:nvSpPr>
        <p:spPr>
          <a:xfrm>
            <a:off x="16334156" y="7144662"/>
            <a:ext cx="3426232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Total time to collect event:</a:t>
            </a:r>
          </a:p>
        </p:txBody>
      </p:sp>
      <p:pic>
        <p:nvPicPr>
          <p:cNvPr id="1187" name="Screenshot 2026-09-23 at 22.27.31.png" descr="Screenshot 2026-09-23 at 22.27.31.png"/>
          <p:cNvPicPr>
            <a:picLocks noChangeAspect="1"/>
          </p:cNvPicPr>
          <p:nvPr/>
        </p:nvPicPr>
        <p:blipFill>
          <a:blip r:embed="rId2">
            <a:extLst/>
          </a:blip>
          <a:srcRect l="0" t="89003" r="0" b="0"/>
          <a:stretch>
            <a:fillRect/>
          </a:stretch>
        </p:blipFill>
        <p:spPr>
          <a:xfrm>
            <a:off x="8287664" y="11951770"/>
            <a:ext cx="7790647" cy="389528"/>
          </a:xfrm>
          <a:prstGeom prst="rect">
            <a:avLst/>
          </a:prstGeom>
          <a:ln w="12700">
            <a:miter lim="400000"/>
          </a:ln>
        </p:spPr>
      </p:pic>
      <p:sp>
        <p:nvSpPr>
          <p:cNvPr id="1188" name="Exact number of concentrators, intermediate layers, and event buffers depends on expected hit rate and wanted trigger rate.…"/>
          <p:cNvSpPr txBox="1"/>
          <p:nvPr/>
        </p:nvSpPr>
        <p:spPr>
          <a:xfrm>
            <a:off x="19421972" y="3023210"/>
            <a:ext cx="4540007" cy="2548053"/>
          </a:xfrm>
          <a:prstGeom prst="rect">
            <a:avLst/>
          </a:prstGeom>
          <a:ln w="127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Exact number of concentrators, intermediate layers, and event buffers depends on expected hit rate and wanted trigger rate. </a:t>
            </a:r>
          </a:p>
          <a:p>
            <a: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>
              <a:defRPr sz="2200">
                <a:solidFill>
                  <a:srgbClr val="F3BB4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RTL should be parametric to adapt/scale easily!</a:t>
            </a:r>
          </a:p>
        </p:txBody>
      </p:sp>
      <p:sp>
        <p:nvSpPr>
          <p:cNvPr id="1189" name="Line"/>
          <p:cNvSpPr/>
          <p:nvPr/>
        </p:nvSpPr>
        <p:spPr>
          <a:xfrm flipH="1" flipV="1">
            <a:off x="10861649" y="3314036"/>
            <a:ext cx="6316246" cy="1"/>
          </a:xfrm>
          <a:prstGeom prst="line">
            <a:avLst/>
          </a:prstGeom>
          <a:ln w="50800">
            <a:solidFill>
              <a:srgbClr val="F3BB44"/>
            </a:solidFill>
            <a:miter lim="400000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90" name="Line"/>
          <p:cNvSpPr/>
          <p:nvPr/>
        </p:nvSpPr>
        <p:spPr>
          <a:xfrm>
            <a:off x="10176984" y="2137060"/>
            <a:ext cx="1" cy="502642"/>
          </a:xfrm>
          <a:prstGeom prst="line">
            <a:avLst/>
          </a:prstGeom>
          <a:ln w="508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91" name="Rounded Rectangle"/>
          <p:cNvSpPr/>
          <p:nvPr/>
        </p:nvSpPr>
        <p:spPr>
          <a:xfrm>
            <a:off x="9541983" y="2652401"/>
            <a:ext cx="1270001" cy="2715775"/>
          </a:xfrm>
          <a:prstGeom prst="roundRect">
            <a:avLst>
              <a:gd name="adj" fmla="val 7030"/>
            </a:avLst>
          </a:prstGeom>
          <a:solidFill>
            <a:srgbClr val="83B66E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92" name="Push"/>
          <p:cNvSpPr txBox="1"/>
          <p:nvPr/>
        </p:nvSpPr>
        <p:spPr>
          <a:xfrm>
            <a:off x="9276624" y="2137060"/>
            <a:ext cx="787020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Push</a:t>
            </a:r>
          </a:p>
        </p:txBody>
      </p:sp>
      <p:sp>
        <p:nvSpPr>
          <p:cNvPr id="1193" name="Event…"/>
          <p:cNvSpPr/>
          <p:nvPr/>
        </p:nvSpPr>
        <p:spPr>
          <a:xfrm>
            <a:off x="10024843" y="6374137"/>
            <a:ext cx="2355655" cy="887694"/>
          </a:xfrm>
          <a:prstGeom prst="roundRect">
            <a:avLst>
              <a:gd name="adj" fmla="val 12068"/>
            </a:avLst>
          </a:prstGeom>
          <a:solidFill>
            <a:srgbClr val="DD5D44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sz="2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Event</a:t>
            </a:r>
          </a:p>
          <a:p>
            <a:pPr>
              <a:defRPr sz="2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Buffer</a:t>
            </a:r>
          </a:p>
        </p:txBody>
      </p:sp>
      <p:sp>
        <p:nvSpPr>
          <p:cNvPr id="1194" name="Line"/>
          <p:cNvSpPr/>
          <p:nvPr/>
        </p:nvSpPr>
        <p:spPr>
          <a:xfrm>
            <a:off x="11895927" y="2137060"/>
            <a:ext cx="1" cy="502642"/>
          </a:xfrm>
          <a:prstGeom prst="line">
            <a:avLst/>
          </a:prstGeom>
          <a:ln w="508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95" name="Rounded Rectangle"/>
          <p:cNvSpPr/>
          <p:nvPr/>
        </p:nvSpPr>
        <p:spPr>
          <a:xfrm>
            <a:off x="11260926" y="2652401"/>
            <a:ext cx="1270001" cy="2715775"/>
          </a:xfrm>
          <a:prstGeom prst="roundRect">
            <a:avLst>
              <a:gd name="adj" fmla="val 7030"/>
            </a:avLst>
          </a:prstGeom>
          <a:solidFill>
            <a:srgbClr val="83B66E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96" name="Line"/>
          <p:cNvSpPr/>
          <p:nvPr/>
        </p:nvSpPr>
        <p:spPr>
          <a:xfrm>
            <a:off x="13645384" y="2137061"/>
            <a:ext cx="1" cy="502641"/>
          </a:xfrm>
          <a:prstGeom prst="line">
            <a:avLst/>
          </a:prstGeom>
          <a:ln w="508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97" name="Rounded Rectangle"/>
          <p:cNvSpPr/>
          <p:nvPr/>
        </p:nvSpPr>
        <p:spPr>
          <a:xfrm>
            <a:off x="13010384" y="2652401"/>
            <a:ext cx="1270001" cy="2715775"/>
          </a:xfrm>
          <a:prstGeom prst="roundRect">
            <a:avLst>
              <a:gd name="adj" fmla="val 7030"/>
            </a:avLst>
          </a:prstGeom>
          <a:solidFill>
            <a:srgbClr val="83B66E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98" name="Rounded Rectangle"/>
          <p:cNvSpPr/>
          <p:nvPr/>
        </p:nvSpPr>
        <p:spPr>
          <a:xfrm>
            <a:off x="14759841" y="2652401"/>
            <a:ext cx="1270001" cy="2715775"/>
          </a:xfrm>
          <a:prstGeom prst="roundRect">
            <a:avLst>
              <a:gd name="adj" fmla="val 7030"/>
            </a:avLst>
          </a:prstGeom>
          <a:solidFill>
            <a:srgbClr val="83B66E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199" name="Line"/>
          <p:cNvSpPr/>
          <p:nvPr/>
        </p:nvSpPr>
        <p:spPr>
          <a:xfrm>
            <a:off x="15394840" y="2137060"/>
            <a:ext cx="1" cy="502642"/>
          </a:xfrm>
          <a:prstGeom prst="line">
            <a:avLst/>
          </a:prstGeom>
          <a:ln w="508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00" name="Event…"/>
          <p:cNvSpPr/>
          <p:nvPr/>
        </p:nvSpPr>
        <p:spPr>
          <a:xfrm>
            <a:off x="13191328" y="6374138"/>
            <a:ext cx="2355654" cy="967724"/>
          </a:xfrm>
          <a:prstGeom prst="roundRect">
            <a:avLst>
              <a:gd name="adj" fmla="val 11070"/>
            </a:avLst>
          </a:prstGeom>
          <a:solidFill>
            <a:srgbClr val="DD5D44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sz="2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Event</a:t>
            </a:r>
          </a:p>
          <a:p>
            <a:pPr>
              <a:defRPr sz="2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Buffer</a:t>
            </a:r>
          </a:p>
        </p:txBody>
      </p:sp>
      <p:sp>
        <p:nvSpPr>
          <p:cNvPr id="1201" name="Rounded Rectangle"/>
          <p:cNvSpPr/>
          <p:nvPr/>
        </p:nvSpPr>
        <p:spPr>
          <a:xfrm>
            <a:off x="9613625" y="4314067"/>
            <a:ext cx="395481" cy="909973"/>
          </a:xfrm>
          <a:prstGeom prst="roundRect">
            <a:avLst>
              <a:gd name="adj" fmla="val 7600"/>
            </a:avLst>
          </a:prstGeom>
          <a:solidFill>
            <a:srgbClr val="F3BB44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02" name="Rounded Rectangle"/>
          <p:cNvSpPr/>
          <p:nvPr/>
        </p:nvSpPr>
        <p:spPr>
          <a:xfrm>
            <a:off x="10344861" y="4314067"/>
            <a:ext cx="395481" cy="909973"/>
          </a:xfrm>
          <a:prstGeom prst="roundRect">
            <a:avLst>
              <a:gd name="adj" fmla="val 7600"/>
            </a:avLst>
          </a:prstGeom>
          <a:solidFill>
            <a:srgbClr val="F3BB44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03" name="Line"/>
          <p:cNvSpPr/>
          <p:nvPr/>
        </p:nvSpPr>
        <p:spPr>
          <a:xfrm flipH="1">
            <a:off x="9831395" y="3963391"/>
            <a:ext cx="133874" cy="333846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04" name="Line"/>
          <p:cNvSpPr/>
          <p:nvPr/>
        </p:nvSpPr>
        <p:spPr>
          <a:xfrm>
            <a:off x="10403467" y="3963337"/>
            <a:ext cx="136089" cy="34385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05" name="Rounded Rectangle"/>
          <p:cNvSpPr/>
          <p:nvPr/>
        </p:nvSpPr>
        <p:spPr>
          <a:xfrm>
            <a:off x="11328899" y="4315376"/>
            <a:ext cx="395481" cy="909973"/>
          </a:xfrm>
          <a:prstGeom prst="roundRect">
            <a:avLst>
              <a:gd name="adj" fmla="val 7600"/>
            </a:avLst>
          </a:prstGeom>
          <a:solidFill>
            <a:srgbClr val="F3BB44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06" name="Rounded Rectangle"/>
          <p:cNvSpPr/>
          <p:nvPr/>
        </p:nvSpPr>
        <p:spPr>
          <a:xfrm>
            <a:off x="12060135" y="4315376"/>
            <a:ext cx="395481" cy="909973"/>
          </a:xfrm>
          <a:prstGeom prst="roundRect">
            <a:avLst>
              <a:gd name="adj" fmla="val 7600"/>
            </a:avLst>
          </a:prstGeom>
          <a:solidFill>
            <a:srgbClr val="F3BB44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07" name="Line"/>
          <p:cNvSpPr/>
          <p:nvPr/>
        </p:nvSpPr>
        <p:spPr>
          <a:xfrm flipH="1">
            <a:off x="11546669" y="3964700"/>
            <a:ext cx="133874" cy="333846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08" name="Line"/>
          <p:cNvSpPr/>
          <p:nvPr/>
        </p:nvSpPr>
        <p:spPr>
          <a:xfrm>
            <a:off x="12118741" y="3964647"/>
            <a:ext cx="136089" cy="343852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09" name="Rounded Rectangle"/>
          <p:cNvSpPr/>
          <p:nvPr/>
        </p:nvSpPr>
        <p:spPr>
          <a:xfrm>
            <a:off x="13082026" y="4314067"/>
            <a:ext cx="395481" cy="909973"/>
          </a:xfrm>
          <a:prstGeom prst="roundRect">
            <a:avLst>
              <a:gd name="adj" fmla="val 7600"/>
            </a:avLst>
          </a:prstGeom>
          <a:solidFill>
            <a:srgbClr val="F3BB44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10" name="Rounded Rectangle"/>
          <p:cNvSpPr/>
          <p:nvPr/>
        </p:nvSpPr>
        <p:spPr>
          <a:xfrm>
            <a:off x="13813262" y="4314067"/>
            <a:ext cx="395481" cy="909973"/>
          </a:xfrm>
          <a:prstGeom prst="roundRect">
            <a:avLst>
              <a:gd name="adj" fmla="val 7600"/>
            </a:avLst>
          </a:prstGeom>
          <a:solidFill>
            <a:srgbClr val="F3BB44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11" name="Line"/>
          <p:cNvSpPr/>
          <p:nvPr/>
        </p:nvSpPr>
        <p:spPr>
          <a:xfrm flipH="1">
            <a:off x="13299796" y="3963391"/>
            <a:ext cx="133874" cy="333846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12" name="Line"/>
          <p:cNvSpPr/>
          <p:nvPr/>
        </p:nvSpPr>
        <p:spPr>
          <a:xfrm>
            <a:off x="13871868" y="3963337"/>
            <a:ext cx="136089" cy="34385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13" name="Rounded Rectangle"/>
          <p:cNvSpPr/>
          <p:nvPr/>
        </p:nvSpPr>
        <p:spPr>
          <a:xfrm>
            <a:off x="14835153" y="4314067"/>
            <a:ext cx="395481" cy="909973"/>
          </a:xfrm>
          <a:prstGeom prst="roundRect">
            <a:avLst>
              <a:gd name="adj" fmla="val 7600"/>
            </a:avLst>
          </a:prstGeom>
          <a:solidFill>
            <a:srgbClr val="F3BB44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14" name="Rounded Rectangle"/>
          <p:cNvSpPr/>
          <p:nvPr/>
        </p:nvSpPr>
        <p:spPr>
          <a:xfrm>
            <a:off x="15566389" y="4314067"/>
            <a:ext cx="395481" cy="909973"/>
          </a:xfrm>
          <a:prstGeom prst="roundRect">
            <a:avLst>
              <a:gd name="adj" fmla="val 7600"/>
            </a:avLst>
          </a:prstGeom>
          <a:solidFill>
            <a:srgbClr val="F3BB44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15" name="Line"/>
          <p:cNvSpPr/>
          <p:nvPr/>
        </p:nvSpPr>
        <p:spPr>
          <a:xfrm flipH="1">
            <a:off x="15052923" y="3963391"/>
            <a:ext cx="133874" cy="333846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16" name="Line"/>
          <p:cNvSpPr/>
          <p:nvPr/>
        </p:nvSpPr>
        <p:spPr>
          <a:xfrm>
            <a:off x="15624995" y="3963337"/>
            <a:ext cx="136089" cy="34385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17" name="Line"/>
          <p:cNvSpPr/>
          <p:nvPr/>
        </p:nvSpPr>
        <p:spPr>
          <a:xfrm>
            <a:off x="9799577" y="5253170"/>
            <a:ext cx="671938" cy="1125382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18" name="Line"/>
          <p:cNvSpPr/>
          <p:nvPr/>
        </p:nvSpPr>
        <p:spPr>
          <a:xfrm flipH="1">
            <a:off x="10824683" y="5244335"/>
            <a:ext cx="691778" cy="111710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19" name="Line"/>
          <p:cNvSpPr/>
          <p:nvPr/>
        </p:nvSpPr>
        <p:spPr>
          <a:xfrm flipH="1">
            <a:off x="11316199" y="5247929"/>
            <a:ext cx="1966390" cy="1114289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20" name="Line"/>
          <p:cNvSpPr/>
          <p:nvPr/>
        </p:nvSpPr>
        <p:spPr>
          <a:xfrm flipH="1">
            <a:off x="11948255" y="5251988"/>
            <a:ext cx="3079583" cy="1117319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21" name="Line"/>
          <p:cNvSpPr/>
          <p:nvPr/>
        </p:nvSpPr>
        <p:spPr>
          <a:xfrm flipH="1">
            <a:off x="15045846" y="5248732"/>
            <a:ext cx="686995" cy="1107978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22" name="Line"/>
          <p:cNvSpPr/>
          <p:nvPr/>
        </p:nvSpPr>
        <p:spPr>
          <a:xfrm>
            <a:off x="14021779" y="5235907"/>
            <a:ext cx="695413" cy="1124929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23" name="Line"/>
          <p:cNvSpPr/>
          <p:nvPr/>
        </p:nvSpPr>
        <p:spPr>
          <a:xfrm>
            <a:off x="12268678" y="5236509"/>
            <a:ext cx="1952765" cy="1120600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24" name="Line"/>
          <p:cNvSpPr/>
          <p:nvPr/>
        </p:nvSpPr>
        <p:spPr>
          <a:xfrm>
            <a:off x="10546523" y="5248818"/>
            <a:ext cx="3135799" cy="1112889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25" name="Push"/>
          <p:cNvSpPr txBox="1"/>
          <p:nvPr/>
        </p:nvSpPr>
        <p:spPr>
          <a:xfrm>
            <a:off x="8724581" y="3823415"/>
            <a:ext cx="787020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Push</a:t>
            </a:r>
          </a:p>
        </p:txBody>
      </p:sp>
      <p:sp>
        <p:nvSpPr>
          <p:cNvPr id="1226" name="Pull…"/>
          <p:cNvSpPr txBox="1"/>
          <p:nvPr/>
        </p:nvSpPr>
        <p:spPr>
          <a:xfrm>
            <a:off x="8287497" y="5380875"/>
            <a:ext cx="1827226" cy="8208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Pull</a:t>
            </a:r>
          </a:p>
          <a:p>
            <a: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Round-Robin</a:t>
            </a:r>
          </a:p>
        </p:txBody>
      </p:sp>
      <p:sp>
        <p:nvSpPr>
          <p:cNvPr id="1227" name="Trigger…"/>
          <p:cNvSpPr/>
          <p:nvPr/>
        </p:nvSpPr>
        <p:spPr>
          <a:xfrm>
            <a:off x="17193356" y="2692479"/>
            <a:ext cx="1775563" cy="1166423"/>
          </a:xfrm>
          <a:prstGeom prst="roundRect">
            <a:avLst>
              <a:gd name="adj" fmla="val 7193"/>
            </a:avLst>
          </a:prstGeom>
          <a:solidFill>
            <a:srgbClr val="F3BB44"/>
          </a:solidFill>
          <a:ln w="254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sz="2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Trigger</a:t>
            </a:r>
          </a:p>
          <a:p>
            <a:pPr>
              <a:defRPr sz="2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Table</a:t>
            </a:r>
          </a:p>
        </p:txBody>
      </p:sp>
      <p:sp>
        <p:nvSpPr>
          <p:cNvPr id="1228" name="Intermediate…"/>
          <p:cNvSpPr txBox="1"/>
          <p:nvPr/>
        </p:nvSpPr>
        <p:spPr>
          <a:xfrm>
            <a:off x="16187502" y="4103033"/>
            <a:ext cx="1796213" cy="1163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Intermediate </a:t>
            </a:r>
          </a:p>
          <a:p>
            <a: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Event Buffer</a:t>
            </a:r>
          </a:p>
          <a:p>
            <a: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N-deep</a:t>
            </a:r>
          </a:p>
        </p:txBody>
      </p:sp>
      <p:sp>
        <p:nvSpPr>
          <p:cNvPr id="1229" name="Rounded Rectangle"/>
          <p:cNvSpPr/>
          <p:nvPr/>
        </p:nvSpPr>
        <p:spPr>
          <a:xfrm>
            <a:off x="9979243" y="3003203"/>
            <a:ext cx="395481" cy="909973"/>
          </a:xfrm>
          <a:prstGeom prst="roundRect">
            <a:avLst>
              <a:gd name="adj" fmla="val 7600"/>
            </a:avLst>
          </a:prstGeom>
          <a:solidFill>
            <a:srgbClr val="AAA24B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30" name="Rounded Rectangle"/>
          <p:cNvSpPr/>
          <p:nvPr/>
        </p:nvSpPr>
        <p:spPr>
          <a:xfrm>
            <a:off x="11698186" y="3035991"/>
            <a:ext cx="395481" cy="909974"/>
          </a:xfrm>
          <a:prstGeom prst="roundRect">
            <a:avLst>
              <a:gd name="adj" fmla="val 7600"/>
            </a:avLst>
          </a:prstGeom>
          <a:solidFill>
            <a:srgbClr val="AAA24B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31" name="Rounded Rectangle"/>
          <p:cNvSpPr/>
          <p:nvPr/>
        </p:nvSpPr>
        <p:spPr>
          <a:xfrm>
            <a:off x="13447644" y="3035991"/>
            <a:ext cx="395481" cy="909974"/>
          </a:xfrm>
          <a:prstGeom prst="roundRect">
            <a:avLst>
              <a:gd name="adj" fmla="val 7600"/>
            </a:avLst>
          </a:prstGeom>
          <a:solidFill>
            <a:srgbClr val="AAA24B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32" name="Rounded Rectangle"/>
          <p:cNvSpPr/>
          <p:nvPr/>
        </p:nvSpPr>
        <p:spPr>
          <a:xfrm>
            <a:off x="15211283" y="3035991"/>
            <a:ext cx="395481" cy="909974"/>
          </a:xfrm>
          <a:prstGeom prst="roundRect">
            <a:avLst>
              <a:gd name="adj" fmla="val 7600"/>
            </a:avLst>
          </a:prstGeom>
          <a:solidFill>
            <a:srgbClr val="AAA24B"/>
          </a:solidFill>
          <a:ln w="254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 algn="r"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33" name="1-deep"/>
          <p:cNvSpPr txBox="1"/>
          <p:nvPr/>
        </p:nvSpPr>
        <p:spPr>
          <a:xfrm>
            <a:off x="8421853" y="3154673"/>
            <a:ext cx="1051053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1-deep</a:t>
            </a:r>
          </a:p>
        </p:txBody>
      </p:sp>
      <p:sp>
        <p:nvSpPr>
          <p:cNvPr id="1234" name="N = number of…"/>
          <p:cNvSpPr txBox="1"/>
          <p:nvPr/>
        </p:nvSpPr>
        <p:spPr>
          <a:xfrm>
            <a:off x="16492271" y="5654541"/>
            <a:ext cx="2551431" cy="8208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N = number of </a:t>
            </a:r>
          </a:p>
          <a:p>
            <a:pPr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EOC concentrators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37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238" name="Summary &amp; Plans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Summary &amp; Plans</a:t>
            </a:r>
          </a:p>
        </p:txBody>
      </p:sp>
      <p:sp>
        <p:nvSpPr>
          <p:cNvPr id="1239" name="4D Fabric project aims to ultimately develop fully fletches 4D Pixel detector technology…"/>
          <p:cNvSpPr txBox="1"/>
          <p:nvPr>
            <p:ph type="body" idx="23"/>
          </p:nvPr>
        </p:nvSpPr>
        <p:spPr>
          <a:xfrm>
            <a:off x="670213" y="1543126"/>
            <a:ext cx="18874590" cy="10357596"/>
          </a:xfrm>
          <a:prstGeom prst="rect">
            <a:avLst/>
          </a:prstGeom>
        </p:spPr>
        <p:txBody>
          <a:bodyPr/>
          <a:lstStyle/>
          <a:p>
            <a:pPr/>
            <a:r>
              <a:rPr b="1"/>
              <a:t>4D Fabric</a:t>
            </a:r>
            <a:r>
              <a:t> project aims to ultimately develop fully fletches 4D Pixel detector technology</a:t>
            </a:r>
          </a:p>
          <a:p>
            <a:pPr/>
            <a:r>
              <a:t>Intermediate stepping stone: </a:t>
            </a:r>
            <a:r>
              <a:rPr b="1"/>
              <a:t>PixCanvas</a:t>
            </a:r>
            <a:r>
              <a:t> chip to build </a:t>
            </a:r>
            <a:r>
              <a:rPr>
                <a:solidFill>
                  <a:srgbClr val="F3BB44"/>
                </a:solidFill>
              </a:rPr>
              <a:t>scalable digital architecture</a:t>
            </a:r>
            <a:r>
              <a:t> for pixel readout chips → the “fabric”</a:t>
            </a:r>
          </a:p>
          <a:p>
            <a:pPr/>
            <a:r>
              <a:t>Toy </a:t>
            </a:r>
            <a:r>
              <a:rPr>
                <a:solidFill>
                  <a:srgbClr val="F3BB44"/>
                </a:solidFill>
              </a:rPr>
              <a:t>simulation framework helped guiding design</a:t>
            </a:r>
            <a:r>
              <a:t> choices or clearly points towards potential future improvements</a:t>
            </a:r>
          </a:p>
          <a:p>
            <a:pPr/>
            <a:r>
              <a:t>RTL and verification are progressing well → Now have enough meat to tackle digital-on-top design flow</a:t>
            </a:r>
          </a:p>
          <a:p>
            <a:pPr/>
            <a:r>
              <a:t>Analog designs to be leveraged from past 28nm submission</a:t>
            </a:r>
          </a:p>
          <a:p>
            <a:pPr lvl="1"/>
            <a:r>
              <a:t>Recently started working on adding new analog elements (Bias DACs) with University of Hawaii</a:t>
            </a:r>
          </a:p>
          <a:p>
            <a:pPr/>
            <a:r>
              <a:rPr>
                <a:solidFill>
                  <a:srgbClr val="E7927C"/>
                </a:solidFill>
              </a:rPr>
              <a:t>December 2026 submission</a:t>
            </a:r>
            <a:r>
              <a:t> will be tight, but does not seem completely unreasonable … </a:t>
            </a:r>
            <a:r>
              <a:rPr>
                <a:solidFill>
                  <a:srgbClr val="83B66E"/>
                </a:solidFill>
              </a:rPr>
              <a:t>stay tuned</a:t>
            </a:r>
          </a:p>
          <a:p>
            <a:pPr/>
            <a:r>
              <a:t>Next iteration will aim at </a:t>
            </a:r>
            <a:r>
              <a:rPr>
                <a:solidFill>
                  <a:srgbClr val="F3BB44"/>
                </a:solidFill>
              </a:rPr>
              <a:t>adding high precision timing</a:t>
            </a:r>
            <a:r>
              <a:t> into the design → add the “4D” to the “fabric”</a:t>
            </a:r>
          </a:p>
          <a:p>
            <a:pPr lvl="1"/>
            <a:r>
              <a:t>Will need to tackle some major challenges, but network topology also opens new opportunities</a:t>
            </a:r>
          </a:p>
        </p:txBody>
      </p:sp>
      <p:pic>
        <p:nvPicPr>
          <p:cNvPr id="1240" name="Screenshot 2026-09-24 at 07.15.06.png" descr="Screenshot 2026-09-24 at 07.15.0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0141474" y="9700946"/>
            <a:ext cx="3568701" cy="13462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241" name="Screenshot 2026-09-24 at 07.15.27.png" descr="Screenshot 2026-09-24 at 07.15.27.png"/>
          <p:cNvPicPr>
            <a:picLocks noChangeAspect="1"/>
          </p:cNvPicPr>
          <p:nvPr/>
        </p:nvPicPr>
        <p:blipFill>
          <a:blip r:embed="rId3">
            <a:extLst/>
          </a:blip>
          <a:srcRect l="0" t="0" r="3238" b="0"/>
          <a:stretch>
            <a:fillRect/>
          </a:stretch>
        </p:blipFill>
        <p:spPr>
          <a:xfrm>
            <a:off x="20141474" y="11227621"/>
            <a:ext cx="3576025" cy="1346201"/>
          </a:xfrm>
          <a:prstGeom prst="rect">
            <a:avLst/>
          </a:prstGeom>
          <a:ln w="12700">
            <a:miter lim="400000"/>
          </a:ln>
        </p:spPr>
      </p:pic>
      <p:sp>
        <p:nvSpPr>
          <p:cNvPr id="1242" name="Special shoutout to Graham and Caleb who did most of this work during a SULI internship and will continue as undergraduate researchers:"/>
          <p:cNvSpPr txBox="1"/>
          <p:nvPr/>
        </p:nvSpPr>
        <p:spPr>
          <a:xfrm>
            <a:off x="20141474" y="7536061"/>
            <a:ext cx="3624979" cy="21924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Special shoutout to Graham and Caleb who did most of this work during a SULI internship and will continue as undergraduate researchers: </a:t>
            </a:r>
          </a:p>
        </p:txBody>
      </p:sp>
      <p:sp>
        <p:nvSpPr>
          <p:cNvPr id="1243" name="Rectangle"/>
          <p:cNvSpPr/>
          <p:nvPr/>
        </p:nvSpPr>
        <p:spPr>
          <a:xfrm>
            <a:off x="20088742" y="7514845"/>
            <a:ext cx="3674166" cy="5144513"/>
          </a:xfrm>
          <a:prstGeom prst="rect">
            <a:avLst/>
          </a:prstGeom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44" name="Poster by Caleb"/>
          <p:cNvSpPr txBox="1"/>
          <p:nvPr/>
        </p:nvSpPr>
        <p:spPr>
          <a:xfrm>
            <a:off x="17739075" y="11655395"/>
            <a:ext cx="2197851" cy="490653"/>
          </a:xfrm>
          <a:prstGeom prst="rect">
            <a:avLst/>
          </a:prstGeom>
          <a:ln w="12700">
            <a:solidFill>
              <a:srgbClr val="FFFFFF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 u="sng">
                <a:latin typeface="Helvetica Neue"/>
                <a:ea typeface="Helvetica Neue"/>
                <a:cs typeface="Helvetica Neue"/>
                <a:sym typeface="Helvetica Neue"/>
                <a:hlinkClick r:id="rId4" invalidUrl="" action="" tgtFrame="" tooltip="" history="1" highlightClick="0" endSnd="0"/>
              </a:defRPr>
            </a:lvl1pPr>
          </a:lstStyle>
          <a:p>
            <a:pPr>
              <a:defRPr u="none"/>
            </a:pPr>
            <a:r>
              <a:rPr u="sng">
                <a:hlinkClick r:id="rId4" invalidUrl="" action="" tgtFrame="" tooltip="" history="1" highlightClick="0" endSnd="0"/>
              </a:rPr>
              <a:t>Poster by Caleb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47" name="Backup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Backup</a:t>
            </a:r>
          </a:p>
        </p:txBody>
      </p:sp>
      <p:sp>
        <p:nvSpPr>
          <p:cNvPr id="1248" name="CPAD 2026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51" name="CPAD 2026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252" name="The Overarching Goal"/>
          <p:cNvSpPr txBox="1"/>
          <p:nvPr>
            <p:ph type="body" idx="23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The Overarching Goal </a:t>
            </a:r>
          </a:p>
        </p:txBody>
      </p:sp>
      <p:sp>
        <p:nvSpPr>
          <p:cNvPr id="1253" name="High temporal resolution (&lt;30ps)…"/>
          <p:cNvSpPr/>
          <p:nvPr/>
        </p:nvSpPr>
        <p:spPr>
          <a:xfrm>
            <a:off x="15861802" y="2903306"/>
            <a:ext cx="7612716" cy="9118762"/>
          </a:xfrm>
          <a:prstGeom prst="roundRect">
            <a:avLst>
              <a:gd name="adj" fmla="val 2974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High temporal resolution (&lt;30ps)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High spatial resolution (&lt;25um)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99% detection efficiency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Low Power/Low Mass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Extreme readout bandwidth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On-chip data processing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Extreme radiation tolerance</a:t>
            </a:r>
          </a:p>
          <a:p>
            <a:pPr marL="889000" indent="-571500" algn="l">
              <a:buSzPct val="171000"/>
              <a:buChar char="•"/>
              <a:defRPr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Wafer-scale detectors</a:t>
            </a:r>
          </a:p>
        </p:txBody>
      </p:sp>
      <p:sp>
        <p:nvSpPr>
          <p:cNvPr id="1254" name="4D Pixel Detectors…"/>
          <p:cNvSpPr/>
          <p:nvPr/>
        </p:nvSpPr>
        <p:spPr>
          <a:xfrm>
            <a:off x="15861802" y="2884256"/>
            <a:ext cx="7612716" cy="1704746"/>
          </a:xfrm>
          <a:prstGeom prst="roundRect">
            <a:avLst>
              <a:gd name="adj" fmla="val 15042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4D Pixel Detectors</a:t>
            </a:r>
          </a:p>
          <a:p>
            <a:pPr lvl="1" algn="l">
              <a:defRPr b="1"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for next-gen Colliders</a:t>
            </a:r>
          </a:p>
        </p:txBody>
      </p:sp>
      <p:cxnSp>
        <p:nvCxnSpPr>
          <p:cNvPr id="1255" name="Connection Line"/>
          <p:cNvCxnSpPr>
            <a:stCxn id="1277" idx="0"/>
            <a:endCxn id="1278" idx="0"/>
          </p:cNvCxnSpPr>
          <p:nvPr/>
        </p:nvCxnSpPr>
        <p:spPr>
          <a:xfrm>
            <a:off x="2003499" y="2628900"/>
            <a:ext cx="1543215" cy="4889500"/>
          </a:xfrm>
          <a:prstGeom prst="straightConnector1">
            <a:avLst/>
          </a:prstGeom>
          <a:ln w="88900">
            <a:solidFill>
              <a:srgbClr val="FFFFFF"/>
            </a:solidFill>
            <a:miter lim="400000"/>
            <a:tailEnd type="triangle"/>
          </a:ln>
        </p:spPr>
      </p:cxnSp>
      <p:sp>
        <p:nvSpPr>
          <p:cNvPr id="1256" name="Scalable Network…"/>
          <p:cNvSpPr/>
          <p:nvPr/>
        </p:nvSpPr>
        <p:spPr>
          <a:xfrm>
            <a:off x="654580" y="9963967"/>
            <a:ext cx="3040769" cy="1478227"/>
          </a:xfrm>
          <a:prstGeom prst="ellipse">
            <a:avLst/>
          </a:prstGeom>
          <a:solidFill>
            <a:srgbClr val="FFFFFF"/>
          </a:solidFill>
          <a:ln w="88900">
            <a:solidFill>
              <a:srgbClr val="83B66E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b="1"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Scalable Network</a:t>
            </a:r>
          </a:p>
          <a:p>
            <a:pPr>
              <a:defRPr b="1"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Architecture</a:t>
            </a:r>
          </a:p>
        </p:txBody>
      </p:sp>
      <p:cxnSp>
        <p:nvCxnSpPr>
          <p:cNvPr id="1257" name="Connection Line"/>
          <p:cNvCxnSpPr>
            <a:stCxn id="1256" idx="0"/>
            <a:endCxn id="1266" idx="0"/>
          </p:cNvCxnSpPr>
          <p:nvPr/>
        </p:nvCxnSpPr>
        <p:spPr>
          <a:xfrm flipV="1">
            <a:off x="2174964" y="7462687"/>
            <a:ext cx="5180314" cy="3240394"/>
          </a:xfrm>
          <a:prstGeom prst="straightConnector1">
            <a:avLst/>
          </a:prstGeom>
          <a:ln w="88900">
            <a:solidFill>
              <a:srgbClr val="FFFFFF"/>
            </a:solidFill>
            <a:miter lim="400000"/>
            <a:tailEnd type="triangle"/>
          </a:ln>
        </p:spPr>
      </p:cxnSp>
      <p:sp>
        <p:nvSpPr>
          <p:cNvPr id="1258" name="Digital-on-top…"/>
          <p:cNvSpPr/>
          <p:nvPr/>
        </p:nvSpPr>
        <p:spPr>
          <a:xfrm>
            <a:off x="4272452" y="9080960"/>
            <a:ext cx="3216970" cy="1656026"/>
          </a:xfrm>
          <a:prstGeom prst="ellipse">
            <a:avLst/>
          </a:prstGeom>
          <a:solidFill>
            <a:srgbClr val="FFFFFF"/>
          </a:solidFill>
          <a:ln w="88900">
            <a:solidFill>
              <a:srgbClr val="83B66E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b="1"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Digital-on-top</a:t>
            </a:r>
          </a:p>
          <a:p>
            <a:pPr>
              <a:defRPr b="1"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Design Flow</a:t>
            </a:r>
          </a:p>
        </p:txBody>
      </p:sp>
      <p:cxnSp>
        <p:nvCxnSpPr>
          <p:cNvPr id="1259" name="Connection Line"/>
          <p:cNvCxnSpPr>
            <a:stCxn id="1279" idx="0"/>
            <a:endCxn id="1278" idx="0"/>
          </p:cNvCxnSpPr>
          <p:nvPr/>
        </p:nvCxnSpPr>
        <p:spPr>
          <a:xfrm flipH="1">
            <a:off x="3546713" y="3289300"/>
            <a:ext cx="2471896" cy="4229100"/>
          </a:xfrm>
          <a:prstGeom prst="straightConnector1">
            <a:avLst/>
          </a:prstGeom>
          <a:ln w="88900">
            <a:solidFill>
              <a:srgbClr val="FFFFFF"/>
            </a:solidFill>
            <a:miter lim="400000"/>
            <a:tailEnd type="triangle"/>
          </a:ln>
        </p:spPr>
      </p:cxnSp>
      <p:cxnSp>
        <p:nvCxnSpPr>
          <p:cNvPr id="1260" name="Connection Line"/>
          <p:cNvCxnSpPr>
            <a:stCxn id="1276" idx="0"/>
            <a:endCxn id="1278" idx="0"/>
          </p:cNvCxnSpPr>
          <p:nvPr/>
        </p:nvCxnSpPr>
        <p:spPr>
          <a:xfrm flipH="1">
            <a:off x="3546713" y="1760111"/>
            <a:ext cx="1391360" cy="5758289"/>
          </a:xfrm>
          <a:prstGeom prst="straightConnector1">
            <a:avLst/>
          </a:prstGeom>
          <a:ln w="88900">
            <a:solidFill>
              <a:srgbClr val="FFFFFF"/>
            </a:solidFill>
            <a:miter lim="400000"/>
            <a:tailEnd type="triangle"/>
          </a:ln>
        </p:spPr>
      </p:cxnSp>
      <p:sp>
        <p:nvSpPr>
          <p:cNvPr id="1261" name="Line"/>
          <p:cNvSpPr/>
          <p:nvPr/>
        </p:nvSpPr>
        <p:spPr>
          <a:xfrm>
            <a:off x="944028" y="7493934"/>
            <a:ext cx="12318542" cy="1"/>
          </a:xfrm>
          <a:prstGeom prst="line">
            <a:avLst/>
          </a:prstGeom>
          <a:ln w="152400">
            <a:solidFill>
              <a:srgbClr val="FFFFFF"/>
            </a:solidFill>
            <a:miter lim="400000"/>
            <a:headEnd type="triangle" len="sm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62" name="Bottle"/>
          <p:cNvSpPr/>
          <p:nvPr/>
        </p:nvSpPr>
        <p:spPr>
          <a:xfrm>
            <a:off x="19117616" y="8957013"/>
            <a:ext cx="854373" cy="270275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38" h="21600" fill="norm" stroke="1" extrusionOk="0">
                <a:moveTo>
                  <a:pt x="8022" y="0"/>
                </a:moveTo>
                <a:cubicBezTo>
                  <a:pt x="5433" y="0"/>
                  <a:pt x="5163" y="242"/>
                  <a:pt x="5163" y="415"/>
                </a:cubicBezTo>
                <a:lnTo>
                  <a:pt x="5163" y="1350"/>
                </a:lnTo>
                <a:cubicBezTo>
                  <a:pt x="5163" y="1415"/>
                  <a:pt x="5333" y="1463"/>
                  <a:pt x="5520" y="1463"/>
                </a:cubicBezTo>
                <a:lnTo>
                  <a:pt x="6063" y="1463"/>
                </a:lnTo>
                <a:cubicBezTo>
                  <a:pt x="6046" y="1522"/>
                  <a:pt x="6016" y="1594"/>
                  <a:pt x="5999" y="1664"/>
                </a:cubicBezTo>
                <a:cubicBezTo>
                  <a:pt x="5982" y="1707"/>
                  <a:pt x="5896" y="1744"/>
                  <a:pt x="5760" y="1755"/>
                </a:cubicBezTo>
                <a:cubicBezTo>
                  <a:pt x="5317" y="1798"/>
                  <a:pt x="5025" y="1879"/>
                  <a:pt x="5025" y="1971"/>
                </a:cubicBezTo>
                <a:cubicBezTo>
                  <a:pt x="5025" y="2047"/>
                  <a:pt x="5228" y="2117"/>
                  <a:pt x="5552" y="2160"/>
                </a:cubicBezTo>
                <a:cubicBezTo>
                  <a:pt x="5688" y="2182"/>
                  <a:pt x="5777" y="2224"/>
                  <a:pt x="5760" y="2273"/>
                </a:cubicBezTo>
                <a:cubicBezTo>
                  <a:pt x="5470" y="3072"/>
                  <a:pt x="5076" y="4148"/>
                  <a:pt x="4769" y="5066"/>
                </a:cubicBezTo>
                <a:cubicBezTo>
                  <a:pt x="4429" y="6124"/>
                  <a:pt x="2695" y="8311"/>
                  <a:pt x="1400" y="9823"/>
                </a:cubicBezTo>
                <a:cubicBezTo>
                  <a:pt x="463" y="10925"/>
                  <a:pt x="0" y="12059"/>
                  <a:pt x="0" y="13198"/>
                </a:cubicBezTo>
                <a:lnTo>
                  <a:pt x="0" y="20142"/>
                </a:lnTo>
                <a:cubicBezTo>
                  <a:pt x="0" y="20396"/>
                  <a:pt x="138" y="20623"/>
                  <a:pt x="309" y="20817"/>
                </a:cubicBezTo>
                <a:cubicBezTo>
                  <a:pt x="752" y="21287"/>
                  <a:pt x="2112" y="21600"/>
                  <a:pt x="3662" y="21600"/>
                </a:cubicBezTo>
                <a:lnTo>
                  <a:pt x="17870" y="21600"/>
                </a:lnTo>
                <a:cubicBezTo>
                  <a:pt x="19403" y="21600"/>
                  <a:pt x="20780" y="21281"/>
                  <a:pt x="21223" y="20817"/>
                </a:cubicBezTo>
                <a:cubicBezTo>
                  <a:pt x="21410" y="20623"/>
                  <a:pt x="21532" y="20396"/>
                  <a:pt x="21532" y="20142"/>
                </a:cubicBezTo>
                <a:lnTo>
                  <a:pt x="21532" y="13198"/>
                </a:lnTo>
                <a:cubicBezTo>
                  <a:pt x="21600" y="12053"/>
                  <a:pt x="21138" y="10919"/>
                  <a:pt x="20201" y="9823"/>
                </a:cubicBezTo>
                <a:cubicBezTo>
                  <a:pt x="18924" y="8311"/>
                  <a:pt x="17189" y="6124"/>
                  <a:pt x="16832" y="5066"/>
                </a:cubicBezTo>
                <a:cubicBezTo>
                  <a:pt x="16542" y="4148"/>
                  <a:pt x="16148" y="3072"/>
                  <a:pt x="15841" y="2273"/>
                </a:cubicBezTo>
                <a:cubicBezTo>
                  <a:pt x="15824" y="2224"/>
                  <a:pt x="15913" y="2182"/>
                  <a:pt x="16049" y="2160"/>
                </a:cubicBezTo>
                <a:cubicBezTo>
                  <a:pt x="16373" y="2117"/>
                  <a:pt x="16576" y="2047"/>
                  <a:pt x="16576" y="1971"/>
                </a:cubicBezTo>
                <a:cubicBezTo>
                  <a:pt x="16576" y="1879"/>
                  <a:pt x="16284" y="1798"/>
                  <a:pt x="15841" y="1755"/>
                </a:cubicBezTo>
                <a:cubicBezTo>
                  <a:pt x="15705" y="1744"/>
                  <a:pt x="15619" y="1707"/>
                  <a:pt x="15602" y="1664"/>
                </a:cubicBezTo>
                <a:cubicBezTo>
                  <a:pt x="15568" y="1594"/>
                  <a:pt x="15555" y="1522"/>
                  <a:pt x="15538" y="1463"/>
                </a:cubicBezTo>
                <a:lnTo>
                  <a:pt x="16081" y="1463"/>
                </a:lnTo>
                <a:cubicBezTo>
                  <a:pt x="16285" y="1463"/>
                  <a:pt x="16438" y="1409"/>
                  <a:pt x="16438" y="1350"/>
                </a:cubicBezTo>
                <a:lnTo>
                  <a:pt x="16438" y="415"/>
                </a:lnTo>
                <a:cubicBezTo>
                  <a:pt x="16438" y="248"/>
                  <a:pt x="16168" y="0"/>
                  <a:pt x="13579" y="0"/>
                </a:cubicBezTo>
                <a:lnTo>
                  <a:pt x="8022" y="0"/>
                </a:lnTo>
                <a:close/>
              </a:path>
            </a:pathLst>
          </a:custGeom>
          <a:solidFill>
            <a:srgbClr val="FFFFFF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63" name="High Voltage"/>
          <p:cNvSpPr/>
          <p:nvPr/>
        </p:nvSpPr>
        <p:spPr>
          <a:xfrm>
            <a:off x="19201398" y="9919517"/>
            <a:ext cx="686809" cy="15315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6693" y="0"/>
                </a:moveTo>
                <a:lnTo>
                  <a:pt x="0" y="14180"/>
                </a:lnTo>
                <a:lnTo>
                  <a:pt x="13308" y="11222"/>
                </a:lnTo>
                <a:lnTo>
                  <a:pt x="10366" y="17893"/>
                </a:lnTo>
                <a:lnTo>
                  <a:pt x="6675" y="17567"/>
                </a:lnTo>
                <a:cubicBezTo>
                  <a:pt x="6360" y="17540"/>
                  <a:pt x="6128" y="17697"/>
                  <a:pt x="6305" y="17817"/>
                </a:cubicBezTo>
                <a:lnTo>
                  <a:pt x="12214" y="21600"/>
                </a:lnTo>
                <a:lnTo>
                  <a:pt x="18116" y="17822"/>
                </a:lnTo>
                <a:cubicBezTo>
                  <a:pt x="18294" y="17702"/>
                  <a:pt x="18059" y="17544"/>
                  <a:pt x="17742" y="17574"/>
                </a:cubicBezTo>
                <a:lnTo>
                  <a:pt x="14134" y="17900"/>
                </a:lnTo>
                <a:lnTo>
                  <a:pt x="21600" y="7126"/>
                </a:lnTo>
                <a:lnTo>
                  <a:pt x="6890" y="10410"/>
                </a:lnTo>
                <a:lnTo>
                  <a:pt x="15555" y="0"/>
                </a:lnTo>
                <a:lnTo>
                  <a:pt x="6693" y="0"/>
                </a:lnTo>
                <a:close/>
              </a:path>
            </a:pathLst>
          </a:custGeom>
          <a:solidFill>
            <a:srgbClr val="10303B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cxnSp>
        <p:nvCxnSpPr>
          <p:cNvPr id="1264" name="Connection Line"/>
          <p:cNvCxnSpPr>
            <a:stCxn id="1272" idx="0"/>
            <a:endCxn id="1271" idx="0"/>
          </p:cNvCxnSpPr>
          <p:nvPr/>
        </p:nvCxnSpPr>
        <p:spPr>
          <a:xfrm flipH="1">
            <a:off x="11579181" y="3780786"/>
            <a:ext cx="1414361" cy="3632250"/>
          </a:xfrm>
          <a:prstGeom prst="straightConnector1">
            <a:avLst/>
          </a:prstGeom>
          <a:ln w="88900">
            <a:solidFill>
              <a:srgbClr val="FFFFFF"/>
            </a:solidFill>
            <a:miter lim="400000"/>
            <a:tailEnd type="triangle"/>
          </a:ln>
        </p:spPr>
      </p:cxnSp>
      <p:cxnSp>
        <p:nvCxnSpPr>
          <p:cNvPr id="1265" name="Connection Line"/>
          <p:cNvCxnSpPr>
            <a:stCxn id="1258" idx="0"/>
            <a:endCxn id="1266" idx="0"/>
          </p:cNvCxnSpPr>
          <p:nvPr/>
        </p:nvCxnSpPr>
        <p:spPr>
          <a:xfrm flipV="1">
            <a:off x="5880937" y="7462687"/>
            <a:ext cx="1474341" cy="2446287"/>
          </a:xfrm>
          <a:prstGeom prst="straightConnector1">
            <a:avLst/>
          </a:prstGeom>
          <a:ln w="88900">
            <a:solidFill>
              <a:srgbClr val="FFFFFF"/>
            </a:solidFill>
            <a:miter lim="400000"/>
            <a:tailEnd type="triangle"/>
          </a:ln>
        </p:spPr>
      </p:cxnSp>
      <p:sp>
        <p:nvSpPr>
          <p:cNvPr id="1266" name="PixCanvas"/>
          <p:cNvSpPr/>
          <p:nvPr/>
        </p:nvSpPr>
        <p:spPr>
          <a:xfrm>
            <a:off x="6042308" y="6827687"/>
            <a:ext cx="2625940" cy="1270001"/>
          </a:xfrm>
          <a:prstGeom prst="ellipse">
            <a:avLst/>
          </a:prstGeom>
          <a:solidFill>
            <a:srgbClr val="FFFFFF"/>
          </a:solidFill>
          <a:ln w="88900">
            <a:solidFill>
              <a:srgbClr val="83B66E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>
            <a:lvl1pPr>
              <a:defRPr b="1" sz="26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PixCanvas</a:t>
            </a:r>
          </a:p>
        </p:txBody>
      </p:sp>
      <p:sp>
        <p:nvSpPr>
          <p:cNvPr id="1267" name="…"/>
          <p:cNvSpPr txBox="1"/>
          <p:nvPr/>
        </p:nvSpPr>
        <p:spPr>
          <a:xfrm>
            <a:off x="13262570" y="6789587"/>
            <a:ext cx="892176" cy="98107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/>
            <a:r>
              <a:t>…</a:t>
            </a:r>
          </a:p>
        </p:txBody>
      </p:sp>
      <p:sp>
        <p:nvSpPr>
          <p:cNvPr id="1268" name="Line"/>
          <p:cNvSpPr/>
          <p:nvPr/>
        </p:nvSpPr>
        <p:spPr>
          <a:xfrm>
            <a:off x="14154745" y="7493934"/>
            <a:ext cx="1688008" cy="1"/>
          </a:xfrm>
          <a:prstGeom prst="line">
            <a:avLst/>
          </a:prstGeom>
          <a:ln w="152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269" name="Thin Film…"/>
          <p:cNvSpPr/>
          <p:nvPr/>
        </p:nvSpPr>
        <p:spPr>
          <a:xfrm>
            <a:off x="6510346" y="10729732"/>
            <a:ext cx="3371754" cy="1656027"/>
          </a:xfrm>
          <a:prstGeom prst="ellipse">
            <a:avLst/>
          </a:prstGeom>
          <a:solidFill>
            <a:srgbClr val="FFFFFF"/>
          </a:solidFill>
          <a:ln w="88900">
            <a:solidFill>
              <a:srgbClr val="83B66E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b="1"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Thin Film</a:t>
            </a:r>
          </a:p>
          <a:p>
            <a:pPr>
              <a:defRPr b="1"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Sensors</a:t>
            </a:r>
          </a:p>
        </p:txBody>
      </p:sp>
      <p:cxnSp>
        <p:nvCxnSpPr>
          <p:cNvPr id="1270" name="Connection Line"/>
          <p:cNvCxnSpPr>
            <a:stCxn id="1269" idx="0"/>
            <a:endCxn id="1266" idx="0"/>
          </p:cNvCxnSpPr>
          <p:nvPr/>
        </p:nvCxnSpPr>
        <p:spPr>
          <a:xfrm flipH="1" flipV="1">
            <a:off x="7355277" y="7462687"/>
            <a:ext cx="840947" cy="4095059"/>
          </a:xfrm>
          <a:prstGeom prst="straightConnector1">
            <a:avLst/>
          </a:prstGeom>
          <a:ln w="88900">
            <a:solidFill>
              <a:srgbClr val="FFFFFF"/>
            </a:solidFill>
            <a:miter lim="400000"/>
            <a:tailEnd type="triangle"/>
          </a:ln>
        </p:spPr>
      </p:cxnSp>
      <p:sp>
        <p:nvSpPr>
          <p:cNvPr id="1271" name="TBD"/>
          <p:cNvSpPr/>
          <p:nvPr/>
        </p:nvSpPr>
        <p:spPr>
          <a:xfrm>
            <a:off x="10308532" y="6647270"/>
            <a:ext cx="2541300" cy="15315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solidFill>
            <a:srgbClr val="FFFFFF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>
            <a:lvl1pPr>
              <a:defRPr sz="26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TBD</a:t>
            </a:r>
          </a:p>
        </p:txBody>
      </p:sp>
      <p:sp>
        <p:nvSpPr>
          <p:cNvPr id="1272" name="On-chip…"/>
          <p:cNvSpPr/>
          <p:nvPr/>
        </p:nvSpPr>
        <p:spPr>
          <a:xfrm>
            <a:off x="11579181" y="2928414"/>
            <a:ext cx="2828721" cy="17047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solidFill>
            <a:srgbClr val="FFFFFF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On-chip</a:t>
            </a:r>
          </a:p>
          <a:p>
            <a:pPr>
              <a:defRPr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PLL</a:t>
            </a:r>
          </a:p>
        </p:txBody>
      </p:sp>
      <p:cxnSp>
        <p:nvCxnSpPr>
          <p:cNvPr id="1273" name="Connection Line"/>
          <p:cNvCxnSpPr>
            <a:stCxn id="1274" idx="0"/>
            <a:endCxn id="1271" idx="0"/>
          </p:cNvCxnSpPr>
          <p:nvPr/>
        </p:nvCxnSpPr>
        <p:spPr>
          <a:xfrm>
            <a:off x="9983347" y="3015021"/>
            <a:ext cx="1595835" cy="4398015"/>
          </a:xfrm>
          <a:prstGeom prst="straightConnector1">
            <a:avLst/>
          </a:prstGeom>
          <a:ln w="88900">
            <a:solidFill>
              <a:srgbClr val="FFFFFF"/>
            </a:solidFill>
            <a:miter lim="400000"/>
            <a:tailEnd type="triangle"/>
          </a:ln>
        </p:spPr>
      </p:cxnSp>
      <p:sp>
        <p:nvSpPr>
          <p:cNvPr id="1274" name="TDC"/>
          <p:cNvSpPr/>
          <p:nvPr/>
        </p:nvSpPr>
        <p:spPr>
          <a:xfrm>
            <a:off x="8712697" y="2249256"/>
            <a:ext cx="2541300" cy="15315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solidFill>
            <a:srgbClr val="FFFFFF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>
            <a:lvl1pPr>
              <a:defRPr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TDC</a:t>
            </a:r>
          </a:p>
        </p:txBody>
      </p:sp>
      <p:sp>
        <p:nvSpPr>
          <p:cNvPr id="1275" name="System…"/>
          <p:cNvSpPr/>
          <p:nvPr/>
        </p:nvSpPr>
        <p:spPr>
          <a:xfrm>
            <a:off x="11025076" y="9742225"/>
            <a:ext cx="3129669" cy="18861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603" y="0"/>
                </a:moveTo>
                <a:cubicBezTo>
                  <a:pt x="7967" y="0"/>
                  <a:pt x="5720" y="2939"/>
                  <a:pt x="4858" y="7062"/>
                </a:cubicBezTo>
                <a:cubicBezTo>
                  <a:pt x="4628" y="6992"/>
                  <a:pt x="4391" y="6953"/>
                  <a:pt x="4150" y="6953"/>
                </a:cubicBezTo>
                <a:cubicBezTo>
                  <a:pt x="1857" y="6953"/>
                  <a:pt x="0" y="10233"/>
                  <a:pt x="0" y="14278"/>
                </a:cubicBezTo>
                <a:cubicBezTo>
                  <a:pt x="0" y="18323"/>
                  <a:pt x="1857" y="21600"/>
                  <a:pt x="4150" y="21600"/>
                </a:cubicBezTo>
                <a:cubicBezTo>
                  <a:pt x="4193" y="21600"/>
                  <a:pt x="4237" y="21597"/>
                  <a:pt x="4280" y="21594"/>
                </a:cubicBezTo>
                <a:lnTo>
                  <a:pt x="10532" y="21597"/>
                </a:lnTo>
                <a:cubicBezTo>
                  <a:pt x="10555" y="21598"/>
                  <a:pt x="10579" y="21600"/>
                  <a:pt x="10603" y="21600"/>
                </a:cubicBezTo>
                <a:cubicBezTo>
                  <a:pt x="10626" y="21600"/>
                  <a:pt x="10648" y="21598"/>
                  <a:pt x="10672" y="21597"/>
                </a:cubicBezTo>
                <a:lnTo>
                  <a:pt x="18141" y="21600"/>
                </a:lnTo>
                <a:cubicBezTo>
                  <a:pt x="20051" y="21600"/>
                  <a:pt x="21600" y="18868"/>
                  <a:pt x="21600" y="15496"/>
                </a:cubicBezTo>
                <a:cubicBezTo>
                  <a:pt x="21600" y="12124"/>
                  <a:pt x="20051" y="9389"/>
                  <a:pt x="18141" y="9389"/>
                </a:cubicBezTo>
                <a:cubicBezTo>
                  <a:pt x="17627" y="9389"/>
                  <a:pt x="17139" y="9589"/>
                  <a:pt x="16701" y="9943"/>
                </a:cubicBezTo>
                <a:cubicBezTo>
                  <a:pt x="16453" y="4379"/>
                  <a:pt x="13819" y="0"/>
                  <a:pt x="10603" y="0"/>
                </a:cubicBezTo>
                <a:close/>
              </a:path>
            </a:pathLst>
          </a:custGeom>
          <a:solidFill>
            <a:srgbClr val="FFFFFF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System</a:t>
            </a:r>
          </a:p>
          <a:p>
            <a:pPr>
              <a:defRPr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Integration</a:t>
            </a:r>
          </a:p>
        </p:txBody>
      </p:sp>
      <p:sp>
        <p:nvSpPr>
          <p:cNvPr id="1276" name="4D…"/>
          <p:cNvSpPr/>
          <p:nvPr/>
        </p:nvSpPr>
        <p:spPr>
          <a:xfrm>
            <a:off x="3599702" y="1099711"/>
            <a:ext cx="2676741" cy="1320801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4D</a:t>
            </a:r>
          </a:p>
          <a:p>
            <a:pPr>
              <a:defRPr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Analog Front-End</a:t>
            </a:r>
          </a:p>
        </p:txBody>
      </p:sp>
      <p:sp>
        <p:nvSpPr>
          <p:cNvPr id="1277" name="28nm CMOS"/>
          <p:cNvSpPr/>
          <p:nvPr/>
        </p:nvSpPr>
        <p:spPr>
          <a:xfrm>
            <a:off x="665129" y="1968500"/>
            <a:ext cx="2676741" cy="1320800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>
            <a:lvl1pPr>
              <a:defRPr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28nm CMOS</a:t>
            </a:r>
          </a:p>
        </p:txBody>
      </p:sp>
      <p:sp>
        <p:nvSpPr>
          <p:cNvPr id="1278" name="Pebbles/…"/>
          <p:cNvSpPr/>
          <p:nvPr/>
        </p:nvSpPr>
        <p:spPr>
          <a:xfrm>
            <a:off x="1698367" y="6858000"/>
            <a:ext cx="3696693" cy="1320800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algn="r">
              <a:defRPr sz="26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Pebbles/</a:t>
            </a:r>
          </a:p>
          <a:p>
            <a:pPr algn="r">
              <a:defRPr sz="26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Metarock</a:t>
            </a:r>
          </a:p>
        </p:txBody>
      </p:sp>
      <p:sp>
        <p:nvSpPr>
          <p:cNvPr id="1279" name="I/O Drivers"/>
          <p:cNvSpPr/>
          <p:nvPr/>
        </p:nvSpPr>
        <p:spPr>
          <a:xfrm>
            <a:off x="4680239" y="2628900"/>
            <a:ext cx="2676740" cy="1320800"/>
          </a:xfrm>
          <a:prstGeom prst="roundRect">
            <a:avLst>
              <a:gd name="adj" fmla="val 6138"/>
            </a:avLst>
          </a:prstGeom>
          <a:solidFill>
            <a:srgbClr val="FFFFFF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>
            <a:lvl1pPr>
              <a:defRPr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I/O Drivers</a:t>
            </a:r>
          </a:p>
        </p:txBody>
      </p:sp>
      <p:cxnSp>
        <p:nvCxnSpPr>
          <p:cNvPr id="1280" name="Connection Line"/>
          <p:cNvCxnSpPr>
            <a:stCxn id="1275" idx="0"/>
            <a:endCxn id="1271" idx="0"/>
          </p:cNvCxnSpPr>
          <p:nvPr/>
        </p:nvCxnSpPr>
        <p:spPr>
          <a:xfrm flipH="1" flipV="1">
            <a:off x="11579181" y="7413035"/>
            <a:ext cx="1010730" cy="3272248"/>
          </a:xfrm>
          <a:prstGeom prst="straightConnector1">
            <a:avLst/>
          </a:prstGeom>
          <a:ln w="88900">
            <a:solidFill>
              <a:srgbClr val="FFFFFF"/>
            </a:solidFill>
            <a:miter lim="400000"/>
            <a:tailEnd type="triangle"/>
          </a:ln>
        </p:spPr>
      </p:cxnSp>
      <p:sp>
        <p:nvSpPr>
          <p:cNvPr id="1281" name="On-chip…"/>
          <p:cNvSpPr/>
          <p:nvPr/>
        </p:nvSpPr>
        <p:spPr>
          <a:xfrm>
            <a:off x="6217715" y="4378765"/>
            <a:ext cx="3371754" cy="1656027"/>
          </a:xfrm>
          <a:prstGeom prst="ellipse">
            <a:avLst/>
          </a:prstGeom>
          <a:solidFill>
            <a:srgbClr val="FFFFFF"/>
          </a:solidFill>
          <a:ln w="88900">
            <a:solidFill>
              <a:srgbClr val="83B66E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>
              <a:defRPr b="1"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On-chip</a:t>
            </a:r>
          </a:p>
          <a:p>
            <a:pPr>
              <a:defRPr b="1" sz="2200">
                <a:solidFill>
                  <a:srgbClr val="64666A"/>
                </a:solidFill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Bias Generation</a:t>
            </a:r>
          </a:p>
        </p:txBody>
      </p:sp>
      <p:cxnSp>
        <p:nvCxnSpPr>
          <p:cNvPr id="1282" name="Connection Line"/>
          <p:cNvCxnSpPr>
            <a:stCxn id="1281" idx="0"/>
            <a:endCxn id="1266" idx="0"/>
          </p:cNvCxnSpPr>
          <p:nvPr/>
        </p:nvCxnSpPr>
        <p:spPr>
          <a:xfrm flipH="1">
            <a:off x="7355277" y="5206778"/>
            <a:ext cx="548315" cy="2255910"/>
          </a:xfrm>
          <a:prstGeom prst="straightConnector1">
            <a:avLst/>
          </a:prstGeom>
          <a:ln w="88900">
            <a:solidFill>
              <a:srgbClr val="FFFFFF"/>
            </a:solidFill>
            <a:miter lim="400000"/>
            <a:tailEnd type="triangle"/>
          </a:ln>
        </p:spPr>
      </p:cxnSp>
      <p:pic>
        <p:nvPicPr>
          <p:cNvPr id="1283" name="kAoKHERzNfNOdYB4MLvM74JnACd7Xy51C1g28Ht8CtzUjGJcDTprhxEPgM2SRNhqDxd14zxvOJbfHXCh6tXNI5YYbHgv5KVA0jBxNRsh5fYRpo354NIKu5vPNsKY593MkEcvqZSzAMTkpWu9oNJIlAlYng=s2048.png" descr="kAoKHERzNfNOdYB4MLvM74JnACd7Xy51C1g28Ht8CtzUjGJcDTprhxEPgM2SRNhqDxd14zxvOJbfHXCh6tXNI5YYbHgv5KVA0jBxNRsh5fYRpo354NIKu5vPNsKY593MkEcvqZSzAMTkpWu9oNJIlAlYng=s2048.png"/>
          <p:cNvPicPr>
            <a:picLocks noChangeAspect="1"/>
          </p:cNvPicPr>
          <p:nvPr/>
        </p:nvPicPr>
        <p:blipFill>
          <a:blip r:embed="rId2">
            <a:extLst/>
          </a:blip>
          <a:srcRect l="0" t="9854" r="75843" b="68106"/>
          <a:stretch>
            <a:fillRect/>
          </a:stretch>
        </p:blipFill>
        <p:spPr>
          <a:xfrm>
            <a:off x="1755820" y="7003397"/>
            <a:ext cx="1984145" cy="98114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86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287" name="Router Optimization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Router Optimization</a:t>
            </a:r>
          </a:p>
        </p:txBody>
      </p:sp>
      <p:sp>
        <p:nvSpPr>
          <p:cNvPr id="1288" name="Ranks edges by score, picks the lowest score…"/>
          <p:cNvSpPr/>
          <p:nvPr/>
        </p:nvSpPr>
        <p:spPr>
          <a:xfrm>
            <a:off x="736839" y="4087803"/>
            <a:ext cx="6025654" cy="2842524"/>
          </a:xfrm>
          <a:prstGeom prst="roundRect">
            <a:avLst>
              <a:gd name="adj" fmla="val 5916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Ranks edges by score, picks the lowest score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Score = distance to root + buffer status</a:t>
            </a:r>
          </a:p>
        </p:txBody>
      </p:sp>
      <p:sp>
        <p:nvSpPr>
          <p:cNvPr id="1289" name="Simple Router"/>
          <p:cNvSpPr/>
          <p:nvPr/>
        </p:nvSpPr>
        <p:spPr>
          <a:xfrm>
            <a:off x="736839" y="4068753"/>
            <a:ext cx="6044704" cy="769482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Simple Router</a:t>
            </a:r>
          </a:p>
        </p:txBody>
      </p:sp>
      <p:sp>
        <p:nvSpPr>
          <p:cNvPr id="1290" name="Ranks edges by score, picks the lowest score…"/>
          <p:cNvSpPr/>
          <p:nvPr/>
        </p:nvSpPr>
        <p:spPr>
          <a:xfrm>
            <a:off x="736839" y="8051068"/>
            <a:ext cx="6025654" cy="3301459"/>
          </a:xfrm>
          <a:prstGeom prst="roundRect">
            <a:avLst>
              <a:gd name="adj" fmla="val 5093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Ranks edges by score, picks the lowest score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Score = distance to root + W * buffer status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Weight W to be optimized</a:t>
            </a:r>
          </a:p>
        </p:txBody>
      </p:sp>
      <p:sp>
        <p:nvSpPr>
          <p:cNvPr id="1291" name="Smart Router"/>
          <p:cNvSpPr/>
          <p:nvPr/>
        </p:nvSpPr>
        <p:spPr>
          <a:xfrm>
            <a:off x="736839" y="8032018"/>
            <a:ext cx="6044704" cy="769482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Smart Router</a:t>
            </a:r>
          </a:p>
        </p:txBody>
      </p:sp>
      <p:pic>
        <p:nvPicPr>
          <p:cNvPr id="1292" name="image (3).png" descr="image (3)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7277003" y="3539494"/>
            <a:ext cx="16286277" cy="783208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4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295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296" name="Topology Comparison II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Topology Comparison II</a:t>
            </a:r>
          </a:p>
        </p:txBody>
      </p:sp>
      <p:pic>
        <p:nvPicPr>
          <p:cNvPr id="1297" name="unknown.png" descr="unknown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527418" y="2406726"/>
            <a:ext cx="19329164" cy="9934152"/>
          </a:xfrm>
          <a:prstGeom prst="rect">
            <a:avLst/>
          </a:prstGeom>
          <a:ln w="12700">
            <a:miter lim="400000"/>
          </a:ln>
        </p:spPr>
      </p:pic>
      <p:sp>
        <p:nvSpPr>
          <p:cNvPr id="1298" name="# of cycles from data entering network smaller = better"/>
          <p:cNvSpPr txBox="1"/>
          <p:nvPr/>
        </p:nvSpPr>
        <p:spPr>
          <a:xfrm>
            <a:off x="4269370" y="3051287"/>
            <a:ext cx="4516502" cy="7453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# of cycles from data entering network</a:t>
            </a:r>
            <a:br/>
            <a:r>
              <a:t>smaller = better</a:t>
            </a:r>
          </a:p>
        </p:txBody>
      </p:sp>
      <p:sp>
        <p:nvSpPr>
          <p:cNvPr id="1299" name="Sigma of number of packets routed by each root…"/>
          <p:cNvSpPr txBox="1"/>
          <p:nvPr/>
        </p:nvSpPr>
        <p:spPr>
          <a:xfrm>
            <a:off x="11335623" y="3180166"/>
            <a:ext cx="5665344" cy="7453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Sigma of number of packets routed by each root</a:t>
            </a:r>
          </a:p>
          <a:p>
            <a: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smaller = better</a:t>
            </a:r>
          </a:p>
        </p:txBody>
      </p:sp>
      <p:sp>
        <p:nvSpPr>
          <p:cNvPr id="1300" name="Number of packets routed out / total number of packets  higher = better"/>
          <p:cNvSpPr txBox="1"/>
          <p:nvPr/>
        </p:nvSpPr>
        <p:spPr>
          <a:xfrm>
            <a:off x="10883884" y="7147774"/>
            <a:ext cx="6568822" cy="7453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Number of packets routed out / total number of packets </a:t>
            </a:r>
            <a:br/>
            <a:r>
              <a:t>higher = better</a:t>
            </a:r>
          </a:p>
        </p:txBody>
      </p:sp>
      <p:sp>
        <p:nvSpPr>
          <p:cNvPr id="1301" name="# of cycles from data entering network minus min. Number of hops…"/>
          <p:cNvSpPr txBox="1"/>
          <p:nvPr/>
        </p:nvSpPr>
        <p:spPr>
          <a:xfrm>
            <a:off x="2913898" y="7147774"/>
            <a:ext cx="7735444" cy="7453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# of cycles from data entering network minus min. Number of hops</a:t>
            </a:r>
          </a:p>
          <a:p>
            <a: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smaller = better</a:t>
            </a:r>
          </a:p>
        </p:txBody>
      </p:sp>
      <p:sp>
        <p:nvSpPr>
          <p:cNvPr id="1302" name="Gen period -&gt; smaller = more data"/>
          <p:cNvSpPr txBox="1"/>
          <p:nvPr/>
        </p:nvSpPr>
        <p:spPr>
          <a:xfrm>
            <a:off x="8542919" y="11244263"/>
            <a:ext cx="4073780" cy="4405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Gen period -&gt; smaller = more data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4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305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306" name="Topology Comparison III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Topology Comparison III</a:t>
            </a:r>
          </a:p>
        </p:txBody>
      </p:sp>
      <p:pic>
        <p:nvPicPr>
          <p:cNvPr id="1307" name="unknown.png" descr="unknown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530095" y="2382726"/>
            <a:ext cx="19323810" cy="9931401"/>
          </a:xfrm>
          <a:prstGeom prst="rect">
            <a:avLst/>
          </a:prstGeom>
          <a:ln w="12700">
            <a:miter lim="400000"/>
          </a:ln>
        </p:spPr>
      </p:pic>
      <p:sp>
        <p:nvSpPr>
          <p:cNvPr id="1308" name="# of cycles from data entering network smaller = better"/>
          <p:cNvSpPr txBox="1"/>
          <p:nvPr/>
        </p:nvSpPr>
        <p:spPr>
          <a:xfrm>
            <a:off x="4269370" y="3051287"/>
            <a:ext cx="4516502" cy="7453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# of cycles from data entering network</a:t>
            </a:r>
            <a:br/>
            <a:r>
              <a:t>smaller = better</a:t>
            </a:r>
          </a:p>
        </p:txBody>
      </p:sp>
      <p:sp>
        <p:nvSpPr>
          <p:cNvPr id="1309" name="Sigma of number of packets routed by each root…"/>
          <p:cNvSpPr txBox="1"/>
          <p:nvPr/>
        </p:nvSpPr>
        <p:spPr>
          <a:xfrm>
            <a:off x="11335623" y="3180166"/>
            <a:ext cx="5665344" cy="7453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Sigma of number of packets routed by each root</a:t>
            </a:r>
          </a:p>
          <a:p>
            <a: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smaller = better</a:t>
            </a:r>
          </a:p>
        </p:txBody>
      </p:sp>
      <p:sp>
        <p:nvSpPr>
          <p:cNvPr id="1310" name="Number of packets routed out / total number of packets  higher = better"/>
          <p:cNvSpPr txBox="1"/>
          <p:nvPr/>
        </p:nvSpPr>
        <p:spPr>
          <a:xfrm>
            <a:off x="10883884" y="7147774"/>
            <a:ext cx="6568822" cy="7453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Number of packets routed out / total number of packets </a:t>
            </a:r>
            <a:br/>
            <a:r>
              <a:t>higher = better</a:t>
            </a:r>
          </a:p>
        </p:txBody>
      </p:sp>
      <p:sp>
        <p:nvSpPr>
          <p:cNvPr id="1311" name="# of cycles from data entering network minus min. Number of hops…"/>
          <p:cNvSpPr txBox="1"/>
          <p:nvPr/>
        </p:nvSpPr>
        <p:spPr>
          <a:xfrm>
            <a:off x="2913898" y="7147774"/>
            <a:ext cx="7735444" cy="74536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/>
          <a:p>
            <a: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# of cycles from data entering network minus min. Number of hops</a:t>
            </a:r>
          </a:p>
          <a:p>
            <a:pPr>
              <a:defRPr sz="2000">
                <a:solidFill>
                  <a:srgbClr val="000000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smaller = better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314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315" name="Failure Detection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Failure Detection</a:t>
            </a:r>
          </a:p>
        </p:txBody>
      </p:sp>
      <p:sp>
        <p:nvSpPr>
          <p:cNvPr id="1316" name="To reduce logic/power use data to test neighboring cores…"/>
          <p:cNvSpPr/>
          <p:nvPr/>
        </p:nvSpPr>
        <p:spPr>
          <a:xfrm>
            <a:off x="1350179" y="1038356"/>
            <a:ext cx="9436422" cy="6130138"/>
          </a:xfrm>
          <a:prstGeom prst="roundRect">
            <a:avLst>
              <a:gd name="adj" fmla="val 2743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To reduce logic/power use data to test neighboring cores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Means protection cannot be perfect, but identification circuit becomes trivial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“acknowledge” transmission of data to the original source of the data Core A, if Core A does not receive acknowledgment -&gt; disables transmission to Core B for some period of time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Tests for multiple failures at the same time: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from Core A does not arrive in Core B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does not save data correctly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is “noisy” and flooded with other data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cannot send data onwards</a:t>
            </a:r>
          </a:p>
        </p:txBody>
      </p:sp>
      <p:sp>
        <p:nvSpPr>
          <p:cNvPr id="1317" name="How to identify dynamic failures?"/>
          <p:cNvSpPr/>
          <p:nvPr/>
        </p:nvSpPr>
        <p:spPr>
          <a:xfrm>
            <a:off x="1350179" y="1019306"/>
            <a:ext cx="9455472" cy="1188349"/>
          </a:xfrm>
          <a:prstGeom prst="roundRect">
            <a:avLst>
              <a:gd name="adj" fmla="val 19273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How to identify dynamic failures?</a:t>
            </a:r>
          </a:p>
        </p:txBody>
      </p:sp>
      <p:sp>
        <p:nvSpPr>
          <p:cNvPr id="1318" name="Single Event Effects (SEE) can upset logic and cause abnormal behavior until reset…"/>
          <p:cNvSpPr/>
          <p:nvPr/>
        </p:nvSpPr>
        <p:spPr>
          <a:xfrm>
            <a:off x="13348898" y="2619360"/>
            <a:ext cx="6773527" cy="3301459"/>
          </a:xfrm>
          <a:prstGeom prst="roundRect">
            <a:avLst>
              <a:gd name="adj" fmla="val 5093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Single Event Effects (SEE) can upset logic and cause abnormal behavior until reset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Physical damage to chip can manifest in temporary failures lasting from single event to failed until reset </a:t>
            </a:r>
          </a:p>
        </p:txBody>
      </p:sp>
      <p:sp>
        <p:nvSpPr>
          <p:cNvPr id="1319" name="Source of temporary failures?"/>
          <p:cNvSpPr/>
          <p:nvPr/>
        </p:nvSpPr>
        <p:spPr>
          <a:xfrm>
            <a:off x="13348898" y="2600310"/>
            <a:ext cx="6773527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Source of temporary failures?</a:t>
            </a:r>
          </a:p>
        </p:txBody>
      </p:sp>
      <p:pic>
        <p:nvPicPr>
          <p:cNvPr id="1320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44478" t="51440" r="20797" b="8684"/>
          <a:stretch>
            <a:fillRect/>
          </a:stretch>
        </p:blipFill>
        <p:spPr>
          <a:xfrm>
            <a:off x="11944743" y="6573281"/>
            <a:ext cx="9330930" cy="491985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21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0" t="92613" r="57036" b="0"/>
          <a:stretch>
            <a:fillRect/>
          </a:stretch>
        </p:blipFill>
        <p:spPr>
          <a:xfrm>
            <a:off x="12432785" y="11492944"/>
            <a:ext cx="8022388" cy="6333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22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42941" t="92613" r="14496" b="0"/>
          <a:stretch>
            <a:fillRect/>
          </a:stretch>
        </p:blipFill>
        <p:spPr>
          <a:xfrm>
            <a:off x="12430327" y="12126356"/>
            <a:ext cx="7947590" cy="633334"/>
          </a:xfrm>
          <a:prstGeom prst="rect">
            <a:avLst/>
          </a:prstGeom>
          <a:ln w="12700">
            <a:miter lim="400000"/>
          </a:ln>
        </p:spPr>
      </p:pic>
      <p:sp>
        <p:nvSpPr>
          <p:cNvPr id="1323" name="Rounded Rectangle"/>
          <p:cNvSpPr/>
          <p:nvPr/>
        </p:nvSpPr>
        <p:spPr>
          <a:xfrm>
            <a:off x="5634196" y="8007663"/>
            <a:ext cx="1270001" cy="1270001"/>
          </a:xfrm>
          <a:prstGeom prst="roundRect">
            <a:avLst>
              <a:gd name="adj" fmla="val 8015"/>
            </a:avLst>
          </a:prstGeom>
          <a:solidFill>
            <a:srgbClr val="479CBD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24" name="Rounded Rectangle"/>
          <p:cNvSpPr/>
          <p:nvPr/>
        </p:nvSpPr>
        <p:spPr>
          <a:xfrm>
            <a:off x="5640546" y="10226971"/>
            <a:ext cx="1270001" cy="1270001"/>
          </a:xfrm>
          <a:prstGeom prst="roundRect">
            <a:avLst>
              <a:gd name="adj" fmla="val 8015"/>
            </a:avLst>
          </a:prstGeom>
          <a:solidFill>
            <a:srgbClr val="479CBD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25" name="Line"/>
          <p:cNvSpPr/>
          <p:nvPr/>
        </p:nvSpPr>
        <p:spPr>
          <a:xfrm>
            <a:off x="6048216" y="9284013"/>
            <a:ext cx="1" cy="939743"/>
          </a:xfrm>
          <a:prstGeom prst="line">
            <a:avLst/>
          </a:prstGeom>
          <a:ln w="1143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26" name="Line"/>
          <p:cNvSpPr/>
          <p:nvPr/>
        </p:nvSpPr>
        <p:spPr>
          <a:xfrm>
            <a:off x="6048216" y="11503320"/>
            <a:ext cx="1" cy="939743"/>
          </a:xfrm>
          <a:prstGeom prst="line">
            <a:avLst/>
          </a:prstGeom>
          <a:ln w="1143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27" name="Line"/>
          <p:cNvSpPr/>
          <p:nvPr/>
        </p:nvSpPr>
        <p:spPr>
          <a:xfrm flipV="1">
            <a:off x="6523196" y="9284013"/>
            <a:ext cx="1" cy="93974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28" name="Line"/>
          <p:cNvSpPr/>
          <p:nvPr/>
        </p:nvSpPr>
        <p:spPr>
          <a:xfrm flipV="1">
            <a:off x="6523196" y="11503320"/>
            <a:ext cx="1" cy="93974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29" name="Circle"/>
          <p:cNvSpPr/>
          <p:nvPr/>
        </p:nvSpPr>
        <p:spPr>
          <a:xfrm>
            <a:off x="5734773" y="8284005"/>
            <a:ext cx="635001" cy="635001"/>
          </a:xfrm>
          <a:prstGeom prst="ellipse">
            <a:avLst/>
          </a:prstGeom>
          <a:solidFill>
            <a:srgbClr val="F3BB44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30" name="Core A"/>
          <p:cNvSpPr txBox="1"/>
          <p:nvPr/>
        </p:nvSpPr>
        <p:spPr>
          <a:xfrm>
            <a:off x="6916896" y="8045029"/>
            <a:ext cx="273216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A</a:t>
            </a:r>
          </a:p>
        </p:txBody>
      </p:sp>
      <p:sp>
        <p:nvSpPr>
          <p:cNvPr id="1331" name="Core B"/>
          <p:cNvSpPr txBox="1"/>
          <p:nvPr/>
        </p:nvSpPr>
        <p:spPr>
          <a:xfrm>
            <a:off x="6916896" y="10207330"/>
            <a:ext cx="273216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B</a:t>
            </a:r>
          </a:p>
        </p:txBody>
      </p:sp>
      <p:sp>
        <p:nvSpPr>
          <p:cNvPr id="1332" name="Data is generated in Core A…"/>
          <p:cNvSpPr txBox="1"/>
          <p:nvPr/>
        </p:nvSpPr>
        <p:spPr>
          <a:xfrm>
            <a:off x="746833" y="8001314"/>
            <a:ext cx="4747664" cy="32211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marL="388055" indent="-388055" algn="l">
              <a:buSzPct val="100000"/>
              <a:buAutoNum type="arabicPeriod" startAt="1"/>
              <a:defRPr sz="2200">
                <a:solidFill>
                  <a:srgbClr val="F3BB4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is generated in Core A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routes Data to Core B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starts countdown timer, Core B saves data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routes data to next core &amp; sends acknowledge to Core A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receives acknowledgment in time and edge to Core B stays enables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4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335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336" name="Failure Detection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Failure Detection</a:t>
            </a:r>
          </a:p>
        </p:txBody>
      </p:sp>
      <p:sp>
        <p:nvSpPr>
          <p:cNvPr id="1337" name="To reduce logic/power use data to test neighboring cores…"/>
          <p:cNvSpPr/>
          <p:nvPr/>
        </p:nvSpPr>
        <p:spPr>
          <a:xfrm>
            <a:off x="1350179" y="1038356"/>
            <a:ext cx="9436422" cy="6130138"/>
          </a:xfrm>
          <a:prstGeom prst="roundRect">
            <a:avLst>
              <a:gd name="adj" fmla="val 2743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To reduce logic/power use data to test neighboring cores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Means protection cannot be perfect, but identification circuit becomes trivial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“acknowledge” transmission of data to the original source of the data Core A, if Core A does not receive acknowledgment -&gt; disables transmission to Core B for some period of time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Tests for multiple failures at the same time: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from Core A does not arrive in Core B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does not save data correctly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is “noisy” and flooded with other data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cannot send data onwards</a:t>
            </a:r>
          </a:p>
        </p:txBody>
      </p:sp>
      <p:sp>
        <p:nvSpPr>
          <p:cNvPr id="1338" name="How to identify dynamic failures?"/>
          <p:cNvSpPr/>
          <p:nvPr/>
        </p:nvSpPr>
        <p:spPr>
          <a:xfrm>
            <a:off x="1350179" y="1019306"/>
            <a:ext cx="9455472" cy="1188349"/>
          </a:xfrm>
          <a:prstGeom prst="roundRect">
            <a:avLst>
              <a:gd name="adj" fmla="val 19273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How to identify dynamic failures?</a:t>
            </a:r>
          </a:p>
        </p:txBody>
      </p:sp>
      <p:sp>
        <p:nvSpPr>
          <p:cNvPr id="1339" name="Single Event Effects (SEE) can upset logic and cause abnormal behavior until reset…"/>
          <p:cNvSpPr/>
          <p:nvPr/>
        </p:nvSpPr>
        <p:spPr>
          <a:xfrm>
            <a:off x="13348898" y="2619360"/>
            <a:ext cx="6773527" cy="3301459"/>
          </a:xfrm>
          <a:prstGeom prst="roundRect">
            <a:avLst>
              <a:gd name="adj" fmla="val 5093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Single Event Effects (SEE) can upset logic and cause abnormal behavior until reset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Physical damage to chip can manifest in temporary failures lasting from single event to failed until reset </a:t>
            </a:r>
          </a:p>
        </p:txBody>
      </p:sp>
      <p:sp>
        <p:nvSpPr>
          <p:cNvPr id="1340" name="Source of temporary failures?"/>
          <p:cNvSpPr/>
          <p:nvPr/>
        </p:nvSpPr>
        <p:spPr>
          <a:xfrm>
            <a:off x="13348898" y="2600310"/>
            <a:ext cx="6773527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Source of temporary failures?</a:t>
            </a:r>
          </a:p>
        </p:txBody>
      </p:sp>
      <p:pic>
        <p:nvPicPr>
          <p:cNvPr id="1341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44478" t="51440" r="20797" b="8684"/>
          <a:stretch>
            <a:fillRect/>
          </a:stretch>
        </p:blipFill>
        <p:spPr>
          <a:xfrm>
            <a:off x="11944743" y="6573281"/>
            <a:ext cx="9330930" cy="491985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42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0" t="92613" r="57036" b="0"/>
          <a:stretch>
            <a:fillRect/>
          </a:stretch>
        </p:blipFill>
        <p:spPr>
          <a:xfrm>
            <a:off x="12432785" y="11492944"/>
            <a:ext cx="8022388" cy="6333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43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42941" t="92613" r="14496" b="0"/>
          <a:stretch>
            <a:fillRect/>
          </a:stretch>
        </p:blipFill>
        <p:spPr>
          <a:xfrm>
            <a:off x="12430327" y="12126356"/>
            <a:ext cx="7947590" cy="633334"/>
          </a:xfrm>
          <a:prstGeom prst="rect">
            <a:avLst/>
          </a:prstGeom>
          <a:ln w="12700">
            <a:miter lim="400000"/>
          </a:ln>
        </p:spPr>
      </p:pic>
      <p:sp>
        <p:nvSpPr>
          <p:cNvPr id="1344" name="Rounded Rectangle"/>
          <p:cNvSpPr/>
          <p:nvPr/>
        </p:nvSpPr>
        <p:spPr>
          <a:xfrm>
            <a:off x="5634196" y="8007663"/>
            <a:ext cx="1270001" cy="1270001"/>
          </a:xfrm>
          <a:prstGeom prst="roundRect">
            <a:avLst>
              <a:gd name="adj" fmla="val 8015"/>
            </a:avLst>
          </a:prstGeom>
          <a:solidFill>
            <a:srgbClr val="479CBD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45" name="Rounded Rectangle"/>
          <p:cNvSpPr/>
          <p:nvPr/>
        </p:nvSpPr>
        <p:spPr>
          <a:xfrm>
            <a:off x="5640546" y="10226971"/>
            <a:ext cx="1270001" cy="1270001"/>
          </a:xfrm>
          <a:prstGeom prst="roundRect">
            <a:avLst>
              <a:gd name="adj" fmla="val 8015"/>
            </a:avLst>
          </a:prstGeom>
          <a:solidFill>
            <a:srgbClr val="479CBD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46" name="Line"/>
          <p:cNvSpPr/>
          <p:nvPr/>
        </p:nvSpPr>
        <p:spPr>
          <a:xfrm>
            <a:off x="6048216" y="9284013"/>
            <a:ext cx="1" cy="939743"/>
          </a:xfrm>
          <a:prstGeom prst="line">
            <a:avLst/>
          </a:prstGeom>
          <a:ln w="1143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47" name="Line"/>
          <p:cNvSpPr/>
          <p:nvPr/>
        </p:nvSpPr>
        <p:spPr>
          <a:xfrm>
            <a:off x="6048216" y="11503320"/>
            <a:ext cx="1" cy="939743"/>
          </a:xfrm>
          <a:prstGeom prst="line">
            <a:avLst/>
          </a:prstGeom>
          <a:ln w="1143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48" name="Line"/>
          <p:cNvSpPr/>
          <p:nvPr/>
        </p:nvSpPr>
        <p:spPr>
          <a:xfrm flipV="1">
            <a:off x="6523196" y="9284013"/>
            <a:ext cx="1" cy="93974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49" name="Line"/>
          <p:cNvSpPr/>
          <p:nvPr/>
        </p:nvSpPr>
        <p:spPr>
          <a:xfrm flipV="1">
            <a:off x="6523196" y="11503320"/>
            <a:ext cx="1" cy="93974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50" name="Circle"/>
          <p:cNvSpPr/>
          <p:nvPr/>
        </p:nvSpPr>
        <p:spPr>
          <a:xfrm>
            <a:off x="5730716" y="9395990"/>
            <a:ext cx="635001" cy="635001"/>
          </a:xfrm>
          <a:prstGeom prst="ellipse">
            <a:avLst/>
          </a:prstGeom>
          <a:solidFill>
            <a:srgbClr val="F3BB44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51" name="Core A"/>
          <p:cNvSpPr txBox="1"/>
          <p:nvPr/>
        </p:nvSpPr>
        <p:spPr>
          <a:xfrm>
            <a:off x="6916896" y="8045029"/>
            <a:ext cx="273216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A</a:t>
            </a:r>
          </a:p>
        </p:txBody>
      </p:sp>
      <p:sp>
        <p:nvSpPr>
          <p:cNvPr id="1352" name="Core B"/>
          <p:cNvSpPr txBox="1"/>
          <p:nvPr/>
        </p:nvSpPr>
        <p:spPr>
          <a:xfrm>
            <a:off x="6916896" y="10207330"/>
            <a:ext cx="273216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B</a:t>
            </a:r>
          </a:p>
        </p:txBody>
      </p:sp>
      <p:sp>
        <p:nvSpPr>
          <p:cNvPr id="1353" name="Data is generated in Core A…"/>
          <p:cNvSpPr txBox="1"/>
          <p:nvPr/>
        </p:nvSpPr>
        <p:spPr>
          <a:xfrm>
            <a:off x="746833" y="8001314"/>
            <a:ext cx="4747664" cy="32211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is generated in Core A</a:t>
            </a:r>
          </a:p>
          <a:p>
            <a:pPr marL="388055" indent="-388055" algn="l">
              <a:buSzPct val="100000"/>
              <a:buAutoNum type="arabicPeriod" startAt="1"/>
              <a:defRPr sz="2200">
                <a:solidFill>
                  <a:srgbClr val="F3BB4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routes Data to Core B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starts countdown timer, Core B saves data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routes data to next core &amp; sends acknowledge to Core A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receives acknowledgment in time and edge to Core B stays enables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356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357" name="Failure Detection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Failure Detection</a:t>
            </a:r>
          </a:p>
        </p:txBody>
      </p:sp>
      <p:sp>
        <p:nvSpPr>
          <p:cNvPr id="1358" name="To reduce logic/power use data to test neighboring cores…"/>
          <p:cNvSpPr/>
          <p:nvPr/>
        </p:nvSpPr>
        <p:spPr>
          <a:xfrm>
            <a:off x="1350179" y="1038356"/>
            <a:ext cx="9436422" cy="6130138"/>
          </a:xfrm>
          <a:prstGeom prst="roundRect">
            <a:avLst>
              <a:gd name="adj" fmla="val 2743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To reduce logic/power use data to test neighboring cores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Means protection cannot be perfect, but identification circuit becomes trivial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“acknowledge” transmission of data to the original source of the data Core A, if Core A does not receive acknowledgment -&gt; disables transmission to Core B for some period of time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Tests for multiple failures at the same time: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from Core A does not arrive in Core B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does not save data correctly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is “noisy” and flooded with other data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cannot send data onwards</a:t>
            </a:r>
          </a:p>
        </p:txBody>
      </p:sp>
      <p:sp>
        <p:nvSpPr>
          <p:cNvPr id="1359" name="How to identify dynamic failures?"/>
          <p:cNvSpPr/>
          <p:nvPr/>
        </p:nvSpPr>
        <p:spPr>
          <a:xfrm>
            <a:off x="1350179" y="1019306"/>
            <a:ext cx="9455472" cy="1188349"/>
          </a:xfrm>
          <a:prstGeom prst="roundRect">
            <a:avLst>
              <a:gd name="adj" fmla="val 19273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How to identify dynamic failures?</a:t>
            </a:r>
          </a:p>
        </p:txBody>
      </p:sp>
      <p:sp>
        <p:nvSpPr>
          <p:cNvPr id="1360" name="Single Event Effects (SEE) can upset logic and cause abnormal behavior until reset…"/>
          <p:cNvSpPr/>
          <p:nvPr/>
        </p:nvSpPr>
        <p:spPr>
          <a:xfrm>
            <a:off x="13348898" y="2619360"/>
            <a:ext cx="6773527" cy="3301459"/>
          </a:xfrm>
          <a:prstGeom prst="roundRect">
            <a:avLst>
              <a:gd name="adj" fmla="val 5093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Single Event Effects (SEE) can upset logic and cause abnormal behavior until reset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Physical damage to chip can manifest in temporary failures lasting from single event to failed until reset </a:t>
            </a:r>
          </a:p>
        </p:txBody>
      </p:sp>
      <p:sp>
        <p:nvSpPr>
          <p:cNvPr id="1361" name="Source of temporary failures?"/>
          <p:cNvSpPr/>
          <p:nvPr/>
        </p:nvSpPr>
        <p:spPr>
          <a:xfrm>
            <a:off x="13348898" y="2600310"/>
            <a:ext cx="6773527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Source of temporary failures?</a:t>
            </a:r>
          </a:p>
        </p:txBody>
      </p:sp>
      <p:pic>
        <p:nvPicPr>
          <p:cNvPr id="1362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44478" t="51440" r="20797" b="8684"/>
          <a:stretch>
            <a:fillRect/>
          </a:stretch>
        </p:blipFill>
        <p:spPr>
          <a:xfrm>
            <a:off x="11944743" y="6573281"/>
            <a:ext cx="9330930" cy="491985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63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0" t="92613" r="57036" b="0"/>
          <a:stretch>
            <a:fillRect/>
          </a:stretch>
        </p:blipFill>
        <p:spPr>
          <a:xfrm>
            <a:off x="12432785" y="11492944"/>
            <a:ext cx="8022388" cy="6333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64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42941" t="92613" r="14496" b="0"/>
          <a:stretch>
            <a:fillRect/>
          </a:stretch>
        </p:blipFill>
        <p:spPr>
          <a:xfrm>
            <a:off x="12430327" y="12126356"/>
            <a:ext cx="7947590" cy="633334"/>
          </a:xfrm>
          <a:prstGeom prst="rect">
            <a:avLst/>
          </a:prstGeom>
          <a:ln w="12700">
            <a:miter lim="400000"/>
          </a:ln>
        </p:spPr>
      </p:pic>
      <p:sp>
        <p:nvSpPr>
          <p:cNvPr id="1365" name="Rounded Rectangle"/>
          <p:cNvSpPr/>
          <p:nvPr/>
        </p:nvSpPr>
        <p:spPr>
          <a:xfrm>
            <a:off x="5634196" y="8007663"/>
            <a:ext cx="1270001" cy="1270001"/>
          </a:xfrm>
          <a:prstGeom prst="roundRect">
            <a:avLst>
              <a:gd name="adj" fmla="val 8015"/>
            </a:avLst>
          </a:prstGeom>
          <a:solidFill>
            <a:srgbClr val="479CBD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66" name="Rounded Rectangle"/>
          <p:cNvSpPr/>
          <p:nvPr/>
        </p:nvSpPr>
        <p:spPr>
          <a:xfrm>
            <a:off x="5640546" y="10226971"/>
            <a:ext cx="1270001" cy="1270001"/>
          </a:xfrm>
          <a:prstGeom prst="roundRect">
            <a:avLst>
              <a:gd name="adj" fmla="val 8015"/>
            </a:avLst>
          </a:prstGeom>
          <a:solidFill>
            <a:srgbClr val="479CBD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67" name="Line"/>
          <p:cNvSpPr/>
          <p:nvPr/>
        </p:nvSpPr>
        <p:spPr>
          <a:xfrm>
            <a:off x="6048216" y="9284013"/>
            <a:ext cx="1" cy="939743"/>
          </a:xfrm>
          <a:prstGeom prst="line">
            <a:avLst/>
          </a:prstGeom>
          <a:ln w="1143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68" name="Line"/>
          <p:cNvSpPr/>
          <p:nvPr/>
        </p:nvSpPr>
        <p:spPr>
          <a:xfrm>
            <a:off x="6048216" y="11503320"/>
            <a:ext cx="1" cy="939743"/>
          </a:xfrm>
          <a:prstGeom prst="line">
            <a:avLst/>
          </a:prstGeom>
          <a:ln w="1143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69" name="Line"/>
          <p:cNvSpPr/>
          <p:nvPr/>
        </p:nvSpPr>
        <p:spPr>
          <a:xfrm flipV="1">
            <a:off x="6523196" y="9284013"/>
            <a:ext cx="1" cy="93974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70" name="Line"/>
          <p:cNvSpPr/>
          <p:nvPr/>
        </p:nvSpPr>
        <p:spPr>
          <a:xfrm flipV="1">
            <a:off x="6523196" y="11503320"/>
            <a:ext cx="1" cy="93974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71" name="Circle"/>
          <p:cNvSpPr/>
          <p:nvPr/>
        </p:nvSpPr>
        <p:spPr>
          <a:xfrm>
            <a:off x="5730716" y="10544471"/>
            <a:ext cx="635001" cy="635001"/>
          </a:xfrm>
          <a:prstGeom prst="ellipse">
            <a:avLst/>
          </a:prstGeom>
          <a:solidFill>
            <a:srgbClr val="F3BB44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72" name="Core A"/>
          <p:cNvSpPr txBox="1"/>
          <p:nvPr/>
        </p:nvSpPr>
        <p:spPr>
          <a:xfrm>
            <a:off x="6916896" y="8045029"/>
            <a:ext cx="273216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A</a:t>
            </a:r>
          </a:p>
        </p:txBody>
      </p:sp>
      <p:sp>
        <p:nvSpPr>
          <p:cNvPr id="1373" name="Core B"/>
          <p:cNvSpPr txBox="1"/>
          <p:nvPr/>
        </p:nvSpPr>
        <p:spPr>
          <a:xfrm>
            <a:off x="6916896" y="10207330"/>
            <a:ext cx="273216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B</a:t>
            </a:r>
          </a:p>
        </p:txBody>
      </p:sp>
      <p:sp>
        <p:nvSpPr>
          <p:cNvPr id="1374" name="Clock"/>
          <p:cNvSpPr/>
          <p:nvPr/>
        </p:nvSpPr>
        <p:spPr>
          <a:xfrm>
            <a:off x="5888196" y="8328297"/>
            <a:ext cx="635001" cy="635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cubicBezTo>
                  <a:pt x="4833" y="0"/>
                  <a:pt x="0" y="4833"/>
                  <a:pt x="0" y="10800"/>
                </a:cubicBezTo>
                <a:cubicBezTo>
                  <a:pt x="0" y="16767"/>
                  <a:pt x="4833" y="21600"/>
                  <a:pt x="10800" y="21600"/>
                </a:cubicBezTo>
                <a:cubicBezTo>
                  <a:pt x="16767" y="21600"/>
                  <a:pt x="21600" y="16767"/>
                  <a:pt x="21600" y="10800"/>
                </a:cubicBezTo>
                <a:cubicBezTo>
                  <a:pt x="21600" y="4833"/>
                  <a:pt x="16762" y="0"/>
                  <a:pt x="10800" y="0"/>
                </a:cubicBezTo>
                <a:close/>
                <a:moveTo>
                  <a:pt x="10714" y="1340"/>
                </a:moveTo>
                <a:lnTo>
                  <a:pt x="10886" y="1340"/>
                </a:lnTo>
                <a:cubicBezTo>
                  <a:pt x="10994" y="1340"/>
                  <a:pt x="11080" y="1426"/>
                  <a:pt x="11080" y="1534"/>
                </a:cubicBezTo>
                <a:lnTo>
                  <a:pt x="11080" y="3100"/>
                </a:lnTo>
                <a:cubicBezTo>
                  <a:pt x="11080" y="3208"/>
                  <a:pt x="10994" y="3294"/>
                  <a:pt x="10886" y="3294"/>
                </a:cubicBezTo>
                <a:lnTo>
                  <a:pt x="10714" y="3294"/>
                </a:lnTo>
                <a:cubicBezTo>
                  <a:pt x="10606" y="3294"/>
                  <a:pt x="10520" y="3208"/>
                  <a:pt x="10520" y="3100"/>
                </a:cubicBezTo>
                <a:lnTo>
                  <a:pt x="10520" y="1534"/>
                </a:lnTo>
                <a:cubicBezTo>
                  <a:pt x="10520" y="1426"/>
                  <a:pt x="10606" y="1340"/>
                  <a:pt x="10714" y="1340"/>
                </a:cubicBezTo>
                <a:close/>
                <a:moveTo>
                  <a:pt x="6218" y="2541"/>
                </a:moveTo>
                <a:cubicBezTo>
                  <a:pt x="6293" y="2532"/>
                  <a:pt x="6369" y="2567"/>
                  <a:pt x="6409" y="2636"/>
                </a:cubicBezTo>
                <a:lnTo>
                  <a:pt x="7192" y="3991"/>
                </a:lnTo>
                <a:cubicBezTo>
                  <a:pt x="7246" y="4083"/>
                  <a:pt x="7215" y="4202"/>
                  <a:pt x="7123" y="4256"/>
                </a:cubicBezTo>
                <a:lnTo>
                  <a:pt x="6971" y="4342"/>
                </a:lnTo>
                <a:cubicBezTo>
                  <a:pt x="6879" y="4396"/>
                  <a:pt x="6760" y="4363"/>
                  <a:pt x="6706" y="4271"/>
                </a:cubicBezTo>
                <a:lnTo>
                  <a:pt x="5923" y="2916"/>
                </a:lnTo>
                <a:cubicBezTo>
                  <a:pt x="5869" y="2824"/>
                  <a:pt x="5902" y="2700"/>
                  <a:pt x="5994" y="2651"/>
                </a:cubicBezTo>
                <a:lnTo>
                  <a:pt x="6146" y="2565"/>
                </a:lnTo>
                <a:cubicBezTo>
                  <a:pt x="6169" y="2552"/>
                  <a:pt x="6194" y="2544"/>
                  <a:pt x="6218" y="2541"/>
                </a:cubicBezTo>
                <a:close/>
                <a:moveTo>
                  <a:pt x="15382" y="2541"/>
                </a:moveTo>
                <a:cubicBezTo>
                  <a:pt x="15406" y="2544"/>
                  <a:pt x="15431" y="2552"/>
                  <a:pt x="15454" y="2565"/>
                </a:cubicBezTo>
                <a:lnTo>
                  <a:pt x="15606" y="2651"/>
                </a:lnTo>
                <a:cubicBezTo>
                  <a:pt x="15698" y="2705"/>
                  <a:pt x="15731" y="2824"/>
                  <a:pt x="15677" y="2916"/>
                </a:cubicBezTo>
                <a:lnTo>
                  <a:pt x="14894" y="4271"/>
                </a:lnTo>
                <a:cubicBezTo>
                  <a:pt x="14840" y="4363"/>
                  <a:pt x="14721" y="4396"/>
                  <a:pt x="14629" y="4342"/>
                </a:cubicBezTo>
                <a:lnTo>
                  <a:pt x="14477" y="4256"/>
                </a:lnTo>
                <a:cubicBezTo>
                  <a:pt x="14385" y="4202"/>
                  <a:pt x="14354" y="4083"/>
                  <a:pt x="14408" y="3991"/>
                </a:cubicBezTo>
                <a:lnTo>
                  <a:pt x="15191" y="2636"/>
                </a:lnTo>
                <a:cubicBezTo>
                  <a:pt x="15231" y="2567"/>
                  <a:pt x="15307" y="2532"/>
                  <a:pt x="15382" y="2541"/>
                </a:cubicBezTo>
                <a:close/>
                <a:moveTo>
                  <a:pt x="16951" y="4904"/>
                </a:moveTo>
                <a:lnTo>
                  <a:pt x="17280" y="5282"/>
                </a:lnTo>
                <a:lnTo>
                  <a:pt x="11762" y="10660"/>
                </a:lnTo>
                <a:lnTo>
                  <a:pt x="12221" y="10903"/>
                </a:lnTo>
                <a:lnTo>
                  <a:pt x="11600" y="11978"/>
                </a:lnTo>
                <a:lnTo>
                  <a:pt x="10876" y="11524"/>
                </a:lnTo>
                <a:lnTo>
                  <a:pt x="10265" y="12118"/>
                </a:lnTo>
                <a:lnTo>
                  <a:pt x="9433" y="11205"/>
                </a:lnTo>
                <a:lnTo>
                  <a:pt x="9833" y="10871"/>
                </a:lnTo>
                <a:lnTo>
                  <a:pt x="6161" y="8576"/>
                </a:lnTo>
                <a:lnTo>
                  <a:pt x="6556" y="7896"/>
                </a:lnTo>
                <a:lnTo>
                  <a:pt x="10736" y="10115"/>
                </a:lnTo>
                <a:lnTo>
                  <a:pt x="16951" y="4904"/>
                </a:lnTo>
                <a:close/>
                <a:moveTo>
                  <a:pt x="2838" y="5900"/>
                </a:moveTo>
                <a:cubicBezTo>
                  <a:pt x="2863" y="5903"/>
                  <a:pt x="2888" y="5911"/>
                  <a:pt x="2911" y="5925"/>
                </a:cubicBezTo>
                <a:lnTo>
                  <a:pt x="4266" y="6708"/>
                </a:lnTo>
                <a:cubicBezTo>
                  <a:pt x="4358" y="6762"/>
                  <a:pt x="4391" y="6879"/>
                  <a:pt x="4337" y="6971"/>
                </a:cubicBezTo>
                <a:lnTo>
                  <a:pt x="4249" y="7123"/>
                </a:lnTo>
                <a:cubicBezTo>
                  <a:pt x="4195" y="7215"/>
                  <a:pt x="4078" y="7248"/>
                  <a:pt x="3986" y="7194"/>
                </a:cubicBezTo>
                <a:lnTo>
                  <a:pt x="2629" y="6411"/>
                </a:lnTo>
                <a:cubicBezTo>
                  <a:pt x="2537" y="6357"/>
                  <a:pt x="2506" y="6238"/>
                  <a:pt x="2560" y="6146"/>
                </a:cubicBezTo>
                <a:lnTo>
                  <a:pt x="2646" y="5994"/>
                </a:lnTo>
                <a:cubicBezTo>
                  <a:pt x="2686" y="5925"/>
                  <a:pt x="2764" y="5890"/>
                  <a:pt x="2838" y="5900"/>
                </a:cubicBezTo>
                <a:close/>
                <a:moveTo>
                  <a:pt x="18757" y="5900"/>
                </a:moveTo>
                <a:cubicBezTo>
                  <a:pt x="18831" y="5890"/>
                  <a:pt x="18908" y="5925"/>
                  <a:pt x="18949" y="5994"/>
                </a:cubicBezTo>
                <a:lnTo>
                  <a:pt x="19035" y="6146"/>
                </a:lnTo>
                <a:cubicBezTo>
                  <a:pt x="19089" y="6238"/>
                  <a:pt x="19056" y="6357"/>
                  <a:pt x="18964" y="6411"/>
                </a:cubicBezTo>
                <a:lnTo>
                  <a:pt x="17609" y="7194"/>
                </a:lnTo>
                <a:cubicBezTo>
                  <a:pt x="17517" y="7248"/>
                  <a:pt x="17398" y="7215"/>
                  <a:pt x="17344" y="7123"/>
                </a:cubicBezTo>
                <a:lnTo>
                  <a:pt x="17258" y="6971"/>
                </a:lnTo>
                <a:cubicBezTo>
                  <a:pt x="17204" y="6879"/>
                  <a:pt x="17237" y="6762"/>
                  <a:pt x="17329" y="6708"/>
                </a:cubicBezTo>
                <a:lnTo>
                  <a:pt x="18684" y="5925"/>
                </a:lnTo>
                <a:cubicBezTo>
                  <a:pt x="18707" y="5911"/>
                  <a:pt x="18732" y="5903"/>
                  <a:pt x="18757" y="5900"/>
                </a:cubicBezTo>
                <a:close/>
                <a:moveTo>
                  <a:pt x="10800" y="10439"/>
                </a:moveTo>
                <a:cubicBezTo>
                  <a:pt x="10707" y="10439"/>
                  <a:pt x="10614" y="10475"/>
                  <a:pt x="10544" y="10545"/>
                </a:cubicBezTo>
                <a:cubicBezTo>
                  <a:pt x="10402" y="10686"/>
                  <a:pt x="10402" y="10915"/>
                  <a:pt x="10544" y="11056"/>
                </a:cubicBezTo>
                <a:cubicBezTo>
                  <a:pt x="10685" y="11198"/>
                  <a:pt x="10915" y="11198"/>
                  <a:pt x="11056" y="11056"/>
                </a:cubicBezTo>
                <a:cubicBezTo>
                  <a:pt x="11198" y="10915"/>
                  <a:pt x="11198" y="10686"/>
                  <a:pt x="11056" y="10545"/>
                </a:cubicBezTo>
                <a:cubicBezTo>
                  <a:pt x="10986" y="10475"/>
                  <a:pt x="10893" y="10439"/>
                  <a:pt x="10800" y="10439"/>
                </a:cubicBezTo>
                <a:close/>
                <a:moveTo>
                  <a:pt x="1529" y="10520"/>
                </a:moveTo>
                <a:lnTo>
                  <a:pt x="3095" y="10520"/>
                </a:lnTo>
                <a:cubicBezTo>
                  <a:pt x="3203" y="10520"/>
                  <a:pt x="3289" y="10606"/>
                  <a:pt x="3289" y="10714"/>
                </a:cubicBezTo>
                <a:lnTo>
                  <a:pt x="3289" y="10886"/>
                </a:lnTo>
                <a:cubicBezTo>
                  <a:pt x="3289" y="10994"/>
                  <a:pt x="3203" y="11082"/>
                  <a:pt x="3095" y="11082"/>
                </a:cubicBezTo>
                <a:lnTo>
                  <a:pt x="1529" y="11082"/>
                </a:lnTo>
                <a:cubicBezTo>
                  <a:pt x="1426" y="11082"/>
                  <a:pt x="1333" y="10994"/>
                  <a:pt x="1333" y="10886"/>
                </a:cubicBezTo>
                <a:lnTo>
                  <a:pt x="1333" y="10714"/>
                </a:lnTo>
                <a:cubicBezTo>
                  <a:pt x="1333" y="10606"/>
                  <a:pt x="1421" y="10520"/>
                  <a:pt x="1529" y="10520"/>
                </a:cubicBezTo>
                <a:close/>
                <a:moveTo>
                  <a:pt x="18500" y="10520"/>
                </a:moveTo>
                <a:lnTo>
                  <a:pt x="20066" y="10520"/>
                </a:lnTo>
                <a:cubicBezTo>
                  <a:pt x="20174" y="10520"/>
                  <a:pt x="20260" y="10606"/>
                  <a:pt x="20260" y="10714"/>
                </a:cubicBezTo>
                <a:lnTo>
                  <a:pt x="20260" y="10886"/>
                </a:lnTo>
                <a:cubicBezTo>
                  <a:pt x="20260" y="10994"/>
                  <a:pt x="20174" y="11082"/>
                  <a:pt x="20066" y="11082"/>
                </a:cubicBezTo>
                <a:lnTo>
                  <a:pt x="18500" y="11082"/>
                </a:lnTo>
                <a:cubicBezTo>
                  <a:pt x="18392" y="11082"/>
                  <a:pt x="18306" y="10994"/>
                  <a:pt x="18306" y="10886"/>
                </a:cubicBezTo>
                <a:lnTo>
                  <a:pt x="18306" y="10714"/>
                </a:lnTo>
                <a:cubicBezTo>
                  <a:pt x="18306" y="10606"/>
                  <a:pt x="18392" y="10520"/>
                  <a:pt x="18500" y="10520"/>
                </a:cubicBezTo>
                <a:close/>
                <a:moveTo>
                  <a:pt x="4058" y="14383"/>
                </a:moveTo>
                <a:cubicBezTo>
                  <a:pt x="4133" y="14373"/>
                  <a:pt x="4209" y="14408"/>
                  <a:pt x="4249" y="14477"/>
                </a:cubicBezTo>
                <a:lnTo>
                  <a:pt x="4337" y="14629"/>
                </a:lnTo>
                <a:cubicBezTo>
                  <a:pt x="4391" y="14721"/>
                  <a:pt x="4358" y="14840"/>
                  <a:pt x="4266" y="14894"/>
                </a:cubicBezTo>
                <a:lnTo>
                  <a:pt x="2911" y="15677"/>
                </a:lnTo>
                <a:cubicBezTo>
                  <a:pt x="2819" y="15731"/>
                  <a:pt x="2700" y="15698"/>
                  <a:pt x="2646" y="15606"/>
                </a:cubicBezTo>
                <a:lnTo>
                  <a:pt x="2560" y="15456"/>
                </a:lnTo>
                <a:cubicBezTo>
                  <a:pt x="2506" y="15364"/>
                  <a:pt x="2537" y="15245"/>
                  <a:pt x="2629" y="15191"/>
                </a:cubicBezTo>
                <a:lnTo>
                  <a:pt x="3986" y="14408"/>
                </a:lnTo>
                <a:cubicBezTo>
                  <a:pt x="4009" y="14394"/>
                  <a:pt x="4034" y="14386"/>
                  <a:pt x="4058" y="14383"/>
                </a:cubicBezTo>
                <a:close/>
                <a:moveTo>
                  <a:pt x="17536" y="14383"/>
                </a:moveTo>
                <a:cubicBezTo>
                  <a:pt x="17561" y="14386"/>
                  <a:pt x="17586" y="14394"/>
                  <a:pt x="17609" y="14408"/>
                </a:cubicBezTo>
                <a:lnTo>
                  <a:pt x="18964" y="15191"/>
                </a:lnTo>
                <a:cubicBezTo>
                  <a:pt x="19056" y="15245"/>
                  <a:pt x="19089" y="15364"/>
                  <a:pt x="19035" y="15456"/>
                </a:cubicBezTo>
                <a:lnTo>
                  <a:pt x="18949" y="15606"/>
                </a:lnTo>
                <a:cubicBezTo>
                  <a:pt x="18895" y="15698"/>
                  <a:pt x="18776" y="15731"/>
                  <a:pt x="18684" y="15677"/>
                </a:cubicBezTo>
                <a:lnTo>
                  <a:pt x="17329" y="14894"/>
                </a:lnTo>
                <a:cubicBezTo>
                  <a:pt x="17237" y="14840"/>
                  <a:pt x="17204" y="14721"/>
                  <a:pt x="17258" y="14629"/>
                </a:cubicBezTo>
                <a:lnTo>
                  <a:pt x="17344" y="14477"/>
                </a:lnTo>
                <a:cubicBezTo>
                  <a:pt x="17385" y="14408"/>
                  <a:pt x="17462" y="14373"/>
                  <a:pt x="17536" y="14383"/>
                </a:cubicBezTo>
                <a:close/>
                <a:moveTo>
                  <a:pt x="6893" y="17240"/>
                </a:moveTo>
                <a:cubicBezTo>
                  <a:pt x="6918" y="17243"/>
                  <a:pt x="6943" y="17251"/>
                  <a:pt x="6966" y="17265"/>
                </a:cubicBezTo>
                <a:lnTo>
                  <a:pt x="7118" y="17351"/>
                </a:lnTo>
                <a:cubicBezTo>
                  <a:pt x="7210" y="17399"/>
                  <a:pt x="7241" y="17519"/>
                  <a:pt x="7187" y="17616"/>
                </a:cubicBezTo>
                <a:lnTo>
                  <a:pt x="6404" y="18971"/>
                </a:lnTo>
                <a:cubicBezTo>
                  <a:pt x="6350" y="19063"/>
                  <a:pt x="6231" y="19094"/>
                  <a:pt x="6139" y="19040"/>
                </a:cubicBezTo>
                <a:lnTo>
                  <a:pt x="5989" y="18954"/>
                </a:lnTo>
                <a:cubicBezTo>
                  <a:pt x="5897" y="18900"/>
                  <a:pt x="5864" y="18781"/>
                  <a:pt x="5918" y="18689"/>
                </a:cubicBezTo>
                <a:lnTo>
                  <a:pt x="6701" y="17334"/>
                </a:lnTo>
                <a:cubicBezTo>
                  <a:pt x="6742" y="17265"/>
                  <a:pt x="6819" y="17230"/>
                  <a:pt x="6893" y="17240"/>
                </a:cubicBezTo>
                <a:close/>
                <a:moveTo>
                  <a:pt x="14696" y="17240"/>
                </a:moveTo>
                <a:cubicBezTo>
                  <a:pt x="14771" y="17230"/>
                  <a:pt x="14847" y="17265"/>
                  <a:pt x="14887" y="17334"/>
                </a:cubicBezTo>
                <a:lnTo>
                  <a:pt x="15670" y="18689"/>
                </a:lnTo>
                <a:cubicBezTo>
                  <a:pt x="15730" y="18781"/>
                  <a:pt x="15698" y="18900"/>
                  <a:pt x="15601" y="18954"/>
                </a:cubicBezTo>
                <a:lnTo>
                  <a:pt x="15449" y="19040"/>
                </a:lnTo>
                <a:cubicBezTo>
                  <a:pt x="15357" y="19094"/>
                  <a:pt x="15238" y="19063"/>
                  <a:pt x="15184" y="18971"/>
                </a:cubicBezTo>
                <a:lnTo>
                  <a:pt x="14401" y="17616"/>
                </a:lnTo>
                <a:cubicBezTo>
                  <a:pt x="14347" y="17524"/>
                  <a:pt x="14380" y="17405"/>
                  <a:pt x="14472" y="17351"/>
                </a:cubicBezTo>
                <a:lnTo>
                  <a:pt x="14624" y="17265"/>
                </a:lnTo>
                <a:cubicBezTo>
                  <a:pt x="14647" y="17251"/>
                  <a:pt x="14672" y="17243"/>
                  <a:pt x="14696" y="17240"/>
                </a:cubicBezTo>
                <a:close/>
                <a:moveTo>
                  <a:pt x="10714" y="18306"/>
                </a:moveTo>
                <a:lnTo>
                  <a:pt x="10886" y="18306"/>
                </a:lnTo>
                <a:cubicBezTo>
                  <a:pt x="10994" y="18306"/>
                  <a:pt x="11080" y="18392"/>
                  <a:pt x="11080" y="18500"/>
                </a:cubicBezTo>
                <a:lnTo>
                  <a:pt x="11080" y="20066"/>
                </a:lnTo>
                <a:cubicBezTo>
                  <a:pt x="11080" y="20174"/>
                  <a:pt x="10994" y="20262"/>
                  <a:pt x="10886" y="20262"/>
                </a:cubicBezTo>
                <a:lnTo>
                  <a:pt x="10714" y="20262"/>
                </a:lnTo>
                <a:cubicBezTo>
                  <a:pt x="10606" y="20262"/>
                  <a:pt x="10520" y="20174"/>
                  <a:pt x="10520" y="20066"/>
                </a:cubicBezTo>
                <a:lnTo>
                  <a:pt x="10520" y="18500"/>
                </a:lnTo>
                <a:cubicBezTo>
                  <a:pt x="10520" y="18392"/>
                  <a:pt x="10606" y="18306"/>
                  <a:pt x="10714" y="18306"/>
                </a:cubicBezTo>
                <a:close/>
              </a:path>
            </a:pathLst>
          </a:custGeom>
          <a:solidFill>
            <a:srgbClr val="FFFFFF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75" name="Data is generated in Core A…"/>
          <p:cNvSpPr txBox="1"/>
          <p:nvPr/>
        </p:nvSpPr>
        <p:spPr>
          <a:xfrm>
            <a:off x="746833" y="8001314"/>
            <a:ext cx="4747664" cy="32211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is generated in Core A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routes Data to Core B</a:t>
            </a:r>
          </a:p>
          <a:p>
            <a:pPr marL="388055" indent="-388055" algn="l">
              <a:buSzPct val="100000"/>
              <a:buAutoNum type="arabicPeriod" startAt="1"/>
              <a:defRPr sz="2200">
                <a:solidFill>
                  <a:srgbClr val="F3BB4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starts countdown timer, Core B saves data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routes data to next core &amp; sends acknowledge to Core A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receives acknowledgment in time and edge to Core B stays enables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7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378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379" name="Failure Detection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Failure Detection</a:t>
            </a:r>
          </a:p>
        </p:txBody>
      </p:sp>
      <p:sp>
        <p:nvSpPr>
          <p:cNvPr id="1380" name="To reduce logic/power use data to test neighboring cores…"/>
          <p:cNvSpPr/>
          <p:nvPr/>
        </p:nvSpPr>
        <p:spPr>
          <a:xfrm>
            <a:off x="1350179" y="1038356"/>
            <a:ext cx="9436422" cy="6130138"/>
          </a:xfrm>
          <a:prstGeom prst="roundRect">
            <a:avLst>
              <a:gd name="adj" fmla="val 2743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To reduce logic/power use data to test neighboring cores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Means protection cannot be perfect, but identification circuit becomes trivial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“acknowledge” transmission of data to the original source of the data Core A, if Core A does not receive acknowledgment -&gt; disables transmission to Core B for some period of time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Tests for multiple failures at the same time: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from Core A does not arrive in Core B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does not save data correctly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is “noisy” and flooded with other data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cannot send data onwards</a:t>
            </a:r>
          </a:p>
        </p:txBody>
      </p:sp>
      <p:sp>
        <p:nvSpPr>
          <p:cNvPr id="1381" name="How to identify dynamic failures?"/>
          <p:cNvSpPr/>
          <p:nvPr/>
        </p:nvSpPr>
        <p:spPr>
          <a:xfrm>
            <a:off x="1350179" y="1019306"/>
            <a:ext cx="9455472" cy="1188349"/>
          </a:xfrm>
          <a:prstGeom prst="roundRect">
            <a:avLst>
              <a:gd name="adj" fmla="val 19273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How to identify dynamic failures?</a:t>
            </a:r>
          </a:p>
        </p:txBody>
      </p:sp>
      <p:sp>
        <p:nvSpPr>
          <p:cNvPr id="1382" name="Single Event Effects (SEE) can upset logic and cause abnormal behavior until reset…"/>
          <p:cNvSpPr/>
          <p:nvPr/>
        </p:nvSpPr>
        <p:spPr>
          <a:xfrm>
            <a:off x="13348898" y="2619360"/>
            <a:ext cx="6773527" cy="3301459"/>
          </a:xfrm>
          <a:prstGeom prst="roundRect">
            <a:avLst>
              <a:gd name="adj" fmla="val 5093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Single Event Effects (SEE) can upset logic and cause abnormal behavior until reset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Physical damage to chip can manifest in temporary failures lasting from single event to failed until reset </a:t>
            </a:r>
          </a:p>
        </p:txBody>
      </p:sp>
      <p:sp>
        <p:nvSpPr>
          <p:cNvPr id="1383" name="Source of temporary failures?"/>
          <p:cNvSpPr/>
          <p:nvPr/>
        </p:nvSpPr>
        <p:spPr>
          <a:xfrm>
            <a:off x="13348898" y="2600310"/>
            <a:ext cx="6773527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Source of temporary failures?</a:t>
            </a:r>
          </a:p>
        </p:txBody>
      </p:sp>
      <p:pic>
        <p:nvPicPr>
          <p:cNvPr id="1384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44478" t="51440" r="20797" b="8684"/>
          <a:stretch>
            <a:fillRect/>
          </a:stretch>
        </p:blipFill>
        <p:spPr>
          <a:xfrm>
            <a:off x="11944743" y="6573281"/>
            <a:ext cx="9330930" cy="4919858"/>
          </a:xfrm>
          <a:prstGeom prst="rect">
            <a:avLst/>
          </a:prstGeom>
          <a:ln w="12700">
            <a:miter lim="400000"/>
          </a:ln>
        </p:spPr>
      </p:pic>
      <p:pic>
        <p:nvPicPr>
          <p:cNvPr id="1385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0" t="92613" r="57036" b="0"/>
          <a:stretch>
            <a:fillRect/>
          </a:stretch>
        </p:blipFill>
        <p:spPr>
          <a:xfrm>
            <a:off x="12432785" y="11492944"/>
            <a:ext cx="8022388" cy="6333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86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42941" t="92613" r="14496" b="0"/>
          <a:stretch>
            <a:fillRect/>
          </a:stretch>
        </p:blipFill>
        <p:spPr>
          <a:xfrm>
            <a:off x="12430327" y="12126356"/>
            <a:ext cx="7947590" cy="633334"/>
          </a:xfrm>
          <a:prstGeom prst="rect">
            <a:avLst/>
          </a:prstGeom>
          <a:ln w="12700">
            <a:miter lim="400000"/>
          </a:ln>
        </p:spPr>
      </p:pic>
      <p:sp>
        <p:nvSpPr>
          <p:cNvPr id="1387" name="Rounded Rectangle"/>
          <p:cNvSpPr/>
          <p:nvPr/>
        </p:nvSpPr>
        <p:spPr>
          <a:xfrm>
            <a:off x="5634196" y="8007663"/>
            <a:ext cx="1270001" cy="1270001"/>
          </a:xfrm>
          <a:prstGeom prst="roundRect">
            <a:avLst>
              <a:gd name="adj" fmla="val 8015"/>
            </a:avLst>
          </a:prstGeom>
          <a:solidFill>
            <a:srgbClr val="479CBD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88" name="Rounded Rectangle"/>
          <p:cNvSpPr/>
          <p:nvPr/>
        </p:nvSpPr>
        <p:spPr>
          <a:xfrm>
            <a:off x="5640546" y="10226971"/>
            <a:ext cx="1270001" cy="1270001"/>
          </a:xfrm>
          <a:prstGeom prst="roundRect">
            <a:avLst>
              <a:gd name="adj" fmla="val 8015"/>
            </a:avLst>
          </a:prstGeom>
          <a:solidFill>
            <a:srgbClr val="479CBD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89" name="Line"/>
          <p:cNvSpPr/>
          <p:nvPr/>
        </p:nvSpPr>
        <p:spPr>
          <a:xfrm>
            <a:off x="6048216" y="9284013"/>
            <a:ext cx="1" cy="939743"/>
          </a:xfrm>
          <a:prstGeom prst="line">
            <a:avLst/>
          </a:prstGeom>
          <a:ln w="1143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90" name="Line"/>
          <p:cNvSpPr/>
          <p:nvPr/>
        </p:nvSpPr>
        <p:spPr>
          <a:xfrm>
            <a:off x="6048216" y="11503320"/>
            <a:ext cx="1" cy="939743"/>
          </a:xfrm>
          <a:prstGeom prst="line">
            <a:avLst/>
          </a:prstGeom>
          <a:ln w="1143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91" name="Line"/>
          <p:cNvSpPr/>
          <p:nvPr/>
        </p:nvSpPr>
        <p:spPr>
          <a:xfrm flipV="1">
            <a:off x="6523196" y="9284013"/>
            <a:ext cx="1" cy="939743"/>
          </a:xfrm>
          <a:prstGeom prst="line">
            <a:avLst/>
          </a:prstGeom>
          <a:ln w="25400">
            <a:solidFill>
              <a:srgbClr val="DD5D44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92" name="Line"/>
          <p:cNvSpPr/>
          <p:nvPr/>
        </p:nvSpPr>
        <p:spPr>
          <a:xfrm flipV="1">
            <a:off x="6523196" y="11503320"/>
            <a:ext cx="1" cy="93974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93" name="Circle"/>
          <p:cNvSpPr/>
          <p:nvPr/>
        </p:nvSpPr>
        <p:spPr>
          <a:xfrm>
            <a:off x="5730716" y="11655691"/>
            <a:ext cx="635001" cy="635001"/>
          </a:xfrm>
          <a:prstGeom prst="ellipse">
            <a:avLst/>
          </a:prstGeom>
          <a:solidFill>
            <a:srgbClr val="F3BB44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94" name="Core A"/>
          <p:cNvSpPr txBox="1"/>
          <p:nvPr/>
        </p:nvSpPr>
        <p:spPr>
          <a:xfrm>
            <a:off x="6916896" y="8045029"/>
            <a:ext cx="273216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A</a:t>
            </a:r>
          </a:p>
        </p:txBody>
      </p:sp>
      <p:sp>
        <p:nvSpPr>
          <p:cNvPr id="1395" name="Core B"/>
          <p:cNvSpPr txBox="1"/>
          <p:nvPr/>
        </p:nvSpPr>
        <p:spPr>
          <a:xfrm>
            <a:off x="6916896" y="10207330"/>
            <a:ext cx="273216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B</a:t>
            </a:r>
          </a:p>
        </p:txBody>
      </p:sp>
      <p:sp>
        <p:nvSpPr>
          <p:cNvPr id="1396" name="Clock"/>
          <p:cNvSpPr/>
          <p:nvPr/>
        </p:nvSpPr>
        <p:spPr>
          <a:xfrm>
            <a:off x="5888196" y="8328297"/>
            <a:ext cx="635001" cy="635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cubicBezTo>
                  <a:pt x="4833" y="0"/>
                  <a:pt x="0" y="4833"/>
                  <a:pt x="0" y="10800"/>
                </a:cubicBezTo>
                <a:cubicBezTo>
                  <a:pt x="0" y="16767"/>
                  <a:pt x="4833" y="21600"/>
                  <a:pt x="10800" y="21600"/>
                </a:cubicBezTo>
                <a:cubicBezTo>
                  <a:pt x="16767" y="21600"/>
                  <a:pt x="21600" y="16767"/>
                  <a:pt x="21600" y="10800"/>
                </a:cubicBezTo>
                <a:cubicBezTo>
                  <a:pt x="21600" y="4833"/>
                  <a:pt x="16762" y="0"/>
                  <a:pt x="10800" y="0"/>
                </a:cubicBezTo>
                <a:close/>
                <a:moveTo>
                  <a:pt x="10714" y="1340"/>
                </a:moveTo>
                <a:lnTo>
                  <a:pt x="10886" y="1340"/>
                </a:lnTo>
                <a:cubicBezTo>
                  <a:pt x="10994" y="1340"/>
                  <a:pt x="11080" y="1426"/>
                  <a:pt x="11080" y="1534"/>
                </a:cubicBezTo>
                <a:lnTo>
                  <a:pt x="11080" y="3100"/>
                </a:lnTo>
                <a:cubicBezTo>
                  <a:pt x="11080" y="3208"/>
                  <a:pt x="10994" y="3294"/>
                  <a:pt x="10886" y="3294"/>
                </a:cubicBezTo>
                <a:lnTo>
                  <a:pt x="10714" y="3294"/>
                </a:lnTo>
                <a:cubicBezTo>
                  <a:pt x="10606" y="3294"/>
                  <a:pt x="10520" y="3208"/>
                  <a:pt x="10520" y="3100"/>
                </a:cubicBezTo>
                <a:lnTo>
                  <a:pt x="10520" y="1534"/>
                </a:lnTo>
                <a:cubicBezTo>
                  <a:pt x="10520" y="1426"/>
                  <a:pt x="10606" y="1340"/>
                  <a:pt x="10714" y="1340"/>
                </a:cubicBezTo>
                <a:close/>
                <a:moveTo>
                  <a:pt x="6218" y="2541"/>
                </a:moveTo>
                <a:cubicBezTo>
                  <a:pt x="6293" y="2532"/>
                  <a:pt x="6369" y="2567"/>
                  <a:pt x="6409" y="2636"/>
                </a:cubicBezTo>
                <a:lnTo>
                  <a:pt x="7192" y="3991"/>
                </a:lnTo>
                <a:cubicBezTo>
                  <a:pt x="7246" y="4083"/>
                  <a:pt x="7215" y="4202"/>
                  <a:pt x="7123" y="4256"/>
                </a:cubicBezTo>
                <a:lnTo>
                  <a:pt x="6971" y="4342"/>
                </a:lnTo>
                <a:cubicBezTo>
                  <a:pt x="6879" y="4396"/>
                  <a:pt x="6760" y="4363"/>
                  <a:pt x="6706" y="4271"/>
                </a:cubicBezTo>
                <a:lnTo>
                  <a:pt x="5923" y="2916"/>
                </a:lnTo>
                <a:cubicBezTo>
                  <a:pt x="5869" y="2824"/>
                  <a:pt x="5902" y="2700"/>
                  <a:pt x="5994" y="2651"/>
                </a:cubicBezTo>
                <a:lnTo>
                  <a:pt x="6146" y="2565"/>
                </a:lnTo>
                <a:cubicBezTo>
                  <a:pt x="6169" y="2552"/>
                  <a:pt x="6194" y="2544"/>
                  <a:pt x="6218" y="2541"/>
                </a:cubicBezTo>
                <a:close/>
                <a:moveTo>
                  <a:pt x="15382" y="2541"/>
                </a:moveTo>
                <a:cubicBezTo>
                  <a:pt x="15406" y="2544"/>
                  <a:pt x="15431" y="2552"/>
                  <a:pt x="15454" y="2565"/>
                </a:cubicBezTo>
                <a:lnTo>
                  <a:pt x="15606" y="2651"/>
                </a:lnTo>
                <a:cubicBezTo>
                  <a:pt x="15698" y="2705"/>
                  <a:pt x="15731" y="2824"/>
                  <a:pt x="15677" y="2916"/>
                </a:cubicBezTo>
                <a:lnTo>
                  <a:pt x="14894" y="4271"/>
                </a:lnTo>
                <a:cubicBezTo>
                  <a:pt x="14840" y="4363"/>
                  <a:pt x="14721" y="4396"/>
                  <a:pt x="14629" y="4342"/>
                </a:cubicBezTo>
                <a:lnTo>
                  <a:pt x="14477" y="4256"/>
                </a:lnTo>
                <a:cubicBezTo>
                  <a:pt x="14385" y="4202"/>
                  <a:pt x="14354" y="4083"/>
                  <a:pt x="14408" y="3991"/>
                </a:cubicBezTo>
                <a:lnTo>
                  <a:pt x="15191" y="2636"/>
                </a:lnTo>
                <a:cubicBezTo>
                  <a:pt x="15231" y="2567"/>
                  <a:pt x="15307" y="2532"/>
                  <a:pt x="15382" y="2541"/>
                </a:cubicBezTo>
                <a:close/>
                <a:moveTo>
                  <a:pt x="16951" y="4904"/>
                </a:moveTo>
                <a:lnTo>
                  <a:pt x="17280" y="5282"/>
                </a:lnTo>
                <a:lnTo>
                  <a:pt x="11762" y="10660"/>
                </a:lnTo>
                <a:lnTo>
                  <a:pt x="12221" y="10903"/>
                </a:lnTo>
                <a:lnTo>
                  <a:pt x="11600" y="11978"/>
                </a:lnTo>
                <a:lnTo>
                  <a:pt x="10876" y="11524"/>
                </a:lnTo>
                <a:lnTo>
                  <a:pt x="10265" y="12118"/>
                </a:lnTo>
                <a:lnTo>
                  <a:pt x="9433" y="11205"/>
                </a:lnTo>
                <a:lnTo>
                  <a:pt x="9833" y="10871"/>
                </a:lnTo>
                <a:lnTo>
                  <a:pt x="6161" y="8576"/>
                </a:lnTo>
                <a:lnTo>
                  <a:pt x="6556" y="7896"/>
                </a:lnTo>
                <a:lnTo>
                  <a:pt x="10736" y="10115"/>
                </a:lnTo>
                <a:lnTo>
                  <a:pt x="16951" y="4904"/>
                </a:lnTo>
                <a:close/>
                <a:moveTo>
                  <a:pt x="2838" y="5900"/>
                </a:moveTo>
                <a:cubicBezTo>
                  <a:pt x="2863" y="5903"/>
                  <a:pt x="2888" y="5911"/>
                  <a:pt x="2911" y="5925"/>
                </a:cubicBezTo>
                <a:lnTo>
                  <a:pt x="4266" y="6708"/>
                </a:lnTo>
                <a:cubicBezTo>
                  <a:pt x="4358" y="6762"/>
                  <a:pt x="4391" y="6879"/>
                  <a:pt x="4337" y="6971"/>
                </a:cubicBezTo>
                <a:lnTo>
                  <a:pt x="4249" y="7123"/>
                </a:lnTo>
                <a:cubicBezTo>
                  <a:pt x="4195" y="7215"/>
                  <a:pt x="4078" y="7248"/>
                  <a:pt x="3986" y="7194"/>
                </a:cubicBezTo>
                <a:lnTo>
                  <a:pt x="2629" y="6411"/>
                </a:lnTo>
                <a:cubicBezTo>
                  <a:pt x="2537" y="6357"/>
                  <a:pt x="2506" y="6238"/>
                  <a:pt x="2560" y="6146"/>
                </a:cubicBezTo>
                <a:lnTo>
                  <a:pt x="2646" y="5994"/>
                </a:lnTo>
                <a:cubicBezTo>
                  <a:pt x="2686" y="5925"/>
                  <a:pt x="2764" y="5890"/>
                  <a:pt x="2838" y="5900"/>
                </a:cubicBezTo>
                <a:close/>
                <a:moveTo>
                  <a:pt x="18757" y="5900"/>
                </a:moveTo>
                <a:cubicBezTo>
                  <a:pt x="18831" y="5890"/>
                  <a:pt x="18908" y="5925"/>
                  <a:pt x="18949" y="5994"/>
                </a:cubicBezTo>
                <a:lnTo>
                  <a:pt x="19035" y="6146"/>
                </a:lnTo>
                <a:cubicBezTo>
                  <a:pt x="19089" y="6238"/>
                  <a:pt x="19056" y="6357"/>
                  <a:pt x="18964" y="6411"/>
                </a:cubicBezTo>
                <a:lnTo>
                  <a:pt x="17609" y="7194"/>
                </a:lnTo>
                <a:cubicBezTo>
                  <a:pt x="17517" y="7248"/>
                  <a:pt x="17398" y="7215"/>
                  <a:pt x="17344" y="7123"/>
                </a:cubicBezTo>
                <a:lnTo>
                  <a:pt x="17258" y="6971"/>
                </a:lnTo>
                <a:cubicBezTo>
                  <a:pt x="17204" y="6879"/>
                  <a:pt x="17237" y="6762"/>
                  <a:pt x="17329" y="6708"/>
                </a:cubicBezTo>
                <a:lnTo>
                  <a:pt x="18684" y="5925"/>
                </a:lnTo>
                <a:cubicBezTo>
                  <a:pt x="18707" y="5911"/>
                  <a:pt x="18732" y="5903"/>
                  <a:pt x="18757" y="5900"/>
                </a:cubicBezTo>
                <a:close/>
                <a:moveTo>
                  <a:pt x="10800" y="10439"/>
                </a:moveTo>
                <a:cubicBezTo>
                  <a:pt x="10707" y="10439"/>
                  <a:pt x="10614" y="10475"/>
                  <a:pt x="10544" y="10545"/>
                </a:cubicBezTo>
                <a:cubicBezTo>
                  <a:pt x="10402" y="10686"/>
                  <a:pt x="10402" y="10915"/>
                  <a:pt x="10544" y="11056"/>
                </a:cubicBezTo>
                <a:cubicBezTo>
                  <a:pt x="10685" y="11198"/>
                  <a:pt x="10915" y="11198"/>
                  <a:pt x="11056" y="11056"/>
                </a:cubicBezTo>
                <a:cubicBezTo>
                  <a:pt x="11198" y="10915"/>
                  <a:pt x="11198" y="10686"/>
                  <a:pt x="11056" y="10545"/>
                </a:cubicBezTo>
                <a:cubicBezTo>
                  <a:pt x="10986" y="10475"/>
                  <a:pt x="10893" y="10439"/>
                  <a:pt x="10800" y="10439"/>
                </a:cubicBezTo>
                <a:close/>
                <a:moveTo>
                  <a:pt x="1529" y="10520"/>
                </a:moveTo>
                <a:lnTo>
                  <a:pt x="3095" y="10520"/>
                </a:lnTo>
                <a:cubicBezTo>
                  <a:pt x="3203" y="10520"/>
                  <a:pt x="3289" y="10606"/>
                  <a:pt x="3289" y="10714"/>
                </a:cubicBezTo>
                <a:lnTo>
                  <a:pt x="3289" y="10886"/>
                </a:lnTo>
                <a:cubicBezTo>
                  <a:pt x="3289" y="10994"/>
                  <a:pt x="3203" y="11082"/>
                  <a:pt x="3095" y="11082"/>
                </a:cubicBezTo>
                <a:lnTo>
                  <a:pt x="1529" y="11082"/>
                </a:lnTo>
                <a:cubicBezTo>
                  <a:pt x="1426" y="11082"/>
                  <a:pt x="1333" y="10994"/>
                  <a:pt x="1333" y="10886"/>
                </a:cubicBezTo>
                <a:lnTo>
                  <a:pt x="1333" y="10714"/>
                </a:lnTo>
                <a:cubicBezTo>
                  <a:pt x="1333" y="10606"/>
                  <a:pt x="1421" y="10520"/>
                  <a:pt x="1529" y="10520"/>
                </a:cubicBezTo>
                <a:close/>
                <a:moveTo>
                  <a:pt x="18500" y="10520"/>
                </a:moveTo>
                <a:lnTo>
                  <a:pt x="20066" y="10520"/>
                </a:lnTo>
                <a:cubicBezTo>
                  <a:pt x="20174" y="10520"/>
                  <a:pt x="20260" y="10606"/>
                  <a:pt x="20260" y="10714"/>
                </a:cubicBezTo>
                <a:lnTo>
                  <a:pt x="20260" y="10886"/>
                </a:lnTo>
                <a:cubicBezTo>
                  <a:pt x="20260" y="10994"/>
                  <a:pt x="20174" y="11082"/>
                  <a:pt x="20066" y="11082"/>
                </a:cubicBezTo>
                <a:lnTo>
                  <a:pt x="18500" y="11082"/>
                </a:lnTo>
                <a:cubicBezTo>
                  <a:pt x="18392" y="11082"/>
                  <a:pt x="18306" y="10994"/>
                  <a:pt x="18306" y="10886"/>
                </a:cubicBezTo>
                <a:lnTo>
                  <a:pt x="18306" y="10714"/>
                </a:lnTo>
                <a:cubicBezTo>
                  <a:pt x="18306" y="10606"/>
                  <a:pt x="18392" y="10520"/>
                  <a:pt x="18500" y="10520"/>
                </a:cubicBezTo>
                <a:close/>
                <a:moveTo>
                  <a:pt x="4058" y="14383"/>
                </a:moveTo>
                <a:cubicBezTo>
                  <a:pt x="4133" y="14373"/>
                  <a:pt x="4209" y="14408"/>
                  <a:pt x="4249" y="14477"/>
                </a:cubicBezTo>
                <a:lnTo>
                  <a:pt x="4337" y="14629"/>
                </a:lnTo>
                <a:cubicBezTo>
                  <a:pt x="4391" y="14721"/>
                  <a:pt x="4358" y="14840"/>
                  <a:pt x="4266" y="14894"/>
                </a:cubicBezTo>
                <a:lnTo>
                  <a:pt x="2911" y="15677"/>
                </a:lnTo>
                <a:cubicBezTo>
                  <a:pt x="2819" y="15731"/>
                  <a:pt x="2700" y="15698"/>
                  <a:pt x="2646" y="15606"/>
                </a:cubicBezTo>
                <a:lnTo>
                  <a:pt x="2560" y="15456"/>
                </a:lnTo>
                <a:cubicBezTo>
                  <a:pt x="2506" y="15364"/>
                  <a:pt x="2537" y="15245"/>
                  <a:pt x="2629" y="15191"/>
                </a:cubicBezTo>
                <a:lnTo>
                  <a:pt x="3986" y="14408"/>
                </a:lnTo>
                <a:cubicBezTo>
                  <a:pt x="4009" y="14394"/>
                  <a:pt x="4034" y="14386"/>
                  <a:pt x="4058" y="14383"/>
                </a:cubicBezTo>
                <a:close/>
                <a:moveTo>
                  <a:pt x="17536" y="14383"/>
                </a:moveTo>
                <a:cubicBezTo>
                  <a:pt x="17561" y="14386"/>
                  <a:pt x="17586" y="14394"/>
                  <a:pt x="17609" y="14408"/>
                </a:cubicBezTo>
                <a:lnTo>
                  <a:pt x="18964" y="15191"/>
                </a:lnTo>
                <a:cubicBezTo>
                  <a:pt x="19056" y="15245"/>
                  <a:pt x="19089" y="15364"/>
                  <a:pt x="19035" y="15456"/>
                </a:cubicBezTo>
                <a:lnTo>
                  <a:pt x="18949" y="15606"/>
                </a:lnTo>
                <a:cubicBezTo>
                  <a:pt x="18895" y="15698"/>
                  <a:pt x="18776" y="15731"/>
                  <a:pt x="18684" y="15677"/>
                </a:cubicBezTo>
                <a:lnTo>
                  <a:pt x="17329" y="14894"/>
                </a:lnTo>
                <a:cubicBezTo>
                  <a:pt x="17237" y="14840"/>
                  <a:pt x="17204" y="14721"/>
                  <a:pt x="17258" y="14629"/>
                </a:cubicBezTo>
                <a:lnTo>
                  <a:pt x="17344" y="14477"/>
                </a:lnTo>
                <a:cubicBezTo>
                  <a:pt x="17385" y="14408"/>
                  <a:pt x="17462" y="14373"/>
                  <a:pt x="17536" y="14383"/>
                </a:cubicBezTo>
                <a:close/>
                <a:moveTo>
                  <a:pt x="6893" y="17240"/>
                </a:moveTo>
                <a:cubicBezTo>
                  <a:pt x="6918" y="17243"/>
                  <a:pt x="6943" y="17251"/>
                  <a:pt x="6966" y="17265"/>
                </a:cubicBezTo>
                <a:lnTo>
                  <a:pt x="7118" y="17351"/>
                </a:lnTo>
                <a:cubicBezTo>
                  <a:pt x="7210" y="17399"/>
                  <a:pt x="7241" y="17519"/>
                  <a:pt x="7187" y="17616"/>
                </a:cubicBezTo>
                <a:lnTo>
                  <a:pt x="6404" y="18971"/>
                </a:lnTo>
                <a:cubicBezTo>
                  <a:pt x="6350" y="19063"/>
                  <a:pt x="6231" y="19094"/>
                  <a:pt x="6139" y="19040"/>
                </a:cubicBezTo>
                <a:lnTo>
                  <a:pt x="5989" y="18954"/>
                </a:lnTo>
                <a:cubicBezTo>
                  <a:pt x="5897" y="18900"/>
                  <a:pt x="5864" y="18781"/>
                  <a:pt x="5918" y="18689"/>
                </a:cubicBezTo>
                <a:lnTo>
                  <a:pt x="6701" y="17334"/>
                </a:lnTo>
                <a:cubicBezTo>
                  <a:pt x="6742" y="17265"/>
                  <a:pt x="6819" y="17230"/>
                  <a:pt x="6893" y="17240"/>
                </a:cubicBezTo>
                <a:close/>
                <a:moveTo>
                  <a:pt x="14696" y="17240"/>
                </a:moveTo>
                <a:cubicBezTo>
                  <a:pt x="14771" y="17230"/>
                  <a:pt x="14847" y="17265"/>
                  <a:pt x="14887" y="17334"/>
                </a:cubicBezTo>
                <a:lnTo>
                  <a:pt x="15670" y="18689"/>
                </a:lnTo>
                <a:cubicBezTo>
                  <a:pt x="15730" y="18781"/>
                  <a:pt x="15698" y="18900"/>
                  <a:pt x="15601" y="18954"/>
                </a:cubicBezTo>
                <a:lnTo>
                  <a:pt x="15449" y="19040"/>
                </a:lnTo>
                <a:cubicBezTo>
                  <a:pt x="15357" y="19094"/>
                  <a:pt x="15238" y="19063"/>
                  <a:pt x="15184" y="18971"/>
                </a:cubicBezTo>
                <a:lnTo>
                  <a:pt x="14401" y="17616"/>
                </a:lnTo>
                <a:cubicBezTo>
                  <a:pt x="14347" y="17524"/>
                  <a:pt x="14380" y="17405"/>
                  <a:pt x="14472" y="17351"/>
                </a:cubicBezTo>
                <a:lnTo>
                  <a:pt x="14624" y="17265"/>
                </a:lnTo>
                <a:cubicBezTo>
                  <a:pt x="14647" y="17251"/>
                  <a:pt x="14672" y="17243"/>
                  <a:pt x="14696" y="17240"/>
                </a:cubicBezTo>
                <a:close/>
                <a:moveTo>
                  <a:pt x="10714" y="18306"/>
                </a:moveTo>
                <a:lnTo>
                  <a:pt x="10886" y="18306"/>
                </a:lnTo>
                <a:cubicBezTo>
                  <a:pt x="10994" y="18306"/>
                  <a:pt x="11080" y="18392"/>
                  <a:pt x="11080" y="18500"/>
                </a:cubicBezTo>
                <a:lnTo>
                  <a:pt x="11080" y="20066"/>
                </a:lnTo>
                <a:cubicBezTo>
                  <a:pt x="11080" y="20174"/>
                  <a:pt x="10994" y="20262"/>
                  <a:pt x="10886" y="20262"/>
                </a:cubicBezTo>
                <a:lnTo>
                  <a:pt x="10714" y="20262"/>
                </a:lnTo>
                <a:cubicBezTo>
                  <a:pt x="10606" y="20262"/>
                  <a:pt x="10520" y="20174"/>
                  <a:pt x="10520" y="20066"/>
                </a:cubicBezTo>
                <a:lnTo>
                  <a:pt x="10520" y="18500"/>
                </a:lnTo>
                <a:cubicBezTo>
                  <a:pt x="10520" y="18392"/>
                  <a:pt x="10606" y="18306"/>
                  <a:pt x="10714" y="18306"/>
                </a:cubicBezTo>
                <a:close/>
              </a:path>
            </a:pathLst>
          </a:custGeom>
          <a:solidFill>
            <a:srgbClr val="FFFFFF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397" name="Data is generated in Core A…"/>
          <p:cNvSpPr txBox="1"/>
          <p:nvPr/>
        </p:nvSpPr>
        <p:spPr>
          <a:xfrm>
            <a:off x="746833" y="8001314"/>
            <a:ext cx="4747664" cy="32211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is generated in Core A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routes Data to Core B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starts countdown timer, Core B saves data</a:t>
            </a:r>
          </a:p>
          <a:p>
            <a:pPr marL="388055" indent="-388055" algn="l">
              <a:buSzPct val="100000"/>
              <a:buAutoNum type="arabicPeriod" startAt="1"/>
              <a:defRPr sz="2200">
                <a:solidFill>
                  <a:srgbClr val="F3BB4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routes data to next core &amp; sends acknowledge to Core A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receives acknowledgment in time and edge to Core B stays enables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9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00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401" name="Failure Detection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Failure Detection</a:t>
            </a:r>
          </a:p>
        </p:txBody>
      </p:sp>
      <p:sp>
        <p:nvSpPr>
          <p:cNvPr id="1402" name="To reduce logic/power use data to test neighboring cores…"/>
          <p:cNvSpPr/>
          <p:nvPr/>
        </p:nvSpPr>
        <p:spPr>
          <a:xfrm>
            <a:off x="1350179" y="1038356"/>
            <a:ext cx="9436422" cy="6130138"/>
          </a:xfrm>
          <a:prstGeom prst="roundRect">
            <a:avLst>
              <a:gd name="adj" fmla="val 2743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To reduce logic/power use data to test neighboring cores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Means protection cannot be perfect, but identification circuit becomes trivial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“acknowledge” transmission of data to the original source of the data Core A, if Core A does not receive acknowledgment -&gt; disables transmission to Core B for some period of time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Tests for multiple failures at the same time: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from Core A does not arrive in Core B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does not save data correctly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is “noisy” and flooded with other data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cannot send data onwards</a:t>
            </a:r>
          </a:p>
        </p:txBody>
      </p:sp>
      <p:sp>
        <p:nvSpPr>
          <p:cNvPr id="1403" name="How to identify dynamic failures?"/>
          <p:cNvSpPr/>
          <p:nvPr/>
        </p:nvSpPr>
        <p:spPr>
          <a:xfrm>
            <a:off x="1350179" y="1019306"/>
            <a:ext cx="9455472" cy="1188349"/>
          </a:xfrm>
          <a:prstGeom prst="roundRect">
            <a:avLst>
              <a:gd name="adj" fmla="val 19273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How to identify dynamic failures?</a:t>
            </a:r>
          </a:p>
        </p:txBody>
      </p:sp>
      <p:sp>
        <p:nvSpPr>
          <p:cNvPr id="1404" name="Single Event Effects (SEE) can upset logic and cause abnormal behavior until reset…"/>
          <p:cNvSpPr/>
          <p:nvPr/>
        </p:nvSpPr>
        <p:spPr>
          <a:xfrm>
            <a:off x="13348898" y="2619360"/>
            <a:ext cx="6773527" cy="3301459"/>
          </a:xfrm>
          <a:prstGeom prst="roundRect">
            <a:avLst>
              <a:gd name="adj" fmla="val 5093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Single Event Effects (SEE) can upset logic and cause abnormal behavior until reset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Physical damage to chip can manifest in temporary failures lasting from single event to failed until reset </a:t>
            </a:r>
          </a:p>
        </p:txBody>
      </p:sp>
      <p:sp>
        <p:nvSpPr>
          <p:cNvPr id="1405" name="Source of temporary failures?"/>
          <p:cNvSpPr/>
          <p:nvPr/>
        </p:nvSpPr>
        <p:spPr>
          <a:xfrm>
            <a:off x="13348898" y="2600310"/>
            <a:ext cx="6773527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Source of temporary failures?</a:t>
            </a:r>
          </a:p>
        </p:txBody>
      </p:sp>
      <p:pic>
        <p:nvPicPr>
          <p:cNvPr id="1406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44478" t="51440" r="20797" b="8684"/>
          <a:stretch>
            <a:fillRect/>
          </a:stretch>
        </p:blipFill>
        <p:spPr>
          <a:xfrm>
            <a:off x="11944743" y="6573281"/>
            <a:ext cx="9330930" cy="4919858"/>
          </a:xfrm>
          <a:prstGeom prst="rect">
            <a:avLst/>
          </a:prstGeom>
          <a:ln w="12700">
            <a:miter lim="400000"/>
          </a:ln>
        </p:spPr>
      </p:pic>
      <p:pic>
        <p:nvPicPr>
          <p:cNvPr id="1407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0" t="92613" r="57036" b="0"/>
          <a:stretch>
            <a:fillRect/>
          </a:stretch>
        </p:blipFill>
        <p:spPr>
          <a:xfrm>
            <a:off x="12432785" y="11492944"/>
            <a:ext cx="8022388" cy="6333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408" name="image (6).png" descr="image (6).png"/>
          <p:cNvPicPr>
            <a:picLocks noChangeAspect="1"/>
          </p:cNvPicPr>
          <p:nvPr/>
        </p:nvPicPr>
        <p:blipFill>
          <a:blip r:embed="rId2">
            <a:extLst/>
          </a:blip>
          <a:srcRect l="42941" t="92613" r="14496" b="0"/>
          <a:stretch>
            <a:fillRect/>
          </a:stretch>
        </p:blipFill>
        <p:spPr>
          <a:xfrm>
            <a:off x="12430327" y="12126356"/>
            <a:ext cx="7947590" cy="633334"/>
          </a:xfrm>
          <a:prstGeom prst="rect">
            <a:avLst/>
          </a:prstGeom>
          <a:ln w="12700">
            <a:miter lim="400000"/>
          </a:ln>
        </p:spPr>
      </p:pic>
      <p:sp>
        <p:nvSpPr>
          <p:cNvPr id="1409" name="Rounded Rectangle"/>
          <p:cNvSpPr/>
          <p:nvPr/>
        </p:nvSpPr>
        <p:spPr>
          <a:xfrm>
            <a:off x="5634196" y="8007663"/>
            <a:ext cx="1270001" cy="1270001"/>
          </a:xfrm>
          <a:prstGeom prst="roundRect">
            <a:avLst>
              <a:gd name="adj" fmla="val 8015"/>
            </a:avLst>
          </a:prstGeom>
          <a:solidFill>
            <a:srgbClr val="479CBD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10" name="Rounded Rectangle"/>
          <p:cNvSpPr/>
          <p:nvPr/>
        </p:nvSpPr>
        <p:spPr>
          <a:xfrm>
            <a:off x="5640546" y="10226971"/>
            <a:ext cx="1270001" cy="1270001"/>
          </a:xfrm>
          <a:prstGeom prst="roundRect">
            <a:avLst>
              <a:gd name="adj" fmla="val 8015"/>
            </a:avLst>
          </a:prstGeom>
          <a:solidFill>
            <a:srgbClr val="479CBD"/>
          </a:solidFill>
          <a:ln w="12700">
            <a:solidFill>
              <a:srgbClr val="FFFFFF"/>
            </a:solidFill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11" name="Line"/>
          <p:cNvSpPr/>
          <p:nvPr/>
        </p:nvSpPr>
        <p:spPr>
          <a:xfrm>
            <a:off x="6048216" y="9284013"/>
            <a:ext cx="1" cy="939743"/>
          </a:xfrm>
          <a:prstGeom prst="line">
            <a:avLst/>
          </a:prstGeom>
          <a:ln w="1143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12" name="Line"/>
          <p:cNvSpPr/>
          <p:nvPr/>
        </p:nvSpPr>
        <p:spPr>
          <a:xfrm>
            <a:off x="6048216" y="11503320"/>
            <a:ext cx="1" cy="939743"/>
          </a:xfrm>
          <a:prstGeom prst="line">
            <a:avLst/>
          </a:prstGeom>
          <a:ln w="1143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13" name="Line"/>
          <p:cNvSpPr/>
          <p:nvPr/>
        </p:nvSpPr>
        <p:spPr>
          <a:xfrm flipV="1">
            <a:off x="6523196" y="9284013"/>
            <a:ext cx="1" cy="93974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14" name="Line"/>
          <p:cNvSpPr/>
          <p:nvPr/>
        </p:nvSpPr>
        <p:spPr>
          <a:xfrm flipV="1">
            <a:off x="6523196" y="11503320"/>
            <a:ext cx="1" cy="939743"/>
          </a:xfrm>
          <a:prstGeom prst="line">
            <a:avLst/>
          </a:prstGeom>
          <a:ln w="25400">
            <a:solidFill>
              <a:srgbClr val="FFFFFF"/>
            </a:solidFill>
            <a:miter lim="400000"/>
            <a:tailEnd type="triangle"/>
          </a:ln>
        </p:spPr>
        <p:txBody>
          <a:bodyPr lIns="0" tIns="0" rIns="0" bIns="0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  <p:sp>
        <p:nvSpPr>
          <p:cNvPr id="1415" name="Data is generated in Core A…"/>
          <p:cNvSpPr txBox="1"/>
          <p:nvPr/>
        </p:nvSpPr>
        <p:spPr>
          <a:xfrm>
            <a:off x="746833" y="8001314"/>
            <a:ext cx="4747664" cy="32211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/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Data is generated in Core A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routes Data to Core B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starts countdown timer, Core B saves data</a:t>
            </a:r>
          </a:p>
          <a:p>
            <a:pPr marL="388055" indent="-388055" algn="l">
              <a:buSzPct val="100000"/>
              <a:buAutoNum type="arabicPeriod" startAt="1"/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B routes data to next core &amp; sends acknowledge to Core A</a:t>
            </a:r>
          </a:p>
          <a:p>
            <a:pPr marL="388055" indent="-388055" algn="l">
              <a:buSzPct val="100000"/>
              <a:buAutoNum type="arabicPeriod" startAt="1"/>
              <a:defRPr sz="2200">
                <a:solidFill>
                  <a:srgbClr val="F3BB44"/>
                </a:solidFill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Core A receives acknowledgment in time and edge to Core B stays enables</a:t>
            </a:r>
          </a:p>
        </p:txBody>
      </p:sp>
      <p:sp>
        <p:nvSpPr>
          <p:cNvPr id="1416" name="Core A"/>
          <p:cNvSpPr txBox="1"/>
          <p:nvPr/>
        </p:nvSpPr>
        <p:spPr>
          <a:xfrm>
            <a:off x="6916896" y="8045029"/>
            <a:ext cx="273216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A</a:t>
            </a:r>
          </a:p>
        </p:txBody>
      </p:sp>
      <p:sp>
        <p:nvSpPr>
          <p:cNvPr id="1417" name="Core B"/>
          <p:cNvSpPr txBox="1"/>
          <p:nvPr/>
        </p:nvSpPr>
        <p:spPr>
          <a:xfrm>
            <a:off x="6916896" y="10207330"/>
            <a:ext cx="2732166" cy="4779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spAutoFit/>
          </a:bodyPr>
          <a:lstStyle>
            <a:lvl1pPr algn="l">
              <a:defRPr sz="2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Core B</a:t>
            </a:r>
          </a:p>
        </p:txBody>
      </p:sp>
      <p:sp>
        <p:nvSpPr>
          <p:cNvPr id="1418" name="Clock"/>
          <p:cNvSpPr/>
          <p:nvPr/>
        </p:nvSpPr>
        <p:spPr>
          <a:xfrm>
            <a:off x="5888196" y="8328297"/>
            <a:ext cx="635001" cy="63500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fill="norm" stroke="1" extrusionOk="0">
                <a:moveTo>
                  <a:pt x="10800" y="0"/>
                </a:moveTo>
                <a:cubicBezTo>
                  <a:pt x="4833" y="0"/>
                  <a:pt x="0" y="4833"/>
                  <a:pt x="0" y="10800"/>
                </a:cubicBezTo>
                <a:cubicBezTo>
                  <a:pt x="0" y="16767"/>
                  <a:pt x="4833" y="21600"/>
                  <a:pt x="10800" y="21600"/>
                </a:cubicBezTo>
                <a:cubicBezTo>
                  <a:pt x="16767" y="21600"/>
                  <a:pt x="21600" y="16767"/>
                  <a:pt x="21600" y="10800"/>
                </a:cubicBezTo>
                <a:cubicBezTo>
                  <a:pt x="21600" y="4833"/>
                  <a:pt x="16762" y="0"/>
                  <a:pt x="10800" y="0"/>
                </a:cubicBezTo>
                <a:close/>
                <a:moveTo>
                  <a:pt x="10714" y="1340"/>
                </a:moveTo>
                <a:lnTo>
                  <a:pt x="10886" y="1340"/>
                </a:lnTo>
                <a:cubicBezTo>
                  <a:pt x="10994" y="1340"/>
                  <a:pt x="11080" y="1426"/>
                  <a:pt x="11080" y="1534"/>
                </a:cubicBezTo>
                <a:lnTo>
                  <a:pt x="11080" y="3100"/>
                </a:lnTo>
                <a:cubicBezTo>
                  <a:pt x="11080" y="3208"/>
                  <a:pt x="10994" y="3294"/>
                  <a:pt x="10886" y="3294"/>
                </a:cubicBezTo>
                <a:lnTo>
                  <a:pt x="10714" y="3294"/>
                </a:lnTo>
                <a:cubicBezTo>
                  <a:pt x="10606" y="3294"/>
                  <a:pt x="10520" y="3208"/>
                  <a:pt x="10520" y="3100"/>
                </a:cubicBezTo>
                <a:lnTo>
                  <a:pt x="10520" y="1534"/>
                </a:lnTo>
                <a:cubicBezTo>
                  <a:pt x="10520" y="1426"/>
                  <a:pt x="10606" y="1340"/>
                  <a:pt x="10714" y="1340"/>
                </a:cubicBezTo>
                <a:close/>
                <a:moveTo>
                  <a:pt x="6218" y="2541"/>
                </a:moveTo>
                <a:cubicBezTo>
                  <a:pt x="6293" y="2532"/>
                  <a:pt x="6369" y="2567"/>
                  <a:pt x="6409" y="2636"/>
                </a:cubicBezTo>
                <a:lnTo>
                  <a:pt x="7192" y="3991"/>
                </a:lnTo>
                <a:cubicBezTo>
                  <a:pt x="7246" y="4083"/>
                  <a:pt x="7215" y="4202"/>
                  <a:pt x="7123" y="4256"/>
                </a:cubicBezTo>
                <a:lnTo>
                  <a:pt x="6971" y="4342"/>
                </a:lnTo>
                <a:cubicBezTo>
                  <a:pt x="6879" y="4396"/>
                  <a:pt x="6760" y="4363"/>
                  <a:pt x="6706" y="4271"/>
                </a:cubicBezTo>
                <a:lnTo>
                  <a:pt x="5923" y="2916"/>
                </a:lnTo>
                <a:cubicBezTo>
                  <a:pt x="5869" y="2824"/>
                  <a:pt x="5902" y="2700"/>
                  <a:pt x="5994" y="2651"/>
                </a:cubicBezTo>
                <a:lnTo>
                  <a:pt x="6146" y="2565"/>
                </a:lnTo>
                <a:cubicBezTo>
                  <a:pt x="6169" y="2552"/>
                  <a:pt x="6194" y="2544"/>
                  <a:pt x="6218" y="2541"/>
                </a:cubicBezTo>
                <a:close/>
                <a:moveTo>
                  <a:pt x="15382" y="2541"/>
                </a:moveTo>
                <a:cubicBezTo>
                  <a:pt x="15406" y="2544"/>
                  <a:pt x="15431" y="2552"/>
                  <a:pt x="15454" y="2565"/>
                </a:cubicBezTo>
                <a:lnTo>
                  <a:pt x="15606" y="2651"/>
                </a:lnTo>
                <a:cubicBezTo>
                  <a:pt x="15698" y="2705"/>
                  <a:pt x="15731" y="2824"/>
                  <a:pt x="15677" y="2916"/>
                </a:cubicBezTo>
                <a:lnTo>
                  <a:pt x="14894" y="4271"/>
                </a:lnTo>
                <a:cubicBezTo>
                  <a:pt x="14840" y="4363"/>
                  <a:pt x="14721" y="4396"/>
                  <a:pt x="14629" y="4342"/>
                </a:cubicBezTo>
                <a:lnTo>
                  <a:pt x="14477" y="4256"/>
                </a:lnTo>
                <a:cubicBezTo>
                  <a:pt x="14385" y="4202"/>
                  <a:pt x="14354" y="4083"/>
                  <a:pt x="14408" y="3991"/>
                </a:cubicBezTo>
                <a:lnTo>
                  <a:pt x="15191" y="2636"/>
                </a:lnTo>
                <a:cubicBezTo>
                  <a:pt x="15231" y="2567"/>
                  <a:pt x="15307" y="2532"/>
                  <a:pt x="15382" y="2541"/>
                </a:cubicBezTo>
                <a:close/>
                <a:moveTo>
                  <a:pt x="16951" y="4904"/>
                </a:moveTo>
                <a:lnTo>
                  <a:pt x="17280" y="5282"/>
                </a:lnTo>
                <a:lnTo>
                  <a:pt x="11762" y="10660"/>
                </a:lnTo>
                <a:lnTo>
                  <a:pt x="12221" y="10903"/>
                </a:lnTo>
                <a:lnTo>
                  <a:pt x="11600" y="11978"/>
                </a:lnTo>
                <a:lnTo>
                  <a:pt x="10876" y="11524"/>
                </a:lnTo>
                <a:lnTo>
                  <a:pt x="10265" y="12118"/>
                </a:lnTo>
                <a:lnTo>
                  <a:pt x="9433" y="11205"/>
                </a:lnTo>
                <a:lnTo>
                  <a:pt x="9833" y="10871"/>
                </a:lnTo>
                <a:lnTo>
                  <a:pt x="6161" y="8576"/>
                </a:lnTo>
                <a:lnTo>
                  <a:pt x="6556" y="7896"/>
                </a:lnTo>
                <a:lnTo>
                  <a:pt x="10736" y="10115"/>
                </a:lnTo>
                <a:lnTo>
                  <a:pt x="16951" y="4904"/>
                </a:lnTo>
                <a:close/>
                <a:moveTo>
                  <a:pt x="2838" y="5900"/>
                </a:moveTo>
                <a:cubicBezTo>
                  <a:pt x="2863" y="5903"/>
                  <a:pt x="2888" y="5911"/>
                  <a:pt x="2911" y="5925"/>
                </a:cubicBezTo>
                <a:lnTo>
                  <a:pt x="4266" y="6708"/>
                </a:lnTo>
                <a:cubicBezTo>
                  <a:pt x="4358" y="6762"/>
                  <a:pt x="4391" y="6879"/>
                  <a:pt x="4337" y="6971"/>
                </a:cubicBezTo>
                <a:lnTo>
                  <a:pt x="4249" y="7123"/>
                </a:lnTo>
                <a:cubicBezTo>
                  <a:pt x="4195" y="7215"/>
                  <a:pt x="4078" y="7248"/>
                  <a:pt x="3986" y="7194"/>
                </a:cubicBezTo>
                <a:lnTo>
                  <a:pt x="2629" y="6411"/>
                </a:lnTo>
                <a:cubicBezTo>
                  <a:pt x="2537" y="6357"/>
                  <a:pt x="2506" y="6238"/>
                  <a:pt x="2560" y="6146"/>
                </a:cubicBezTo>
                <a:lnTo>
                  <a:pt x="2646" y="5994"/>
                </a:lnTo>
                <a:cubicBezTo>
                  <a:pt x="2686" y="5925"/>
                  <a:pt x="2764" y="5890"/>
                  <a:pt x="2838" y="5900"/>
                </a:cubicBezTo>
                <a:close/>
                <a:moveTo>
                  <a:pt x="18757" y="5900"/>
                </a:moveTo>
                <a:cubicBezTo>
                  <a:pt x="18831" y="5890"/>
                  <a:pt x="18908" y="5925"/>
                  <a:pt x="18949" y="5994"/>
                </a:cubicBezTo>
                <a:lnTo>
                  <a:pt x="19035" y="6146"/>
                </a:lnTo>
                <a:cubicBezTo>
                  <a:pt x="19089" y="6238"/>
                  <a:pt x="19056" y="6357"/>
                  <a:pt x="18964" y="6411"/>
                </a:cubicBezTo>
                <a:lnTo>
                  <a:pt x="17609" y="7194"/>
                </a:lnTo>
                <a:cubicBezTo>
                  <a:pt x="17517" y="7248"/>
                  <a:pt x="17398" y="7215"/>
                  <a:pt x="17344" y="7123"/>
                </a:cubicBezTo>
                <a:lnTo>
                  <a:pt x="17258" y="6971"/>
                </a:lnTo>
                <a:cubicBezTo>
                  <a:pt x="17204" y="6879"/>
                  <a:pt x="17237" y="6762"/>
                  <a:pt x="17329" y="6708"/>
                </a:cubicBezTo>
                <a:lnTo>
                  <a:pt x="18684" y="5925"/>
                </a:lnTo>
                <a:cubicBezTo>
                  <a:pt x="18707" y="5911"/>
                  <a:pt x="18732" y="5903"/>
                  <a:pt x="18757" y="5900"/>
                </a:cubicBezTo>
                <a:close/>
                <a:moveTo>
                  <a:pt x="10800" y="10439"/>
                </a:moveTo>
                <a:cubicBezTo>
                  <a:pt x="10707" y="10439"/>
                  <a:pt x="10614" y="10475"/>
                  <a:pt x="10544" y="10545"/>
                </a:cubicBezTo>
                <a:cubicBezTo>
                  <a:pt x="10402" y="10686"/>
                  <a:pt x="10402" y="10915"/>
                  <a:pt x="10544" y="11056"/>
                </a:cubicBezTo>
                <a:cubicBezTo>
                  <a:pt x="10685" y="11198"/>
                  <a:pt x="10915" y="11198"/>
                  <a:pt x="11056" y="11056"/>
                </a:cubicBezTo>
                <a:cubicBezTo>
                  <a:pt x="11198" y="10915"/>
                  <a:pt x="11198" y="10686"/>
                  <a:pt x="11056" y="10545"/>
                </a:cubicBezTo>
                <a:cubicBezTo>
                  <a:pt x="10986" y="10475"/>
                  <a:pt x="10893" y="10439"/>
                  <a:pt x="10800" y="10439"/>
                </a:cubicBezTo>
                <a:close/>
                <a:moveTo>
                  <a:pt x="1529" y="10520"/>
                </a:moveTo>
                <a:lnTo>
                  <a:pt x="3095" y="10520"/>
                </a:lnTo>
                <a:cubicBezTo>
                  <a:pt x="3203" y="10520"/>
                  <a:pt x="3289" y="10606"/>
                  <a:pt x="3289" y="10714"/>
                </a:cubicBezTo>
                <a:lnTo>
                  <a:pt x="3289" y="10886"/>
                </a:lnTo>
                <a:cubicBezTo>
                  <a:pt x="3289" y="10994"/>
                  <a:pt x="3203" y="11082"/>
                  <a:pt x="3095" y="11082"/>
                </a:cubicBezTo>
                <a:lnTo>
                  <a:pt x="1529" y="11082"/>
                </a:lnTo>
                <a:cubicBezTo>
                  <a:pt x="1426" y="11082"/>
                  <a:pt x="1333" y="10994"/>
                  <a:pt x="1333" y="10886"/>
                </a:cubicBezTo>
                <a:lnTo>
                  <a:pt x="1333" y="10714"/>
                </a:lnTo>
                <a:cubicBezTo>
                  <a:pt x="1333" y="10606"/>
                  <a:pt x="1421" y="10520"/>
                  <a:pt x="1529" y="10520"/>
                </a:cubicBezTo>
                <a:close/>
                <a:moveTo>
                  <a:pt x="18500" y="10520"/>
                </a:moveTo>
                <a:lnTo>
                  <a:pt x="20066" y="10520"/>
                </a:lnTo>
                <a:cubicBezTo>
                  <a:pt x="20174" y="10520"/>
                  <a:pt x="20260" y="10606"/>
                  <a:pt x="20260" y="10714"/>
                </a:cubicBezTo>
                <a:lnTo>
                  <a:pt x="20260" y="10886"/>
                </a:lnTo>
                <a:cubicBezTo>
                  <a:pt x="20260" y="10994"/>
                  <a:pt x="20174" y="11082"/>
                  <a:pt x="20066" y="11082"/>
                </a:cubicBezTo>
                <a:lnTo>
                  <a:pt x="18500" y="11082"/>
                </a:lnTo>
                <a:cubicBezTo>
                  <a:pt x="18392" y="11082"/>
                  <a:pt x="18306" y="10994"/>
                  <a:pt x="18306" y="10886"/>
                </a:cubicBezTo>
                <a:lnTo>
                  <a:pt x="18306" y="10714"/>
                </a:lnTo>
                <a:cubicBezTo>
                  <a:pt x="18306" y="10606"/>
                  <a:pt x="18392" y="10520"/>
                  <a:pt x="18500" y="10520"/>
                </a:cubicBezTo>
                <a:close/>
                <a:moveTo>
                  <a:pt x="4058" y="14383"/>
                </a:moveTo>
                <a:cubicBezTo>
                  <a:pt x="4133" y="14373"/>
                  <a:pt x="4209" y="14408"/>
                  <a:pt x="4249" y="14477"/>
                </a:cubicBezTo>
                <a:lnTo>
                  <a:pt x="4337" y="14629"/>
                </a:lnTo>
                <a:cubicBezTo>
                  <a:pt x="4391" y="14721"/>
                  <a:pt x="4358" y="14840"/>
                  <a:pt x="4266" y="14894"/>
                </a:cubicBezTo>
                <a:lnTo>
                  <a:pt x="2911" y="15677"/>
                </a:lnTo>
                <a:cubicBezTo>
                  <a:pt x="2819" y="15731"/>
                  <a:pt x="2700" y="15698"/>
                  <a:pt x="2646" y="15606"/>
                </a:cubicBezTo>
                <a:lnTo>
                  <a:pt x="2560" y="15456"/>
                </a:lnTo>
                <a:cubicBezTo>
                  <a:pt x="2506" y="15364"/>
                  <a:pt x="2537" y="15245"/>
                  <a:pt x="2629" y="15191"/>
                </a:cubicBezTo>
                <a:lnTo>
                  <a:pt x="3986" y="14408"/>
                </a:lnTo>
                <a:cubicBezTo>
                  <a:pt x="4009" y="14394"/>
                  <a:pt x="4034" y="14386"/>
                  <a:pt x="4058" y="14383"/>
                </a:cubicBezTo>
                <a:close/>
                <a:moveTo>
                  <a:pt x="17536" y="14383"/>
                </a:moveTo>
                <a:cubicBezTo>
                  <a:pt x="17561" y="14386"/>
                  <a:pt x="17586" y="14394"/>
                  <a:pt x="17609" y="14408"/>
                </a:cubicBezTo>
                <a:lnTo>
                  <a:pt x="18964" y="15191"/>
                </a:lnTo>
                <a:cubicBezTo>
                  <a:pt x="19056" y="15245"/>
                  <a:pt x="19089" y="15364"/>
                  <a:pt x="19035" y="15456"/>
                </a:cubicBezTo>
                <a:lnTo>
                  <a:pt x="18949" y="15606"/>
                </a:lnTo>
                <a:cubicBezTo>
                  <a:pt x="18895" y="15698"/>
                  <a:pt x="18776" y="15731"/>
                  <a:pt x="18684" y="15677"/>
                </a:cubicBezTo>
                <a:lnTo>
                  <a:pt x="17329" y="14894"/>
                </a:lnTo>
                <a:cubicBezTo>
                  <a:pt x="17237" y="14840"/>
                  <a:pt x="17204" y="14721"/>
                  <a:pt x="17258" y="14629"/>
                </a:cubicBezTo>
                <a:lnTo>
                  <a:pt x="17344" y="14477"/>
                </a:lnTo>
                <a:cubicBezTo>
                  <a:pt x="17385" y="14408"/>
                  <a:pt x="17462" y="14373"/>
                  <a:pt x="17536" y="14383"/>
                </a:cubicBezTo>
                <a:close/>
                <a:moveTo>
                  <a:pt x="6893" y="17240"/>
                </a:moveTo>
                <a:cubicBezTo>
                  <a:pt x="6918" y="17243"/>
                  <a:pt x="6943" y="17251"/>
                  <a:pt x="6966" y="17265"/>
                </a:cubicBezTo>
                <a:lnTo>
                  <a:pt x="7118" y="17351"/>
                </a:lnTo>
                <a:cubicBezTo>
                  <a:pt x="7210" y="17399"/>
                  <a:pt x="7241" y="17519"/>
                  <a:pt x="7187" y="17616"/>
                </a:cubicBezTo>
                <a:lnTo>
                  <a:pt x="6404" y="18971"/>
                </a:lnTo>
                <a:cubicBezTo>
                  <a:pt x="6350" y="19063"/>
                  <a:pt x="6231" y="19094"/>
                  <a:pt x="6139" y="19040"/>
                </a:cubicBezTo>
                <a:lnTo>
                  <a:pt x="5989" y="18954"/>
                </a:lnTo>
                <a:cubicBezTo>
                  <a:pt x="5897" y="18900"/>
                  <a:pt x="5864" y="18781"/>
                  <a:pt x="5918" y="18689"/>
                </a:cubicBezTo>
                <a:lnTo>
                  <a:pt x="6701" y="17334"/>
                </a:lnTo>
                <a:cubicBezTo>
                  <a:pt x="6742" y="17265"/>
                  <a:pt x="6819" y="17230"/>
                  <a:pt x="6893" y="17240"/>
                </a:cubicBezTo>
                <a:close/>
                <a:moveTo>
                  <a:pt x="14696" y="17240"/>
                </a:moveTo>
                <a:cubicBezTo>
                  <a:pt x="14771" y="17230"/>
                  <a:pt x="14847" y="17265"/>
                  <a:pt x="14887" y="17334"/>
                </a:cubicBezTo>
                <a:lnTo>
                  <a:pt x="15670" y="18689"/>
                </a:lnTo>
                <a:cubicBezTo>
                  <a:pt x="15730" y="18781"/>
                  <a:pt x="15698" y="18900"/>
                  <a:pt x="15601" y="18954"/>
                </a:cubicBezTo>
                <a:lnTo>
                  <a:pt x="15449" y="19040"/>
                </a:lnTo>
                <a:cubicBezTo>
                  <a:pt x="15357" y="19094"/>
                  <a:pt x="15238" y="19063"/>
                  <a:pt x="15184" y="18971"/>
                </a:cubicBezTo>
                <a:lnTo>
                  <a:pt x="14401" y="17616"/>
                </a:lnTo>
                <a:cubicBezTo>
                  <a:pt x="14347" y="17524"/>
                  <a:pt x="14380" y="17405"/>
                  <a:pt x="14472" y="17351"/>
                </a:cubicBezTo>
                <a:lnTo>
                  <a:pt x="14624" y="17265"/>
                </a:lnTo>
                <a:cubicBezTo>
                  <a:pt x="14647" y="17251"/>
                  <a:pt x="14672" y="17243"/>
                  <a:pt x="14696" y="17240"/>
                </a:cubicBezTo>
                <a:close/>
                <a:moveTo>
                  <a:pt x="10714" y="18306"/>
                </a:moveTo>
                <a:lnTo>
                  <a:pt x="10886" y="18306"/>
                </a:lnTo>
                <a:cubicBezTo>
                  <a:pt x="10994" y="18306"/>
                  <a:pt x="11080" y="18392"/>
                  <a:pt x="11080" y="18500"/>
                </a:cubicBezTo>
                <a:lnTo>
                  <a:pt x="11080" y="20066"/>
                </a:lnTo>
                <a:cubicBezTo>
                  <a:pt x="11080" y="20174"/>
                  <a:pt x="10994" y="20262"/>
                  <a:pt x="10886" y="20262"/>
                </a:cubicBezTo>
                <a:lnTo>
                  <a:pt x="10714" y="20262"/>
                </a:lnTo>
                <a:cubicBezTo>
                  <a:pt x="10606" y="20262"/>
                  <a:pt x="10520" y="20174"/>
                  <a:pt x="10520" y="20066"/>
                </a:cubicBezTo>
                <a:lnTo>
                  <a:pt x="10520" y="18500"/>
                </a:lnTo>
                <a:cubicBezTo>
                  <a:pt x="10520" y="18392"/>
                  <a:pt x="10606" y="18306"/>
                  <a:pt x="10714" y="18306"/>
                </a:cubicBezTo>
                <a:close/>
              </a:path>
            </a:pathLst>
          </a:custGeom>
          <a:solidFill>
            <a:srgbClr val="83B66E"/>
          </a:solidFill>
          <a:ln w="25400">
            <a:miter lim="400000"/>
          </a:ln>
        </p:spPr>
        <p:txBody>
          <a:bodyPr lIns="71437" tIns="71437" rIns="71437" bIns="71437" anchor="ctr"/>
          <a:lstStyle/>
          <a:p>
            <a:pPr>
              <a:defRPr sz="4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</a:defRPr>
            </a:p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="0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0" name="Slide Number"/>
          <p:cNvSpPr txBox="1"/>
          <p:nvPr>
            <p:ph type="sldNum" sz="quarter" idx="2"/>
          </p:nvPr>
        </p:nvSpPr>
        <p:spPr>
          <a:xfrm>
            <a:off x="12021096" y="13057584"/>
            <a:ext cx="341808" cy="502642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21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422" name="Expanding into the 4th Dimension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Expanding into the 4th Dimension</a:t>
            </a:r>
          </a:p>
        </p:txBody>
      </p:sp>
      <p:sp>
        <p:nvSpPr>
          <p:cNvPr id="1423" name="Skipping high timing precision is necessary to accommodate tight submission deadline…"/>
          <p:cNvSpPr txBox="1"/>
          <p:nvPr/>
        </p:nvSpPr>
        <p:spPr>
          <a:xfrm>
            <a:off x="3499808" y="2349102"/>
            <a:ext cx="17384384" cy="974063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>
            <a:normAutofit fontScale="100000" lnSpcReduction="0"/>
          </a:bodyPr>
          <a:lstStyle/>
          <a:p>
            <a:pPr marL="1096818" indent="-779318" algn="l">
              <a:spcBef>
                <a:spcPts val="3300"/>
              </a:spcBef>
              <a:buSzPct val="171000"/>
              <a:buChar char="•"/>
              <a:defRPr sz="30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Skipping high timing precision is necessary to accommodate tight submission deadline</a:t>
            </a:r>
          </a:p>
          <a:p>
            <a:pPr marL="1096818" indent="-779318" algn="l">
              <a:spcBef>
                <a:spcPts val="3300"/>
              </a:spcBef>
              <a:buSzPct val="171000"/>
              <a:buChar char="•"/>
              <a:defRPr sz="30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But once digital architecture has been put together and digital-on-top flow been exercised should have a great foundation to </a:t>
            </a:r>
            <a:r>
              <a:rPr>
                <a:solidFill>
                  <a:srgbClr val="F3BB44"/>
                </a:solidFill>
              </a:rPr>
              <a:t>expand into 4th dimension</a:t>
            </a:r>
          </a:p>
          <a:p>
            <a:pPr marL="1096818" indent="-779318" algn="l">
              <a:spcBef>
                <a:spcPts val="3300"/>
              </a:spcBef>
              <a:buSzPct val="171000"/>
              <a:buChar char="•"/>
              <a:defRPr sz="30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We want to keep focussing on the digital architecture and use the new network architecture to enable features not easily possible in traditional readout</a:t>
            </a:r>
          </a:p>
          <a:p>
            <a:pPr lvl="1" marL="1541318" indent="-779318" algn="l">
              <a:spcBef>
                <a:spcPts val="3300"/>
              </a:spcBef>
              <a:buSzPct val="171000"/>
              <a:buChar char="•"/>
              <a:defRPr sz="30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>
                <a:solidFill>
                  <a:srgbClr val="F3BB44"/>
                </a:solidFill>
              </a:rPr>
              <a:t>“Sub-event” building</a:t>
            </a:r>
            <a:r>
              <a:t>: data could be sorted by time in smaller increments than bunch crossings -&gt; Some time slices should be more interesting than others (e.g. at Muon Collider), also serves as type of compression</a:t>
            </a:r>
          </a:p>
          <a:p>
            <a:pPr lvl="1" marL="1541318" indent="-779318" algn="l">
              <a:spcBef>
                <a:spcPts val="3300"/>
              </a:spcBef>
              <a:buSzPct val="171000"/>
              <a:buChar char="•"/>
              <a:defRPr sz="30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>
                <a:solidFill>
                  <a:srgbClr val="F3BB44"/>
                </a:solidFill>
              </a:rPr>
              <a:t>Data prioritization</a:t>
            </a:r>
            <a:r>
              <a:t>: could teach Router for favor some data over other data in case bandwidth is limited, e.g. via a cluster shape based analysis that could distinguish signal from background</a:t>
            </a:r>
          </a:p>
          <a:p>
            <a:pPr lvl="1" marL="1541318" indent="-779318" algn="l">
              <a:spcBef>
                <a:spcPts val="3300"/>
              </a:spcBef>
              <a:buSzPct val="171000"/>
              <a:buChar char="•"/>
              <a:defRPr sz="3000"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>
                <a:solidFill>
                  <a:srgbClr val="F3BB44"/>
                </a:solidFill>
              </a:rPr>
              <a:t>Adaptive synchronization</a:t>
            </a:r>
            <a:r>
              <a:t>: in case a global detector synchronization to O(30ps) is not easily achievable, each chip could try to “re-time” itself based on information from its own data or neighbors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advClick="1" p14:dur="2000">
        <p159:morph option="byObject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5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26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427" name="CMOS + X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CMOS + X</a:t>
            </a:r>
          </a:p>
        </p:txBody>
      </p:sp>
      <p:sp>
        <p:nvSpPr>
          <p:cNvPr id="1428" name="https://nw-ai-hub.org/sites/default/files/media/file/28nmshuttle-townhall-webinar-slides-mar-2026.pdf"/>
          <p:cNvSpPr txBox="1"/>
          <p:nvPr/>
        </p:nvSpPr>
        <p:spPr>
          <a:xfrm>
            <a:off x="2899499" y="11846328"/>
            <a:ext cx="18585003" cy="61409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wrap="none" lIns="71437" tIns="71437" rIns="71437" bIns="71437" anchor="ctr">
            <a:spAutoFit/>
          </a:bodyPr>
          <a:lstStyle>
            <a:lvl1pPr>
              <a:defRPr sz="3200"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https://nw-ai-hub.org/sites/default/files/media/file/28nmshuttle-townhall-webinar-slides-mar-2026.pdf</a:t>
            </a:r>
          </a:p>
        </p:txBody>
      </p:sp>
      <p:pic>
        <p:nvPicPr>
          <p:cNvPr id="1429" name="Screenshot 2026-07-22 at 13.19.37.png" descr="Screenshot 2026-07-22 at 13.19.3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2240705" y="2800661"/>
            <a:ext cx="19902590" cy="844850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32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433" name="Digital-on-top Design Flow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Digital-on-top Design Flow</a:t>
            </a:r>
          </a:p>
        </p:txBody>
      </p:sp>
      <p:pic>
        <p:nvPicPr>
          <p:cNvPr id="1434" name="Screenshot 2026-07-22 at 10.15.47.png" descr="Screenshot 2026-07-22 at 10.15.47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876800" y="3238500"/>
            <a:ext cx="14630400" cy="7239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37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438" name="RD53 Readout Architecture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RD53 Readout Architecture</a:t>
            </a:r>
          </a:p>
        </p:txBody>
      </p:sp>
      <p:pic>
        <p:nvPicPr>
          <p:cNvPr id="1439" name="Screenshot 2026-06-18 at 08.16.52.png" descr="Screenshot 2026-06-18 at 08.16.52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228002" y="2246397"/>
            <a:ext cx="15928779" cy="1008323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42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443" name="Title Text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pic>
        <p:nvPicPr>
          <p:cNvPr id="1444" name="unknown.png" descr="unknown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12433" y="1086227"/>
            <a:ext cx="5437618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45" name="unknown.png" descr="unknown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12433" y="7071906"/>
            <a:ext cx="5437618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46" name="unknown.png" descr="unknown.pn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17725511" y="1086227"/>
            <a:ext cx="5437619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47" name="unknown.png" descr="unknown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2412360" y="7071906"/>
            <a:ext cx="5437618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48" name="unknown.png" descr="unknown.png"/>
          <p:cNvPicPr>
            <a:picLocks noChangeAspect="1"/>
          </p:cNvPicPr>
          <p:nvPr/>
        </p:nvPicPr>
        <p:blipFill>
          <a:blip r:embed="rId6">
            <a:extLst/>
          </a:blip>
          <a:stretch>
            <a:fillRect/>
          </a:stretch>
        </p:blipFill>
        <p:spPr>
          <a:xfrm>
            <a:off x="6550050" y="1086227"/>
            <a:ext cx="5313152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49" name="unknown.png" descr="unknown.png"/>
          <p:cNvPicPr>
            <a:picLocks noChangeAspect="1"/>
          </p:cNvPicPr>
          <p:nvPr/>
        </p:nvPicPr>
        <p:blipFill>
          <a:blip r:embed="rId7">
            <a:extLst/>
          </a:blip>
          <a:stretch>
            <a:fillRect/>
          </a:stretch>
        </p:blipFill>
        <p:spPr>
          <a:xfrm>
            <a:off x="6550051" y="7071906"/>
            <a:ext cx="5313151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50" name="unknown.png" descr="unknown.png"/>
          <p:cNvPicPr>
            <a:picLocks noChangeAspect="1"/>
          </p:cNvPicPr>
          <p:nvPr/>
        </p:nvPicPr>
        <p:blipFill>
          <a:blip r:embed="rId8">
            <a:extLst/>
          </a:blip>
          <a:stretch>
            <a:fillRect/>
          </a:stretch>
        </p:blipFill>
        <p:spPr>
          <a:xfrm>
            <a:off x="12412360" y="1086227"/>
            <a:ext cx="5313152" cy="5080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51" name="unknown.png" descr="unknown.png"/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17849977" y="7071906"/>
            <a:ext cx="5313152" cy="5080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3" name="Slide Number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/>
            <a:fld id="{86CB4B4D-7CA3-9044-876B-883B54F8677D}" type="slidenum"/>
          </a:p>
        </p:txBody>
      </p:sp>
      <p:sp>
        <p:nvSpPr>
          <p:cNvPr id="1454" name="CPAD 2026"/>
          <p:cNvSpPr txBox="1"/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CPAD 2026</a:t>
            </a:r>
          </a:p>
        </p:txBody>
      </p:sp>
      <p:sp>
        <p:nvSpPr>
          <p:cNvPr id="1455" name="Film on Readout Chip"/>
          <p:cNvSpPr txBox="1"/>
          <p:nvPr>
            <p:ph type="body" idx="22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Film on Readout Chip</a:t>
            </a:r>
          </a:p>
        </p:txBody>
      </p:sp>
      <p:sp>
        <p:nvSpPr>
          <p:cNvPr id="1456" name="Goal: deposit sensor material onto CMOS Pixel readout chip to enable low mass and highly scalable Pixel detectors…"/>
          <p:cNvSpPr/>
          <p:nvPr/>
        </p:nvSpPr>
        <p:spPr>
          <a:xfrm>
            <a:off x="1054810" y="4416912"/>
            <a:ext cx="6698832" cy="7986000"/>
          </a:xfrm>
          <a:prstGeom prst="roundRect">
            <a:avLst>
              <a:gd name="adj" fmla="val 2510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Goal: deposit sensor material onto CMOS Pixel readout chip to enable low mass and highly scalable Pixel detectors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Allows independent readout chip and sensors development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>
                <a:solidFill>
                  <a:srgbClr val="F3BB44"/>
                </a:solidFill>
              </a:rPr>
              <a:t>LDRD in FY24/25</a:t>
            </a:r>
            <a:r>
              <a:t> to investigate thin film sensors using facilities available at LBNL: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Semiconductor Detector Lab (SDL)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Molecular Foundry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UC Berkeley Nanolab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Primary sensor materials investigated: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>
                <a:solidFill>
                  <a:srgbClr val="DD5D44"/>
                </a:solidFill>
              </a:rPr>
              <a:t>a-Si</a:t>
            </a:r>
            <a:r>
              <a:t>: known caveats but should yield functioning detector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rPr>
                <a:solidFill>
                  <a:srgbClr val="DD5D44"/>
                </a:solidFill>
              </a:rPr>
              <a:t>IGZO</a:t>
            </a:r>
            <a:r>
              <a:t> (Indium Gallium Zinc Oxide): very high electron mobility and can theoretically yield equivalent amount of electron/hole pairs than crystalline silicon</a:t>
            </a:r>
          </a:p>
        </p:txBody>
      </p:sp>
      <p:sp>
        <p:nvSpPr>
          <p:cNvPr id="1457" name="Film on Readout Chip (FORC)"/>
          <p:cNvSpPr/>
          <p:nvPr/>
        </p:nvSpPr>
        <p:spPr>
          <a:xfrm>
            <a:off x="1054810" y="4397862"/>
            <a:ext cx="6736932" cy="769483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Film on Readout Chip (FORC)</a:t>
            </a:r>
          </a:p>
        </p:txBody>
      </p:sp>
      <p:sp>
        <p:nvSpPr>
          <p:cNvPr id="1458" name="Three prong investigation:…"/>
          <p:cNvSpPr/>
          <p:nvPr/>
        </p:nvSpPr>
        <p:spPr>
          <a:xfrm>
            <a:off x="8126836" y="5853025"/>
            <a:ext cx="8112468" cy="6549886"/>
          </a:xfrm>
          <a:prstGeom prst="roundRect">
            <a:avLst>
              <a:gd name="adj" fmla="val 2567"/>
            </a:avLst>
          </a:prstGeom>
          <a:solidFill>
            <a:srgbClr val="10303B"/>
          </a:solidFill>
          <a:ln w="38100">
            <a:solidFill>
              <a:srgbClr val="479CBD"/>
            </a:solidFill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/>
          <a:lstStyle/>
          <a:p>
            <a:pPr marL="889000" indent="-571500" algn="l">
              <a:buSzPct val="171000"/>
              <a:buChar char="•"/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algn="l">
              <a:defRPr sz="30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Three prong investigation: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1. Identify suitable materials and understand required processing/stackup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2. Understand and test constraints of direct deposition on CMOS chips</a:t>
            </a:r>
          </a:p>
          <a:p>
            <a:pPr lvl="1" marL="13335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3. Test industrialization and scalability of process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Do currently not have functioning prototype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Had to learn a lot of material science, many of steps we want to do are unorthodox (&gt;1um thick layers, substrates, deposition constraints)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Very close to hopefully first working a-Si prototype</a:t>
            </a:r>
          </a:p>
          <a:p>
            <a:pPr marL="889000" indent="-571500" algn="l">
              <a:buSzPct val="171000"/>
              <a:buChar char="•"/>
              <a:defRPr sz="24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Some more work needed for IGZO due to more complicated material stackup/processing</a:t>
            </a:r>
          </a:p>
        </p:txBody>
      </p:sp>
      <p:sp>
        <p:nvSpPr>
          <p:cNvPr id="1459" name="Status"/>
          <p:cNvSpPr/>
          <p:nvPr/>
        </p:nvSpPr>
        <p:spPr>
          <a:xfrm>
            <a:off x="8126836" y="5833975"/>
            <a:ext cx="8112468" cy="769482"/>
          </a:xfrm>
          <a:prstGeom prst="roundRect">
            <a:avLst>
              <a:gd name="adj" fmla="val 29764"/>
            </a:avLst>
          </a:prstGeom>
          <a:solidFill>
            <a:srgbClr val="479CBD"/>
          </a:solidFill>
          <a:ln w="254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71437" tIns="71437" rIns="71437" bIns="71437" anchor="ctr"/>
          <a:lstStyle/>
          <a:p>
            <a:pPr lvl="1" algn="l">
              <a:defRPr b="1" sz="3200">
                <a:effectLst>
                  <a:outerShdw sx="100000" sy="100000" kx="0" ky="0" algn="b" rotWithShape="0" blurRad="38100" dist="12700" dir="5400000">
                    <a:srgbClr val="000000">
                      <a:alpha val="50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pPr>
            <a:r>
              <a:t>Status</a:t>
            </a:r>
          </a:p>
        </p:txBody>
      </p:sp>
      <p:pic>
        <p:nvPicPr>
          <p:cNvPr id="1460" name="unknown.jpg" descr="unknown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6837722" y="2753784"/>
            <a:ext cx="6607505" cy="4949952"/>
          </a:xfrm>
          <a:prstGeom prst="rect">
            <a:avLst/>
          </a:prstGeom>
          <a:ln w="12700">
            <a:miter lim="400000"/>
          </a:ln>
        </p:spPr>
      </p:pic>
      <p:pic>
        <p:nvPicPr>
          <p:cNvPr id="1461" name="techs2.png" descr="techs2.pn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035760" y="586940"/>
            <a:ext cx="9038646" cy="3481814"/>
          </a:xfrm>
          <a:prstGeom prst="rect">
            <a:avLst/>
          </a:prstGeom>
          <a:ln w="12700">
            <a:miter lim="400000"/>
          </a:ln>
        </p:spPr>
      </p:pic>
      <p:pic>
        <p:nvPicPr>
          <p:cNvPr id="1462" name="PXL_20260904_202751971.jpg" descr="PXL_20260904_202751971.jpg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 rot="16200000">
            <a:off x="11910064" y="1631165"/>
            <a:ext cx="3331351" cy="442445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63" name="Screenshot 2026-09-24 at 12.46.32.png" descr="Screenshot 2026-09-24 at 12.46.32.png"/>
          <p:cNvPicPr>
            <a:picLocks noChangeAspect="1"/>
          </p:cNvPicPr>
          <p:nvPr/>
        </p:nvPicPr>
        <p:blipFill>
          <a:blip r:embed="rId5">
            <a:extLst/>
          </a:blip>
          <a:stretch>
            <a:fillRect/>
          </a:stretch>
        </p:blipFill>
        <p:spPr>
          <a:xfrm>
            <a:off x="18542124" y="7829974"/>
            <a:ext cx="3411840" cy="459198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_rels/theme1.xml.rels><?xml version="1.0" encoding="UTF-8"?>
<Relationships xmlns="http://schemas.openxmlformats.org/package/2006/relationships"><Relationship Id="rId1" Type="http://schemas.openxmlformats.org/officeDocument/2006/relationships/image" Target="../media/image2.jpeg"/></Relationships>

</file>

<file path=ppt/theme/_rels/theme2.xml.rels><?xml version="1.0" encoding="UTF-8"?>
<Relationships xmlns="http://schemas.openxmlformats.org/package/2006/relationships"><Relationship Id="rId1" Type="http://schemas.openxmlformats.org/officeDocument/2006/relationships/image" Target="../media/image2.jpeg"/></Relationships>

</file>

<file path=ppt/theme/theme1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569B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Gill Sans"/>
        <a:ea typeface="Gill Sans"/>
        <a:cs typeface="Gill Sans"/>
      </a:majorFont>
      <a:minorFont>
        <a:latin typeface="Gill Sans"/>
        <a:ea typeface="Gill Sans"/>
        <a:cs typeface="Gill Sans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sx="100000" sy="100000" kx="0" ky="0" algn="b" rotWithShape="0" blurRad="635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254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38100" dist="12700" dir="5400000">
                <a:srgbClr val="000000">
                  <a:alpha val="50000"/>
                </a:srgbClr>
              </a:outerShdw>
            </a:effectLst>
            <a:uFillTx/>
            <a:latin typeface="+mn-lt"/>
            <a:ea typeface="+mn-ea"/>
            <a:cs typeface="+mn-cs"/>
            <a:sym typeface="Gill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58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Gill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Gill Sans"/>
        <a:ea typeface="Gill Sans"/>
        <a:cs typeface="Gill Sans"/>
      </a:majorFont>
      <a:minorFont>
        <a:latin typeface="Gill Sans"/>
        <a:ea typeface="Gill Sans"/>
        <a:cs typeface="Gill Sans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sx="100000" sy="100000" kx="0" ky="0" algn="b" rotWithShape="0" blurRad="63500" dist="12700" dir="0">
              <a:srgbClr val="000000">
                <a:alpha val="50000"/>
              </a:srgbClr>
            </a:outerShdw>
          </a:effectLst>
        </a:effectStyle>
        <a:effectStyle>
          <a:effectLst>
            <a:outerShdw sx="100000" sy="100000" kx="0" ky="0" algn="b" rotWithShape="0" blurRad="50800" dist="25400" dir="540000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254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38100" dist="12700" dir="5400000">
                <a:srgbClr val="000000">
                  <a:alpha val="50000"/>
                </a:srgbClr>
              </a:outerShdw>
            </a:effectLst>
            <a:uFillTx/>
            <a:latin typeface="+mn-lt"/>
            <a:ea typeface="+mn-ea"/>
            <a:cs typeface="+mn-cs"/>
            <a:sym typeface="Gill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 upright="0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58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Gill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