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313" r:id="rId4"/>
    <p:sldId id="259" r:id="rId5"/>
    <p:sldId id="317" r:id="rId6"/>
    <p:sldId id="308" r:id="rId7"/>
    <p:sldId id="276" r:id="rId8"/>
    <p:sldId id="277" r:id="rId9"/>
    <p:sldId id="278" r:id="rId10"/>
    <p:sldId id="279" r:id="rId11"/>
    <p:sldId id="309" r:id="rId12"/>
    <p:sldId id="295" r:id="rId13"/>
    <p:sldId id="314" r:id="rId14"/>
    <p:sldId id="296" r:id="rId15"/>
    <p:sldId id="311" r:id="rId16"/>
    <p:sldId id="297" r:id="rId17"/>
    <p:sldId id="299" r:id="rId18"/>
    <p:sldId id="300" r:id="rId19"/>
    <p:sldId id="304" r:id="rId20"/>
    <p:sldId id="284" r:id="rId21"/>
    <p:sldId id="312" r:id="rId22"/>
    <p:sldId id="315" r:id="rId23"/>
    <p:sldId id="316" r:id="rId24"/>
    <p:sldId id="307" r:id="rId25"/>
    <p:sldId id="280" r:id="rId26"/>
    <p:sldId id="293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g9JTrl16dWfhv4t+3K9TDCJgnp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2644FBF-D998-4AB0-BD60-5C1A54FE2B51}">
  <a:tblStyle styleId="{F2644FBF-D998-4AB0-BD60-5C1A54FE2B5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24"/>
    <p:restoredTop sz="94702"/>
  </p:normalViewPr>
  <p:slideViewPr>
    <p:cSldViewPr snapToGrid="0">
      <p:cViewPr varScale="1">
        <p:scale>
          <a:sx n="151" d="100"/>
          <a:sy n="151" d="100"/>
        </p:scale>
        <p:origin x="456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Resistance (Ω)</c:v>
                </c:pt>
              </c:strCache>
            </c:strRef>
          </c:tx>
          <c:spPr>
            <a:solidFill>
              <a:srgbClr val="3A81BA"/>
            </a:solidFill>
          </c:spPr>
          <c:invertIfNegative val="1"/>
          <c:cat>
            <c:strRef>
              <c:f>Sheet1!$A$2:$A$55</c:f>
              <c:strCache>
                <c:ptCount val="5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54</c:v>
                </c:pt>
                <c:pt idx="52">
                  <c:v>55</c:v>
                </c:pt>
                <c:pt idx="53">
                  <c:v>56</c:v>
                </c:pt>
              </c:strCache>
            </c:strRef>
          </c:cat>
          <c:val>
            <c:numRef>
              <c:f>Sheet1!$B$2:$B$55</c:f>
              <c:numCache>
                <c:formatCode>General</c:formatCode>
                <c:ptCount val="5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13</c:v>
                </c:pt>
                <c:pt idx="4">
                  <c:v>12</c:v>
                </c:pt>
                <c:pt idx="5">
                  <c:v>23</c:v>
                </c:pt>
                <c:pt idx="6">
                  <c:v>14</c:v>
                </c:pt>
                <c:pt idx="7">
                  <c:v>13</c:v>
                </c:pt>
                <c:pt idx="8">
                  <c:v>15</c:v>
                </c:pt>
                <c:pt idx="9">
                  <c:v>19</c:v>
                </c:pt>
                <c:pt idx="10">
                  <c:v>30</c:v>
                </c:pt>
                <c:pt idx="11">
                  <c:v>28</c:v>
                </c:pt>
                <c:pt idx="12">
                  <c:v>34</c:v>
                </c:pt>
                <c:pt idx="13">
                  <c:v>29</c:v>
                </c:pt>
                <c:pt idx="14">
                  <c:v>30</c:v>
                </c:pt>
                <c:pt idx="15">
                  <c:v>24</c:v>
                </c:pt>
                <c:pt idx="16">
                  <c:v>27</c:v>
                </c:pt>
                <c:pt idx="17">
                  <c:v>28</c:v>
                </c:pt>
                <c:pt idx="18">
                  <c:v>28</c:v>
                </c:pt>
                <c:pt idx="19">
                  <c:v>32</c:v>
                </c:pt>
                <c:pt idx="20">
                  <c:v>50</c:v>
                </c:pt>
                <c:pt idx="21">
                  <c:v>34</c:v>
                </c:pt>
                <c:pt idx="22">
                  <c:v>27</c:v>
                </c:pt>
                <c:pt idx="23">
                  <c:v>29</c:v>
                </c:pt>
                <c:pt idx="24">
                  <c:v>35</c:v>
                </c:pt>
                <c:pt idx="25">
                  <c:v>22</c:v>
                </c:pt>
                <c:pt idx="26">
                  <c:v>33</c:v>
                </c:pt>
                <c:pt idx="27">
                  <c:v>31</c:v>
                </c:pt>
                <c:pt idx="28">
                  <c:v>15</c:v>
                </c:pt>
                <c:pt idx="29">
                  <c:v>11</c:v>
                </c:pt>
                <c:pt idx="30">
                  <c:v>11</c:v>
                </c:pt>
                <c:pt idx="31">
                  <c:v>17</c:v>
                </c:pt>
                <c:pt idx="32">
                  <c:v>12</c:v>
                </c:pt>
                <c:pt idx="33">
                  <c:v>12</c:v>
                </c:pt>
                <c:pt idx="34">
                  <c:v>19</c:v>
                </c:pt>
                <c:pt idx="35">
                  <c:v>13</c:v>
                </c:pt>
                <c:pt idx="36">
                  <c:v>15</c:v>
                </c:pt>
                <c:pt idx="37">
                  <c:v>20</c:v>
                </c:pt>
                <c:pt idx="38">
                  <c:v>13</c:v>
                </c:pt>
                <c:pt idx="39">
                  <c:v>13</c:v>
                </c:pt>
                <c:pt idx="40">
                  <c:v>14</c:v>
                </c:pt>
                <c:pt idx="41">
                  <c:v>13</c:v>
                </c:pt>
                <c:pt idx="42">
                  <c:v>14</c:v>
                </c:pt>
                <c:pt idx="43">
                  <c:v>15</c:v>
                </c:pt>
                <c:pt idx="44">
                  <c:v>14</c:v>
                </c:pt>
                <c:pt idx="45">
                  <c:v>12</c:v>
                </c:pt>
                <c:pt idx="46">
                  <c:v>13</c:v>
                </c:pt>
                <c:pt idx="47">
                  <c:v>15</c:v>
                </c:pt>
                <c:pt idx="48">
                  <c:v>15</c:v>
                </c:pt>
                <c:pt idx="49">
                  <c:v>14</c:v>
                </c:pt>
                <c:pt idx="50">
                  <c:v>14</c:v>
                </c:pt>
                <c:pt idx="51">
                  <c:v>12</c:v>
                </c:pt>
                <c:pt idx="52">
                  <c:v>13</c:v>
                </c:pt>
                <c:pt idx="53">
                  <c:v>12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080-7145-9D88-E3CDEEB19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en-US" sz="1100" b="0">
                    <a:latin typeface="Georgia"/>
                  </a:rPr>
                  <a:t>PCB pin #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rgbClr val="BBBBBB"/>
            </a:solidFill>
          </a:ln>
        </c:spPr>
        <c:txPr>
          <a:bodyPr/>
          <a:lstStyle/>
          <a:p>
            <a:pPr>
              <a:defRPr sz="8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0"/>
          <c:min val="0"/>
        </c:scaling>
        <c:delete val="0"/>
        <c:axPos val="l"/>
        <c:majorGridlines>
          <c:spPr>
            <a:ln>
              <a:solidFill>
                <a:srgbClr val="DDDDDD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-US" sz="1100" b="0">
                    <a:latin typeface="Georgia"/>
                  </a:rPr>
                  <a:t>Resistance (</a:t>
                </a:r>
                <a:r>
                  <a:rPr lang="el-GR" sz="1100" b="0">
                    <a:latin typeface="Georgia"/>
                  </a:rPr>
                  <a:t>Ω)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-2068027336"/>
        <c:crosses val="autoZero"/>
        <c:crossBetween val="between"/>
        <c:majorUnit val="10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666666"/>
          </a:solidFill>
          <a:latin typeface="Georgi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Before: 250 °C, 10 min</c:v>
                </c:pt>
              </c:strCache>
            </c:strRef>
          </c:tx>
          <c:spPr>
            <a:ln w="25400">
              <a:solidFill>
                <a:srgbClr val="963334"/>
              </a:solidFill>
            </a:ln>
          </c:spPr>
          <c:marker>
            <c:symbol val="none"/>
          </c:marker>
          <c:xVal>
            <c:numRef>
              <c:f>Sheet1!$A$2:$A$6</c:f>
              <c:numCache>
                <c:formatCode>General</c:formatCode>
                <c:ptCount val="5"/>
                <c:pt idx="0">
                  <c:v>0</c:v>
                </c:pt>
                <c:pt idx="1">
                  <c:v>0.6</c:v>
                </c:pt>
                <c:pt idx="2">
                  <c:v>10</c:v>
                </c:pt>
                <c:pt idx="3">
                  <c:v>10.6</c:v>
                </c:pt>
                <c:pt idx="4">
                  <c:v>75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25</c:v>
                </c:pt>
                <c:pt idx="1">
                  <c:v>250</c:v>
                </c:pt>
                <c:pt idx="2">
                  <c:v>250</c:v>
                </c:pt>
                <c:pt idx="3">
                  <c:v>25</c:v>
                </c:pt>
                <c:pt idx="4">
                  <c:v>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58D-5B4F-92B3-FF92E6388754}"/>
            </c:ext>
          </c:extLst>
        </c:ser>
        <c:ser>
          <c:idx val="1"/>
          <c:order val="1"/>
          <c:tx>
            <c:strRef>
              <c:f>Sheet1!$B$8</c:f>
              <c:strCache>
                <c:ptCount val="1"/>
                <c:pt idx="0">
                  <c:v>Now: ramp, hold, slow cool</c:v>
                </c:pt>
              </c:strCache>
            </c:strRef>
          </c:tx>
          <c:spPr>
            <a:ln w="25400">
              <a:solidFill>
                <a:srgbClr val="3A81BA"/>
              </a:solidFill>
            </a:ln>
          </c:spPr>
          <c:marker>
            <c:symbol val="none"/>
          </c:marker>
          <c:xVal>
            <c:numRef>
              <c:f>Sheet1!$A$9:$A$13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40</c:v>
                </c:pt>
                <c:pt idx="3">
                  <c:v>70</c:v>
                </c:pt>
                <c:pt idx="4">
                  <c:v>75</c:v>
                </c:pt>
              </c:numCache>
            </c:numRef>
          </c:xVal>
          <c:yVal>
            <c:numRef>
              <c:f>Sheet1!$B$9:$B$13</c:f>
              <c:numCache>
                <c:formatCode>General</c:formatCode>
                <c:ptCount val="5"/>
                <c:pt idx="0">
                  <c:v>25</c:v>
                </c:pt>
                <c:pt idx="1">
                  <c:v>150</c:v>
                </c:pt>
                <c:pt idx="2">
                  <c:v>150</c:v>
                </c:pt>
                <c:pt idx="3">
                  <c:v>25</c:v>
                </c:pt>
                <c:pt idx="4">
                  <c:v>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58D-5B4F-92B3-FF92E6388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940872"/>
        <c:axId val="-2129643912"/>
      </c:scatterChart>
      <c:valAx>
        <c:axId val="-2128940872"/>
        <c:scaling>
          <c:orientation val="minMax"/>
          <c:max val="75"/>
          <c:min val="0"/>
        </c:scaling>
        <c:delete val="0"/>
        <c:axPos val="b"/>
        <c:title>
          <c:tx>
            <c:rich>
              <a:bodyPr/>
              <a:lstStyle/>
              <a:p>
                <a:r>
                  <a:rPr lang="en-US" sz="900" b="0">
                    <a:latin typeface="Georgia"/>
                  </a:rPr>
                  <a:t>time (min)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BBBBBB"/>
            </a:solidFill>
          </a:ln>
        </c:spPr>
        <c:crossAx val="-2129643912"/>
        <c:crosses val="autoZero"/>
        <c:crossBetween val="midCat"/>
        <c:majorUnit val="15"/>
      </c:valAx>
      <c:valAx>
        <c:axId val="-2129643912"/>
        <c:scaling>
          <c:orientation val="minMax"/>
          <c:max val="275"/>
          <c:min val="0"/>
        </c:scaling>
        <c:delete val="0"/>
        <c:axPos val="l"/>
        <c:majorGridlines>
          <c:spPr>
            <a:ln>
              <a:solidFill>
                <a:srgbClr val="DDDDDD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-US" sz="900" b="0">
                    <a:latin typeface="Georgia"/>
                  </a:rPr>
                  <a:t>T (°C)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-2128940872"/>
        <c:crosses val="autoZero"/>
        <c:crossBetween val="midCat"/>
        <c:majorUnit val="50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900">
          <a:solidFill>
            <a:srgbClr val="666666"/>
          </a:solidFill>
          <a:latin typeface="Georgia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2B7567-5920-D54D-9EBB-7F37A64C4EDC}" type="doc">
      <dgm:prSet loTypeId="urn:microsoft.com/office/officeart/2005/8/layout/vProcess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974B74-4F52-EB41-9D3B-4A9061416FE1}">
      <dgm:prSet phldrT="[Text]" custT="1"/>
      <dgm:spPr/>
      <dgm:t>
        <a:bodyPr/>
        <a:lstStyle/>
        <a:p>
          <a:r>
            <a:rPr lang="en-US" sz="1600" dirty="0"/>
            <a:t>Chip Design &amp; Simulation</a:t>
          </a:r>
        </a:p>
      </dgm:t>
    </dgm:pt>
    <dgm:pt modelId="{FCB57FFD-0984-1049-A920-02999A520D40}" type="parTrans" cxnId="{B8EC13C3-8159-0344-9F99-02155E34CF17}">
      <dgm:prSet/>
      <dgm:spPr/>
      <dgm:t>
        <a:bodyPr/>
        <a:lstStyle/>
        <a:p>
          <a:endParaRPr lang="en-US" sz="1400"/>
        </a:p>
      </dgm:t>
    </dgm:pt>
    <dgm:pt modelId="{87CF2708-32C9-524A-BE33-36F4460F76E2}" type="sibTrans" cxnId="{B8EC13C3-8159-0344-9F99-02155E34CF17}">
      <dgm:prSet custT="1"/>
      <dgm:spPr/>
      <dgm:t>
        <a:bodyPr/>
        <a:lstStyle/>
        <a:p>
          <a:endParaRPr lang="en-US" sz="1800"/>
        </a:p>
      </dgm:t>
    </dgm:pt>
    <dgm:pt modelId="{D5BC69F5-0D0D-CB4F-9A0A-746E29D48D49}">
      <dgm:prSet phldrT="[Text]" custT="1"/>
      <dgm:spPr/>
      <dgm:t>
        <a:bodyPr/>
        <a:lstStyle/>
        <a:p>
          <a:r>
            <a:rPr lang="en-US" sz="1600" dirty="0"/>
            <a:t>Chip Production</a:t>
          </a:r>
        </a:p>
      </dgm:t>
    </dgm:pt>
    <dgm:pt modelId="{0C8A80CB-07F6-8348-83B5-95E68AD91208}" type="parTrans" cxnId="{FF537986-F3C2-2249-975E-F5E052E5D9EF}">
      <dgm:prSet/>
      <dgm:spPr/>
      <dgm:t>
        <a:bodyPr/>
        <a:lstStyle/>
        <a:p>
          <a:endParaRPr lang="en-US" sz="1400"/>
        </a:p>
      </dgm:t>
    </dgm:pt>
    <dgm:pt modelId="{8DC5B743-FD57-6143-9B0D-7618F2D9856E}" type="sibTrans" cxnId="{FF537986-F3C2-2249-975E-F5E052E5D9EF}">
      <dgm:prSet custT="1"/>
      <dgm:spPr/>
      <dgm:t>
        <a:bodyPr/>
        <a:lstStyle/>
        <a:p>
          <a:endParaRPr lang="en-US" sz="1800"/>
        </a:p>
      </dgm:t>
    </dgm:pt>
    <dgm:pt modelId="{360E7851-EB0F-E744-A873-92B43DA558C6}">
      <dgm:prSet phldrT="[Text]" custT="1"/>
      <dgm:spPr/>
      <dgm:t>
        <a:bodyPr/>
        <a:lstStyle/>
        <a:p>
          <a:r>
            <a:rPr lang="en-US" sz="1600" dirty="0"/>
            <a:t>Chip Packaging</a:t>
          </a:r>
        </a:p>
      </dgm:t>
    </dgm:pt>
    <dgm:pt modelId="{8E915EA4-8221-BD4D-85F9-C4988E2F596A}" type="parTrans" cxnId="{A5257102-2A7A-2A44-ABF8-EFFF0D7528BC}">
      <dgm:prSet/>
      <dgm:spPr/>
      <dgm:t>
        <a:bodyPr/>
        <a:lstStyle/>
        <a:p>
          <a:endParaRPr lang="en-US" sz="1400"/>
        </a:p>
      </dgm:t>
    </dgm:pt>
    <dgm:pt modelId="{3FE0EA25-FABC-0E4E-9C7F-E0703D6A1A6F}" type="sibTrans" cxnId="{A5257102-2A7A-2A44-ABF8-EFFF0D7528BC}">
      <dgm:prSet custT="1"/>
      <dgm:spPr/>
      <dgm:t>
        <a:bodyPr/>
        <a:lstStyle/>
        <a:p>
          <a:endParaRPr lang="en-US" sz="1800"/>
        </a:p>
      </dgm:t>
    </dgm:pt>
    <dgm:pt modelId="{21C8A3DD-6407-4D46-BE7F-FB8481C67F03}">
      <dgm:prSet phldrT="[Text]" custT="1"/>
      <dgm:spPr/>
      <dgm:t>
        <a:bodyPr/>
        <a:lstStyle/>
        <a:p>
          <a:r>
            <a:rPr lang="en-US" sz="1600" dirty="0"/>
            <a:t>Characterization &amp; Electrical Testing</a:t>
          </a:r>
        </a:p>
      </dgm:t>
    </dgm:pt>
    <dgm:pt modelId="{D029F845-548F-454D-A94A-1AC786E96322}" type="parTrans" cxnId="{9C2A3642-84D6-CD44-89AD-22A2FE428EFA}">
      <dgm:prSet/>
      <dgm:spPr/>
      <dgm:t>
        <a:bodyPr/>
        <a:lstStyle/>
        <a:p>
          <a:endParaRPr lang="en-US" sz="1400"/>
        </a:p>
      </dgm:t>
    </dgm:pt>
    <dgm:pt modelId="{43A096F2-94DD-894E-86A5-77508005DFB2}" type="sibTrans" cxnId="{9C2A3642-84D6-CD44-89AD-22A2FE428EFA}">
      <dgm:prSet custT="1"/>
      <dgm:spPr/>
      <dgm:t>
        <a:bodyPr/>
        <a:lstStyle/>
        <a:p>
          <a:endParaRPr lang="en-US" sz="1800"/>
        </a:p>
      </dgm:t>
    </dgm:pt>
    <dgm:pt modelId="{50C92632-5311-BA47-B504-08444717BA46}">
      <dgm:prSet phldrT="[Text]" custT="1"/>
      <dgm:spPr/>
      <dgm:t>
        <a:bodyPr/>
        <a:lstStyle/>
        <a:p>
          <a:r>
            <a:rPr lang="en-US" sz="1600" dirty="0"/>
            <a:t>Selenium Deposition</a:t>
          </a:r>
        </a:p>
      </dgm:t>
    </dgm:pt>
    <dgm:pt modelId="{5E4AF801-2B5E-074B-BB74-96D0167A47B8}" type="parTrans" cxnId="{81E6317B-F00C-E14D-9B38-2E00B8B1162E}">
      <dgm:prSet/>
      <dgm:spPr/>
      <dgm:t>
        <a:bodyPr/>
        <a:lstStyle/>
        <a:p>
          <a:endParaRPr lang="en-US" sz="1400"/>
        </a:p>
      </dgm:t>
    </dgm:pt>
    <dgm:pt modelId="{1F6F3F2E-3189-F247-BF30-8CCD1AF30AE0}" type="sibTrans" cxnId="{81E6317B-F00C-E14D-9B38-2E00B8B1162E}">
      <dgm:prSet/>
      <dgm:spPr/>
      <dgm:t>
        <a:bodyPr/>
        <a:lstStyle/>
        <a:p>
          <a:endParaRPr lang="en-US" sz="1400"/>
        </a:p>
      </dgm:t>
    </dgm:pt>
    <dgm:pt modelId="{0E31F4C0-278B-FB44-B6BC-D6AF0EC6BCAE}">
      <dgm:prSet phldrT="[Text]"/>
      <dgm:spPr/>
    </dgm:pt>
    <dgm:pt modelId="{45B553DB-23E1-AB4B-8C17-337117DE23DB}" type="parTrans" cxnId="{B89ECC71-A7F1-2E4B-850F-82365DC3488E}">
      <dgm:prSet/>
      <dgm:spPr/>
      <dgm:t>
        <a:bodyPr/>
        <a:lstStyle/>
        <a:p>
          <a:endParaRPr lang="en-US" sz="1400"/>
        </a:p>
      </dgm:t>
    </dgm:pt>
    <dgm:pt modelId="{41EBB4D9-EFC2-9943-AABC-FE6074FCD72C}" type="sibTrans" cxnId="{B89ECC71-A7F1-2E4B-850F-82365DC3488E}">
      <dgm:prSet/>
      <dgm:spPr/>
      <dgm:t>
        <a:bodyPr/>
        <a:lstStyle/>
        <a:p>
          <a:endParaRPr lang="en-US" sz="1400"/>
        </a:p>
      </dgm:t>
    </dgm:pt>
    <dgm:pt modelId="{D413B255-57D2-0744-9106-096531784270}" type="pres">
      <dgm:prSet presAssocID="{902B7567-5920-D54D-9EBB-7F37A64C4EDC}" presName="outerComposite" presStyleCnt="0">
        <dgm:presLayoutVars>
          <dgm:chMax val="5"/>
          <dgm:dir/>
          <dgm:resizeHandles val="exact"/>
        </dgm:presLayoutVars>
      </dgm:prSet>
      <dgm:spPr/>
    </dgm:pt>
    <dgm:pt modelId="{9249847B-1472-4040-A912-E8A76101D12A}" type="pres">
      <dgm:prSet presAssocID="{902B7567-5920-D54D-9EBB-7F37A64C4EDC}" presName="dummyMaxCanvas" presStyleCnt="0">
        <dgm:presLayoutVars/>
      </dgm:prSet>
      <dgm:spPr/>
    </dgm:pt>
    <dgm:pt modelId="{681A57A9-7AF5-854E-B2D5-3813C1089AEB}" type="pres">
      <dgm:prSet presAssocID="{902B7567-5920-D54D-9EBB-7F37A64C4EDC}" presName="FiveNodes_1" presStyleLbl="node1" presStyleIdx="0" presStyleCnt="5">
        <dgm:presLayoutVars>
          <dgm:bulletEnabled val="1"/>
        </dgm:presLayoutVars>
      </dgm:prSet>
      <dgm:spPr/>
    </dgm:pt>
    <dgm:pt modelId="{79C2ABC0-2127-9849-B37D-87ECEA9D549C}" type="pres">
      <dgm:prSet presAssocID="{902B7567-5920-D54D-9EBB-7F37A64C4EDC}" presName="FiveNodes_2" presStyleLbl="node1" presStyleIdx="1" presStyleCnt="5">
        <dgm:presLayoutVars>
          <dgm:bulletEnabled val="1"/>
        </dgm:presLayoutVars>
      </dgm:prSet>
      <dgm:spPr/>
    </dgm:pt>
    <dgm:pt modelId="{26C35D90-1620-DD46-BCB2-6C2B8A618B36}" type="pres">
      <dgm:prSet presAssocID="{902B7567-5920-D54D-9EBB-7F37A64C4EDC}" presName="FiveNodes_3" presStyleLbl="node1" presStyleIdx="2" presStyleCnt="5">
        <dgm:presLayoutVars>
          <dgm:bulletEnabled val="1"/>
        </dgm:presLayoutVars>
      </dgm:prSet>
      <dgm:spPr/>
    </dgm:pt>
    <dgm:pt modelId="{8242504D-8F12-1245-8C6D-184CA30D7908}" type="pres">
      <dgm:prSet presAssocID="{902B7567-5920-D54D-9EBB-7F37A64C4EDC}" presName="FiveNodes_4" presStyleLbl="node1" presStyleIdx="3" presStyleCnt="5">
        <dgm:presLayoutVars>
          <dgm:bulletEnabled val="1"/>
        </dgm:presLayoutVars>
      </dgm:prSet>
      <dgm:spPr/>
    </dgm:pt>
    <dgm:pt modelId="{9C533A1F-93EA-9043-9C53-41182D2A3CD0}" type="pres">
      <dgm:prSet presAssocID="{902B7567-5920-D54D-9EBB-7F37A64C4EDC}" presName="FiveNodes_5" presStyleLbl="node1" presStyleIdx="4" presStyleCnt="5">
        <dgm:presLayoutVars>
          <dgm:bulletEnabled val="1"/>
        </dgm:presLayoutVars>
      </dgm:prSet>
      <dgm:spPr/>
    </dgm:pt>
    <dgm:pt modelId="{D428E294-F573-1E4F-9528-C5EA37CEC9E2}" type="pres">
      <dgm:prSet presAssocID="{902B7567-5920-D54D-9EBB-7F37A64C4EDC}" presName="FiveConn_1-2" presStyleLbl="fgAccFollowNode1" presStyleIdx="0" presStyleCnt="4">
        <dgm:presLayoutVars>
          <dgm:bulletEnabled val="1"/>
        </dgm:presLayoutVars>
      </dgm:prSet>
      <dgm:spPr/>
    </dgm:pt>
    <dgm:pt modelId="{DDAC6018-2DF2-5348-8DDC-83C8283E9AE3}" type="pres">
      <dgm:prSet presAssocID="{902B7567-5920-D54D-9EBB-7F37A64C4EDC}" presName="FiveConn_2-3" presStyleLbl="fgAccFollowNode1" presStyleIdx="1" presStyleCnt="4">
        <dgm:presLayoutVars>
          <dgm:bulletEnabled val="1"/>
        </dgm:presLayoutVars>
      </dgm:prSet>
      <dgm:spPr/>
    </dgm:pt>
    <dgm:pt modelId="{BF48DA24-3EA5-E749-93F2-EF5D533122E0}" type="pres">
      <dgm:prSet presAssocID="{902B7567-5920-D54D-9EBB-7F37A64C4EDC}" presName="FiveConn_3-4" presStyleLbl="fgAccFollowNode1" presStyleIdx="2" presStyleCnt="4">
        <dgm:presLayoutVars>
          <dgm:bulletEnabled val="1"/>
        </dgm:presLayoutVars>
      </dgm:prSet>
      <dgm:spPr/>
    </dgm:pt>
    <dgm:pt modelId="{D32A70AC-F857-A14F-B3CD-E937B6C73F48}" type="pres">
      <dgm:prSet presAssocID="{902B7567-5920-D54D-9EBB-7F37A64C4EDC}" presName="FiveConn_4-5" presStyleLbl="fgAccFollowNode1" presStyleIdx="3" presStyleCnt="4">
        <dgm:presLayoutVars>
          <dgm:bulletEnabled val="1"/>
        </dgm:presLayoutVars>
      </dgm:prSet>
      <dgm:spPr/>
    </dgm:pt>
    <dgm:pt modelId="{037F1289-3FF9-D744-AC22-59D43E68E55F}" type="pres">
      <dgm:prSet presAssocID="{902B7567-5920-D54D-9EBB-7F37A64C4EDC}" presName="FiveNodes_1_text" presStyleLbl="node1" presStyleIdx="4" presStyleCnt="5">
        <dgm:presLayoutVars>
          <dgm:bulletEnabled val="1"/>
        </dgm:presLayoutVars>
      </dgm:prSet>
      <dgm:spPr/>
    </dgm:pt>
    <dgm:pt modelId="{F9CCA170-2846-8B41-978F-960C377F0227}" type="pres">
      <dgm:prSet presAssocID="{902B7567-5920-D54D-9EBB-7F37A64C4EDC}" presName="FiveNodes_2_text" presStyleLbl="node1" presStyleIdx="4" presStyleCnt="5">
        <dgm:presLayoutVars>
          <dgm:bulletEnabled val="1"/>
        </dgm:presLayoutVars>
      </dgm:prSet>
      <dgm:spPr/>
    </dgm:pt>
    <dgm:pt modelId="{9779FD20-D149-B147-A1BA-BD5CC0076D97}" type="pres">
      <dgm:prSet presAssocID="{902B7567-5920-D54D-9EBB-7F37A64C4EDC}" presName="FiveNodes_3_text" presStyleLbl="node1" presStyleIdx="4" presStyleCnt="5">
        <dgm:presLayoutVars>
          <dgm:bulletEnabled val="1"/>
        </dgm:presLayoutVars>
      </dgm:prSet>
      <dgm:spPr/>
    </dgm:pt>
    <dgm:pt modelId="{954769FE-9DB9-CD49-9743-AFF23D743502}" type="pres">
      <dgm:prSet presAssocID="{902B7567-5920-D54D-9EBB-7F37A64C4EDC}" presName="FiveNodes_4_text" presStyleLbl="node1" presStyleIdx="4" presStyleCnt="5">
        <dgm:presLayoutVars>
          <dgm:bulletEnabled val="1"/>
        </dgm:presLayoutVars>
      </dgm:prSet>
      <dgm:spPr/>
    </dgm:pt>
    <dgm:pt modelId="{E9BF84C2-5C75-AD4B-B69F-27697582083A}" type="pres">
      <dgm:prSet presAssocID="{902B7567-5920-D54D-9EBB-7F37A64C4ED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A5257102-2A7A-2A44-ABF8-EFFF0D7528BC}" srcId="{902B7567-5920-D54D-9EBB-7F37A64C4EDC}" destId="{360E7851-EB0F-E744-A873-92B43DA558C6}" srcOrd="2" destOrd="0" parTransId="{8E915EA4-8221-BD4D-85F9-C4988E2F596A}" sibTransId="{3FE0EA25-FABC-0E4E-9C7F-E0703D6A1A6F}"/>
    <dgm:cxn modelId="{BD392304-D8CB-674B-A6C1-C1A6EB0C7F58}" type="presOf" srcId="{87CF2708-32C9-524A-BE33-36F4460F76E2}" destId="{D428E294-F573-1E4F-9528-C5EA37CEC9E2}" srcOrd="0" destOrd="0" presId="urn:microsoft.com/office/officeart/2005/8/layout/vProcess5"/>
    <dgm:cxn modelId="{E83E8F13-BB92-4045-B345-54A4D7909190}" type="presOf" srcId="{4C974B74-4F52-EB41-9D3B-4A9061416FE1}" destId="{037F1289-3FF9-D744-AC22-59D43E68E55F}" srcOrd="1" destOrd="0" presId="urn:microsoft.com/office/officeart/2005/8/layout/vProcess5"/>
    <dgm:cxn modelId="{2934B413-21D1-9347-95B1-BD52AFD6B688}" type="presOf" srcId="{50C92632-5311-BA47-B504-08444717BA46}" destId="{E9BF84C2-5C75-AD4B-B69F-27697582083A}" srcOrd="1" destOrd="0" presId="urn:microsoft.com/office/officeart/2005/8/layout/vProcess5"/>
    <dgm:cxn modelId="{82EF7E23-F544-E446-9145-0D23FC02C34D}" type="presOf" srcId="{21C8A3DD-6407-4D46-BE7F-FB8481C67F03}" destId="{954769FE-9DB9-CD49-9743-AFF23D743502}" srcOrd="1" destOrd="0" presId="urn:microsoft.com/office/officeart/2005/8/layout/vProcess5"/>
    <dgm:cxn modelId="{67CA8A2D-6ABD-1E40-AD44-76E2850C097A}" type="presOf" srcId="{3FE0EA25-FABC-0E4E-9C7F-E0703D6A1A6F}" destId="{BF48DA24-3EA5-E749-93F2-EF5D533122E0}" srcOrd="0" destOrd="0" presId="urn:microsoft.com/office/officeart/2005/8/layout/vProcess5"/>
    <dgm:cxn modelId="{9C2A3642-84D6-CD44-89AD-22A2FE428EFA}" srcId="{902B7567-5920-D54D-9EBB-7F37A64C4EDC}" destId="{21C8A3DD-6407-4D46-BE7F-FB8481C67F03}" srcOrd="3" destOrd="0" parTransId="{D029F845-548F-454D-A94A-1AC786E96322}" sibTransId="{43A096F2-94DD-894E-86A5-77508005DFB2}"/>
    <dgm:cxn modelId="{B89ECC71-A7F1-2E4B-850F-82365DC3488E}" srcId="{902B7567-5920-D54D-9EBB-7F37A64C4EDC}" destId="{0E31F4C0-278B-FB44-B6BC-D6AF0EC6BCAE}" srcOrd="5" destOrd="0" parTransId="{45B553DB-23E1-AB4B-8C17-337117DE23DB}" sibTransId="{41EBB4D9-EFC2-9943-AABC-FE6074FCD72C}"/>
    <dgm:cxn modelId="{81E6317B-F00C-E14D-9B38-2E00B8B1162E}" srcId="{902B7567-5920-D54D-9EBB-7F37A64C4EDC}" destId="{50C92632-5311-BA47-B504-08444717BA46}" srcOrd="4" destOrd="0" parTransId="{5E4AF801-2B5E-074B-BB74-96D0167A47B8}" sibTransId="{1F6F3F2E-3189-F247-BF30-8CCD1AF30AE0}"/>
    <dgm:cxn modelId="{19284C7B-1114-D14F-938E-DF377FCFAB46}" type="presOf" srcId="{902B7567-5920-D54D-9EBB-7F37A64C4EDC}" destId="{D413B255-57D2-0744-9106-096531784270}" srcOrd="0" destOrd="0" presId="urn:microsoft.com/office/officeart/2005/8/layout/vProcess5"/>
    <dgm:cxn modelId="{775ECA81-D637-9A43-BE01-F61E26E66761}" type="presOf" srcId="{21C8A3DD-6407-4D46-BE7F-FB8481C67F03}" destId="{8242504D-8F12-1245-8C6D-184CA30D7908}" srcOrd="0" destOrd="0" presId="urn:microsoft.com/office/officeart/2005/8/layout/vProcess5"/>
    <dgm:cxn modelId="{FF537986-F3C2-2249-975E-F5E052E5D9EF}" srcId="{902B7567-5920-D54D-9EBB-7F37A64C4EDC}" destId="{D5BC69F5-0D0D-CB4F-9A0A-746E29D48D49}" srcOrd="1" destOrd="0" parTransId="{0C8A80CB-07F6-8348-83B5-95E68AD91208}" sibTransId="{8DC5B743-FD57-6143-9B0D-7618F2D9856E}"/>
    <dgm:cxn modelId="{B04C168D-229B-4F44-A6F9-71FEF4AD50A5}" type="presOf" srcId="{4C974B74-4F52-EB41-9D3B-4A9061416FE1}" destId="{681A57A9-7AF5-854E-B2D5-3813C1089AEB}" srcOrd="0" destOrd="0" presId="urn:microsoft.com/office/officeart/2005/8/layout/vProcess5"/>
    <dgm:cxn modelId="{EBB6FF9B-761A-2244-B24E-AED7709F7A85}" type="presOf" srcId="{50C92632-5311-BA47-B504-08444717BA46}" destId="{9C533A1F-93EA-9043-9C53-41182D2A3CD0}" srcOrd="0" destOrd="0" presId="urn:microsoft.com/office/officeart/2005/8/layout/vProcess5"/>
    <dgm:cxn modelId="{AC6530A6-EF59-BC4B-B3B6-1B70CABAD259}" type="presOf" srcId="{D5BC69F5-0D0D-CB4F-9A0A-746E29D48D49}" destId="{79C2ABC0-2127-9849-B37D-87ECEA9D549C}" srcOrd="0" destOrd="0" presId="urn:microsoft.com/office/officeart/2005/8/layout/vProcess5"/>
    <dgm:cxn modelId="{66FAC1BF-0CC8-7945-B811-4C96C05DAB62}" type="presOf" srcId="{43A096F2-94DD-894E-86A5-77508005DFB2}" destId="{D32A70AC-F857-A14F-B3CD-E937B6C73F48}" srcOrd="0" destOrd="0" presId="urn:microsoft.com/office/officeart/2005/8/layout/vProcess5"/>
    <dgm:cxn modelId="{B8EC13C3-8159-0344-9F99-02155E34CF17}" srcId="{902B7567-5920-D54D-9EBB-7F37A64C4EDC}" destId="{4C974B74-4F52-EB41-9D3B-4A9061416FE1}" srcOrd="0" destOrd="0" parTransId="{FCB57FFD-0984-1049-A920-02999A520D40}" sibTransId="{87CF2708-32C9-524A-BE33-36F4460F76E2}"/>
    <dgm:cxn modelId="{79EFB2D0-22F9-B746-ABA2-DA618F31D8B3}" type="presOf" srcId="{360E7851-EB0F-E744-A873-92B43DA558C6}" destId="{9779FD20-D149-B147-A1BA-BD5CC0076D97}" srcOrd="1" destOrd="0" presId="urn:microsoft.com/office/officeart/2005/8/layout/vProcess5"/>
    <dgm:cxn modelId="{628654DB-753B-E242-A5E4-4296BFC8436F}" type="presOf" srcId="{360E7851-EB0F-E744-A873-92B43DA558C6}" destId="{26C35D90-1620-DD46-BCB2-6C2B8A618B36}" srcOrd="0" destOrd="0" presId="urn:microsoft.com/office/officeart/2005/8/layout/vProcess5"/>
    <dgm:cxn modelId="{C1A805DE-29A9-3649-A168-6364C35EC81B}" type="presOf" srcId="{8DC5B743-FD57-6143-9B0D-7618F2D9856E}" destId="{DDAC6018-2DF2-5348-8DDC-83C8283E9AE3}" srcOrd="0" destOrd="0" presId="urn:microsoft.com/office/officeart/2005/8/layout/vProcess5"/>
    <dgm:cxn modelId="{1AAB29E0-149A-624D-9000-066A7CE3187F}" type="presOf" srcId="{D5BC69F5-0D0D-CB4F-9A0A-746E29D48D49}" destId="{F9CCA170-2846-8B41-978F-960C377F0227}" srcOrd="1" destOrd="0" presId="urn:microsoft.com/office/officeart/2005/8/layout/vProcess5"/>
    <dgm:cxn modelId="{7C8EC43A-FB67-864A-BDB5-04268AF9B3EC}" type="presParOf" srcId="{D413B255-57D2-0744-9106-096531784270}" destId="{9249847B-1472-4040-A912-E8A76101D12A}" srcOrd="0" destOrd="0" presId="urn:microsoft.com/office/officeart/2005/8/layout/vProcess5"/>
    <dgm:cxn modelId="{48B297BB-FDB8-EE41-BA2F-9FFE2AE32A52}" type="presParOf" srcId="{D413B255-57D2-0744-9106-096531784270}" destId="{681A57A9-7AF5-854E-B2D5-3813C1089AEB}" srcOrd="1" destOrd="0" presId="urn:microsoft.com/office/officeart/2005/8/layout/vProcess5"/>
    <dgm:cxn modelId="{B2C319C4-4D63-1941-9ACB-6B8E7C533D70}" type="presParOf" srcId="{D413B255-57D2-0744-9106-096531784270}" destId="{79C2ABC0-2127-9849-B37D-87ECEA9D549C}" srcOrd="2" destOrd="0" presId="urn:microsoft.com/office/officeart/2005/8/layout/vProcess5"/>
    <dgm:cxn modelId="{200E43FB-119F-D545-94ED-15B264B1EAF9}" type="presParOf" srcId="{D413B255-57D2-0744-9106-096531784270}" destId="{26C35D90-1620-DD46-BCB2-6C2B8A618B36}" srcOrd="3" destOrd="0" presId="urn:microsoft.com/office/officeart/2005/8/layout/vProcess5"/>
    <dgm:cxn modelId="{0859B41A-D6CC-9E4C-8B2C-9D088E0CF702}" type="presParOf" srcId="{D413B255-57D2-0744-9106-096531784270}" destId="{8242504D-8F12-1245-8C6D-184CA30D7908}" srcOrd="4" destOrd="0" presId="urn:microsoft.com/office/officeart/2005/8/layout/vProcess5"/>
    <dgm:cxn modelId="{F4C9D988-C44F-A04E-9FED-235A4B3282E3}" type="presParOf" srcId="{D413B255-57D2-0744-9106-096531784270}" destId="{9C533A1F-93EA-9043-9C53-41182D2A3CD0}" srcOrd="5" destOrd="0" presId="urn:microsoft.com/office/officeart/2005/8/layout/vProcess5"/>
    <dgm:cxn modelId="{ED23785D-39D6-9742-85A0-5EE90B7C24FD}" type="presParOf" srcId="{D413B255-57D2-0744-9106-096531784270}" destId="{D428E294-F573-1E4F-9528-C5EA37CEC9E2}" srcOrd="6" destOrd="0" presId="urn:microsoft.com/office/officeart/2005/8/layout/vProcess5"/>
    <dgm:cxn modelId="{67AB44F6-CC77-664B-BEC9-0EB777CB3644}" type="presParOf" srcId="{D413B255-57D2-0744-9106-096531784270}" destId="{DDAC6018-2DF2-5348-8DDC-83C8283E9AE3}" srcOrd="7" destOrd="0" presId="urn:microsoft.com/office/officeart/2005/8/layout/vProcess5"/>
    <dgm:cxn modelId="{880FF991-CCEC-404A-B4B6-57DE4F1719CC}" type="presParOf" srcId="{D413B255-57D2-0744-9106-096531784270}" destId="{BF48DA24-3EA5-E749-93F2-EF5D533122E0}" srcOrd="8" destOrd="0" presId="urn:microsoft.com/office/officeart/2005/8/layout/vProcess5"/>
    <dgm:cxn modelId="{1EF69CCA-E308-794A-ABB6-698D3E1E3715}" type="presParOf" srcId="{D413B255-57D2-0744-9106-096531784270}" destId="{D32A70AC-F857-A14F-B3CD-E937B6C73F48}" srcOrd="9" destOrd="0" presId="urn:microsoft.com/office/officeart/2005/8/layout/vProcess5"/>
    <dgm:cxn modelId="{C2319F9C-6159-1844-9873-B66A7A0C98E0}" type="presParOf" srcId="{D413B255-57D2-0744-9106-096531784270}" destId="{037F1289-3FF9-D744-AC22-59D43E68E55F}" srcOrd="10" destOrd="0" presId="urn:microsoft.com/office/officeart/2005/8/layout/vProcess5"/>
    <dgm:cxn modelId="{F5D60EA2-16F0-374C-A88C-48E2A279FF77}" type="presParOf" srcId="{D413B255-57D2-0744-9106-096531784270}" destId="{F9CCA170-2846-8B41-978F-960C377F0227}" srcOrd="11" destOrd="0" presId="urn:microsoft.com/office/officeart/2005/8/layout/vProcess5"/>
    <dgm:cxn modelId="{32EDF138-FA89-614F-AA3D-BA6F89EF5951}" type="presParOf" srcId="{D413B255-57D2-0744-9106-096531784270}" destId="{9779FD20-D149-B147-A1BA-BD5CC0076D97}" srcOrd="12" destOrd="0" presId="urn:microsoft.com/office/officeart/2005/8/layout/vProcess5"/>
    <dgm:cxn modelId="{0FFB7274-44DB-D447-B38B-29416915EFA3}" type="presParOf" srcId="{D413B255-57D2-0744-9106-096531784270}" destId="{954769FE-9DB9-CD49-9743-AFF23D743502}" srcOrd="13" destOrd="0" presId="urn:microsoft.com/office/officeart/2005/8/layout/vProcess5"/>
    <dgm:cxn modelId="{E963F635-9581-0647-92B4-7DEB8DB3550F}" type="presParOf" srcId="{D413B255-57D2-0744-9106-096531784270}" destId="{E9BF84C2-5C75-AD4B-B69F-27697582083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1A57A9-7AF5-854E-B2D5-3813C1089AEB}">
      <dsp:nvSpPr>
        <dsp:cNvPr id="0" name=""/>
        <dsp:cNvSpPr/>
      </dsp:nvSpPr>
      <dsp:spPr>
        <a:xfrm>
          <a:off x="0" y="0"/>
          <a:ext cx="4954693" cy="747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Chip Design &amp; Simulation</a:t>
          </a:r>
        </a:p>
      </dsp:txBody>
      <dsp:txXfrm>
        <a:off x="21884" y="21884"/>
        <a:ext cx="4061022" cy="703399"/>
      </dsp:txXfrm>
    </dsp:sp>
    <dsp:sp modelId="{79C2ABC0-2127-9849-B37D-87ECEA9D549C}">
      <dsp:nvSpPr>
        <dsp:cNvPr id="0" name=""/>
        <dsp:cNvSpPr/>
      </dsp:nvSpPr>
      <dsp:spPr>
        <a:xfrm>
          <a:off x="369993" y="850941"/>
          <a:ext cx="4954693" cy="747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Chip Production</a:t>
          </a:r>
        </a:p>
      </dsp:txBody>
      <dsp:txXfrm>
        <a:off x="391877" y="872825"/>
        <a:ext cx="4055273" cy="703399"/>
      </dsp:txXfrm>
    </dsp:sp>
    <dsp:sp modelId="{26C35D90-1620-DD46-BCB2-6C2B8A618B36}">
      <dsp:nvSpPr>
        <dsp:cNvPr id="0" name=""/>
        <dsp:cNvSpPr/>
      </dsp:nvSpPr>
      <dsp:spPr>
        <a:xfrm>
          <a:off x="739986" y="1701882"/>
          <a:ext cx="4954693" cy="747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Chip Packaging</a:t>
          </a:r>
        </a:p>
      </dsp:txBody>
      <dsp:txXfrm>
        <a:off x="761870" y="1723766"/>
        <a:ext cx="4055273" cy="703399"/>
      </dsp:txXfrm>
    </dsp:sp>
    <dsp:sp modelId="{8242504D-8F12-1245-8C6D-184CA30D7908}">
      <dsp:nvSpPr>
        <dsp:cNvPr id="0" name=""/>
        <dsp:cNvSpPr/>
      </dsp:nvSpPr>
      <dsp:spPr>
        <a:xfrm>
          <a:off x="1109980" y="2552823"/>
          <a:ext cx="4954693" cy="747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Characterization &amp; Electrical Testing</a:t>
          </a:r>
        </a:p>
      </dsp:txBody>
      <dsp:txXfrm>
        <a:off x="1131864" y="2574707"/>
        <a:ext cx="4055273" cy="703399"/>
      </dsp:txXfrm>
    </dsp:sp>
    <dsp:sp modelId="{9C533A1F-93EA-9043-9C53-41182D2A3CD0}">
      <dsp:nvSpPr>
        <dsp:cNvPr id="0" name=""/>
        <dsp:cNvSpPr/>
      </dsp:nvSpPr>
      <dsp:spPr>
        <a:xfrm>
          <a:off x="1479973" y="3403765"/>
          <a:ext cx="4954693" cy="7471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Selenium Deposition</a:t>
          </a:r>
        </a:p>
      </dsp:txBody>
      <dsp:txXfrm>
        <a:off x="1501857" y="3425649"/>
        <a:ext cx="4055273" cy="703399"/>
      </dsp:txXfrm>
    </dsp:sp>
    <dsp:sp modelId="{D428E294-F573-1E4F-9528-C5EA37CEC9E2}">
      <dsp:nvSpPr>
        <dsp:cNvPr id="0" name=""/>
        <dsp:cNvSpPr/>
      </dsp:nvSpPr>
      <dsp:spPr>
        <a:xfrm>
          <a:off x="4469034" y="545847"/>
          <a:ext cx="485659" cy="48565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578307" y="545847"/>
        <a:ext cx="267113" cy="365458"/>
      </dsp:txXfrm>
    </dsp:sp>
    <dsp:sp modelId="{DDAC6018-2DF2-5348-8DDC-83C8283E9AE3}">
      <dsp:nvSpPr>
        <dsp:cNvPr id="0" name=""/>
        <dsp:cNvSpPr/>
      </dsp:nvSpPr>
      <dsp:spPr>
        <a:xfrm>
          <a:off x="4839027" y="1396788"/>
          <a:ext cx="485659" cy="48565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948300" y="1396788"/>
        <a:ext cx="267113" cy="365458"/>
      </dsp:txXfrm>
    </dsp:sp>
    <dsp:sp modelId="{BF48DA24-3EA5-E749-93F2-EF5D533122E0}">
      <dsp:nvSpPr>
        <dsp:cNvPr id="0" name=""/>
        <dsp:cNvSpPr/>
      </dsp:nvSpPr>
      <dsp:spPr>
        <a:xfrm>
          <a:off x="5209021" y="2235277"/>
          <a:ext cx="485659" cy="48565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318294" y="2235277"/>
        <a:ext cx="267113" cy="365458"/>
      </dsp:txXfrm>
    </dsp:sp>
    <dsp:sp modelId="{D32A70AC-F857-A14F-B3CD-E937B6C73F48}">
      <dsp:nvSpPr>
        <dsp:cNvPr id="0" name=""/>
        <dsp:cNvSpPr/>
      </dsp:nvSpPr>
      <dsp:spPr>
        <a:xfrm>
          <a:off x="5579014" y="3094520"/>
          <a:ext cx="485659" cy="48565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688287" y="3094520"/>
        <a:ext cx="267113" cy="365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ccfc35f9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3ccfc35f9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ccfc35f971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g3ccfc35f971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2075d60a5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2075d60a5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2075d60a5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2075d60a5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2075d60a5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f2075d60a5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2075d60a5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2075d60a5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755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2075d60a5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f2075d60a5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2075d60a5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f2075d60a5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3"/>
          <p:cNvPicPr preferRelativeResize="0"/>
          <p:nvPr/>
        </p:nvPicPr>
        <p:blipFill rotWithShape="1">
          <a:blip r:embed="rId2">
            <a:alphaModFix/>
          </a:blip>
          <a:srcRect t="16122" b="13291"/>
          <a:stretch/>
        </p:blipFill>
        <p:spPr>
          <a:xfrm>
            <a:off x="-12" y="-137700"/>
            <a:ext cx="914331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3"/>
          <p:cNvSpPr txBox="1">
            <a:spLocks noGrp="1"/>
          </p:cNvSpPr>
          <p:nvPr>
            <p:ph type="ctrTitle"/>
          </p:nvPr>
        </p:nvSpPr>
        <p:spPr>
          <a:xfrm>
            <a:off x="685800" y="810300"/>
            <a:ext cx="7772400" cy="267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ubTitle" idx="1"/>
          </p:nvPr>
        </p:nvSpPr>
        <p:spPr>
          <a:xfrm>
            <a:off x="685450" y="3486000"/>
            <a:ext cx="7772400" cy="7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>
            <a:spLocks noGrp="1"/>
          </p:cNvSpPr>
          <p:nvPr>
            <p:ph type="sldNum" idx="12"/>
          </p:nvPr>
        </p:nvSpPr>
        <p:spPr>
          <a:xfrm>
            <a:off x="8671500" y="4978575"/>
            <a:ext cx="4725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/>
          </a:p>
        </p:txBody>
      </p:sp>
      <p:sp>
        <p:nvSpPr>
          <p:cNvPr id="18" name="Google Shape;18;p16"/>
          <p:cNvSpPr/>
          <p:nvPr/>
        </p:nvSpPr>
        <p:spPr>
          <a:xfrm>
            <a:off x="0" y="0"/>
            <a:ext cx="9144000" cy="742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6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body" idx="1"/>
          </p:nvPr>
        </p:nvSpPr>
        <p:spPr>
          <a:xfrm>
            <a:off x="228600" y="1085850"/>
            <a:ext cx="4059900" cy="3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body" idx="2"/>
          </p:nvPr>
        </p:nvSpPr>
        <p:spPr>
          <a:xfrm>
            <a:off x="4648200" y="1085850"/>
            <a:ext cx="4059900" cy="3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/>
          <p:nvPr/>
        </p:nvSpPr>
        <p:spPr>
          <a:xfrm>
            <a:off x="0" y="0"/>
            <a:ext cx="9144000" cy="742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228600" y="1085850"/>
            <a:ext cx="8763000" cy="3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8671500" y="4978575"/>
            <a:ext cx="4725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Centered">
  <p:cSld name="TITLE_AND_BODY_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/>
          <p:nvPr/>
        </p:nvSpPr>
        <p:spPr>
          <a:xfrm>
            <a:off x="0" y="0"/>
            <a:ext cx="9144000" cy="742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5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body" idx="1"/>
          </p:nvPr>
        </p:nvSpPr>
        <p:spPr>
          <a:xfrm>
            <a:off x="228600" y="971550"/>
            <a:ext cx="8763000" cy="34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Char char="●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sldNum" idx="12"/>
          </p:nvPr>
        </p:nvSpPr>
        <p:spPr>
          <a:xfrm>
            <a:off x="8671500" y="4978575"/>
            <a:ext cx="4725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2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sldNum" idx="12"/>
          </p:nvPr>
        </p:nvSpPr>
        <p:spPr>
          <a:xfrm>
            <a:off x="8671500" y="4978575"/>
            <a:ext cx="4725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17"/>
          <p:cNvSpPr/>
          <p:nvPr/>
        </p:nvSpPr>
        <p:spPr>
          <a:xfrm>
            <a:off x="0" y="228600"/>
            <a:ext cx="9144000" cy="742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7"/>
          <p:cNvSpPr txBox="1">
            <a:spLocks noGrp="1"/>
          </p:cNvSpPr>
          <p:nvPr>
            <p:ph type="title"/>
          </p:nvPr>
        </p:nvSpPr>
        <p:spPr>
          <a:xfrm>
            <a:off x="152400" y="228600"/>
            <a:ext cx="88392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4572000" cy="1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  <a:defRPr sz="11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/>
            </a:lvl2pPr>
            <a:lvl3pPr lvl="2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/>
            </a:lvl3pPr>
            <a:lvl4pPr lvl="3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lvl="4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lvl="5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8pPr>
            <a:lvl9pPr lvl="8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8671500" y="4978575"/>
            <a:ext cx="4725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subTitle" idx="2"/>
          </p:nvPr>
        </p:nvSpPr>
        <p:spPr>
          <a:xfrm>
            <a:off x="0" y="0"/>
            <a:ext cx="4572000" cy="1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  <a:defRPr sz="11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/>
            </a:lvl2pPr>
            <a:lvl3pPr lvl="2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/>
            </a:lvl3pPr>
            <a:lvl4pPr lvl="3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lvl="4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lvl="5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8pPr>
            <a:lvl9pPr lvl="8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>
            <a:spLocks noGrp="1"/>
          </p:cNvSpPr>
          <p:nvPr>
            <p:ph type="sldNum" idx="12"/>
          </p:nvPr>
        </p:nvSpPr>
        <p:spPr>
          <a:xfrm>
            <a:off x="8671500" y="4978575"/>
            <a:ext cx="4725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4572000" cy="1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  <a:defRPr sz="11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/>
            </a:lvl2pPr>
            <a:lvl3pPr lvl="2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/>
            </a:lvl3pPr>
            <a:lvl4pPr lvl="3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4pPr>
            <a:lvl5pPr lvl="4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5pPr>
            <a:lvl6pPr lvl="5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8pPr>
            <a:lvl9pPr lvl="8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2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Georgia"/>
              <a:buNone/>
              <a:defRPr sz="3600" b="0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rgia"/>
              <a:buChar char="●"/>
              <a:defRPr sz="3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eorgia"/>
              <a:buChar char="○"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eorgia"/>
              <a:buChar char="■"/>
              <a:defRPr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●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○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■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●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○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■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/>
          <p:nvPr/>
        </p:nvSpPr>
        <p:spPr>
          <a:xfrm>
            <a:off x="0" y="4972050"/>
            <a:ext cx="3048000" cy="1716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2"/>
          <p:cNvSpPr/>
          <p:nvPr/>
        </p:nvSpPr>
        <p:spPr>
          <a:xfrm>
            <a:off x="3048000" y="4972050"/>
            <a:ext cx="3048000" cy="171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2"/>
          <p:cNvSpPr/>
          <p:nvPr/>
        </p:nvSpPr>
        <p:spPr>
          <a:xfrm>
            <a:off x="6096000" y="4972050"/>
            <a:ext cx="3048000" cy="1716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1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04220" y="4563775"/>
            <a:ext cx="839775" cy="40827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203.08779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arxiv.org/abs/2012.04079" TargetMode="External"/><Relationship Id="rId4" Type="http://schemas.openxmlformats.org/officeDocument/2006/relationships/hyperlink" Target="https://arxiv.org/abs/1609.0388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qubs5040029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microsoft.com/office/2007/relationships/media" Target="../media/media3.mov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mov"/><Relationship Id="rId5" Type="http://schemas.microsoft.com/office/2007/relationships/media" Target="../media/media4.mov"/><Relationship Id="rId10" Type="http://schemas.openxmlformats.org/officeDocument/2006/relationships/image" Target="../media/image25.jpg"/><Relationship Id="rId4" Type="http://schemas.openxmlformats.org/officeDocument/2006/relationships/video" Target="../media/media3.mov"/><Relationship Id="rId9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>
            <a:spLocks noGrp="1"/>
          </p:cNvSpPr>
          <p:nvPr>
            <p:ph type="ctrTitle"/>
          </p:nvPr>
        </p:nvSpPr>
        <p:spPr>
          <a:xfrm>
            <a:off x="685800" y="939075"/>
            <a:ext cx="7772400" cy="267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500" dirty="0"/>
              <a:t>Packaging Efforts</a:t>
            </a:r>
            <a:endParaRPr sz="35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500" dirty="0"/>
              <a:t>for the Selena Project</a:t>
            </a:r>
            <a:endParaRPr sz="3500" dirty="0"/>
          </a:p>
        </p:txBody>
      </p:sp>
      <p:sp>
        <p:nvSpPr>
          <p:cNvPr id="57" name="Google Shape;57;p1"/>
          <p:cNvSpPr txBox="1">
            <a:spLocks noGrp="1"/>
          </p:cNvSpPr>
          <p:nvPr>
            <p:ph type="subTitle" idx="1"/>
          </p:nvPr>
        </p:nvSpPr>
        <p:spPr>
          <a:xfrm>
            <a:off x="685800" y="2254025"/>
            <a:ext cx="7772400" cy="7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Edwin Solis, CPAD 2026</a:t>
            </a:r>
            <a:endParaRPr/>
          </a:p>
        </p:txBody>
      </p:sp>
      <p:pic>
        <p:nvPicPr>
          <p:cNvPr id="58" name="Google Shape;5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8825" y="2651750"/>
            <a:ext cx="1841291" cy="8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cfc35f971_0_0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Selena 0𝜈𝛽𝛽 search 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dirty="0"/>
          </a:p>
        </p:txBody>
      </p:sp>
      <p:sp>
        <p:nvSpPr>
          <p:cNvPr id="64" name="Google Shape;64;g3ccfc35f971_0_0"/>
          <p:cNvSpPr txBox="1">
            <a:spLocks noGrp="1"/>
          </p:cNvSpPr>
          <p:nvPr>
            <p:ph type="body" idx="1"/>
          </p:nvPr>
        </p:nvSpPr>
        <p:spPr>
          <a:xfrm>
            <a:off x="252300" y="3457925"/>
            <a:ext cx="8639400" cy="14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1200" b="1"/>
              <a:t>A search for Neutrinoless Double Beta Decay in </a:t>
            </a:r>
            <a:r>
              <a:rPr lang="en" sz="1200" b="1" baseline="30000"/>
              <a:t>82</a:t>
            </a:r>
            <a:r>
              <a:rPr lang="en" sz="1200" b="1"/>
              <a:t>Se using amorphous Selenium/CMOS detectors</a:t>
            </a:r>
            <a:endParaRPr sz="1200" b="1"/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High Q</a:t>
            </a:r>
            <a:r>
              <a:rPr lang="en" sz="1200" baseline="-25000"/>
              <a:t>𝛽𝛽</a:t>
            </a:r>
            <a:r>
              <a:rPr lang="en" sz="1200"/>
              <a:t> (3MeV) protects from natural backgrounds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CMOS spatiotemporal resolution provides event classification and decay chain tagging</a:t>
            </a:r>
            <a:endParaRPr sz="1200"/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Existing industrial capabilities to fabricate a ton-scale detector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1400"/>
          </a:p>
        </p:txBody>
      </p:sp>
      <p:sp>
        <p:nvSpPr>
          <p:cNvPr id="65" name="Google Shape;65;g3ccfc35f971_0_0"/>
          <p:cNvSpPr txBox="1"/>
          <p:nvPr/>
        </p:nvSpPr>
        <p:spPr>
          <a:xfrm>
            <a:off x="6239375" y="4756725"/>
            <a:ext cx="3912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uFill>
                <a:noFill/>
              </a:uFill>
              <a:latin typeface="Georgia"/>
              <a:ea typeface="Georgia"/>
              <a:cs typeface="Georgia"/>
              <a:sym typeface="Georgia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rgbClr val="000000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9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[1] </a:t>
            </a:r>
            <a:r>
              <a:rPr lang="en" sz="900" b="0" i="0" u="none" strike="noStrike" cap="none">
                <a:solidFill>
                  <a:schemeClr val="hlink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4"/>
              </a:rPr>
              <a:t>arXiv:1609.03887</a:t>
            </a:r>
            <a:r>
              <a:rPr lang="en" sz="9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, [2</a:t>
            </a:r>
            <a:r>
              <a:rPr lang="en" sz="900" b="0" i="0" u="none" strike="noStrike" cap="none">
                <a:solidFill>
                  <a:schemeClr val="dk1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] </a:t>
            </a:r>
            <a:r>
              <a:rPr lang="en" sz="900" b="0" i="0" u="none" strike="noStrike" cap="none">
                <a:solidFill>
                  <a:schemeClr val="hlink"/>
                </a:solidFill>
                <a:uFill>
                  <a:noFill/>
                </a:uFill>
                <a:latin typeface="Georgia"/>
                <a:ea typeface="Georgia"/>
                <a:cs typeface="Georgia"/>
                <a:sym typeface="Georgia"/>
                <a:hlinkClick r:id="rId5"/>
              </a:rPr>
              <a:t>arXiv:2012.04079</a:t>
            </a:r>
            <a:r>
              <a:rPr lang="en" sz="9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</a:t>
            </a:r>
            <a:endParaRPr sz="900" b="0" i="0" u="none" strike="noStrike" cap="none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1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6" name="Google Shape;76;g3ccfc35f971_0_0"/>
          <p:cNvSpPr txBox="1">
            <a:spLocks noGrp="1"/>
          </p:cNvSpPr>
          <p:nvPr>
            <p:ph type="sldNum" idx="12"/>
          </p:nvPr>
        </p:nvSpPr>
        <p:spPr>
          <a:xfrm>
            <a:off x="8671500" y="4978575"/>
            <a:ext cx="4725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 sz="10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682BD7-DB71-93C4-0888-65A8C5DCC2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1867" y="964650"/>
            <a:ext cx="4639733" cy="23314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EBDA47-C7CD-BFE5-7032-01F21BC457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1150955"/>
            <a:ext cx="4106333" cy="18988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C622B-A9A0-F724-3018-DF5231A2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Selena </a:t>
            </a:r>
            <a:r>
              <a:rPr lang="en" dirty="0"/>
              <a:t>0𝜈𝛽𝛽 </a:t>
            </a:r>
            <a:r>
              <a:rPr lang="en-US" dirty="0"/>
              <a:t>Detection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37616-14BD-516A-71A9-66D6E2EFF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6" y="742799"/>
            <a:ext cx="4749800" cy="365582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90623-85CE-45CF-0EC2-C7B66E4ACCE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73600" y="827711"/>
            <a:ext cx="4059900" cy="3486000"/>
          </a:xfrm>
        </p:spPr>
        <p:txBody>
          <a:bodyPr/>
          <a:lstStyle/>
          <a:p>
            <a:pPr marL="63500" indent="0">
              <a:buNone/>
            </a:pPr>
            <a:r>
              <a:rPr lang="en-US" sz="1800" dirty="0"/>
              <a:t>By reconstructing energy tracks of a </a:t>
            </a:r>
            <a:r>
              <a:rPr lang="en" sz="1800" dirty="0"/>
              <a:t>0𝜈𝛽𝛽 decay using spatial charge correlations, we can reject bulk background and achieve close to 1% energy resolution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BE70C4-C391-6A57-A2C6-ACE15DAF5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464" y="2436283"/>
            <a:ext cx="2300537" cy="2489299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ADA7B40-800B-77D0-9654-C71E7EE040D1}"/>
              </a:ext>
            </a:extLst>
          </p:cNvPr>
          <p:cNvSpPr txBox="1">
            <a:spLocks/>
          </p:cNvSpPr>
          <p:nvPr/>
        </p:nvSpPr>
        <p:spPr>
          <a:xfrm>
            <a:off x="325388" y="4028110"/>
            <a:ext cx="4059900" cy="3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Georgia"/>
              <a:buChar char="●"/>
              <a:defRPr sz="2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○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Char char="■"/>
              <a:defRPr sz="18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●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○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■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●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○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rgia"/>
              <a:buChar char="■"/>
              <a:defRPr sz="16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63500" indent="0">
              <a:buNone/>
            </a:pPr>
            <a:r>
              <a:rPr lang="en-US" sz="1200" dirty="0"/>
              <a:t>Simulated data for 100 ton-year data exposure, 1.1% RMS res of Q</a:t>
            </a:r>
            <a:r>
              <a:rPr lang="en-US" sz="1200" baseline="-25000" dirty="0"/>
              <a:t>0v𝛽𝛽  </a:t>
            </a:r>
            <a:r>
              <a:rPr lang="en-US" sz="1200" dirty="0"/>
              <a:t>T</a:t>
            </a:r>
            <a:r>
              <a:rPr lang="en-US" sz="1200" baseline="-25000" dirty="0"/>
              <a:t>1/2 </a:t>
            </a:r>
            <a:r>
              <a:rPr lang="en-US" sz="1200" dirty="0"/>
              <a:t>=10</a:t>
            </a:r>
            <a:r>
              <a:rPr lang="en-US" sz="1200" baseline="30000" dirty="0"/>
              <a:t>28</a:t>
            </a:r>
            <a:r>
              <a:rPr lang="en-US" sz="1200" dirty="0"/>
              <a:t> y in </a:t>
            </a:r>
            <a:r>
              <a:rPr lang="en-US" sz="1200" baseline="30000" dirty="0"/>
              <a:t>82</a:t>
            </a:r>
            <a:r>
              <a:rPr lang="en-US" sz="1200" dirty="0"/>
              <a:t>Se</a:t>
            </a:r>
          </a:p>
          <a:p>
            <a:pPr marL="63500" indent="0">
              <a:buFont typeface="Georgia"/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89054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ccfc35f971_0_82"/>
          <p:cNvSpPr txBox="1">
            <a:spLocks noGrp="1"/>
          </p:cNvSpPr>
          <p:nvPr>
            <p:ph type="sldNum" idx="12"/>
          </p:nvPr>
        </p:nvSpPr>
        <p:spPr>
          <a:xfrm>
            <a:off x="8671500" y="4978575"/>
            <a:ext cx="472500" cy="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 sz="1000"/>
          </a:p>
        </p:txBody>
      </p:sp>
      <p:sp>
        <p:nvSpPr>
          <p:cNvPr id="93" name="Google Shape;93;g3ccfc35f971_0_82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Hybrid aSe/CMOS Sensors</a:t>
            </a:r>
            <a:endParaRPr/>
          </a:p>
        </p:txBody>
      </p:sp>
      <p:sp>
        <p:nvSpPr>
          <p:cNvPr id="94" name="Google Shape;94;g3ccfc35f971_0_82"/>
          <p:cNvSpPr txBox="1">
            <a:spLocks noGrp="1"/>
          </p:cNvSpPr>
          <p:nvPr>
            <p:ph type="body" idx="1"/>
          </p:nvPr>
        </p:nvSpPr>
        <p:spPr>
          <a:xfrm>
            <a:off x="406402" y="877450"/>
            <a:ext cx="5748900" cy="3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14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Amorphous Selenium</a:t>
            </a:r>
            <a:endParaRPr sz="1400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Easily deposited over large areas</a:t>
            </a:r>
            <a:endParaRPr sz="1400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Room temperature operation</a:t>
            </a:r>
            <a:endParaRPr sz="1400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Readout of drifted holes </a:t>
            </a:r>
            <a:endParaRPr sz="14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dirty="0"/>
              <a:t>CMOS Pixel Arrays</a:t>
            </a:r>
            <a:endParaRPr sz="1400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Low noise, fast readout</a:t>
            </a:r>
            <a:endParaRPr sz="1400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Industry standard</a:t>
            </a:r>
            <a:endParaRPr sz="1400"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●"/>
            </a:pPr>
            <a:r>
              <a:rPr lang="en" sz="1400" dirty="0"/>
              <a:t>Fine pixel pitch achievable (O(10) um)</a:t>
            </a:r>
            <a:endParaRPr sz="14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endParaRPr sz="1400" dirty="0"/>
          </a:p>
        </p:txBody>
      </p:sp>
      <p:sp>
        <p:nvSpPr>
          <p:cNvPr id="95" name="Google Shape;95;g3ccfc35f971_0_82"/>
          <p:cNvSpPr txBox="1"/>
          <p:nvPr/>
        </p:nvSpPr>
        <p:spPr>
          <a:xfrm>
            <a:off x="6054350" y="4914900"/>
            <a:ext cx="3912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[4] </a:t>
            </a:r>
            <a:r>
              <a:rPr lang="en" sz="900" b="0" i="0" u="sng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3"/>
              </a:rPr>
              <a:t>https://doi.org/10.3390/qubs5040029</a:t>
            </a:r>
            <a:endParaRPr sz="900" b="0" i="0" u="none" strike="noStrike" cap="non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6" name="Google Shape;96;g3ccfc35f971_0_82"/>
          <p:cNvPicPr preferRelativeResize="0"/>
          <p:nvPr/>
        </p:nvPicPr>
        <p:blipFill rotWithShape="1">
          <a:blip r:embed="rId4">
            <a:alphaModFix/>
          </a:blip>
          <a:srcRect b="5168"/>
          <a:stretch/>
        </p:blipFill>
        <p:spPr>
          <a:xfrm>
            <a:off x="5748950" y="742800"/>
            <a:ext cx="3242651" cy="4209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34CF-93E1-087F-B961-01ACB6D5C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Production Pipeline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6750466-6DFC-E444-6647-05A1FD150A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3266333"/>
              </p:ext>
            </p:extLst>
          </p:nvPr>
        </p:nvGraphicFramePr>
        <p:xfrm>
          <a:off x="1422398" y="742800"/>
          <a:ext cx="6434667" cy="4150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Washington Nanofabrication Facility | UW Department of Electrical &amp;  Computer Engineering">
            <a:extLst>
              <a:ext uri="{FF2B5EF4-FFF2-40B4-BE49-F238E27FC236}">
                <a16:creationId xmlns:a16="http://schemas.microsoft.com/office/drawing/2014/main" id="{72D0D431-2834-CC8F-1B37-E3B74379C7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68" y="3492930"/>
            <a:ext cx="2480734" cy="431432"/>
          </a:xfrm>
          <a:prstGeom prst="rect">
            <a:avLst/>
          </a:prstGeom>
        </p:spPr>
      </p:pic>
      <p:pic>
        <p:nvPicPr>
          <p:cNvPr id="9" name="Picture 8" descr="chipfoundry_color.png">
            <a:extLst>
              <a:ext uri="{FF2B5EF4-FFF2-40B4-BE49-F238E27FC236}">
                <a16:creationId xmlns:a16="http://schemas.microsoft.com/office/drawing/2014/main" id="{68A0F1FD-FEEE-C522-36A6-9C4FCE7420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7996" y="1612600"/>
            <a:ext cx="2269067" cy="763919"/>
          </a:xfrm>
          <a:prstGeom prst="rect">
            <a:avLst/>
          </a:prstGeom>
        </p:spPr>
      </p:pic>
      <p:pic>
        <p:nvPicPr>
          <p:cNvPr id="10" name="Picture 9" descr="Hologic | Women's Health, Diagnostics &amp; Medical Imaging">
            <a:extLst>
              <a:ext uri="{FF2B5EF4-FFF2-40B4-BE49-F238E27FC236}">
                <a16:creationId xmlns:a16="http://schemas.microsoft.com/office/drawing/2014/main" id="{7C301287-D848-A88E-3E90-49403361E7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2065" y="4298795"/>
            <a:ext cx="1888067" cy="59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46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" y="1810512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2E5F9A"/>
                </a:solidFill>
                <a:latin typeface="Arial"/>
              </a:rPr>
              <a:t>PART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2084831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212121"/>
                </a:solidFill>
                <a:latin typeface="Arial"/>
              </a:rPr>
              <a:t>Chip Packaging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56616" y="2651760"/>
            <a:ext cx="594360" cy="32004"/>
          </a:xfrm>
          <a:prstGeom prst="rect">
            <a:avLst/>
          </a:prstGeom>
          <a:solidFill>
            <a:srgbClr val="2E5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2075d60a5_0_44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Chip Packaging</a:t>
            </a:r>
            <a:endParaRPr/>
          </a:p>
        </p:txBody>
      </p:sp>
      <p:sp>
        <p:nvSpPr>
          <p:cNvPr id="221" name="Google Shape;221;g3f2075d60a5_0_44"/>
          <p:cNvSpPr txBox="1">
            <a:spLocks noGrp="1"/>
          </p:cNvSpPr>
          <p:nvPr>
            <p:ph type="body" idx="1"/>
          </p:nvPr>
        </p:nvSpPr>
        <p:spPr>
          <a:xfrm>
            <a:off x="228600" y="1085850"/>
            <a:ext cx="4059900" cy="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/>
              <a:t>Wire Bonding </a:t>
            </a:r>
            <a:endParaRPr b="1" dirty="0"/>
          </a:p>
        </p:txBody>
      </p:sp>
      <p:sp>
        <p:nvSpPr>
          <p:cNvPr id="222" name="Google Shape;222;g3f2075d60a5_0_44"/>
          <p:cNvSpPr txBox="1">
            <a:spLocks noGrp="1"/>
          </p:cNvSpPr>
          <p:nvPr>
            <p:ph type="body" idx="2"/>
          </p:nvPr>
        </p:nvSpPr>
        <p:spPr>
          <a:xfrm>
            <a:off x="4741925" y="899275"/>
            <a:ext cx="4181700" cy="34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Gold wires are connected between the chip and PCB pads (e.g. used in integrated circuits)</a:t>
            </a:r>
            <a:endParaRPr sz="16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Problems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Unwanted leakage paths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Irregular deposition near the edges distorting the electric field</a:t>
            </a:r>
            <a:endParaRPr sz="1600"/>
          </a:p>
        </p:txBody>
      </p:sp>
      <p:pic>
        <p:nvPicPr>
          <p:cNvPr id="223" name="Google Shape;223;g3f2075d60a5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793" y="1589200"/>
            <a:ext cx="4181699" cy="279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3f2075d60a5_0_44" title="Screenshot 2026-06-20 at 12.42.2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2438" y="3179350"/>
            <a:ext cx="2460676" cy="1736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2075d60a5_0_72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Chip Packaging (cont.)</a:t>
            </a:r>
            <a:endParaRPr dirty="0"/>
          </a:p>
        </p:txBody>
      </p:sp>
      <p:sp>
        <p:nvSpPr>
          <p:cNvPr id="230" name="Google Shape;230;g3f2075d60a5_0_72"/>
          <p:cNvSpPr txBox="1">
            <a:spLocks noGrp="1"/>
          </p:cNvSpPr>
          <p:nvPr>
            <p:ph type="body" idx="1"/>
          </p:nvPr>
        </p:nvSpPr>
        <p:spPr>
          <a:xfrm>
            <a:off x="254225" y="940600"/>
            <a:ext cx="4059900" cy="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/>
              <a:t>Flip Chip Packaging</a:t>
            </a:r>
            <a:endParaRPr b="1" dirty="0"/>
          </a:p>
        </p:txBody>
      </p:sp>
      <p:sp>
        <p:nvSpPr>
          <p:cNvPr id="231" name="Google Shape;231;g3f2075d60a5_0_72"/>
          <p:cNvSpPr txBox="1">
            <a:spLocks noGrp="1"/>
          </p:cNvSpPr>
          <p:nvPr>
            <p:ph type="body" idx="2"/>
          </p:nvPr>
        </p:nvSpPr>
        <p:spPr>
          <a:xfrm>
            <a:off x="0" y="1744400"/>
            <a:ext cx="4647900" cy="25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600" dirty="0"/>
              <a:t>Chip and PCB pads are bonded to each other through a gold bump connection</a:t>
            </a:r>
            <a:endParaRPr sz="16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600" dirty="0"/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600" dirty="0"/>
              <a:t>Problems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Harder to fabricate reliably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Unreliable HV and electrode contact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Pocket also created distortion of the electric field around the corner</a:t>
            </a:r>
            <a:endParaRPr sz="1600" dirty="0"/>
          </a:p>
        </p:txBody>
      </p:sp>
      <p:pic>
        <p:nvPicPr>
          <p:cNvPr id="232" name="Google Shape;232;g3f2075d60a5_0_72" title="Screenshot 2026-06-20 at 12.51.1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8750" y="2707525"/>
            <a:ext cx="2301866" cy="218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f2075d60a5_0_72" title="Screenshot 2026-06-20 at 1.07.4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758388"/>
            <a:ext cx="4266524" cy="183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2075d60a5_0_109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Introducing the XTPL Printer</a:t>
            </a:r>
            <a:endParaRPr/>
          </a:p>
        </p:txBody>
      </p:sp>
      <p:sp>
        <p:nvSpPr>
          <p:cNvPr id="239" name="Google Shape;239;g3f2075d60a5_0_109"/>
          <p:cNvSpPr txBox="1">
            <a:spLocks noGrp="1"/>
          </p:cNvSpPr>
          <p:nvPr>
            <p:ph type="body" idx="1"/>
          </p:nvPr>
        </p:nvSpPr>
        <p:spPr>
          <a:xfrm>
            <a:off x="42700" y="914400"/>
            <a:ext cx="4194600" cy="20116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400" dirty="0"/>
              <a:t>Viscous silver nanoparticle inks extruded through 1–50 µm nozzles with variable speed control</a:t>
            </a:r>
            <a:endParaRPr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 dirty="0"/>
              <a:t>Family of silver inks: inkjet/aerosol (IJ36, CL34), dense pastes (CL60, CL85), and new CL83 and LP84</a:t>
            </a:r>
            <a:endParaRPr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 dirty="0"/>
              <a:t>Surface mapping, manual and scripted automation</a:t>
            </a:r>
            <a:endParaRPr dirty="0"/>
          </a:p>
        </p:txBody>
      </p:sp>
      <p:pic>
        <p:nvPicPr>
          <p:cNvPr id="240" name="Google Shape;240;g3f2075d60a5_0_109"/>
          <p:cNvPicPr preferRelativeResize="0"/>
          <p:nvPr/>
        </p:nvPicPr>
        <p:blipFill rotWithShape="1">
          <a:blip r:embed="rId3">
            <a:alphaModFix/>
          </a:blip>
          <a:srcRect l="5465" t="4489" r="3002"/>
          <a:stretch/>
        </p:blipFill>
        <p:spPr>
          <a:xfrm>
            <a:off x="4844475" y="965500"/>
            <a:ext cx="4007124" cy="306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3f2075d60a5_0_109" title="Screenshot 2026-06-20 at 2.09.2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00" y="2973313"/>
            <a:ext cx="2479700" cy="188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3f2075d60a5_0_109" title="Screenshot 2026-06-20 at 2.16.52 PM.png"/>
          <p:cNvPicPr preferRelativeResize="0"/>
          <p:nvPr/>
        </p:nvPicPr>
        <p:blipFill rotWithShape="1">
          <a:blip r:embed="rId5">
            <a:alphaModFix/>
          </a:blip>
          <a:srcRect l="19322" t="5237" r="22305" b="7327"/>
          <a:stretch/>
        </p:blipFill>
        <p:spPr>
          <a:xfrm>
            <a:off x="2632100" y="2922050"/>
            <a:ext cx="2033476" cy="199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2075d60a5_0_129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Changes to the chip/PCB setup</a:t>
            </a:r>
            <a:endParaRPr dirty="0"/>
          </a:p>
        </p:txBody>
      </p:sp>
      <p:pic>
        <p:nvPicPr>
          <p:cNvPr id="248" name="Picture 247" descr="stack_is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777240"/>
            <a:ext cx="4243079" cy="4114799"/>
          </a:xfrm>
          <a:prstGeom prst="rect">
            <a:avLst/>
          </a:prstGeom>
        </p:spPr>
      </p:pic>
      <p:sp>
        <p:nvSpPr>
          <p:cNvPr id="249" name="Oval 248"/>
          <p:cNvSpPr/>
          <p:nvPr/>
        </p:nvSpPr>
        <p:spPr>
          <a:xfrm>
            <a:off x="3521221" y="1452142"/>
            <a:ext cx="73152" cy="73152"/>
          </a:xfrm>
          <a:prstGeom prst="ellipse">
            <a:avLst/>
          </a:prstGeom>
          <a:solidFill>
            <a:srgbClr val="2121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50" name="Connector 249"/>
          <p:cNvCxnSpPr/>
          <p:nvPr/>
        </p:nvCxnSpPr>
        <p:spPr>
          <a:xfrm flipV="1">
            <a:off x="3557797" y="1024128"/>
            <a:ext cx="1535411" cy="464590"/>
          </a:xfrm>
          <a:prstGeom prst="line">
            <a:avLst/>
          </a:prstGeom>
          <a:ln w="9525">
            <a:solidFill>
              <a:srgbClr val="66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1" name="TextBox 250"/>
          <p:cNvSpPr txBox="1"/>
          <p:nvPr/>
        </p:nvSpPr>
        <p:spPr>
          <a:xfrm>
            <a:off x="5166360" y="89611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Georgia"/>
              </a:rPr>
              <a:t>Amorphous selenium (aSe)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5166360" y="1097280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666666"/>
                </a:solidFill>
                <a:latin typeface="Georgia"/>
              </a:rPr>
              <a:t>deposited over chip and traces</a:t>
            </a:r>
          </a:p>
        </p:txBody>
      </p:sp>
      <p:sp>
        <p:nvSpPr>
          <p:cNvPr id="253" name="Oval 252"/>
          <p:cNvSpPr/>
          <p:nvPr/>
        </p:nvSpPr>
        <p:spPr>
          <a:xfrm>
            <a:off x="3399155" y="2410035"/>
            <a:ext cx="73152" cy="73152"/>
          </a:xfrm>
          <a:prstGeom prst="ellipse">
            <a:avLst/>
          </a:prstGeom>
          <a:solidFill>
            <a:srgbClr val="2121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54" name="Connector 253"/>
          <p:cNvCxnSpPr/>
          <p:nvPr/>
        </p:nvCxnSpPr>
        <p:spPr>
          <a:xfrm flipV="1">
            <a:off x="3435731" y="1435607"/>
            <a:ext cx="1657477" cy="1011004"/>
          </a:xfrm>
          <a:prstGeom prst="line">
            <a:avLst/>
          </a:prstGeom>
          <a:ln w="9525">
            <a:solidFill>
              <a:srgbClr val="66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5" name="TextBox 254"/>
          <p:cNvSpPr txBox="1"/>
          <p:nvPr/>
        </p:nvSpPr>
        <p:spPr>
          <a:xfrm>
            <a:off x="5166360" y="130759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Georgia"/>
              </a:rPr>
              <a:t>Printed silver traces</a:t>
            </a:r>
          </a:p>
        </p:txBody>
      </p:sp>
      <p:sp>
        <p:nvSpPr>
          <p:cNvPr id="256" name="TextBox 255"/>
          <p:cNvSpPr txBox="1"/>
          <p:nvPr/>
        </p:nvSpPr>
        <p:spPr>
          <a:xfrm>
            <a:off x="5166360" y="1508760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666666"/>
                </a:solidFill>
                <a:latin typeface="Georgia"/>
              </a:rPr>
              <a:t>CL83 ink: studs → ENIG pads</a:t>
            </a:r>
          </a:p>
        </p:txBody>
      </p:sp>
      <p:sp>
        <p:nvSpPr>
          <p:cNvPr id="257" name="Oval 256"/>
          <p:cNvSpPr/>
          <p:nvPr/>
        </p:nvSpPr>
        <p:spPr>
          <a:xfrm>
            <a:off x="3242214" y="3073266"/>
            <a:ext cx="73152" cy="73152"/>
          </a:xfrm>
          <a:prstGeom prst="ellipse">
            <a:avLst/>
          </a:prstGeom>
          <a:solidFill>
            <a:srgbClr val="2121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58" name="Connector 257"/>
          <p:cNvCxnSpPr/>
          <p:nvPr/>
        </p:nvCxnSpPr>
        <p:spPr>
          <a:xfrm flipV="1">
            <a:off x="3278790" y="1847088"/>
            <a:ext cx="1814418" cy="1262754"/>
          </a:xfrm>
          <a:prstGeom prst="line">
            <a:avLst/>
          </a:prstGeom>
          <a:ln w="9525">
            <a:solidFill>
              <a:srgbClr val="66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9" name="TextBox 258"/>
          <p:cNvSpPr txBox="1"/>
          <p:nvPr/>
        </p:nvSpPr>
        <p:spPr>
          <a:xfrm>
            <a:off x="5166360" y="171907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Georgia"/>
              </a:rPr>
              <a:t>Topmetal-Se RESPIN die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5166360" y="1920240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666666"/>
                </a:solidFill>
                <a:latin typeface="Georgia"/>
              </a:rPr>
              <a:t>Al pads with gold studs</a:t>
            </a:r>
          </a:p>
        </p:txBody>
      </p:sp>
      <p:sp>
        <p:nvSpPr>
          <p:cNvPr id="261" name="Oval 260"/>
          <p:cNvSpPr/>
          <p:nvPr/>
        </p:nvSpPr>
        <p:spPr>
          <a:xfrm>
            <a:off x="3359397" y="3443277"/>
            <a:ext cx="73152" cy="73152"/>
          </a:xfrm>
          <a:prstGeom prst="ellipse">
            <a:avLst/>
          </a:prstGeom>
          <a:solidFill>
            <a:srgbClr val="2121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62" name="Connector 261"/>
          <p:cNvCxnSpPr/>
          <p:nvPr/>
        </p:nvCxnSpPr>
        <p:spPr>
          <a:xfrm flipV="1">
            <a:off x="3395973" y="2258568"/>
            <a:ext cx="1697235" cy="1221285"/>
          </a:xfrm>
          <a:prstGeom prst="line">
            <a:avLst/>
          </a:prstGeom>
          <a:ln w="9525">
            <a:solidFill>
              <a:srgbClr val="66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3" name="TextBox 262"/>
          <p:cNvSpPr txBox="1"/>
          <p:nvPr/>
        </p:nvSpPr>
        <p:spPr>
          <a:xfrm>
            <a:off x="5166360" y="213055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Georgia"/>
              </a:rPr>
              <a:t>Resin fill</a:t>
            </a:r>
          </a:p>
        </p:txBody>
      </p:sp>
      <p:sp>
        <p:nvSpPr>
          <p:cNvPr id="264" name="TextBox 263"/>
          <p:cNvSpPr txBox="1"/>
          <p:nvPr/>
        </p:nvSpPr>
        <p:spPr>
          <a:xfrm>
            <a:off x="5166360" y="2331720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666666"/>
                </a:solidFill>
                <a:latin typeface="Georgia"/>
              </a:rPr>
              <a:t>gap between die and pocket</a:t>
            </a:r>
          </a:p>
        </p:txBody>
      </p:sp>
      <p:sp>
        <p:nvSpPr>
          <p:cNvPr id="265" name="Oval 264"/>
          <p:cNvSpPr/>
          <p:nvPr/>
        </p:nvSpPr>
        <p:spPr>
          <a:xfrm>
            <a:off x="4218738" y="3980659"/>
            <a:ext cx="73152" cy="73152"/>
          </a:xfrm>
          <a:prstGeom prst="ellipse">
            <a:avLst/>
          </a:prstGeom>
          <a:solidFill>
            <a:srgbClr val="2121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66" name="Connector 265"/>
          <p:cNvCxnSpPr/>
          <p:nvPr/>
        </p:nvCxnSpPr>
        <p:spPr>
          <a:xfrm flipV="1">
            <a:off x="4255314" y="2670048"/>
            <a:ext cx="837894" cy="1347187"/>
          </a:xfrm>
          <a:prstGeom prst="line">
            <a:avLst/>
          </a:prstGeom>
          <a:ln w="9525">
            <a:solidFill>
              <a:srgbClr val="66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7" name="TextBox 266"/>
          <p:cNvSpPr txBox="1"/>
          <p:nvPr/>
        </p:nvSpPr>
        <p:spPr>
          <a:xfrm>
            <a:off x="5166360" y="254203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Georgia"/>
              </a:rPr>
              <a:t>PCB with ENIG pads</a:t>
            </a:r>
          </a:p>
        </p:txBody>
      </p:sp>
      <p:sp>
        <p:nvSpPr>
          <p:cNvPr id="268" name="TextBox 267"/>
          <p:cNvSpPr txBox="1"/>
          <p:nvPr/>
        </p:nvSpPr>
        <p:spPr>
          <a:xfrm>
            <a:off x="5166360" y="2743200"/>
            <a:ext cx="31089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666666"/>
                </a:solidFill>
                <a:latin typeface="Georgia"/>
              </a:rPr>
              <a:t>milled pocket: die sits flush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411480" y="473659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666666"/>
                </a:solidFill>
                <a:latin typeface="Georgia"/>
              </a:rPr>
              <a:t>Exploded view, not to scale</a:t>
            </a:r>
          </a:p>
        </p:txBody>
      </p:sp>
      <p:grpSp>
        <p:nvGrpSpPr>
          <p:cNvPr id="2" name="Front view (v2 diagram)"/>
          <p:cNvGrpSpPr/>
          <p:nvPr/>
        </p:nvGrpSpPr>
        <p:grpSpPr>
          <a:xfrm>
            <a:off x="5120640" y="3310128"/>
            <a:ext cx="3611880" cy="1278628"/>
            <a:chOff x="546825" y="1315775"/>
            <a:chExt cx="8108400" cy="2870425"/>
          </a:xfrm>
        </p:grpSpPr>
        <p:sp>
          <p:nvSpPr>
            <p:cNvPr id="3" name="Google Shape;248;g3f2075d60a5_0_129"/>
            <p:cNvSpPr/>
            <p:nvPr/>
          </p:nvSpPr>
          <p:spPr>
            <a:xfrm>
              <a:off x="6022981" y="2076200"/>
              <a:ext cx="162300" cy="5040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" name="Google Shape;249;g3f2075d60a5_0_129"/>
            <p:cNvSpPr/>
            <p:nvPr/>
          </p:nvSpPr>
          <p:spPr>
            <a:xfrm>
              <a:off x="1965125" y="1315775"/>
              <a:ext cx="5109300" cy="760500"/>
            </a:xfrm>
            <a:prstGeom prst="rect">
              <a:avLst/>
            </a:prstGeom>
            <a:solidFill>
              <a:srgbClr val="C9DAF8"/>
            </a:solidFill>
            <a:ln w="9525" cap="flat" cmpd="sng">
              <a:solidFill>
                <a:srgbClr val="CFE2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" name="Google Shape;250;g3f2075d60a5_0_129"/>
            <p:cNvSpPr/>
            <p:nvPr/>
          </p:nvSpPr>
          <p:spPr>
            <a:xfrm>
              <a:off x="546825" y="2076200"/>
              <a:ext cx="8108400" cy="982500"/>
            </a:xfrm>
            <a:prstGeom prst="rect">
              <a:avLst/>
            </a:prstGeom>
            <a:solidFill>
              <a:srgbClr val="93C47D"/>
            </a:solidFill>
            <a:ln w="9525" cap="flat" cmpd="sng">
              <a:solidFill>
                <a:srgbClr val="93C4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6" name="Google Shape;251;g3f2075d60a5_0_129"/>
            <p:cNvSpPr/>
            <p:nvPr/>
          </p:nvSpPr>
          <p:spPr>
            <a:xfrm>
              <a:off x="2917925" y="2076200"/>
              <a:ext cx="3101400" cy="504000"/>
            </a:xfrm>
            <a:prstGeom prst="rect">
              <a:avLst/>
            </a:prstGeom>
            <a:solidFill>
              <a:srgbClr val="43434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7" name="Google Shape;252;g3f2075d60a5_0_129"/>
            <p:cNvSpPr/>
            <p:nvPr/>
          </p:nvSpPr>
          <p:spPr>
            <a:xfrm>
              <a:off x="897125" y="1999300"/>
              <a:ext cx="2238600" cy="76800"/>
            </a:xfrm>
            <a:prstGeom prst="rect">
              <a:avLst/>
            </a:prstGeom>
            <a:solidFill>
              <a:srgbClr val="B7B7B7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" name="Google Shape;253;g3f2075d60a5_0_129"/>
            <p:cNvSpPr/>
            <p:nvPr/>
          </p:nvSpPr>
          <p:spPr>
            <a:xfrm>
              <a:off x="794600" y="2000007"/>
              <a:ext cx="162300" cy="162300"/>
            </a:xfrm>
            <a:prstGeom prst="ellipse">
              <a:avLst/>
            </a:prstGeom>
            <a:solidFill>
              <a:srgbClr val="F3F3F3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" name="Google Shape;254;g3f2075d60a5_0_129"/>
            <p:cNvSpPr/>
            <p:nvPr/>
          </p:nvSpPr>
          <p:spPr>
            <a:xfrm>
              <a:off x="3048825" y="1999290"/>
              <a:ext cx="162300" cy="1623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" name="Google Shape;255;g3f2075d60a5_0_129"/>
            <p:cNvSpPr/>
            <p:nvPr/>
          </p:nvSpPr>
          <p:spPr>
            <a:xfrm>
              <a:off x="5893978" y="1998920"/>
              <a:ext cx="2238600" cy="76800"/>
            </a:xfrm>
            <a:prstGeom prst="rect">
              <a:avLst/>
            </a:prstGeom>
            <a:solidFill>
              <a:srgbClr val="B7B7B7"/>
            </a:solidFill>
            <a:ln w="9525" cap="flat" cmpd="sng">
              <a:solidFill>
                <a:srgbClr val="B7B7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1" name="Google Shape;256;g3f2075d60a5_0_129"/>
            <p:cNvSpPr/>
            <p:nvPr/>
          </p:nvSpPr>
          <p:spPr>
            <a:xfrm>
              <a:off x="5791453" y="1999627"/>
              <a:ext cx="162300" cy="162300"/>
            </a:xfrm>
            <a:prstGeom prst="ellipse">
              <a:avLst/>
            </a:prstGeom>
            <a:solidFill>
              <a:srgbClr val="F3F3F3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2" name="Google Shape;257;g3f2075d60a5_0_129"/>
            <p:cNvSpPr/>
            <p:nvPr/>
          </p:nvSpPr>
          <p:spPr>
            <a:xfrm>
              <a:off x="8045678" y="1998910"/>
              <a:ext cx="162300" cy="162300"/>
            </a:xfrm>
            <a:prstGeom prst="ellipse">
              <a:avLst/>
            </a:prstGeom>
            <a:solidFill>
              <a:srgbClr val="EFEFEF"/>
            </a:solidFill>
            <a:ln w="9525" cap="flat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3" name="Google Shape;258;g3f2075d60a5_0_129"/>
            <p:cNvSpPr txBox="1"/>
            <p:nvPr/>
          </p:nvSpPr>
          <p:spPr>
            <a:xfrm>
              <a:off x="3601475" y="1401225"/>
              <a:ext cx="1734300" cy="5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6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aSe layer</a:t>
              </a:r>
              <a:endParaRPr sz="13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4" name="Google Shape;259;g3f2075d60a5_0_129"/>
            <p:cNvSpPr txBox="1"/>
            <p:nvPr/>
          </p:nvSpPr>
          <p:spPr>
            <a:xfrm>
              <a:off x="6206025" y="2408025"/>
              <a:ext cx="1734300" cy="5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6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PCB</a:t>
              </a:r>
              <a:endParaRPr sz="13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5" name="Google Shape;260;g3f2075d60a5_0_129"/>
            <p:cNvSpPr txBox="1"/>
            <p:nvPr/>
          </p:nvSpPr>
          <p:spPr>
            <a:xfrm>
              <a:off x="3555088" y="2122850"/>
              <a:ext cx="18924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TopMetalSe</a:t>
              </a:r>
              <a:endParaRPr sz="1035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cxnSp>
          <p:nvCxnSpPr>
            <p:cNvPr id="16" name="Google Shape;261;g3f2075d60a5_0_129"/>
            <p:cNvCxnSpPr/>
            <p:nvPr/>
          </p:nvCxnSpPr>
          <p:spPr>
            <a:xfrm rot="10800000">
              <a:off x="1734450" y="2122850"/>
              <a:ext cx="0" cy="1683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7" name="Google Shape;262;g3f2075d60a5_0_129"/>
            <p:cNvSpPr txBox="1"/>
            <p:nvPr/>
          </p:nvSpPr>
          <p:spPr>
            <a:xfrm>
              <a:off x="726225" y="3852900"/>
              <a:ext cx="2743200" cy="33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Printed Silver Trace</a:t>
              </a:r>
              <a:endParaRPr sz="1035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8" name="Google Shape;263;g3f2075d60a5_0_129"/>
            <p:cNvSpPr/>
            <p:nvPr/>
          </p:nvSpPr>
          <p:spPr>
            <a:xfrm>
              <a:off x="2802425" y="2076200"/>
              <a:ext cx="162300" cy="5040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  <p:cxnSp>
          <p:nvCxnSpPr>
            <p:cNvPr id="19" name="Google Shape;264;g3f2075d60a5_0_129"/>
            <p:cNvCxnSpPr/>
            <p:nvPr/>
          </p:nvCxnSpPr>
          <p:spPr>
            <a:xfrm rot="10800000">
              <a:off x="6104175" y="2649200"/>
              <a:ext cx="4800" cy="905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0" name="Google Shape;265;g3f2075d60a5_0_129"/>
            <p:cNvSpPr txBox="1"/>
            <p:nvPr/>
          </p:nvSpPr>
          <p:spPr>
            <a:xfrm>
              <a:off x="5603450" y="3623300"/>
              <a:ext cx="1645920" cy="33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0">
                  <a:solidFill>
                    <a:schemeClr val="dk1"/>
                  </a:solidFill>
                  <a:latin typeface="Georgia"/>
                  <a:ea typeface="Georgia"/>
                  <a:cs typeface="Georgia"/>
                  <a:sym typeface="Georgia"/>
                </a:rPr>
                <a:t>Resin gap</a:t>
              </a:r>
              <a:endParaRPr sz="1035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1" name="Google Shape;266;g3f2075d60a5_0_129"/>
            <p:cNvSpPr/>
            <p:nvPr/>
          </p:nvSpPr>
          <p:spPr>
            <a:xfrm>
              <a:off x="6022981" y="2076200"/>
              <a:ext cx="162300" cy="504000"/>
            </a:xfrm>
            <a:prstGeom prst="rect">
              <a:avLst/>
            </a:pr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non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270" name="TextBox 269"/>
          <p:cNvSpPr txBox="1"/>
          <p:nvPr/>
        </p:nvSpPr>
        <p:spPr>
          <a:xfrm>
            <a:off x="5166360" y="3044952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666666"/>
                </a:solidFill>
                <a:latin typeface="Georgia"/>
              </a:rPr>
              <a:t>Front view (cross-section)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" y="1810512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2E5F9A"/>
                </a:solidFill>
                <a:latin typeface="Arial"/>
              </a:rPr>
              <a:t>PART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2084831"/>
            <a:ext cx="82296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dirty="0">
                <a:solidFill>
                  <a:srgbClr val="212121"/>
                </a:solidFill>
                <a:latin typeface="Arial"/>
              </a:rPr>
              <a:t>Print</a:t>
            </a:r>
            <a:r>
              <a:rPr lang="en-US" sz="2800" b="1" i="0" dirty="0">
                <a:solidFill>
                  <a:srgbClr val="212121"/>
                </a:solidFill>
                <a:latin typeface="Arial"/>
              </a:rPr>
              <a:t>ing</a:t>
            </a:r>
            <a:r>
              <a:rPr sz="2800" b="1" i="0" dirty="0">
                <a:solidFill>
                  <a:srgbClr val="212121"/>
                </a:solidFill>
                <a:latin typeface="Arial"/>
              </a:rPr>
              <a:t> Traces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56616" y="2651760"/>
            <a:ext cx="594360" cy="32004"/>
          </a:xfrm>
          <a:prstGeom prst="rect">
            <a:avLst/>
          </a:prstGeom>
          <a:solidFill>
            <a:srgbClr val="2E5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&amp; Printing</a:t>
            </a:r>
            <a:endParaRPr dirty="0"/>
          </a:p>
        </p:txBody>
      </p:sp>
      <p:pic>
        <p:nvPicPr>
          <p:cNvPr id="3" name="print_procedur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1893" y="742800"/>
            <a:ext cx="7484800" cy="4210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67643F-872C-C606-747A-E0E1980D74A4}"/>
              </a:ext>
            </a:extLst>
          </p:cNvPr>
          <p:cNvSpPr txBox="1"/>
          <p:nvPr/>
        </p:nvSpPr>
        <p:spPr>
          <a:xfrm>
            <a:off x="5613400" y="3008037"/>
            <a:ext cx="685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i="0">
                <a:solidFill>
                  <a:srgbClr val="666666"/>
                </a:solidFill>
                <a:latin typeface="Georgia"/>
              </a:rPr>
              <a:t>5 µm/s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BBDE4E-8540-5A4D-8637-E684BC265E24}"/>
              </a:ext>
            </a:extLst>
          </p:cNvPr>
          <p:cNvSpPr txBox="1"/>
          <p:nvPr/>
        </p:nvSpPr>
        <p:spPr>
          <a:xfrm>
            <a:off x="4700560" y="1201663"/>
            <a:ext cx="4291040" cy="389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 dirty="0">
                <a:solidFill>
                  <a:srgbClr val="3A81BA"/>
                </a:solidFill>
                <a:latin typeface="Georgia"/>
              </a:rPr>
              <a:t>S</a:t>
            </a:r>
            <a:r>
              <a:rPr sz="1100" b="0" i="0" dirty="0">
                <a:solidFill>
                  <a:srgbClr val="000000"/>
                </a:solidFill>
                <a:latin typeface="Georgia"/>
              </a:rPr>
              <a:t> top of the stud    </a:t>
            </a:r>
            <a:r>
              <a:rPr sz="1100" b="1" i="0" dirty="0">
                <a:solidFill>
                  <a:srgbClr val="3A81BA"/>
                </a:solidFill>
                <a:latin typeface="Georgia"/>
              </a:rPr>
              <a:t>C</a:t>
            </a:r>
            <a:r>
              <a:rPr sz="1100" b="0" i="0" dirty="0">
                <a:solidFill>
                  <a:srgbClr val="000000"/>
                </a:solidFill>
                <a:latin typeface="Georgia"/>
              </a:rPr>
              <a:t> chip pad, between stud and edge</a:t>
            </a:r>
          </a:p>
          <a:p>
            <a:pPr algn="l">
              <a:spcAft>
                <a:spcPts val="400"/>
              </a:spcAft>
            </a:pPr>
            <a:r>
              <a:rPr sz="1100" b="1" i="0" dirty="0">
                <a:solidFill>
                  <a:srgbClr val="963334"/>
                </a:solidFill>
                <a:latin typeface="Georgia"/>
              </a:rPr>
              <a:t>M</a:t>
            </a:r>
            <a:r>
              <a:rPr sz="1100" b="0" i="0" dirty="0">
                <a:solidFill>
                  <a:srgbClr val="000000"/>
                </a:solidFill>
                <a:latin typeface="Georgia"/>
              </a:rPr>
              <a:t> C + 600 µm toward the P line    </a:t>
            </a:r>
            <a:r>
              <a:rPr sz="1100" b="1" i="0" dirty="0">
                <a:solidFill>
                  <a:srgbClr val="3A81BA"/>
                </a:solidFill>
                <a:latin typeface="Georgia"/>
              </a:rPr>
              <a:t>P</a:t>
            </a:r>
            <a:r>
              <a:rPr sz="1100" b="0" i="0" dirty="0">
                <a:solidFill>
                  <a:srgbClr val="000000"/>
                </a:solidFill>
                <a:latin typeface="Georgia"/>
              </a:rPr>
              <a:t> ENIG PCB pad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83C57AE-5E40-1C6B-F95F-9676B3B5A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4292" y="3022798"/>
            <a:ext cx="3742401" cy="1838077"/>
          </a:xfrm>
          <a:solidFill>
            <a:schemeClr val="bg1"/>
          </a:solidFill>
        </p:spPr>
        <p:txBody>
          <a:bodyPr wrap="square"/>
          <a:lstStyle/>
          <a:p>
            <a:pPr marL="0" indent="0">
              <a:spcBef>
                <a:spcPts val="100"/>
              </a:spcBef>
              <a:buNone/>
            </a:pPr>
            <a:r>
              <a:rPr lang="en-US" sz="1100" b="1" dirty="0">
                <a:solidFill>
                  <a:srgbClr val="000000"/>
                </a:solidFill>
                <a:latin typeface="Georgia"/>
              </a:rPr>
              <a:t> </a:t>
            </a:r>
            <a:r>
              <a:rPr sz="1100" b="1" dirty="0">
                <a:solidFill>
                  <a:srgbClr val="000000"/>
                </a:solidFill>
                <a:latin typeface="Georgia"/>
              </a:rPr>
              <a:t>Mapping</a:t>
            </a:r>
          </a:p>
          <a:p>
            <a:pPr marL="274320" indent="-201168">
              <a:spcBef>
                <a:spcPts val="100"/>
              </a:spcBef>
              <a:buSzPts val="960"/>
              <a:buChar char="●"/>
            </a:pPr>
            <a:r>
              <a:rPr lang="en-US" sz="1100" b="0" dirty="0">
                <a:solidFill>
                  <a:srgbClr val="000000"/>
                </a:solidFill>
                <a:latin typeface="Georgia"/>
              </a:rPr>
              <a:t>Manually store S, C, and P points, compute </a:t>
            </a:r>
            <a:r>
              <a:rPr sz="1100" b="0" dirty="0">
                <a:solidFill>
                  <a:srgbClr val="000000"/>
                </a:solidFill>
                <a:latin typeface="Georgia"/>
              </a:rPr>
              <a:t>M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US" sz="1100" b="1" dirty="0">
                <a:solidFill>
                  <a:srgbClr val="000000"/>
                </a:solidFill>
                <a:latin typeface="Georgia"/>
              </a:rPr>
              <a:t> </a:t>
            </a:r>
          </a:p>
          <a:p>
            <a:pPr marL="0" indent="0">
              <a:spcBef>
                <a:spcPts val="100"/>
              </a:spcBef>
              <a:buNone/>
            </a:pPr>
            <a:r>
              <a:rPr sz="1100" b="1" dirty="0">
                <a:solidFill>
                  <a:srgbClr val="000000"/>
                </a:solidFill>
                <a:latin typeface="Georgia"/>
              </a:rPr>
              <a:t>Printing</a:t>
            </a:r>
          </a:p>
          <a:p>
            <a:pPr marL="274320" indent="-201168">
              <a:spcBef>
                <a:spcPts val="100"/>
              </a:spcBef>
              <a:buSzPts val="960"/>
              <a:buChar char="●"/>
            </a:pPr>
            <a:r>
              <a:rPr sz="1100" b="0" dirty="0">
                <a:solidFill>
                  <a:srgbClr val="000000"/>
                </a:solidFill>
                <a:latin typeface="Georgia"/>
              </a:rPr>
              <a:t>Dwell </a:t>
            </a:r>
            <a:r>
              <a:rPr lang="en-US" sz="1100" b="0" dirty="0">
                <a:solidFill>
                  <a:srgbClr val="000000"/>
                </a:solidFill>
                <a:latin typeface="Georgia"/>
              </a:rPr>
              <a:t>at S and P points</a:t>
            </a:r>
            <a:endParaRPr sz="1100" b="0" dirty="0">
              <a:solidFill>
                <a:srgbClr val="000000"/>
              </a:solidFill>
              <a:latin typeface="Georgia"/>
            </a:endParaRPr>
          </a:p>
          <a:p>
            <a:pPr marL="274320" indent="-201168">
              <a:spcBef>
                <a:spcPts val="100"/>
              </a:spcBef>
              <a:buSzPts val="960"/>
              <a:buChar char="●"/>
            </a:pPr>
            <a:r>
              <a:rPr sz="1100" b="0" dirty="0">
                <a:solidFill>
                  <a:srgbClr val="000000"/>
                </a:solidFill>
                <a:latin typeface="Georgia"/>
              </a:rPr>
              <a:t>C → M 5 µm/s, M → P 15 µm/</a:t>
            </a:r>
            <a:r>
              <a:rPr lang="en-US" sz="1100" b="0" dirty="0">
                <a:solidFill>
                  <a:srgbClr val="000000"/>
                </a:solidFill>
                <a:latin typeface="Georgia"/>
              </a:rPr>
              <a:t>s</a:t>
            </a:r>
            <a:endParaRPr lang="en-US" sz="1100" b="1" dirty="0">
              <a:solidFill>
                <a:srgbClr val="000000"/>
              </a:solidFill>
            </a:endParaRPr>
          </a:p>
          <a:p>
            <a:pPr marL="73152" indent="0">
              <a:spcBef>
                <a:spcPts val="100"/>
              </a:spcBef>
              <a:buSzPts val="960"/>
              <a:buNone/>
            </a:pPr>
            <a:endParaRPr lang="en-US" sz="1100" b="1" dirty="0">
              <a:solidFill>
                <a:srgbClr val="000000"/>
              </a:solidFill>
            </a:endParaRPr>
          </a:p>
          <a:p>
            <a:pPr marL="73152" indent="0">
              <a:spcBef>
                <a:spcPts val="100"/>
              </a:spcBef>
              <a:buSzPts val="960"/>
              <a:buNone/>
            </a:pPr>
            <a:r>
              <a:rPr lang="en-US" sz="1100" b="1" dirty="0">
                <a:solidFill>
                  <a:srgbClr val="000000"/>
                </a:solidFill>
              </a:rPr>
              <a:t>Full chip ≈ 12 h: </a:t>
            </a:r>
          </a:p>
          <a:p>
            <a:pPr marL="244602" indent="-171450">
              <a:spcBef>
                <a:spcPts val="100"/>
              </a:spcBef>
              <a:buSzPts val="960"/>
            </a:pPr>
            <a:r>
              <a:rPr lang="en-US" sz="1100" dirty="0">
                <a:solidFill>
                  <a:srgbClr val="000000"/>
                </a:solidFill>
              </a:rPr>
              <a:t>~2 h mapping &amp; prep + ~10 h printing</a:t>
            </a:r>
          </a:p>
          <a:p>
            <a:pPr marL="73152" indent="0">
              <a:spcBef>
                <a:spcPts val="200"/>
              </a:spcBef>
              <a:buSzPts val="960"/>
              <a:buNone/>
            </a:pPr>
            <a:endParaRPr lang="en-US" sz="11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Tuning for Good Traces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rcRect l="8000" t="8000" r="8000" b="16857"/>
          <a:stretch>
            <a:fillRect/>
          </a:stretch>
        </p:blipFill>
        <p:spPr>
          <a:xfrm>
            <a:off x="274320" y="805616"/>
            <a:ext cx="1783080" cy="21267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4320" y="2973437"/>
            <a:ext cx="178308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00" b="0" i="1" dirty="0">
                <a:solidFill>
                  <a:srgbClr val="666666"/>
                </a:solidFill>
                <a:latin typeface="Georgia"/>
              </a:rPr>
              <a:t>Pressure </a:t>
            </a:r>
            <a:r>
              <a:rPr sz="1000" b="0" i="1" dirty="0">
                <a:solidFill>
                  <a:srgbClr val="666666"/>
                </a:solidFill>
                <a:latin typeface="Georgia"/>
              </a:rPr>
              <a:t>sweep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4560" y="2973437"/>
            <a:ext cx="178308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00" b="0" i="1" dirty="0">
                <a:solidFill>
                  <a:srgbClr val="666666"/>
                </a:solidFill>
                <a:latin typeface="Georgia"/>
              </a:rPr>
              <a:t>Trying 45 um nozzle</a:t>
            </a:r>
            <a:endParaRPr sz="1000" b="0" i="1" dirty="0">
              <a:solidFill>
                <a:srgbClr val="666666"/>
              </a:solidFill>
              <a:latin typeface="Georgia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37034"/>
              </p:ext>
            </p:extLst>
          </p:nvPr>
        </p:nvGraphicFramePr>
        <p:xfrm>
          <a:off x="4160520" y="868680"/>
          <a:ext cx="4754880" cy="3236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endParaRPr/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dirty="0">
                          <a:solidFill>
                            <a:srgbClr val="FFFFFF"/>
                          </a:solidFill>
                          <a:latin typeface="Georgia"/>
                        </a:rPr>
                        <a:t>First tests</a:t>
                      </a:r>
                    </a:p>
                  </a:txBody>
                  <a:tcPr marL="54864" marR="54864" marT="18288" marB="18288" anchor="ctr">
                    <a:solidFill>
                      <a:srgbClr val="3A81B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Georgia"/>
                        </a:rPr>
                        <a:t>Now</a:t>
                      </a:r>
                    </a:p>
                  </a:txBody>
                  <a:tcPr marL="54864" marR="54864" marT="18288" marB="18288" anchor="ctr">
                    <a:solidFill>
                      <a:srgbClr val="3A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000000"/>
                          </a:solidFill>
                          <a:latin typeface="Georgia"/>
                        </a:rPr>
                        <a:t>Nozzle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963334"/>
                          </a:solidFill>
                          <a:latin typeface="Georgia"/>
                        </a:rPr>
                        <a:t>45 µm: brittle, wide lines bridge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5E7F2A"/>
                          </a:solidFill>
                          <a:latin typeface="Georgia"/>
                        </a:rPr>
                        <a:t>20 µm: sturdy, paste-like flow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000000"/>
                          </a:solidFill>
                          <a:latin typeface="Georgia"/>
                        </a:rPr>
                        <a:t>Ink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963334"/>
                          </a:solidFill>
                          <a:latin typeface="Georgia"/>
                        </a:rPr>
                        <a:t>CL85 paste: clogs, brittle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5E7F2A"/>
                          </a:solidFill>
                          <a:latin typeface="Georgia"/>
                        </a:rPr>
                        <a:t>CL83: flows, less cracking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000000"/>
                          </a:solidFill>
                          <a:latin typeface="Georgia"/>
                        </a:rPr>
                        <a:t>Pressure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963334"/>
                          </a:solidFill>
                          <a:latin typeface="Georgia"/>
                        </a:rPr>
                        <a:t>6700–8000 mbar: lines widen, bridge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5E7F2A"/>
                          </a:solidFill>
                          <a:latin typeface="Georgia"/>
                        </a:rPr>
                        <a:t>~5400 mbar (min + 200)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000000"/>
                          </a:solidFill>
                          <a:latin typeface="Georgia"/>
                        </a:rPr>
                        <a:t>Speed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963334"/>
                          </a:solidFill>
                          <a:latin typeface="Georgia"/>
                        </a:rPr>
                        <a:t>one speed for the whole trace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5E7F2A"/>
                          </a:solidFill>
                          <a:latin typeface="Georgia"/>
                        </a:rPr>
                        <a:t>5 µm/s at the chip, 15 µm/s on PCB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000000"/>
                          </a:solidFill>
                          <a:latin typeface="Georgia"/>
                        </a:rPr>
                        <a:t>Curing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963334"/>
                          </a:solidFill>
                          <a:latin typeface="Georgia"/>
                        </a:rPr>
                        <a:t>250 °C, 10 min: micro-cracks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5E7F2A"/>
                          </a:solidFill>
                          <a:latin typeface="Georgia"/>
                        </a:rPr>
                        <a:t>150 °C: 10 min ramp, 30 min hold, slow cool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000000"/>
                          </a:solidFill>
                          <a:latin typeface="Georgia"/>
                        </a:rPr>
                        <a:t>PCB pads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dirty="0">
                          <a:solidFill>
                            <a:srgbClr val="963334"/>
                          </a:solidFill>
                          <a:latin typeface="Georgia"/>
                        </a:rPr>
                        <a:t>tin, ~5 mm away: 30–</a:t>
                      </a:r>
                      <a:r>
                        <a:rPr lang="en-US" sz="1100" b="0" dirty="0">
                          <a:solidFill>
                            <a:srgbClr val="963334"/>
                          </a:solidFill>
                          <a:latin typeface="Georgia"/>
                        </a:rPr>
                        <a:t>50 </a:t>
                      </a:r>
                      <a:r>
                        <a:rPr lang="el-GR" sz="1100" b="0" dirty="0">
                          <a:solidFill>
                            <a:srgbClr val="963334"/>
                          </a:solidFill>
                          <a:latin typeface="Georgia"/>
                        </a:rPr>
                        <a:t>Ω</a:t>
                      </a:r>
                      <a:endParaRPr sz="1100" b="0" dirty="0">
                        <a:solidFill>
                          <a:srgbClr val="963334"/>
                        </a:solidFill>
                        <a:latin typeface="Georgia"/>
                      </a:endParaRP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dirty="0">
                          <a:solidFill>
                            <a:srgbClr val="5E7F2A"/>
                          </a:solidFill>
                          <a:latin typeface="Georgia"/>
                        </a:rPr>
                        <a:t>ENIG, 2.3 mm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5" name="Picture 14" descr="prints_45um_nozzle_joint.jpg">
            <a:extLst>
              <a:ext uri="{FF2B5EF4-FFF2-40B4-BE49-F238E27FC236}">
                <a16:creationId xmlns:a16="http://schemas.microsoft.com/office/drawing/2014/main" id="{8A67C3B8-44F4-3194-ACF1-5B45E0C2A6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" r="62" b="10544"/>
          <a:stretch>
            <a:fillRect/>
          </a:stretch>
        </p:blipFill>
        <p:spPr>
          <a:xfrm>
            <a:off x="2194560" y="805616"/>
            <a:ext cx="1783080" cy="2126768"/>
          </a:xfrm>
          <a:prstGeom prst="rect">
            <a:avLst/>
          </a:prstGeom>
        </p:spPr>
      </p:pic>
      <p:pic>
        <p:nvPicPr>
          <p:cNvPr id="16" name="Google Shape;287;g3f2075d60a5_0_154" title="trace_printing_thicker_lines.png">
            <a:extLst>
              <a:ext uri="{FF2B5EF4-FFF2-40B4-BE49-F238E27FC236}">
                <a16:creationId xmlns:a16="http://schemas.microsoft.com/office/drawing/2014/main" id="{95F478CD-1102-9ADB-F63A-CB32ED3F35E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4443" b="44018"/>
          <a:stretch/>
        </p:blipFill>
        <p:spPr>
          <a:xfrm>
            <a:off x="844080" y="3271344"/>
            <a:ext cx="2559070" cy="141918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DFF6A61-6DAD-E68F-8908-ABD4F85963F5}"/>
              </a:ext>
            </a:extLst>
          </p:cNvPr>
          <p:cNvSpPr txBox="1"/>
          <p:nvPr/>
        </p:nvSpPr>
        <p:spPr>
          <a:xfrm>
            <a:off x="1165860" y="4690526"/>
            <a:ext cx="178308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00" b="0" i="1" dirty="0">
                <a:solidFill>
                  <a:srgbClr val="666666"/>
                </a:solidFill>
                <a:latin typeface="Georgia"/>
              </a:rPr>
              <a:t>Wiggly prints </a:t>
            </a:r>
            <a:endParaRPr sz="1000" b="0" i="1" dirty="0">
              <a:solidFill>
                <a:srgbClr val="666666"/>
              </a:solidFill>
              <a:latin typeface="Georg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Printing in Action</a:t>
            </a:r>
          </a:p>
        </p:txBody>
      </p:sp>
      <p:pic>
        <p:nvPicPr>
          <p:cNvPr id="3" name="zoomout_video_of_xtpl_printing_on_chip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4327" y="868680"/>
            <a:ext cx="1975846" cy="3520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447" y="4434840"/>
            <a:ext cx="234160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1">
                <a:solidFill>
                  <a:srgbClr val="666666"/>
                </a:solidFill>
                <a:latin typeface="Georgia"/>
              </a:rPr>
              <a:t>The printer, zoomed out</a:t>
            </a:r>
          </a:p>
        </p:txBody>
      </p:sp>
      <p:pic>
        <p:nvPicPr>
          <p:cNvPr id="5" name="printing_near_stud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44494" y="868680"/>
            <a:ext cx="3015428" cy="3520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1614" y="4434840"/>
            <a:ext cx="33811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1">
                <a:solidFill>
                  <a:srgbClr val="666666"/>
                </a:solidFill>
                <a:latin typeface="Georgia"/>
              </a:rPr>
              <a:t>Over a gold stud</a:t>
            </a:r>
          </a:p>
        </p:txBody>
      </p:sp>
      <p:pic>
        <p:nvPicPr>
          <p:cNvPr id="7" name="printing_near_pcb_pad.mov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34243" y="868680"/>
            <a:ext cx="3015428" cy="3520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51363" y="4434840"/>
            <a:ext cx="338118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1">
                <a:solidFill>
                  <a:srgbClr val="666666"/>
                </a:solidFill>
                <a:latin typeface="Georgia"/>
              </a:rPr>
              <a:t>Arriving on the ENIG pad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" y="1810512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2E5F9A"/>
                </a:solidFill>
                <a:latin typeface="Arial"/>
              </a:rPr>
              <a:t>PART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2084831"/>
            <a:ext cx="82296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800" b="1" i="0" dirty="0">
                <a:solidFill>
                  <a:srgbClr val="212121"/>
                </a:solidFill>
                <a:latin typeface="Arial"/>
              </a:rPr>
              <a:t>Results</a:t>
            </a:r>
            <a:endParaRPr sz="2800" b="1" i="0" dirty="0">
              <a:solidFill>
                <a:srgbClr val="212121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6616" y="2651760"/>
            <a:ext cx="594360" cy="32004"/>
          </a:xfrm>
          <a:prstGeom prst="rect">
            <a:avLst/>
          </a:prstGeom>
          <a:solidFill>
            <a:srgbClr val="2E5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92386"/>
            <a:ext cx="8839200" cy="742800"/>
          </a:xfrm>
        </p:spPr>
        <p:txBody>
          <a:bodyPr/>
          <a:lstStyle/>
          <a:p>
            <a:r>
              <a:rPr dirty="0"/>
              <a:t>First Fully Printed Chip</a:t>
            </a:r>
          </a:p>
        </p:txBody>
      </p:sp>
      <p:pic>
        <p:nvPicPr>
          <p:cNvPr id="4" name="Picture 3" descr="successful_printed_chip.jpg"/>
          <p:cNvPicPr>
            <a:picLocks noChangeAspect="1"/>
          </p:cNvPicPr>
          <p:nvPr/>
        </p:nvPicPr>
        <p:blipFill>
          <a:blip r:embed="rId2"/>
          <a:srcRect l="5000" t="10156" r="5000" b="10156"/>
          <a:stretch>
            <a:fillRect/>
          </a:stretch>
        </p:blipFill>
        <p:spPr>
          <a:xfrm rot="5400000">
            <a:off x="5819964" y="918849"/>
            <a:ext cx="2909015" cy="34342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32D4CF-5536-7155-E248-D700553B51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64" t="218" r="11944" b="2665"/>
          <a:stretch>
            <a:fillRect/>
          </a:stretch>
        </p:blipFill>
        <p:spPr>
          <a:xfrm rot="16200000">
            <a:off x="665057" y="298879"/>
            <a:ext cx="4111616" cy="51369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Continuity: PCB Pin to Gold Stud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74320" y="868680"/>
          <a:ext cx="576072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263640" y="914400"/>
            <a:ext cx="201168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chemeClr val="tx1"/>
                </a:solidFill>
                <a:latin typeface="Georgia"/>
              </a:rPr>
              <a:t>54/54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3640" y="1371600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66666"/>
                </a:solidFill>
                <a:latin typeface="Georgia"/>
              </a:rPr>
              <a:t>measured traces conduct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3640" y="1874519"/>
            <a:ext cx="201168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chemeClr val="tx1"/>
                </a:solidFill>
                <a:latin typeface="Georgia"/>
              </a:rPr>
              <a:t>15 </a:t>
            </a:r>
            <a:r>
              <a:rPr sz="2600" b="1" i="0" dirty="0" err="1">
                <a:solidFill>
                  <a:schemeClr val="tx1"/>
                </a:solidFill>
                <a:latin typeface="Georgia"/>
              </a:rPr>
              <a:t>Ω</a:t>
            </a:r>
            <a:endParaRPr sz="2600" b="1" i="0" dirty="0">
              <a:solidFill>
                <a:schemeClr val="tx1"/>
              </a:solidFill>
              <a:latin typeface="Georg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63640" y="2331720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666666"/>
                </a:solidFill>
                <a:latin typeface="Georgia"/>
              </a:rPr>
              <a:t>median (range 9–50 Ω)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3640" y="2905761"/>
            <a:ext cx="201168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chemeClr val="tx1"/>
                </a:solidFill>
                <a:latin typeface="Georgia"/>
              </a:rPr>
              <a:t>30 / 20 µm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3362961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666666"/>
                </a:solidFill>
                <a:latin typeface="Georgia"/>
              </a:rPr>
              <a:t>line width at chip / on PCB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 of the chip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868680"/>
            <a:ext cx="4572000" cy="3931920"/>
          </a:xfrm>
        </p:spPr>
        <p:txBody>
          <a:bodyPr wrap="square"/>
          <a:lstStyle/>
          <a:p>
            <a:pPr marL="0" indent="0">
              <a:spcBef>
                <a:spcPts val="300"/>
              </a:spcBef>
              <a:buNone/>
            </a:pPr>
            <a:r>
              <a:rPr sz="1400" b="1" dirty="0">
                <a:solidFill>
                  <a:srgbClr val="000000"/>
                </a:solidFill>
                <a:latin typeface="Georgia"/>
              </a:rPr>
              <a:t>What works</a:t>
            </a:r>
          </a:p>
          <a:p>
            <a:pPr marL="274320" indent="-201168">
              <a:spcBef>
                <a:spcPts val="300"/>
              </a:spcBef>
              <a:buSzPts val="1120"/>
              <a:buChar char="●"/>
            </a:pPr>
            <a:r>
              <a:rPr sz="1400" b="0" dirty="0">
                <a:solidFill>
                  <a:srgbClr val="000000"/>
                </a:solidFill>
                <a:latin typeface="Georgia"/>
              </a:rPr>
              <a:t>Chip ID read-back and firmware demo on the Caravel SoC</a:t>
            </a:r>
          </a:p>
          <a:p>
            <a:pPr marL="274320" indent="-201168">
              <a:spcBef>
                <a:spcPts val="300"/>
              </a:spcBef>
              <a:buSzPts val="1120"/>
              <a:buChar char="●"/>
            </a:pPr>
            <a:r>
              <a:rPr sz="1400" b="0" dirty="0">
                <a:solidFill>
                  <a:srgbClr val="000000"/>
                </a:solidFill>
                <a:latin typeface="Georgia"/>
              </a:rPr>
              <a:t>Analog biases match a known-good chip</a:t>
            </a:r>
          </a:p>
          <a:p>
            <a:pPr marL="274320" indent="-201168">
              <a:spcBef>
                <a:spcPts val="300"/>
              </a:spcBef>
              <a:buSzPts val="1120"/>
              <a:buChar char="●"/>
            </a:pPr>
            <a:r>
              <a:rPr sz="1400" b="0" dirty="0">
                <a:solidFill>
                  <a:srgbClr val="000000"/>
                </a:solidFill>
                <a:latin typeface="Georgia"/>
              </a:rPr>
              <a:t>3×3 test array responds to light</a:t>
            </a:r>
          </a:p>
          <a:p>
            <a:pPr marL="0" indent="0">
              <a:spcBef>
                <a:spcPts val="300"/>
              </a:spcBef>
              <a:buNone/>
            </a:pPr>
            <a:endParaRPr lang="en-US" sz="1400" b="1" dirty="0">
              <a:solidFill>
                <a:srgbClr val="000000"/>
              </a:solidFill>
              <a:latin typeface="Georgia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sz="1400" b="1" dirty="0">
                <a:solidFill>
                  <a:srgbClr val="000000"/>
                </a:solidFill>
                <a:latin typeface="Georgia"/>
              </a:rPr>
              <a:t>What does not</a:t>
            </a:r>
          </a:p>
          <a:p>
            <a:pPr marL="274320" indent="-201168">
              <a:spcBef>
                <a:spcPts val="300"/>
              </a:spcBef>
              <a:buSzPts val="1120"/>
              <a:buChar char="●"/>
            </a:pPr>
            <a:r>
              <a:rPr sz="1400" b="0" dirty="0">
                <a:solidFill>
                  <a:srgbClr val="000000"/>
                </a:solidFill>
                <a:latin typeface="Georgia"/>
              </a:rPr>
              <a:t>Large-array output flat; no guard-ring pulse response</a:t>
            </a:r>
          </a:p>
          <a:p>
            <a:pPr marL="274320" indent="-201168">
              <a:spcBef>
                <a:spcPts val="300"/>
              </a:spcBef>
              <a:buSzPts val="1120"/>
              <a:buChar char="●"/>
            </a:pPr>
            <a:r>
              <a:rPr sz="1400" b="0" dirty="0">
                <a:solidFill>
                  <a:srgbClr val="000000"/>
                </a:solidFill>
                <a:latin typeface="Georgia"/>
              </a:rPr>
              <a:t>LA_OUT and ROW_SEL1 shorted to VDDIO, found by probing through the studs</a:t>
            </a:r>
            <a:endParaRPr lang="en-US" sz="1400" b="0" dirty="0">
              <a:solidFill>
                <a:srgbClr val="000000"/>
              </a:solidFill>
              <a:latin typeface="Georgia"/>
            </a:endParaRPr>
          </a:p>
          <a:p>
            <a:pPr marL="274320" indent="-201168">
              <a:spcBef>
                <a:spcPts val="300"/>
              </a:spcBef>
              <a:buSzPts val="1120"/>
              <a:buChar char="●"/>
            </a:pPr>
            <a:endParaRPr lang="en-US" sz="1400" dirty="0">
              <a:solidFill>
                <a:srgbClr val="000000"/>
              </a:solidFill>
            </a:endParaRPr>
          </a:p>
          <a:p>
            <a:pPr marL="73152" indent="0">
              <a:spcBef>
                <a:spcPts val="300"/>
              </a:spcBef>
              <a:buSzPts val="1120"/>
              <a:buNone/>
            </a:pPr>
            <a:r>
              <a:rPr lang="en-US" sz="1400" b="1" dirty="0">
                <a:solidFill>
                  <a:srgbClr val="000000"/>
                </a:solidFill>
              </a:rPr>
              <a:t>Likely Cause</a:t>
            </a:r>
          </a:p>
          <a:p>
            <a:pPr marL="358902" indent="-285750">
              <a:spcBef>
                <a:spcPts val="300"/>
              </a:spcBef>
              <a:buSzPts val="1120"/>
            </a:pPr>
            <a:r>
              <a:rPr lang="en-US" sz="1400" dirty="0">
                <a:solidFill>
                  <a:srgbClr val="000000"/>
                </a:solidFill>
              </a:rPr>
              <a:t>The current stud recipe could cause mechanical stress on pads and cause internal shorts due high ultrasonic power </a:t>
            </a:r>
          </a:p>
          <a:p>
            <a:pPr marL="73152" indent="0">
              <a:spcBef>
                <a:spcPts val="300"/>
              </a:spcBef>
              <a:buSzPts val="1120"/>
              <a:buNone/>
            </a:pPr>
            <a:endParaRPr sz="1400" b="0" dirty="0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4" name="Picture 3" descr="wf_respin.jpg"/>
          <p:cNvPicPr>
            <a:picLocks noChangeAspect="1"/>
          </p:cNvPicPr>
          <p:nvPr/>
        </p:nvPicPr>
        <p:blipFill>
          <a:blip r:embed="rId3"/>
          <a:srcRect t="16667" b="16667"/>
          <a:stretch>
            <a:fillRect/>
          </a:stretch>
        </p:blipFill>
        <p:spPr>
          <a:xfrm>
            <a:off x="5029200" y="2786889"/>
            <a:ext cx="3108960" cy="1554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0" y="2450592"/>
            <a:ext cx="310896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00" i="1" dirty="0">
                <a:solidFill>
                  <a:srgbClr val="666666"/>
                </a:solidFill>
                <a:latin typeface="Georgia"/>
              </a:rPr>
              <a:t>R</a:t>
            </a:r>
            <a:r>
              <a:rPr sz="1000" b="0" i="1" dirty="0">
                <a:solidFill>
                  <a:srgbClr val="666666"/>
                </a:solidFill>
                <a:latin typeface="Georgia"/>
              </a:rPr>
              <a:t>esponds, </a:t>
            </a:r>
            <a:r>
              <a:rPr lang="en-US" sz="1000" b="0" i="1" dirty="0">
                <a:solidFill>
                  <a:srgbClr val="666666"/>
                </a:solidFill>
                <a:latin typeface="Georgia"/>
              </a:rPr>
              <a:t>but </a:t>
            </a:r>
            <a:r>
              <a:rPr sz="1000" b="0" i="1" dirty="0">
                <a:solidFill>
                  <a:srgbClr val="666666"/>
                </a:solidFill>
                <a:latin typeface="Georgia"/>
              </a:rPr>
              <a:t>no proper clocking</a:t>
            </a:r>
          </a:p>
        </p:txBody>
      </p:sp>
      <p:pic>
        <p:nvPicPr>
          <p:cNvPr id="6" name="Picture 5" descr="wf_old.jpg"/>
          <p:cNvPicPr>
            <a:picLocks noChangeAspect="1"/>
          </p:cNvPicPr>
          <p:nvPr/>
        </p:nvPicPr>
        <p:blipFill>
          <a:blip r:embed="rId4"/>
          <a:srcRect t="16667" b="16667"/>
          <a:stretch>
            <a:fillRect/>
          </a:stretch>
        </p:blipFill>
        <p:spPr>
          <a:xfrm>
            <a:off x="5029200" y="859536"/>
            <a:ext cx="3108960" cy="1554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4400635"/>
            <a:ext cx="310896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00" b="0" i="1" dirty="0" err="1">
                <a:solidFill>
                  <a:srgbClr val="666666"/>
                </a:solidFill>
                <a:latin typeface="Georgia"/>
              </a:rPr>
              <a:t>Wirebonded</a:t>
            </a:r>
            <a:r>
              <a:rPr sz="1000" b="0" i="1" dirty="0">
                <a:solidFill>
                  <a:srgbClr val="666666"/>
                </a:solidFill>
                <a:latin typeface="Georgia"/>
              </a:rPr>
              <a:t> chip</a:t>
            </a:r>
            <a:r>
              <a:rPr lang="en-US" sz="1000" i="1" dirty="0">
                <a:solidFill>
                  <a:srgbClr val="666666"/>
                </a:solidFill>
                <a:latin typeface="Georgia"/>
              </a:rPr>
              <a:t>,</a:t>
            </a:r>
            <a:r>
              <a:rPr sz="1000" b="0" i="1" dirty="0">
                <a:solidFill>
                  <a:srgbClr val="666666"/>
                </a:solidFill>
                <a:latin typeface="Georgia"/>
              </a:rPr>
              <a:t> normal pixel clocking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 &amp; 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896112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000000"/>
                </a:solidFill>
                <a:latin typeface="Georgia"/>
              </a:rPr>
              <a:t>Where we 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298448"/>
            <a:ext cx="4023360" cy="19082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000000"/>
                </a:solidFill>
                <a:latin typeface="Georgia"/>
              </a:rPr>
              <a:t>• Repeatable 20 µm printing with CL83 on studded pads and ENIG PCBs</a:t>
            </a:r>
          </a:p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000000"/>
                </a:solidFill>
                <a:latin typeface="Georgia"/>
              </a:rPr>
              <a:t>• Two-script mapping + printing workflow; full chip in ≈ 12 h</a:t>
            </a:r>
          </a:p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000000"/>
                </a:solidFill>
                <a:latin typeface="Georgia"/>
              </a:rPr>
              <a:t>• Every measured trace </a:t>
            </a:r>
            <a:r>
              <a:rPr lang="en-US" sz="1400" b="0" i="0" dirty="0">
                <a:solidFill>
                  <a:srgbClr val="000000"/>
                </a:solidFill>
                <a:latin typeface="Georgia"/>
              </a:rPr>
              <a:t>is conductive</a:t>
            </a:r>
            <a:r>
              <a:rPr sz="1400" b="0" i="0" dirty="0">
                <a:solidFill>
                  <a:srgbClr val="000000"/>
                </a:solidFill>
                <a:latin typeface="Georgia"/>
              </a:rPr>
              <a:t> </a:t>
            </a:r>
            <a:endParaRPr lang="en-US" sz="1400" b="0" i="0" dirty="0">
              <a:solidFill>
                <a:srgbClr val="000000"/>
              </a:solidFill>
              <a:latin typeface="Georgia"/>
            </a:endParaRPr>
          </a:p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000000"/>
                </a:solidFill>
                <a:latin typeface="Georgia"/>
              </a:rPr>
              <a:t>• Printed chip boots; internal shorts likely from stud-bonding stress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896112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3A81BA"/>
                </a:solidFill>
                <a:latin typeface="Georgia"/>
              </a:rPr>
              <a:t>Next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298448"/>
            <a:ext cx="3657600" cy="11592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000000"/>
                </a:solidFill>
                <a:latin typeface="Georgia"/>
              </a:rPr>
              <a:t>• Print and test chips with 150 °C studs</a:t>
            </a:r>
          </a:p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000000"/>
                </a:solidFill>
                <a:latin typeface="Georgia"/>
              </a:rPr>
              <a:t>• Stud yield → 100% with a gentler 150 °C recipe</a:t>
            </a:r>
          </a:p>
          <a:p>
            <a:pPr algn="l">
              <a:spcAft>
                <a:spcPts val="800"/>
              </a:spcAft>
            </a:pPr>
            <a:r>
              <a:rPr sz="1400" b="0" i="0" dirty="0">
                <a:solidFill>
                  <a:srgbClr val="000000"/>
                </a:solidFill>
                <a:latin typeface="Georgia"/>
              </a:rPr>
              <a:t>• Deposit </a:t>
            </a:r>
            <a:r>
              <a:rPr sz="1400" b="0" i="0" dirty="0" err="1">
                <a:solidFill>
                  <a:srgbClr val="000000"/>
                </a:solidFill>
                <a:latin typeface="Georgia"/>
              </a:rPr>
              <a:t>aSe</a:t>
            </a:r>
            <a:r>
              <a:rPr sz="1400" b="0" i="0" dirty="0">
                <a:solidFill>
                  <a:srgbClr val="000000"/>
                </a:solidFill>
                <a:latin typeface="Georgia"/>
              </a:rPr>
              <a:t> on a printed assembly</a:t>
            </a:r>
          </a:p>
        </p:txBody>
      </p:sp>
      <p:sp>
        <p:nvSpPr>
          <p:cNvPr id="7" name="Rectangle 6"/>
          <p:cNvSpPr/>
          <p:nvPr/>
        </p:nvSpPr>
        <p:spPr>
          <a:xfrm>
            <a:off x="320040" y="3611880"/>
            <a:ext cx="1783080" cy="9601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3639312"/>
            <a:ext cx="17830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dirty="0">
                <a:solidFill>
                  <a:srgbClr val="3A81BA"/>
                </a:solidFill>
                <a:latin typeface="Georgia"/>
              </a:rPr>
              <a:t>≈ 12 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416052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666666"/>
                </a:solidFill>
                <a:latin typeface="Georgia"/>
              </a:rPr>
              <a:t>2 h mapping + 10 h printing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40280" y="3611880"/>
            <a:ext cx="1783080" cy="9601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240280" y="3639312"/>
            <a:ext cx="17830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>
                <a:solidFill>
                  <a:srgbClr val="3A81BA"/>
                </a:solidFill>
                <a:latin typeface="Georgia"/>
              </a:rPr>
              <a:t>54 / 54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40280" y="416052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666666"/>
                </a:solidFill>
                <a:latin typeface="Georgia"/>
              </a:rPr>
              <a:t>measured traces conduct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60520" y="3611880"/>
            <a:ext cx="1783080" cy="9601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160520" y="3639312"/>
            <a:ext cx="17830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>
                <a:solidFill>
                  <a:srgbClr val="3A81BA"/>
                </a:solidFill>
                <a:latin typeface="Georgia"/>
              </a:rPr>
              <a:t>30 µm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0520" y="416052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666666"/>
                </a:solidFill>
                <a:latin typeface="Georgia"/>
              </a:rPr>
              <a:t>trace width at the chip pads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80760" y="3611880"/>
            <a:ext cx="1783080" cy="9601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80760" y="3639312"/>
            <a:ext cx="17830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>
                <a:solidFill>
                  <a:srgbClr val="3A81BA"/>
                </a:solidFill>
                <a:latin typeface="Georgia"/>
              </a:rPr>
              <a:t>2.3 mm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80760" y="4160520"/>
            <a:ext cx="178308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100" b="0" i="0" dirty="0">
                <a:solidFill>
                  <a:srgbClr val="666666"/>
                </a:solidFill>
                <a:latin typeface="Georgia"/>
              </a:rPr>
              <a:t>Trace length </a:t>
            </a:r>
            <a:r>
              <a:rPr sz="1100" b="0" i="0" dirty="0">
                <a:solidFill>
                  <a:srgbClr val="666666"/>
                </a:solidFill>
                <a:latin typeface="Georgia"/>
              </a:rPr>
              <a:t>(was ~5)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2075d60a5_0_116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300" name="Google Shape;300;g3f2075d60a5_0_116"/>
          <p:cNvSpPr txBox="1">
            <a:spLocks noGrp="1"/>
          </p:cNvSpPr>
          <p:nvPr>
            <p:ph type="body" idx="1"/>
          </p:nvPr>
        </p:nvSpPr>
        <p:spPr>
          <a:xfrm>
            <a:off x="228600" y="1085850"/>
            <a:ext cx="8763000" cy="34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/>
              <a:t>Special Thanks to: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b="1"/>
          </a:p>
          <a:p>
            <a:pPr marL="457200" lvl="0" indent="-393700" algn="l" rtl="0"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 sz="1800"/>
              <a:t>Harry Ni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1800"/>
              <a:t>Alvaro Chavarria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1800"/>
              <a:t>Marcel Conde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1800"/>
              <a:t>Sarice Jones (Washington Nanofabrication Facility)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1800"/>
              <a:t>Joey Law, David Peterson, Nate Miedema, Ryan Roehnelt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1800"/>
              <a:t>Jeff DiCorpo (ChipFoundry), XTPL application team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" y="1810512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2E5F9A"/>
                </a:solidFill>
                <a:latin typeface="Arial"/>
              </a:rPr>
              <a:t>BACKUP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7472" y="2084831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212121"/>
                </a:solidFill>
                <a:latin typeface="Arial"/>
              </a:rPr>
              <a:t>Backup Slides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56616" y="2651760"/>
            <a:ext cx="594360" cy="32004"/>
          </a:xfrm>
          <a:prstGeom prst="rect">
            <a:avLst/>
          </a:prstGeom>
          <a:solidFill>
            <a:srgbClr val="2E5F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Nozzle and Pressure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41248"/>
            <a:ext cx="54864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666666"/>
                </a:solidFill>
                <a:latin typeface="Georgia"/>
              </a:rPr>
              <a:t>Extrusion pressure (mbar), 20 µm nozzle, CL83 ink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325880"/>
            <a:ext cx="1420009" cy="310896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000" b="1" i="0">
                <a:solidFill>
                  <a:srgbClr val="212121"/>
                </a:solidFill>
                <a:latin typeface="Georgia"/>
              </a:rPr>
              <a:t>no / weak flow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1877209" y="1325880"/>
            <a:ext cx="1183341" cy="310896"/>
          </a:xfrm>
          <a:prstGeom prst="rect">
            <a:avLst/>
          </a:prstGeom>
          <a:solidFill>
            <a:srgbClr val="8BA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Georgia"/>
              </a:rPr>
              <a:t>uniform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0550" y="1325880"/>
            <a:ext cx="1893345" cy="310896"/>
          </a:xfrm>
          <a:prstGeom prst="rect">
            <a:avLst/>
          </a:prstGeom>
          <a:solidFill>
            <a:srgbClr val="E8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000" b="1" i="0">
                <a:solidFill>
                  <a:srgbClr val="212121"/>
                </a:solidFill>
                <a:latin typeface="Georgia"/>
              </a:rPr>
              <a:t>wider lines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953896" y="1325880"/>
            <a:ext cx="3550023" cy="310896"/>
          </a:xfrm>
          <a:prstGeom prst="rect">
            <a:avLst/>
          </a:prstGeom>
          <a:solidFill>
            <a:srgbClr val="9633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000" b="1" i="0">
                <a:solidFill>
                  <a:srgbClr val="FFFFFF"/>
                </a:solidFill>
                <a:latin typeface="Georgia"/>
              </a:rPr>
              <a:t>bridging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925964" y="1636776"/>
            <a:ext cx="9144" cy="54864"/>
          </a:xfrm>
          <a:prstGeom prst="rect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4776" y="1691640"/>
            <a:ext cx="731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666666"/>
                </a:solidFill>
                <a:latin typeface="Georgia"/>
              </a:rPr>
              <a:t>5000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09305" y="1636776"/>
            <a:ext cx="9144" cy="54864"/>
          </a:xfrm>
          <a:prstGeom prst="rect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748117" y="1691640"/>
            <a:ext cx="731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666666"/>
                </a:solidFill>
                <a:latin typeface="Georgia"/>
              </a:rPr>
              <a:t>5500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92646" y="1636776"/>
            <a:ext cx="9144" cy="54864"/>
          </a:xfrm>
          <a:prstGeom prst="rect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931458" y="1691640"/>
            <a:ext cx="731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666666"/>
                </a:solidFill>
                <a:latin typeface="Georgia"/>
              </a:rPr>
              <a:t>6000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75988" y="1636776"/>
            <a:ext cx="9144" cy="54864"/>
          </a:xfrm>
          <a:prstGeom prst="rect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114800" y="1691640"/>
            <a:ext cx="731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666666"/>
                </a:solidFill>
                <a:latin typeface="Georgia"/>
              </a:rPr>
              <a:t>6500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59329" y="1636776"/>
            <a:ext cx="9144" cy="54864"/>
          </a:xfrm>
          <a:prstGeom prst="rect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298141" y="1691640"/>
            <a:ext cx="731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666666"/>
                </a:solidFill>
                <a:latin typeface="Georgia"/>
              </a:rPr>
              <a:t>7000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42670" y="1636776"/>
            <a:ext cx="9144" cy="54864"/>
          </a:xfrm>
          <a:prstGeom prst="rect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81482" y="1691640"/>
            <a:ext cx="731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666666"/>
                </a:solidFill>
                <a:latin typeface="Georgia"/>
              </a:rPr>
              <a:t>7500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26011" y="1636776"/>
            <a:ext cx="9144" cy="54864"/>
          </a:xfrm>
          <a:prstGeom prst="rect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664823" y="1691640"/>
            <a:ext cx="7315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666666"/>
                </a:solidFill>
                <a:latin typeface="Georgia"/>
              </a:rPr>
              <a:t>8000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68065" y="1252728"/>
            <a:ext cx="18288" cy="457200"/>
          </a:xfrm>
          <a:prstGeom prst="rect">
            <a:avLst/>
          </a:prstGeom>
          <a:solidFill>
            <a:srgbClr val="2121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922929" y="1078992"/>
            <a:ext cx="1645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212121"/>
                </a:solidFill>
                <a:latin typeface="Georgia"/>
              </a:rPr>
              <a:t>5400: full chip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50545" y="1929384"/>
            <a:ext cx="1893345" cy="27432"/>
          </a:xfrm>
          <a:prstGeom prst="rect">
            <a:avLst/>
          </a:prstGeom>
          <a:solidFill>
            <a:srgbClr val="3A81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17043" y="1856231"/>
            <a:ext cx="20116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3A81BA"/>
                </a:solidFill>
                <a:latin typeface="Georgia"/>
              </a:rPr>
              <a:t>Sep 16 sweep: 5600 → 6400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543248"/>
              </p:ext>
            </p:extLst>
          </p:nvPr>
        </p:nvGraphicFramePr>
        <p:xfrm>
          <a:off x="274320" y="2212848"/>
          <a:ext cx="5257800" cy="2414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/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Georgia"/>
                        </a:rPr>
                        <a:t>45 µm</a:t>
                      </a:r>
                    </a:p>
                  </a:txBody>
                  <a:tcPr marL="54864" marR="54864" marT="18288" marB="18288" anchor="ctr">
                    <a:solidFill>
                      <a:srgbClr val="3A81B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Georgia"/>
                        </a:rPr>
                        <a:t>20 µm (current)</a:t>
                      </a:r>
                    </a:p>
                  </a:txBody>
                  <a:tcPr marL="54864" marR="54864" marT="18288" marB="18288" anchor="ctr">
                    <a:solidFill>
                      <a:srgbClr val="3A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Top print speed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dirty="0">
                          <a:solidFill>
                            <a:srgbClr val="5E7F2A"/>
                          </a:solidFill>
                          <a:latin typeface="Georgia"/>
                        </a:rPr>
                        <a:t>Faster (15–25 µm/s)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Slower (5–15 µm/s)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Nozzle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Brittle: chipped on touching the PCB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dirty="0">
                          <a:solidFill>
                            <a:srgbClr val="5E7F2A"/>
                          </a:solidFill>
                          <a:latin typeface="Georgia"/>
                        </a:rPr>
                        <a:t>Sturdier: tolerates few-µm surface irregularities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Ink flow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Flows freely, honey-like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dirty="0">
                          <a:solidFill>
                            <a:srgbClr val="5E7F2A"/>
                          </a:solidFill>
                          <a:latin typeface="Georgia"/>
                        </a:rPr>
                        <a:t>Paste-like, holds its shape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Line width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~40 µm, grew to ~60 µm as the tip chipped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dirty="0">
                          <a:solidFill>
                            <a:srgbClr val="5E7F2A"/>
                          </a:solidFill>
                          <a:latin typeface="Georgia"/>
                        </a:rPr>
                        <a:t>~20–30 µm, set by speed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Trace resistance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dirty="0">
                          <a:solidFill>
                            <a:srgbClr val="5E7F2A"/>
                          </a:solidFill>
                          <a:latin typeface="Georgia"/>
                        </a:rPr>
                        <a:t>Lower (much thicker traces)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dirty="0">
                          <a:solidFill>
                            <a:srgbClr val="000000"/>
                          </a:solidFill>
                          <a:latin typeface="Georgia"/>
                        </a:rPr>
                        <a:t>Higher, still conductive </a:t>
                      </a:r>
                      <a:endParaRPr lang="en-US" sz="1000" b="0" dirty="0">
                        <a:solidFill>
                          <a:srgbClr val="000000"/>
                        </a:solidFill>
                        <a:latin typeface="Georgia"/>
                      </a:endParaRPr>
                    </a:p>
                    <a:p>
                      <a:r>
                        <a:rPr sz="1000" b="0" dirty="0">
                          <a:solidFill>
                            <a:srgbClr val="000000"/>
                          </a:solidFill>
                          <a:latin typeface="Georgia"/>
                        </a:rPr>
                        <a:t>(median 15 </a:t>
                      </a:r>
                      <a:r>
                        <a:rPr sz="1000" b="0" dirty="0" err="1">
                          <a:solidFill>
                            <a:srgbClr val="000000"/>
                          </a:solidFill>
                          <a:latin typeface="Georgia"/>
                        </a:rPr>
                        <a:t>Ω</a:t>
                      </a:r>
                      <a:r>
                        <a:rPr sz="1000" b="0" dirty="0">
                          <a:solidFill>
                            <a:srgbClr val="000000"/>
                          </a:solidFill>
                          <a:latin typeface="Georgia"/>
                        </a:rPr>
                        <a:t>)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Main risk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Ink bridging neighbouring traces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dirty="0">
                          <a:solidFill>
                            <a:srgbClr val="000000"/>
                          </a:solidFill>
                          <a:latin typeface="Georgia"/>
                        </a:rPr>
                        <a:t>Slower print; chipped tips lose flow control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760720" y="2212848"/>
            <a:ext cx="30175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Georgia"/>
              </a:rPr>
              <a:t>20 µm line width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760720" y="2487168"/>
          <a:ext cx="288036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/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Georgia"/>
                        </a:rPr>
                        <a:t>5 µm/s</a:t>
                      </a:r>
                    </a:p>
                  </a:txBody>
                  <a:tcPr marL="54864" marR="54864" marT="18288" marB="18288" anchor="ctr">
                    <a:solidFill>
                      <a:srgbClr val="3A81B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Georgia"/>
                        </a:rPr>
                        <a:t>15 µm/s</a:t>
                      </a:r>
                    </a:p>
                  </a:txBody>
                  <a:tcPr marL="54864" marR="54864" marT="18288" marB="18288" anchor="ctr">
                    <a:solidFill>
                      <a:srgbClr val="3A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5400 mbar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~30 µm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~20 µm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8000 mbar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30–40 µm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~30 µm*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5760720" y="3346704"/>
            <a:ext cx="2926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1">
                <a:solidFill>
                  <a:srgbClr val="666666"/>
                </a:solidFill>
                <a:latin typeface="Georgia"/>
              </a:rPr>
              <a:t>* sometimes wiggly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60720" y="3657600"/>
            <a:ext cx="2514600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000" b="0" i="0" dirty="0">
                <a:solidFill>
                  <a:srgbClr val="000000"/>
                </a:solidFill>
                <a:latin typeface="Georgia"/>
              </a:rPr>
              <a:t>• Flow starts at ~5000–5400 mbar, drifts day to day</a:t>
            </a:r>
          </a:p>
          <a:p>
            <a:pPr algn="l">
              <a:spcAft>
                <a:spcPts val="300"/>
              </a:spcAft>
            </a:pPr>
            <a:r>
              <a:rPr sz="1000" b="0" i="0" dirty="0">
                <a:solidFill>
                  <a:srgbClr val="000000"/>
                </a:solidFill>
                <a:latin typeface="Georgia"/>
              </a:rPr>
              <a:t>• Test traces each session, print at min + ~200 mbar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Ink, Curing and PCB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841248"/>
            <a:ext cx="40233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Georgia"/>
              </a:rPr>
              <a:t>Curing profile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28600" y="1097280"/>
          <a:ext cx="2606040" cy="210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crackedprinted_traces_dueto_hightempcuring.jpg"/>
          <p:cNvPicPr>
            <a:picLocks noChangeAspect="1"/>
          </p:cNvPicPr>
          <p:nvPr/>
        </p:nvPicPr>
        <p:blipFill>
          <a:blip r:embed="rId3"/>
          <a:srcRect l="27895" t="8000" r="27895" b="12000"/>
          <a:stretch>
            <a:fillRect/>
          </a:stretch>
        </p:blipFill>
        <p:spPr>
          <a:xfrm>
            <a:off x="2926080" y="1143000"/>
            <a:ext cx="1280160" cy="1737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34640" y="2898648"/>
            <a:ext cx="1463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1">
                <a:solidFill>
                  <a:srgbClr val="666666"/>
                </a:solidFill>
                <a:latin typeface="Georgia"/>
              </a:rPr>
              <a:t>250 °C: cracks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3310128"/>
            <a:ext cx="3977639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0" i="0">
                <a:solidFill>
                  <a:srgbClr val="000000"/>
                </a:solidFill>
                <a:latin typeface="Georgia"/>
              </a:rPr>
              <a:t>• 250 °C, 10 min: micro-cracks break the whole trace</a:t>
            </a:r>
          </a:p>
          <a:p>
            <a:pPr algn="l">
              <a:spcAft>
                <a:spcPts val="300"/>
              </a:spcAft>
            </a:pPr>
            <a:r>
              <a:rPr sz="1100" b="0" i="0">
                <a:solidFill>
                  <a:srgbClr val="000000"/>
                </a:solidFill>
                <a:latin typeface="Georgia"/>
              </a:rPr>
              <a:t>• Now: 10 min ramp to 150 °C, 30 min hold, ~30 min slow cool</a:t>
            </a:r>
          </a:p>
          <a:p>
            <a:pPr algn="l">
              <a:spcAft>
                <a:spcPts val="300"/>
              </a:spcAft>
            </a:pPr>
            <a:r>
              <a:rPr sz="1100" b="0" i="0">
                <a:solidFill>
                  <a:srgbClr val="000000"/>
                </a:solidFill>
                <a:latin typeface="Georgia"/>
              </a:rPr>
              <a:t>• Less thermal-expansion stress and shock</a:t>
            </a:r>
          </a:p>
          <a:p>
            <a:pPr algn="l">
              <a:spcAft>
                <a:spcPts val="300"/>
              </a:spcAft>
            </a:pPr>
            <a:r>
              <a:rPr sz="1100" b="0" i="0">
                <a:solidFill>
                  <a:srgbClr val="000000"/>
                </a:solidFill>
                <a:latin typeface="Georgia"/>
              </a:rPr>
              <a:t>• XTPL: OK; may cure further at high current (not our case)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841248"/>
            <a:ext cx="4206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Georgia"/>
              </a:rPr>
              <a:t>Ink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26280" y="1115568"/>
          <a:ext cx="4206240" cy="1560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/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Georgia"/>
                        </a:rPr>
                        <a:t>CL85 (before)</a:t>
                      </a:r>
                    </a:p>
                  </a:txBody>
                  <a:tcPr marL="54864" marR="54864" marT="18288" marB="18288" anchor="ctr">
                    <a:solidFill>
                      <a:srgbClr val="3A81B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Georgia"/>
                        </a:rPr>
                        <a:t>CL83 (now)</a:t>
                      </a:r>
                    </a:p>
                  </a:txBody>
                  <a:tcPr marL="54864" marR="54864" marT="18288" marB="18288" anchor="ctr">
                    <a:solidFill>
                      <a:srgbClr val="3A81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Type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Paste, 82 wt% Ag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5E7F2A"/>
                          </a:solidFill>
                          <a:latin typeface="Georgia"/>
                        </a:rPr>
                        <a:t>For 3D topography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Viscosity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&gt; 100 000 cP, thickens with age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5E7F2A"/>
                          </a:solidFill>
                          <a:latin typeface="Georgia"/>
                        </a:rPr>
                        <a:t>Lower: less clogging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Cured trace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Brittle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5E7F2A"/>
                          </a:solidFill>
                          <a:latin typeface="Georgia"/>
                        </a:rPr>
                        <a:t>Less cracking over steps</a:t>
                      </a:r>
                    </a:p>
                  </a:txBody>
                  <a:tcPr marL="54864" marR="54864" marT="18288" marB="18288" anchor="ctr"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000000"/>
                          </a:solidFill>
                          <a:latin typeface="Georgia"/>
                        </a:rPr>
                        <a:t>Status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Datasheet available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000000"/>
                          </a:solidFill>
                          <a:latin typeface="Georgia"/>
                        </a:rPr>
                        <a:t>Pre-production, no datasheet yet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26280" y="2743200"/>
            <a:ext cx="4206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Georgia"/>
              </a:rPr>
              <a:t>PCB redesign</a:t>
            </a:r>
          </a:p>
        </p:txBody>
      </p:sp>
      <p:pic>
        <p:nvPicPr>
          <p:cNvPr id="11" name="Picture 10" descr="pcb_chang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6280" y="3233042"/>
            <a:ext cx="1920240" cy="12605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37960" y="3017520"/>
            <a:ext cx="224028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000" b="0" i="0">
                <a:solidFill>
                  <a:srgbClr val="000000"/>
                </a:solidFill>
                <a:latin typeface="Georgia"/>
              </a:rPr>
              <a:t>• ENIG pads: gold for the ink</a:t>
            </a:r>
          </a:p>
          <a:p>
            <a:pPr algn="l">
              <a:spcAft>
                <a:spcPts val="300"/>
              </a:spcAft>
            </a:pPr>
            <a:r>
              <a:rPr sz="1000" b="0" i="0">
                <a:solidFill>
                  <a:srgbClr val="000000"/>
                </a:solidFill>
                <a:latin typeface="Georgia"/>
              </a:rPr>
              <a:t>• Chip-to-pad 2.3 mm (was ~5): print time halved</a:t>
            </a:r>
          </a:p>
          <a:p>
            <a:pPr algn="l">
              <a:spcAft>
                <a:spcPts val="300"/>
              </a:spcAft>
            </a:pPr>
            <a:r>
              <a:rPr sz="1000" b="0" i="0">
                <a:solidFill>
                  <a:srgbClr val="000000"/>
                </a:solidFill>
                <a:latin typeface="Georgia"/>
              </a:rPr>
              <a:t>• No grounding vias near the chip</a:t>
            </a:r>
          </a:p>
          <a:p>
            <a:pPr algn="l">
              <a:spcAft>
                <a:spcPts val="300"/>
              </a:spcAft>
            </a:pPr>
            <a:r>
              <a:rPr sz="1000" b="0" i="0">
                <a:solidFill>
                  <a:srgbClr val="000000"/>
                </a:solidFill>
                <a:latin typeface="Georgia"/>
              </a:rPr>
              <a:t>• Extended pads for wire bonds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Repairing a Broken Trace</a:t>
            </a:r>
          </a:p>
        </p:txBody>
      </p:sp>
      <p:pic>
        <p:nvPicPr>
          <p:cNvPr id="3" name="Picture 2" descr="chipped_traces_fully_broken.jpg"/>
          <p:cNvPicPr>
            <a:picLocks noChangeAspect="1"/>
          </p:cNvPicPr>
          <p:nvPr/>
        </p:nvPicPr>
        <p:blipFill>
          <a:blip r:embed="rId2"/>
          <a:srcRect t="10204" b="10204"/>
          <a:stretch>
            <a:fillRect/>
          </a:stretch>
        </p:blipFill>
        <p:spPr>
          <a:xfrm>
            <a:off x="320040" y="868680"/>
            <a:ext cx="2240280" cy="2377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3273552"/>
            <a:ext cx="2240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1">
                <a:solidFill>
                  <a:srgbClr val="666666"/>
                </a:solidFill>
                <a:latin typeface="Georgia"/>
              </a:rPr>
              <a:t>Broken traces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06040" y="2057400"/>
            <a:ext cx="411480" cy="0"/>
          </a:xfrm>
          <a:prstGeom prst="line">
            <a:avLst/>
          </a:prstGeom>
          <a:ln w="25400">
            <a:solidFill>
              <a:srgbClr val="66666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bad_printed_traces_removed.jpg"/>
          <p:cNvPicPr>
            <a:picLocks noChangeAspect="1"/>
          </p:cNvPicPr>
          <p:nvPr/>
        </p:nvPicPr>
        <p:blipFill>
          <a:blip r:embed="rId3"/>
          <a:srcRect t="10204" b="10204"/>
          <a:stretch>
            <a:fillRect/>
          </a:stretch>
        </p:blipFill>
        <p:spPr>
          <a:xfrm>
            <a:off x="3063240" y="868680"/>
            <a:ext cx="2240280" cy="2377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63240" y="3273552"/>
            <a:ext cx="2240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1">
                <a:solidFill>
                  <a:srgbClr val="666666"/>
                </a:solidFill>
                <a:latin typeface="Georgia"/>
              </a:rPr>
              <a:t>Removed by shear after curing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349240" y="2057400"/>
            <a:ext cx="411480" cy="0"/>
          </a:xfrm>
          <a:prstGeom prst="line">
            <a:avLst/>
          </a:prstGeom>
          <a:ln w="25400">
            <a:solidFill>
              <a:srgbClr val="66666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removed_printed_traces_reprinted.jpg"/>
          <p:cNvPicPr>
            <a:picLocks noChangeAspect="1"/>
          </p:cNvPicPr>
          <p:nvPr/>
        </p:nvPicPr>
        <p:blipFill>
          <a:blip r:embed="rId4"/>
          <a:srcRect t="10204" b="10204"/>
          <a:stretch>
            <a:fillRect/>
          </a:stretch>
        </p:blipFill>
        <p:spPr>
          <a:xfrm>
            <a:off x="5806440" y="868680"/>
            <a:ext cx="2240280" cy="2377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06440" y="3273552"/>
            <a:ext cx="2240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1">
                <a:solidFill>
                  <a:srgbClr val="666666"/>
                </a:solidFill>
                <a:latin typeface="Georgia"/>
              </a:rPr>
              <a:t>Reprinted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" y="3639312"/>
            <a:ext cx="77724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3A81BA"/>
                </a:solidFill>
                <a:latin typeface="Georgia"/>
              </a:rPr>
              <a:t>1  </a:t>
            </a:r>
            <a:r>
              <a:rPr sz="1200" b="0" i="0">
                <a:solidFill>
                  <a:srgbClr val="000000"/>
                </a:solidFill>
                <a:latin typeface="Georgia"/>
              </a:rPr>
              <a:t>Cure the sample (liquid ink only smears)</a:t>
            </a:r>
          </a:p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3A81BA"/>
                </a:solidFill>
                <a:latin typeface="Georgia"/>
              </a:rPr>
              <a:t>2  </a:t>
            </a:r>
            <a:r>
              <a:rPr sz="1200" b="0" i="0">
                <a:solidFill>
                  <a:srgbClr val="000000"/>
                </a:solidFill>
                <a:latin typeface="Georgia"/>
              </a:rPr>
              <a:t>Shear the trace off: it lifts cleanly with the broken pieces, sometimes in segments</a:t>
            </a:r>
          </a:p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3A81BA"/>
                </a:solidFill>
                <a:latin typeface="Georgia"/>
              </a:rPr>
              <a:t>3  </a:t>
            </a:r>
            <a:r>
              <a:rPr sz="1200" b="0" i="0">
                <a:solidFill>
                  <a:srgbClr val="000000"/>
                </a:solidFill>
                <a:latin typeface="Georgia"/>
              </a:rPr>
              <a:t>Reprint the trace and cure again</a:t>
            </a:r>
          </a:p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000000"/>
                </a:solidFill>
                <a:latin typeface="Georgia"/>
              </a:rPr>
              <a:t>Joining instead: </a:t>
            </a:r>
            <a:r>
              <a:rPr sz="1200" b="0" i="0">
                <a:solidFill>
                  <a:srgbClr val="000000"/>
                </a:solidFill>
                <a:latin typeface="Georgia"/>
              </a:rPr>
              <a:t>add extra ink over the break, print as usual; conduction returns after curing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2075d60a5_0_169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839200" cy="74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XTPL </a:t>
            </a:r>
            <a:r>
              <a:rPr lang="en" dirty="0"/>
              <a:t>Printing Software</a:t>
            </a:r>
            <a:endParaRPr dirty="0"/>
          </a:p>
        </p:txBody>
      </p:sp>
      <p:pic>
        <p:nvPicPr>
          <p:cNvPr id="272" name="Google Shape;272;g3f2075d60a5_0_169" title="print_image.jpg"/>
          <p:cNvPicPr preferRelativeResize="0"/>
          <p:nvPr/>
        </p:nvPicPr>
        <p:blipFill rotWithShape="1">
          <a:blip r:embed="rId3">
            <a:alphaModFix/>
          </a:blip>
          <a:srcRect r="33307" b="11504"/>
          <a:stretch/>
        </p:blipFill>
        <p:spPr>
          <a:xfrm>
            <a:off x="2003712" y="801225"/>
            <a:ext cx="5136575" cy="4079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Evolution of the Printing Scripts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" y="896112"/>
            <a:ext cx="1938528" cy="658368"/>
          </a:xfrm>
          <a:prstGeom prst="rect">
            <a:avLst/>
          </a:prstGeom>
          <a:solidFill>
            <a:srgbClr val="3A81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Georgia"/>
              </a:rPr>
              <a:t>XTPL examples</a:t>
            </a:r>
          </a:p>
          <a:p>
            <a:pPr algn="ctr"/>
            <a:r>
              <a:rPr sz="1000" b="0" i="1">
                <a:solidFill>
                  <a:srgbClr val="FFFFFF"/>
                </a:solidFill>
                <a:latin typeface="Georgia"/>
              </a:rPr>
              <a:t>Starting point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1554480"/>
            <a:ext cx="1938528" cy="23317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59" y="1627632"/>
            <a:ext cx="1847088" cy="2240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A→B line between two saved points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Map N-point paths, expand into groups, print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Touch-based surface mapping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Follow a measured z-profile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276856" y="1225295"/>
            <a:ext cx="146304" cy="0"/>
          </a:xfrm>
          <a:prstGeom prst="line">
            <a:avLst/>
          </a:prstGeom>
          <a:ln w="19050">
            <a:solidFill>
              <a:srgbClr val="66666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441448" y="896112"/>
            <a:ext cx="1938528" cy="658368"/>
          </a:xfrm>
          <a:prstGeom prst="rect">
            <a:avLst/>
          </a:prstGeom>
          <a:solidFill>
            <a:srgbClr val="6666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Georgia"/>
              </a:rPr>
              <a:t>Group printing</a:t>
            </a:r>
          </a:p>
          <a:p>
            <a:pPr algn="ctr"/>
            <a:r>
              <a:rPr sz="1000" b="0" i="1">
                <a:solidFill>
                  <a:srgbClr val="FFFFFF"/>
                </a:solidFill>
                <a:latin typeface="Georgia"/>
              </a:rPr>
              <a:t>Spring 2026 · original chip</a:t>
            </a:r>
          </a:p>
        </p:txBody>
      </p:sp>
      <p:sp>
        <p:nvSpPr>
          <p:cNvPr id="8" name="Rectangle 7"/>
          <p:cNvSpPr/>
          <p:nvPr/>
        </p:nvSpPr>
        <p:spPr>
          <a:xfrm>
            <a:off x="2441448" y="1554480"/>
            <a:ext cx="1938528" cy="23317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487168" y="1627632"/>
            <a:ext cx="1847088" cy="2240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Mapped chip &amp; PCB points per pad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Fixed speed / pressure per trace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45 µm, then 20 µm nozzle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98264" y="1225295"/>
            <a:ext cx="146304" cy="0"/>
          </a:xfrm>
          <a:prstGeom prst="line">
            <a:avLst/>
          </a:prstGeom>
          <a:ln w="19050">
            <a:solidFill>
              <a:srgbClr val="66666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562856" y="896112"/>
            <a:ext cx="1938528" cy="658368"/>
          </a:xfrm>
          <a:prstGeom prst="rect">
            <a:avLst/>
          </a:prstGeom>
          <a:solidFill>
            <a:srgbClr val="D8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Georgia"/>
              </a:rPr>
              <a:t>Trace + top-up</a:t>
            </a:r>
          </a:p>
          <a:p>
            <a:pPr algn="ctr"/>
            <a:r>
              <a:rPr sz="1000" b="0" i="1">
                <a:solidFill>
                  <a:srgbClr val="FFFFFF"/>
                </a:solidFill>
                <a:latin typeface="Georgia"/>
              </a:rPr>
              <a:t>Sep 9 · ENIG PCB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62856" y="1554480"/>
            <a:ext cx="1938528" cy="23317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08576" y="1627632"/>
            <a:ext cx="1847088" cy="2240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Automated C→M→P trace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Ink added on each stud by hand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11 pads: 40 min map + 1 h print + 40 min manual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519672" y="1225295"/>
            <a:ext cx="146304" cy="0"/>
          </a:xfrm>
          <a:prstGeom prst="line">
            <a:avLst/>
          </a:prstGeom>
          <a:ln w="19050">
            <a:solidFill>
              <a:srgbClr val="66666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684264" y="896112"/>
            <a:ext cx="1938528" cy="658368"/>
          </a:xfrm>
          <a:prstGeom prst="rect">
            <a:avLst/>
          </a:prstGeom>
          <a:solidFill>
            <a:srgbClr val="8BAB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Georgia"/>
              </a:rPr>
              <a:t>S–C–M–P</a:t>
            </a:r>
          </a:p>
          <a:p>
            <a:pPr algn="ctr"/>
            <a:r>
              <a:rPr sz="1000" b="0" i="1">
                <a:solidFill>
                  <a:srgbClr val="FFFFFF"/>
                </a:solidFill>
                <a:latin typeface="Georgia"/>
              </a:rPr>
              <a:t>Sep–Oct · current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84264" y="1554480"/>
            <a:ext cx="1938528" cy="23317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729984" y="1627632"/>
            <a:ext cx="1847088" cy="2240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Stud top (S) mapped; dwell replaces manual step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M computed, not mapped</a:t>
            </a:r>
          </a:p>
          <a:p>
            <a:pPr algn="l">
              <a:spcAft>
                <a:spcPts val="600"/>
              </a:spcAft>
            </a:pPr>
            <a:r>
              <a:rPr sz="1200" b="0" i="0">
                <a:solidFill>
                  <a:srgbClr val="000000"/>
                </a:solidFill>
                <a:latin typeface="Georgia"/>
              </a:rPr>
              <a:t>• Resume from any pad, time estimate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" y="4069080"/>
            <a:ext cx="7680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Georgia"/>
              </a:rPr>
              <a:t>Manual alignment per trace  →  mapped once, printed unattended. </a:t>
            </a:r>
            <a:r>
              <a:rPr sz="1300" b="0" i="1">
                <a:solidFill>
                  <a:srgbClr val="666666"/>
                </a:solidFill>
                <a:latin typeface="Georgia"/>
              </a:rPr>
              <a:t>Current scripts: save_print_points.xtpl + print_print_points.xtpl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mer / Cambridg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1511</Words>
  <Application>Microsoft Macintosh PowerPoint</Application>
  <PresentationFormat>On-screen Show (16:9)</PresentationFormat>
  <Paragraphs>281</Paragraphs>
  <Slides>26</Slides>
  <Notes>10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Georgia</vt:lpstr>
      <vt:lpstr>Beamer / Cambridge</vt:lpstr>
      <vt:lpstr>Packaging Efforts for the Selena Project</vt:lpstr>
      <vt:lpstr> Selena 0𝜈𝛽𝛽 search  </vt:lpstr>
      <vt:lpstr>Selena 0𝜈𝛽𝛽 Detection</vt:lpstr>
      <vt:lpstr>Hybrid aSe/CMOS Sensors</vt:lpstr>
      <vt:lpstr>Production Pipeline</vt:lpstr>
      <vt:lpstr>PowerPoint Presentation</vt:lpstr>
      <vt:lpstr>Chip Packaging</vt:lpstr>
      <vt:lpstr>Chip Packaging (cont.)</vt:lpstr>
      <vt:lpstr>Introducing the XTPL Printer</vt:lpstr>
      <vt:lpstr>Changes to the chip/PCB setup</vt:lpstr>
      <vt:lpstr>PowerPoint Presentation</vt:lpstr>
      <vt:lpstr>Mapping &amp; Printing</vt:lpstr>
      <vt:lpstr>Tuning for Good Traces</vt:lpstr>
      <vt:lpstr>Printing in Action</vt:lpstr>
      <vt:lpstr>PowerPoint Presentation</vt:lpstr>
      <vt:lpstr>First Fully Printed Chip</vt:lpstr>
      <vt:lpstr>Continuity: PCB Pin to Gold Stud</vt:lpstr>
      <vt:lpstr>Response of the chip</vt:lpstr>
      <vt:lpstr>Summary &amp; Next Steps</vt:lpstr>
      <vt:lpstr>Thanks!</vt:lpstr>
      <vt:lpstr>PowerPoint Presentation</vt:lpstr>
      <vt:lpstr>Nozzle and Pressure</vt:lpstr>
      <vt:lpstr>Ink, Curing and PCB</vt:lpstr>
      <vt:lpstr>Repairing a Broken Trace</vt:lpstr>
      <vt:lpstr>XTPL Printing Software</vt:lpstr>
      <vt:lpstr>Evolution of the Printing Scripts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Edwin L. Solis</cp:lastModifiedBy>
  <cp:revision>22</cp:revision>
  <dcterms:modified xsi:type="dcterms:W3CDTF">2026-10-21T22:52:09Z</dcterms:modified>
</cp:coreProperties>
</file>