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05" r:id="rId4"/>
    <p:sldId id="302" r:id="rId5"/>
    <p:sldId id="277" r:id="rId6"/>
    <p:sldId id="278" r:id="rId7"/>
    <p:sldId id="280" r:id="rId8"/>
    <p:sldId id="283" r:id="rId9"/>
    <p:sldId id="303" r:id="rId10"/>
    <p:sldId id="306" r:id="rId11"/>
    <p:sldId id="300" r:id="rId12"/>
    <p:sldId id="287" r:id="rId13"/>
    <p:sldId id="304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A02B93"/>
    <a:srgbClr val="1F63C6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99AC8-B451-4F4D-8D30-52FCA975F458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A76E20-A0D6-4BBC-9628-E01456E259A2}">
      <dgm:prSet phldrT="[Text]" phldr="0"/>
      <dgm:spPr/>
      <dgm:t>
        <a:bodyPr/>
        <a:lstStyle/>
        <a:p>
          <a:pPr algn="ctr"/>
          <a:r>
            <a:rPr lang="en-US" dirty="0"/>
            <a:t>On Detector</a:t>
          </a:r>
        </a:p>
      </dgm:t>
    </dgm:pt>
    <dgm:pt modelId="{83C6AE2B-DB27-4E42-9D53-2134377A300E}" type="parTrans" cxnId="{BB95B201-DA71-4F64-B8DC-DEE1E4A23435}">
      <dgm:prSet/>
      <dgm:spPr/>
      <dgm:t>
        <a:bodyPr/>
        <a:lstStyle/>
        <a:p>
          <a:pPr algn="ctr"/>
          <a:endParaRPr lang="en-US"/>
        </a:p>
      </dgm:t>
    </dgm:pt>
    <dgm:pt modelId="{2885525D-E0EB-4FCC-BC23-76F00BA662D3}" type="sibTrans" cxnId="{BB95B201-DA71-4F64-B8DC-DEE1E4A23435}">
      <dgm:prSet/>
      <dgm:spPr>
        <a:solidFill>
          <a:srgbClr val="156082"/>
        </a:solidFill>
      </dgm:spPr>
      <dgm:t>
        <a:bodyPr/>
        <a:lstStyle/>
        <a:p>
          <a:pPr algn="ctr"/>
          <a:r>
            <a:rPr lang="en-US" dirty="0"/>
            <a:t>Data</a:t>
          </a:r>
        </a:p>
      </dgm:t>
    </dgm:pt>
    <dgm:pt modelId="{03D5E984-AFCA-409E-A6A0-CC2E0D06F8DE}">
      <dgm:prSet phldrT="[Text]"/>
      <dgm:spPr/>
      <dgm:t>
        <a:bodyPr/>
        <a:lstStyle/>
        <a:p>
          <a:pPr algn="ctr"/>
          <a:r>
            <a:rPr lang="en-US" dirty="0"/>
            <a:t>Collect charge for pixels only over # threshold</a:t>
          </a:r>
        </a:p>
      </dgm:t>
    </dgm:pt>
    <dgm:pt modelId="{4608AFCF-8C03-4074-B077-92022B95D25C}" type="parTrans" cxnId="{474BFBF8-A09C-4FB9-8637-305265C14559}">
      <dgm:prSet/>
      <dgm:spPr/>
      <dgm:t>
        <a:bodyPr/>
        <a:lstStyle/>
        <a:p>
          <a:pPr algn="ctr"/>
          <a:endParaRPr lang="en-US"/>
        </a:p>
      </dgm:t>
    </dgm:pt>
    <dgm:pt modelId="{EC4E73E7-0F10-4B41-9510-3AC983217F37}" type="sibTrans" cxnId="{474BFBF8-A09C-4FB9-8637-305265C14559}">
      <dgm:prSet/>
      <dgm:spPr/>
      <dgm:t>
        <a:bodyPr/>
        <a:lstStyle/>
        <a:p>
          <a:pPr algn="ctr"/>
          <a:endParaRPr lang="en-US"/>
        </a:p>
      </dgm:t>
    </dgm:pt>
    <dgm:pt modelId="{7B31D0FA-3C5C-45C4-B323-C6AC9C9A2D9E}">
      <dgm:prSet phldrT="[Text]"/>
      <dgm:spPr/>
      <dgm:t>
        <a:bodyPr/>
        <a:lstStyle/>
        <a:p>
          <a:pPr algn="ctr"/>
          <a:r>
            <a:rPr lang="en-US" dirty="0"/>
            <a:t>Digitize</a:t>
          </a:r>
        </a:p>
      </dgm:t>
    </dgm:pt>
    <dgm:pt modelId="{998B4D6B-0A69-44D0-B618-775BEF8C01D4}" type="parTrans" cxnId="{56334B35-3458-4B09-AE70-A3D5087FBE9B}">
      <dgm:prSet/>
      <dgm:spPr/>
      <dgm:t>
        <a:bodyPr/>
        <a:lstStyle/>
        <a:p>
          <a:pPr algn="ctr"/>
          <a:endParaRPr lang="en-US"/>
        </a:p>
      </dgm:t>
    </dgm:pt>
    <dgm:pt modelId="{1246D5B0-ABAE-4E60-A235-569B56DB7047}" type="sibTrans" cxnId="{56334B35-3458-4B09-AE70-A3D5087FBE9B}">
      <dgm:prSet/>
      <dgm:spPr/>
      <dgm:t>
        <a:bodyPr/>
        <a:lstStyle/>
        <a:p>
          <a:pPr algn="ctr"/>
          <a:endParaRPr lang="en-US"/>
        </a:p>
      </dgm:t>
    </dgm:pt>
    <dgm:pt modelId="{EB68032C-19A2-4A30-9CBE-B5C509356F05}">
      <dgm:prSet phldrT="[Text]" phldr="0"/>
      <dgm:spPr/>
      <dgm:t>
        <a:bodyPr/>
        <a:lstStyle/>
        <a:p>
          <a:pPr algn="ctr"/>
          <a:r>
            <a:rPr lang="en-US" dirty="0"/>
            <a:t>Off Detector</a:t>
          </a:r>
        </a:p>
      </dgm:t>
    </dgm:pt>
    <dgm:pt modelId="{3E861E64-ECB2-4023-AA82-8F359685B730}" type="parTrans" cxnId="{381E92BF-5C91-44F2-A848-8C536A99AD36}">
      <dgm:prSet/>
      <dgm:spPr/>
      <dgm:t>
        <a:bodyPr/>
        <a:lstStyle/>
        <a:p>
          <a:pPr algn="ctr"/>
          <a:endParaRPr lang="en-US"/>
        </a:p>
      </dgm:t>
    </dgm:pt>
    <dgm:pt modelId="{11995ADD-E490-4383-82B3-D296C48A18C7}" type="sibTrans" cxnId="{381E92BF-5C91-44F2-A848-8C536A99AD36}">
      <dgm:prSet/>
      <dgm:spPr/>
      <dgm:t>
        <a:bodyPr/>
        <a:lstStyle/>
        <a:p>
          <a:pPr algn="ctr"/>
          <a:endParaRPr lang="en-US"/>
        </a:p>
      </dgm:t>
    </dgm:pt>
    <dgm:pt modelId="{A2E38974-271D-4F33-A974-398913E1E109}">
      <dgm:prSet phldrT="[Text]"/>
      <dgm:spPr/>
      <dgm:t>
        <a:bodyPr/>
        <a:lstStyle/>
        <a:p>
          <a:pPr algn="ctr"/>
          <a:endParaRPr lang="en-US" dirty="0"/>
        </a:p>
      </dgm:t>
    </dgm:pt>
    <dgm:pt modelId="{9DFE4E77-1612-4688-BFF3-E30339AF1637}" type="parTrans" cxnId="{C6B01F86-E755-47F0-A9A0-8E1FEBDCAD81}">
      <dgm:prSet/>
      <dgm:spPr/>
      <dgm:t>
        <a:bodyPr/>
        <a:lstStyle/>
        <a:p>
          <a:endParaRPr lang="en-US"/>
        </a:p>
      </dgm:t>
    </dgm:pt>
    <dgm:pt modelId="{5B47C077-6385-439A-84C1-BC49C7B37966}" type="sibTrans" cxnId="{C6B01F86-E755-47F0-A9A0-8E1FEBDCAD81}">
      <dgm:prSet/>
      <dgm:spPr/>
      <dgm:t>
        <a:bodyPr/>
        <a:lstStyle/>
        <a:p>
          <a:endParaRPr lang="en-US"/>
        </a:p>
      </dgm:t>
    </dgm:pt>
    <dgm:pt modelId="{FB319F32-2B4B-46F2-9EC8-988C15583263}">
      <dgm:prSet/>
      <dgm:spPr/>
      <dgm:t>
        <a:bodyPr/>
        <a:lstStyle/>
        <a:p>
          <a:r>
            <a:rPr lang="en-US" dirty="0"/>
            <a:t>Find cluster position (cluster algo), energy, tracking, AI </a:t>
          </a:r>
        </a:p>
      </dgm:t>
    </dgm:pt>
    <dgm:pt modelId="{A1B9E125-E295-4893-B90A-A7895F9FA7D7}" type="parTrans" cxnId="{2B1FDD3E-D24E-4D60-B6FD-047931A479FB}">
      <dgm:prSet/>
      <dgm:spPr/>
      <dgm:t>
        <a:bodyPr/>
        <a:lstStyle/>
        <a:p>
          <a:endParaRPr lang="en-US"/>
        </a:p>
      </dgm:t>
    </dgm:pt>
    <dgm:pt modelId="{51B0DFD9-2E04-4871-9C6A-3FDC9EA511FB}" type="sibTrans" cxnId="{2B1FDD3E-D24E-4D60-B6FD-047931A479FB}">
      <dgm:prSet/>
      <dgm:spPr/>
      <dgm:t>
        <a:bodyPr/>
        <a:lstStyle/>
        <a:p>
          <a:endParaRPr lang="en-US"/>
        </a:p>
      </dgm:t>
    </dgm:pt>
    <dgm:pt modelId="{CC526B6F-E76E-43F7-A6AD-58CC55B37AEB}" type="pres">
      <dgm:prSet presAssocID="{41199AC8-B451-4F4D-8D30-52FCA975F458}" presName="linearFlow" presStyleCnt="0">
        <dgm:presLayoutVars>
          <dgm:dir/>
          <dgm:animLvl val="lvl"/>
          <dgm:resizeHandles val="exact"/>
        </dgm:presLayoutVars>
      </dgm:prSet>
      <dgm:spPr/>
    </dgm:pt>
    <dgm:pt modelId="{4DF9A1B8-7F86-4922-BB15-645A2653E99B}" type="pres">
      <dgm:prSet presAssocID="{9DA76E20-A0D6-4BBC-9628-E01456E259A2}" presName="composite" presStyleCnt="0"/>
      <dgm:spPr/>
    </dgm:pt>
    <dgm:pt modelId="{79CB6736-DADF-4E53-8767-02EF6F2B037F}" type="pres">
      <dgm:prSet presAssocID="{9DA76E20-A0D6-4BBC-9628-E01456E259A2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F72501BF-8675-4FF3-A6DF-75A72873D884}" type="pres">
      <dgm:prSet presAssocID="{9DA76E20-A0D6-4BBC-9628-E01456E259A2}" presName="parSh" presStyleLbl="node1" presStyleIdx="0" presStyleCnt="2" custLinFactNeighborX="2105" custLinFactNeighborY="-4059"/>
      <dgm:spPr/>
    </dgm:pt>
    <dgm:pt modelId="{C85E33FB-FFF7-4549-A393-39F65014AA78}" type="pres">
      <dgm:prSet presAssocID="{9DA76E20-A0D6-4BBC-9628-E01456E259A2}" presName="desTx" presStyleLbl="fgAcc1" presStyleIdx="0" presStyleCnt="2" custLinFactNeighborX="-18377" custLinFactNeighborY="-5926">
        <dgm:presLayoutVars>
          <dgm:bulletEnabled val="1"/>
        </dgm:presLayoutVars>
      </dgm:prSet>
      <dgm:spPr/>
    </dgm:pt>
    <dgm:pt modelId="{13D15592-DBAB-416B-87FC-CD5EEFFFD5D8}" type="pres">
      <dgm:prSet presAssocID="{2885525D-E0EB-4FCC-BC23-76F00BA662D3}" presName="sibTrans" presStyleLbl="sibTrans2D1" presStyleIdx="0" presStyleCnt="1" custAng="21574773" custScaleX="157145" custScaleY="72381" custLinFactNeighborX="2531" custLinFactNeighborY="1102"/>
      <dgm:spPr/>
    </dgm:pt>
    <dgm:pt modelId="{D5E602D3-E807-4503-A25A-24507C44F566}" type="pres">
      <dgm:prSet presAssocID="{2885525D-E0EB-4FCC-BC23-76F00BA662D3}" presName="connTx" presStyleLbl="sibTrans2D1" presStyleIdx="0" presStyleCnt="1"/>
      <dgm:spPr/>
    </dgm:pt>
    <dgm:pt modelId="{C561B70B-3DE0-4DD0-AF2B-6A607208BDF8}" type="pres">
      <dgm:prSet presAssocID="{EB68032C-19A2-4A30-9CBE-B5C509356F05}" presName="composite" presStyleCnt="0"/>
      <dgm:spPr/>
    </dgm:pt>
    <dgm:pt modelId="{585352F4-1764-4FA0-BC9B-8F953FDEED35}" type="pres">
      <dgm:prSet presAssocID="{EB68032C-19A2-4A30-9CBE-B5C509356F05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E4DFF5B4-1B59-4E80-8A6B-602425770CFF}" type="pres">
      <dgm:prSet presAssocID="{EB68032C-19A2-4A30-9CBE-B5C509356F05}" presName="parSh" presStyleLbl="node1" presStyleIdx="1" presStyleCnt="2"/>
      <dgm:spPr/>
    </dgm:pt>
    <dgm:pt modelId="{BBE39914-20B6-4D65-AC62-7766ADD7569E}" type="pres">
      <dgm:prSet presAssocID="{EB68032C-19A2-4A30-9CBE-B5C509356F05}" presName="desTx" presStyleLbl="fgAcc1" presStyleIdx="1" presStyleCnt="2" custLinFactNeighborX="-20064" custLinFactNeighborY="-5926">
        <dgm:presLayoutVars>
          <dgm:bulletEnabled val="1"/>
        </dgm:presLayoutVars>
      </dgm:prSet>
      <dgm:spPr/>
    </dgm:pt>
  </dgm:ptLst>
  <dgm:cxnLst>
    <dgm:cxn modelId="{BB95B201-DA71-4F64-B8DC-DEE1E4A23435}" srcId="{41199AC8-B451-4F4D-8D30-52FCA975F458}" destId="{9DA76E20-A0D6-4BBC-9628-E01456E259A2}" srcOrd="0" destOrd="0" parTransId="{83C6AE2B-DB27-4E42-9D53-2134377A300E}" sibTransId="{2885525D-E0EB-4FCC-BC23-76F00BA662D3}"/>
    <dgm:cxn modelId="{6079700D-FFD6-442B-BD7E-06A650ECABE1}" type="presOf" srcId="{2885525D-E0EB-4FCC-BC23-76F00BA662D3}" destId="{D5E602D3-E807-4503-A25A-24507C44F566}" srcOrd="1" destOrd="0" presId="urn:microsoft.com/office/officeart/2005/8/layout/process3"/>
    <dgm:cxn modelId="{66C8DF33-031B-45AF-9599-237B8D71DA83}" type="presOf" srcId="{9DA76E20-A0D6-4BBC-9628-E01456E259A2}" destId="{79CB6736-DADF-4E53-8767-02EF6F2B037F}" srcOrd="0" destOrd="0" presId="urn:microsoft.com/office/officeart/2005/8/layout/process3"/>
    <dgm:cxn modelId="{56334B35-3458-4B09-AE70-A3D5087FBE9B}" srcId="{9DA76E20-A0D6-4BBC-9628-E01456E259A2}" destId="{7B31D0FA-3C5C-45C4-B323-C6AC9C9A2D9E}" srcOrd="1" destOrd="0" parTransId="{998B4D6B-0A69-44D0-B618-775BEF8C01D4}" sibTransId="{1246D5B0-ABAE-4E60-A235-569B56DB7047}"/>
    <dgm:cxn modelId="{2B1FDD3E-D24E-4D60-B6FD-047931A479FB}" srcId="{EB68032C-19A2-4A30-9CBE-B5C509356F05}" destId="{FB319F32-2B4B-46F2-9EC8-988C15583263}" srcOrd="0" destOrd="0" parTransId="{A1B9E125-E295-4893-B90A-A7895F9FA7D7}" sibTransId="{51B0DFD9-2E04-4871-9C6A-3FDC9EA511FB}"/>
    <dgm:cxn modelId="{708D8057-15E8-4CD1-9C35-1BA693F5F75A}" type="presOf" srcId="{FB319F32-2B4B-46F2-9EC8-988C15583263}" destId="{BBE39914-20B6-4D65-AC62-7766ADD7569E}" srcOrd="0" destOrd="0" presId="urn:microsoft.com/office/officeart/2005/8/layout/process3"/>
    <dgm:cxn modelId="{75B2F180-D5BD-4018-B24B-7C8F5CF8CF1A}" type="presOf" srcId="{03D5E984-AFCA-409E-A6A0-CC2E0D06F8DE}" destId="{C85E33FB-FFF7-4549-A393-39F65014AA78}" srcOrd="0" destOrd="0" presId="urn:microsoft.com/office/officeart/2005/8/layout/process3"/>
    <dgm:cxn modelId="{C6B01F86-E755-47F0-A9A0-8E1FEBDCAD81}" srcId="{9DA76E20-A0D6-4BBC-9628-E01456E259A2}" destId="{A2E38974-271D-4F33-A974-398913E1E109}" srcOrd="2" destOrd="0" parTransId="{9DFE4E77-1612-4688-BFF3-E30339AF1637}" sibTransId="{5B47C077-6385-439A-84C1-BC49C7B37966}"/>
    <dgm:cxn modelId="{0811B786-CCF8-44BA-8640-7C857CA25EEA}" type="presOf" srcId="{A2E38974-271D-4F33-A974-398913E1E109}" destId="{C85E33FB-FFF7-4549-A393-39F65014AA78}" srcOrd="0" destOrd="2" presId="urn:microsoft.com/office/officeart/2005/8/layout/process3"/>
    <dgm:cxn modelId="{E33C3790-DCA2-4467-96B5-4E25C3312D07}" type="presOf" srcId="{EB68032C-19A2-4A30-9CBE-B5C509356F05}" destId="{585352F4-1764-4FA0-BC9B-8F953FDEED35}" srcOrd="0" destOrd="0" presId="urn:microsoft.com/office/officeart/2005/8/layout/process3"/>
    <dgm:cxn modelId="{85C2029C-392D-4D10-9F27-2FF7BA2FC7DE}" type="presOf" srcId="{9DA76E20-A0D6-4BBC-9628-E01456E259A2}" destId="{F72501BF-8675-4FF3-A6DF-75A72873D884}" srcOrd="1" destOrd="0" presId="urn:microsoft.com/office/officeart/2005/8/layout/process3"/>
    <dgm:cxn modelId="{381E92BF-5C91-44F2-A848-8C536A99AD36}" srcId="{41199AC8-B451-4F4D-8D30-52FCA975F458}" destId="{EB68032C-19A2-4A30-9CBE-B5C509356F05}" srcOrd="1" destOrd="0" parTransId="{3E861E64-ECB2-4023-AA82-8F359685B730}" sibTransId="{11995ADD-E490-4383-82B3-D296C48A18C7}"/>
    <dgm:cxn modelId="{0E4554CD-05FF-41E0-8CF2-3B2AF2C8AA33}" type="presOf" srcId="{41199AC8-B451-4F4D-8D30-52FCA975F458}" destId="{CC526B6F-E76E-43F7-A6AD-58CC55B37AEB}" srcOrd="0" destOrd="0" presId="urn:microsoft.com/office/officeart/2005/8/layout/process3"/>
    <dgm:cxn modelId="{1D50BCEB-4888-45C7-BC19-ADB3748BCDF9}" type="presOf" srcId="{2885525D-E0EB-4FCC-BC23-76F00BA662D3}" destId="{13D15592-DBAB-416B-87FC-CD5EEFFFD5D8}" srcOrd="0" destOrd="0" presId="urn:microsoft.com/office/officeart/2005/8/layout/process3"/>
    <dgm:cxn modelId="{7D3842F5-7C23-432E-AB67-D4E6F9665AC4}" type="presOf" srcId="{EB68032C-19A2-4A30-9CBE-B5C509356F05}" destId="{E4DFF5B4-1B59-4E80-8A6B-602425770CFF}" srcOrd="1" destOrd="0" presId="urn:microsoft.com/office/officeart/2005/8/layout/process3"/>
    <dgm:cxn modelId="{52165FF7-7CE8-4CE7-A98C-CDF828C3FDA9}" type="presOf" srcId="{7B31D0FA-3C5C-45C4-B323-C6AC9C9A2D9E}" destId="{C85E33FB-FFF7-4549-A393-39F65014AA78}" srcOrd="0" destOrd="1" presId="urn:microsoft.com/office/officeart/2005/8/layout/process3"/>
    <dgm:cxn modelId="{474BFBF8-A09C-4FB9-8637-305265C14559}" srcId="{9DA76E20-A0D6-4BBC-9628-E01456E259A2}" destId="{03D5E984-AFCA-409E-A6A0-CC2E0D06F8DE}" srcOrd="0" destOrd="0" parTransId="{4608AFCF-8C03-4074-B077-92022B95D25C}" sibTransId="{EC4E73E7-0F10-4B41-9510-3AC983217F37}"/>
    <dgm:cxn modelId="{88DA5F1C-B67A-4D4D-A675-23680AFCDF81}" type="presParOf" srcId="{CC526B6F-E76E-43F7-A6AD-58CC55B37AEB}" destId="{4DF9A1B8-7F86-4922-BB15-645A2653E99B}" srcOrd="0" destOrd="0" presId="urn:microsoft.com/office/officeart/2005/8/layout/process3"/>
    <dgm:cxn modelId="{16434187-E966-4817-AD36-1791B73288B4}" type="presParOf" srcId="{4DF9A1B8-7F86-4922-BB15-645A2653E99B}" destId="{79CB6736-DADF-4E53-8767-02EF6F2B037F}" srcOrd="0" destOrd="0" presId="urn:microsoft.com/office/officeart/2005/8/layout/process3"/>
    <dgm:cxn modelId="{EA7A955C-9FEF-4E84-A32E-07279DB9EECE}" type="presParOf" srcId="{4DF9A1B8-7F86-4922-BB15-645A2653E99B}" destId="{F72501BF-8675-4FF3-A6DF-75A72873D884}" srcOrd="1" destOrd="0" presId="urn:microsoft.com/office/officeart/2005/8/layout/process3"/>
    <dgm:cxn modelId="{23BEA1F6-17CE-4CBB-AB73-92C157C8CF4D}" type="presParOf" srcId="{4DF9A1B8-7F86-4922-BB15-645A2653E99B}" destId="{C85E33FB-FFF7-4549-A393-39F65014AA78}" srcOrd="2" destOrd="0" presId="urn:microsoft.com/office/officeart/2005/8/layout/process3"/>
    <dgm:cxn modelId="{B828C968-1E38-4451-8772-4748972C3E1D}" type="presParOf" srcId="{CC526B6F-E76E-43F7-A6AD-58CC55B37AEB}" destId="{13D15592-DBAB-416B-87FC-CD5EEFFFD5D8}" srcOrd="1" destOrd="0" presId="urn:microsoft.com/office/officeart/2005/8/layout/process3"/>
    <dgm:cxn modelId="{438B0CA1-AE7F-4609-96CC-5A89B0DE8AD6}" type="presParOf" srcId="{13D15592-DBAB-416B-87FC-CD5EEFFFD5D8}" destId="{D5E602D3-E807-4503-A25A-24507C44F566}" srcOrd="0" destOrd="0" presId="urn:microsoft.com/office/officeart/2005/8/layout/process3"/>
    <dgm:cxn modelId="{4978D298-04A0-4130-826E-B4EA71042EFF}" type="presParOf" srcId="{CC526B6F-E76E-43F7-A6AD-58CC55B37AEB}" destId="{C561B70B-3DE0-4DD0-AF2B-6A607208BDF8}" srcOrd="2" destOrd="0" presId="urn:microsoft.com/office/officeart/2005/8/layout/process3"/>
    <dgm:cxn modelId="{7E03C233-A417-43E7-812A-DCBC77D2D9D8}" type="presParOf" srcId="{C561B70B-3DE0-4DD0-AF2B-6A607208BDF8}" destId="{585352F4-1764-4FA0-BC9B-8F953FDEED35}" srcOrd="0" destOrd="0" presId="urn:microsoft.com/office/officeart/2005/8/layout/process3"/>
    <dgm:cxn modelId="{83460B44-91CD-4564-B74D-DEB62B725268}" type="presParOf" srcId="{C561B70B-3DE0-4DD0-AF2B-6A607208BDF8}" destId="{E4DFF5B4-1B59-4E80-8A6B-602425770CFF}" srcOrd="1" destOrd="0" presId="urn:microsoft.com/office/officeart/2005/8/layout/process3"/>
    <dgm:cxn modelId="{7127F59C-7D97-4672-A71B-4BCF24E29AA5}" type="presParOf" srcId="{C561B70B-3DE0-4DD0-AF2B-6A607208BDF8}" destId="{BBE39914-20B6-4D65-AC62-7766ADD7569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501BF-8675-4FF3-A6DF-75A72873D884}">
      <dsp:nvSpPr>
        <dsp:cNvPr id="0" name=""/>
        <dsp:cNvSpPr/>
      </dsp:nvSpPr>
      <dsp:spPr>
        <a:xfrm>
          <a:off x="42202" y="0"/>
          <a:ext cx="1899734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On Detector</a:t>
          </a:r>
        </a:p>
      </dsp:txBody>
      <dsp:txXfrm>
        <a:off x="42202" y="0"/>
        <a:ext cx="1899734" cy="432000"/>
      </dsp:txXfrm>
    </dsp:sp>
    <dsp:sp modelId="{C85E33FB-FFF7-4549-A393-39F65014AA78}">
      <dsp:nvSpPr>
        <dsp:cNvPr id="0" name=""/>
        <dsp:cNvSpPr/>
      </dsp:nvSpPr>
      <dsp:spPr>
        <a:xfrm>
          <a:off x="42201" y="369299"/>
          <a:ext cx="1899734" cy="143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Collect charge for pixels only over # threshold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Digitize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84114" y="411212"/>
        <a:ext cx="1815908" cy="1347174"/>
      </dsp:txXfrm>
    </dsp:sp>
    <dsp:sp modelId="{13D15592-DBAB-416B-87FC-CD5EEFFFD5D8}">
      <dsp:nvSpPr>
        <dsp:cNvPr id="0" name=""/>
        <dsp:cNvSpPr/>
      </dsp:nvSpPr>
      <dsp:spPr>
        <a:xfrm rot="21600000">
          <a:off x="2066445" y="61211"/>
          <a:ext cx="926160" cy="342346"/>
        </a:xfrm>
        <a:prstGeom prst="rightArrow">
          <a:avLst>
            <a:gd name="adj1" fmla="val 60000"/>
            <a:gd name="adj2" fmla="val 50000"/>
          </a:avLst>
        </a:prstGeom>
        <a:solidFill>
          <a:srgbClr val="15608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Data</a:t>
          </a:r>
        </a:p>
      </dsp:txBody>
      <dsp:txXfrm rot="-21600000">
        <a:off x="2066445" y="129680"/>
        <a:ext cx="823456" cy="205408"/>
      </dsp:txXfrm>
    </dsp:sp>
    <dsp:sp modelId="{E4DFF5B4-1B59-4E80-8A6B-602425770CFF}">
      <dsp:nvSpPr>
        <dsp:cNvPr id="0" name=""/>
        <dsp:cNvSpPr/>
      </dsp:nvSpPr>
      <dsp:spPr>
        <a:xfrm>
          <a:off x="3053919" y="22101"/>
          <a:ext cx="1899734" cy="6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Off Detector</a:t>
          </a:r>
        </a:p>
      </dsp:txBody>
      <dsp:txXfrm>
        <a:off x="3053919" y="22101"/>
        <a:ext cx="1899734" cy="432000"/>
      </dsp:txXfrm>
    </dsp:sp>
    <dsp:sp modelId="{BBE39914-20B6-4D65-AC62-7766ADD7569E}">
      <dsp:nvSpPr>
        <dsp:cNvPr id="0" name=""/>
        <dsp:cNvSpPr/>
      </dsp:nvSpPr>
      <dsp:spPr>
        <a:xfrm>
          <a:off x="3061859" y="369299"/>
          <a:ext cx="1899734" cy="143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Find cluster position (cluster algo), energy, tracking, AI </a:t>
          </a:r>
        </a:p>
      </dsp:txBody>
      <dsp:txXfrm>
        <a:off x="3103772" y="411212"/>
        <a:ext cx="1815908" cy="1347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DEF38-29E1-48CE-84FE-9F56F7232BE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0EBB2-2605-4C4C-B45F-0CA173EE2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4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goal 5D clustering, further away goals, PID, 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6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FBF62-A0D8-FACC-0832-F3EF9D89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D817E-EF52-0EE3-AA7B-40194AB8E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67CEC-484F-810F-7505-D92752780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goal 5D clustering, further away goals, PID, 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589D0-5E54-337C-C144-E5F729400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64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 Inject TCAD into this pipeline instead of generic Allpix^2 for charge transport </a:t>
            </a:r>
          </a:p>
          <a:p>
            <a:r>
              <a:rPr lang="en-US" dirty="0"/>
              <a:t>	Need more detailed electric field sims to simulate pulse shape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6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9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out full names and </a:t>
            </a:r>
            <a:r>
              <a:rPr lang="en-US" dirty="0" err="1"/>
              <a:t>cms</a:t>
            </a:r>
            <a:r>
              <a:rPr lang="en-US" dirty="0"/>
              <a:t> </a:t>
            </a:r>
            <a:r>
              <a:rPr lang="en-US" dirty="0" err="1"/>
              <a:t>colab</a:t>
            </a:r>
            <a:r>
              <a:rPr lang="en-US" dirty="0"/>
              <a:t> for the 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36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flash slide </a:t>
            </a:r>
            <a:r>
              <a:rPr lang="en-US" dirty="0" err="1"/>
              <a:t>shoing</a:t>
            </a:r>
            <a:r>
              <a:rPr lang="en-US" dirty="0"/>
              <a:t> </a:t>
            </a:r>
            <a:r>
              <a:rPr lang="en-US" dirty="0" err="1"/>
              <a:t>linegraphs</a:t>
            </a:r>
            <a:r>
              <a:rPr lang="en-US" dirty="0"/>
              <a:t> from allpix^2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29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61629-E5A4-11FB-6712-8B9D9403D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D3EB3-AD6D-FD18-05F1-177A282A7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549AC-C129-F7EE-777D-C4DB54BCF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flash slide </a:t>
            </a:r>
            <a:r>
              <a:rPr lang="en-US" dirty="0" err="1"/>
              <a:t>shoing</a:t>
            </a:r>
            <a:r>
              <a:rPr lang="en-US" dirty="0"/>
              <a:t> </a:t>
            </a:r>
            <a:r>
              <a:rPr lang="en-US" dirty="0" err="1"/>
              <a:t>linegraphs</a:t>
            </a:r>
            <a:r>
              <a:rPr lang="en-US" dirty="0"/>
              <a:t> from allpix^2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3FC95-2060-9C16-9AF3-147C784D4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67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how </a:t>
            </a:r>
            <a:r>
              <a:rPr lang="en-US" dirty="0" err="1"/>
              <a:t>allpix</a:t>
            </a:r>
            <a:r>
              <a:rPr lang="en-US" dirty="0"/>
              <a:t> is special </a:t>
            </a:r>
            <a:r>
              <a:rPr lang="en-US" dirty="0" err="1"/>
              <a:t>bc</a:t>
            </a:r>
            <a:r>
              <a:rPr lang="en-US" dirty="0"/>
              <a:t> adjustable digitization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EBB2-2605-4C4C-B45F-0CA173EE20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7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E9332-6002-F250-EA8E-8A892E716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1F4532-641A-BFA1-B83C-18A062A26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62C86-3676-9C48-2803-E4786D3D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87BE9-7632-8AE2-1A47-47BAE437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C44D7-C34A-E778-C22A-B0F30136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8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52AA-7B37-9B42-A211-F3343A31C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C778D-13D1-C8FE-96F2-5AE00433D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736D7-6704-0BF4-1569-2A3CD00C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682A3-8D40-DEBE-06F9-CA64DA0B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7CA8A-82C7-1B87-5BA2-0528D42C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4E64-E59D-D71D-6FC7-A01C12178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4F874-283D-884A-3888-B320B420B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A55DE-3789-49E2-442A-6E910BFF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DB09-7790-AAB3-2EAA-7579E6A3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2D62-8136-2571-DBA2-4EEB9ACE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9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E5768-FA2B-239D-68CC-BAE4588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6F231-E43A-3A88-C2BF-3B94B33BF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6344FF-F6DC-8B48-7DB3-B06C9B72A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26F43-4BDA-CA3F-E989-06EC3EBA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221E4-CC75-AF30-4B92-FF8381D7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21574A-66C7-D8F9-4DA5-69C255E5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5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C2FE-17AB-46FD-6116-02805AC1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3FDBA-6F2F-22B6-0029-7D37DF442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012E88-537D-DF52-6A97-F8D7319D3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45C3C-5F8B-77C0-71EB-6C55CAEAB6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EA0F72-0303-A428-AB86-60C096C38F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87F6ED-5DE7-B5AF-14CA-C39ED11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B02A37-BB0C-BA96-A102-E0B8086E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1BC40-699B-8124-0785-5B0DD7A89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2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DEE9-850C-E1E6-2CD7-4447B228A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546A2-DBAC-4013-C39D-04166E179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B82D60-C87C-E61C-F122-1E37F2B8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4695DF-3C45-3010-2655-8CDF2DE9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8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52EB73-F83F-E86A-3585-5DA9DFAFD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F6600-C873-DC43-A5E3-2E361154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DA10D-8D0A-787C-31AA-B2715382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1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FD18-4A82-8E41-D31E-D21039FA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D1E8F-5ACB-FA57-78F1-13CF572F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9DE47-F513-A5B2-6CCB-A82EE85B2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21CDE-EDB0-007D-63E4-E1F9E07A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9E8E1-C027-D6B1-BD97-3679BEC3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DC1DA-5080-4B98-5644-8583E194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CEBA-E37D-9A73-C67D-DB8546305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0D2AB-F2A5-B8C3-1DE9-B47B644773D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A9DC8-A3E6-9C27-79FC-5A2EE8958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BB38F-1856-CC01-BA47-1060C6818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BA531-DEB0-F3FD-5FF8-9318A9222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9F372-EDAD-E720-76EF-588F7B7F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77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98705-A9A1-D9E2-CB70-63F9C7AB3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79B04-C343-CDCC-E732-6C7EF08FD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A480A-A05C-44E9-CF6C-1A8296A5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D582C-E1DA-7FF7-523D-D3D41FBE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51EF7-E68A-0123-9D6E-27795F53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0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0F63C-6937-7D85-C851-BDF6DA3D1B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4B513-0CB6-9088-DB28-F72D1F9D8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39B1B-5F90-899C-558A-C76457E4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3C78D-7D09-F773-6267-CB9914B1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FCE24-A4D8-B732-A3E3-764E6CD8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EEA4F-B819-C66D-24EC-C12CDF00C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D46F7-E273-AEF4-8955-D8586D566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84707-BD59-D753-76F9-C9D5BFBEA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C5AE19-6ED0-4614-8874-A18D8EAB77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11B24-D3CA-5C84-69D5-C9936552A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06B47-A8B0-48A2-49F2-EC76F5AC1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F7217-9ECB-4FAF-AA88-B4076BE99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4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iss.sub.uni-hamburg.de/handle/ediss/12084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Oak Ridge National Laboratory | U.S. Fish &amp; Wildlife Service">
            <a:extLst>
              <a:ext uri="{FF2B5EF4-FFF2-40B4-BE49-F238E27FC236}">
                <a16:creationId xmlns:a16="http://schemas.microsoft.com/office/drawing/2014/main" id="{0B6C10DA-CA08-E982-ABF2-6CEDAA0DB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59" y="58767"/>
            <a:ext cx="2671958" cy="13806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002A6D-AB8E-ED03-3337-658BCD9DF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959" y="1511961"/>
            <a:ext cx="9536081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Synthetic Pixel-Detector Data for SNN Training with TCAD, Allpix</a:t>
            </a:r>
            <a:r>
              <a:rPr lang="en-US" baseline="30000" dirty="0"/>
              <a:t>2</a:t>
            </a:r>
            <a:r>
              <a:rPr lang="en-US" dirty="0"/>
              <a:t> and </a:t>
            </a:r>
            <a:r>
              <a:rPr lang="en-US" dirty="0" err="1"/>
              <a:t>NEUROPix</a:t>
            </a:r>
            <a:endParaRPr lang="en-US" dirty="0"/>
          </a:p>
        </p:txBody>
      </p:sp>
      <p:pic>
        <p:nvPicPr>
          <p:cNvPr id="5" name="Picture 4" descr="Official marks | Brand Center">
            <a:extLst>
              <a:ext uri="{FF2B5EF4-FFF2-40B4-BE49-F238E27FC236}">
                <a16:creationId xmlns:a16="http://schemas.microsoft.com/office/drawing/2014/main" id="{D3180096-6AAD-8BED-B9E4-1DA93AB2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950" y="0"/>
            <a:ext cx="2559050" cy="1439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9B0EA3-F417-F0D6-62D4-D4095966A8F4}"/>
              </a:ext>
            </a:extLst>
          </p:cNvPr>
          <p:cNvSpPr txBox="1"/>
          <p:nvPr/>
        </p:nvSpPr>
        <p:spPr>
          <a:xfrm>
            <a:off x="159559" y="5613479"/>
            <a:ext cx="861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Acknowledgements: </a:t>
            </a:r>
          </a:p>
          <a:p>
            <a:r>
              <a:rPr lang="en-US" sz="1600" dirty="0"/>
              <a:t>This work was supported by Department of Energy Genesis Mission Grant </a:t>
            </a:r>
          </a:p>
          <a:p>
            <a:r>
              <a:rPr lang="en-US" sz="1600" dirty="0"/>
              <a:t>“</a:t>
            </a:r>
            <a:r>
              <a:rPr lang="en-US" sz="1600" i="1" dirty="0"/>
              <a:t>NEUROPIX: A Neuromorphic computing framework for Pixelated detector data processing</a:t>
            </a:r>
            <a:r>
              <a:rPr lang="en-US" sz="1600" dirty="0"/>
              <a:t>”  </a:t>
            </a:r>
          </a:p>
          <a:p>
            <a:r>
              <a:rPr lang="en-US" sz="1600" dirty="0"/>
              <a:t>- Oak Ridge National Laboratory, University of Tennessee Knoxville, </a:t>
            </a:r>
            <a:r>
              <a:rPr lang="en-US" sz="1600" b="1" dirty="0"/>
              <a:t>University of Kansas</a:t>
            </a:r>
          </a:p>
        </p:txBody>
      </p:sp>
      <p:pic>
        <p:nvPicPr>
          <p:cNvPr id="9" name="Picture 8" descr="Department of Energy Logo and Branding Guidelines | Department of Energy">
            <a:extLst>
              <a:ext uri="{FF2B5EF4-FFF2-40B4-BE49-F238E27FC236}">
                <a16:creationId xmlns:a16="http://schemas.microsoft.com/office/drawing/2014/main" id="{5492F16E-9C55-03C4-AA52-736C0780B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415" y="5259422"/>
            <a:ext cx="3467100" cy="993902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A832A386-7CAF-9574-A74E-64CACC887F41}"/>
              </a:ext>
            </a:extLst>
          </p:cNvPr>
          <p:cNvSpPr txBox="1">
            <a:spLocks/>
          </p:cNvSpPr>
          <p:nvPr/>
        </p:nvSpPr>
        <p:spPr>
          <a:xfrm>
            <a:off x="1464977" y="378068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Sebastian Hortua</a:t>
            </a:r>
            <a:r>
              <a:rPr lang="en-US" dirty="0"/>
              <a:t>, Aaron Young, Alice Bean, Amanda Steinhebel, Andrew Nicholson, Jessie Harris, John Sparger, Kailyn Mack, Katie Schuman, Larry Zhang, Mathieu Benoit, Pranay </a:t>
            </a:r>
            <a:r>
              <a:rPr lang="en-US" dirty="0" err="1"/>
              <a:t>Damuka</a:t>
            </a:r>
            <a:r>
              <a:rPr lang="en-US" dirty="0"/>
              <a:t>, Seth Johnson, Shruti Kulkarni, Stefan Spanier, Thomas Evans</a:t>
            </a:r>
          </a:p>
          <a:p>
            <a:r>
              <a:rPr lang="en-US" dirty="0"/>
              <a:t>10-22-26</a:t>
            </a:r>
          </a:p>
          <a:p>
            <a:r>
              <a:rPr lang="en-US" b="1" dirty="0"/>
              <a:t>University of Kansas</a:t>
            </a:r>
          </a:p>
        </p:txBody>
      </p:sp>
      <p:pic>
        <p:nvPicPr>
          <p:cNvPr id="19" name="Picture 18" descr="University of Tennessee Logo, symbol, meaning, history, PNG, brand">
            <a:extLst>
              <a:ext uri="{FF2B5EF4-FFF2-40B4-BE49-F238E27FC236}">
                <a16:creationId xmlns:a16="http://schemas.microsoft.com/office/drawing/2014/main" id="{5B8626C2-1478-BDCD-5D84-ABA74B568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85" y="4223804"/>
            <a:ext cx="3349053" cy="188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56D5E-F785-F556-8305-C9F0A4551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0516-D590-9861-1111-C9F37930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61" y="-110539"/>
            <a:ext cx="10515600" cy="1325563"/>
          </a:xfrm>
        </p:spPr>
        <p:txBody>
          <a:bodyPr/>
          <a:lstStyle/>
          <a:p>
            <a:r>
              <a:rPr lang="en-US" dirty="0" err="1"/>
              <a:t>NEUROPix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BE9D9-545A-55C7-C6EB-92DEBC300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70" y="959137"/>
            <a:ext cx="6746226" cy="5220734"/>
          </a:xfrm>
        </p:spPr>
        <p:txBody>
          <a:bodyPr>
            <a:normAutofit/>
          </a:bodyPr>
          <a:lstStyle/>
          <a:p>
            <a:r>
              <a:rPr lang="en-US" dirty="0"/>
              <a:t>Framework for pixelated detector data processing</a:t>
            </a:r>
          </a:p>
          <a:p>
            <a:endParaRPr lang="en-US" dirty="0"/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Clustering: Five-Dimensional (5D)</a:t>
            </a:r>
          </a:p>
          <a:p>
            <a:pPr lvl="2"/>
            <a:r>
              <a:rPr lang="en-US" dirty="0"/>
              <a:t>Use position, charge, and “</a:t>
            </a:r>
            <a:r>
              <a:rPr lang="en-US" b="1" dirty="0"/>
              <a:t>time”</a:t>
            </a:r>
            <a:r>
              <a:rPr lang="en-US" dirty="0"/>
              <a:t> to cluster particle hits</a:t>
            </a:r>
          </a:p>
          <a:p>
            <a:pPr lvl="1"/>
            <a:r>
              <a:rPr lang="en-US" dirty="0"/>
              <a:t>Classification</a:t>
            </a:r>
          </a:p>
          <a:p>
            <a:pPr lvl="2"/>
            <a:r>
              <a:rPr lang="en-US" dirty="0"/>
              <a:t>Determine particle ID from cluster information</a:t>
            </a:r>
          </a:p>
          <a:p>
            <a:pPr lvl="1"/>
            <a:r>
              <a:rPr lang="en-US" dirty="0"/>
              <a:t>Interpolation </a:t>
            </a:r>
          </a:p>
          <a:p>
            <a:pPr lvl="2"/>
            <a:r>
              <a:rPr lang="en-US" dirty="0"/>
              <a:t>Estimate real-valued cluster properties, e.g. sub-pixel hit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B3E290-4A68-6E93-757A-9E8204EA5F22}"/>
              </a:ext>
            </a:extLst>
          </p:cNvPr>
          <p:cNvSpPr txBox="1"/>
          <p:nvPr/>
        </p:nvSpPr>
        <p:spPr>
          <a:xfrm>
            <a:off x="8401670" y="5655207"/>
            <a:ext cx="3181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Pixel hits by position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A29DACC-0689-8238-86F2-407A15A531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67"/>
          <a:stretch>
            <a:fillRect/>
          </a:stretch>
        </p:blipFill>
        <p:spPr>
          <a:xfrm>
            <a:off x="6951651" y="2069884"/>
            <a:ext cx="5125335" cy="3541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856474-9B17-5B34-4378-D3B79927F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8792" y="1762653"/>
            <a:ext cx="1697065" cy="1286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999DB516-A564-B47F-B998-3CCADE06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6692347-53F1-EAA7-2066-4BAAC628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8443416F-613A-7FEE-56C9-EE0600FB7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3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C9D60-1DAA-E4F7-6635-680D7691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0FFD76CD-705C-0C12-0ADD-72E7CB7617E2}"/>
              </a:ext>
            </a:extLst>
          </p:cNvPr>
          <p:cNvGrpSpPr/>
          <p:nvPr/>
        </p:nvGrpSpPr>
        <p:grpSpPr>
          <a:xfrm>
            <a:off x="8827922" y="2308592"/>
            <a:ext cx="1899734" cy="648000"/>
            <a:chOff x="42202" y="0"/>
            <a:chExt cx="1899734" cy="64800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1330CBE-559C-986B-9957-B343113BB1BD}"/>
                </a:ext>
              </a:extLst>
            </p:cNvPr>
            <p:cNvSpPr/>
            <p:nvPr/>
          </p:nvSpPr>
          <p:spPr>
            <a:xfrm>
              <a:off x="42202" y="0"/>
              <a:ext cx="1899734" cy="648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7BF96C09-0999-B551-5913-E466380EC771}"/>
                </a:ext>
              </a:extLst>
            </p:cNvPr>
            <p:cNvSpPr txBox="1"/>
            <p:nvPr/>
          </p:nvSpPr>
          <p:spPr>
            <a:xfrm>
              <a:off x="42202" y="0"/>
              <a:ext cx="1899734" cy="43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kern="1200" dirty="0"/>
                <a:t>EDGE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D7C764-8515-7F12-F536-73D5198F3684}"/>
              </a:ext>
            </a:extLst>
          </p:cNvPr>
          <p:cNvGrpSpPr/>
          <p:nvPr/>
        </p:nvGrpSpPr>
        <p:grpSpPr>
          <a:xfrm>
            <a:off x="8850649" y="2315430"/>
            <a:ext cx="1899734" cy="648000"/>
            <a:chOff x="42202" y="0"/>
            <a:chExt cx="1899734" cy="64800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9AEC824-07EB-B934-47ED-BCA75D816BFC}"/>
                </a:ext>
              </a:extLst>
            </p:cNvPr>
            <p:cNvSpPr/>
            <p:nvPr/>
          </p:nvSpPr>
          <p:spPr>
            <a:xfrm>
              <a:off x="42202" y="0"/>
              <a:ext cx="1899734" cy="648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B0907F11-33B4-9725-3E3E-6E612FE20F86}"/>
                </a:ext>
              </a:extLst>
            </p:cNvPr>
            <p:cNvSpPr txBox="1"/>
            <p:nvPr/>
          </p:nvSpPr>
          <p:spPr>
            <a:xfrm>
              <a:off x="42202" y="0"/>
              <a:ext cx="1899734" cy="43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kern="1200" dirty="0"/>
                <a:t>ASIC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39C6B4-1312-C91B-C7EE-E66C43E2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61" y="-110539"/>
            <a:ext cx="10515600" cy="1325563"/>
          </a:xfrm>
        </p:spPr>
        <p:txBody>
          <a:bodyPr/>
          <a:lstStyle/>
          <a:p>
            <a:r>
              <a:rPr lang="en-US" dirty="0" err="1"/>
              <a:t>NEUROPix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F9109-546B-3106-01AE-D3814B591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60" y="949868"/>
            <a:ext cx="6746226" cy="16923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Problem: too much data to be moved offline for processing</a:t>
            </a:r>
          </a:p>
          <a:p>
            <a:r>
              <a:rPr lang="en-US" dirty="0"/>
              <a:t>Our Solution: Use SNNs to move processing closer to detector (edge)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E2A3B-CE26-5D1B-913C-DEBA061425A7}"/>
              </a:ext>
            </a:extLst>
          </p:cNvPr>
          <p:cNvSpPr txBox="1"/>
          <p:nvPr/>
        </p:nvSpPr>
        <p:spPr>
          <a:xfrm>
            <a:off x="93626" y="3773156"/>
            <a:ext cx="1036456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Why Spiking Neural Networks (SNNs)?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need fewer parameters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provide better latency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Results in lower power consumption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More on this in next talk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2D5590C-3503-F6AB-F9E4-402A64551F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118044"/>
              </p:ext>
            </p:extLst>
          </p:nvPr>
        </p:nvGraphicFramePr>
        <p:xfrm>
          <a:off x="6890639" y="2308592"/>
          <a:ext cx="5344970" cy="1907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FC431789-6DEE-2947-C97D-6094B3EA6E35}"/>
              </a:ext>
            </a:extLst>
          </p:cNvPr>
          <p:cNvGrpSpPr/>
          <p:nvPr/>
        </p:nvGrpSpPr>
        <p:grpSpPr>
          <a:xfrm>
            <a:off x="7103265" y="3643699"/>
            <a:ext cx="1845342" cy="434945"/>
            <a:chOff x="-1627013" y="3278328"/>
            <a:chExt cx="2160189" cy="403654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6DC8F00B-6744-07C9-E20C-60B138E3078C}"/>
                </a:ext>
              </a:extLst>
            </p:cNvPr>
            <p:cNvSpPr/>
            <p:nvPr/>
          </p:nvSpPr>
          <p:spPr>
            <a:xfrm>
              <a:off x="-1627013" y="3278328"/>
              <a:ext cx="565439" cy="403654"/>
            </a:xfrm>
            <a:custGeom>
              <a:avLst/>
              <a:gdLst>
                <a:gd name="connsiteX0" fmla="*/ 0 w 461319"/>
                <a:gd name="connsiteY0" fmla="*/ 263611 h 337751"/>
                <a:gd name="connsiteX1" fmla="*/ 90616 w 461319"/>
                <a:gd name="connsiteY1" fmla="*/ 255373 h 337751"/>
                <a:gd name="connsiteX2" fmla="*/ 123568 w 461319"/>
                <a:gd name="connsiteY2" fmla="*/ 205946 h 337751"/>
                <a:gd name="connsiteX3" fmla="*/ 140043 w 461319"/>
                <a:gd name="connsiteY3" fmla="*/ 140043 h 337751"/>
                <a:gd name="connsiteX4" fmla="*/ 148281 w 461319"/>
                <a:gd name="connsiteY4" fmla="*/ 115330 h 337751"/>
                <a:gd name="connsiteX5" fmla="*/ 172995 w 461319"/>
                <a:gd name="connsiteY5" fmla="*/ 8238 h 337751"/>
                <a:gd name="connsiteX6" fmla="*/ 197708 w 461319"/>
                <a:gd name="connsiteY6" fmla="*/ 0 h 337751"/>
                <a:gd name="connsiteX7" fmla="*/ 230659 w 461319"/>
                <a:gd name="connsiteY7" fmla="*/ 8238 h 337751"/>
                <a:gd name="connsiteX8" fmla="*/ 271849 w 461319"/>
                <a:gd name="connsiteY8" fmla="*/ 57665 h 337751"/>
                <a:gd name="connsiteX9" fmla="*/ 288324 w 461319"/>
                <a:gd name="connsiteY9" fmla="*/ 107092 h 337751"/>
                <a:gd name="connsiteX10" fmla="*/ 296562 w 461319"/>
                <a:gd name="connsiteY10" fmla="*/ 131805 h 337751"/>
                <a:gd name="connsiteX11" fmla="*/ 313038 w 461319"/>
                <a:gd name="connsiteY11" fmla="*/ 156519 h 337751"/>
                <a:gd name="connsiteX12" fmla="*/ 329513 w 461319"/>
                <a:gd name="connsiteY12" fmla="*/ 222422 h 337751"/>
                <a:gd name="connsiteX13" fmla="*/ 337751 w 461319"/>
                <a:gd name="connsiteY13" fmla="*/ 255373 h 337751"/>
                <a:gd name="connsiteX14" fmla="*/ 354227 w 461319"/>
                <a:gd name="connsiteY14" fmla="*/ 280086 h 337751"/>
                <a:gd name="connsiteX15" fmla="*/ 362465 w 461319"/>
                <a:gd name="connsiteY15" fmla="*/ 304800 h 337751"/>
                <a:gd name="connsiteX16" fmla="*/ 411892 w 461319"/>
                <a:gd name="connsiteY16" fmla="*/ 337751 h 337751"/>
                <a:gd name="connsiteX17" fmla="*/ 436605 w 461319"/>
                <a:gd name="connsiteY17" fmla="*/ 329513 h 337751"/>
                <a:gd name="connsiteX18" fmla="*/ 461319 w 461319"/>
                <a:gd name="connsiteY18" fmla="*/ 313038 h 33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319" h="337751">
                  <a:moveTo>
                    <a:pt x="0" y="263611"/>
                  </a:moveTo>
                  <a:cubicBezTo>
                    <a:pt x="30205" y="260865"/>
                    <a:pt x="63132" y="268199"/>
                    <a:pt x="90616" y="255373"/>
                  </a:cubicBezTo>
                  <a:cubicBezTo>
                    <a:pt x="108560" y="246999"/>
                    <a:pt x="123568" y="205946"/>
                    <a:pt x="123568" y="205946"/>
                  </a:cubicBezTo>
                  <a:cubicBezTo>
                    <a:pt x="142400" y="149442"/>
                    <a:pt x="120156" y="219588"/>
                    <a:pt x="140043" y="140043"/>
                  </a:cubicBezTo>
                  <a:cubicBezTo>
                    <a:pt x="142149" y="131619"/>
                    <a:pt x="145535" y="123568"/>
                    <a:pt x="148281" y="115330"/>
                  </a:cubicBezTo>
                  <a:cubicBezTo>
                    <a:pt x="150764" y="90503"/>
                    <a:pt x="143629" y="31731"/>
                    <a:pt x="172995" y="8238"/>
                  </a:cubicBezTo>
                  <a:cubicBezTo>
                    <a:pt x="179776" y="2814"/>
                    <a:pt x="189470" y="2746"/>
                    <a:pt x="197708" y="0"/>
                  </a:cubicBezTo>
                  <a:cubicBezTo>
                    <a:pt x="208692" y="2746"/>
                    <a:pt x="220829" y="2621"/>
                    <a:pt x="230659" y="8238"/>
                  </a:cubicBezTo>
                  <a:cubicBezTo>
                    <a:pt x="247738" y="17997"/>
                    <a:pt x="261350" y="41916"/>
                    <a:pt x="271849" y="57665"/>
                  </a:cubicBezTo>
                  <a:lnTo>
                    <a:pt x="288324" y="107092"/>
                  </a:lnTo>
                  <a:cubicBezTo>
                    <a:pt x="291070" y="115330"/>
                    <a:pt x="291745" y="124580"/>
                    <a:pt x="296562" y="131805"/>
                  </a:cubicBezTo>
                  <a:lnTo>
                    <a:pt x="313038" y="156519"/>
                  </a:lnTo>
                  <a:cubicBezTo>
                    <a:pt x="329784" y="240247"/>
                    <a:pt x="312628" y="163323"/>
                    <a:pt x="329513" y="222422"/>
                  </a:cubicBezTo>
                  <a:cubicBezTo>
                    <a:pt x="332623" y="233308"/>
                    <a:pt x="333291" y="244967"/>
                    <a:pt x="337751" y="255373"/>
                  </a:cubicBezTo>
                  <a:cubicBezTo>
                    <a:pt x="341651" y="264473"/>
                    <a:pt x="348735" y="271848"/>
                    <a:pt x="354227" y="280086"/>
                  </a:cubicBezTo>
                  <a:cubicBezTo>
                    <a:pt x="356973" y="288324"/>
                    <a:pt x="357648" y="297575"/>
                    <a:pt x="362465" y="304800"/>
                  </a:cubicBezTo>
                  <a:cubicBezTo>
                    <a:pt x="380095" y="331246"/>
                    <a:pt x="385982" y="329114"/>
                    <a:pt x="411892" y="337751"/>
                  </a:cubicBezTo>
                  <a:cubicBezTo>
                    <a:pt x="420130" y="335005"/>
                    <a:pt x="428838" y="333396"/>
                    <a:pt x="436605" y="329513"/>
                  </a:cubicBezTo>
                  <a:cubicBezTo>
                    <a:pt x="445460" y="325085"/>
                    <a:pt x="461319" y="313038"/>
                    <a:pt x="461319" y="313038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en-US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9672DAB-7DE6-5D9D-A057-C28F8CAA8EBA}"/>
                </a:ext>
              </a:extLst>
            </p:cNvPr>
            <p:cNvCxnSpPr>
              <a:cxnSpLocks/>
            </p:cNvCxnSpPr>
            <p:nvPr/>
          </p:nvCxnSpPr>
          <p:spPr>
            <a:xfrm>
              <a:off x="-1008590" y="3507821"/>
              <a:ext cx="306089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24F6C4C7-6752-3DE7-9DDB-F2E5BC4A8FF8}"/>
                </a:ext>
              </a:extLst>
            </p:cNvPr>
            <p:cNvSpPr txBox="1"/>
            <p:nvPr/>
          </p:nvSpPr>
          <p:spPr>
            <a:xfrm>
              <a:off x="-702501" y="3325888"/>
              <a:ext cx="1235677" cy="327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200" dirty="0">
                  <a:solidFill>
                    <a:srgbClr val="0070C0"/>
                  </a:solidFill>
                </a:rPr>
                <a:t>011011100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96D799-81B7-BD30-28C1-68C75FB5810A}"/>
                </a:ext>
              </a:extLst>
            </p:cNvPr>
            <p:cNvCxnSpPr/>
            <p:nvPr/>
          </p:nvCxnSpPr>
          <p:spPr>
            <a:xfrm flipV="1">
              <a:off x="-1627009" y="3438463"/>
              <a:ext cx="565438" cy="79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F8BDB5-1326-C1A6-474C-85780BDDE1CE}"/>
              </a:ext>
            </a:extLst>
          </p:cNvPr>
          <p:cNvSpPr/>
          <p:nvPr/>
        </p:nvSpPr>
        <p:spPr>
          <a:xfrm>
            <a:off x="8957084" y="3069024"/>
            <a:ext cx="891767" cy="425919"/>
          </a:xfrm>
          <a:prstGeom prst="roundRect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Pixel</a:t>
            </a:r>
            <a:r>
              <a:rPr lang="en-US" sz="1100" dirty="0">
                <a:solidFill>
                  <a:schemeClr val="tx1"/>
                </a:solidFill>
              </a:rPr>
              <a:t> (</a:t>
            </a:r>
            <a:r>
              <a:rPr lang="en-US" sz="1100" dirty="0" err="1">
                <a:solidFill>
                  <a:schemeClr val="tx1"/>
                </a:solidFill>
              </a:rPr>
              <a:t>x,y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Charge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57A35-4589-A080-6CA1-FA7D7D638A87}"/>
              </a:ext>
            </a:extLst>
          </p:cNvPr>
          <p:cNvSpPr txBox="1"/>
          <p:nvPr/>
        </p:nvSpPr>
        <p:spPr>
          <a:xfrm>
            <a:off x="8875178" y="3640149"/>
            <a:ext cx="10555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Time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2C37B2D-D46E-83DA-1C50-1CBD6E0D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4D673C7C-CEFF-1034-7409-4B394F9B2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DE633DD-53C8-B054-07BC-0E8C26C02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3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A9A9D9-DF16-8002-A38E-6DB433A75D0D}"/>
              </a:ext>
            </a:extLst>
          </p:cNvPr>
          <p:cNvSpPr txBox="1"/>
          <p:nvPr/>
        </p:nvSpPr>
        <p:spPr>
          <a:xfrm>
            <a:off x="5608437" y="2850998"/>
            <a:ext cx="1143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NOW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452686-C98C-85BF-97CD-ECE362904CA0}"/>
              </a:ext>
            </a:extLst>
          </p:cNvPr>
          <p:cNvSpPr txBox="1"/>
          <p:nvPr/>
        </p:nvSpPr>
        <p:spPr>
          <a:xfrm>
            <a:off x="5260064" y="2844206"/>
            <a:ext cx="1630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16494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00"/>
                                        <p:tgtEl>
                                          <p:spTgt spid="9">
                                            <p:graphicEl>
                                              <a:dgm id="{13D15592-DBAB-416B-87FC-CD5EEFFFD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00"/>
                                        <p:tgtEl>
                                          <p:spTgt spid="9">
                                            <p:graphicEl>
                                              <a:dgm id="{13D15592-DBAB-416B-87FC-CD5EEFFFD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3D15592-DBAB-416B-87FC-CD5EEFFFD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dgm id="{E4DFF5B4-1B59-4E80-8A6B-602425770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E4DFF5B4-1B59-4E80-8A6B-602425770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DFF5B4-1B59-4E80-8A6B-602425770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0.09141 0.00069 " pathEditMode="fixed" rAng="0" ptsTypes="AA">
                                      <p:cBhvr>
                                        <p:cTn id="20" dur="300" fill="hold"/>
                                        <p:tgtEl>
                                          <p:spTgt spid="9">
                                            <p:graphicEl>
                                              <a:dgm id="{BBE39914-20B6-4D65-AC62-7766ADD75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/>
        </p:bldSub>
      </p:bldGraphic>
      <p:bldP spid="15" grpId="0" uiExpand="1" animBg="1"/>
      <p:bldP spid="16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C133C-A1EE-82E3-77E3-69FE2A9E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13" y="142891"/>
            <a:ext cx="10402579" cy="954259"/>
          </a:xfrm>
        </p:spPr>
        <p:txBody>
          <a:bodyPr/>
          <a:lstStyle/>
          <a:p>
            <a:r>
              <a:rPr lang="en-US" dirty="0"/>
              <a:t>Two Example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4CF8C-D7C3-BA73-8B75-56AD1DEA3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22" y="1036892"/>
            <a:ext cx="6341988" cy="25711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Timepix4 chip for beam tests, electron microscopy, …</a:t>
            </a:r>
          </a:p>
          <a:p>
            <a:pPr lvl="1"/>
            <a:r>
              <a:rPr lang="en-US" dirty="0"/>
              <a:t>Time resolution of ~200ps</a:t>
            </a:r>
          </a:p>
          <a:p>
            <a:pPr lvl="1"/>
            <a:r>
              <a:rPr lang="en-US" dirty="0"/>
              <a:t>Unlocks 5D clustering</a:t>
            </a:r>
          </a:p>
          <a:p>
            <a:r>
              <a:rPr lang="en-US" dirty="0"/>
              <a:t>CMS Pixel Detector </a:t>
            </a:r>
          </a:p>
          <a:p>
            <a:pPr lvl="1"/>
            <a:r>
              <a:rPr lang="en-US" dirty="0"/>
              <a:t>Will count clusters in tracker endcap module for luminosity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32A60-3BCD-AECE-8703-A18EDA77B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81" r="34733"/>
          <a:stretch>
            <a:fillRect/>
          </a:stretch>
        </p:blipFill>
        <p:spPr>
          <a:xfrm>
            <a:off x="7742358" y="142891"/>
            <a:ext cx="1951873" cy="3681295"/>
          </a:xfrm>
          <a:prstGeom prst="rect">
            <a:avLst/>
          </a:prstGeom>
        </p:spPr>
      </p:pic>
      <p:pic>
        <p:nvPicPr>
          <p:cNvPr id="6" name="Image 1">
            <a:extLst>
              <a:ext uri="{FF2B5EF4-FFF2-40B4-BE49-F238E27FC236}">
                <a16:creationId xmlns:a16="http://schemas.microsoft.com/office/drawing/2014/main" id="{909A6D4E-70CE-33A0-796E-78D397A2D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53" y="3651286"/>
            <a:ext cx="6483782" cy="1037405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8AFF3314-AD92-42DB-8846-68BA27479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53" y="4705482"/>
            <a:ext cx="6483786" cy="2060918"/>
          </a:xfrm>
          <a:prstGeom prst="rect">
            <a:avLst/>
          </a:prstGeom>
        </p:spPr>
      </p:pic>
      <p:pic>
        <p:nvPicPr>
          <p:cNvPr id="10" name="Image 4">
            <a:extLst>
              <a:ext uri="{FF2B5EF4-FFF2-40B4-BE49-F238E27FC236}">
                <a16:creationId xmlns:a16="http://schemas.microsoft.com/office/drawing/2014/main" id="{E86ACDC9-9C6A-6C69-5300-5517A0E35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4421" y="4550249"/>
            <a:ext cx="2049259" cy="2038241"/>
          </a:xfrm>
          <a:prstGeom prst="rect">
            <a:avLst/>
          </a:prstGeom>
        </p:spPr>
      </p:pic>
      <p:sp>
        <p:nvSpPr>
          <p:cNvPr id="12" name="Shape 9">
            <a:extLst>
              <a:ext uri="{FF2B5EF4-FFF2-40B4-BE49-F238E27FC236}">
                <a16:creationId xmlns:a16="http://schemas.microsoft.com/office/drawing/2014/main" id="{FC4F5155-5D36-F0BD-D90A-6836C6F0B417}"/>
              </a:ext>
            </a:extLst>
          </p:cNvPr>
          <p:cNvSpPr/>
          <p:nvPr/>
        </p:nvSpPr>
        <p:spPr>
          <a:xfrm rot="20894911">
            <a:off x="9840364" y="5297652"/>
            <a:ext cx="260995" cy="247736"/>
          </a:xfrm>
          <a:prstGeom prst="rect">
            <a:avLst/>
          </a:prstGeom>
          <a:ln w="31750">
            <a:solidFill>
              <a:srgbClr val="1F63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799956B6-D139-9355-A2C4-F77E76EB0B25}"/>
              </a:ext>
            </a:extLst>
          </p:cNvPr>
          <p:cNvSpPr txBox="1"/>
          <p:nvPr/>
        </p:nvSpPr>
        <p:spPr>
          <a:xfrm>
            <a:off x="9122974" y="4234417"/>
            <a:ext cx="1530706" cy="4710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dirty="0">
                <a:solidFill>
                  <a:srgbClr val="1F63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TEPX Disk 4</a:t>
            </a:r>
            <a:endParaRPr lang="en-US" sz="16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F982E22-4133-F4A5-6D9C-332E6BDD482B}"/>
              </a:ext>
            </a:extLst>
          </p:cNvPr>
          <p:cNvCxnSpPr>
            <a:cxnSpLocks/>
          </p:cNvCxnSpPr>
          <p:nvPr/>
        </p:nvCxnSpPr>
        <p:spPr>
          <a:xfrm flipV="1">
            <a:off x="7427647" y="5276887"/>
            <a:ext cx="1000299" cy="235117"/>
          </a:xfrm>
          <a:prstGeom prst="straightConnector1">
            <a:avLst/>
          </a:prstGeom>
          <a:ln w="38100">
            <a:solidFill>
              <a:srgbClr val="1F63C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568C94C-66A1-E0AA-4D11-5220B85AA58E}"/>
              </a:ext>
            </a:extLst>
          </p:cNvPr>
          <p:cNvSpPr/>
          <p:nvPr/>
        </p:nvSpPr>
        <p:spPr>
          <a:xfrm>
            <a:off x="6881590" y="5081806"/>
            <a:ext cx="546057" cy="1361906"/>
          </a:xfrm>
          <a:prstGeom prst="rect">
            <a:avLst/>
          </a:prstGeom>
          <a:noFill/>
          <a:ln w="38100">
            <a:solidFill>
              <a:srgbClr val="1F63C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8E6BA4-A98F-DB5D-1C09-8FD5AAEC358F}"/>
              </a:ext>
            </a:extLst>
          </p:cNvPr>
          <p:cNvCxnSpPr>
            <a:cxnSpLocks/>
          </p:cNvCxnSpPr>
          <p:nvPr/>
        </p:nvCxnSpPr>
        <p:spPr>
          <a:xfrm flipV="1">
            <a:off x="1396728" y="5776469"/>
            <a:ext cx="5757890" cy="103039"/>
          </a:xfrm>
          <a:prstGeom prst="straightConnector1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7476ACEF-DEBD-F9E9-0075-CAF7ADDDD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976" t="36307" r="-33" b="26937"/>
          <a:stretch>
            <a:fillRect/>
          </a:stretch>
        </p:blipFill>
        <p:spPr>
          <a:xfrm>
            <a:off x="9689018" y="1665338"/>
            <a:ext cx="1650036" cy="215869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677B828-50AF-5650-F548-A48015E25EFB}"/>
              </a:ext>
            </a:extLst>
          </p:cNvPr>
          <p:cNvSpPr txBox="1"/>
          <p:nvPr/>
        </p:nvSpPr>
        <p:spPr>
          <a:xfrm>
            <a:off x="9481504" y="457914"/>
            <a:ext cx="2544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Generic pixel sensor used with Timepix4 simulations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9332E8-2862-76C0-BF76-AB445D08E30F}"/>
              </a:ext>
            </a:extLst>
          </p:cNvPr>
          <p:cNvSpPr txBox="1"/>
          <p:nvPr/>
        </p:nvSpPr>
        <p:spPr>
          <a:xfrm>
            <a:off x="7631412" y="3860509"/>
            <a:ext cx="43944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https://iopscience.iop.org/article/10.1088/1748-0221/17/01/C01044</a:t>
            </a:r>
          </a:p>
        </p:txBody>
      </p:sp>
      <p:sp>
        <p:nvSpPr>
          <p:cNvPr id="13" name="Date Placeholder 16">
            <a:extLst>
              <a:ext uri="{FF2B5EF4-FFF2-40B4-BE49-F238E27FC236}">
                <a16:creationId xmlns:a16="http://schemas.microsoft.com/office/drawing/2014/main" id="{25438596-7570-9112-3602-81EA989FB1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4" name="Footer Placeholder 21">
            <a:extLst>
              <a:ext uri="{FF2B5EF4-FFF2-40B4-BE49-F238E27FC236}">
                <a16:creationId xmlns:a16="http://schemas.microsoft.com/office/drawing/2014/main" id="{F5E4F4BE-8317-9531-13EE-8015C8AC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6" name="Slide Number Placeholder 23">
            <a:extLst>
              <a:ext uri="{FF2B5EF4-FFF2-40B4-BE49-F238E27FC236}">
                <a16:creationId xmlns:a16="http://schemas.microsoft.com/office/drawing/2014/main" id="{D1E21D6B-C1B2-D003-40A2-307A0EDB2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091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A9BD-B89B-1149-A7A8-63EA3B868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4" y="164006"/>
            <a:ext cx="10515600" cy="1325563"/>
          </a:xfrm>
        </p:spPr>
        <p:txBody>
          <a:bodyPr/>
          <a:lstStyle/>
          <a:p>
            <a:r>
              <a:rPr lang="en-US" dirty="0"/>
              <a:t>Need Realistic Simulations to Train SNNs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1DB6A7-A207-C7E3-494C-61E1FE0B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5" t="7249" r="4481"/>
          <a:stretch>
            <a:fillRect/>
          </a:stretch>
        </p:blipFill>
        <p:spPr>
          <a:xfrm>
            <a:off x="131617" y="1595275"/>
            <a:ext cx="11928766" cy="3667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C94ED9-7F24-68E7-8DE9-163F1040696A}"/>
              </a:ext>
            </a:extLst>
          </p:cNvPr>
          <p:cNvSpPr txBox="1"/>
          <p:nvPr/>
        </p:nvSpPr>
        <p:spPr>
          <a:xfrm>
            <a:off x="219181" y="5807117"/>
            <a:ext cx="11067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Use </a:t>
            </a:r>
            <a:r>
              <a:rPr lang="en-US" sz="2800" dirty="0"/>
              <a:t>Allpix</a:t>
            </a:r>
            <a:r>
              <a:rPr lang="en-US" sz="2800" baseline="30000" dirty="0"/>
              <a:t>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70C0"/>
                </a:solidFill>
              </a:rPr>
              <a:t>with technology computer-aided design (TCAD) simulations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372502D3-FBFF-6898-571F-7EBF0268534B}"/>
              </a:ext>
            </a:extLst>
          </p:cNvPr>
          <p:cNvSpPr/>
          <p:nvPr/>
        </p:nvSpPr>
        <p:spPr>
          <a:xfrm rot="16200000">
            <a:off x="3605142" y="3513676"/>
            <a:ext cx="644965" cy="3841708"/>
          </a:xfrm>
          <a:prstGeom prst="leftBrac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16">
            <a:extLst>
              <a:ext uri="{FF2B5EF4-FFF2-40B4-BE49-F238E27FC236}">
                <a16:creationId xmlns:a16="http://schemas.microsoft.com/office/drawing/2014/main" id="{6362C2E2-98F2-FD9B-B3E2-AA9E2229A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0" name="Footer Placeholder 21">
            <a:extLst>
              <a:ext uri="{FF2B5EF4-FFF2-40B4-BE49-F238E27FC236}">
                <a16:creationId xmlns:a16="http://schemas.microsoft.com/office/drawing/2014/main" id="{A80A88EF-89C4-68C3-7801-68929A96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E67E632F-C2DC-F600-D879-9D87722D4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9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EF28E-2549-CBDA-D65D-D55326DDF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24C7-AF7C-825B-7FA6-8492A3180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95" y="57210"/>
            <a:ext cx="10515600" cy="1325563"/>
          </a:xfrm>
        </p:spPr>
        <p:txBody>
          <a:bodyPr/>
          <a:lstStyle/>
          <a:p>
            <a:r>
              <a:rPr lang="en-US" dirty="0"/>
              <a:t>Geant4 inside Allpix</a:t>
            </a:r>
            <a:r>
              <a:rPr lang="en-US" baseline="30000" dirty="0"/>
              <a:t>2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EDD7A-31F9-A3CB-2ADA-27AC19B1DC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5" t="24420" r="49151" b="2244"/>
          <a:stretch>
            <a:fillRect/>
          </a:stretch>
        </p:blipFill>
        <p:spPr>
          <a:xfrm>
            <a:off x="5592515" y="1368500"/>
            <a:ext cx="6181501" cy="28997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9AE914-BF48-3E47-D5B3-94F2DBBE3C78}"/>
              </a:ext>
            </a:extLst>
          </p:cNvPr>
          <p:cNvSpPr/>
          <p:nvPr/>
        </p:nvSpPr>
        <p:spPr>
          <a:xfrm>
            <a:off x="7443215" y="1439466"/>
            <a:ext cx="1052303" cy="274848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E7E83E-34AA-1643-FA72-01BA8C7B511D}"/>
              </a:ext>
            </a:extLst>
          </p:cNvPr>
          <p:cNvSpPr txBox="1"/>
          <p:nvPr/>
        </p:nvSpPr>
        <p:spPr>
          <a:xfrm>
            <a:off x="728463" y="1226121"/>
            <a:ext cx="45555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Geant4 simulates ionization, delta electrons and scattering inside of different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Tracks energy loss at each step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03704-D79A-7772-821A-0BCED107738E}"/>
              </a:ext>
            </a:extLst>
          </p:cNvPr>
          <p:cNvSpPr txBox="1"/>
          <p:nvPr/>
        </p:nvSpPr>
        <p:spPr>
          <a:xfrm>
            <a:off x="6251981" y="4807310"/>
            <a:ext cx="54388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Limitation: need to understand detailed electron/hole movement through electric field for individual pixels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8F4072-FD28-D263-49C1-2115AB26D8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8" t="6432" b="2928"/>
          <a:stretch>
            <a:fillRect/>
          </a:stretch>
        </p:blipFill>
        <p:spPr>
          <a:xfrm>
            <a:off x="1705093" y="3487587"/>
            <a:ext cx="2536779" cy="2739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61FE98-482C-3C9F-21EE-99AC2D4BF7DF}"/>
              </a:ext>
            </a:extLst>
          </p:cNvPr>
          <p:cNvSpPr txBox="1"/>
          <p:nvPr/>
        </p:nvSpPr>
        <p:spPr>
          <a:xfrm>
            <a:off x="552260" y="6278715"/>
            <a:ext cx="454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solidFill>
                  <a:schemeClr val="tx1"/>
                </a:solidFill>
                <a:effectLst/>
                <a:latin typeface="+mn-lt"/>
              </a:rPr>
              <a:t>J. Allison </a:t>
            </a:r>
            <a:r>
              <a:rPr lang="en-US" sz="900" b="0" i="1" dirty="0">
                <a:solidFill>
                  <a:schemeClr val="tx1"/>
                </a:solidFill>
                <a:effectLst/>
                <a:latin typeface="+mn-lt"/>
              </a:rPr>
              <a:t>et al</a:t>
            </a:r>
            <a:r>
              <a:rPr lang="en-US" sz="900" b="0" i="0" dirty="0">
                <a:solidFill>
                  <a:schemeClr val="tx1"/>
                </a:solidFill>
                <a:effectLst/>
                <a:latin typeface="+mn-lt"/>
              </a:rPr>
              <a:t>., "Geant4 developments and applications," in </a:t>
            </a:r>
            <a:r>
              <a:rPr lang="en-US" sz="900" b="0" i="1" dirty="0">
                <a:solidFill>
                  <a:schemeClr val="tx1"/>
                </a:solidFill>
                <a:effectLst/>
                <a:latin typeface="+mn-lt"/>
              </a:rPr>
              <a:t>IEEE Transactions on Nuclear Science</a:t>
            </a:r>
            <a:r>
              <a:rPr lang="en-US" sz="900" b="0" i="0" dirty="0">
                <a:solidFill>
                  <a:schemeClr val="tx1"/>
                </a:solidFill>
                <a:effectLst/>
                <a:latin typeface="+mn-lt"/>
              </a:rPr>
              <a:t>, vol. 53, no. 1, pp. 270-278, Feb. 2006, </a:t>
            </a:r>
            <a:r>
              <a:rPr lang="en-US" sz="900" b="0" i="0" dirty="0" err="1">
                <a:solidFill>
                  <a:schemeClr val="tx1"/>
                </a:solidFill>
                <a:effectLst/>
                <a:latin typeface="+mn-lt"/>
              </a:rPr>
              <a:t>doi</a:t>
            </a:r>
            <a:r>
              <a:rPr lang="en-US" sz="900" b="0" i="0" dirty="0">
                <a:solidFill>
                  <a:schemeClr val="tx1"/>
                </a:solidFill>
                <a:effectLst/>
                <a:latin typeface="+mn-lt"/>
              </a:rPr>
              <a:t>: 10.1109/TNS.2006.869826.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BF07F3-5BDD-97B5-3B28-04400666712F}"/>
              </a:ext>
            </a:extLst>
          </p:cNvPr>
          <p:cNvSpPr txBox="1"/>
          <p:nvPr/>
        </p:nvSpPr>
        <p:spPr>
          <a:xfrm>
            <a:off x="1337348" y="3165113"/>
            <a:ext cx="3337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Timepix4 event simulation</a:t>
            </a:r>
          </a:p>
        </p:txBody>
      </p:sp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91B8FB0C-D278-E7EB-0167-870B4C9D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3" name="Footer Placeholder 21">
            <a:extLst>
              <a:ext uri="{FF2B5EF4-FFF2-40B4-BE49-F238E27FC236}">
                <a16:creationId xmlns:a16="http://schemas.microsoft.com/office/drawing/2014/main" id="{99E211D4-4340-B70B-C1C7-442065638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4" name="Slide Number Placeholder 23">
            <a:extLst>
              <a:ext uri="{FF2B5EF4-FFF2-40B4-BE49-F238E27FC236}">
                <a16:creationId xmlns:a16="http://schemas.microsoft.com/office/drawing/2014/main" id="{DF20FB30-C6BD-8BF6-889A-38900C75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24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02919-1C31-B739-8AFD-C9D6E388C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DC15-A83E-F078-F7B9-72F5925C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31" y="33887"/>
            <a:ext cx="10789527" cy="883328"/>
          </a:xfrm>
        </p:spPr>
        <p:txBody>
          <a:bodyPr/>
          <a:lstStyle/>
          <a:p>
            <a:r>
              <a:rPr lang="en-US" dirty="0"/>
              <a:t>Device Simulations to get Electric Fields: TCAD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51A502-774F-28D5-30F0-1C6ECB9FB2AA}"/>
              </a:ext>
            </a:extLst>
          </p:cNvPr>
          <p:cNvGrpSpPr/>
          <p:nvPr/>
        </p:nvGrpSpPr>
        <p:grpSpPr>
          <a:xfrm>
            <a:off x="6314883" y="975769"/>
            <a:ext cx="3847506" cy="2758349"/>
            <a:chOff x="7327726" y="1610226"/>
            <a:chExt cx="4361217" cy="315791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A491274-D0EB-D20D-20DE-B36502A8F326}"/>
                </a:ext>
              </a:extLst>
            </p:cNvPr>
            <p:cNvGrpSpPr/>
            <p:nvPr/>
          </p:nvGrpSpPr>
          <p:grpSpPr>
            <a:xfrm>
              <a:off x="7327726" y="1610226"/>
              <a:ext cx="4361217" cy="3102316"/>
              <a:chOff x="7327726" y="1610226"/>
              <a:chExt cx="4361217" cy="310231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3B9668C-663E-50E8-394B-6777139A8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6953" t="24420" r="49151" b="2244"/>
              <a:stretch>
                <a:fillRect/>
              </a:stretch>
            </p:blipFill>
            <p:spPr>
              <a:xfrm>
                <a:off x="7327726" y="1610226"/>
                <a:ext cx="4361217" cy="2899776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DF2983-495A-70D7-BE3F-870314557ED7}"/>
                  </a:ext>
                </a:extLst>
              </p:cNvPr>
              <p:cNvSpPr txBox="1"/>
              <p:nvPr/>
            </p:nvSpPr>
            <p:spPr>
              <a:xfrm>
                <a:off x="8384725" y="4343211"/>
                <a:ext cx="742896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TCAD</a:t>
                </a: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04CC9C4-1DA7-DD27-18E2-4A25BDE77EC7}"/>
                </a:ext>
              </a:extLst>
            </p:cNvPr>
            <p:cNvSpPr/>
            <p:nvPr/>
          </p:nvSpPr>
          <p:spPr>
            <a:xfrm>
              <a:off x="8281568" y="1610226"/>
              <a:ext cx="1104646" cy="315791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FF12DF5-455D-4168-AD29-279C99903B8B}"/>
              </a:ext>
            </a:extLst>
          </p:cNvPr>
          <p:cNvSpPr txBox="1"/>
          <p:nvPr/>
        </p:nvSpPr>
        <p:spPr>
          <a:xfrm>
            <a:off x="443084" y="832985"/>
            <a:ext cx="48594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Solves Poisson’s equation + electron/hole continuity equations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Inputs: geometry, doping profiles, bias voltage, and physics models (carrier mobility, recombination)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Outputs: electric field, electrostatic potential, and carrier densities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5AA5AED-764B-F318-0E54-6C047A034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256"/>
          <a:stretch>
            <a:fillRect/>
          </a:stretch>
        </p:blipFill>
        <p:spPr>
          <a:xfrm>
            <a:off x="346689" y="2943478"/>
            <a:ext cx="4688941" cy="3276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69FAB3-7685-6679-A221-BED06AE67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0" t="22690" r="27615" b="21055"/>
          <a:stretch>
            <a:fillRect/>
          </a:stretch>
        </p:blipFill>
        <p:spPr>
          <a:xfrm>
            <a:off x="6277948" y="3924364"/>
            <a:ext cx="3921376" cy="2296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379476-38A2-AA0D-8929-42BAEF176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t="5870" r="13800"/>
          <a:stretch>
            <a:fillRect/>
          </a:stretch>
        </p:blipFill>
        <p:spPr>
          <a:xfrm>
            <a:off x="10486596" y="3924364"/>
            <a:ext cx="774638" cy="26585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4D1131-5423-A78D-7E2F-954B4EAE14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44" y="3068992"/>
            <a:ext cx="1294230" cy="26982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D9FCAFE-A860-75AD-710C-4E7E98EB6521}"/>
              </a:ext>
            </a:extLst>
          </p:cNvPr>
          <p:cNvSpPr txBox="1"/>
          <p:nvPr/>
        </p:nvSpPr>
        <p:spPr>
          <a:xfrm>
            <a:off x="1002846" y="6177782"/>
            <a:ext cx="44661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TCAD simulation of charge density as function of bias voltage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36AF99-69FF-CDA0-20E6-91D07A355F51}"/>
              </a:ext>
            </a:extLst>
          </p:cNvPr>
          <p:cNvSpPr txBox="1"/>
          <p:nvPr/>
        </p:nvSpPr>
        <p:spPr>
          <a:xfrm>
            <a:off x="6376980" y="6028570"/>
            <a:ext cx="3965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TCAD animation of charged particle traversing sensor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E66B723B-A017-DE6F-BCCB-717F83DF29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9" name="Footer Placeholder 21">
            <a:extLst>
              <a:ext uri="{FF2B5EF4-FFF2-40B4-BE49-F238E27FC236}">
                <a16:creationId xmlns:a16="http://schemas.microsoft.com/office/drawing/2014/main" id="{A255609B-8A46-501E-D3B2-0B804B8D9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20" name="Slide Number Placeholder 23">
            <a:extLst>
              <a:ext uri="{FF2B5EF4-FFF2-40B4-BE49-F238E27FC236}">
                <a16:creationId xmlns:a16="http://schemas.microsoft.com/office/drawing/2014/main" id="{31B0FB56-F695-4CCB-33AA-FEF9F74E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71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9419-0839-CCB9-0165-B2A5E8219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813" y="123824"/>
            <a:ext cx="10662374" cy="1325563"/>
          </a:xfrm>
        </p:spPr>
        <p:txBody>
          <a:bodyPr/>
          <a:lstStyle/>
          <a:p>
            <a:r>
              <a:rPr lang="en-US" dirty="0"/>
              <a:t>Realistic Model of Electric Fields from TCAD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A0033-7755-6B8B-2510-0B390EB0D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64" y="1547252"/>
            <a:ext cx="5851035" cy="3628252"/>
          </a:xfrm>
        </p:spPr>
        <p:txBody>
          <a:bodyPr>
            <a:normAutofit fontScale="92500"/>
          </a:bodyPr>
          <a:lstStyle/>
          <a:p>
            <a:r>
              <a:rPr lang="en-US" dirty="0"/>
              <a:t>Two field maps are taken from TCAD:</a:t>
            </a:r>
          </a:p>
          <a:p>
            <a:pPr lvl="1"/>
            <a:r>
              <a:rPr lang="en-US" b="1" dirty="0"/>
              <a:t>Electric</a:t>
            </a:r>
            <a:r>
              <a:rPr lang="en-US" dirty="0"/>
              <a:t> </a:t>
            </a:r>
            <a:r>
              <a:rPr lang="en-US" b="1" dirty="0"/>
              <a:t>field</a:t>
            </a:r>
            <a:r>
              <a:rPr lang="en-US" dirty="0"/>
              <a:t>: how charges drift</a:t>
            </a:r>
          </a:p>
          <a:p>
            <a:pPr lvl="1"/>
            <a:r>
              <a:rPr lang="en-US" b="1" dirty="0"/>
              <a:t>Weighting</a:t>
            </a:r>
            <a:r>
              <a:rPr lang="en-US" dirty="0"/>
              <a:t> (Ramo) </a:t>
            </a:r>
            <a:r>
              <a:rPr lang="en-US" b="1" dirty="0"/>
              <a:t>potential</a:t>
            </a:r>
            <a:r>
              <a:rPr lang="en-US" dirty="0"/>
              <a:t>: physical model of how charge is induced on a given electrode for given geometry</a:t>
            </a:r>
          </a:p>
          <a:p>
            <a:r>
              <a:rPr lang="en-US" dirty="0"/>
              <a:t>Allpix² imports both maps, replacing generic fields</a:t>
            </a:r>
          </a:p>
          <a:p>
            <a:endParaRPr lang="en-US" dirty="0"/>
          </a:p>
          <a:p>
            <a:r>
              <a:rPr lang="en-US" dirty="0"/>
              <a:t>Next step: radiation damage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D1F06F-F95C-2E16-1B40-C37819EA4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591" y="3450110"/>
            <a:ext cx="3942595" cy="2640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B943A4-ED1B-F945-7F1E-209D98886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590" y="1449387"/>
            <a:ext cx="3942595" cy="17061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4AD7C5-2742-BCC6-A855-889BA55334B1}"/>
              </a:ext>
            </a:extLst>
          </p:cNvPr>
          <p:cNvSpPr txBox="1"/>
          <p:nvPr/>
        </p:nvSpPr>
        <p:spPr>
          <a:xfrm>
            <a:off x="7164809" y="6143959"/>
            <a:ext cx="4758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Electric field simulation of CMS sensor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0316A3-7F4E-E685-5B19-853A7B100135}"/>
              </a:ext>
            </a:extLst>
          </p:cNvPr>
          <p:cNvSpPr txBox="1"/>
          <p:nvPr/>
        </p:nvSpPr>
        <p:spPr>
          <a:xfrm>
            <a:off x="509967" y="5413682"/>
            <a:ext cx="634143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Thanks to  CMS collaborators, including Joern Schwandt and Bianca Raciti at the University of Hamburg</a:t>
            </a:r>
          </a:p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https://ediss.sub.uni-hamburg.de/handle/ediss/12084</a:t>
            </a:r>
            <a:endParaRPr lang="en-US" sz="2000" dirty="0"/>
          </a:p>
        </p:txBody>
      </p:sp>
      <p:sp>
        <p:nvSpPr>
          <p:cNvPr id="11" name="Date Placeholder 16">
            <a:extLst>
              <a:ext uri="{FF2B5EF4-FFF2-40B4-BE49-F238E27FC236}">
                <a16:creationId xmlns:a16="http://schemas.microsoft.com/office/drawing/2014/main" id="{CAEA3546-05E7-24AA-2503-6B80C25F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2" name="Footer Placeholder 21">
            <a:extLst>
              <a:ext uri="{FF2B5EF4-FFF2-40B4-BE49-F238E27FC236}">
                <a16:creationId xmlns:a16="http://schemas.microsoft.com/office/drawing/2014/main" id="{D437848A-7FD8-8CCF-70F1-96BF73A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3" name="Slide Number Placeholder 23">
            <a:extLst>
              <a:ext uri="{FF2B5EF4-FFF2-40B4-BE49-F238E27FC236}">
                <a16:creationId xmlns:a16="http://schemas.microsoft.com/office/drawing/2014/main" id="{C461A1A8-7278-B87D-5BF9-624367D6E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96EA75-5B63-BA62-A48E-BF26FACB9CBA}"/>
              </a:ext>
            </a:extLst>
          </p:cNvPr>
          <p:cNvCxnSpPr/>
          <p:nvPr/>
        </p:nvCxnSpPr>
        <p:spPr>
          <a:xfrm>
            <a:off x="7744047" y="2540682"/>
            <a:ext cx="1197435" cy="57073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2CA3890-FC46-D5CC-ABD4-5FA89912C087}"/>
              </a:ext>
            </a:extLst>
          </p:cNvPr>
          <p:cNvCxnSpPr/>
          <p:nvPr/>
        </p:nvCxnSpPr>
        <p:spPr>
          <a:xfrm flipV="1">
            <a:off x="7744047" y="1449387"/>
            <a:ext cx="2400270" cy="110970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69CAD01-68BF-34D9-324F-C7F8B97CD4D4}"/>
              </a:ext>
            </a:extLst>
          </p:cNvPr>
          <p:cNvSpPr txBox="1"/>
          <p:nvPr/>
        </p:nvSpPr>
        <p:spPr>
          <a:xfrm>
            <a:off x="7681368" y="257448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589D57-0D7A-1D34-9742-56E02233E672}"/>
              </a:ext>
            </a:extLst>
          </p:cNvPr>
          <p:cNvSpPr txBox="1"/>
          <p:nvPr/>
        </p:nvSpPr>
        <p:spPr>
          <a:xfrm>
            <a:off x="7736243" y="217437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C5F1651-962B-BE04-1125-D4CF0B8BDF78}"/>
              </a:ext>
            </a:extLst>
          </p:cNvPr>
          <p:cNvCxnSpPr>
            <a:cxnSpLocks/>
          </p:cNvCxnSpPr>
          <p:nvPr/>
        </p:nvCxnSpPr>
        <p:spPr>
          <a:xfrm>
            <a:off x="7892696" y="5814629"/>
            <a:ext cx="2995922" cy="2024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AF3B0D-F545-EEBE-11CD-DFBA05BFE05C}"/>
              </a:ext>
            </a:extLst>
          </p:cNvPr>
          <p:cNvCxnSpPr>
            <a:cxnSpLocks/>
          </p:cNvCxnSpPr>
          <p:nvPr/>
        </p:nvCxnSpPr>
        <p:spPr>
          <a:xfrm flipV="1">
            <a:off x="7892696" y="3694421"/>
            <a:ext cx="0" cy="212437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FD799BF-FC11-9BA2-7099-55D0422DBF89}"/>
              </a:ext>
            </a:extLst>
          </p:cNvPr>
          <p:cNvSpPr txBox="1"/>
          <p:nvPr/>
        </p:nvSpPr>
        <p:spPr>
          <a:xfrm rot="20062182">
            <a:off x="8379331" y="1682683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2004AF-F7D6-E198-FBA8-AAC3CA3BD86E}"/>
              </a:ext>
            </a:extLst>
          </p:cNvPr>
          <p:cNvSpPr txBox="1"/>
          <p:nvPr/>
        </p:nvSpPr>
        <p:spPr>
          <a:xfrm rot="1494316">
            <a:off x="7964293" y="280824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F8F65A-9CF3-E66F-89C2-0B16D40A26FF}"/>
              </a:ext>
            </a:extLst>
          </p:cNvPr>
          <p:cNvSpPr txBox="1"/>
          <p:nvPr/>
        </p:nvSpPr>
        <p:spPr>
          <a:xfrm>
            <a:off x="7837821" y="57781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C97793-B815-9235-EB21-583D58AB95BA}"/>
              </a:ext>
            </a:extLst>
          </p:cNvPr>
          <p:cNvSpPr txBox="1"/>
          <p:nvPr/>
        </p:nvSpPr>
        <p:spPr>
          <a:xfrm>
            <a:off x="7505163" y="53988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AE0F3C-79F0-8F22-E53D-4F1BD13DAAD8}"/>
              </a:ext>
            </a:extLst>
          </p:cNvPr>
          <p:cNvSpPr txBox="1"/>
          <p:nvPr/>
        </p:nvSpPr>
        <p:spPr>
          <a:xfrm rot="16200000">
            <a:off x="7215008" y="461236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1A2C91-3156-6595-D416-590A81CB4373}"/>
              </a:ext>
            </a:extLst>
          </p:cNvPr>
          <p:cNvSpPr txBox="1"/>
          <p:nvPr/>
        </p:nvSpPr>
        <p:spPr>
          <a:xfrm>
            <a:off x="8908587" y="5862001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100um</a:t>
            </a:r>
          </a:p>
        </p:txBody>
      </p:sp>
    </p:spTree>
    <p:extLst>
      <p:ext uri="{BB962C8B-B14F-4D97-AF65-F5344CB8AC3E}">
        <p14:creationId xmlns:p14="http://schemas.microsoft.com/office/powerpoint/2010/main" val="2554099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816DA-5A3E-D354-9D8C-BFED6CC04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A7C3-E54A-D2F7-B889-38040588B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81" y="135012"/>
            <a:ext cx="5100119" cy="1325563"/>
          </a:xfrm>
        </p:spPr>
        <p:txBody>
          <a:bodyPr/>
          <a:lstStyle/>
          <a:p>
            <a:r>
              <a:rPr lang="en-US" dirty="0"/>
              <a:t>Charge Propagation and Signal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CFCB-B42D-F58F-DE98-829083218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81" y="1703792"/>
            <a:ext cx="5805610" cy="465495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Charge carriers are now tracked through the TCAD field at each step</a:t>
            </a:r>
          </a:p>
          <a:p>
            <a:pPr lvl="1"/>
            <a:r>
              <a:rPr lang="en-US" dirty="0"/>
              <a:t>Without TCAD, charge is just attributed to the pixel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At each step, induced current is found from moving charge and the TCAD weighting potential (Ramo–Shockley)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Current travels from pixel through bump bond, to the readout chip</a:t>
            </a:r>
          </a:p>
          <a:p>
            <a:endParaRPr lang="en-US" dirty="0"/>
          </a:p>
          <a:p>
            <a:r>
              <a:rPr lang="en-US" dirty="0"/>
              <a:t>Induced current builds up a full pulse shape on each pixel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80EDB-1C72-6FD6-DA63-0D50257DD2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5" t="24420" r="49151" b="2244"/>
          <a:stretch>
            <a:fillRect/>
          </a:stretch>
        </p:blipFill>
        <p:spPr>
          <a:xfrm>
            <a:off x="6403515" y="507547"/>
            <a:ext cx="5100119" cy="2392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99B95F-6B13-EB71-44EC-41DA7235A305}"/>
              </a:ext>
            </a:extLst>
          </p:cNvPr>
          <p:cNvSpPr/>
          <p:nvPr/>
        </p:nvSpPr>
        <p:spPr>
          <a:xfrm>
            <a:off x="9561309" y="571532"/>
            <a:ext cx="803937" cy="22645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7F27C-F26F-542A-3812-8EA7C2480A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92"/>
          <a:stretch>
            <a:fillRect/>
          </a:stretch>
        </p:blipFill>
        <p:spPr>
          <a:xfrm>
            <a:off x="6556748" y="3375301"/>
            <a:ext cx="5386193" cy="27904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EE474E-CA5D-01B9-FD40-E7F85DC20C94}"/>
              </a:ext>
            </a:extLst>
          </p:cNvPr>
          <p:cNvSpPr txBox="1"/>
          <p:nvPr/>
        </p:nvSpPr>
        <p:spPr>
          <a:xfrm>
            <a:off x="6525802" y="6145566"/>
            <a:ext cx="5448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Persistent plot of voltage vs time for each center pixel on timepix4 chip</a:t>
            </a:r>
          </a:p>
        </p:txBody>
      </p:sp>
      <p:sp>
        <p:nvSpPr>
          <p:cNvPr id="11" name="Date Placeholder 16">
            <a:extLst>
              <a:ext uri="{FF2B5EF4-FFF2-40B4-BE49-F238E27FC236}">
                <a16:creationId xmlns:a16="http://schemas.microsoft.com/office/drawing/2014/main" id="{78C087F8-F9A3-4E02-FACA-0E81CD3B5B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2" name="Footer Placeholder 21">
            <a:extLst>
              <a:ext uri="{FF2B5EF4-FFF2-40B4-BE49-F238E27FC236}">
                <a16:creationId xmlns:a16="http://schemas.microsoft.com/office/drawing/2014/main" id="{C472AA9F-E934-47E7-8CAD-F4C089AB6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3" name="Slide Number Placeholder 23">
            <a:extLst>
              <a:ext uri="{FF2B5EF4-FFF2-40B4-BE49-F238E27FC236}">
                <a16:creationId xmlns:a16="http://schemas.microsoft.com/office/drawing/2014/main" id="{E84FD011-8D59-82A4-7713-040E88B14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5A741A-397D-B287-C75C-A105DA6B93C2}"/>
              </a:ext>
            </a:extLst>
          </p:cNvPr>
          <p:cNvCxnSpPr>
            <a:cxnSpLocks/>
          </p:cNvCxnSpPr>
          <p:nvPr/>
        </p:nvCxnSpPr>
        <p:spPr>
          <a:xfrm flipH="1">
            <a:off x="6937065" y="3641635"/>
            <a:ext cx="4566569" cy="0"/>
          </a:xfrm>
          <a:prstGeom prst="lin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477BC37-94CC-B181-B8AB-098AC363B95D}"/>
              </a:ext>
            </a:extLst>
          </p:cNvPr>
          <p:cNvSpPr txBox="1"/>
          <p:nvPr/>
        </p:nvSpPr>
        <p:spPr>
          <a:xfrm>
            <a:off x="10140684" y="4259018"/>
            <a:ext cx="1172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Threshold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27AE3EB-E1EF-6F9E-52C2-D7BDF81CA235}"/>
              </a:ext>
            </a:extLst>
          </p:cNvPr>
          <p:cNvCxnSpPr/>
          <p:nvPr/>
        </p:nvCxnSpPr>
        <p:spPr>
          <a:xfrm flipV="1">
            <a:off x="11077128" y="3688285"/>
            <a:ext cx="92053" cy="558459"/>
          </a:xfrm>
          <a:prstGeom prst="straightConnector1">
            <a:avLst/>
          </a:prstGeom>
          <a:ln w="38100">
            <a:solidFill>
              <a:srgbClr val="A02B9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9FA1589-01A1-6149-0831-EEBB3A44F67D}"/>
              </a:ext>
            </a:extLst>
          </p:cNvPr>
          <p:cNvCxnSpPr/>
          <p:nvPr/>
        </p:nvCxnSpPr>
        <p:spPr>
          <a:xfrm flipH="1" flipV="1">
            <a:off x="6989944" y="3737380"/>
            <a:ext cx="61369" cy="2068139"/>
          </a:xfrm>
          <a:prstGeom prst="straightConnector1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97610C5-85EA-1398-5CA0-16883D18DCDB}"/>
              </a:ext>
            </a:extLst>
          </p:cNvPr>
          <p:cNvSpPr txBox="1"/>
          <p:nvPr/>
        </p:nvSpPr>
        <p:spPr>
          <a:xfrm>
            <a:off x="7032165" y="5673299"/>
            <a:ext cx="163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Time of Arrival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8809855-C562-E713-6972-9CE4B253DA9A}"/>
              </a:ext>
            </a:extLst>
          </p:cNvPr>
          <p:cNvCxnSpPr>
            <a:cxnSpLocks/>
          </p:cNvCxnSpPr>
          <p:nvPr/>
        </p:nvCxnSpPr>
        <p:spPr>
          <a:xfrm flipV="1">
            <a:off x="9788100" y="3688285"/>
            <a:ext cx="0" cy="2117234"/>
          </a:xfrm>
          <a:prstGeom prst="straightConnector1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46EE93E-5BD8-59A6-A889-EC5AB1B0EAF7}"/>
              </a:ext>
            </a:extLst>
          </p:cNvPr>
          <p:cNvCxnSpPr/>
          <p:nvPr/>
        </p:nvCxnSpPr>
        <p:spPr>
          <a:xfrm>
            <a:off x="7143366" y="5474126"/>
            <a:ext cx="2565230" cy="0"/>
          </a:xfrm>
          <a:prstGeom prst="straightConnector1">
            <a:avLst/>
          </a:prstGeom>
          <a:ln w="57150">
            <a:solidFill>
              <a:srgbClr val="E9713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ADCF5D3-D247-B4DB-794A-EC3254CA67B9}"/>
              </a:ext>
            </a:extLst>
          </p:cNvPr>
          <p:cNvSpPr txBox="1"/>
          <p:nvPr/>
        </p:nvSpPr>
        <p:spPr>
          <a:xfrm>
            <a:off x="7613722" y="5104794"/>
            <a:ext cx="2174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Time over Threshold</a:t>
            </a:r>
          </a:p>
        </p:txBody>
      </p:sp>
    </p:spTree>
    <p:extLst>
      <p:ext uri="{BB962C8B-B14F-4D97-AF65-F5344CB8AC3E}">
        <p14:creationId xmlns:p14="http://schemas.microsoft.com/office/powerpoint/2010/main" val="2013787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EB087-5A9A-3E23-7BA1-BCEB18ACC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6">
            <a:extLst>
              <a:ext uri="{FF2B5EF4-FFF2-40B4-BE49-F238E27FC236}">
                <a16:creationId xmlns:a16="http://schemas.microsoft.com/office/drawing/2014/main" id="{CBA60447-ED40-4420-C30D-ADCA031DC5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31D6BC11-2F3C-E3AD-F410-C0611AF3C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Linegraphs</a:t>
            </a:r>
          </a:p>
        </p:txBody>
      </p:sp>
      <p:sp>
        <p:nvSpPr>
          <p:cNvPr id="16" name="Date Placeholder 16">
            <a:extLst>
              <a:ext uri="{FF2B5EF4-FFF2-40B4-BE49-F238E27FC236}">
                <a16:creationId xmlns:a16="http://schemas.microsoft.com/office/drawing/2014/main" id="{09A2A7B9-4596-90CD-F8B1-2BBC4CC05D7E}"/>
              </a:ext>
            </a:extLst>
          </p:cNvPr>
          <p:cNvSpPr txBox="1">
            <a:spLocks/>
          </p:cNvSpPr>
          <p:nvPr/>
        </p:nvSpPr>
        <p:spPr>
          <a:xfrm>
            <a:off x="341" y="65497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F9B1D3C-E9D4-4CAB-91CC-4A4398C47C40}" type="datetime1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17" name="Footer Placeholder 21">
            <a:extLst>
              <a:ext uri="{FF2B5EF4-FFF2-40B4-BE49-F238E27FC236}">
                <a16:creationId xmlns:a16="http://schemas.microsoft.com/office/drawing/2014/main" id="{9BB3AE3F-ABC9-81F5-E035-78CEE7F4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8" name="Slide Number Placeholder 23">
            <a:extLst>
              <a:ext uri="{FF2B5EF4-FFF2-40B4-BE49-F238E27FC236}">
                <a16:creationId xmlns:a16="http://schemas.microsoft.com/office/drawing/2014/main" id="{EBCDE7F8-8494-70A2-E0E0-09BF0B850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EF5BB-A3F9-6203-530D-D0B84925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603"/>
            <a:ext cx="12192000" cy="44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6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9B99E-5E64-D5F9-A3E8-7529F42E3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691EB1-95CE-E6CF-99C8-0F0995C7E5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55" t="24420" r="49151" b="2244"/>
          <a:stretch>
            <a:fillRect/>
          </a:stretch>
        </p:blipFill>
        <p:spPr>
          <a:xfrm>
            <a:off x="6922008" y="264049"/>
            <a:ext cx="4438009" cy="2899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562D57-4647-9DDC-5185-536DBC9D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32" y="50380"/>
            <a:ext cx="10515600" cy="1325563"/>
          </a:xfrm>
        </p:spPr>
        <p:txBody>
          <a:bodyPr/>
          <a:lstStyle/>
          <a:p>
            <a:r>
              <a:rPr lang="en-US" dirty="0"/>
              <a:t>Allpix²: Digitization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9BF4F-08C3-6CD4-BC59-304DA3EB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069" y="1623924"/>
            <a:ext cx="5983224" cy="4351338"/>
          </a:xfrm>
        </p:spPr>
        <p:txBody>
          <a:bodyPr>
            <a:normAutofit/>
          </a:bodyPr>
          <a:lstStyle/>
          <a:p>
            <a:r>
              <a:rPr lang="en-US" dirty="0"/>
              <a:t>Converts accumulated analog pixel charges into digitized discrete hits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Digitizer module adjusts thresholds, time resolution, and electronic noise for the chip being simulated</a:t>
            </a:r>
          </a:p>
          <a:p>
            <a:pPr lvl="1"/>
            <a:r>
              <a:rPr lang="en-US" dirty="0"/>
              <a:t>E.g., CROCv2 and Timepix4 chips</a:t>
            </a:r>
          </a:p>
          <a:p>
            <a:pPr lvl="1"/>
            <a:endParaRPr lang="en-US" dirty="0"/>
          </a:p>
          <a:p>
            <a:r>
              <a:rPr lang="en-US" dirty="0"/>
              <a:t>Custom digitization is a unique feature to Allpix²</a:t>
            </a:r>
          </a:p>
          <a:p>
            <a:pPr lvl="2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01EF1-F98C-6C14-961F-8BF337835422}"/>
              </a:ext>
            </a:extLst>
          </p:cNvPr>
          <p:cNvSpPr/>
          <p:nvPr/>
        </p:nvSpPr>
        <p:spPr>
          <a:xfrm>
            <a:off x="9963774" y="399599"/>
            <a:ext cx="945084" cy="270024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6E3B5D-9808-9F13-47E5-226880DC7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5452" y="3377493"/>
            <a:ext cx="4701715" cy="3378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E60B18-BC94-D93B-CABC-8ACD11397A91}"/>
              </a:ext>
            </a:extLst>
          </p:cNvPr>
          <p:cNvSpPr txBox="1"/>
          <p:nvPr/>
        </p:nvSpPr>
        <p:spPr>
          <a:xfrm>
            <a:off x="3502023" y="5652097"/>
            <a:ext cx="372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variation study for CMS sensor with CROCv2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C2A895-6A45-7A51-7E2C-7366DFC5E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6" t="15041" r="16392" b="63344"/>
          <a:stretch>
            <a:fillRect/>
          </a:stretch>
        </p:blipFill>
        <p:spPr>
          <a:xfrm>
            <a:off x="9258795" y="3861734"/>
            <a:ext cx="1594832" cy="1303640"/>
          </a:xfrm>
          <a:prstGeom prst="rect">
            <a:avLst/>
          </a:prstGeom>
        </p:spPr>
      </p:pic>
      <p:sp>
        <p:nvSpPr>
          <p:cNvPr id="18" name="Date Placeholder 16">
            <a:extLst>
              <a:ext uri="{FF2B5EF4-FFF2-40B4-BE49-F238E27FC236}">
                <a16:creationId xmlns:a16="http://schemas.microsoft.com/office/drawing/2014/main" id="{2702E675-EC13-533B-E83C-FE86C612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9" name="Footer Placeholder 21">
            <a:extLst>
              <a:ext uri="{FF2B5EF4-FFF2-40B4-BE49-F238E27FC236}">
                <a16:creationId xmlns:a16="http://schemas.microsoft.com/office/drawing/2014/main" id="{5512598E-7C56-8803-DC70-74AFDB9F5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20" name="Slide Number Placeholder 23">
            <a:extLst>
              <a:ext uri="{FF2B5EF4-FFF2-40B4-BE49-F238E27FC236}">
                <a16:creationId xmlns:a16="http://schemas.microsoft.com/office/drawing/2014/main" id="{736DBCE0-7126-295A-353F-A07031ED8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6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8446-4E96-DD2E-F9A5-D2E98FDC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79" y="99627"/>
            <a:ext cx="10594841" cy="947025"/>
          </a:xfrm>
        </p:spPr>
        <p:txBody>
          <a:bodyPr/>
          <a:lstStyle/>
          <a:p>
            <a:r>
              <a:rPr lang="en-US" dirty="0"/>
              <a:t>More Precise Timing Enables 5D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E9390-44D5-37BE-92AF-168B4BDCA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120" y="1361964"/>
            <a:ext cx="6862344" cy="5230860"/>
          </a:xfrm>
        </p:spPr>
        <p:txBody>
          <a:bodyPr>
            <a:normAutofit/>
          </a:bodyPr>
          <a:lstStyle/>
          <a:p>
            <a:r>
              <a:rPr lang="en-US" b="1"/>
              <a:t>ToT</a:t>
            </a:r>
            <a:r>
              <a:rPr lang="en-US"/>
              <a:t> (time-over-threshold): related to charge collected</a:t>
            </a:r>
          </a:p>
          <a:p>
            <a:r>
              <a:rPr lang="en-US" b="1"/>
              <a:t>ToA</a:t>
            </a:r>
            <a:r>
              <a:rPr lang="en-US"/>
              <a:t> (time-of-arrival): helps decide which pixels belong to the same cluster</a:t>
            </a:r>
          </a:p>
          <a:p>
            <a:r>
              <a:rPr lang="en-US" b="1"/>
              <a:t>Timewalk</a:t>
            </a:r>
            <a:r>
              <a:rPr lang="en-US"/>
              <a:t>: small pulses cross threshold later than larger ones, so ToA arrives late</a:t>
            </a:r>
          </a:p>
          <a:p>
            <a:endParaRPr lang="en-US"/>
          </a:p>
          <a:p>
            <a:r>
              <a:rPr lang="en-US"/>
              <a:t>The threshold sets how strong timewalk is</a:t>
            </a:r>
          </a:p>
          <a:p>
            <a:pPr lvl="1"/>
            <a:r>
              <a:rPr lang="en-US"/>
              <a:t>point of focus to study</a:t>
            </a:r>
          </a:p>
          <a:p>
            <a:r>
              <a:rPr lang="en-US"/>
              <a:t>Variables being used to study cluster algorithms and SNNs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FC1E3F-EEC4-0A94-8A8F-8769BBFCF0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0" r="52982" b="5334"/>
          <a:stretch>
            <a:fillRect/>
          </a:stretch>
        </p:blipFill>
        <p:spPr>
          <a:xfrm>
            <a:off x="8385049" y="3739315"/>
            <a:ext cx="3072384" cy="2280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04A09A-745C-BA43-7659-9093CDF77C82}"/>
              </a:ext>
            </a:extLst>
          </p:cNvPr>
          <p:cNvSpPr txBox="1"/>
          <p:nvPr/>
        </p:nvSpPr>
        <p:spPr>
          <a:xfrm>
            <a:off x="9150861" y="4063237"/>
            <a:ext cx="1862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Timewalk</a:t>
            </a:r>
            <a:r>
              <a:rPr lang="en-US" dirty="0"/>
              <a:t> effects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69033-9EF5-FCF6-6276-40F03E7F59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34" b="4783"/>
          <a:stretch>
            <a:fillRect/>
          </a:stretch>
        </p:blipFill>
        <p:spPr>
          <a:xfrm>
            <a:off x="8229599" y="1253597"/>
            <a:ext cx="3486875" cy="2171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D0E377-3561-9737-C6BB-F1400C29711B}"/>
              </a:ext>
            </a:extLst>
          </p:cNvPr>
          <p:cNvSpPr txBox="1"/>
          <p:nvPr/>
        </p:nvSpPr>
        <p:spPr>
          <a:xfrm>
            <a:off x="8594140" y="1654343"/>
            <a:ext cx="2190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Electrons at 5.2 GeV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BF6552-8C25-24B8-6D58-FC31D0C07A53}"/>
              </a:ext>
            </a:extLst>
          </p:cNvPr>
          <p:cNvSpPr txBox="1"/>
          <p:nvPr/>
        </p:nvSpPr>
        <p:spPr>
          <a:xfrm>
            <a:off x="8994008" y="6389041"/>
            <a:ext cx="1841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Plot of </a:t>
            </a:r>
            <a:r>
              <a:rPr lang="en-US" dirty="0" err="1"/>
              <a:t>ToT</a:t>
            </a:r>
            <a:r>
              <a:rPr lang="en-US" dirty="0"/>
              <a:t> vs </a:t>
            </a:r>
            <a:r>
              <a:rPr lang="en-US" dirty="0" err="1"/>
              <a:t>ToA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7DF224-E6CB-9526-D57E-E1378E8ACC5E}"/>
              </a:ext>
            </a:extLst>
          </p:cNvPr>
          <p:cNvSpPr txBox="1"/>
          <p:nvPr/>
        </p:nvSpPr>
        <p:spPr>
          <a:xfrm>
            <a:off x="8741465" y="938384"/>
            <a:ext cx="2202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Plot of Charge vs </a:t>
            </a:r>
            <a:r>
              <a:rPr lang="en-US" dirty="0" err="1"/>
              <a:t>ToT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D33669-DE67-AAAB-057D-8698D90A35A6}"/>
              </a:ext>
            </a:extLst>
          </p:cNvPr>
          <p:cNvSpPr txBox="1"/>
          <p:nvPr/>
        </p:nvSpPr>
        <p:spPr>
          <a:xfrm>
            <a:off x="9623197" y="5918735"/>
            <a:ext cx="74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ToT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E2267D-6ADA-5497-96D2-45DB68118D87}"/>
              </a:ext>
            </a:extLst>
          </p:cNvPr>
          <p:cNvSpPr txBox="1"/>
          <p:nvPr/>
        </p:nvSpPr>
        <p:spPr>
          <a:xfrm>
            <a:off x="7940549" y="4716338"/>
            <a:ext cx="582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ToA</a:t>
            </a:r>
            <a:endParaRPr lang="en-US" sz="1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E2A390-21D9-DC27-5607-04563AC23D1A}"/>
              </a:ext>
            </a:extLst>
          </p:cNvPr>
          <p:cNvSpPr txBox="1"/>
          <p:nvPr/>
        </p:nvSpPr>
        <p:spPr>
          <a:xfrm rot="5400000">
            <a:off x="10591438" y="4828402"/>
            <a:ext cx="1899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Number of Pixels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11FCF-4271-523F-FA15-3A075477EF90}"/>
              </a:ext>
            </a:extLst>
          </p:cNvPr>
          <p:cNvSpPr txBox="1"/>
          <p:nvPr/>
        </p:nvSpPr>
        <p:spPr>
          <a:xfrm>
            <a:off x="9842535" y="3333836"/>
            <a:ext cx="74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ToT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0E8A10-A4FB-563A-1744-3F7EAC4A9391}"/>
              </a:ext>
            </a:extLst>
          </p:cNvPr>
          <p:cNvSpPr txBox="1"/>
          <p:nvPr/>
        </p:nvSpPr>
        <p:spPr>
          <a:xfrm rot="16200000">
            <a:off x="7634424" y="2066698"/>
            <a:ext cx="947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Charge</a:t>
            </a:r>
          </a:p>
        </p:txBody>
      </p:sp>
      <p:sp>
        <p:nvSpPr>
          <p:cNvPr id="12" name="Date Placeholder 16">
            <a:extLst>
              <a:ext uri="{FF2B5EF4-FFF2-40B4-BE49-F238E27FC236}">
                <a16:creationId xmlns:a16="http://schemas.microsoft.com/office/drawing/2014/main" id="{00136C6E-72EB-22EA-5B71-FC715CAEE8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14" name="Footer Placeholder 21">
            <a:extLst>
              <a:ext uri="{FF2B5EF4-FFF2-40B4-BE49-F238E27FC236}">
                <a16:creationId xmlns:a16="http://schemas.microsoft.com/office/drawing/2014/main" id="{A0C24F29-B958-1A4B-65A5-5C64E120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16" name="Slide Number Placeholder 23">
            <a:extLst>
              <a:ext uri="{FF2B5EF4-FFF2-40B4-BE49-F238E27FC236}">
                <a16:creationId xmlns:a16="http://schemas.microsoft.com/office/drawing/2014/main" id="{18301D49-0BEA-BD16-A942-E9C8F25B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23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DFC5-8AB2-D712-1132-C7CFA38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462" y="362019"/>
            <a:ext cx="10515600" cy="1325563"/>
          </a:xfrm>
        </p:spPr>
        <p:txBody>
          <a:bodyPr/>
          <a:lstStyle/>
          <a:p>
            <a:r>
              <a:rPr lang="en-US" dirty="0"/>
              <a:t>Future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345CF-D24C-01A0-812D-D78D32CD6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64" y="1690688"/>
            <a:ext cx="6029005" cy="4329699"/>
          </a:xfrm>
        </p:spPr>
        <p:txBody>
          <a:bodyPr>
            <a:normAutofit/>
          </a:bodyPr>
          <a:lstStyle/>
          <a:p>
            <a:r>
              <a:rPr lang="en-US" dirty="0"/>
              <a:t>Train SNNs on the synthetic TCAD + Allpix² data to reach the our goals:</a:t>
            </a:r>
          </a:p>
          <a:p>
            <a:pPr lvl="1"/>
            <a:r>
              <a:rPr lang="en-US" b="1" dirty="0"/>
              <a:t>5D clustering:</a:t>
            </a:r>
            <a:r>
              <a:rPr lang="en-US" dirty="0"/>
              <a:t> group hits into clusters using position, charge (</a:t>
            </a:r>
            <a:r>
              <a:rPr lang="en-US" dirty="0" err="1"/>
              <a:t>ToT</a:t>
            </a:r>
            <a:r>
              <a:rPr lang="en-US" dirty="0"/>
              <a:t>) and time (</a:t>
            </a:r>
            <a:r>
              <a:rPr lang="en-US" dirty="0" err="1"/>
              <a:t>ToA</a:t>
            </a:r>
            <a:r>
              <a:rPr lang="en-US" dirty="0"/>
              <a:t>)</a:t>
            </a:r>
          </a:p>
          <a:p>
            <a:pPr lvl="1"/>
            <a:r>
              <a:rPr lang="en-US" b="1" dirty="0"/>
              <a:t>Classification:</a:t>
            </a:r>
            <a:r>
              <a:rPr lang="en-US" dirty="0"/>
              <a:t> identify the particle type from cluster shape, size and charge</a:t>
            </a:r>
          </a:p>
          <a:p>
            <a:pPr lvl="1"/>
            <a:r>
              <a:rPr lang="en-US" b="1" dirty="0"/>
              <a:t>Interpolation:</a:t>
            </a:r>
            <a:r>
              <a:rPr lang="en-US" dirty="0"/>
              <a:t> give real-valued outputs from each cluster, such as sub-pixel hit position</a:t>
            </a:r>
          </a:p>
        </p:txBody>
      </p:sp>
      <p:sp>
        <p:nvSpPr>
          <p:cNvPr id="4" name="Date Placeholder 16">
            <a:extLst>
              <a:ext uri="{FF2B5EF4-FFF2-40B4-BE49-F238E27FC236}">
                <a16:creationId xmlns:a16="http://schemas.microsoft.com/office/drawing/2014/main" id="{0FE6D6C3-89FD-4758-3E3C-EDB80037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569BF65-9675-8E82-416B-CB2BBA900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4EFE2967-148C-1038-81E2-0931A0F2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13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CE5CFB-EF16-5167-1906-4715DCC380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30"/>
          <a:stretch>
            <a:fillRect/>
          </a:stretch>
        </p:blipFill>
        <p:spPr>
          <a:xfrm>
            <a:off x="6994395" y="570732"/>
            <a:ext cx="4721557" cy="2964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F2EED6-50A6-84C2-79B0-5BF896107548}"/>
              </a:ext>
            </a:extLst>
          </p:cNvPr>
          <p:cNvSpPr txBox="1"/>
          <p:nvPr/>
        </p:nvSpPr>
        <p:spPr>
          <a:xfrm>
            <a:off x="8793644" y="262242"/>
            <a:ext cx="11230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Hit map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B9C95-6E8A-7CD5-2DA6-D77EF3940D91}"/>
              </a:ext>
            </a:extLst>
          </p:cNvPr>
          <p:cNvSpPr txBox="1"/>
          <p:nvPr/>
        </p:nvSpPr>
        <p:spPr>
          <a:xfrm>
            <a:off x="8897972" y="2712814"/>
            <a:ext cx="2037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Protons at 5.2 GeV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ABC77D-58FA-133C-5A7B-6ECA627176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97"/>
          <a:stretch>
            <a:fillRect/>
          </a:stretch>
        </p:blipFill>
        <p:spPr>
          <a:xfrm>
            <a:off x="6994392" y="3540665"/>
            <a:ext cx="4721557" cy="30139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4C4D728-8331-D262-343B-7283242987DF}"/>
              </a:ext>
            </a:extLst>
          </p:cNvPr>
          <p:cNvSpPr txBox="1"/>
          <p:nvPr/>
        </p:nvSpPr>
        <p:spPr>
          <a:xfrm>
            <a:off x="8793919" y="5712188"/>
            <a:ext cx="2245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Electrons at 5.2 GeV</a:t>
            </a:r>
          </a:p>
        </p:txBody>
      </p:sp>
    </p:spTree>
    <p:extLst>
      <p:ext uri="{BB962C8B-B14F-4D97-AF65-F5344CB8AC3E}">
        <p14:creationId xmlns:p14="http://schemas.microsoft.com/office/powerpoint/2010/main" val="3895488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D293F-7DC6-C697-06B8-5166DD387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5BB70-CC65-5E00-7851-C7F10EBEB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this whole pipeline, we get our synthetic data to compare with real data</a:t>
            </a:r>
          </a:p>
          <a:p>
            <a:pPr lvl="1"/>
            <a:r>
              <a:rPr lang="en-US" dirty="0"/>
              <a:t>CMS</a:t>
            </a:r>
          </a:p>
          <a:p>
            <a:pPr lvl="2"/>
            <a:r>
              <a:rPr lang="en-US" dirty="0"/>
              <a:t>CMS collaborators are comparing test beam data to simulation</a:t>
            </a:r>
          </a:p>
          <a:p>
            <a:pPr lvl="2"/>
            <a:r>
              <a:rPr lang="en-US" dirty="0"/>
              <a:t>Start using </a:t>
            </a:r>
            <a:r>
              <a:rPr lang="en-US" dirty="0" err="1"/>
              <a:t>ToT</a:t>
            </a:r>
            <a:r>
              <a:rPr lang="en-US" dirty="0"/>
              <a:t> for CROCv2</a:t>
            </a:r>
          </a:p>
          <a:p>
            <a:pPr lvl="1"/>
            <a:r>
              <a:rPr lang="en-US" dirty="0"/>
              <a:t>Timepix4</a:t>
            </a:r>
          </a:p>
          <a:p>
            <a:pPr lvl="2"/>
            <a:r>
              <a:rPr lang="en-US" dirty="0"/>
              <a:t>Compare simulations to data taken in test beams and electron microscopes</a:t>
            </a:r>
          </a:p>
          <a:p>
            <a:endParaRPr lang="en-US" dirty="0"/>
          </a:p>
          <a:p>
            <a:r>
              <a:rPr lang="en-US" dirty="0"/>
              <a:t>Working on using simulations to train neural networks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Date Placeholder 16">
            <a:extLst>
              <a:ext uri="{FF2B5EF4-FFF2-40B4-BE49-F238E27FC236}">
                <a16:creationId xmlns:a16="http://schemas.microsoft.com/office/drawing/2014/main" id="{97E12215-B000-8D1F-9AB1-B3F27C9F6E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" y="6549792"/>
            <a:ext cx="2743200" cy="365125"/>
          </a:xfrm>
        </p:spPr>
        <p:txBody>
          <a:bodyPr/>
          <a:lstStyle/>
          <a:p>
            <a:fld id="{7F9B1D3C-E9D4-4CAB-91CC-4A4398C47C40}" type="datetime1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D261A9B-F9FD-DBF2-126D-562D2BD1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9247" y="6549791"/>
            <a:ext cx="4114800" cy="365125"/>
          </a:xfrm>
        </p:spPr>
        <p:txBody>
          <a:bodyPr/>
          <a:lstStyle/>
          <a:p>
            <a:r>
              <a:rPr lang="en-US" dirty="0"/>
              <a:t>S. </a:t>
            </a:r>
            <a:r>
              <a:rPr lang="en-US" dirty="0" err="1"/>
              <a:t>Hortua</a:t>
            </a:r>
            <a:r>
              <a:rPr lang="en-US" dirty="0"/>
              <a:t> - CPAD</a:t>
            </a:r>
          </a:p>
        </p:txBody>
      </p:sp>
      <p:sp>
        <p:nvSpPr>
          <p:cNvPr id="9" name="Slide Number Placeholder 23">
            <a:extLst>
              <a:ext uri="{FF2B5EF4-FFF2-40B4-BE49-F238E27FC236}">
                <a16:creationId xmlns:a16="http://schemas.microsoft.com/office/drawing/2014/main" id="{2C3BEB61-2B0A-DF26-8982-9AB8C511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174" y="6492875"/>
            <a:ext cx="2743200" cy="365125"/>
          </a:xfrm>
        </p:spPr>
        <p:txBody>
          <a:bodyPr/>
          <a:lstStyle/>
          <a:p>
            <a:fld id="{F91F7217-9ECB-4FAF-AA88-B4076BE99DD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0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2DF55DB-0CF8-4D7D-93E1-5BC7E17A5173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22a6d20-8b01-46f8-8277-1afacee4afb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notes</Template>
  <TotalTime>1889</TotalTime>
  <Words>1106</Words>
  <Application>Microsoft Office PowerPoint</Application>
  <PresentationFormat>Widescreen</PresentationFormat>
  <Paragraphs>197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Wingdings</vt:lpstr>
      <vt:lpstr>Office Theme</vt:lpstr>
      <vt:lpstr>Synthetic Pixel-Detector Data for SNN Training with TCAD, Allpix2 and NEUROPix</vt:lpstr>
      <vt:lpstr>NEUROPix</vt:lpstr>
      <vt:lpstr>NEUROPix</vt:lpstr>
      <vt:lpstr>Two Example Applications</vt:lpstr>
      <vt:lpstr>Need Realistic Simulations to Train SNNs</vt:lpstr>
      <vt:lpstr>Geant4 inside Allpix2 </vt:lpstr>
      <vt:lpstr>Device Simulations to get Electric Fields: TCAD</vt:lpstr>
      <vt:lpstr>Realistic Model of Electric Fields from TCAD</vt:lpstr>
      <vt:lpstr>Charge Propagation and Signal Formation</vt:lpstr>
      <vt:lpstr>Linegraphs</vt:lpstr>
      <vt:lpstr>Allpix²: Digitization</vt:lpstr>
      <vt:lpstr>More Precise Timing Enables 5D Clustering</vt:lpstr>
      <vt:lpstr>Future Goals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Hortua, Sebastian A</dc:creator>
  <cp:lastModifiedBy>Hortua, Sebastian A</cp:lastModifiedBy>
  <cp:revision>43</cp:revision>
  <dcterms:created xsi:type="dcterms:W3CDTF">2026-10-09T14:56:39Z</dcterms:created>
  <dcterms:modified xsi:type="dcterms:W3CDTF">2026-10-19T18:12:19Z</dcterms:modified>
</cp:coreProperties>
</file>