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22" Type="http://schemas.openxmlformats.org/officeDocument/2006/relationships/slide" Target="slides/slide16.xml"/><Relationship Id="rId44" Type="http://schemas.openxmlformats.org/officeDocument/2006/relationships/slide" Target="slides/slide38.xml"/><Relationship Id="rId21" Type="http://schemas.openxmlformats.org/officeDocument/2006/relationships/slide" Target="slides/slide15.xml"/><Relationship Id="rId43" Type="http://schemas.openxmlformats.org/officeDocument/2006/relationships/slide" Target="slides/slide37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f5af4847a6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g3f5af4847a6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f5af4847a6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g3f5af4847a6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h239411994ecf92cc_0_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h239411994ecf92cc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h239411994ecf92cc_0_2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h239411994ecf92cc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h3202ebb245f96b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h3202ebb245f96b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h239411994ecf92cc_0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h239411994ecf92cc_0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h2b904ef42fb24ab1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h2b904ef42fb24ab1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h2b904ef42fb24ab1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h2b904ef42fb24ab1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h2b904ef42fb24ab1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8" name="Google Shape;318;h2b904ef42fb24ab1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h2b904ef42fb24ab1_0_3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9" name="Google Shape;369;h2b904ef42fb24ab1_0_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h2c4f6a022f355fc4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9" name="Google Shape;419;h2c4f6a022f355fc4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h2c4f6a022f355fc4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3" name="Google Shape;433;h2c4f6a022f355fc4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h135bf89c52c7e206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6" name="Google Shape;476;h135bf89c52c7e206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h7b9055f9397d7a9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h7b9055f9397d7a9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h7b9055f9397d7a92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h7b9055f9397d7a92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409e0eade7e_2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409e0eade7e_2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409e0eade7e_2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g409e0eade7e_2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h135bf89c52c7e206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h135bf89c52c7e206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409e13796be_6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409e13796be_6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409e13796be_6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409e13796be_6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3f5af4847a6_0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3" name="Google Shape;603;g3f5af4847a6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h2b904ef42fb24ab1_0_6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0" name="Google Shape;620;h2b904ef42fb24ab1_0_6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h4a0ad7b8d90b08ae_1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h4a0ad7b8d90b08ae_1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409e13796be_6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409e13796be_6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h36b7101437d19152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h36b7101437d19152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409c6fe4cc0_17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409c6fe4cc0_17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3fa7f73963c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3fa7f73963c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409c6fe4cc0_1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409c6fe4cc0_1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409ca3853b7_5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409ca3853b7_5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409c6fe4cc0_17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9" name="Google Shape;719;g409c6fe4cc0_17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409c6fe4cc0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409c6fe4cc0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g3fb7bede09a_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2" name="Google Shape;742;g3fb7bede09a_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409e0eade7e_2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409e0eade7e_2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409ca3853b7_5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409ca3853b7_5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409e13796be_6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" name="Google Shape;781;g409e13796be_6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h7b9055f9397d7a92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7" name="Google Shape;797;h7b9055f9397d7a92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h766cfa6a358ae000_8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1" name="Google Shape;811;h766cfa6a358ae000_8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h6033e2e7d54e4d20_26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0" name="Google Shape;820;h6033e2e7d54e4d20_26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6" name="Google Shape;66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" name="Google Shape;69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0" name="Google Shape;70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1" name="Google Shape;71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7" name="Google Shape;77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8" name="Google Shape;7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1" name="Google Shape;8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5" name="Google Shape;85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6" name="Google Shape;86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7" name="Google Shape;87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0" name="Google Shape;90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3" name="Google Shape;93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4" name="Google Shape;94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" name="Google Shape;54;p13"/>
          <p:cNvSpPr/>
          <p:nvPr/>
        </p:nvSpPr>
        <p:spPr>
          <a:xfrm>
            <a:off x="0" y="0"/>
            <a:ext cx="311700" cy="5143500"/>
          </a:xfrm>
          <a:prstGeom prst="rect">
            <a:avLst/>
          </a:prstGeom>
          <a:solidFill>
            <a:srgbClr val="005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888000" y="152400"/>
            <a:ext cx="2103601" cy="737075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6.png"/><Relationship Id="rId4" Type="http://schemas.openxmlformats.org/officeDocument/2006/relationships/image" Target="../media/image22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1.jpg"/><Relationship Id="rId4" Type="http://schemas.openxmlformats.org/officeDocument/2006/relationships/image" Target="../media/image25.jpg"/><Relationship Id="rId5" Type="http://schemas.openxmlformats.org/officeDocument/2006/relationships/image" Target="../media/image29.png"/><Relationship Id="rId6" Type="http://schemas.openxmlformats.org/officeDocument/2006/relationships/image" Target="../media/image27.png"/><Relationship Id="rId7" Type="http://schemas.openxmlformats.org/officeDocument/2006/relationships/image" Target="../media/image20.png"/><Relationship Id="rId8" Type="http://schemas.openxmlformats.org/officeDocument/2006/relationships/image" Target="../media/image3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14.png"/><Relationship Id="rId7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6.png"/><Relationship Id="rId4" Type="http://schemas.openxmlformats.org/officeDocument/2006/relationships/image" Target="../media/image17.png"/><Relationship Id="rId5" Type="http://schemas.openxmlformats.org/officeDocument/2006/relationships/image" Target="../media/image23.png"/><Relationship Id="rId6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2.png"/><Relationship Id="rId4" Type="http://schemas.openxmlformats.org/officeDocument/2006/relationships/image" Target="../media/image35.png"/><Relationship Id="rId5" Type="http://schemas.openxmlformats.org/officeDocument/2006/relationships/image" Target="../media/image2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0.png"/><Relationship Id="rId4" Type="http://schemas.openxmlformats.org/officeDocument/2006/relationships/image" Target="../media/image3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2.jpg"/><Relationship Id="rId4" Type="http://schemas.openxmlformats.org/officeDocument/2006/relationships/image" Target="../media/image64.jpg"/><Relationship Id="rId5" Type="http://schemas.openxmlformats.org/officeDocument/2006/relationships/image" Target="../media/image5.png"/><Relationship Id="rId6" Type="http://schemas.openxmlformats.org/officeDocument/2006/relationships/image" Target="../media/image3.png"/><Relationship Id="rId7" Type="http://schemas.openxmlformats.org/officeDocument/2006/relationships/image" Target="../media/image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0.png"/><Relationship Id="rId4" Type="http://schemas.openxmlformats.org/officeDocument/2006/relationships/image" Target="../media/image48.png"/><Relationship Id="rId5" Type="http://schemas.openxmlformats.org/officeDocument/2006/relationships/image" Target="../media/image33.png"/><Relationship Id="rId6" Type="http://schemas.openxmlformats.org/officeDocument/2006/relationships/image" Target="../media/image3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3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7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7.gif"/><Relationship Id="rId4" Type="http://schemas.openxmlformats.org/officeDocument/2006/relationships/hyperlink" Target="mailto:peter.mandeville.lewis@hawaii.edu" TargetMode="External"/><Relationship Id="rId5" Type="http://schemas.openxmlformats.org/officeDocument/2006/relationships/hyperlink" Target="mailto:tanner.polischuk@hawaii.edu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7.png"/><Relationship Id="rId4" Type="http://schemas.openxmlformats.org/officeDocument/2006/relationships/image" Target="../media/image61.png"/><Relationship Id="rId5" Type="http://schemas.openxmlformats.org/officeDocument/2006/relationships/image" Target="../media/image4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4.png"/><Relationship Id="rId4" Type="http://schemas.openxmlformats.org/officeDocument/2006/relationships/image" Target="../media/image54.png"/><Relationship Id="rId5" Type="http://schemas.openxmlformats.org/officeDocument/2006/relationships/image" Target="../media/image7.png"/><Relationship Id="rId6" Type="http://schemas.openxmlformats.org/officeDocument/2006/relationships/image" Target="../media/image42.png"/><Relationship Id="rId7" Type="http://schemas.openxmlformats.org/officeDocument/2006/relationships/image" Target="../media/image1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s://www.sciencedirect.com/science/article/abs/pii/S0168900205021418" TargetMode="External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4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9.png"/><Relationship Id="rId4" Type="http://schemas.openxmlformats.org/officeDocument/2006/relationships/image" Target="../media/image6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8.png"/><Relationship Id="rId4" Type="http://schemas.openxmlformats.org/officeDocument/2006/relationships/image" Target="../media/image60.png"/><Relationship Id="rId5" Type="http://schemas.openxmlformats.org/officeDocument/2006/relationships/image" Target="../media/image63.png"/><Relationship Id="rId6" Type="http://schemas.openxmlformats.org/officeDocument/2006/relationships/image" Target="../media/image53.png"/><Relationship Id="rId7" Type="http://schemas.openxmlformats.org/officeDocument/2006/relationships/image" Target="../media/image65.png"/><Relationship Id="rId8" Type="http://schemas.openxmlformats.org/officeDocument/2006/relationships/image" Target="../media/image5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0.png"/><Relationship Id="rId4" Type="http://schemas.openxmlformats.org/officeDocument/2006/relationships/image" Target="../media/image76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4.png"/><Relationship Id="rId4" Type="http://schemas.openxmlformats.org/officeDocument/2006/relationships/image" Target="../media/image75.png"/><Relationship Id="rId5" Type="http://schemas.openxmlformats.org/officeDocument/2006/relationships/image" Target="../media/image7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7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78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67.png"/><Relationship Id="rId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5"/>
          <p:cNvSpPr txBox="1"/>
          <p:nvPr>
            <p:ph type="ctrTitle"/>
          </p:nvPr>
        </p:nvSpPr>
        <p:spPr>
          <a:xfrm>
            <a:off x="311700" y="889475"/>
            <a:ext cx="88323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78"/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A Low-</a:t>
            </a:r>
            <a:r>
              <a:rPr lang="en">
                <a:latin typeface="Cambria"/>
                <a:ea typeface="Cambria"/>
                <a:cs typeface="Cambria"/>
                <a:sym typeface="Cambria"/>
              </a:rPr>
              <a:t>Gain</a:t>
            </a:r>
            <a:r>
              <a:rPr lang="en">
                <a:latin typeface="Cambria"/>
                <a:ea typeface="Cambria"/>
                <a:cs typeface="Cambria"/>
                <a:sym typeface="Cambria"/>
              </a:rPr>
              <a:t>, Integrated-Grid, 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78"/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Pixelated MPGD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2" name="Google Shape;102;p25"/>
          <p:cNvSpPr txBox="1"/>
          <p:nvPr>
            <p:ph idx="1" type="subTitle"/>
          </p:nvPr>
        </p:nvSpPr>
        <p:spPr>
          <a:xfrm>
            <a:off x="311700" y="2979025"/>
            <a:ext cx="8832300" cy="14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Tanner Polischuk | University of Hawaii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CPAD 2026 | UW</a:t>
            </a:r>
            <a:endParaRPr sz="22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October 21, 2026</a:t>
            </a:r>
            <a:endParaRPr sz="22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3" name="Google Shape;103;p25"/>
          <p:cNvSpPr/>
          <p:nvPr/>
        </p:nvSpPr>
        <p:spPr>
          <a:xfrm>
            <a:off x="0" y="0"/>
            <a:ext cx="311700" cy="5143500"/>
          </a:xfrm>
          <a:prstGeom prst="rect">
            <a:avLst/>
          </a:prstGeom>
          <a:solidFill>
            <a:srgbClr val="005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" name="Google Shape;1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88000" y="152400"/>
            <a:ext cx="2103601" cy="73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6"/>
          <p:cNvSpPr txBox="1"/>
          <p:nvPr>
            <p:ph type="title"/>
          </p:nvPr>
        </p:nvSpPr>
        <p:spPr>
          <a:xfrm>
            <a:off x="311700" y="445025"/>
            <a:ext cx="85206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11"/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The Flexible, Ideal MPGD System 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11"/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(FIMS) Team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0" name="Google Shape;110;p26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1" name="Google Shape;111;p26"/>
          <p:cNvSpPr txBox="1"/>
          <p:nvPr/>
        </p:nvSpPr>
        <p:spPr>
          <a:xfrm>
            <a:off x="787625" y="2663700"/>
            <a:ext cx="32427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" sz="1500" u="none" cap="none" strike="noStrike">
                <a:solidFill>
                  <a:srgbClr val="999999"/>
                </a:solidFill>
                <a:latin typeface="Cambria"/>
                <a:ea typeface="Cambria"/>
                <a:cs typeface="Cambria"/>
                <a:sym typeface="Cambria"/>
              </a:rPr>
              <a:t>At The University of Hawai</a:t>
            </a:r>
            <a:r>
              <a:rPr i="1" lang="en" sz="1500">
                <a:solidFill>
                  <a:srgbClr val="999999"/>
                </a:solidFill>
                <a:latin typeface="Cambria"/>
                <a:ea typeface="Cambria"/>
                <a:cs typeface="Cambria"/>
                <a:sym typeface="Cambria"/>
              </a:rPr>
              <a:t>’</a:t>
            </a:r>
            <a:r>
              <a:rPr b="0" i="1" lang="en" sz="1500" u="none" cap="none" strike="noStrike">
                <a:solidFill>
                  <a:srgbClr val="999999"/>
                </a:solidFill>
                <a:latin typeface="Cambria"/>
                <a:ea typeface="Cambria"/>
                <a:cs typeface="Cambria"/>
                <a:sym typeface="Cambria"/>
              </a:rPr>
              <a:t>i at M</a:t>
            </a:r>
            <a:r>
              <a:rPr i="1" lang="en" sz="1500">
                <a:solidFill>
                  <a:srgbClr val="999999"/>
                </a:solidFill>
                <a:latin typeface="Cambria"/>
                <a:ea typeface="Cambria"/>
                <a:cs typeface="Cambria"/>
                <a:sym typeface="Cambria"/>
              </a:rPr>
              <a:t>ā</a:t>
            </a:r>
            <a:r>
              <a:rPr b="0" i="1" lang="en" sz="1500" u="none" cap="none" strike="noStrike">
                <a:solidFill>
                  <a:srgbClr val="999999"/>
                </a:solidFill>
                <a:latin typeface="Cambria"/>
                <a:ea typeface="Cambria"/>
                <a:cs typeface="Cambria"/>
                <a:sym typeface="Cambria"/>
              </a:rPr>
              <a:t>noa</a:t>
            </a:r>
            <a:endParaRPr b="0" i="0" sz="1500" u="none" cap="none" strike="noStrike">
              <a:solidFill>
                <a:srgbClr val="99999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500" u="none" cap="none" strike="noStrike">
                <a:solidFill>
                  <a:srgbClr val="0F5A38"/>
                </a:solidFill>
                <a:latin typeface="Cambria"/>
                <a:ea typeface="Cambria"/>
                <a:cs typeface="Cambria"/>
                <a:sym typeface="Cambria"/>
              </a:rPr>
              <a:t>Peter Lewis, </a:t>
            </a:r>
            <a:r>
              <a:rPr b="1" i="0" lang="en" sz="1500" u="none" cap="none" strike="noStrike">
                <a:solidFill>
                  <a:srgbClr val="0F5A38"/>
                </a:solidFill>
                <a:latin typeface="Cambria"/>
                <a:ea typeface="Cambria"/>
                <a:cs typeface="Cambria"/>
                <a:sym typeface="Cambria"/>
              </a:rPr>
              <a:t>Tanner Polischuk,</a:t>
            </a:r>
            <a:r>
              <a:rPr b="0" i="0" lang="en" sz="1500" u="none" cap="none" strike="noStrike">
                <a:solidFill>
                  <a:srgbClr val="0F5A38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 b="0" i="0" sz="1500" u="none" cap="none" strike="noStrike">
              <a:solidFill>
                <a:srgbClr val="0F5A38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500" u="none" cap="none" strike="noStrike">
                <a:solidFill>
                  <a:srgbClr val="0F5A38"/>
                </a:solidFill>
                <a:latin typeface="Cambria"/>
                <a:ea typeface="Cambria"/>
                <a:cs typeface="Cambria"/>
                <a:sym typeface="Cambria"/>
              </a:rPr>
              <a:t>James</a:t>
            </a:r>
            <a:r>
              <a:rPr lang="en" sz="1500">
                <a:solidFill>
                  <a:srgbClr val="0F5A38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b="0" i="0" lang="en" sz="1500" u="none" cap="none" strike="noStrike">
                <a:solidFill>
                  <a:srgbClr val="0F5A38"/>
                </a:solidFill>
                <a:latin typeface="Cambria"/>
                <a:ea typeface="Cambria"/>
                <a:cs typeface="Cambria"/>
                <a:sym typeface="Cambria"/>
              </a:rPr>
              <a:t>Harrison IV, Haider</a:t>
            </a:r>
            <a:r>
              <a:rPr lang="en" sz="1500">
                <a:solidFill>
                  <a:srgbClr val="0F5A38"/>
                </a:solidFill>
                <a:latin typeface="Cambria"/>
                <a:ea typeface="Cambria"/>
                <a:cs typeface="Cambria"/>
                <a:sym typeface="Cambria"/>
              </a:rPr>
              <a:t> Abbas, </a:t>
            </a:r>
            <a:endParaRPr sz="1500">
              <a:solidFill>
                <a:srgbClr val="0F5A38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500">
                <a:solidFill>
                  <a:srgbClr val="0F5A38"/>
                </a:solidFill>
                <a:latin typeface="Cambria"/>
                <a:ea typeface="Cambria"/>
                <a:cs typeface="Cambria"/>
                <a:sym typeface="Cambria"/>
              </a:rPr>
              <a:t>Nai’a Nyza, </a:t>
            </a:r>
            <a:r>
              <a:rPr b="0" i="0" lang="en" sz="1500" u="none" cap="none" strike="noStrike">
                <a:solidFill>
                  <a:srgbClr val="0F5A38"/>
                </a:solidFill>
                <a:latin typeface="Cambria"/>
                <a:ea typeface="Cambria"/>
                <a:cs typeface="Cambria"/>
                <a:sym typeface="Cambria"/>
              </a:rPr>
              <a:t>Sven Vahsen</a:t>
            </a:r>
            <a:endParaRPr b="0" i="0" sz="1500" u="none" cap="none" strike="noStrike">
              <a:solidFill>
                <a:srgbClr val="0F5A38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12" name="Google Shape;11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0300" y="1254650"/>
            <a:ext cx="3678576" cy="82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7625" y="1889225"/>
            <a:ext cx="2134401" cy="747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00300" y="3207036"/>
            <a:ext cx="2102625" cy="822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6"/>
          <p:cNvSpPr txBox="1"/>
          <p:nvPr/>
        </p:nvSpPr>
        <p:spPr>
          <a:xfrm>
            <a:off x="5100300" y="2077476"/>
            <a:ext cx="3732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" sz="1500" u="none" cap="none" strike="noStrike">
                <a:solidFill>
                  <a:srgbClr val="999999"/>
                </a:solidFill>
                <a:latin typeface="Cambria"/>
                <a:ea typeface="Cambria"/>
                <a:cs typeface="Cambria"/>
                <a:sym typeface="Cambria"/>
              </a:rPr>
              <a:t>At Lawrence Berkeley National Laboratory</a:t>
            </a:r>
            <a:endParaRPr b="0" i="0" sz="1500" u="none" cap="none" strike="noStrike">
              <a:solidFill>
                <a:srgbClr val="99999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500" u="none" cap="none" strike="noStrike">
                <a:solidFill>
                  <a:srgbClr val="022F3C"/>
                </a:solidFill>
                <a:latin typeface="Cambria"/>
                <a:ea typeface="Cambria"/>
                <a:cs typeface="Cambria"/>
                <a:sym typeface="Cambria"/>
              </a:rPr>
              <a:t>Peter Sorensen, Aikaterini</a:t>
            </a:r>
            <a:r>
              <a:rPr lang="en" sz="1500">
                <a:solidFill>
                  <a:srgbClr val="022F3C"/>
                </a:solidFill>
                <a:latin typeface="Cambria"/>
                <a:ea typeface="Cambria"/>
                <a:cs typeface="Cambria"/>
                <a:sym typeface="Cambria"/>
              </a:rPr>
              <a:t> Papadopoulou, Tarun Prakash, Will Wright, Craig </a:t>
            </a:r>
            <a:r>
              <a:rPr lang="en" sz="1500">
                <a:solidFill>
                  <a:srgbClr val="022F3C"/>
                </a:solidFill>
                <a:latin typeface="Cambria"/>
                <a:ea typeface="Cambria"/>
                <a:cs typeface="Cambria"/>
                <a:sym typeface="Cambria"/>
              </a:rPr>
              <a:t>Tindall</a:t>
            </a:r>
            <a:r>
              <a:rPr lang="en" sz="1500">
                <a:solidFill>
                  <a:srgbClr val="022F3C"/>
                </a:solidFill>
                <a:latin typeface="Cambria"/>
                <a:ea typeface="Cambria"/>
                <a:cs typeface="Cambria"/>
                <a:sym typeface="Cambria"/>
              </a:rPr>
              <a:t>, Yichen Liu, </a:t>
            </a:r>
            <a:r>
              <a:rPr b="0" i="0" lang="en" sz="1500" u="none" cap="none" strike="noStrike">
                <a:solidFill>
                  <a:srgbClr val="022F3C"/>
                </a:solidFill>
                <a:latin typeface="Cambria"/>
                <a:ea typeface="Cambria"/>
                <a:cs typeface="Cambria"/>
                <a:sym typeface="Cambria"/>
              </a:rPr>
              <a:t>Carl Grace, Nowzesh Hasa</a:t>
            </a:r>
            <a:r>
              <a:rPr lang="en" sz="1500">
                <a:solidFill>
                  <a:srgbClr val="022F3C"/>
                </a:solidFill>
                <a:latin typeface="Cambria"/>
                <a:ea typeface="Cambria"/>
                <a:cs typeface="Cambria"/>
                <a:sym typeface="Cambria"/>
              </a:rPr>
              <a:t>n</a:t>
            </a:r>
            <a:endParaRPr b="0" i="0" sz="1500" u="none" cap="none" strike="noStrike">
              <a:solidFill>
                <a:srgbClr val="0F5A38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6" name="Google Shape;116;p26"/>
          <p:cNvSpPr txBox="1"/>
          <p:nvPr/>
        </p:nvSpPr>
        <p:spPr>
          <a:xfrm>
            <a:off x="5100300" y="4029850"/>
            <a:ext cx="3732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1" lang="en" sz="1500" u="none" cap="none" strike="noStrike">
                <a:solidFill>
                  <a:srgbClr val="999999"/>
                </a:solidFill>
                <a:latin typeface="Cambria"/>
                <a:ea typeface="Cambria"/>
                <a:cs typeface="Cambria"/>
                <a:sym typeface="Cambria"/>
              </a:rPr>
              <a:t>At The University of Texas at Arlington</a:t>
            </a:r>
            <a:endParaRPr b="0" i="1" sz="1500" u="none" cap="none" strike="noStrike">
              <a:solidFill>
                <a:srgbClr val="99999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500" u="none" cap="none" strike="noStrike">
                <a:solidFill>
                  <a:srgbClr val="2B64A9"/>
                </a:solidFill>
                <a:latin typeface="Cambria"/>
                <a:ea typeface="Cambria"/>
                <a:cs typeface="Cambria"/>
                <a:sym typeface="Cambria"/>
              </a:rPr>
              <a:t>Yuan Mei, Peng Miao</a:t>
            </a:r>
            <a:endParaRPr b="0" i="1" sz="1500" u="none" cap="none" strike="noStrike">
              <a:solidFill>
                <a:srgbClr val="999999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7" name="Google Shape;117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8" name="Google Shape;118;p26"/>
          <p:cNvSpPr txBox="1"/>
          <p:nvPr/>
        </p:nvSpPr>
        <p:spPr>
          <a:xfrm>
            <a:off x="787625" y="4107893"/>
            <a:ext cx="33363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1"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Roots in a CPAD 2023 coffee break!</a:t>
            </a:r>
            <a:endParaRPr b="0" i="0" sz="14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7" title="sideVie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8885" y="2695904"/>
            <a:ext cx="3042790" cy="228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7" title="Screenshot 2026-10-20 at 9.19.06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50737" y="979775"/>
            <a:ext cx="1870425" cy="1673249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7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26" name="Google Shape;126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7" name="Google Shape;127;p27"/>
          <p:cNvSpPr txBox="1"/>
          <p:nvPr>
            <p:ph type="title"/>
          </p:nvPr>
        </p:nvSpPr>
        <p:spPr>
          <a:xfrm>
            <a:off x="311700" y="305450"/>
            <a:ext cx="64908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en"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RDC6 Priorities that FIMS Addresses</a:t>
            </a:r>
            <a:endParaRPr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28" name="Google Shape;128;p27"/>
          <p:cNvSpPr txBox="1"/>
          <p:nvPr/>
        </p:nvSpPr>
        <p:spPr>
          <a:xfrm>
            <a:off x="311700" y="1018850"/>
            <a:ext cx="4506300" cy="34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mbria"/>
              <a:buChar char="●"/>
            </a:pPr>
            <a:r>
              <a:rPr lang="en" sz="21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Advancing gaseous detectors to the fundamental sensitivity limit.</a:t>
            </a:r>
            <a:endParaRPr sz="2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mbria"/>
              <a:buChar char="●"/>
            </a:pPr>
            <a:r>
              <a:rPr lang="en" sz="21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Developing new gas amplification structures for challenging environments.</a:t>
            </a:r>
            <a:endParaRPr sz="2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mbria"/>
              <a:buChar char="●"/>
            </a:pPr>
            <a:r>
              <a:rPr lang="en" sz="21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Establishing production facilities in the United States.</a:t>
            </a:r>
            <a:endParaRPr sz="2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1950" lvl="0" marL="45720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100"/>
              <a:buFont typeface="Cambria"/>
              <a:buChar char="●"/>
            </a:pPr>
            <a:r>
              <a:rPr lang="en" sz="21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Intelligence in the front-end electronics.</a:t>
            </a:r>
            <a:endParaRPr sz="2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pSp>
        <p:nvGrpSpPr>
          <p:cNvPr id="129" name="Google Shape;129;p27"/>
          <p:cNvGrpSpPr/>
          <p:nvPr/>
        </p:nvGrpSpPr>
        <p:grpSpPr>
          <a:xfrm>
            <a:off x="4753047" y="936925"/>
            <a:ext cx="2381351" cy="2077028"/>
            <a:chOff x="5221773" y="907499"/>
            <a:chExt cx="2016727" cy="1759000"/>
          </a:xfrm>
        </p:grpSpPr>
        <p:grpSp>
          <p:nvGrpSpPr>
            <p:cNvPr id="130" name="Google Shape;130;p27"/>
            <p:cNvGrpSpPr/>
            <p:nvPr/>
          </p:nvGrpSpPr>
          <p:grpSpPr>
            <a:xfrm>
              <a:off x="5221773" y="907499"/>
              <a:ext cx="2016727" cy="1759000"/>
              <a:chOff x="5343877" y="1312142"/>
              <a:chExt cx="3917496" cy="3417526"/>
            </a:xfrm>
          </p:grpSpPr>
          <p:pic>
            <p:nvPicPr>
              <p:cNvPr id="131" name="Google Shape;131;p27" title="chip.png"/>
              <p:cNvPicPr preferRelativeResize="0"/>
              <p:nvPr/>
            </p:nvPicPr>
            <p:blipFill rotWithShape="1">
              <a:blip r:embed="rId5">
                <a:alphaModFix/>
              </a:blip>
              <a:srcRect b="15977" l="0" r="0" t="16610"/>
              <a:stretch/>
            </p:blipFill>
            <p:spPr>
              <a:xfrm>
                <a:off x="5343877" y="1312142"/>
                <a:ext cx="3917496" cy="34175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2" name="Google Shape;132;p27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7709201" y="4251531"/>
                <a:ext cx="1267999" cy="28362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33" name="Google Shape;133;p2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5954402" y="2401481"/>
              <a:ext cx="435075" cy="1702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8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39" name="Google Shape;139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0" name="Google Shape;140;p28"/>
          <p:cNvSpPr txBox="1"/>
          <p:nvPr>
            <p:ph type="title"/>
          </p:nvPr>
        </p:nvSpPr>
        <p:spPr>
          <a:xfrm>
            <a:off x="311700" y="305450"/>
            <a:ext cx="64908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en"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Microstructure Fabrication</a:t>
            </a:r>
            <a:endParaRPr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41" name="Google Shape;141;p28" title="25ED608E-2F3F-49C9-A869-18E1C8E857CC.jpeg"/>
          <p:cNvPicPr preferRelativeResize="0"/>
          <p:nvPr/>
        </p:nvPicPr>
        <p:blipFill rotWithShape="1">
          <a:blip r:embed="rId3">
            <a:alphaModFix/>
          </a:blip>
          <a:srcRect b="28012" l="12271" r="15589" t="28056"/>
          <a:stretch/>
        </p:blipFill>
        <p:spPr>
          <a:xfrm>
            <a:off x="624400" y="900150"/>
            <a:ext cx="2344861" cy="1904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8" title="E735CB1A-8755-42BB-8C08-BE02D98413D1.jpeg"/>
          <p:cNvPicPr preferRelativeResize="0"/>
          <p:nvPr/>
        </p:nvPicPr>
        <p:blipFill rotWithShape="1">
          <a:blip r:embed="rId4">
            <a:alphaModFix/>
          </a:blip>
          <a:srcRect b="48870" l="38098" r="42435" t="38767"/>
          <a:stretch/>
        </p:blipFill>
        <p:spPr>
          <a:xfrm>
            <a:off x="624450" y="2827713"/>
            <a:ext cx="2344850" cy="1985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8" title="20261016_lbnl_w67_lr0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28650" y="1018838"/>
            <a:ext cx="2538839" cy="190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8" title="20261016_lbnl_w67_lr02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28663" y="2909075"/>
            <a:ext cx="2538834" cy="190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8" title="20261016_lbnl_w67_ul08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26850" y="1018862"/>
            <a:ext cx="2538826" cy="1904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8" title="20261016_lbnl_w67_ul09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26875" y="2909074"/>
            <a:ext cx="2538849" cy="19041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29"/>
          <p:cNvGrpSpPr/>
          <p:nvPr/>
        </p:nvGrpSpPr>
        <p:grpSpPr>
          <a:xfrm>
            <a:off x="468504" y="60172"/>
            <a:ext cx="2859917" cy="5023160"/>
            <a:chOff x="2215175" y="314950"/>
            <a:chExt cx="2516425" cy="4419850"/>
          </a:xfrm>
        </p:grpSpPr>
        <p:sp>
          <p:nvSpPr>
            <p:cNvPr id="152" name="Google Shape;152;p29"/>
            <p:cNvSpPr/>
            <p:nvPr/>
          </p:nvSpPr>
          <p:spPr>
            <a:xfrm>
              <a:off x="3583359" y="314950"/>
              <a:ext cx="871800" cy="4061475"/>
            </a:xfrm>
            <a:custGeom>
              <a:rect b="b" l="l" r="r" t="t"/>
              <a:pathLst>
                <a:path extrusionOk="0" h="162459" w="34872">
                  <a:moveTo>
                    <a:pt x="34872" y="0"/>
                  </a:moveTo>
                  <a:cubicBezTo>
                    <a:pt x="34855" y="1473"/>
                    <a:pt x="34890" y="5487"/>
                    <a:pt x="34771" y="8840"/>
                  </a:cubicBezTo>
                  <a:cubicBezTo>
                    <a:pt x="34653" y="12193"/>
                    <a:pt x="34463" y="16942"/>
                    <a:pt x="34161" y="20117"/>
                  </a:cubicBezTo>
                  <a:cubicBezTo>
                    <a:pt x="33859" y="23292"/>
                    <a:pt x="33598" y="25726"/>
                    <a:pt x="32957" y="27891"/>
                  </a:cubicBezTo>
                  <a:cubicBezTo>
                    <a:pt x="32316" y="30056"/>
                    <a:pt x="31815" y="31474"/>
                    <a:pt x="30316" y="33109"/>
                  </a:cubicBezTo>
                  <a:cubicBezTo>
                    <a:pt x="28818" y="34744"/>
                    <a:pt x="26238" y="36224"/>
                    <a:pt x="23966" y="37699"/>
                  </a:cubicBezTo>
                  <a:cubicBezTo>
                    <a:pt x="21694" y="39174"/>
                    <a:pt x="19000" y="40319"/>
                    <a:pt x="16686" y="41961"/>
                  </a:cubicBezTo>
                  <a:cubicBezTo>
                    <a:pt x="14372" y="43603"/>
                    <a:pt x="11911" y="45568"/>
                    <a:pt x="10082" y="47549"/>
                  </a:cubicBezTo>
                  <a:cubicBezTo>
                    <a:pt x="8253" y="49530"/>
                    <a:pt x="6915" y="51545"/>
                    <a:pt x="5713" y="53848"/>
                  </a:cubicBezTo>
                  <a:cubicBezTo>
                    <a:pt x="4511" y="56151"/>
                    <a:pt x="3579" y="58844"/>
                    <a:pt x="2868" y="61367"/>
                  </a:cubicBezTo>
                  <a:cubicBezTo>
                    <a:pt x="2157" y="63890"/>
                    <a:pt x="1819" y="66718"/>
                    <a:pt x="1446" y="68987"/>
                  </a:cubicBezTo>
                  <a:cubicBezTo>
                    <a:pt x="1074" y="71256"/>
                    <a:pt x="870" y="72170"/>
                    <a:pt x="633" y="74981"/>
                  </a:cubicBezTo>
                  <a:cubicBezTo>
                    <a:pt x="396" y="77792"/>
                    <a:pt x="109" y="81517"/>
                    <a:pt x="24" y="85852"/>
                  </a:cubicBezTo>
                  <a:cubicBezTo>
                    <a:pt x="-61" y="90187"/>
                    <a:pt x="108" y="88223"/>
                    <a:pt x="125" y="100991"/>
                  </a:cubicBezTo>
                  <a:cubicBezTo>
                    <a:pt x="142" y="113759"/>
                    <a:pt x="125" y="152214"/>
                    <a:pt x="125" y="162459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29"/>
            <p:cNvSpPr/>
            <p:nvPr/>
          </p:nvSpPr>
          <p:spPr>
            <a:xfrm>
              <a:off x="3570874" y="320050"/>
              <a:ext cx="749675" cy="4061450"/>
            </a:xfrm>
            <a:custGeom>
              <a:rect b="b" l="l" r="r" t="t"/>
              <a:pathLst>
                <a:path extrusionOk="0" h="162458" w="29987">
                  <a:moveTo>
                    <a:pt x="29987" y="0"/>
                  </a:moveTo>
                  <a:cubicBezTo>
                    <a:pt x="29885" y="1405"/>
                    <a:pt x="29750" y="5452"/>
                    <a:pt x="29377" y="8432"/>
                  </a:cubicBezTo>
                  <a:cubicBezTo>
                    <a:pt x="29004" y="11412"/>
                    <a:pt x="28344" y="15290"/>
                    <a:pt x="27751" y="17881"/>
                  </a:cubicBezTo>
                  <a:cubicBezTo>
                    <a:pt x="27158" y="20472"/>
                    <a:pt x="26803" y="21843"/>
                    <a:pt x="25821" y="23977"/>
                  </a:cubicBezTo>
                  <a:cubicBezTo>
                    <a:pt x="24839" y="26111"/>
                    <a:pt x="23569" y="28431"/>
                    <a:pt x="21859" y="30683"/>
                  </a:cubicBezTo>
                  <a:cubicBezTo>
                    <a:pt x="20149" y="32935"/>
                    <a:pt x="17490" y="35340"/>
                    <a:pt x="15559" y="37490"/>
                  </a:cubicBezTo>
                  <a:cubicBezTo>
                    <a:pt x="13629" y="39641"/>
                    <a:pt x="12054" y="41080"/>
                    <a:pt x="10276" y="43586"/>
                  </a:cubicBezTo>
                  <a:cubicBezTo>
                    <a:pt x="8498" y="46092"/>
                    <a:pt x="6364" y="48886"/>
                    <a:pt x="4891" y="52527"/>
                  </a:cubicBezTo>
                  <a:cubicBezTo>
                    <a:pt x="3418" y="56168"/>
                    <a:pt x="2216" y="61163"/>
                    <a:pt x="1437" y="65430"/>
                  </a:cubicBezTo>
                  <a:cubicBezTo>
                    <a:pt x="658" y="69697"/>
                    <a:pt x="455" y="72220"/>
                    <a:pt x="218" y="78130"/>
                  </a:cubicBezTo>
                  <a:cubicBezTo>
                    <a:pt x="-19" y="84040"/>
                    <a:pt x="49" y="86833"/>
                    <a:pt x="15" y="100888"/>
                  </a:cubicBezTo>
                  <a:cubicBezTo>
                    <a:pt x="-19" y="114943"/>
                    <a:pt x="15" y="152196"/>
                    <a:pt x="15" y="162458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29"/>
            <p:cNvSpPr/>
            <p:nvPr/>
          </p:nvSpPr>
          <p:spPr>
            <a:xfrm>
              <a:off x="3552600" y="314950"/>
              <a:ext cx="630775" cy="4058925"/>
            </a:xfrm>
            <a:custGeom>
              <a:rect b="b" l="l" r="r" t="t"/>
              <a:pathLst>
                <a:path extrusionOk="0" h="162357" w="25231">
                  <a:moveTo>
                    <a:pt x="25231" y="0"/>
                  </a:moveTo>
                  <a:cubicBezTo>
                    <a:pt x="25062" y="1524"/>
                    <a:pt x="24825" y="5825"/>
                    <a:pt x="24215" y="9144"/>
                  </a:cubicBezTo>
                  <a:cubicBezTo>
                    <a:pt x="23606" y="12463"/>
                    <a:pt x="22929" y="16290"/>
                    <a:pt x="21574" y="19914"/>
                  </a:cubicBezTo>
                  <a:cubicBezTo>
                    <a:pt x="20219" y="23538"/>
                    <a:pt x="18136" y="27246"/>
                    <a:pt x="16087" y="30887"/>
                  </a:cubicBezTo>
                  <a:cubicBezTo>
                    <a:pt x="14038" y="34528"/>
                    <a:pt x="11109" y="38558"/>
                    <a:pt x="9280" y="41758"/>
                  </a:cubicBezTo>
                  <a:cubicBezTo>
                    <a:pt x="7451" y="44958"/>
                    <a:pt x="6316" y="46923"/>
                    <a:pt x="5114" y="50089"/>
                  </a:cubicBezTo>
                  <a:cubicBezTo>
                    <a:pt x="3912" y="53256"/>
                    <a:pt x="2794" y="57387"/>
                    <a:pt x="2066" y="60757"/>
                  </a:cubicBezTo>
                  <a:cubicBezTo>
                    <a:pt x="1338" y="64127"/>
                    <a:pt x="1051" y="66718"/>
                    <a:pt x="746" y="70308"/>
                  </a:cubicBezTo>
                  <a:cubicBezTo>
                    <a:pt x="441" y="73898"/>
                    <a:pt x="357" y="77182"/>
                    <a:pt x="238" y="82296"/>
                  </a:cubicBezTo>
                  <a:cubicBezTo>
                    <a:pt x="119" y="87410"/>
                    <a:pt x="68" y="87648"/>
                    <a:pt x="34" y="100991"/>
                  </a:cubicBezTo>
                  <a:cubicBezTo>
                    <a:pt x="0" y="114335"/>
                    <a:pt x="34" y="152129"/>
                    <a:pt x="34" y="162357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55" name="Google Shape;155;p29"/>
            <p:cNvCxnSpPr/>
            <p:nvPr/>
          </p:nvCxnSpPr>
          <p:spPr>
            <a:xfrm>
              <a:off x="3474725" y="320050"/>
              <a:ext cx="0" cy="4053900"/>
            </a:xfrm>
            <a:prstGeom prst="straightConnector1">
              <a:avLst/>
            </a:pr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56" name="Google Shape;156;p29"/>
            <p:cNvSpPr/>
            <p:nvPr/>
          </p:nvSpPr>
          <p:spPr>
            <a:xfrm>
              <a:off x="3536954" y="320050"/>
              <a:ext cx="519400" cy="4056375"/>
            </a:xfrm>
            <a:custGeom>
              <a:rect b="b" l="l" r="r" t="t"/>
              <a:pathLst>
                <a:path extrusionOk="0" h="162255" w="20776">
                  <a:moveTo>
                    <a:pt x="20777" y="0"/>
                  </a:moveTo>
                  <a:cubicBezTo>
                    <a:pt x="20540" y="1744"/>
                    <a:pt x="20032" y="7179"/>
                    <a:pt x="19355" y="10464"/>
                  </a:cubicBezTo>
                  <a:cubicBezTo>
                    <a:pt x="18678" y="13749"/>
                    <a:pt x="18254" y="15494"/>
                    <a:pt x="16713" y="19710"/>
                  </a:cubicBezTo>
                  <a:cubicBezTo>
                    <a:pt x="15172" y="23927"/>
                    <a:pt x="11955" y="31411"/>
                    <a:pt x="10109" y="35763"/>
                  </a:cubicBezTo>
                  <a:cubicBezTo>
                    <a:pt x="8263" y="40115"/>
                    <a:pt x="6875" y="42367"/>
                    <a:pt x="5639" y="45821"/>
                  </a:cubicBezTo>
                  <a:cubicBezTo>
                    <a:pt x="4403" y="49275"/>
                    <a:pt x="3420" y="53238"/>
                    <a:pt x="2692" y="56489"/>
                  </a:cubicBezTo>
                  <a:cubicBezTo>
                    <a:pt x="1964" y="59740"/>
                    <a:pt x="1659" y="61687"/>
                    <a:pt x="1270" y="65328"/>
                  </a:cubicBezTo>
                  <a:cubicBezTo>
                    <a:pt x="881" y="68969"/>
                    <a:pt x="559" y="72406"/>
                    <a:pt x="356" y="78333"/>
                  </a:cubicBezTo>
                  <a:cubicBezTo>
                    <a:pt x="153" y="84260"/>
                    <a:pt x="102" y="86901"/>
                    <a:pt x="51" y="100888"/>
                  </a:cubicBezTo>
                  <a:cubicBezTo>
                    <a:pt x="0" y="114875"/>
                    <a:pt x="51" y="152027"/>
                    <a:pt x="51" y="162255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29"/>
            <p:cNvSpPr/>
            <p:nvPr/>
          </p:nvSpPr>
          <p:spPr>
            <a:xfrm>
              <a:off x="3521704" y="320050"/>
              <a:ext cx="410200" cy="4053825"/>
            </a:xfrm>
            <a:custGeom>
              <a:rect b="b" l="l" r="r" t="t"/>
              <a:pathLst>
                <a:path extrusionOk="0" h="162153" w="16408">
                  <a:moveTo>
                    <a:pt x="16409" y="0"/>
                  </a:moveTo>
                  <a:cubicBezTo>
                    <a:pt x="16223" y="1490"/>
                    <a:pt x="15935" y="5316"/>
                    <a:pt x="15291" y="8940"/>
                  </a:cubicBezTo>
                  <a:cubicBezTo>
                    <a:pt x="14648" y="12564"/>
                    <a:pt x="13581" y="17966"/>
                    <a:pt x="12548" y="21742"/>
                  </a:cubicBezTo>
                  <a:cubicBezTo>
                    <a:pt x="11515" y="25518"/>
                    <a:pt x="10313" y="28041"/>
                    <a:pt x="9094" y="31597"/>
                  </a:cubicBezTo>
                  <a:cubicBezTo>
                    <a:pt x="7875" y="35153"/>
                    <a:pt x="6266" y="39708"/>
                    <a:pt x="5233" y="43078"/>
                  </a:cubicBezTo>
                  <a:cubicBezTo>
                    <a:pt x="4200" y="46448"/>
                    <a:pt x="3624" y="47701"/>
                    <a:pt x="2896" y="51816"/>
                  </a:cubicBezTo>
                  <a:cubicBezTo>
                    <a:pt x="2168" y="55931"/>
                    <a:pt x="1287" y="63178"/>
                    <a:pt x="864" y="67767"/>
                  </a:cubicBezTo>
                  <a:cubicBezTo>
                    <a:pt x="441" y="72356"/>
                    <a:pt x="492" y="73863"/>
                    <a:pt x="356" y="79349"/>
                  </a:cubicBezTo>
                  <a:cubicBezTo>
                    <a:pt x="221" y="84835"/>
                    <a:pt x="102" y="86884"/>
                    <a:pt x="51" y="100685"/>
                  </a:cubicBezTo>
                  <a:cubicBezTo>
                    <a:pt x="0" y="114486"/>
                    <a:pt x="51" y="151908"/>
                    <a:pt x="51" y="162153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29"/>
            <p:cNvSpPr/>
            <p:nvPr/>
          </p:nvSpPr>
          <p:spPr>
            <a:xfrm>
              <a:off x="3508579" y="320050"/>
              <a:ext cx="306475" cy="4058900"/>
            </a:xfrm>
            <a:custGeom>
              <a:rect b="b" l="l" r="r" t="t"/>
              <a:pathLst>
                <a:path extrusionOk="0" h="162356" w="12259">
                  <a:moveTo>
                    <a:pt x="12260" y="0"/>
                  </a:moveTo>
                  <a:cubicBezTo>
                    <a:pt x="12074" y="1693"/>
                    <a:pt x="11905" y="5605"/>
                    <a:pt x="11143" y="10160"/>
                  </a:cubicBezTo>
                  <a:cubicBezTo>
                    <a:pt x="10381" y="14715"/>
                    <a:pt x="8806" y="22250"/>
                    <a:pt x="7688" y="27330"/>
                  </a:cubicBezTo>
                  <a:cubicBezTo>
                    <a:pt x="6570" y="32410"/>
                    <a:pt x="5385" y="36322"/>
                    <a:pt x="4437" y="40640"/>
                  </a:cubicBezTo>
                  <a:cubicBezTo>
                    <a:pt x="3489" y="44958"/>
                    <a:pt x="2575" y="49276"/>
                    <a:pt x="1999" y="53238"/>
                  </a:cubicBezTo>
                  <a:cubicBezTo>
                    <a:pt x="1423" y="57200"/>
                    <a:pt x="1237" y="60875"/>
                    <a:pt x="983" y="64414"/>
                  </a:cubicBezTo>
                  <a:cubicBezTo>
                    <a:pt x="729" y="67953"/>
                    <a:pt x="628" y="68410"/>
                    <a:pt x="475" y="74472"/>
                  </a:cubicBezTo>
                  <a:cubicBezTo>
                    <a:pt x="323" y="80534"/>
                    <a:pt x="136" y="86140"/>
                    <a:pt x="68" y="100787"/>
                  </a:cubicBezTo>
                  <a:cubicBezTo>
                    <a:pt x="0" y="115434"/>
                    <a:pt x="68" y="152095"/>
                    <a:pt x="68" y="162356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29"/>
            <p:cNvSpPr/>
            <p:nvPr/>
          </p:nvSpPr>
          <p:spPr>
            <a:xfrm>
              <a:off x="3495050" y="320050"/>
              <a:ext cx="203200" cy="4058900"/>
            </a:xfrm>
            <a:custGeom>
              <a:rect b="b" l="l" r="r" t="t"/>
              <a:pathLst>
                <a:path extrusionOk="0" h="162356" w="8128">
                  <a:moveTo>
                    <a:pt x="8128" y="0"/>
                  </a:moveTo>
                  <a:cubicBezTo>
                    <a:pt x="7976" y="1897"/>
                    <a:pt x="7704" y="6926"/>
                    <a:pt x="7213" y="11379"/>
                  </a:cubicBezTo>
                  <a:cubicBezTo>
                    <a:pt x="6722" y="15832"/>
                    <a:pt x="5909" y="21437"/>
                    <a:pt x="5181" y="26720"/>
                  </a:cubicBezTo>
                  <a:cubicBezTo>
                    <a:pt x="4453" y="32003"/>
                    <a:pt x="3471" y="38438"/>
                    <a:pt x="2844" y="43078"/>
                  </a:cubicBezTo>
                  <a:cubicBezTo>
                    <a:pt x="2218" y="47718"/>
                    <a:pt x="1761" y="51223"/>
                    <a:pt x="1422" y="54559"/>
                  </a:cubicBezTo>
                  <a:cubicBezTo>
                    <a:pt x="1083" y="57895"/>
                    <a:pt x="960" y="60297"/>
                    <a:pt x="812" y="63093"/>
                  </a:cubicBezTo>
                  <a:cubicBezTo>
                    <a:pt x="665" y="65889"/>
                    <a:pt x="655" y="65018"/>
                    <a:pt x="537" y="71335"/>
                  </a:cubicBezTo>
                  <a:cubicBezTo>
                    <a:pt x="419" y="77652"/>
                    <a:pt x="196" y="85824"/>
                    <a:pt x="106" y="100994"/>
                  </a:cubicBezTo>
                  <a:cubicBezTo>
                    <a:pt x="17" y="116164"/>
                    <a:pt x="18" y="152129"/>
                    <a:pt x="0" y="162356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1"/>
            </a:p>
          </p:txBody>
        </p:sp>
        <p:sp>
          <p:nvSpPr>
            <p:cNvPr id="160" name="Google Shape;160;p29"/>
            <p:cNvSpPr/>
            <p:nvPr/>
          </p:nvSpPr>
          <p:spPr>
            <a:xfrm>
              <a:off x="3483179" y="317500"/>
              <a:ext cx="100750" cy="4061450"/>
            </a:xfrm>
            <a:custGeom>
              <a:rect b="b" l="l" r="r" t="t"/>
              <a:pathLst>
                <a:path extrusionOk="0" h="162458" w="4030">
                  <a:moveTo>
                    <a:pt x="4031" y="0"/>
                  </a:moveTo>
                  <a:cubicBezTo>
                    <a:pt x="3929" y="3031"/>
                    <a:pt x="3743" y="12564"/>
                    <a:pt x="3421" y="18186"/>
                  </a:cubicBezTo>
                  <a:cubicBezTo>
                    <a:pt x="3099" y="23808"/>
                    <a:pt x="2506" y="28262"/>
                    <a:pt x="2100" y="33731"/>
                  </a:cubicBezTo>
                  <a:cubicBezTo>
                    <a:pt x="1694" y="39201"/>
                    <a:pt x="1254" y="45737"/>
                    <a:pt x="983" y="51003"/>
                  </a:cubicBezTo>
                  <a:cubicBezTo>
                    <a:pt x="712" y="56269"/>
                    <a:pt x="628" y="56998"/>
                    <a:pt x="475" y="65329"/>
                  </a:cubicBezTo>
                  <a:cubicBezTo>
                    <a:pt x="323" y="73660"/>
                    <a:pt x="136" y="84802"/>
                    <a:pt x="68" y="100990"/>
                  </a:cubicBezTo>
                  <a:cubicBezTo>
                    <a:pt x="0" y="117178"/>
                    <a:pt x="68" y="152213"/>
                    <a:pt x="68" y="162458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29"/>
            <p:cNvSpPr/>
            <p:nvPr/>
          </p:nvSpPr>
          <p:spPr>
            <a:xfrm flipH="1">
              <a:off x="2493997" y="314950"/>
              <a:ext cx="871800" cy="4061475"/>
            </a:xfrm>
            <a:custGeom>
              <a:rect b="b" l="l" r="r" t="t"/>
              <a:pathLst>
                <a:path extrusionOk="0" h="162459" w="34872">
                  <a:moveTo>
                    <a:pt x="34872" y="0"/>
                  </a:moveTo>
                  <a:cubicBezTo>
                    <a:pt x="34855" y="1473"/>
                    <a:pt x="34890" y="5487"/>
                    <a:pt x="34771" y="8840"/>
                  </a:cubicBezTo>
                  <a:cubicBezTo>
                    <a:pt x="34653" y="12193"/>
                    <a:pt x="34463" y="16942"/>
                    <a:pt x="34161" y="20117"/>
                  </a:cubicBezTo>
                  <a:cubicBezTo>
                    <a:pt x="33859" y="23292"/>
                    <a:pt x="33598" y="25726"/>
                    <a:pt x="32957" y="27891"/>
                  </a:cubicBezTo>
                  <a:cubicBezTo>
                    <a:pt x="32316" y="30056"/>
                    <a:pt x="31815" y="31474"/>
                    <a:pt x="30316" y="33109"/>
                  </a:cubicBezTo>
                  <a:cubicBezTo>
                    <a:pt x="28818" y="34744"/>
                    <a:pt x="26238" y="36224"/>
                    <a:pt x="23966" y="37699"/>
                  </a:cubicBezTo>
                  <a:cubicBezTo>
                    <a:pt x="21694" y="39174"/>
                    <a:pt x="19000" y="40319"/>
                    <a:pt x="16686" y="41961"/>
                  </a:cubicBezTo>
                  <a:cubicBezTo>
                    <a:pt x="14372" y="43603"/>
                    <a:pt x="11911" y="45568"/>
                    <a:pt x="10082" y="47549"/>
                  </a:cubicBezTo>
                  <a:cubicBezTo>
                    <a:pt x="8253" y="49530"/>
                    <a:pt x="6915" y="51545"/>
                    <a:pt x="5713" y="53848"/>
                  </a:cubicBezTo>
                  <a:cubicBezTo>
                    <a:pt x="4511" y="56151"/>
                    <a:pt x="3579" y="58844"/>
                    <a:pt x="2868" y="61367"/>
                  </a:cubicBezTo>
                  <a:cubicBezTo>
                    <a:pt x="2157" y="63890"/>
                    <a:pt x="1819" y="66718"/>
                    <a:pt x="1446" y="68987"/>
                  </a:cubicBezTo>
                  <a:cubicBezTo>
                    <a:pt x="1074" y="71256"/>
                    <a:pt x="870" y="72170"/>
                    <a:pt x="633" y="74981"/>
                  </a:cubicBezTo>
                  <a:cubicBezTo>
                    <a:pt x="396" y="77792"/>
                    <a:pt x="109" y="81517"/>
                    <a:pt x="24" y="85852"/>
                  </a:cubicBezTo>
                  <a:cubicBezTo>
                    <a:pt x="-61" y="90187"/>
                    <a:pt x="108" y="88223"/>
                    <a:pt x="125" y="100991"/>
                  </a:cubicBezTo>
                  <a:cubicBezTo>
                    <a:pt x="142" y="113759"/>
                    <a:pt x="125" y="152214"/>
                    <a:pt x="125" y="162459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29"/>
            <p:cNvSpPr/>
            <p:nvPr/>
          </p:nvSpPr>
          <p:spPr>
            <a:xfrm flipH="1">
              <a:off x="2628608" y="320050"/>
              <a:ext cx="749675" cy="4061450"/>
            </a:xfrm>
            <a:custGeom>
              <a:rect b="b" l="l" r="r" t="t"/>
              <a:pathLst>
                <a:path extrusionOk="0" h="162458" w="29987">
                  <a:moveTo>
                    <a:pt x="29987" y="0"/>
                  </a:moveTo>
                  <a:cubicBezTo>
                    <a:pt x="29885" y="1405"/>
                    <a:pt x="29750" y="5452"/>
                    <a:pt x="29377" y="8432"/>
                  </a:cubicBezTo>
                  <a:cubicBezTo>
                    <a:pt x="29004" y="11412"/>
                    <a:pt x="28344" y="15290"/>
                    <a:pt x="27751" y="17881"/>
                  </a:cubicBezTo>
                  <a:cubicBezTo>
                    <a:pt x="27158" y="20472"/>
                    <a:pt x="26803" y="21843"/>
                    <a:pt x="25821" y="23977"/>
                  </a:cubicBezTo>
                  <a:cubicBezTo>
                    <a:pt x="24839" y="26111"/>
                    <a:pt x="23569" y="28431"/>
                    <a:pt x="21859" y="30683"/>
                  </a:cubicBezTo>
                  <a:cubicBezTo>
                    <a:pt x="20149" y="32935"/>
                    <a:pt x="17490" y="35340"/>
                    <a:pt x="15559" y="37490"/>
                  </a:cubicBezTo>
                  <a:cubicBezTo>
                    <a:pt x="13629" y="39641"/>
                    <a:pt x="12054" y="41080"/>
                    <a:pt x="10276" y="43586"/>
                  </a:cubicBezTo>
                  <a:cubicBezTo>
                    <a:pt x="8498" y="46092"/>
                    <a:pt x="6364" y="48886"/>
                    <a:pt x="4891" y="52527"/>
                  </a:cubicBezTo>
                  <a:cubicBezTo>
                    <a:pt x="3418" y="56168"/>
                    <a:pt x="2216" y="61163"/>
                    <a:pt x="1437" y="65430"/>
                  </a:cubicBezTo>
                  <a:cubicBezTo>
                    <a:pt x="658" y="69697"/>
                    <a:pt x="455" y="72220"/>
                    <a:pt x="218" y="78130"/>
                  </a:cubicBezTo>
                  <a:cubicBezTo>
                    <a:pt x="-19" y="84040"/>
                    <a:pt x="49" y="86833"/>
                    <a:pt x="15" y="100888"/>
                  </a:cubicBezTo>
                  <a:cubicBezTo>
                    <a:pt x="-19" y="114943"/>
                    <a:pt x="15" y="152196"/>
                    <a:pt x="15" y="162458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29"/>
            <p:cNvSpPr/>
            <p:nvPr/>
          </p:nvSpPr>
          <p:spPr>
            <a:xfrm flipH="1">
              <a:off x="2765782" y="314950"/>
              <a:ext cx="630775" cy="4058925"/>
            </a:xfrm>
            <a:custGeom>
              <a:rect b="b" l="l" r="r" t="t"/>
              <a:pathLst>
                <a:path extrusionOk="0" h="162357" w="25231">
                  <a:moveTo>
                    <a:pt x="25231" y="0"/>
                  </a:moveTo>
                  <a:cubicBezTo>
                    <a:pt x="25062" y="1524"/>
                    <a:pt x="24825" y="5825"/>
                    <a:pt x="24215" y="9144"/>
                  </a:cubicBezTo>
                  <a:cubicBezTo>
                    <a:pt x="23606" y="12463"/>
                    <a:pt x="22929" y="16290"/>
                    <a:pt x="21574" y="19914"/>
                  </a:cubicBezTo>
                  <a:cubicBezTo>
                    <a:pt x="20219" y="23538"/>
                    <a:pt x="18136" y="27246"/>
                    <a:pt x="16087" y="30887"/>
                  </a:cubicBezTo>
                  <a:cubicBezTo>
                    <a:pt x="14038" y="34528"/>
                    <a:pt x="11109" y="38558"/>
                    <a:pt x="9280" y="41758"/>
                  </a:cubicBezTo>
                  <a:cubicBezTo>
                    <a:pt x="7451" y="44958"/>
                    <a:pt x="6316" y="46923"/>
                    <a:pt x="5114" y="50089"/>
                  </a:cubicBezTo>
                  <a:cubicBezTo>
                    <a:pt x="3912" y="53256"/>
                    <a:pt x="2794" y="57387"/>
                    <a:pt x="2066" y="60757"/>
                  </a:cubicBezTo>
                  <a:cubicBezTo>
                    <a:pt x="1338" y="64127"/>
                    <a:pt x="1051" y="66718"/>
                    <a:pt x="746" y="70308"/>
                  </a:cubicBezTo>
                  <a:cubicBezTo>
                    <a:pt x="441" y="73898"/>
                    <a:pt x="357" y="77182"/>
                    <a:pt x="238" y="82296"/>
                  </a:cubicBezTo>
                  <a:cubicBezTo>
                    <a:pt x="119" y="87410"/>
                    <a:pt x="68" y="87648"/>
                    <a:pt x="34" y="100991"/>
                  </a:cubicBezTo>
                  <a:cubicBezTo>
                    <a:pt x="0" y="114335"/>
                    <a:pt x="34" y="152129"/>
                    <a:pt x="34" y="162357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29"/>
            <p:cNvSpPr/>
            <p:nvPr/>
          </p:nvSpPr>
          <p:spPr>
            <a:xfrm flipH="1">
              <a:off x="2892803" y="320050"/>
              <a:ext cx="519400" cy="4056375"/>
            </a:xfrm>
            <a:custGeom>
              <a:rect b="b" l="l" r="r" t="t"/>
              <a:pathLst>
                <a:path extrusionOk="0" h="162255" w="20776">
                  <a:moveTo>
                    <a:pt x="20777" y="0"/>
                  </a:moveTo>
                  <a:cubicBezTo>
                    <a:pt x="20540" y="1744"/>
                    <a:pt x="20032" y="7179"/>
                    <a:pt x="19355" y="10464"/>
                  </a:cubicBezTo>
                  <a:cubicBezTo>
                    <a:pt x="18678" y="13749"/>
                    <a:pt x="18254" y="15494"/>
                    <a:pt x="16713" y="19710"/>
                  </a:cubicBezTo>
                  <a:cubicBezTo>
                    <a:pt x="15172" y="23927"/>
                    <a:pt x="11955" y="31411"/>
                    <a:pt x="10109" y="35763"/>
                  </a:cubicBezTo>
                  <a:cubicBezTo>
                    <a:pt x="8263" y="40115"/>
                    <a:pt x="6875" y="42367"/>
                    <a:pt x="5639" y="45821"/>
                  </a:cubicBezTo>
                  <a:cubicBezTo>
                    <a:pt x="4403" y="49275"/>
                    <a:pt x="3420" y="53238"/>
                    <a:pt x="2692" y="56489"/>
                  </a:cubicBezTo>
                  <a:cubicBezTo>
                    <a:pt x="1964" y="59740"/>
                    <a:pt x="1659" y="61687"/>
                    <a:pt x="1270" y="65328"/>
                  </a:cubicBezTo>
                  <a:cubicBezTo>
                    <a:pt x="881" y="68969"/>
                    <a:pt x="559" y="72406"/>
                    <a:pt x="356" y="78333"/>
                  </a:cubicBezTo>
                  <a:cubicBezTo>
                    <a:pt x="153" y="84260"/>
                    <a:pt x="102" y="86901"/>
                    <a:pt x="51" y="100888"/>
                  </a:cubicBezTo>
                  <a:cubicBezTo>
                    <a:pt x="0" y="114875"/>
                    <a:pt x="51" y="152027"/>
                    <a:pt x="51" y="162255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29"/>
            <p:cNvSpPr/>
            <p:nvPr/>
          </p:nvSpPr>
          <p:spPr>
            <a:xfrm flipH="1">
              <a:off x="3017253" y="320050"/>
              <a:ext cx="410200" cy="4053825"/>
            </a:xfrm>
            <a:custGeom>
              <a:rect b="b" l="l" r="r" t="t"/>
              <a:pathLst>
                <a:path extrusionOk="0" h="162153" w="16408">
                  <a:moveTo>
                    <a:pt x="16409" y="0"/>
                  </a:moveTo>
                  <a:cubicBezTo>
                    <a:pt x="16223" y="1490"/>
                    <a:pt x="15935" y="5316"/>
                    <a:pt x="15291" y="8940"/>
                  </a:cubicBezTo>
                  <a:cubicBezTo>
                    <a:pt x="14648" y="12564"/>
                    <a:pt x="13581" y="17966"/>
                    <a:pt x="12548" y="21742"/>
                  </a:cubicBezTo>
                  <a:cubicBezTo>
                    <a:pt x="11515" y="25518"/>
                    <a:pt x="10313" y="28041"/>
                    <a:pt x="9094" y="31597"/>
                  </a:cubicBezTo>
                  <a:cubicBezTo>
                    <a:pt x="7875" y="35153"/>
                    <a:pt x="6266" y="39708"/>
                    <a:pt x="5233" y="43078"/>
                  </a:cubicBezTo>
                  <a:cubicBezTo>
                    <a:pt x="4200" y="46448"/>
                    <a:pt x="3624" y="47701"/>
                    <a:pt x="2896" y="51816"/>
                  </a:cubicBezTo>
                  <a:cubicBezTo>
                    <a:pt x="2168" y="55931"/>
                    <a:pt x="1287" y="63178"/>
                    <a:pt x="864" y="67767"/>
                  </a:cubicBezTo>
                  <a:cubicBezTo>
                    <a:pt x="441" y="72356"/>
                    <a:pt x="492" y="73863"/>
                    <a:pt x="356" y="79349"/>
                  </a:cubicBezTo>
                  <a:cubicBezTo>
                    <a:pt x="221" y="84835"/>
                    <a:pt x="102" y="86884"/>
                    <a:pt x="51" y="100685"/>
                  </a:cubicBezTo>
                  <a:cubicBezTo>
                    <a:pt x="0" y="114486"/>
                    <a:pt x="51" y="151908"/>
                    <a:pt x="51" y="162153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29"/>
            <p:cNvSpPr/>
            <p:nvPr/>
          </p:nvSpPr>
          <p:spPr>
            <a:xfrm flipH="1">
              <a:off x="3134103" y="320050"/>
              <a:ext cx="306475" cy="4058900"/>
            </a:xfrm>
            <a:custGeom>
              <a:rect b="b" l="l" r="r" t="t"/>
              <a:pathLst>
                <a:path extrusionOk="0" h="162356" w="12259">
                  <a:moveTo>
                    <a:pt x="12260" y="0"/>
                  </a:moveTo>
                  <a:cubicBezTo>
                    <a:pt x="12074" y="1693"/>
                    <a:pt x="11905" y="5605"/>
                    <a:pt x="11143" y="10160"/>
                  </a:cubicBezTo>
                  <a:cubicBezTo>
                    <a:pt x="10381" y="14715"/>
                    <a:pt x="8806" y="22250"/>
                    <a:pt x="7688" y="27330"/>
                  </a:cubicBezTo>
                  <a:cubicBezTo>
                    <a:pt x="6570" y="32410"/>
                    <a:pt x="5385" y="36322"/>
                    <a:pt x="4437" y="40640"/>
                  </a:cubicBezTo>
                  <a:cubicBezTo>
                    <a:pt x="3489" y="44958"/>
                    <a:pt x="2575" y="49276"/>
                    <a:pt x="1999" y="53238"/>
                  </a:cubicBezTo>
                  <a:cubicBezTo>
                    <a:pt x="1423" y="57200"/>
                    <a:pt x="1237" y="60875"/>
                    <a:pt x="983" y="64414"/>
                  </a:cubicBezTo>
                  <a:cubicBezTo>
                    <a:pt x="729" y="67953"/>
                    <a:pt x="628" y="68410"/>
                    <a:pt x="475" y="74472"/>
                  </a:cubicBezTo>
                  <a:cubicBezTo>
                    <a:pt x="323" y="80534"/>
                    <a:pt x="136" y="86140"/>
                    <a:pt x="68" y="100787"/>
                  </a:cubicBezTo>
                  <a:cubicBezTo>
                    <a:pt x="0" y="115434"/>
                    <a:pt x="68" y="152095"/>
                    <a:pt x="68" y="162356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29"/>
            <p:cNvSpPr/>
            <p:nvPr/>
          </p:nvSpPr>
          <p:spPr>
            <a:xfrm flipH="1">
              <a:off x="3250907" y="320050"/>
              <a:ext cx="203200" cy="4058900"/>
            </a:xfrm>
            <a:custGeom>
              <a:rect b="b" l="l" r="r" t="t"/>
              <a:pathLst>
                <a:path extrusionOk="0" h="162356" w="8128">
                  <a:moveTo>
                    <a:pt x="8128" y="0"/>
                  </a:moveTo>
                  <a:cubicBezTo>
                    <a:pt x="7976" y="1897"/>
                    <a:pt x="7704" y="6926"/>
                    <a:pt x="7213" y="11379"/>
                  </a:cubicBezTo>
                  <a:cubicBezTo>
                    <a:pt x="6722" y="15832"/>
                    <a:pt x="5909" y="21437"/>
                    <a:pt x="5181" y="26720"/>
                  </a:cubicBezTo>
                  <a:cubicBezTo>
                    <a:pt x="4453" y="32003"/>
                    <a:pt x="3471" y="38438"/>
                    <a:pt x="2844" y="43078"/>
                  </a:cubicBezTo>
                  <a:cubicBezTo>
                    <a:pt x="2218" y="47718"/>
                    <a:pt x="1761" y="51223"/>
                    <a:pt x="1422" y="54559"/>
                  </a:cubicBezTo>
                  <a:cubicBezTo>
                    <a:pt x="1083" y="57895"/>
                    <a:pt x="960" y="60297"/>
                    <a:pt x="812" y="63093"/>
                  </a:cubicBezTo>
                  <a:cubicBezTo>
                    <a:pt x="665" y="65889"/>
                    <a:pt x="655" y="65018"/>
                    <a:pt x="537" y="71335"/>
                  </a:cubicBezTo>
                  <a:cubicBezTo>
                    <a:pt x="419" y="77652"/>
                    <a:pt x="196" y="85824"/>
                    <a:pt x="106" y="100994"/>
                  </a:cubicBezTo>
                  <a:cubicBezTo>
                    <a:pt x="17" y="116164"/>
                    <a:pt x="18" y="152129"/>
                    <a:pt x="0" y="162356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29"/>
            <p:cNvSpPr/>
            <p:nvPr/>
          </p:nvSpPr>
          <p:spPr>
            <a:xfrm flipH="1">
              <a:off x="3365228" y="317500"/>
              <a:ext cx="100750" cy="4061450"/>
            </a:xfrm>
            <a:custGeom>
              <a:rect b="b" l="l" r="r" t="t"/>
              <a:pathLst>
                <a:path extrusionOk="0" h="162458" w="4030">
                  <a:moveTo>
                    <a:pt x="4031" y="0"/>
                  </a:moveTo>
                  <a:cubicBezTo>
                    <a:pt x="3929" y="3031"/>
                    <a:pt x="3743" y="12564"/>
                    <a:pt x="3421" y="18186"/>
                  </a:cubicBezTo>
                  <a:cubicBezTo>
                    <a:pt x="3099" y="23808"/>
                    <a:pt x="2506" y="28262"/>
                    <a:pt x="2100" y="33731"/>
                  </a:cubicBezTo>
                  <a:cubicBezTo>
                    <a:pt x="1694" y="39201"/>
                    <a:pt x="1254" y="45737"/>
                    <a:pt x="983" y="51003"/>
                  </a:cubicBezTo>
                  <a:cubicBezTo>
                    <a:pt x="712" y="56269"/>
                    <a:pt x="628" y="56998"/>
                    <a:pt x="475" y="65329"/>
                  </a:cubicBezTo>
                  <a:cubicBezTo>
                    <a:pt x="323" y="73660"/>
                    <a:pt x="136" y="84802"/>
                    <a:pt x="68" y="100990"/>
                  </a:cubicBezTo>
                  <a:cubicBezTo>
                    <a:pt x="0" y="117178"/>
                    <a:pt x="68" y="152213"/>
                    <a:pt x="68" y="162458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29"/>
            <p:cNvSpPr/>
            <p:nvPr/>
          </p:nvSpPr>
          <p:spPr>
            <a:xfrm>
              <a:off x="3977700" y="1863900"/>
              <a:ext cx="753900" cy="75000"/>
            </a:xfrm>
            <a:prstGeom prst="rect">
              <a:avLst/>
            </a:prstGeom>
            <a:solidFill>
              <a:srgbClr val="EEEEEE"/>
            </a:solidFill>
            <a:ln cap="flat" cmpd="sng" w="108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91"/>
                <a:buFont typeface="Arial"/>
                <a:buNone/>
              </a:pPr>
              <a:r>
                <a:t/>
              </a:r>
              <a:endParaRPr b="0" i="0" sz="1591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70" name="Google Shape;170;p29"/>
            <p:cNvSpPr/>
            <p:nvPr/>
          </p:nvSpPr>
          <p:spPr>
            <a:xfrm>
              <a:off x="2215175" y="1863900"/>
              <a:ext cx="753900" cy="75000"/>
            </a:xfrm>
            <a:prstGeom prst="rect">
              <a:avLst/>
            </a:prstGeom>
            <a:solidFill>
              <a:srgbClr val="EEEEEE"/>
            </a:solidFill>
            <a:ln cap="flat" cmpd="sng" w="108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91"/>
                <a:buFont typeface="Arial"/>
                <a:buNone/>
              </a:pPr>
              <a:r>
                <a:t/>
              </a:r>
              <a:endParaRPr b="0" i="0" sz="1591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71" name="Google Shape;171;p29"/>
            <p:cNvSpPr/>
            <p:nvPr/>
          </p:nvSpPr>
          <p:spPr>
            <a:xfrm>
              <a:off x="3513900" y="3321000"/>
              <a:ext cx="343650" cy="1068925"/>
            </a:xfrm>
            <a:custGeom>
              <a:rect b="b" l="l" r="r" t="t"/>
              <a:pathLst>
                <a:path extrusionOk="0" h="42757" w="13746">
                  <a:moveTo>
                    <a:pt x="0" y="0"/>
                  </a:moveTo>
                  <a:lnTo>
                    <a:pt x="5700" y="6300"/>
                  </a:lnTo>
                  <a:lnTo>
                    <a:pt x="5700" y="15000"/>
                  </a:lnTo>
                  <a:lnTo>
                    <a:pt x="4500" y="22800"/>
                  </a:lnTo>
                  <a:lnTo>
                    <a:pt x="6300" y="27600"/>
                  </a:lnTo>
                  <a:lnTo>
                    <a:pt x="10200" y="31200"/>
                  </a:lnTo>
                  <a:lnTo>
                    <a:pt x="10200" y="34500"/>
                  </a:lnTo>
                  <a:lnTo>
                    <a:pt x="13746" y="42757"/>
                  </a:lnTo>
                </a:path>
              </a:pathLst>
            </a:custGeom>
            <a:noFill/>
            <a:ln cap="flat" cmpd="sng" w="21650">
              <a:solidFill>
                <a:srgbClr val="3C78D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72" name="Google Shape;172;p29"/>
            <p:cNvSpPr/>
            <p:nvPr/>
          </p:nvSpPr>
          <p:spPr>
            <a:xfrm>
              <a:off x="3401400" y="3321000"/>
              <a:ext cx="187500" cy="1068925"/>
            </a:xfrm>
            <a:custGeom>
              <a:rect b="b" l="l" r="r" t="t"/>
              <a:pathLst>
                <a:path extrusionOk="0" h="42757" w="7500">
                  <a:moveTo>
                    <a:pt x="4800" y="0"/>
                  </a:moveTo>
                  <a:lnTo>
                    <a:pt x="3900" y="9000"/>
                  </a:lnTo>
                  <a:lnTo>
                    <a:pt x="0" y="18300"/>
                  </a:lnTo>
                  <a:lnTo>
                    <a:pt x="4800" y="24000"/>
                  </a:lnTo>
                  <a:lnTo>
                    <a:pt x="4500" y="30600"/>
                  </a:lnTo>
                  <a:lnTo>
                    <a:pt x="7500" y="35400"/>
                  </a:lnTo>
                  <a:lnTo>
                    <a:pt x="4204" y="42757"/>
                  </a:lnTo>
                </a:path>
              </a:pathLst>
            </a:custGeom>
            <a:noFill/>
            <a:ln cap="flat" cmpd="sng" w="21650">
              <a:solidFill>
                <a:srgbClr val="674EA7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73" name="Google Shape;173;p29"/>
            <p:cNvSpPr/>
            <p:nvPr/>
          </p:nvSpPr>
          <p:spPr>
            <a:xfrm>
              <a:off x="3495175" y="3546000"/>
              <a:ext cx="232500" cy="840000"/>
            </a:xfrm>
            <a:custGeom>
              <a:rect b="b" l="l" r="r" t="t"/>
              <a:pathLst>
                <a:path extrusionOk="0" h="33600" w="9300">
                  <a:moveTo>
                    <a:pt x="0" y="0"/>
                  </a:moveTo>
                  <a:lnTo>
                    <a:pt x="2400" y="8400"/>
                  </a:lnTo>
                  <a:lnTo>
                    <a:pt x="9300" y="10800"/>
                  </a:lnTo>
                  <a:lnTo>
                    <a:pt x="9300" y="16500"/>
                  </a:lnTo>
                  <a:lnTo>
                    <a:pt x="6000" y="25800"/>
                  </a:lnTo>
                  <a:lnTo>
                    <a:pt x="5400" y="33600"/>
                  </a:lnTo>
                </a:path>
              </a:pathLst>
            </a:custGeom>
            <a:noFill/>
            <a:ln cap="flat" cmpd="sng" w="21650">
              <a:solidFill>
                <a:srgbClr val="6D9EEB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74" name="Google Shape;174;p29"/>
            <p:cNvSpPr/>
            <p:nvPr/>
          </p:nvSpPr>
          <p:spPr>
            <a:xfrm>
              <a:off x="3348900" y="3996000"/>
              <a:ext cx="165000" cy="382500"/>
            </a:xfrm>
            <a:custGeom>
              <a:rect b="b" l="l" r="r" t="t"/>
              <a:pathLst>
                <a:path extrusionOk="0" h="15300" w="6600">
                  <a:moveTo>
                    <a:pt x="6600" y="0"/>
                  </a:moveTo>
                  <a:lnTo>
                    <a:pt x="3000" y="6900"/>
                  </a:lnTo>
                  <a:lnTo>
                    <a:pt x="0" y="10800"/>
                  </a:lnTo>
                  <a:lnTo>
                    <a:pt x="0" y="15300"/>
                  </a:lnTo>
                </a:path>
              </a:pathLst>
            </a:custGeom>
            <a:noFill/>
            <a:ln cap="flat" cmpd="sng" w="21650">
              <a:solidFill>
                <a:srgbClr val="A4C2F4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75" name="Google Shape;175;p29"/>
            <p:cNvSpPr/>
            <p:nvPr/>
          </p:nvSpPr>
          <p:spPr>
            <a:xfrm>
              <a:off x="3251400" y="3441000"/>
              <a:ext cx="375000" cy="937500"/>
            </a:xfrm>
            <a:custGeom>
              <a:rect b="b" l="l" r="r" t="t"/>
              <a:pathLst>
                <a:path extrusionOk="0" h="37500" w="15000">
                  <a:moveTo>
                    <a:pt x="15000" y="0"/>
                  </a:moveTo>
                  <a:lnTo>
                    <a:pt x="14100" y="6600"/>
                  </a:lnTo>
                  <a:lnTo>
                    <a:pt x="9900" y="14700"/>
                  </a:lnTo>
                  <a:lnTo>
                    <a:pt x="4200" y="20100"/>
                  </a:lnTo>
                  <a:lnTo>
                    <a:pt x="1800" y="26400"/>
                  </a:lnTo>
                  <a:lnTo>
                    <a:pt x="1500" y="32700"/>
                  </a:lnTo>
                  <a:lnTo>
                    <a:pt x="0" y="37500"/>
                  </a:lnTo>
                </a:path>
              </a:pathLst>
            </a:custGeom>
            <a:noFill/>
            <a:ln cap="flat" cmpd="sng" w="21650">
              <a:solidFill>
                <a:srgbClr val="6D9EEB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76" name="Google Shape;176;p29"/>
            <p:cNvSpPr/>
            <p:nvPr/>
          </p:nvSpPr>
          <p:spPr>
            <a:xfrm>
              <a:off x="3338150" y="3996000"/>
              <a:ext cx="82500" cy="382500"/>
            </a:xfrm>
            <a:custGeom>
              <a:rect b="b" l="l" r="r" t="t"/>
              <a:pathLst>
                <a:path extrusionOk="0" h="15300" w="3300">
                  <a:moveTo>
                    <a:pt x="0" y="0"/>
                  </a:moveTo>
                  <a:lnTo>
                    <a:pt x="2700" y="4500"/>
                  </a:lnTo>
                  <a:lnTo>
                    <a:pt x="3300" y="10800"/>
                  </a:lnTo>
                  <a:lnTo>
                    <a:pt x="3300" y="15300"/>
                  </a:lnTo>
                </a:path>
              </a:pathLst>
            </a:custGeom>
            <a:noFill/>
            <a:ln cap="flat" cmpd="sng" w="21650">
              <a:solidFill>
                <a:srgbClr val="3C78D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77" name="Google Shape;177;p29"/>
            <p:cNvSpPr/>
            <p:nvPr/>
          </p:nvSpPr>
          <p:spPr>
            <a:xfrm>
              <a:off x="3700475" y="4108575"/>
              <a:ext cx="73250" cy="277800"/>
            </a:xfrm>
            <a:custGeom>
              <a:rect b="b" l="l" r="r" t="t"/>
              <a:pathLst>
                <a:path extrusionOk="0" h="11112" w="2930">
                  <a:moveTo>
                    <a:pt x="2930" y="0"/>
                  </a:moveTo>
                  <a:lnTo>
                    <a:pt x="732" y="1832"/>
                  </a:lnTo>
                  <a:lnTo>
                    <a:pt x="732" y="4396"/>
                  </a:lnTo>
                  <a:lnTo>
                    <a:pt x="0" y="8182"/>
                  </a:lnTo>
                  <a:lnTo>
                    <a:pt x="366" y="11112"/>
                  </a:lnTo>
                </a:path>
              </a:pathLst>
            </a:custGeom>
            <a:noFill/>
            <a:ln cap="flat" cmpd="sng" w="21650">
              <a:solidFill>
                <a:srgbClr val="A4C2F4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78" name="Google Shape;178;p29"/>
            <p:cNvSpPr/>
            <p:nvPr/>
          </p:nvSpPr>
          <p:spPr>
            <a:xfrm>
              <a:off x="2942700" y="4378500"/>
              <a:ext cx="1125000" cy="75000"/>
            </a:xfrm>
            <a:prstGeom prst="rect">
              <a:avLst/>
            </a:prstGeom>
            <a:solidFill>
              <a:srgbClr val="F9CB9C"/>
            </a:solidFill>
            <a:ln cap="flat" cmpd="sng" w="1082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91"/>
                <a:buFont typeface="Arial"/>
                <a:buNone/>
              </a:pPr>
              <a:r>
                <a:t/>
              </a:r>
              <a:endParaRPr b="0" i="0" sz="1591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79" name="Google Shape;179;p29"/>
            <p:cNvSpPr/>
            <p:nvPr/>
          </p:nvSpPr>
          <p:spPr>
            <a:xfrm>
              <a:off x="2215175" y="4457000"/>
              <a:ext cx="2516400" cy="277800"/>
            </a:xfrm>
            <a:prstGeom prst="rect">
              <a:avLst/>
            </a:prstGeom>
            <a:solidFill>
              <a:srgbClr val="FCE5CD"/>
            </a:solidFill>
            <a:ln>
              <a:noFill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91"/>
                <a:buFont typeface="Arial"/>
                <a:buNone/>
              </a:pPr>
              <a:r>
                <a:t/>
              </a:r>
              <a:endParaRPr b="0" i="0" sz="1591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80" name="Google Shape;180;p29"/>
            <p:cNvSpPr/>
            <p:nvPr/>
          </p:nvSpPr>
          <p:spPr>
            <a:xfrm>
              <a:off x="4064475" y="1863900"/>
              <a:ext cx="82500" cy="75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1"/>
            </a:p>
          </p:txBody>
        </p:sp>
        <p:sp>
          <p:nvSpPr>
            <p:cNvPr id="181" name="Google Shape;181;p29"/>
            <p:cNvSpPr/>
            <p:nvPr/>
          </p:nvSpPr>
          <p:spPr>
            <a:xfrm>
              <a:off x="3727325" y="4089650"/>
              <a:ext cx="82500" cy="75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1"/>
            </a:p>
          </p:txBody>
        </p:sp>
        <p:sp>
          <p:nvSpPr>
            <p:cNvPr id="182" name="Google Shape;182;p29"/>
            <p:cNvSpPr/>
            <p:nvPr/>
          </p:nvSpPr>
          <p:spPr>
            <a:xfrm>
              <a:off x="3603275" y="3453300"/>
              <a:ext cx="82500" cy="75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1"/>
            </a:p>
          </p:txBody>
        </p:sp>
        <p:sp>
          <p:nvSpPr>
            <p:cNvPr id="183" name="Google Shape;183;p29"/>
            <p:cNvSpPr/>
            <p:nvPr/>
          </p:nvSpPr>
          <p:spPr>
            <a:xfrm>
              <a:off x="3357950" y="3813450"/>
              <a:ext cx="82500" cy="75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1"/>
            </a:p>
          </p:txBody>
        </p:sp>
        <p:sp>
          <p:nvSpPr>
            <p:cNvPr id="184" name="Google Shape;184;p29"/>
            <p:cNvSpPr/>
            <p:nvPr/>
          </p:nvSpPr>
          <p:spPr>
            <a:xfrm>
              <a:off x="3297900" y="1046850"/>
              <a:ext cx="245993" cy="2289478"/>
            </a:xfrm>
            <a:custGeom>
              <a:rect b="b" l="l" r="r" t="t"/>
              <a:pathLst>
                <a:path extrusionOk="0" h="103211" w="9000">
                  <a:moveTo>
                    <a:pt x="1200" y="0"/>
                  </a:moveTo>
                  <a:lnTo>
                    <a:pt x="6000" y="6600"/>
                  </a:lnTo>
                  <a:lnTo>
                    <a:pt x="3000" y="15000"/>
                  </a:lnTo>
                  <a:lnTo>
                    <a:pt x="5400" y="18900"/>
                  </a:lnTo>
                  <a:lnTo>
                    <a:pt x="9000" y="28200"/>
                  </a:lnTo>
                  <a:lnTo>
                    <a:pt x="3900" y="36300"/>
                  </a:lnTo>
                  <a:lnTo>
                    <a:pt x="6600" y="40800"/>
                  </a:lnTo>
                  <a:lnTo>
                    <a:pt x="5400" y="47700"/>
                  </a:lnTo>
                  <a:lnTo>
                    <a:pt x="0" y="61800"/>
                  </a:lnTo>
                  <a:lnTo>
                    <a:pt x="4200" y="69000"/>
                  </a:lnTo>
                  <a:lnTo>
                    <a:pt x="4200" y="74100"/>
                  </a:lnTo>
                  <a:lnTo>
                    <a:pt x="300" y="83400"/>
                  </a:lnTo>
                  <a:lnTo>
                    <a:pt x="3300" y="89400"/>
                  </a:lnTo>
                  <a:lnTo>
                    <a:pt x="6600" y="93900"/>
                  </a:lnTo>
                  <a:lnTo>
                    <a:pt x="8182" y="103211"/>
                  </a:lnTo>
                </a:path>
              </a:pathLst>
            </a:custGeom>
            <a:noFill/>
            <a:ln cap="flat" cmpd="sng" w="21650">
              <a:solidFill>
                <a:srgbClr val="674EA7"/>
              </a:solidFill>
              <a:prstDash val="solid"/>
              <a:round/>
              <a:headEnd len="sm" w="sm" type="none"/>
              <a:tailEnd len="med" w="med" type="none"/>
            </a:ln>
          </p:spPr>
        </p:sp>
      </p:grpSp>
      <p:sp>
        <p:nvSpPr>
          <p:cNvPr id="185" name="Google Shape;185;p29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86" name="Google Shape;186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7" name="Google Shape;187;p29"/>
          <p:cNvSpPr txBox="1"/>
          <p:nvPr>
            <p:ph type="title"/>
          </p:nvPr>
        </p:nvSpPr>
        <p:spPr>
          <a:xfrm>
            <a:off x="311700" y="305450"/>
            <a:ext cx="64908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en"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Single-Charge Detection</a:t>
            </a:r>
            <a:endParaRPr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88" name="Google Shape;188;p29"/>
          <p:cNvSpPr txBox="1"/>
          <p:nvPr/>
        </p:nvSpPr>
        <p:spPr>
          <a:xfrm>
            <a:off x="3328425" y="1900100"/>
            <a:ext cx="5418000" cy="29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Targeting the high-precision limit of MPGDs.</a:t>
            </a:r>
            <a:endParaRPr b="1"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Utilizing </a:t>
            </a:r>
            <a:r>
              <a:rPr b="1" i="1"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low noise</a:t>
            </a:r>
            <a:r>
              <a:rPr b="1"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to push charge collection and detection to the </a:t>
            </a:r>
            <a:r>
              <a:rPr b="1" i="1"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single-electron limit </a:t>
            </a:r>
            <a:r>
              <a:rPr b="1"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with</a:t>
            </a:r>
            <a:r>
              <a:rPr b="1" i="1"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low thresholds </a:t>
            </a:r>
            <a:r>
              <a:rPr b="1"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and</a:t>
            </a:r>
            <a:r>
              <a:rPr b="1" i="1"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low gas gains</a:t>
            </a:r>
            <a:r>
              <a:rPr b="1"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b="1"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In practical terms: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○"/>
            </a:pP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Optimal resolution.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○"/>
            </a:pP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Maximum efficiency.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○"/>
            </a:pP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Minimum IBF.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○"/>
            </a:pP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Optimal readout.</a:t>
            </a:r>
            <a:endParaRPr i="1"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89" name="Google Shape;189;p29"/>
          <p:cNvSpPr/>
          <p:nvPr/>
        </p:nvSpPr>
        <p:spPr>
          <a:xfrm>
            <a:off x="3619725" y="1186700"/>
            <a:ext cx="5257500" cy="7134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0F5A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Making </a:t>
            </a:r>
            <a:r>
              <a:rPr b="1" i="1"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every </a:t>
            </a:r>
            <a:r>
              <a:rPr b="1"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primary charge </a:t>
            </a:r>
            <a:r>
              <a:rPr b="1" i="1"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count</a:t>
            </a:r>
            <a:r>
              <a:rPr b="1"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0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95" name="Google Shape;195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96" name="Google Shape;196;p30"/>
          <p:cNvCxnSpPr>
            <a:stCxn id="197" idx="3"/>
          </p:cNvCxnSpPr>
          <p:nvPr/>
        </p:nvCxnSpPr>
        <p:spPr>
          <a:xfrm>
            <a:off x="2580375" y="1446050"/>
            <a:ext cx="1418400" cy="630600"/>
          </a:xfrm>
          <a:prstGeom prst="curvedConnector3">
            <a:avLst>
              <a:gd fmla="val 31904" name="adj1"/>
            </a:avLst>
          </a:prstGeom>
          <a:noFill/>
          <a:ln cap="flat" cmpd="sng" w="28575">
            <a:solidFill>
              <a:srgbClr val="0F5A38"/>
            </a:solidFill>
            <a:prstDash val="dash"/>
            <a:round/>
            <a:headEnd len="med" w="med" type="none"/>
            <a:tailEnd len="med" w="med" type="stealth"/>
          </a:ln>
        </p:spPr>
      </p:cxnSp>
      <p:sp>
        <p:nvSpPr>
          <p:cNvPr id="197" name="Google Shape;197;p30"/>
          <p:cNvSpPr txBox="1"/>
          <p:nvPr/>
        </p:nvSpPr>
        <p:spPr>
          <a:xfrm>
            <a:off x="477675" y="896600"/>
            <a:ext cx="2102700" cy="1098900"/>
          </a:xfrm>
          <a:prstGeom prst="rect">
            <a:avLst/>
          </a:prstGeom>
          <a:noFill/>
          <a:ln cap="flat" cmpd="sng" w="19050">
            <a:solidFill>
              <a:srgbClr val="005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800">
                <a:solidFill>
                  <a:srgbClr val="005030"/>
                </a:solidFill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Electric fields collect</a:t>
            </a:r>
            <a:r>
              <a:rPr lang="en" sz="1800">
                <a:solidFill>
                  <a:srgbClr val="005030"/>
                </a:solidFill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 charge and cause </a:t>
            </a:r>
            <a:r>
              <a:rPr b="1" lang="en" sz="1800">
                <a:solidFill>
                  <a:srgbClr val="005030"/>
                </a:solidFill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avalanches.</a:t>
            </a:r>
            <a:endParaRPr b="1" sz="1800">
              <a:solidFill>
                <a:srgbClr val="005030"/>
              </a:solidFill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198" name="Google Shape;198;p30"/>
          <p:cNvCxnSpPr>
            <a:stCxn id="197" idx="3"/>
          </p:cNvCxnSpPr>
          <p:nvPr/>
        </p:nvCxnSpPr>
        <p:spPr>
          <a:xfrm flipH="1" rot="10800000">
            <a:off x="2580375" y="1201550"/>
            <a:ext cx="1403400" cy="244500"/>
          </a:xfrm>
          <a:prstGeom prst="curvedConnector3">
            <a:avLst>
              <a:gd fmla="val 40847" name="adj1"/>
            </a:avLst>
          </a:prstGeom>
          <a:noFill/>
          <a:ln cap="flat" cmpd="sng" w="28575">
            <a:solidFill>
              <a:srgbClr val="0F5A38"/>
            </a:solidFill>
            <a:prstDash val="dash"/>
            <a:round/>
            <a:headEnd len="med" w="med" type="none"/>
            <a:tailEnd len="med" w="med" type="stealth"/>
          </a:ln>
        </p:spPr>
      </p:cxnSp>
      <p:sp>
        <p:nvSpPr>
          <p:cNvPr id="199" name="Google Shape;199;p30"/>
          <p:cNvSpPr txBox="1"/>
          <p:nvPr/>
        </p:nvSpPr>
        <p:spPr>
          <a:xfrm>
            <a:off x="5139667" y="1365684"/>
            <a:ext cx="1198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>
                <a:solidFill>
                  <a:srgbClr val="666666"/>
                </a:solidFill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Grid</a:t>
            </a:r>
            <a:endParaRPr b="0" i="0" sz="1200" u="none" cap="none" strike="noStrik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0" name="Google Shape;200;p30"/>
          <p:cNvGrpSpPr/>
          <p:nvPr/>
        </p:nvGrpSpPr>
        <p:grpSpPr>
          <a:xfrm>
            <a:off x="3212870" y="9"/>
            <a:ext cx="2718242" cy="4774322"/>
            <a:chOff x="2215175" y="314950"/>
            <a:chExt cx="2516425" cy="4419850"/>
          </a:xfrm>
        </p:grpSpPr>
        <p:sp>
          <p:nvSpPr>
            <p:cNvPr id="201" name="Google Shape;201;p30"/>
            <p:cNvSpPr/>
            <p:nvPr/>
          </p:nvSpPr>
          <p:spPr>
            <a:xfrm>
              <a:off x="3583359" y="314950"/>
              <a:ext cx="871800" cy="4061475"/>
            </a:xfrm>
            <a:custGeom>
              <a:rect b="b" l="l" r="r" t="t"/>
              <a:pathLst>
                <a:path extrusionOk="0" h="162459" w="34872">
                  <a:moveTo>
                    <a:pt x="34872" y="0"/>
                  </a:moveTo>
                  <a:cubicBezTo>
                    <a:pt x="34855" y="1473"/>
                    <a:pt x="34890" y="5487"/>
                    <a:pt x="34771" y="8840"/>
                  </a:cubicBezTo>
                  <a:cubicBezTo>
                    <a:pt x="34653" y="12193"/>
                    <a:pt x="34463" y="16942"/>
                    <a:pt x="34161" y="20117"/>
                  </a:cubicBezTo>
                  <a:cubicBezTo>
                    <a:pt x="33859" y="23292"/>
                    <a:pt x="33598" y="25726"/>
                    <a:pt x="32957" y="27891"/>
                  </a:cubicBezTo>
                  <a:cubicBezTo>
                    <a:pt x="32316" y="30056"/>
                    <a:pt x="31815" y="31474"/>
                    <a:pt x="30316" y="33109"/>
                  </a:cubicBezTo>
                  <a:cubicBezTo>
                    <a:pt x="28818" y="34744"/>
                    <a:pt x="26238" y="36224"/>
                    <a:pt x="23966" y="37699"/>
                  </a:cubicBezTo>
                  <a:cubicBezTo>
                    <a:pt x="21694" y="39174"/>
                    <a:pt x="19000" y="40319"/>
                    <a:pt x="16686" y="41961"/>
                  </a:cubicBezTo>
                  <a:cubicBezTo>
                    <a:pt x="14372" y="43603"/>
                    <a:pt x="11911" y="45568"/>
                    <a:pt x="10082" y="47549"/>
                  </a:cubicBezTo>
                  <a:cubicBezTo>
                    <a:pt x="8253" y="49530"/>
                    <a:pt x="6915" y="51545"/>
                    <a:pt x="5713" y="53848"/>
                  </a:cubicBezTo>
                  <a:cubicBezTo>
                    <a:pt x="4511" y="56151"/>
                    <a:pt x="3579" y="58844"/>
                    <a:pt x="2868" y="61367"/>
                  </a:cubicBezTo>
                  <a:cubicBezTo>
                    <a:pt x="2157" y="63890"/>
                    <a:pt x="1819" y="66718"/>
                    <a:pt x="1446" y="68987"/>
                  </a:cubicBezTo>
                  <a:cubicBezTo>
                    <a:pt x="1074" y="71256"/>
                    <a:pt x="870" y="72170"/>
                    <a:pt x="633" y="74981"/>
                  </a:cubicBezTo>
                  <a:cubicBezTo>
                    <a:pt x="396" y="77792"/>
                    <a:pt x="109" y="81517"/>
                    <a:pt x="24" y="85852"/>
                  </a:cubicBezTo>
                  <a:cubicBezTo>
                    <a:pt x="-61" y="90187"/>
                    <a:pt x="108" y="88223"/>
                    <a:pt x="125" y="100991"/>
                  </a:cubicBezTo>
                  <a:cubicBezTo>
                    <a:pt x="142" y="113759"/>
                    <a:pt x="125" y="152214"/>
                    <a:pt x="125" y="162459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30"/>
            <p:cNvSpPr/>
            <p:nvPr/>
          </p:nvSpPr>
          <p:spPr>
            <a:xfrm>
              <a:off x="3570874" y="320050"/>
              <a:ext cx="749675" cy="4061450"/>
            </a:xfrm>
            <a:custGeom>
              <a:rect b="b" l="l" r="r" t="t"/>
              <a:pathLst>
                <a:path extrusionOk="0" h="162458" w="29987">
                  <a:moveTo>
                    <a:pt x="29987" y="0"/>
                  </a:moveTo>
                  <a:cubicBezTo>
                    <a:pt x="29885" y="1405"/>
                    <a:pt x="29750" y="5452"/>
                    <a:pt x="29377" y="8432"/>
                  </a:cubicBezTo>
                  <a:cubicBezTo>
                    <a:pt x="29004" y="11412"/>
                    <a:pt x="28344" y="15290"/>
                    <a:pt x="27751" y="17881"/>
                  </a:cubicBezTo>
                  <a:cubicBezTo>
                    <a:pt x="27158" y="20472"/>
                    <a:pt x="26803" y="21843"/>
                    <a:pt x="25821" y="23977"/>
                  </a:cubicBezTo>
                  <a:cubicBezTo>
                    <a:pt x="24839" y="26111"/>
                    <a:pt x="23569" y="28431"/>
                    <a:pt x="21859" y="30683"/>
                  </a:cubicBezTo>
                  <a:cubicBezTo>
                    <a:pt x="20149" y="32935"/>
                    <a:pt x="17490" y="35340"/>
                    <a:pt x="15559" y="37490"/>
                  </a:cubicBezTo>
                  <a:cubicBezTo>
                    <a:pt x="13629" y="39641"/>
                    <a:pt x="12054" y="41080"/>
                    <a:pt x="10276" y="43586"/>
                  </a:cubicBezTo>
                  <a:cubicBezTo>
                    <a:pt x="8498" y="46092"/>
                    <a:pt x="6364" y="48886"/>
                    <a:pt x="4891" y="52527"/>
                  </a:cubicBezTo>
                  <a:cubicBezTo>
                    <a:pt x="3418" y="56168"/>
                    <a:pt x="2216" y="61163"/>
                    <a:pt x="1437" y="65430"/>
                  </a:cubicBezTo>
                  <a:cubicBezTo>
                    <a:pt x="658" y="69697"/>
                    <a:pt x="455" y="72220"/>
                    <a:pt x="218" y="78130"/>
                  </a:cubicBezTo>
                  <a:cubicBezTo>
                    <a:pt x="-19" y="84040"/>
                    <a:pt x="49" y="86833"/>
                    <a:pt x="15" y="100888"/>
                  </a:cubicBezTo>
                  <a:cubicBezTo>
                    <a:pt x="-19" y="114943"/>
                    <a:pt x="15" y="152196"/>
                    <a:pt x="15" y="162458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30"/>
            <p:cNvSpPr/>
            <p:nvPr/>
          </p:nvSpPr>
          <p:spPr>
            <a:xfrm>
              <a:off x="3552600" y="314950"/>
              <a:ext cx="630775" cy="4058925"/>
            </a:xfrm>
            <a:custGeom>
              <a:rect b="b" l="l" r="r" t="t"/>
              <a:pathLst>
                <a:path extrusionOk="0" h="162357" w="25231">
                  <a:moveTo>
                    <a:pt x="25231" y="0"/>
                  </a:moveTo>
                  <a:cubicBezTo>
                    <a:pt x="25062" y="1524"/>
                    <a:pt x="24825" y="5825"/>
                    <a:pt x="24215" y="9144"/>
                  </a:cubicBezTo>
                  <a:cubicBezTo>
                    <a:pt x="23606" y="12463"/>
                    <a:pt x="22929" y="16290"/>
                    <a:pt x="21574" y="19914"/>
                  </a:cubicBezTo>
                  <a:cubicBezTo>
                    <a:pt x="20219" y="23538"/>
                    <a:pt x="18136" y="27246"/>
                    <a:pt x="16087" y="30887"/>
                  </a:cubicBezTo>
                  <a:cubicBezTo>
                    <a:pt x="14038" y="34528"/>
                    <a:pt x="11109" y="38558"/>
                    <a:pt x="9280" y="41758"/>
                  </a:cubicBezTo>
                  <a:cubicBezTo>
                    <a:pt x="7451" y="44958"/>
                    <a:pt x="6316" y="46923"/>
                    <a:pt x="5114" y="50089"/>
                  </a:cubicBezTo>
                  <a:cubicBezTo>
                    <a:pt x="3912" y="53256"/>
                    <a:pt x="2794" y="57387"/>
                    <a:pt x="2066" y="60757"/>
                  </a:cubicBezTo>
                  <a:cubicBezTo>
                    <a:pt x="1338" y="64127"/>
                    <a:pt x="1051" y="66718"/>
                    <a:pt x="746" y="70308"/>
                  </a:cubicBezTo>
                  <a:cubicBezTo>
                    <a:pt x="441" y="73898"/>
                    <a:pt x="357" y="77182"/>
                    <a:pt x="238" y="82296"/>
                  </a:cubicBezTo>
                  <a:cubicBezTo>
                    <a:pt x="119" y="87410"/>
                    <a:pt x="68" y="87648"/>
                    <a:pt x="34" y="100991"/>
                  </a:cubicBezTo>
                  <a:cubicBezTo>
                    <a:pt x="0" y="114335"/>
                    <a:pt x="34" y="152129"/>
                    <a:pt x="34" y="162357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04" name="Google Shape;204;p30"/>
            <p:cNvCxnSpPr/>
            <p:nvPr/>
          </p:nvCxnSpPr>
          <p:spPr>
            <a:xfrm>
              <a:off x="3474725" y="320050"/>
              <a:ext cx="0" cy="4053900"/>
            </a:xfrm>
            <a:prstGeom prst="straightConnector1">
              <a:avLst/>
            </a:pr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05" name="Google Shape;205;p30"/>
            <p:cNvSpPr/>
            <p:nvPr/>
          </p:nvSpPr>
          <p:spPr>
            <a:xfrm>
              <a:off x="3536954" y="320050"/>
              <a:ext cx="519400" cy="4056375"/>
            </a:xfrm>
            <a:custGeom>
              <a:rect b="b" l="l" r="r" t="t"/>
              <a:pathLst>
                <a:path extrusionOk="0" h="162255" w="20776">
                  <a:moveTo>
                    <a:pt x="20777" y="0"/>
                  </a:moveTo>
                  <a:cubicBezTo>
                    <a:pt x="20540" y="1744"/>
                    <a:pt x="20032" y="7179"/>
                    <a:pt x="19355" y="10464"/>
                  </a:cubicBezTo>
                  <a:cubicBezTo>
                    <a:pt x="18678" y="13749"/>
                    <a:pt x="18254" y="15494"/>
                    <a:pt x="16713" y="19710"/>
                  </a:cubicBezTo>
                  <a:cubicBezTo>
                    <a:pt x="15172" y="23927"/>
                    <a:pt x="11955" y="31411"/>
                    <a:pt x="10109" y="35763"/>
                  </a:cubicBezTo>
                  <a:cubicBezTo>
                    <a:pt x="8263" y="40115"/>
                    <a:pt x="6875" y="42367"/>
                    <a:pt x="5639" y="45821"/>
                  </a:cubicBezTo>
                  <a:cubicBezTo>
                    <a:pt x="4403" y="49275"/>
                    <a:pt x="3420" y="53238"/>
                    <a:pt x="2692" y="56489"/>
                  </a:cubicBezTo>
                  <a:cubicBezTo>
                    <a:pt x="1964" y="59740"/>
                    <a:pt x="1659" y="61687"/>
                    <a:pt x="1270" y="65328"/>
                  </a:cubicBezTo>
                  <a:cubicBezTo>
                    <a:pt x="881" y="68969"/>
                    <a:pt x="559" y="72406"/>
                    <a:pt x="356" y="78333"/>
                  </a:cubicBezTo>
                  <a:cubicBezTo>
                    <a:pt x="153" y="84260"/>
                    <a:pt x="102" y="86901"/>
                    <a:pt x="51" y="100888"/>
                  </a:cubicBezTo>
                  <a:cubicBezTo>
                    <a:pt x="0" y="114875"/>
                    <a:pt x="51" y="152027"/>
                    <a:pt x="51" y="162255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30"/>
            <p:cNvSpPr/>
            <p:nvPr/>
          </p:nvSpPr>
          <p:spPr>
            <a:xfrm>
              <a:off x="3521704" y="320050"/>
              <a:ext cx="410200" cy="4053825"/>
            </a:xfrm>
            <a:custGeom>
              <a:rect b="b" l="l" r="r" t="t"/>
              <a:pathLst>
                <a:path extrusionOk="0" h="162153" w="16408">
                  <a:moveTo>
                    <a:pt x="16409" y="0"/>
                  </a:moveTo>
                  <a:cubicBezTo>
                    <a:pt x="16223" y="1490"/>
                    <a:pt x="15935" y="5316"/>
                    <a:pt x="15291" y="8940"/>
                  </a:cubicBezTo>
                  <a:cubicBezTo>
                    <a:pt x="14648" y="12564"/>
                    <a:pt x="13581" y="17966"/>
                    <a:pt x="12548" y="21742"/>
                  </a:cubicBezTo>
                  <a:cubicBezTo>
                    <a:pt x="11515" y="25518"/>
                    <a:pt x="10313" y="28041"/>
                    <a:pt x="9094" y="31597"/>
                  </a:cubicBezTo>
                  <a:cubicBezTo>
                    <a:pt x="7875" y="35153"/>
                    <a:pt x="6266" y="39708"/>
                    <a:pt x="5233" y="43078"/>
                  </a:cubicBezTo>
                  <a:cubicBezTo>
                    <a:pt x="4200" y="46448"/>
                    <a:pt x="3624" y="47701"/>
                    <a:pt x="2896" y="51816"/>
                  </a:cubicBezTo>
                  <a:cubicBezTo>
                    <a:pt x="2168" y="55931"/>
                    <a:pt x="1287" y="63178"/>
                    <a:pt x="864" y="67767"/>
                  </a:cubicBezTo>
                  <a:cubicBezTo>
                    <a:pt x="441" y="72356"/>
                    <a:pt x="492" y="73863"/>
                    <a:pt x="356" y="79349"/>
                  </a:cubicBezTo>
                  <a:cubicBezTo>
                    <a:pt x="221" y="84835"/>
                    <a:pt x="102" y="86884"/>
                    <a:pt x="51" y="100685"/>
                  </a:cubicBezTo>
                  <a:cubicBezTo>
                    <a:pt x="0" y="114486"/>
                    <a:pt x="51" y="151908"/>
                    <a:pt x="51" y="162153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30"/>
            <p:cNvSpPr/>
            <p:nvPr/>
          </p:nvSpPr>
          <p:spPr>
            <a:xfrm>
              <a:off x="3508579" y="320050"/>
              <a:ext cx="306475" cy="4058900"/>
            </a:xfrm>
            <a:custGeom>
              <a:rect b="b" l="l" r="r" t="t"/>
              <a:pathLst>
                <a:path extrusionOk="0" h="162356" w="12259">
                  <a:moveTo>
                    <a:pt x="12260" y="0"/>
                  </a:moveTo>
                  <a:cubicBezTo>
                    <a:pt x="12074" y="1693"/>
                    <a:pt x="11905" y="5605"/>
                    <a:pt x="11143" y="10160"/>
                  </a:cubicBezTo>
                  <a:cubicBezTo>
                    <a:pt x="10381" y="14715"/>
                    <a:pt x="8806" y="22250"/>
                    <a:pt x="7688" y="27330"/>
                  </a:cubicBezTo>
                  <a:cubicBezTo>
                    <a:pt x="6570" y="32410"/>
                    <a:pt x="5385" y="36322"/>
                    <a:pt x="4437" y="40640"/>
                  </a:cubicBezTo>
                  <a:cubicBezTo>
                    <a:pt x="3489" y="44958"/>
                    <a:pt x="2575" y="49276"/>
                    <a:pt x="1999" y="53238"/>
                  </a:cubicBezTo>
                  <a:cubicBezTo>
                    <a:pt x="1423" y="57200"/>
                    <a:pt x="1237" y="60875"/>
                    <a:pt x="983" y="64414"/>
                  </a:cubicBezTo>
                  <a:cubicBezTo>
                    <a:pt x="729" y="67953"/>
                    <a:pt x="628" y="68410"/>
                    <a:pt x="475" y="74472"/>
                  </a:cubicBezTo>
                  <a:cubicBezTo>
                    <a:pt x="323" y="80534"/>
                    <a:pt x="136" y="86140"/>
                    <a:pt x="68" y="100787"/>
                  </a:cubicBezTo>
                  <a:cubicBezTo>
                    <a:pt x="0" y="115434"/>
                    <a:pt x="68" y="152095"/>
                    <a:pt x="68" y="162356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30"/>
            <p:cNvSpPr/>
            <p:nvPr/>
          </p:nvSpPr>
          <p:spPr>
            <a:xfrm>
              <a:off x="3495050" y="320050"/>
              <a:ext cx="203200" cy="4058900"/>
            </a:xfrm>
            <a:custGeom>
              <a:rect b="b" l="l" r="r" t="t"/>
              <a:pathLst>
                <a:path extrusionOk="0" h="162356" w="8128">
                  <a:moveTo>
                    <a:pt x="8128" y="0"/>
                  </a:moveTo>
                  <a:cubicBezTo>
                    <a:pt x="7976" y="1897"/>
                    <a:pt x="7704" y="6926"/>
                    <a:pt x="7213" y="11379"/>
                  </a:cubicBezTo>
                  <a:cubicBezTo>
                    <a:pt x="6722" y="15832"/>
                    <a:pt x="5909" y="21437"/>
                    <a:pt x="5181" y="26720"/>
                  </a:cubicBezTo>
                  <a:cubicBezTo>
                    <a:pt x="4453" y="32003"/>
                    <a:pt x="3471" y="38438"/>
                    <a:pt x="2844" y="43078"/>
                  </a:cubicBezTo>
                  <a:cubicBezTo>
                    <a:pt x="2218" y="47718"/>
                    <a:pt x="1761" y="51223"/>
                    <a:pt x="1422" y="54559"/>
                  </a:cubicBezTo>
                  <a:cubicBezTo>
                    <a:pt x="1083" y="57895"/>
                    <a:pt x="960" y="60297"/>
                    <a:pt x="812" y="63093"/>
                  </a:cubicBezTo>
                  <a:cubicBezTo>
                    <a:pt x="665" y="65889"/>
                    <a:pt x="655" y="65018"/>
                    <a:pt x="537" y="71335"/>
                  </a:cubicBezTo>
                  <a:cubicBezTo>
                    <a:pt x="419" y="77652"/>
                    <a:pt x="196" y="85824"/>
                    <a:pt x="106" y="100994"/>
                  </a:cubicBezTo>
                  <a:cubicBezTo>
                    <a:pt x="17" y="116164"/>
                    <a:pt x="18" y="152129"/>
                    <a:pt x="0" y="162356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12"/>
            </a:p>
          </p:txBody>
        </p:sp>
        <p:sp>
          <p:nvSpPr>
            <p:cNvPr id="209" name="Google Shape;209;p30"/>
            <p:cNvSpPr/>
            <p:nvPr/>
          </p:nvSpPr>
          <p:spPr>
            <a:xfrm>
              <a:off x="3483179" y="317500"/>
              <a:ext cx="100750" cy="4061450"/>
            </a:xfrm>
            <a:custGeom>
              <a:rect b="b" l="l" r="r" t="t"/>
              <a:pathLst>
                <a:path extrusionOk="0" h="162458" w="4030">
                  <a:moveTo>
                    <a:pt x="4031" y="0"/>
                  </a:moveTo>
                  <a:cubicBezTo>
                    <a:pt x="3929" y="3031"/>
                    <a:pt x="3743" y="12564"/>
                    <a:pt x="3421" y="18186"/>
                  </a:cubicBezTo>
                  <a:cubicBezTo>
                    <a:pt x="3099" y="23808"/>
                    <a:pt x="2506" y="28262"/>
                    <a:pt x="2100" y="33731"/>
                  </a:cubicBezTo>
                  <a:cubicBezTo>
                    <a:pt x="1694" y="39201"/>
                    <a:pt x="1254" y="45737"/>
                    <a:pt x="983" y="51003"/>
                  </a:cubicBezTo>
                  <a:cubicBezTo>
                    <a:pt x="712" y="56269"/>
                    <a:pt x="628" y="56998"/>
                    <a:pt x="475" y="65329"/>
                  </a:cubicBezTo>
                  <a:cubicBezTo>
                    <a:pt x="323" y="73660"/>
                    <a:pt x="136" y="84802"/>
                    <a:pt x="68" y="100990"/>
                  </a:cubicBezTo>
                  <a:cubicBezTo>
                    <a:pt x="0" y="117178"/>
                    <a:pt x="68" y="152213"/>
                    <a:pt x="68" y="162458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30"/>
            <p:cNvSpPr/>
            <p:nvPr/>
          </p:nvSpPr>
          <p:spPr>
            <a:xfrm flipH="1">
              <a:off x="2493997" y="314950"/>
              <a:ext cx="871800" cy="4061475"/>
            </a:xfrm>
            <a:custGeom>
              <a:rect b="b" l="l" r="r" t="t"/>
              <a:pathLst>
                <a:path extrusionOk="0" h="162459" w="34872">
                  <a:moveTo>
                    <a:pt x="34872" y="0"/>
                  </a:moveTo>
                  <a:cubicBezTo>
                    <a:pt x="34855" y="1473"/>
                    <a:pt x="34890" y="5487"/>
                    <a:pt x="34771" y="8840"/>
                  </a:cubicBezTo>
                  <a:cubicBezTo>
                    <a:pt x="34653" y="12193"/>
                    <a:pt x="34463" y="16942"/>
                    <a:pt x="34161" y="20117"/>
                  </a:cubicBezTo>
                  <a:cubicBezTo>
                    <a:pt x="33859" y="23292"/>
                    <a:pt x="33598" y="25726"/>
                    <a:pt x="32957" y="27891"/>
                  </a:cubicBezTo>
                  <a:cubicBezTo>
                    <a:pt x="32316" y="30056"/>
                    <a:pt x="31815" y="31474"/>
                    <a:pt x="30316" y="33109"/>
                  </a:cubicBezTo>
                  <a:cubicBezTo>
                    <a:pt x="28818" y="34744"/>
                    <a:pt x="26238" y="36224"/>
                    <a:pt x="23966" y="37699"/>
                  </a:cubicBezTo>
                  <a:cubicBezTo>
                    <a:pt x="21694" y="39174"/>
                    <a:pt x="19000" y="40319"/>
                    <a:pt x="16686" y="41961"/>
                  </a:cubicBezTo>
                  <a:cubicBezTo>
                    <a:pt x="14372" y="43603"/>
                    <a:pt x="11911" y="45568"/>
                    <a:pt x="10082" y="47549"/>
                  </a:cubicBezTo>
                  <a:cubicBezTo>
                    <a:pt x="8253" y="49530"/>
                    <a:pt x="6915" y="51545"/>
                    <a:pt x="5713" y="53848"/>
                  </a:cubicBezTo>
                  <a:cubicBezTo>
                    <a:pt x="4511" y="56151"/>
                    <a:pt x="3579" y="58844"/>
                    <a:pt x="2868" y="61367"/>
                  </a:cubicBezTo>
                  <a:cubicBezTo>
                    <a:pt x="2157" y="63890"/>
                    <a:pt x="1819" y="66718"/>
                    <a:pt x="1446" y="68987"/>
                  </a:cubicBezTo>
                  <a:cubicBezTo>
                    <a:pt x="1074" y="71256"/>
                    <a:pt x="870" y="72170"/>
                    <a:pt x="633" y="74981"/>
                  </a:cubicBezTo>
                  <a:cubicBezTo>
                    <a:pt x="396" y="77792"/>
                    <a:pt x="109" y="81517"/>
                    <a:pt x="24" y="85852"/>
                  </a:cubicBezTo>
                  <a:cubicBezTo>
                    <a:pt x="-61" y="90187"/>
                    <a:pt x="108" y="88223"/>
                    <a:pt x="125" y="100991"/>
                  </a:cubicBezTo>
                  <a:cubicBezTo>
                    <a:pt x="142" y="113759"/>
                    <a:pt x="125" y="152214"/>
                    <a:pt x="125" y="162459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30"/>
            <p:cNvSpPr/>
            <p:nvPr/>
          </p:nvSpPr>
          <p:spPr>
            <a:xfrm flipH="1">
              <a:off x="2628608" y="320050"/>
              <a:ext cx="749675" cy="4061450"/>
            </a:xfrm>
            <a:custGeom>
              <a:rect b="b" l="l" r="r" t="t"/>
              <a:pathLst>
                <a:path extrusionOk="0" h="162458" w="29987">
                  <a:moveTo>
                    <a:pt x="29987" y="0"/>
                  </a:moveTo>
                  <a:cubicBezTo>
                    <a:pt x="29885" y="1405"/>
                    <a:pt x="29750" y="5452"/>
                    <a:pt x="29377" y="8432"/>
                  </a:cubicBezTo>
                  <a:cubicBezTo>
                    <a:pt x="29004" y="11412"/>
                    <a:pt x="28344" y="15290"/>
                    <a:pt x="27751" y="17881"/>
                  </a:cubicBezTo>
                  <a:cubicBezTo>
                    <a:pt x="27158" y="20472"/>
                    <a:pt x="26803" y="21843"/>
                    <a:pt x="25821" y="23977"/>
                  </a:cubicBezTo>
                  <a:cubicBezTo>
                    <a:pt x="24839" y="26111"/>
                    <a:pt x="23569" y="28431"/>
                    <a:pt x="21859" y="30683"/>
                  </a:cubicBezTo>
                  <a:cubicBezTo>
                    <a:pt x="20149" y="32935"/>
                    <a:pt x="17490" y="35340"/>
                    <a:pt x="15559" y="37490"/>
                  </a:cubicBezTo>
                  <a:cubicBezTo>
                    <a:pt x="13629" y="39641"/>
                    <a:pt x="12054" y="41080"/>
                    <a:pt x="10276" y="43586"/>
                  </a:cubicBezTo>
                  <a:cubicBezTo>
                    <a:pt x="8498" y="46092"/>
                    <a:pt x="6364" y="48886"/>
                    <a:pt x="4891" y="52527"/>
                  </a:cubicBezTo>
                  <a:cubicBezTo>
                    <a:pt x="3418" y="56168"/>
                    <a:pt x="2216" y="61163"/>
                    <a:pt x="1437" y="65430"/>
                  </a:cubicBezTo>
                  <a:cubicBezTo>
                    <a:pt x="658" y="69697"/>
                    <a:pt x="455" y="72220"/>
                    <a:pt x="218" y="78130"/>
                  </a:cubicBezTo>
                  <a:cubicBezTo>
                    <a:pt x="-19" y="84040"/>
                    <a:pt x="49" y="86833"/>
                    <a:pt x="15" y="100888"/>
                  </a:cubicBezTo>
                  <a:cubicBezTo>
                    <a:pt x="-19" y="114943"/>
                    <a:pt x="15" y="152196"/>
                    <a:pt x="15" y="162458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30"/>
            <p:cNvSpPr/>
            <p:nvPr/>
          </p:nvSpPr>
          <p:spPr>
            <a:xfrm flipH="1">
              <a:off x="2765782" y="314950"/>
              <a:ext cx="630775" cy="4058925"/>
            </a:xfrm>
            <a:custGeom>
              <a:rect b="b" l="l" r="r" t="t"/>
              <a:pathLst>
                <a:path extrusionOk="0" h="162357" w="25231">
                  <a:moveTo>
                    <a:pt x="25231" y="0"/>
                  </a:moveTo>
                  <a:cubicBezTo>
                    <a:pt x="25062" y="1524"/>
                    <a:pt x="24825" y="5825"/>
                    <a:pt x="24215" y="9144"/>
                  </a:cubicBezTo>
                  <a:cubicBezTo>
                    <a:pt x="23606" y="12463"/>
                    <a:pt x="22929" y="16290"/>
                    <a:pt x="21574" y="19914"/>
                  </a:cubicBezTo>
                  <a:cubicBezTo>
                    <a:pt x="20219" y="23538"/>
                    <a:pt x="18136" y="27246"/>
                    <a:pt x="16087" y="30887"/>
                  </a:cubicBezTo>
                  <a:cubicBezTo>
                    <a:pt x="14038" y="34528"/>
                    <a:pt x="11109" y="38558"/>
                    <a:pt x="9280" y="41758"/>
                  </a:cubicBezTo>
                  <a:cubicBezTo>
                    <a:pt x="7451" y="44958"/>
                    <a:pt x="6316" y="46923"/>
                    <a:pt x="5114" y="50089"/>
                  </a:cubicBezTo>
                  <a:cubicBezTo>
                    <a:pt x="3912" y="53256"/>
                    <a:pt x="2794" y="57387"/>
                    <a:pt x="2066" y="60757"/>
                  </a:cubicBezTo>
                  <a:cubicBezTo>
                    <a:pt x="1338" y="64127"/>
                    <a:pt x="1051" y="66718"/>
                    <a:pt x="746" y="70308"/>
                  </a:cubicBezTo>
                  <a:cubicBezTo>
                    <a:pt x="441" y="73898"/>
                    <a:pt x="357" y="77182"/>
                    <a:pt x="238" y="82296"/>
                  </a:cubicBezTo>
                  <a:cubicBezTo>
                    <a:pt x="119" y="87410"/>
                    <a:pt x="68" y="87648"/>
                    <a:pt x="34" y="100991"/>
                  </a:cubicBezTo>
                  <a:cubicBezTo>
                    <a:pt x="0" y="114335"/>
                    <a:pt x="34" y="152129"/>
                    <a:pt x="34" y="162357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30"/>
            <p:cNvSpPr/>
            <p:nvPr/>
          </p:nvSpPr>
          <p:spPr>
            <a:xfrm flipH="1">
              <a:off x="2892803" y="320050"/>
              <a:ext cx="519400" cy="4056375"/>
            </a:xfrm>
            <a:custGeom>
              <a:rect b="b" l="l" r="r" t="t"/>
              <a:pathLst>
                <a:path extrusionOk="0" h="162255" w="20776">
                  <a:moveTo>
                    <a:pt x="20777" y="0"/>
                  </a:moveTo>
                  <a:cubicBezTo>
                    <a:pt x="20540" y="1744"/>
                    <a:pt x="20032" y="7179"/>
                    <a:pt x="19355" y="10464"/>
                  </a:cubicBezTo>
                  <a:cubicBezTo>
                    <a:pt x="18678" y="13749"/>
                    <a:pt x="18254" y="15494"/>
                    <a:pt x="16713" y="19710"/>
                  </a:cubicBezTo>
                  <a:cubicBezTo>
                    <a:pt x="15172" y="23927"/>
                    <a:pt x="11955" y="31411"/>
                    <a:pt x="10109" y="35763"/>
                  </a:cubicBezTo>
                  <a:cubicBezTo>
                    <a:pt x="8263" y="40115"/>
                    <a:pt x="6875" y="42367"/>
                    <a:pt x="5639" y="45821"/>
                  </a:cubicBezTo>
                  <a:cubicBezTo>
                    <a:pt x="4403" y="49275"/>
                    <a:pt x="3420" y="53238"/>
                    <a:pt x="2692" y="56489"/>
                  </a:cubicBezTo>
                  <a:cubicBezTo>
                    <a:pt x="1964" y="59740"/>
                    <a:pt x="1659" y="61687"/>
                    <a:pt x="1270" y="65328"/>
                  </a:cubicBezTo>
                  <a:cubicBezTo>
                    <a:pt x="881" y="68969"/>
                    <a:pt x="559" y="72406"/>
                    <a:pt x="356" y="78333"/>
                  </a:cubicBezTo>
                  <a:cubicBezTo>
                    <a:pt x="153" y="84260"/>
                    <a:pt x="102" y="86901"/>
                    <a:pt x="51" y="100888"/>
                  </a:cubicBezTo>
                  <a:cubicBezTo>
                    <a:pt x="0" y="114875"/>
                    <a:pt x="51" y="152027"/>
                    <a:pt x="51" y="162255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30"/>
            <p:cNvSpPr/>
            <p:nvPr/>
          </p:nvSpPr>
          <p:spPr>
            <a:xfrm flipH="1">
              <a:off x="3017253" y="320050"/>
              <a:ext cx="410200" cy="4053825"/>
            </a:xfrm>
            <a:custGeom>
              <a:rect b="b" l="l" r="r" t="t"/>
              <a:pathLst>
                <a:path extrusionOk="0" h="162153" w="16408">
                  <a:moveTo>
                    <a:pt x="16409" y="0"/>
                  </a:moveTo>
                  <a:cubicBezTo>
                    <a:pt x="16223" y="1490"/>
                    <a:pt x="15935" y="5316"/>
                    <a:pt x="15291" y="8940"/>
                  </a:cubicBezTo>
                  <a:cubicBezTo>
                    <a:pt x="14648" y="12564"/>
                    <a:pt x="13581" y="17966"/>
                    <a:pt x="12548" y="21742"/>
                  </a:cubicBezTo>
                  <a:cubicBezTo>
                    <a:pt x="11515" y="25518"/>
                    <a:pt x="10313" y="28041"/>
                    <a:pt x="9094" y="31597"/>
                  </a:cubicBezTo>
                  <a:cubicBezTo>
                    <a:pt x="7875" y="35153"/>
                    <a:pt x="6266" y="39708"/>
                    <a:pt x="5233" y="43078"/>
                  </a:cubicBezTo>
                  <a:cubicBezTo>
                    <a:pt x="4200" y="46448"/>
                    <a:pt x="3624" y="47701"/>
                    <a:pt x="2896" y="51816"/>
                  </a:cubicBezTo>
                  <a:cubicBezTo>
                    <a:pt x="2168" y="55931"/>
                    <a:pt x="1287" y="63178"/>
                    <a:pt x="864" y="67767"/>
                  </a:cubicBezTo>
                  <a:cubicBezTo>
                    <a:pt x="441" y="72356"/>
                    <a:pt x="492" y="73863"/>
                    <a:pt x="356" y="79349"/>
                  </a:cubicBezTo>
                  <a:cubicBezTo>
                    <a:pt x="221" y="84835"/>
                    <a:pt x="102" y="86884"/>
                    <a:pt x="51" y="100685"/>
                  </a:cubicBezTo>
                  <a:cubicBezTo>
                    <a:pt x="0" y="114486"/>
                    <a:pt x="51" y="151908"/>
                    <a:pt x="51" y="162153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30"/>
            <p:cNvSpPr/>
            <p:nvPr/>
          </p:nvSpPr>
          <p:spPr>
            <a:xfrm flipH="1">
              <a:off x="3134103" y="320050"/>
              <a:ext cx="306475" cy="4058900"/>
            </a:xfrm>
            <a:custGeom>
              <a:rect b="b" l="l" r="r" t="t"/>
              <a:pathLst>
                <a:path extrusionOk="0" h="162356" w="12259">
                  <a:moveTo>
                    <a:pt x="12260" y="0"/>
                  </a:moveTo>
                  <a:cubicBezTo>
                    <a:pt x="12074" y="1693"/>
                    <a:pt x="11905" y="5605"/>
                    <a:pt x="11143" y="10160"/>
                  </a:cubicBezTo>
                  <a:cubicBezTo>
                    <a:pt x="10381" y="14715"/>
                    <a:pt x="8806" y="22250"/>
                    <a:pt x="7688" y="27330"/>
                  </a:cubicBezTo>
                  <a:cubicBezTo>
                    <a:pt x="6570" y="32410"/>
                    <a:pt x="5385" y="36322"/>
                    <a:pt x="4437" y="40640"/>
                  </a:cubicBezTo>
                  <a:cubicBezTo>
                    <a:pt x="3489" y="44958"/>
                    <a:pt x="2575" y="49276"/>
                    <a:pt x="1999" y="53238"/>
                  </a:cubicBezTo>
                  <a:cubicBezTo>
                    <a:pt x="1423" y="57200"/>
                    <a:pt x="1237" y="60875"/>
                    <a:pt x="983" y="64414"/>
                  </a:cubicBezTo>
                  <a:cubicBezTo>
                    <a:pt x="729" y="67953"/>
                    <a:pt x="628" y="68410"/>
                    <a:pt x="475" y="74472"/>
                  </a:cubicBezTo>
                  <a:cubicBezTo>
                    <a:pt x="323" y="80534"/>
                    <a:pt x="136" y="86140"/>
                    <a:pt x="68" y="100787"/>
                  </a:cubicBezTo>
                  <a:cubicBezTo>
                    <a:pt x="0" y="115434"/>
                    <a:pt x="68" y="152095"/>
                    <a:pt x="68" y="162356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30"/>
            <p:cNvSpPr/>
            <p:nvPr/>
          </p:nvSpPr>
          <p:spPr>
            <a:xfrm flipH="1">
              <a:off x="3250907" y="320050"/>
              <a:ext cx="203200" cy="4058900"/>
            </a:xfrm>
            <a:custGeom>
              <a:rect b="b" l="l" r="r" t="t"/>
              <a:pathLst>
                <a:path extrusionOk="0" h="162356" w="8128">
                  <a:moveTo>
                    <a:pt x="8128" y="0"/>
                  </a:moveTo>
                  <a:cubicBezTo>
                    <a:pt x="7976" y="1897"/>
                    <a:pt x="7704" y="6926"/>
                    <a:pt x="7213" y="11379"/>
                  </a:cubicBezTo>
                  <a:cubicBezTo>
                    <a:pt x="6722" y="15832"/>
                    <a:pt x="5909" y="21437"/>
                    <a:pt x="5181" y="26720"/>
                  </a:cubicBezTo>
                  <a:cubicBezTo>
                    <a:pt x="4453" y="32003"/>
                    <a:pt x="3471" y="38438"/>
                    <a:pt x="2844" y="43078"/>
                  </a:cubicBezTo>
                  <a:cubicBezTo>
                    <a:pt x="2218" y="47718"/>
                    <a:pt x="1761" y="51223"/>
                    <a:pt x="1422" y="54559"/>
                  </a:cubicBezTo>
                  <a:cubicBezTo>
                    <a:pt x="1083" y="57895"/>
                    <a:pt x="960" y="60297"/>
                    <a:pt x="812" y="63093"/>
                  </a:cubicBezTo>
                  <a:cubicBezTo>
                    <a:pt x="665" y="65889"/>
                    <a:pt x="655" y="65018"/>
                    <a:pt x="537" y="71335"/>
                  </a:cubicBezTo>
                  <a:cubicBezTo>
                    <a:pt x="419" y="77652"/>
                    <a:pt x="196" y="85824"/>
                    <a:pt x="106" y="100994"/>
                  </a:cubicBezTo>
                  <a:cubicBezTo>
                    <a:pt x="17" y="116164"/>
                    <a:pt x="18" y="152129"/>
                    <a:pt x="0" y="162356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30"/>
            <p:cNvSpPr/>
            <p:nvPr/>
          </p:nvSpPr>
          <p:spPr>
            <a:xfrm flipH="1">
              <a:off x="3365228" y="317500"/>
              <a:ext cx="100750" cy="4061450"/>
            </a:xfrm>
            <a:custGeom>
              <a:rect b="b" l="l" r="r" t="t"/>
              <a:pathLst>
                <a:path extrusionOk="0" h="162458" w="4030">
                  <a:moveTo>
                    <a:pt x="4031" y="0"/>
                  </a:moveTo>
                  <a:cubicBezTo>
                    <a:pt x="3929" y="3031"/>
                    <a:pt x="3743" y="12564"/>
                    <a:pt x="3421" y="18186"/>
                  </a:cubicBezTo>
                  <a:cubicBezTo>
                    <a:pt x="3099" y="23808"/>
                    <a:pt x="2506" y="28262"/>
                    <a:pt x="2100" y="33731"/>
                  </a:cubicBezTo>
                  <a:cubicBezTo>
                    <a:pt x="1694" y="39201"/>
                    <a:pt x="1254" y="45737"/>
                    <a:pt x="983" y="51003"/>
                  </a:cubicBezTo>
                  <a:cubicBezTo>
                    <a:pt x="712" y="56269"/>
                    <a:pt x="628" y="56998"/>
                    <a:pt x="475" y="65329"/>
                  </a:cubicBezTo>
                  <a:cubicBezTo>
                    <a:pt x="323" y="73660"/>
                    <a:pt x="136" y="84802"/>
                    <a:pt x="68" y="100990"/>
                  </a:cubicBezTo>
                  <a:cubicBezTo>
                    <a:pt x="0" y="117178"/>
                    <a:pt x="68" y="152213"/>
                    <a:pt x="68" y="162458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30"/>
            <p:cNvSpPr/>
            <p:nvPr/>
          </p:nvSpPr>
          <p:spPr>
            <a:xfrm>
              <a:off x="3977700" y="1863900"/>
              <a:ext cx="753900" cy="75000"/>
            </a:xfrm>
            <a:prstGeom prst="rect">
              <a:avLst/>
            </a:prstGeom>
            <a:solidFill>
              <a:srgbClr val="EEEEEE"/>
            </a:solidFill>
            <a:ln cap="flat" cmpd="sng" w="10300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12"/>
                <a:buFont typeface="Arial"/>
                <a:buNone/>
              </a:pPr>
              <a:r>
                <a:t/>
              </a:r>
              <a:endParaRPr b="0" i="0" sz="1512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219" name="Google Shape;219;p30"/>
            <p:cNvSpPr/>
            <p:nvPr/>
          </p:nvSpPr>
          <p:spPr>
            <a:xfrm>
              <a:off x="2215175" y="1863900"/>
              <a:ext cx="753900" cy="75000"/>
            </a:xfrm>
            <a:prstGeom prst="rect">
              <a:avLst/>
            </a:prstGeom>
            <a:solidFill>
              <a:srgbClr val="EEEEEE"/>
            </a:solidFill>
            <a:ln cap="flat" cmpd="sng" w="10300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12"/>
                <a:buFont typeface="Arial"/>
                <a:buNone/>
              </a:pPr>
              <a:r>
                <a:t/>
              </a:r>
              <a:endParaRPr b="0" i="0" sz="1512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220" name="Google Shape;220;p30"/>
            <p:cNvSpPr/>
            <p:nvPr/>
          </p:nvSpPr>
          <p:spPr>
            <a:xfrm>
              <a:off x="2942700" y="4378500"/>
              <a:ext cx="1125000" cy="75000"/>
            </a:xfrm>
            <a:prstGeom prst="rect">
              <a:avLst/>
            </a:prstGeom>
            <a:solidFill>
              <a:srgbClr val="F9CB9C"/>
            </a:solidFill>
            <a:ln cap="flat" cmpd="sng" w="10300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12"/>
                <a:buFont typeface="Arial"/>
                <a:buNone/>
              </a:pPr>
              <a:r>
                <a:t/>
              </a:r>
              <a:endParaRPr b="0" i="0" sz="1512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221" name="Google Shape;221;p30"/>
            <p:cNvSpPr/>
            <p:nvPr/>
          </p:nvSpPr>
          <p:spPr>
            <a:xfrm>
              <a:off x="2215175" y="4457000"/>
              <a:ext cx="2516400" cy="277800"/>
            </a:xfrm>
            <a:prstGeom prst="rect">
              <a:avLst/>
            </a:prstGeom>
            <a:solidFill>
              <a:srgbClr val="FCE5CD"/>
            </a:solidFill>
            <a:ln>
              <a:noFill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12"/>
                <a:buFont typeface="Arial"/>
                <a:buNone/>
              </a:pPr>
              <a:r>
                <a:t/>
              </a:r>
              <a:endParaRPr b="0" i="0" sz="1512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222" name="Google Shape;222;p30"/>
            <p:cNvSpPr/>
            <p:nvPr/>
          </p:nvSpPr>
          <p:spPr>
            <a:xfrm>
              <a:off x="4064475" y="1863900"/>
              <a:ext cx="82500" cy="75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12"/>
            </a:p>
          </p:txBody>
        </p:sp>
        <p:sp>
          <p:nvSpPr>
            <p:cNvPr id="223" name="Google Shape;223;p30"/>
            <p:cNvSpPr/>
            <p:nvPr/>
          </p:nvSpPr>
          <p:spPr>
            <a:xfrm>
              <a:off x="3603275" y="3453300"/>
              <a:ext cx="82500" cy="75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12"/>
            </a:p>
          </p:txBody>
        </p:sp>
        <p:sp>
          <p:nvSpPr>
            <p:cNvPr id="224" name="Google Shape;224;p30"/>
            <p:cNvSpPr/>
            <p:nvPr/>
          </p:nvSpPr>
          <p:spPr>
            <a:xfrm>
              <a:off x="3357950" y="3813450"/>
              <a:ext cx="82500" cy="75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12"/>
            </a:p>
          </p:txBody>
        </p:sp>
      </p:grpSp>
      <p:sp>
        <p:nvSpPr>
          <p:cNvPr id="225" name="Google Shape;225;p30"/>
          <p:cNvSpPr txBox="1"/>
          <p:nvPr>
            <p:ph type="title"/>
          </p:nvPr>
        </p:nvSpPr>
        <p:spPr>
          <a:xfrm>
            <a:off x="311700" y="305450"/>
            <a:ext cx="6490800" cy="6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en"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Low-Gain, Integrated-Grid, Pixelated MPGDs</a:t>
            </a:r>
            <a:endParaRPr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26" name="Google Shape;226;p30" title="avalancheInitial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6725" y="1798900"/>
            <a:ext cx="3734425" cy="266747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0"/>
          <p:cNvSpPr txBox="1"/>
          <p:nvPr/>
        </p:nvSpPr>
        <p:spPr>
          <a:xfrm>
            <a:off x="5017015" y="4180772"/>
            <a:ext cx="914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9900"/>
                </a:solidFill>
                <a:latin typeface="Cambria"/>
                <a:ea typeface="Cambria"/>
                <a:cs typeface="Cambria"/>
                <a:sym typeface="Cambria"/>
              </a:rPr>
              <a:t>Pixels</a:t>
            </a:r>
            <a:endParaRPr b="0" i="0" sz="1200" u="none" cap="none" strike="noStrike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1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33" name="Google Shape;233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34" name="Google Shape;234;p31"/>
          <p:cNvGrpSpPr/>
          <p:nvPr/>
        </p:nvGrpSpPr>
        <p:grpSpPr>
          <a:xfrm>
            <a:off x="3212870" y="9"/>
            <a:ext cx="2718242" cy="4774322"/>
            <a:chOff x="2215175" y="314950"/>
            <a:chExt cx="2516425" cy="4419850"/>
          </a:xfrm>
        </p:grpSpPr>
        <p:sp>
          <p:nvSpPr>
            <p:cNvPr id="235" name="Google Shape;235;p31"/>
            <p:cNvSpPr/>
            <p:nvPr/>
          </p:nvSpPr>
          <p:spPr>
            <a:xfrm>
              <a:off x="3583359" y="314950"/>
              <a:ext cx="871800" cy="4061475"/>
            </a:xfrm>
            <a:custGeom>
              <a:rect b="b" l="l" r="r" t="t"/>
              <a:pathLst>
                <a:path extrusionOk="0" h="162459" w="34872">
                  <a:moveTo>
                    <a:pt x="34872" y="0"/>
                  </a:moveTo>
                  <a:cubicBezTo>
                    <a:pt x="34855" y="1473"/>
                    <a:pt x="34890" y="5487"/>
                    <a:pt x="34771" y="8840"/>
                  </a:cubicBezTo>
                  <a:cubicBezTo>
                    <a:pt x="34653" y="12193"/>
                    <a:pt x="34463" y="16942"/>
                    <a:pt x="34161" y="20117"/>
                  </a:cubicBezTo>
                  <a:cubicBezTo>
                    <a:pt x="33859" y="23292"/>
                    <a:pt x="33598" y="25726"/>
                    <a:pt x="32957" y="27891"/>
                  </a:cubicBezTo>
                  <a:cubicBezTo>
                    <a:pt x="32316" y="30056"/>
                    <a:pt x="31815" y="31474"/>
                    <a:pt x="30316" y="33109"/>
                  </a:cubicBezTo>
                  <a:cubicBezTo>
                    <a:pt x="28818" y="34744"/>
                    <a:pt x="26238" y="36224"/>
                    <a:pt x="23966" y="37699"/>
                  </a:cubicBezTo>
                  <a:cubicBezTo>
                    <a:pt x="21694" y="39174"/>
                    <a:pt x="19000" y="40319"/>
                    <a:pt x="16686" y="41961"/>
                  </a:cubicBezTo>
                  <a:cubicBezTo>
                    <a:pt x="14372" y="43603"/>
                    <a:pt x="11911" y="45568"/>
                    <a:pt x="10082" y="47549"/>
                  </a:cubicBezTo>
                  <a:cubicBezTo>
                    <a:pt x="8253" y="49530"/>
                    <a:pt x="6915" y="51545"/>
                    <a:pt x="5713" y="53848"/>
                  </a:cubicBezTo>
                  <a:cubicBezTo>
                    <a:pt x="4511" y="56151"/>
                    <a:pt x="3579" y="58844"/>
                    <a:pt x="2868" y="61367"/>
                  </a:cubicBezTo>
                  <a:cubicBezTo>
                    <a:pt x="2157" y="63890"/>
                    <a:pt x="1819" y="66718"/>
                    <a:pt x="1446" y="68987"/>
                  </a:cubicBezTo>
                  <a:cubicBezTo>
                    <a:pt x="1074" y="71256"/>
                    <a:pt x="870" y="72170"/>
                    <a:pt x="633" y="74981"/>
                  </a:cubicBezTo>
                  <a:cubicBezTo>
                    <a:pt x="396" y="77792"/>
                    <a:pt x="109" y="81517"/>
                    <a:pt x="24" y="85852"/>
                  </a:cubicBezTo>
                  <a:cubicBezTo>
                    <a:pt x="-61" y="90187"/>
                    <a:pt x="108" y="88223"/>
                    <a:pt x="125" y="100991"/>
                  </a:cubicBezTo>
                  <a:cubicBezTo>
                    <a:pt x="142" y="113759"/>
                    <a:pt x="125" y="152214"/>
                    <a:pt x="125" y="162459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31"/>
            <p:cNvSpPr/>
            <p:nvPr/>
          </p:nvSpPr>
          <p:spPr>
            <a:xfrm>
              <a:off x="3570874" y="320050"/>
              <a:ext cx="749675" cy="4061450"/>
            </a:xfrm>
            <a:custGeom>
              <a:rect b="b" l="l" r="r" t="t"/>
              <a:pathLst>
                <a:path extrusionOk="0" h="162458" w="29987">
                  <a:moveTo>
                    <a:pt x="29987" y="0"/>
                  </a:moveTo>
                  <a:cubicBezTo>
                    <a:pt x="29885" y="1405"/>
                    <a:pt x="29750" y="5452"/>
                    <a:pt x="29377" y="8432"/>
                  </a:cubicBezTo>
                  <a:cubicBezTo>
                    <a:pt x="29004" y="11412"/>
                    <a:pt x="28344" y="15290"/>
                    <a:pt x="27751" y="17881"/>
                  </a:cubicBezTo>
                  <a:cubicBezTo>
                    <a:pt x="27158" y="20472"/>
                    <a:pt x="26803" y="21843"/>
                    <a:pt x="25821" y="23977"/>
                  </a:cubicBezTo>
                  <a:cubicBezTo>
                    <a:pt x="24839" y="26111"/>
                    <a:pt x="23569" y="28431"/>
                    <a:pt x="21859" y="30683"/>
                  </a:cubicBezTo>
                  <a:cubicBezTo>
                    <a:pt x="20149" y="32935"/>
                    <a:pt x="17490" y="35340"/>
                    <a:pt x="15559" y="37490"/>
                  </a:cubicBezTo>
                  <a:cubicBezTo>
                    <a:pt x="13629" y="39641"/>
                    <a:pt x="12054" y="41080"/>
                    <a:pt x="10276" y="43586"/>
                  </a:cubicBezTo>
                  <a:cubicBezTo>
                    <a:pt x="8498" y="46092"/>
                    <a:pt x="6364" y="48886"/>
                    <a:pt x="4891" y="52527"/>
                  </a:cubicBezTo>
                  <a:cubicBezTo>
                    <a:pt x="3418" y="56168"/>
                    <a:pt x="2216" y="61163"/>
                    <a:pt x="1437" y="65430"/>
                  </a:cubicBezTo>
                  <a:cubicBezTo>
                    <a:pt x="658" y="69697"/>
                    <a:pt x="455" y="72220"/>
                    <a:pt x="218" y="78130"/>
                  </a:cubicBezTo>
                  <a:cubicBezTo>
                    <a:pt x="-19" y="84040"/>
                    <a:pt x="49" y="86833"/>
                    <a:pt x="15" y="100888"/>
                  </a:cubicBezTo>
                  <a:cubicBezTo>
                    <a:pt x="-19" y="114943"/>
                    <a:pt x="15" y="152196"/>
                    <a:pt x="15" y="162458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31"/>
            <p:cNvSpPr/>
            <p:nvPr/>
          </p:nvSpPr>
          <p:spPr>
            <a:xfrm>
              <a:off x="3552600" y="314950"/>
              <a:ext cx="630775" cy="4058925"/>
            </a:xfrm>
            <a:custGeom>
              <a:rect b="b" l="l" r="r" t="t"/>
              <a:pathLst>
                <a:path extrusionOk="0" h="162357" w="25231">
                  <a:moveTo>
                    <a:pt x="25231" y="0"/>
                  </a:moveTo>
                  <a:cubicBezTo>
                    <a:pt x="25062" y="1524"/>
                    <a:pt x="24825" y="5825"/>
                    <a:pt x="24215" y="9144"/>
                  </a:cubicBezTo>
                  <a:cubicBezTo>
                    <a:pt x="23606" y="12463"/>
                    <a:pt x="22929" y="16290"/>
                    <a:pt x="21574" y="19914"/>
                  </a:cubicBezTo>
                  <a:cubicBezTo>
                    <a:pt x="20219" y="23538"/>
                    <a:pt x="18136" y="27246"/>
                    <a:pt x="16087" y="30887"/>
                  </a:cubicBezTo>
                  <a:cubicBezTo>
                    <a:pt x="14038" y="34528"/>
                    <a:pt x="11109" y="38558"/>
                    <a:pt x="9280" y="41758"/>
                  </a:cubicBezTo>
                  <a:cubicBezTo>
                    <a:pt x="7451" y="44958"/>
                    <a:pt x="6316" y="46923"/>
                    <a:pt x="5114" y="50089"/>
                  </a:cubicBezTo>
                  <a:cubicBezTo>
                    <a:pt x="3912" y="53256"/>
                    <a:pt x="2794" y="57387"/>
                    <a:pt x="2066" y="60757"/>
                  </a:cubicBezTo>
                  <a:cubicBezTo>
                    <a:pt x="1338" y="64127"/>
                    <a:pt x="1051" y="66718"/>
                    <a:pt x="746" y="70308"/>
                  </a:cubicBezTo>
                  <a:cubicBezTo>
                    <a:pt x="441" y="73898"/>
                    <a:pt x="357" y="77182"/>
                    <a:pt x="238" y="82296"/>
                  </a:cubicBezTo>
                  <a:cubicBezTo>
                    <a:pt x="119" y="87410"/>
                    <a:pt x="68" y="87648"/>
                    <a:pt x="34" y="100991"/>
                  </a:cubicBezTo>
                  <a:cubicBezTo>
                    <a:pt x="0" y="114335"/>
                    <a:pt x="34" y="152129"/>
                    <a:pt x="34" y="162357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38" name="Google Shape;238;p31"/>
            <p:cNvCxnSpPr/>
            <p:nvPr/>
          </p:nvCxnSpPr>
          <p:spPr>
            <a:xfrm>
              <a:off x="3474725" y="320050"/>
              <a:ext cx="0" cy="4053900"/>
            </a:xfrm>
            <a:prstGeom prst="straightConnector1">
              <a:avLst/>
            </a:pr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39" name="Google Shape;239;p31"/>
            <p:cNvSpPr/>
            <p:nvPr/>
          </p:nvSpPr>
          <p:spPr>
            <a:xfrm>
              <a:off x="3536954" y="320050"/>
              <a:ext cx="519400" cy="4056375"/>
            </a:xfrm>
            <a:custGeom>
              <a:rect b="b" l="l" r="r" t="t"/>
              <a:pathLst>
                <a:path extrusionOk="0" h="162255" w="20776">
                  <a:moveTo>
                    <a:pt x="20777" y="0"/>
                  </a:moveTo>
                  <a:cubicBezTo>
                    <a:pt x="20540" y="1744"/>
                    <a:pt x="20032" y="7179"/>
                    <a:pt x="19355" y="10464"/>
                  </a:cubicBezTo>
                  <a:cubicBezTo>
                    <a:pt x="18678" y="13749"/>
                    <a:pt x="18254" y="15494"/>
                    <a:pt x="16713" y="19710"/>
                  </a:cubicBezTo>
                  <a:cubicBezTo>
                    <a:pt x="15172" y="23927"/>
                    <a:pt x="11955" y="31411"/>
                    <a:pt x="10109" y="35763"/>
                  </a:cubicBezTo>
                  <a:cubicBezTo>
                    <a:pt x="8263" y="40115"/>
                    <a:pt x="6875" y="42367"/>
                    <a:pt x="5639" y="45821"/>
                  </a:cubicBezTo>
                  <a:cubicBezTo>
                    <a:pt x="4403" y="49275"/>
                    <a:pt x="3420" y="53238"/>
                    <a:pt x="2692" y="56489"/>
                  </a:cubicBezTo>
                  <a:cubicBezTo>
                    <a:pt x="1964" y="59740"/>
                    <a:pt x="1659" y="61687"/>
                    <a:pt x="1270" y="65328"/>
                  </a:cubicBezTo>
                  <a:cubicBezTo>
                    <a:pt x="881" y="68969"/>
                    <a:pt x="559" y="72406"/>
                    <a:pt x="356" y="78333"/>
                  </a:cubicBezTo>
                  <a:cubicBezTo>
                    <a:pt x="153" y="84260"/>
                    <a:pt x="102" y="86901"/>
                    <a:pt x="51" y="100888"/>
                  </a:cubicBezTo>
                  <a:cubicBezTo>
                    <a:pt x="0" y="114875"/>
                    <a:pt x="51" y="152027"/>
                    <a:pt x="51" y="162255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31"/>
            <p:cNvSpPr/>
            <p:nvPr/>
          </p:nvSpPr>
          <p:spPr>
            <a:xfrm>
              <a:off x="3521704" y="320050"/>
              <a:ext cx="410200" cy="4053825"/>
            </a:xfrm>
            <a:custGeom>
              <a:rect b="b" l="l" r="r" t="t"/>
              <a:pathLst>
                <a:path extrusionOk="0" h="162153" w="16408">
                  <a:moveTo>
                    <a:pt x="16409" y="0"/>
                  </a:moveTo>
                  <a:cubicBezTo>
                    <a:pt x="16223" y="1490"/>
                    <a:pt x="15935" y="5316"/>
                    <a:pt x="15291" y="8940"/>
                  </a:cubicBezTo>
                  <a:cubicBezTo>
                    <a:pt x="14648" y="12564"/>
                    <a:pt x="13581" y="17966"/>
                    <a:pt x="12548" y="21742"/>
                  </a:cubicBezTo>
                  <a:cubicBezTo>
                    <a:pt x="11515" y="25518"/>
                    <a:pt x="10313" y="28041"/>
                    <a:pt x="9094" y="31597"/>
                  </a:cubicBezTo>
                  <a:cubicBezTo>
                    <a:pt x="7875" y="35153"/>
                    <a:pt x="6266" y="39708"/>
                    <a:pt x="5233" y="43078"/>
                  </a:cubicBezTo>
                  <a:cubicBezTo>
                    <a:pt x="4200" y="46448"/>
                    <a:pt x="3624" y="47701"/>
                    <a:pt x="2896" y="51816"/>
                  </a:cubicBezTo>
                  <a:cubicBezTo>
                    <a:pt x="2168" y="55931"/>
                    <a:pt x="1287" y="63178"/>
                    <a:pt x="864" y="67767"/>
                  </a:cubicBezTo>
                  <a:cubicBezTo>
                    <a:pt x="441" y="72356"/>
                    <a:pt x="492" y="73863"/>
                    <a:pt x="356" y="79349"/>
                  </a:cubicBezTo>
                  <a:cubicBezTo>
                    <a:pt x="221" y="84835"/>
                    <a:pt x="102" y="86884"/>
                    <a:pt x="51" y="100685"/>
                  </a:cubicBezTo>
                  <a:cubicBezTo>
                    <a:pt x="0" y="114486"/>
                    <a:pt x="51" y="151908"/>
                    <a:pt x="51" y="162153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31"/>
            <p:cNvSpPr/>
            <p:nvPr/>
          </p:nvSpPr>
          <p:spPr>
            <a:xfrm>
              <a:off x="3508579" y="320050"/>
              <a:ext cx="306475" cy="4058900"/>
            </a:xfrm>
            <a:custGeom>
              <a:rect b="b" l="l" r="r" t="t"/>
              <a:pathLst>
                <a:path extrusionOk="0" h="162356" w="12259">
                  <a:moveTo>
                    <a:pt x="12260" y="0"/>
                  </a:moveTo>
                  <a:cubicBezTo>
                    <a:pt x="12074" y="1693"/>
                    <a:pt x="11905" y="5605"/>
                    <a:pt x="11143" y="10160"/>
                  </a:cubicBezTo>
                  <a:cubicBezTo>
                    <a:pt x="10381" y="14715"/>
                    <a:pt x="8806" y="22250"/>
                    <a:pt x="7688" y="27330"/>
                  </a:cubicBezTo>
                  <a:cubicBezTo>
                    <a:pt x="6570" y="32410"/>
                    <a:pt x="5385" y="36322"/>
                    <a:pt x="4437" y="40640"/>
                  </a:cubicBezTo>
                  <a:cubicBezTo>
                    <a:pt x="3489" y="44958"/>
                    <a:pt x="2575" y="49276"/>
                    <a:pt x="1999" y="53238"/>
                  </a:cubicBezTo>
                  <a:cubicBezTo>
                    <a:pt x="1423" y="57200"/>
                    <a:pt x="1237" y="60875"/>
                    <a:pt x="983" y="64414"/>
                  </a:cubicBezTo>
                  <a:cubicBezTo>
                    <a:pt x="729" y="67953"/>
                    <a:pt x="628" y="68410"/>
                    <a:pt x="475" y="74472"/>
                  </a:cubicBezTo>
                  <a:cubicBezTo>
                    <a:pt x="323" y="80534"/>
                    <a:pt x="136" y="86140"/>
                    <a:pt x="68" y="100787"/>
                  </a:cubicBezTo>
                  <a:cubicBezTo>
                    <a:pt x="0" y="115434"/>
                    <a:pt x="68" y="152095"/>
                    <a:pt x="68" y="162356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31"/>
            <p:cNvSpPr/>
            <p:nvPr/>
          </p:nvSpPr>
          <p:spPr>
            <a:xfrm>
              <a:off x="3495050" y="320050"/>
              <a:ext cx="203200" cy="4058900"/>
            </a:xfrm>
            <a:custGeom>
              <a:rect b="b" l="l" r="r" t="t"/>
              <a:pathLst>
                <a:path extrusionOk="0" h="162356" w="8128">
                  <a:moveTo>
                    <a:pt x="8128" y="0"/>
                  </a:moveTo>
                  <a:cubicBezTo>
                    <a:pt x="7976" y="1897"/>
                    <a:pt x="7704" y="6926"/>
                    <a:pt x="7213" y="11379"/>
                  </a:cubicBezTo>
                  <a:cubicBezTo>
                    <a:pt x="6722" y="15832"/>
                    <a:pt x="5909" y="21437"/>
                    <a:pt x="5181" y="26720"/>
                  </a:cubicBezTo>
                  <a:cubicBezTo>
                    <a:pt x="4453" y="32003"/>
                    <a:pt x="3471" y="38438"/>
                    <a:pt x="2844" y="43078"/>
                  </a:cubicBezTo>
                  <a:cubicBezTo>
                    <a:pt x="2218" y="47718"/>
                    <a:pt x="1761" y="51223"/>
                    <a:pt x="1422" y="54559"/>
                  </a:cubicBezTo>
                  <a:cubicBezTo>
                    <a:pt x="1083" y="57895"/>
                    <a:pt x="960" y="60297"/>
                    <a:pt x="812" y="63093"/>
                  </a:cubicBezTo>
                  <a:cubicBezTo>
                    <a:pt x="665" y="65889"/>
                    <a:pt x="655" y="65018"/>
                    <a:pt x="537" y="71335"/>
                  </a:cubicBezTo>
                  <a:cubicBezTo>
                    <a:pt x="419" y="77652"/>
                    <a:pt x="196" y="85824"/>
                    <a:pt x="106" y="100994"/>
                  </a:cubicBezTo>
                  <a:cubicBezTo>
                    <a:pt x="17" y="116164"/>
                    <a:pt x="18" y="152129"/>
                    <a:pt x="0" y="162356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12"/>
            </a:p>
          </p:txBody>
        </p:sp>
        <p:sp>
          <p:nvSpPr>
            <p:cNvPr id="243" name="Google Shape;243;p31"/>
            <p:cNvSpPr/>
            <p:nvPr/>
          </p:nvSpPr>
          <p:spPr>
            <a:xfrm>
              <a:off x="3483179" y="317500"/>
              <a:ext cx="100750" cy="4061450"/>
            </a:xfrm>
            <a:custGeom>
              <a:rect b="b" l="l" r="r" t="t"/>
              <a:pathLst>
                <a:path extrusionOk="0" h="162458" w="4030">
                  <a:moveTo>
                    <a:pt x="4031" y="0"/>
                  </a:moveTo>
                  <a:cubicBezTo>
                    <a:pt x="3929" y="3031"/>
                    <a:pt x="3743" y="12564"/>
                    <a:pt x="3421" y="18186"/>
                  </a:cubicBezTo>
                  <a:cubicBezTo>
                    <a:pt x="3099" y="23808"/>
                    <a:pt x="2506" y="28262"/>
                    <a:pt x="2100" y="33731"/>
                  </a:cubicBezTo>
                  <a:cubicBezTo>
                    <a:pt x="1694" y="39201"/>
                    <a:pt x="1254" y="45737"/>
                    <a:pt x="983" y="51003"/>
                  </a:cubicBezTo>
                  <a:cubicBezTo>
                    <a:pt x="712" y="56269"/>
                    <a:pt x="628" y="56998"/>
                    <a:pt x="475" y="65329"/>
                  </a:cubicBezTo>
                  <a:cubicBezTo>
                    <a:pt x="323" y="73660"/>
                    <a:pt x="136" y="84802"/>
                    <a:pt x="68" y="100990"/>
                  </a:cubicBezTo>
                  <a:cubicBezTo>
                    <a:pt x="0" y="117178"/>
                    <a:pt x="68" y="152213"/>
                    <a:pt x="68" y="162458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31"/>
            <p:cNvSpPr/>
            <p:nvPr/>
          </p:nvSpPr>
          <p:spPr>
            <a:xfrm flipH="1">
              <a:off x="2493997" y="314950"/>
              <a:ext cx="871800" cy="4061475"/>
            </a:xfrm>
            <a:custGeom>
              <a:rect b="b" l="l" r="r" t="t"/>
              <a:pathLst>
                <a:path extrusionOk="0" h="162459" w="34872">
                  <a:moveTo>
                    <a:pt x="34872" y="0"/>
                  </a:moveTo>
                  <a:cubicBezTo>
                    <a:pt x="34855" y="1473"/>
                    <a:pt x="34890" y="5487"/>
                    <a:pt x="34771" y="8840"/>
                  </a:cubicBezTo>
                  <a:cubicBezTo>
                    <a:pt x="34653" y="12193"/>
                    <a:pt x="34463" y="16942"/>
                    <a:pt x="34161" y="20117"/>
                  </a:cubicBezTo>
                  <a:cubicBezTo>
                    <a:pt x="33859" y="23292"/>
                    <a:pt x="33598" y="25726"/>
                    <a:pt x="32957" y="27891"/>
                  </a:cubicBezTo>
                  <a:cubicBezTo>
                    <a:pt x="32316" y="30056"/>
                    <a:pt x="31815" y="31474"/>
                    <a:pt x="30316" y="33109"/>
                  </a:cubicBezTo>
                  <a:cubicBezTo>
                    <a:pt x="28818" y="34744"/>
                    <a:pt x="26238" y="36224"/>
                    <a:pt x="23966" y="37699"/>
                  </a:cubicBezTo>
                  <a:cubicBezTo>
                    <a:pt x="21694" y="39174"/>
                    <a:pt x="19000" y="40319"/>
                    <a:pt x="16686" y="41961"/>
                  </a:cubicBezTo>
                  <a:cubicBezTo>
                    <a:pt x="14372" y="43603"/>
                    <a:pt x="11911" y="45568"/>
                    <a:pt x="10082" y="47549"/>
                  </a:cubicBezTo>
                  <a:cubicBezTo>
                    <a:pt x="8253" y="49530"/>
                    <a:pt x="6915" y="51545"/>
                    <a:pt x="5713" y="53848"/>
                  </a:cubicBezTo>
                  <a:cubicBezTo>
                    <a:pt x="4511" y="56151"/>
                    <a:pt x="3579" y="58844"/>
                    <a:pt x="2868" y="61367"/>
                  </a:cubicBezTo>
                  <a:cubicBezTo>
                    <a:pt x="2157" y="63890"/>
                    <a:pt x="1819" y="66718"/>
                    <a:pt x="1446" y="68987"/>
                  </a:cubicBezTo>
                  <a:cubicBezTo>
                    <a:pt x="1074" y="71256"/>
                    <a:pt x="870" y="72170"/>
                    <a:pt x="633" y="74981"/>
                  </a:cubicBezTo>
                  <a:cubicBezTo>
                    <a:pt x="396" y="77792"/>
                    <a:pt x="109" y="81517"/>
                    <a:pt x="24" y="85852"/>
                  </a:cubicBezTo>
                  <a:cubicBezTo>
                    <a:pt x="-61" y="90187"/>
                    <a:pt x="108" y="88223"/>
                    <a:pt x="125" y="100991"/>
                  </a:cubicBezTo>
                  <a:cubicBezTo>
                    <a:pt x="142" y="113759"/>
                    <a:pt x="125" y="152214"/>
                    <a:pt x="125" y="162459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31"/>
            <p:cNvSpPr/>
            <p:nvPr/>
          </p:nvSpPr>
          <p:spPr>
            <a:xfrm flipH="1">
              <a:off x="2628608" y="320050"/>
              <a:ext cx="749675" cy="4061450"/>
            </a:xfrm>
            <a:custGeom>
              <a:rect b="b" l="l" r="r" t="t"/>
              <a:pathLst>
                <a:path extrusionOk="0" h="162458" w="29987">
                  <a:moveTo>
                    <a:pt x="29987" y="0"/>
                  </a:moveTo>
                  <a:cubicBezTo>
                    <a:pt x="29885" y="1405"/>
                    <a:pt x="29750" y="5452"/>
                    <a:pt x="29377" y="8432"/>
                  </a:cubicBezTo>
                  <a:cubicBezTo>
                    <a:pt x="29004" y="11412"/>
                    <a:pt x="28344" y="15290"/>
                    <a:pt x="27751" y="17881"/>
                  </a:cubicBezTo>
                  <a:cubicBezTo>
                    <a:pt x="27158" y="20472"/>
                    <a:pt x="26803" y="21843"/>
                    <a:pt x="25821" y="23977"/>
                  </a:cubicBezTo>
                  <a:cubicBezTo>
                    <a:pt x="24839" y="26111"/>
                    <a:pt x="23569" y="28431"/>
                    <a:pt x="21859" y="30683"/>
                  </a:cubicBezTo>
                  <a:cubicBezTo>
                    <a:pt x="20149" y="32935"/>
                    <a:pt x="17490" y="35340"/>
                    <a:pt x="15559" y="37490"/>
                  </a:cubicBezTo>
                  <a:cubicBezTo>
                    <a:pt x="13629" y="39641"/>
                    <a:pt x="12054" y="41080"/>
                    <a:pt x="10276" y="43586"/>
                  </a:cubicBezTo>
                  <a:cubicBezTo>
                    <a:pt x="8498" y="46092"/>
                    <a:pt x="6364" y="48886"/>
                    <a:pt x="4891" y="52527"/>
                  </a:cubicBezTo>
                  <a:cubicBezTo>
                    <a:pt x="3418" y="56168"/>
                    <a:pt x="2216" y="61163"/>
                    <a:pt x="1437" y="65430"/>
                  </a:cubicBezTo>
                  <a:cubicBezTo>
                    <a:pt x="658" y="69697"/>
                    <a:pt x="455" y="72220"/>
                    <a:pt x="218" y="78130"/>
                  </a:cubicBezTo>
                  <a:cubicBezTo>
                    <a:pt x="-19" y="84040"/>
                    <a:pt x="49" y="86833"/>
                    <a:pt x="15" y="100888"/>
                  </a:cubicBezTo>
                  <a:cubicBezTo>
                    <a:pt x="-19" y="114943"/>
                    <a:pt x="15" y="152196"/>
                    <a:pt x="15" y="162458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31"/>
            <p:cNvSpPr/>
            <p:nvPr/>
          </p:nvSpPr>
          <p:spPr>
            <a:xfrm flipH="1">
              <a:off x="2765782" y="314950"/>
              <a:ext cx="630775" cy="4058925"/>
            </a:xfrm>
            <a:custGeom>
              <a:rect b="b" l="l" r="r" t="t"/>
              <a:pathLst>
                <a:path extrusionOk="0" h="162357" w="25231">
                  <a:moveTo>
                    <a:pt x="25231" y="0"/>
                  </a:moveTo>
                  <a:cubicBezTo>
                    <a:pt x="25062" y="1524"/>
                    <a:pt x="24825" y="5825"/>
                    <a:pt x="24215" y="9144"/>
                  </a:cubicBezTo>
                  <a:cubicBezTo>
                    <a:pt x="23606" y="12463"/>
                    <a:pt x="22929" y="16290"/>
                    <a:pt x="21574" y="19914"/>
                  </a:cubicBezTo>
                  <a:cubicBezTo>
                    <a:pt x="20219" y="23538"/>
                    <a:pt x="18136" y="27246"/>
                    <a:pt x="16087" y="30887"/>
                  </a:cubicBezTo>
                  <a:cubicBezTo>
                    <a:pt x="14038" y="34528"/>
                    <a:pt x="11109" y="38558"/>
                    <a:pt x="9280" y="41758"/>
                  </a:cubicBezTo>
                  <a:cubicBezTo>
                    <a:pt x="7451" y="44958"/>
                    <a:pt x="6316" y="46923"/>
                    <a:pt x="5114" y="50089"/>
                  </a:cubicBezTo>
                  <a:cubicBezTo>
                    <a:pt x="3912" y="53256"/>
                    <a:pt x="2794" y="57387"/>
                    <a:pt x="2066" y="60757"/>
                  </a:cubicBezTo>
                  <a:cubicBezTo>
                    <a:pt x="1338" y="64127"/>
                    <a:pt x="1051" y="66718"/>
                    <a:pt x="746" y="70308"/>
                  </a:cubicBezTo>
                  <a:cubicBezTo>
                    <a:pt x="441" y="73898"/>
                    <a:pt x="357" y="77182"/>
                    <a:pt x="238" y="82296"/>
                  </a:cubicBezTo>
                  <a:cubicBezTo>
                    <a:pt x="119" y="87410"/>
                    <a:pt x="68" y="87648"/>
                    <a:pt x="34" y="100991"/>
                  </a:cubicBezTo>
                  <a:cubicBezTo>
                    <a:pt x="0" y="114335"/>
                    <a:pt x="34" y="152129"/>
                    <a:pt x="34" y="162357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31"/>
            <p:cNvSpPr/>
            <p:nvPr/>
          </p:nvSpPr>
          <p:spPr>
            <a:xfrm flipH="1">
              <a:off x="2892803" y="320050"/>
              <a:ext cx="519400" cy="4056375"/>
            </a:xfrm>
            <a:custGeom>
              <a:rect b="b" l="l" r="r" t="t"/>
              <a:pathLst>
                <a:path extrusionOk="0" h="162255" w="20776">
                  <a:moveTo>
                    <a:pt x="20777" y="0"/>
                  </a:moveTo>
                  <a:cubicBezTo>
                    <a:pt x="20540" y="1744"/>
                    <a:pt x="20032" y="7179"/>
                    <a:pt x="19355" y="10464"/>
                  </a:cubicBezTo>
                  <a:cubicBezTo>
                    <a:pt x="18678" y="13749"/>
                    <a:pt x="18254" y="15494"/>
                    <a:pt x="16713" y="19710"/>
                  </a:cubicBezTo>
                  <a:cubicBezTo>
                    <a:pt x="15172" y="23927"/>
                    <a:pt x="11955" y="31411"/>
                    <a:pt x="10109" y="35763"/>
                  </a:cubicBezTo>
                  <a:cubicBezTo>
                    <a:pt x="8263" y="40115"/>
                    <a:pt x="6875" y="42367"/>
                    <a:pt x="5639" y="45821"/>
                  </a:cubicBezTo>
                  <a:cubicBezTo>
                    <a:pt x="4403" y="49275"/>
                    <a:pt x="3420" y="53238"/>
                    <a:pt x="2692" y="56489"/>
                  </a:cubicBezTo>
                  <a:cubicBezTo>
                    <a:pt x="1964" y="59740"/>
                    <a:pt x="1659" y="61687"/>
                    <a:pt x="1270" y="65328"/>
                  </a:cubicBezTo>
                  <a:cubicBezTo>
                    <a:pt x="881" y="68969"/>
                    <a:pt x="559" y="72406"/>
                    <a:pt x="356" y="78333"/>
                  </a:cubicBezTo>
                  <a:cubicBezTo>
                    <a:pt x="153" y="84260"/>
                    <a:pt x="102" y="86901"/>
                    <a:pt x="51" y="100888"/>
                  </a:cubicBezTo>
                  <a:cubicBezTo>
                    <a:pt x="0" y="114875"/>
                    <a:pt x="51" y="152027"/>
                    <a:pt x="51" y="162255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31"/>
            <p:cNvSpPr/>
            <p:nvPr/>
          </p:nvSpPr>
          <p:spPr>
            <a:xfrm flipH="1">
              <a:off x="3017253" y="320050"/>
              <a:ext cx="410200" cy="4053825"/>
            </a:xfrm>
            <a:custGeom>
              <a:rect b="b" l="l" r="r" t="t"/>
              <a:pathLst>
                <a:path extrusionOk="0" h="162153" w="16408">
                  <a:moveTo>
                    <a:pt x="16409" y="0"/>
                  </a:moveTo>
                  <a:cubicBezTo>
                    <a:pt x="16223" y="1490"/>
                    <a:pt x="15935" y="5316"/>
                    <a:pt x="15291" y="8940"/>
                  </a:cubicBezTo>
                  <a:cubicBezTo>
                    <a:pt x="14648" y="12564"/>
                    <a:pt x="13581" y="17966"/>
                    <a:pt x="12548" y="21742"/>
                  </a:cubicBezTo>
                  <a:cubicBezTo>
                    <a:pt x="11515" y="25518"/>
                    <a:pt x="10313" y="28041"/>
                    <a:pt x="9094" y="31597"/>
                  </a:cubicBezTo>
                  <a:cubicBezTo>
                    <a:pt x="7875" y="35153"/>
                    <a:pt x="6266" y="39708"/>
                    <a:pt x="5233" y="43078"/>
                  </a:cubicBezTo>
                  <a:cubicBezTo>
                    <a:pt x="4200" y="46448"/>
                    <a:pt x="3624" y="47701"/>
                    <a:pt x="2896" y="51816"/>
                  </a:cubicBezTo>
                  <a:cubicBezTo>
                    <a:pt x="2168" y="55931"/>
                    <a:pt x="1287" y="63178"/>
                    <a:pt x="864" y="67767"/>
                  </a:cubicBezTo>
                  <a:cubicBezTo>
                    <a:pt x="441" y="72356"/>
                    <a:pt x="492" y="73863"/>
                    <a:pt x="356" y="79349"/>
                  </a:cubicBezTo>
                  <a:cubicBezTo>
                    <a:pt x="221" y="84835"/>
                    <a:pt x="102" y="86884"/>
                    <a:pt x="51" y="100685"/>
                  </a:cubicBezTo>
                  <a:cubicBezTo>
                    <a:pt x="0" y="114486"/>
                    <a:pt x="51" y="151908"/>
                    <a:pt x="51" y="162153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31"/>
            <p:cNvSpPr/>
            <p:nvPr/>
          </p:nvSpPr>
          <p:spPr>
            <a:xfrm flipH="1">
              <a:off x="3134103" y="320050"/>
              <a:ext cx="306475" cy="4058900"/>
            </a:xfrm>
            <a:custGeom>
              <a:rect b="b" l="l" r="r" t="t"/>
              <a:pathLst>
                <a:path extrusionOk="0" h="162356" w="12259">
                  <a:moveTo>
                    <a:pt x="12260" y="0"/>
                  </a:moveTo>
                  <a:cubicBezTo>
                    <a:pt x="12074" y="1693"/>
                    <a:pt x="11905" y="5605"/>
                    <a:pt x="11143" y="10160"/>
                  </a:cubicBezTo>
                  <a:cubicBezTo>
                    <a:pt x="10381" y="14715"/>
                    <a:pt x="8806" y="22250"/>
                    <a:pt x="7688" y="27330"/>
                  </a:cubicBezTo>
                  <a:cubicBezTo>
                    <a:pt x="6570" y="32410"/>
                    <a:pt x="5385" y="36322"/>
                    <a:pt x="4437" y="40640"/>
                  </a:cubicBezTo>
                  <a:cubicBezTo>
                    <a:pt x="3489" y="44958"/>
                    <a:pt x="2575" y="49276"/>
                    <a:pt x="1999" y="53238"/>
                  </a:cubicBezTo>
                  <a:cubicBezTo>
                    <a:pt x="1423" y="57200"/>
                    <a:pt x="1237" y="60875"/>
                    <a:pt x="983" y="64414"/>
                  </a:cubicBezTo>
                  <a:cubicBezTo>
                    <a:pt x="729" y="67953"/>
                    <a:pt x="628" y="68410"/>
                    <a:pt x="475" y="74472"/>
                  </a:cubicBezTo>
                  <a:cubicBezTo>
                    <a:pt x="323" y="80534"/>
                    <a:pt x="136" y="86140"/>
                    <a:pt x="68" y="100787"/>
                  </a:cubicBezTo>
                  <a:cubicBezTo>
                    <a:pt x="0" y="115434"/>
                    <a:pt x="68" y="152095"/>
                    <a:pt x="68" y="162356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31"/>
            <p:cNvSpPr/>
            <p:nvPr/>
          </p:nvSpPr>
          <p:spPr>
            <a:xfrm flipH="1">
              <a:off x="3250907" y="320050"/>
              <a:ext cx="203200" cy="4058900"/>
            </a:xfrm>
            <a:custGeom>
              <a:rect b="b" l="l" r="r" t="t"/>
              <a:pathLst>
                <a:path extrusionOk="0" h="162356" w="8128">
                  <a:moveTo>
                    <a:pt x="8128" y="0"/>
                  </a:moveTo>
                  <a:cubicBezTo>
                    <a:pt x="7976" y="1897"/>
                    <a:pt x="7704" y="6926"/>
                    <a:pt x="7213" y="11379"/>
                  </a:cubicBezTo>
                  <a:cubicBezTo>
                    <a:pt x="6722" y="15832"/>
                    <a:pt x="5909" y="21437"/>
                    <a:pt x="5181" y="26720"/>
                  </a:cubicBezTo>
                  <a:cubicBezTo>
                    <a:pt x="4453" y="32003"/>
                    <a:pt x="3471" y="38438"/>
                    <a:pt x="2844" y="43078"/>
                  </a:cubicBezTo>
                  <a:cubicBezTo>
                    <a:pt x="2218" y="47718"/>
                    <a:pt x="1761" y="51223"/>
                    <a:pt x="1422" y="54559"/>
                  </a:cubicBezTo>
                  <a:cubicBezTo>
                    <a:pt x="1083" y="57895"/>
                    <a:pt x="960" y="60297"/>
                    <a:pt x="812" y="63093"/>
                  </a:cubicBezTo>
                  <a:cubicBezTo>
                    <a:pt x="665" y="65889"/>
                    <a:pt x="655" y="65018"/>
                    <a:pt x="537" y="71335"/>
                  </a:cubicBezTo>
                  <a:cubicBezTo>
                    <a:pt x="419" y="77652"/>
                    <a:pt x="196" y="85824"/>
                    <a:pt x="106" y="100994"/>
                  </a:cubicBezTo>
                  <a:cubicBezTo>
                    <a:pt x="17" y="116164"/>
                    <a:pt x="18" y="152129"/>
                    <a:pt x="0" y="162356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31"/>
            <p:cNvSpPr/>
            <p:nvPr/>
          </p:nvSpPr>
          <p:spPr>
            <a:xfrm flipH="1">
              <a:off x="3365228" y="317500"/>
              <a:ext cx="100750" cy="4061450"/>
            </a:xfrm>
            <a:custGeom>
              <a:rect b="b" l="l" r="r" t="t"/>
              <a:pathLst>
                <a:path extrusionOk="0" h="162458" w="4030">
                  <a:moveTo>
                    <a:pt x="4031" y="0"/>
                  </a:moveTo>
                  <a:cubicBezTo>
                    <a:pt x="3929" y="3031"/>
                    <a:pt x="3743" y="12564"/>
                    <a:pt x="3421" y="18186"/>
                  </a:cubicBezTo>
                  <a:cubicBezTo>
                    <a:pt x="3099" y="23808"/>
                    <a:pt x="2506" y="28262"/>
                    <a:pt x="2100" y="33731"/>
                  </a:cubicBezTo>
                  <a:cubicBezTo>
                    <a:pt x="1694" y="39201"/>
                    <a:pt x="1254" y="45737"/>
                    <a:pt x="983" y="51003"/>
                  </a:cubicBezTo>
                  <a:cubicBezTo>
                    <a:pt x="712" y="56269"/>
                    <a:pt x="628" y="56998"/>
                    <a:pt x="475" y="65329"/>
                  </a:cubicBezTo>
                  <a:cubicBezTo>
                    <a:pt x="323" y="73660"/>
                    <a:pt x="136" y="84802"/>
                    <a:pt x="68" y="100990"/>
                  </a:cubicBezTo>
                  <a:cubicBezTo>
                    <a:pt x="0" y="117178"/>
                    <a:pt x="68" y="152213"/>
                    <a:pt x="68" y="162458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31"/>
            <p:cNvSpPr/>
            <p:nvPr/>
          </p:nvSpPr>
          <p:spPr>
            <a:xfrm>
              <a:off x="3977700" y="1863900"/>
              <a:ext cx="753900" cy="75000"/>
            </a:xfrm>
            <a:prstGeom prst="rect">
              <a:avLst/>
            </a:prstGeom>
            <a:solidFill>
              <a:srgbClr val="EEEEEE"/>
            </a:solidFill>
            <a:ln cap="flat" cmpd="sng" w="10300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12"/>
                <a:buFont typeface="Arial"/>
                <a:buNone/>
              </a:pPr>
              <a:r>
                <a:t/>
              </a:r>
              <a:endParaRPr b="0" i="0" sz="1512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253" name="Google Shape;253;p31"/>
            <p:cNvSpPr/>
            <p:nvPr/>
          </p:nvSpPr>
          <p:spPr>
            <a:xfrm>
              <a:off x="2215175" y="1863900"/>
              <a:ext cx="753900" cy="75000"/>
            </a:xfrm>
            <a:prstGeom prst="rect">
              <a:avLst/>
            </a:prstGeom>
            <a:solidFill>
              <a:srgbClr val="EEEEEE"/>
            </a:solidFill>
            <a:ln cap="flat" cmpd="sng" w="10300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12"/>
                <a:buFont typeface="Arial"/>
                <a:buNone/>
              </a:pPr>
              <a:r>
                <a:t/>
              </a:r>
              <a:endParaRPr b="0" i="0" sz="1512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254" name="Google Shape;254;p31"/>
            <p:cNvSpPr/>
            <p:nvPr/>
          </p:nvSpPr>
          <p:spPr>
            <a:xfrm>
              <a:off x="3401400" y="3321000"/>
              <a:ext cx="187500" cy="1068925"/>
            </a:xfrm>
            <a:custGeom>
              <a:rect b="b" l="l" r="r" t="t"/>
              <a:pathLst>
                <a:path extrusionOk="0" h="42757" w="7500">
                  <a:moveTo>
                    <a:pt x="4800" y="0"/>
                  </a:moveTo>
                  <a:lnTo>
                    <a:pt x="3900" y="9000"/>
                  </a:lnTo>
                  <a:lnTo>
                    <a:pt x="0" y="18300"/>
                  </a:lnTo>
                  <a:lnTo>
                    <a:pt x="4800" y="24000"/>
                  </a:lnTo>
                  <a:lnTo>
                    <a:pt x="4500" y="30600"/>
                  </a:lnTo>
                  <a:lnTo>
                    <a:pt x="7500" y="35400"/>
                  </a:lnTo>
                  <a:lnTo>
                    <a:pt x="4204" y="42757"/>
                  </a:lnTo>
                </a:path>
              </a:pathLst>
            </a:custGeom>
            <a:noFill/>
            <a:ln cap="flat" cmpd="sng" w="20575">
              <a:solidFill>
                <a:srgbClr val="674EA7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55" name="Google Shape;255;p31"/>
            <p:cNvSpPr/>
            <p:nvPr/>
          </p:nvSpPr>
          <p:spPr>
            <a:xfrm>
              <a:off x="2942700" y="4378500"/>
              <a:ext cx="1125000" cy="75000"/>
            </a:xfrm>
            <a:prstGeom prst="rect">
              <a:avLst/>
            </a:prstGeom>
            <a:solidFill>
              <a:srgbClr val="F9CB9C"/>
            </a:solidFill>
            <a:ln cap="flat" cmpd="sng" w="10300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12"/>
                <a:buFont typeface="Arial"/>
                <a:buNone/>
              </a:pPr>
              <a:r>
                <a:t/>
              </a:r>
              <a:endParaRPr b="0" i="0" sz="1512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256" name="Google Shape;256;p31"/>
            <p:cNvSpPr/>
            <p:nvPr/>
          </p:nvSpPr>
          <p:spPr>
            <a:xfrm>
              <a:off x="2215175" y="4457000"/>
              <a:ext cx="2516400" cy="277800"/>
            </a:xfrm>
            <a:prstGeom prst="rect">
              <a:avLst/>
            </a:prstGeom>
            <a:solidFill>
              <a:srgbClr val="FCE5CD"/>
            </a:solidFill>
            <a:ln>
              <a:noFill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12"/>
                <a:buFont typeface="Arial"/>
                <a:buNone/>
              </a:pPr>
              <a:r>
                <a:t/>
              </a:r>
              <a:endParaRPr b="0" i="0" sz="1512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257" name="Google Shape;257;p31"/>
            <p:cNvSpPr/>
            <p:nvPr/>
          </p:nvSpPr>
          <p:spPr>
            <a:xfrm>
              <a:off x="4064475" y="1863900"/>
              <a:ext cx="82500" cy="75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12"/>
            </a:p>
          </p:txBody>
        </p:sp>
        <p:sp>
          <p:nvSpPr>
            <p:cNvPr id="258" name="Google Shape;258;p31"/>
            <p:cNvSpPr/>
            <p:nvPr/>
          </p:nvSpPr>
          <p:spPr>
            <a:xfrm>
              <a:off x="3727325" y="4089650"/>
              <a:ext cx="82500" cy="75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12"/>
            </a:p>
          </p:txBody>
        </p:sp>
        <p:sp>
          <p:nvSpPr>
            <p:cNvPr id="259" name="Google Shape;259;p31"/>
            <p:cNvSpPr/>
            <p:nvPr/>
          </p:nvSpPr>
          <p:spPr>
            <a:xfrm>
              <a:off x="3603275" y="3453300"/>
              <a:ext cx="82500" cy="75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12"/>
            </a:p>
          </p:txBody>
        </p:sp>
        <p:sp>
          <p:nvSpPr>
            <p:cNvPr id="260" name="Google Shape;260;p31"/>
            <p:cNvSpPr/>
            <p:nvPr/>
          </p:nvSpPr>
          <p:spPr>
            <a:xfrm>
              <a:off x="3357950" y="3813450"/>
              <a:ext cx="82500" cy="75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12"/>
            </a:p>
          </p:txBody>
        </p:sp>
        <p:sp>
          <p:nvSpPr>
            <p:cNvPr id="261" name="Google Shape;261;p31"/>
            <p:cNvSpPr/>
            <p:nvPr/>
          </p:nvSpPr>
          <p:spPr>
            <a:xfrm>
              <a:off x="3297900" y="1046850"/>
              <a:ext cx="245993" cy="2289478"/>
            </a:xfrm>
            <a:custGeom>
              <a:rect b="b" l="l" r="r" t="t"/>
              <a:pathLst>
                <a:path extrusionOk="0" h="103211" w="9000">
                  <a:moveTo>
                    <a:pt x="1200" y="0"/>
                  </a:moveTo>
                  <a:lnTo>
                    <a:pt x="6000" y="6600"/>
                  </a:lnTo>
                  <a:lnTo>
                    <a:pt x="3000" y="15000"/>
                  </a:lnTo>
                  <a:lnTo>
                    <a:pt x="5400" y="18900"/>
                  </a:lnTo>
                  <a:lnTo>
                    <a:pt x="9000" y="28200"/>
                  </a:lnTo>
                  <a:lnTo>
                    <a:pt x="3900" y="36300"/>
                  </a:lnTo>
                  <a:lnTo>
                    <a:pt x="6600" y="40800"/>
                  </a:lnTo>
                  <a:lnTo>
                    <a:pt x="5400" y="47700"/>
                  </a:lnTo>
                  <a:lnTo>
                    <a:pt x="0" y="61800"/>
                  </a:lnTo>
                  <a:lnTo>
                    <a:pt x="4200" y="69000"/>
                  </a:lnTo>
                  <a:lnTo>
                    <a:pt x="4200" y="74100"/>
                  </a:lnTo>
                  <a:lnTo>
                    <a:pt x="300" y="83400"/>
                  </a:lnTo>
                  <a:lnTo>
                    <a:pt x="3300" y="89400"/>
                  </a:lnTo>
                  <a:lnTo>
                    <a:pt x="6600" y="93900"/>
                  </a:lnTo>
                  <a:lnTo>
                    <a:pt x="8182" y="103211"/>
                  </a:lnTo>
                </a:path>
              </a:pathLst>
            </a:custGeom>
            <a:noFill/>
            <a:ln cap="flat" cmpd="sng" w="20575">
              <a:solidFill>
                <a:srgbClr val="674EA7"/>
              </a:solidFill>
              <a:prstDash val="solid"/>
              <a:round/>
              <a:headEnd len="sm" w="sm" type="none"/>
              <a:tailEnd len="med" w="med" type="none"/>
            </a:ln>
          </p:spPr>
        </p:sp>
      </p:grpSp>
      <p:sp>
        <p:nvSpPr>
          <p:cNvPr id="262" name="Google Shape;262;p31"/>
          <p:cNvSpPr txBox="1"/>
          <p:nvPr/>
        </p:nvSpPr>
        <p:spPr>
          <a:xfrm>
            <a:off x="477675" y="896600"/>
            <a:ext cx="2102700" cy="1098900"/>
          </a:xfrm>
          <a:prstGeom prst="rect">
            <a:avLst/>
          </a:prstGeom>
          <a:noFill/>
          <a:ln cap="flat" cmpd="sng" w="19050">
            <a:solidFill>
              <a:srgbClr val="005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800">
                <a:solidFill>
                  <a:srgbClr val="005030"/>
                </a:solidFill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Electric fields collect</a:t>
            </a:r>
            <a:r>
              <a:rPr lang="en" sz="1800">
                <a:solidFill>
                  <a:srgbClr val="005030"/>
                </a:solidFill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 charge and cause </a:t>
            </a:r>
            <a:r>
              <a:rPr b="1" lang="en" sz="1800">
                <a:solidFill>
                  <a:srgbClr val="005030"/>
                </a:solidFill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avalanches.</a:t>
            </a:r>
            <a:endParaRPr b="1" sz="1800">
              <a:solidFill>
                <a:srgbClr val="005030"/>
              </a:solidFill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63" name="Google Shape;263;p31"/>
          <p:cNvSpPr txBox="1"/>
          <p:nvPr/>
        </p:nvSpPr>
        <p:spPr>
          <a:xfrm>
            <a:off x="5139667" y="1365684"/>
            <a:ext cx="1198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>
                <a:solidFill>
                  <a:srgbClr val="666666"/>
                </a:solidFill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Grid</a:t>
            </a:r>
            <a:endParaRPr b="0" i="0" sz="1200" u="none" cap="none" strike="noStrik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31"/>
          <p:cNvSpPr txBox="1"/>
          <p:nvPr/>
        </p:nvSpPr>
        <p:spPr>
          <a:xfrm>
            <a:off x="477750" y="1995500"/>
            <a:ext cx="2389200" cy="29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74EA7"/>
                </a:solidFill>
                <a:latin typeface="Cambria"/>
                <a:ea typeface="Cambria"/>
                <a:cs typeface="Cambria"/>
                <a:sym typeface="Cambria"/>
              </a:rPr>
              <a:t>Grid</a:t>
            </a:r>
            <a:r>
              <a:rPr lang="en">
                <a:solidFill>
                  <a:srgbClr val="674EA7"/>
                </a:solidFill>
                <a:latin typeface="Cambria"/>
                <a:ea typeface="Cambria"/>
                <a:cs typeface="Cambria"/>
                <a:sym typeface="Cambria"/>
              </a:rPr>
              <a:t> must be </a:t>
            </a:r>
            <a:r>
              <a:rPr b="1" lang="en">
                <a:solidFill>
                  <a:srgbClr val="674EA7"/>
                </a:solidFill>
                <a:latin typeface="Cambria"/>
                <a:ea typeface="Cambria"/>
                <a:cs typeface="Cambria"/>
                <a:sym typeface="Cambria"/>
              </a:rPr>
              <a:t>transparent</a:t>
            </a:r>
            <a:r>
              <a:rPr lang="en">
                <a:solidFill>
                  <a:srgbClr val="674EA7"/>
                </a:solidFill>
                <a:latin typeface="Cambria"/>
                <a:ea typeface="Cambria"/>
                <a:cs typeface="Cambria"/>
                <a:sym typeface="Cambria"/>
              </a:rPr>
              <a:t> to primary charges.</a:t>
            </a:r>
            <a:endParaRPr>
              <a:solidFill>
                <a:srgbClr val="674EA7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Gas gain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needs to be higher than the pixel </a:t>
            </a:r>
            <a:r>
              <a:rPr b="1"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threshold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More </a:t>
            </a:r>
            <a:r>
              <a:rPr b="1" i="1"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gain</a:t>
            </a:r>
            <a:r>
              <a:rPr i="1"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means more </a:t>
            </a:r>
            <a:r>
              <a:rPr b="1" i="1"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ions</a:t>
            </a:r>
            <a:r>
              <a:rPr i="1"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i="1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Ion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trajectories should terminate</a:t>
            </a:r>
            <a:r>
              <a:rPr b="1"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on the grid.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Otherwise is </a:t>
            </a:r>
            <a:r>
              <a:rPr b="1" i="1"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back-flowing.</a:t>
            </a:r>
            <a:endParaRPr b="1" i="1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Pixel</a:t>
            </a:r>
            <a:r>
              <a:rPr b="1"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noise 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needs to be as</a:t>
            </a:r>
            <a:r>
              <a:rPr b="1"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low as possible,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enabling </a:t>
            </a:r>
            <a:r>
              <a:rPr b="1"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low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b="1"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thresholds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265" name="Google Shape;265;p31"/>
          <p:cNvCxnSpPr/>
          <p:nvPr/>
        </p:nvCxnSpPr>
        <p:spPr>
          <a:xfrm flipH="1" rot="10800000">
            <a:off x="2700852" y="1800100"/>
            <a:ext cx="1734300" cy="5085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rgbClr val="674EA7"/>
            </a:solidFill>
            <a:prstDash val="dash"/>
            <a:round/>
            <a:headEnd len="med" w="med" type="none"/>
            <a:tailEnd len="med" w="med" type="stealth"/>
          </a:ln>
        </p:spPr>
      </p:cxnSp>
      <p:sp>
        <p:nvSpPr>
          <p:cNvPr id="266" name="Google Shape;266;p31"/>
          <p:cNvSpPr txBox="1"/>
          <p:nvPr>
            <p:ph type="title"/>
          </p:nvPr>
        </p:nvSpPr>
        <p:spPr>
          <a:xfrm>
            <a:off x="311700" y="305450"/>
            <a:ext cx="6490800" cy="6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en"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Low-Gain, Integrated-Grid, Pixelated MPGDs</a:t>
            </a:r>
            <a:endParaRPr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67" name="Google Shape;267;p31" title="eDrift.gif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99750" y="1800100"/>
            <a:ext cx="3721400" cy="2658125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1"/>
          <p:cNvSpPr txBox="1"/>
          <p:nvPr/>
        </p:nvSpPr>
        <p:spPr>
          <a:xfrm>
            <a:off x="5017015" y="4180772"/>
            <a:ext cx="914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9900"/>
                </a:solidFill>
                <a:latin typeface="Cambria"/>
                <a:ea typeface="Cambria"/>
                <a:cs typeface="Cambria"/>
                <a:sym typeface="Cambria"/>
              </a:rPr>
              <a:t>Pixels</a:t>
            </a:r>
            <a:endParaRPr b="0" i="0" sz="1200" u="none" cap="none" strike="noStrike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2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74" name="Google Shape;274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75" name="Google Shape;275;p32"/>
          <p:cNvGrpSpPr/>
          <p:nvPr/>
        </p:nvGrpSpPr>
        <p:grpSpPr>
          <a:xfrm>
            <a:off x="3212870" y="9"/>
            <a:ext cx="2718242" cy="4774322"/>
            <a:chOff x="2215175" y="314950"/>
            <a:chExt cx="2516425" cy="4419850"/>
          </a:xfrm>
        </p:grpSpPr>
        <p:sp>
          <p:nvSpPr>
            <p:cNvPr id="276" name="Google Shape;276;p32"/>
            <p:cNvSpPr/>
            <p:nvPr/>
          </p:nvSpPr>
          <p:spPr>
            <a:xfrm>
              <a:off x="3583359" y="314950"/>
              <a:ext cx="871800" cy="4061475"/>
            </a:xfrm>
            <a:custGeom>
              <a:rect b="b" l="l" r="r" t="t"/>
              <a:pathLst>
                <a:path extrusionOk="0" h="162459" w="34872">
                  <a:moveTo>
                    <a:pt x="34872" y="0"/>
                  </a:moveTo>
                  <a:cubicBezTo>
                    <a:pt x="34855" y="1473"/>
                    <a:pt x="34890" y="5487"/>
                    <a:pt x="34771" y="8840"/>
                  </a:cubicBezTo>
                  <a:cubicBezTo>
                    <a:pt x="34653" y="12193"/>
                    <a:pt x="34463" y="16942"/>
                    <a:pt x="34161" y="20117"/>
                  </a:cubicBezTo>
                  <a:cubicBezTo>
                    <a:pt x="33859" y="23292"/>
                    <a:pt x="33598" y="25726"/>
                    <a:pt x="32957" y="27891"/>
                  </a:cubicBezTo>
                  <a:cubicBezTo>
                    <a:pt x="32316" y="30056"/>
                    <a:pt x="31815" y="31474"/>
                    <a:pt x="30316" y="33109"/>
                  </a:cubicBezTo>
                  <a:cubicBezTo>
                    <a:pt x="28818" y="34744"/>
                    <a:pt x="26238" y="36224"/>
                    <a:pt x="23966" y="37699"/>
                  </a:cubicBezTo>
                  <a:cubicBezTo>
                    <a:pt x="21694" y="39174"/>
                    <a:pt x="19000" y="40319"/>
                    <a:pt x="16686" y="41961"/>
                  </a:cubicBezTo>
                  <a:cubicBezTo>
                    <a:pt x="14372" y="43603"/>
                    <a:pt x="11911" y="45568"/>
                    <a:pt x="10082" y="47549"/>
                  </a:cubicBezTo>
                  <a:cubicBezTo>
                    <a:pt x="8253" y="49530"/>
                    <a:pt x="6915" y="51545"/>
                    <a:pt x="5713" y="53848"/>
                  </a:cubicBezTo>
                  <a:cubicBezTo>
                    <a:pt x="4511" y="56151"/>
                    <a:pt x="3579" y="58844"/>
                    <a:pt x="2868" y="61367"/>
                  </a:cubicBezTo>
                  <a:cubicBezTo>
                    <a:pt x="2157" y="63890"/>
                    <a:pt x="1819" y="66718"/>
                    <a:pt x="1446" y="68987"/>
                  </a:cubicBezTo>
                  <a:cubicBezTo>
                    <a:pt x="1074" y="71256"/>
                    <a:pt x="870" y="72170"/>
                    <a:pt x="633" y="74981"/>
                  </a:cubicBezTo>
                  <a:cubicBezTo>
                    <a:pt x="396" y="77792"/>
                    <a:pt x="109" y="81517"/>
                    <a:pt x="24" y="85852"/>
                  </a:cubicBezTo>
                  <a:cubicBezTo>
                    <a:pt x="-61" y="90187"/>
                    <a:pt x="108" y="88223"/>
                    <a:pt x="125" y="100991"/>
                  </a:cubicBezTo>
                  <a:cubicBezTo>
                    <a:pt x="142" y="113759"/>
                    <a:pt x="125" y="152214"/>
                    <a:pt x="125" y="162459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32"/>
            <p:cNvSpPr/>
            <p:nvPr/>
          </p:nvSpPr>
          <p:spPr>
            <a:xfrm>
              <a:off x="3570874" y="320050"/>
              <a:ext cx="749675" cy="4061450"/>
            </a:xfrm>
            <a:custGeom>
              <a:rect b="b" l="l" r="r" t="t"/>
              <a:pathLst>
                <a:path extrusionOk="0" h="162458" w="29987">
                  <a:moveTo>
                    <a:pt x="29987" y="0"/>
                  </a:moveTo>
                  <a:cubicBezTo>
                    <a:pt x="29885" y="1405"/>
                    <a:pt x="29750" y="5452"/>
                    <a:pt x="29377" y="8432"/>
                  </a:cubicBezTo>
                  <a:cubicBezTo>
                    <a:pt x="29004" y="11412"/>
                    <a:pt x="28344" y="15290"/>
                    <a:pt x="27751" y="17881"/>
                  </a:cubicBezTo>
                  <a:cubicBezTo>
                    <a:pt x="27158" y="20472"/>
                    <a:pt x="26803" y="21843"/>
                    <a:pt x="25821" y="23977"/>
                  </a:cubicBezTo>
                  <a:cubicBezTo>
                    <a:pt x="24839" y="26111"/>
                    <a:pt x="23569" y="28431"/>
                    <a:pt x="21859" y="30683"/>
                  </a:cubicBezTo>
                  <a:cubicBezTo>
                    <a:pt x="20149" y="32935"/>
                    <a:pt x="17490" y="35340"/>
                    <a:pt x="15559" y="37490"/>
                  </a:cubicBezTo>
                  <a:cubicBezTo>
                    <a:pt x="13629" y="39641"/>
                    <a:pt x="12054" y="41080"/>
                    <a:pt x="10276" y="43586"/>
                  </a:cubicBezTo>
                  <a:cubicBezTo>
                    <a:pt x="8498" y="46092"/>
                    <a:pt x="6364" y="48886"/>
                    <a:pt x="4891" y="52527"/>
                  </a:cubicBezTo>
                  <a:cubicBezTo>
                    <a:pt x="3418" y="56168"/>
                    <a:pt x="2216" y="61163"/>
                    <a:pt x="1437" y="65430"/>
                  </a:cubicBezTo>
                  <a:cubicBezTo>
                    <a:pt x="658" y="69697"/>
                    <a:pt x="455" y="72220"/>
                    <a:pt x="218" y="78130"/>
                  </a:cubicBezTo>
                  <a:cubicBezTo>
                    <a:pt x="-19" y="84040"/>
                    <a:pt x="49" y="86833"/>
                    <a:pt x="15" y="100888"/>
                  </a:cubicBezTo>
                  <a:cubicBezTo>
                    <a:pt x="-19" y="114943"/>
                    <a:pt x="15" y="152196"/>
                    <a:pt x="15" y="162458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32"/>
            <p:cNvSpPr/>
            <p:nvPr/>
          </p:nvSpPr>
          <p:spPr>
            <a:xfrm>
              <a:off x="3552600" y="314950"/>
              <a:ext cx="630775" cy="4058925"/>
            </a:xfrm>
            <a:custGeom>
              <a:rect b="b" l="l" r="r" t="t"/>
              <a:pathLst>
                <a:path extrusionOk="0" h="162357" w="25231">
                  <a:moveTo>
                    <a:pt x="25231" y="0"/>
                  </a:moveTo>
                  <a:cubicBezTo>
                    <a:pt x="25062" y="1524"/>
                    <a:pt x="24825" y="5825"/>
                    <a:pt x="24215" y="9144"/>
                  </a:cubicBezTo>
                  <a:cubicBezTo>
                    <a:pt x="23606" y="12463"/>
                    <a:pt x="22929" y="16290"/>
                    <a:pt x="21574" y="19914"/>
                  </a:cubicBezTo>
                  <a:cubicBezTo>
                    <a:pt x="20219" y="23538"/>
                    <a:pt x="18136" y="27246"/>
                    <a:pt x="16087" y="30887"/>
                  </a:cubicBezTo>
                  <a:cubicBezTo>
                    <a:pt x="14038" y="34528"/>
                    <a:pt x="11109" y="38558"/>
                    <a:pt x="9280" y="41758"/>
                  </a:cubicBezTo>
                  <a:cubicBezTo>
                    <a:pt x="7451" y="44958"/>
                    <a:pt x="6316" y="46923"/>
                    <a:pt x="5114" y="50089"/>
                  </a:cubicBezTo>
                  <a:cubicBezTo>
                    <a:pt x="3912" y="53256"/>
                    <a:pt x="2794" y="57387"/>
                    <a:pt x="2066" y="60757"/>
                  </a:cubicBezTo>
                  <a:cubicBezTo>
                    <a:pt x="1338" y="64127"/>
                    <a:pt x="1051" y="66718"/>
                    <a:pt x="746" y="70308"/>
                  </a:cubicBezTo>
                  <a:cubicBezTo>
                    <a:pt x="441" y="73898"/>
                    <a:pt x="357" y="77182"/>
                    <a:pt x="238" y="82296"/>
                  </a:cubicBezTo>
                  <a:cubicBezTo>
                    <a:pt x="119" y="87410"/>
                    <a:pt x="68" y="87648"/>
                    <a:pt x="34" y="100991"/>
                  </a:cubicBezTo>
                  <a:cubicBezTo>
                    <a:pt x="0" y="114335"/>
                    <a:pt x="34" y="152129"/>
                    <a:pt x="34" y="162357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79" name="Google Shape;279;p32"/>
            <p:cNvCxnSpPr/>
            <p:nvPr/>
          </p:nvCxnSpPr>
          <p:spPr>
            <a:xfrm>
              <a:off x="3474725" y="320050"/>
              <a:ext cx="0" cy="4053900"/>
            </a:xfrm>
            <a:prstGeom prst="straightConnector1">
              <a:avLst/>
            </a:pr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80" name="Google Shape;280;p32"/>
            <p:cNvSpPr/>
            <p:nvPr/>
          </p:nvSpPr>
          <p:spPr>
            <a:xfrm>
              <a:off x="3536954" y="320050"/>
              <a:ext cx="519400" cy="4056375"/>
            </a:xfrm>
            <a:custGeom>
              <a:rect b="b" l="l" r="r" t="t"/>
              <a:pathLst>
                <a:path extrusionOk="0" h="162255" w="20776">
                  <a:moveTo>
                    <a:pt x="20777" y="0"/>
                  </a:moveTo>
                  <a:cubicBezTo>
                    <a:pt x="20540" y="1744"/>
                    <a:pt x="20032" y="7179"/>
                    <a:pt x="19355" y="10464"/>
                  </a:cubicBezTo>
                  <a:cubicBezTo>
                    <a:pt x="18678" y="13749"/>
                    <a:pt x="18254" y="15494"/>
                    <a:pt x="16713" y="19710"/>
                  </a:cubicBezTo>
                  <a:cubicBezTo>
                    <a:pt x="15172" y="23927"/>
                    <a:pt x="11955" y="31411"/>
                    <a:pt x="10109" y="35763"/>
                  </a:cubicBezTo>
                  <a:cubicBezTo>
                    <a:pt x="8263" y="40115"/>
                    <a:pt x="6875" y="42367"/>
                    <a:pt x="5639" y="45821"/>
                  </a:cubicBezTo>
                  <a:cubicBezTo>
                    <a:pt x="4403" y="49275"/>
                    <a:pt x="3420" y="53238"/>
                    <a:pt x="2692" y="56489"/>
                  </a:cubicBezTo>
                  <a:cubicBezTo>
                    <a:pt x="1964" y="59740"/>
                    <a:pt x="1659" y="61687"/>
                    <a:pt x="1270" y="65328"/>
                  </a:cubicBezTo>
                  <a:cubicBezTo>
                    <a:pt x="881" y="68969"/>
                    <a:pt x="559" y="72406"/>
                    <a:pt x="356" y="78333"/>
                  </a:cubicBezTo>
                  <a:cubicBezTo>
                    <a:pt x="153" y="84260"/>
                    <a:pt x="102" y="86901"/>
                    <a:pt x="51" y="100888"/>
                  </a:cubicBezTo>
                  <a:cubicBezTo>
                    <a:pt x="0" y="114875"/>
                    <a:pt x="51" y="152027"/>
                    <a:pt x="51" y="162255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32"/>
            <p:cNvSpPr/>
            <p:nvPr/>
          </p:nvSpPr>
          <p:spPr>
            <a:xfrm>
              <a:off x="3521704" y="320050"/>
              <a:ext cx="410200" cy="4053825"/>
            </a:xfrm>
            <a:custGeom>
              <a:rect b="b" l="l" r="r" t="t"/>
              <a:pathLst>
                <a:path extrusionOk="0" h="162153" w="16408">
                  <a:moveTo>
                    <a:pt x="16409" y="0"/>
                  </a:moveTo>
                  <a:cubicBezTo>
                    <a:pt x="16223" y="1490"/>
                    <a:pt x="15935" y="5316"/>
                    <a:pt x="15291" y="8940"/>
                  </a:cubicBezTo>
                  <a:cubicBezTo>
                    <a:pt x="14648" y="12564"/>
                    <a:pt x="13581" y="17966"/>
                    <a:pt x="12548" y="21742"/>
                  </a:cubicBezTo>
                  <a:cubicBezTo>
                    <a:pt x="11515" y="25518"/>
                    <a:pt x="10313" y="28041"/>
                    <a:pt x="9094" y="31597"/>
                  </a:cubicBezTo>
                  <a:cubicBezTo>
                    <a:pt x="7875" y="35153"/>
                    <a:pt x="6266" y="39708"/>
                    <a:pt x="5233" y="43078"/>
                  </a:cubicBezTo>
                  <a:cubicBezTo>
                    <a:pt x="4200" y="46448"/>
                    <a:pt x="3624" y="47701"/>
                    <a:pt x="2896" y="51816"/>
                  </a:cubicBezTo>
                  <a:cubicBezTo>
                    <a:pt x="2168" y="55931"/>
                    <a:pt x="1287" y="63178"/>
                    <a:pt x="864" y="67767"/>
                  </a:cubicBezTo>
                  <a:cubicBezTo>
                    <a:pt x="441" y="72356"/>
                    <a:pt x="492" y="73863"/>
                    <a:pt x="356" y="79349"/>
                  </a:cubicBezTo>
                  <a:cubicBezTo>
                    <a:pt x="221" y="84835"/>
                    <a:pt x="102" y="86884"/>
                    <a:pt x="51" y="100685"/>
                  </a:cubicBezTo>
                  <a:cubicBezTo>
                    <a:pt x="0" y="114486"/>
                    <a:pt x="51" y="151908"/>
                    <a:pt x="51" y="162153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32"/>
            <p:cNvSpPr/>
            <p:nvPr/>
          </p:nvSpPr>
          <p:spPr>
            <a:xfrm>
              <a:off x="3508579" y="320050"/>
              <a:ext cx="306475" cy="4058900"/>
            </a:xfrm>
            <a:custGeom>
              <a:rect b="b" l="l" r="r" t="t"/>
              <a:pathLst>
                <a:path extrusionOk="0" h="162356" w="12259">
                  <a:moveTo>
                    <a:pt x="12260" y="0"/>
                  </a:moveTo>
                  <a:cubicBezTo>
                    <a:pt x="12074" y="1693"/>
                    <a:pt x="11905" y="5605"/>
                    <a:pt x="11143" y="10160"/>
                  </a:cubicBezTo>
                  <a:cubicBezTo>
                    <a:pt x="10381" y="14715"/>
                    <a:pt x="8806" y="22250"/>
                    <a:pt x="7688" y="27330"/>
                  </a:cubicBezTo>
                  <a:cubicBezTo>
                    <a:pt x="6570" y="32410"/>
                    <a:pt x="5385" y="36322"/>
                    <a:pt x="4437" y="40640"/>
                  </a:cubicBezTo>
                  <a:cubicBezTo>
                    <a:pt x="3489" y="44958"/>
                    <a:pt x="2575" y="49276"/>
                    <a:pt x="1999" y="53238"/>
                  </a:cubicBezTo>
                  <a:cubicBezTo>
                    <a:pt x="1423" y="57200"/>
                    <a:pt x="1237" y="60875"/>
                    <a:pt x="983" y="64414"/>
                  </a:cubicBezTo>
                  <a:cubicBezTo>
                    <a:pt x="729" y="67953"/>
                    <a:pt x="628" y="68410"/>
                    <a:pt x="475" y="74472"/>
                  </a:cubicBezTo>
                  <a:cubicBezTo>
                    <a:pt x="323" y="80534"/>
                    <a:pt x="136" y="86140"/>
                    <a:pt x="68" y="100787"/>
                  </a:cubicBezTo>
                  <a:cubicBezTo>
                    <a:pt x="0" y="115434"/>
                    <a:pt x="68" y="152095"/>
                    <a:pt x="68" y="162356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32"/>
            <p:cNvSpPr/>
            <p:nvPr/>
          </p:nvSpPr>
          <p:spPr>
            <a:xfrm>
              <a:off x="3495050" y="320050"/>
              <a:ext cx="203200" cy="4058900"/>
            </a:xfrm>
            <a:custGeom>
              <a:rect b="b" l="l" r="r" t="t"/>
              <a:pathLst>
                <a:path extrusionOk="0" h="162356" w="8128">
                  <a:moveTo>
                    <a:pt x="8128" y="0"/>
                  </a:moveTo>
                  <a:cubicBezTo>
                    <a:pt x="7976" y="1897"/>
                    <a:pt x="7704" y="6926"/>
                    <a:pt x="7213" y="11379"/>
                  </a:cubicBezTo>
                  <a:cubicBezTo>
                    <a:pt x="6722" y="15832"/>
                    <a:pt x="5909" y="21437"/>
                    <a:pt x="5181" y="26720"/>
                  </a:cubicBezTo>
                  <a:cubicBezTo>
                    <a:pt x="4453" y="32003"/>
                    <a:pt x="3471" y="38438"/>
                    <a:pt x="2844" y="43078"/>
                  </a:cubicBezTo>
                  <a:cubicBezTo>
                    <a:pt x="2218" y="47718"/>
                    <a:pt x="1761" y="51223"/>
                    <a:pt x="1422" y="54559"/>
                  </a:cubicBezTo>
                  <a:cubicBezTo>
                    <a:pt x="1083" y="57895"/>
                    <a:pt x="960" y="60297"/>
                    <a:pt x="812" y="63093"/>
                  </a:cubicBezTo>
                  <a:cubicBezTo>
                    <a:pt x="665" y="65889"/>
                    <a:pt x="655" y="65018"/>
                    <a:pt x="537" y="71335"/>
                  </a:cubicBezTo>
                  <a:cubicBezTo>
                    <a:pt x="419" y="77652"/>
                    <a:pt x="196" y="85824"/>
                    <a:pt x="106" y="100994"/>
                  </a:cubicBezTo>
                  <a:cubicBezTo>
                    <a:pt x="17" y="116164"/>
                    <a:pt x="18" y="152129"/>
                    <a:pt x="0" y="162356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12"/>
            </a:p>
          </p:txBody>
        </p:sp>
        <p:sp>
          <p:nvSpPr>
            <p:cNvPr id="284" name="Google Shape;284;p32"/>
            <p:cNvSpPr/>
            <p:nvPr/>
          </p:nvSpPr>
          <p:spPr>
            <a:xfrm>
              <a:off x="3483179" y="317500"/>
              <a:ext cx="100750" cy="4061450"/>
            </a:xfrm>
            <a:custGeom>
              <a:rect b="b" l="l" r="r" t="t"/>
              <a:pathLst>
                <a:path extrusionOk="0" h="162458" w="4030">
                  <a:moveTo>
                    <a:pt x="4031" y="0"/>
                  </a:moveTo>
                  <a:cubicBezTo>
                    <a:pt x="3929" y="3031"/>
                    <a:pt x="3743" y="12564"/>
                    <a:pt x="3421" y="18186"/>
                  </a:cubicBezTo>
                  <a:cubicBezTo>
                    <a:pt x="3099" y="23808"/>
                    <a:pt x="2506" y="28262"/>
                    <a:pt x="2100" y="33731"/>
                  </a:cubicBezTo>
                  <a:cubicBezTo>
                    <a:pt x="1694" y="39201"/>
                    <a:pt x="1254" y="45737"/>
                    <a:pt x="983" y="51003"/>
                  </a:cubicBezTo>
                  <a:cubicBezTo>
                    <a:pt x="712" y="56269"/>
                    <a:pt x="628" y="56998"/>
                    <a:pt x="475" y="65329"/>
                  </a:cubicBezTo>
                  <a:cubicBezTo>
                    <a:pt x="323" y="73660"/>
                    <a:pt x="136" y="84802"/>
                    <a:pt x="68" y="100990"/>
                  </a:cubicBezTo>
                  <a:cubicBezTo>
                    <a:pt x="0" y="117178"/>
                    <a:pt x="68" y="152213"/>
                    <a:pt x="68" y="162458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32"/>
            <p:cNvSpPr/>
            <p:nvPr/>
          </p:nvSpPr>
          <p:spPr>
            <a:xfrm flipH="1">
              <a:off x="2493997" y="314950"/>
              <a:ext cx="871800" cy="4061475"/>
            </a:xfrm>
            <a:custGeom>
              <a:rect b="b" l="l" r="r" t="t"/>
              <a:pathLst>
                <a:path extrusionOk="0" h="162459" w="34872">
                  <a:moveTo>
                    <a:pt x="34872" y="0"/>
                  </a:moveTo>
                  <a:cubicBezTo>
                    <a:pt x="34855" y="1473"/>
                    <a:pt x="34890" y="5487"/>
                    <a:pt x="34771" y="8840"/>
                  </a:cubicBezTo>
                  <a:cubicBezTo>
                    <a:pt x="34653" y="12193"/>
                    <a:pt x="34463" y="16942"/>
                    <a:pt x="34161" y="20117"/>
                  </a:cubicBezTo>
                  <a:cubicBezTo>
                    <a:pt x="33859" y="23292"/>
                    <a:pt x="33598" y="25726"/>
                    <a:pt x="32957" y="27891"/>
                  </a:cubicBezTo>
                  <a:cubicBezTo>
                    <a:pt x="32316" y="30056"/>
                    <a:pt x="31815" y="31474"/>
                    <a:pt x="30316" y="33109"/>
                  </a:cubicBezTo>
                  <a:cubicBezTo>
                    <a:pt x="28818" y="34744"/>
                    <a:pt x="26238" y="36224"/>
                    <a:pt x="23966" y="37699"/>
                  </a:cubicBezTo>
                  <a:cubicBezTo>
                    <a:pt x="21694" y="39174"/>
                    <a:pt x="19000" y="40319"/>
                    <a:pt x="16686" y="41961"/>
                  </a:cubicBezTo>
                  <a:cubicBezTo>
                    <a:pt x="14372" y="43603"/>
                    <a:pt x="11911" y="45568"/>
                    <a:pt x="10082" y="47549"/>
                  </a:cubicBezTo>
                  <a:cubicBezTo>
                    <a:pt x="8253" y="49530"/>
                    <a:pt x="6915" y="51545"/>
                    <a:pt x="5713" y="53848"/>
                  </a:cubicBezTo>
                  <a:cubicBezTo>
                    <a:pt x="4511" y="56151"/>
                    <a:pt x="3579" y="58844"/>
                    <a:pt x="2868" y="61367"/>
                  </a:cubicBezTo>
                  <a:cubicBezTo>
                    <a:pt x="2157" y="63890"/>
                    <a:pt x="1819" y="66718"/>
                    <a:pt x="1446" y="68987"/>
                  </a:cubicBezTo>
                  <a:cubicBezTo>
                    <a:pt x="1074" y="71256"/>
                    <a:pt x="870" y="72170"/>
                    <a:pt x="633" y="74981"/>
                  </a:cubicBezTo>
                  <a:cubicBezTo>
                    <a:pt x="396" y="77792"/>
                    <a:pt x="109" y="81517"/>
                    <a:pt x="24" y="85852"/>
                  </a:cubicBezTo>
                  <a:cubicBezTo>
                    <a:pt x="-61" y="90187"/>
                    <a:pt x="108" y="88223"/>
                    <a:pt x="125" y="100991"/>
                  </a:cubicBezTo>
                  <a:cubicBezTo>
                    <a:pt x="142" y="113759"/>
                    <a:pt x="125" y="152214"/>
                    <a:pt x="125" y="162459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32"/>
            <p:cNvSpPr/>
            <p:nvPr/>
          </p:nvSpPr>
          <p:spPr>
            <a:xfrm flipH="1">
              <a:off x="2628608" y="320050"/>
              <a:ext cx="749675" cy="4061450"/>
            </a:xfrm>
            <a:custGeom>
              <a:rect b="b" l="l" r="r" t="t"/>
              <a:pathLst>
                <a:path extrusionOk="0" h="162458" w="29987">
                  <a:moveTo>
                    <a:pt x="29987" y="0"/>
                  </a:moveTo>
                  <a:cubicBezTo>
                    <a:pt x="29885" y="1405"/>
                    <a:pt x="29750" y="5452"/>
                    <a:pt x="29377" y="8432"/>
                  </a:cubicBezTo>
                  <a:cubicBezTo>
                    <a:pt x="29004" y="11412"/>
                    <a:pt x="28344" y="15290"/>
                    <a:pt x="27751" y="17881"/>
                  </a:cubicBezTo>
                  <a:cubicBezTo>
                    <a:pt x="27158" y="20472"/>
                    <a:pt x="26803" y="21843"/>
                    <a:pt x="25821" y="23977"/>
                  </a:cubicBezTo>
                  <a:cubicBezTo>
                    <a:pt x="24839" y="26111"/>
                    <a:pt x="23569" y="28431"/>
                    <a:pt x="21859" y="30683"/>
                  </a:cubicBezTo>
                  <a:cubicBezTo>
                    <a:pt x="20149" y="32935"/>
                    <a:pt x="17490" y="35340"/>
                    <a:pt x="15559" y="37490"/>
                  </a:cubicBezTo>
                  <a:cubicBezTo>
                    <a:pt x="13629" y="39641"/>
                    <a:pt x="12054" y="41080"/>
                    <a:pt x="10276" y="43586"/>
                  </a:cubicBezTo>
                  <a:cubicBezTo>
                    <a:pt x="8498" y="46092"/>
                    <a:pt x="6364" y="48886"/>
                    <a:pt x="4891" y="52527"/>
                  </a:cubicBezTo>
                  <a:cubicBezTo>
                    <a:pt x="3418" y="56168"/>
                    <a:pt x="2216" y="61163"/>
                    <a:pt x="1437" y="65430"/>
                  </a:cubicBezTo>
                  <a:cubicBezTo>
                    <a:pt x="658" y="69697"/>
                    <a:pt x="455" y="72220"/>
                    <a:pt x="218" y="78130"/>
                  </a:cubicBezTo>
                  <a:cubicBezTo>
                    <a:pt x="-19" y="84040"/>
                    <a:pt x="49" y="86833"/>
                    <a:pt x="15" y="100888"/>
                  </a:cubicBezTo>
                  <a:cubicBezTo>
                    <a:pt x="-19" y="114943"/>
                    <a:pt x="15" y="152196"/>
                    <a:pt x="15" y="162458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32"/>
            <p:cNvSpPr/>
            <p:nvPr/>
          </p:nvSpPr>
          <p:spPr>
            <a:xfrm flipH="1">
              <a:off x="2765782" y="314950"/>
              <a:ext cx="630775" cy="4058925"/>
            </a:xfrm>
            <a:custGeom>
              <a:rect b="b" l="l" r="r" t="t"/>
              <a:pathLst>
                <a:path extrusionOk="0" h="162357" w="25231">
                  <a:moveTo>
                    <a:pt x="25231" y="0"/>
                  </a:moveTo>
                  <a:cubicBezTo>
                    <a:pt x="25062" y="1524"/>
                    <a:pt x="24825" y="5825"/>
                    <a:pt x="24215" y="9144"/>
                  </a:cubicBezTo>
                  <a:cubicBezTo>
                    <a:pt x="23606" y="12463"/>
                    <a:pt x="22929" y="16290"/>
                    <a:pt x="21574" y="19914"/>
                  </a:cubicBezTo>
                  <a:cubicBezTo>
                    <a:pt x="20219" y="23538"/>
                    <a:pt x="18136" y="27246"/>
                    <a:pt x="16087" y="30887"/>
                  </a:cubicBezTo>
                  <a:cubicBezTo>
                    <a:pt x="14038" y="34528"/>
                    <a:pt x="11109" y="38558"/>
                    <a:pt x="9280" y="41758"/>
                  </a:cubicBezTo>
                  <a:cubicBezTo>
                    <a:pt x="7451" y="44958"/>
                    <a:pt x="6316" y="46923"/>
                    <a:pt x="5114" y="50089"/>
                  </a:cubicBezTo>
                  <a:cubicBezTo>
                    <a:pt x="3912" y="53256"/>
                    <a:pt x="2794" y="57387"/>
                    <a:pt x="2066" y="60757"/>
                  </a:cubicBezTo>
                  <a:cubicBezTo>
                    <a:pt x="1338" y="64127"/>
                    <a:pt x="1051" y="66718"/>
                    <a:pt x="746" y="70308"/>
                  </a:cubicBezTo>
                  <a:cubicBezTo>
                    <a:pt x="441" y="73898"/>
                    <a:pt x="357" y="77182"/>
                    <a:pt x="238" y="82296"/>
                  </a:cubicBezTo>
                  <a:cubicBezTo>
                    <a:pt x="119" y="87410"/>
                    <a:pt x="68" y="87648"/>
                    <a:pt x="34" y="100991"/>
                  </a:cubicBezTo>
                  <a:cubicBezTo>
                    <a:pt x="0" y="114335"/>
                    <a:pt x="34" y="152129"/>
                    <a:pt x="34" y="162357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32"/>
            <p:cNvSpPr/>
            <p:nvPr/>
          </p:nvSpPr>
          <p:spPr>
            <a:xfrm flipH="1">
              <a:off x="2892803" y="320050"/>
              <a:ext cx="519400" cy="4056375"/>
            </a:xfrm>
            <a:custGeom>
              <a:rect b="b" l="l" r="r" t="t"/>
              <a:pathLst>
                <a:path extrusionOk="0" h="162255" w="20776">
                  <a:moveTo>
                    <a:pt x="20777" y="0"/>
                  </a:moveTo>
                  <a:cubicBezTo>
                    <a:pt x="20540" y="1744"/>
                    <a:pt x="20032" y="7179"/>
                    <a:pt x="19355" y="10464"/>
                  </a:cubicBezTo>
                  <a:cubicBezTo>
                    <a:pt x="18678" y="13749"/>
                    <a:pt x="18254" y="15494"/>
                    <a:pt x="16713" y="19710"/>
                  </a:cubicBezTo>
                  <a:cubicBezTo>
                    <a:pt x="15172" y="23927"/>
                    <a:pt x="11955" y="31411"/>
                    <a:pt x="10109" y="35763"/>
                  </a:cubicBezTo>
                  <a:cubicBezTo>
                    <a:pt x="8263" y="40115"/>
                    <a:pt x="6875" y="42367"/>
                    <a:pt x="5639" y="45821"/>
                  </a:cubicBezTo>
                  <a:cubicBezTo>
                    <a:pt x="4403" y="49275"/>
                    <a:pt x="3420" y="53238"/>
                    <a:pt x="2692" y="56489"/>
                  </a:cubicBezTo>
                  <a:cubicBezTo>
                    <a:pt x="1964" y="59740"/>
                    <a:pt x="1659" y="61687"/>
                    <a:pt x="1270" y="65328"/>
                  </a:cubicBezTo>
                  <a:cubicBezTo>
                    <a:pt x="881" y="68969"/>
                    <a:pt x="559" y="72406"/>
                    <a:pt x="356" y="78333"/>
                  </a:cubicBezTo>
                  <a:cubicBezTo>
                    <a:pt x="153" y="84260"/>
                    <a:pt x="102" y="86901"/>
                    <a:pt x="51" y="100888"/>
                  </a:cubicBezTo>
                  <a:cubicBezTo>
                    <a:pt x="0" y="114875"/>
                    <a:pt x="51" y="152027"/>
                    <a:pt x="51" y="162255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32"/>
            <p:cNvSpPr/>
            <p:nvPr/>
          </p:nvSpPr>
          <p:spPr>
            <a:xfrm flipH="1">
              <a:off x="3017253" y="320050"/>
              <a:ext cx="410200" cy="4053825"/>
            </a:xfrm>
            <a:custGeom>
              <a:rect b="b" l="l" r="r" t="t"/>
              <a:pathLst>
                <a:path extrusionOk="0" h="162153" w="16408">
                  <a:moveTo>
                    <a:pt x="16409" y="0"/>
                  </a:moveTo>
                  <a:cubicBezTo>
                    <a:pt x="16223" y="1490"/>
                    <a:pt x="15935" y="5316"/>
                    <a:pt x="15291" y="8940"/>
                  </a:cubicBezTo>
                  <a:cubicBezTo>
                    <a:pt x="14648" y="12564"/>
                    <a:pt x="13581" y="17966"/>
                    <a:pt x="12548" y="21742"/>
                  </a:cubicBezTo>
                  <a:cubicBezTo>
                    <a:pt x="11515" y="25518"/>
                    <a:pt x="10313" y="28041"/>
                    <a:pt x="9094" y="31597"/>
                  </a:cubicBezTo>
                  <a:cubicBezTo>
                    <a:pt x="7875" y="35153"/>
                    <a:pt x="6266" y="39708"/>
                    <a:pt x="5233" y="43078"/>
                  </a:cubicBezTo>
                  <a:cubicBezTo>
                    <a:pt x="4200" y="46448"/>
                    <a:pt x="3624" y="47701"/>
                    <a:pt x="2896" y="51816"/>
                  </a:cubicBezTo>
                  <a:cubicBezTo>
                    <a:pt x="2168" y="55931"/>
                    <a:pt x="1287" y="63178"/>
                    <a:pt x="864" y="67767"/>
                  </a:cubicBezTo>
                  <a:cubicBezTo>
                    <a:pt x="441" y="72356"/>
                    <a:pt x="492" y="73863"/>
                    <a:pt x="356" y="79349"/>
                  </a:cubicBezTo>
                  <a:cubicBezTo>
                    <a:pt x="221" y="84835"/>
                    <a:pt x="102" y="86884"/>
                    <a:pt x="51" y="100685"/>
                  </a:cubicBezTo>
                  <a:cubicBezTo>
                    <a:pt x="0" y="114486"/>
                    <a:pt x="51" y="151908"/>
                    <a:pt x="51" y="162153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32"/>
            <p:cNvSpPr/>
            <p:nvPr/>
          </p:nvSpPr>
          <p:spPr>
            <a:xfrm flipH="1">
              <a:off x="3134103" y="320050"/>
              <a:ext cx="306475" cy="4058900"/>
            </a:xfrm>
            <a:custGeom>
              <a:rect b="b" l="l" r="r" t="t"/>
              <a:pathLst>
                <a:path extrusionOk="0" h="162356" w="12259">
                  <a:moveTo>
                    <a:pt x="12260" y="0"/>
                  </a:moveTo>
                  <a:cubicBezTo>
                    <a:pt x="12074" y="1693"/>
                    <a:pt x="11905" y="5605"/>
                    <a:pt x="11143" y="10160"/>
                  </a:cubicBezTo>
                  <a:cubicBezTo>
                    <a:pt x="10381" y="14715"/>
                    <a:pt x="8806" y="22250"/>
                    <a:pt x="7688" y="27330"/>
                  </a:cubicBezTo>
                  <a:cubicBezTo>
                    <a:pt x="6570" y="32410"/>
                    <a:pt x="5385" y="36322"/>
                    <a:pt x="4437" y="40640"/>
                  </a:cubicBezTo>
                  <a:cubicBezTo>
                    <a:pt x="3489" y="44958"/>
                    <a:pt x="2575" y="49276"/>
                    <a:pt x="1999" y="53238"/>
                  </a:cubicBezTo>
                  <a:cubicBezTo>
                    <a:pt x="1423" y="57200"/>
                    <a:pt x="1237" y="60875"/>
                    <a:pt x="983" y="64414"/>
                  </a:cubicBezTo>
                  <a:cubicBezTo>
                    <a:pt x="729" y="67953"/>
                    <a:pt x="628" y="68410"/>
                    <a:pt x="475" y="74472"/>
                  </a:cubicBezTo>
                  <a:cubicBezTo>
                    <a:pt x="323" y="80534"/>
                    <a:pt x="136" y="86140"/>
                    <a:pt x="68" y="100787"/>
                  </a:cubicBezTo>
                  <a:cubicBezTo>
                    <a:pt x="0" y="115434"/>
                    <a:pt x="68" y="152095"/>
                    <a:pt x="68" y="162356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32"/>
            <p:cNvSpPr/>
            <p:nvPr/>
          </p:nvSpPr>
          <p:spPr>
            <a:xfrm flipH="1">
              <a:off x="3250907" y="320050"/>
              <a:ext cx="203200" cy="4058900"/>
            </a:xfrm>
            <a:custGeom>
              <a:rect b="b" l="l" r="r" t="t"/>
              <a:pathLst>
                <a:path extrusionOk="0" h="162356" w="8128">
                  <a:moveTo>
                    <a:pt x="8128" y="0"/>
                  </a:moveTo>
                  <a:cubicBezTo>
                    <a:pt x="7976" y="1897"/>
                    <a:pt x="7704" y="6926"/>
                    <a:pt x="7213" y="11379"/>
                  </a:cubicBezTo>
                  <a:cubicBezTo>
                    <a:pt x="6722" y="15832"/>
                    <a:pt x="5909" y="21437"/>
                    <a:pt x="5181" y="26720"/>
                  </a:cubicBezTo>
                  <a:cubicBezTo>
                    <a:pt x="4453" y="32003"/>
                    <a:pt x="3471" y="38438"/>
                    <a:pt x="2844" y="43078"/>
                  </a:cubicBezTo>
                  <a:cubicBezTo>
                    <a:pt x="2218" y="47718"/>
                    <a:pt x="1761" y="51223"/>
                    <a:pt x="1422" y="54559"/>
                  </a:cubicBezTo>
                  <a:cubicBezTo>
                    <a:pt x="1083" y="57895"/>
                    <a:pt x="960" y="60297"/>
                    <a:pt x="812" y="63093"/>
                  </a:cubicBezTo>
                  <a:cubicBezTo>
                    <a:pt x="665" y="65889"/>
                    <a:pt x="655" y="65018"/>
                    <a:pt x="537" y="71335"/>
                  </a:cubicBezTo>
                  <a:cubicBezTo>
                    <a:pt x="419" y="77652"/>
                    <a:pt x="196" y="85824"/>
                    <a:pt x="106" y="100994"/>
                  </a:cubicBezTo>
                  <a:cubicBezTo>
                    <a:pt x="17" y="116164"/>
                    <a:pt x="18" y="152129"/>
                    <a:pt x="0" y="162356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32"/>
            <p:cNvSpPr/>
            <p:nvPr/>
          </p:nvSpPr>
          <p:spPr>
            <a:xfrm flipH="1">
              <a:off x="3365228" y="317500"/>
              <a:ext cx="100750" cy="4061450"/>
            </a:xfrm>
            <a:custGeom>
              <a:rect b="b" l="l" r="r" t="t"/>
              <a:pathLst>
                <a:path extrusionOk="0" h="162458" w="4030">
                  <a:moveTo>
                    <a:pt x="4031" y="0"/>
                  </a:moveTo>
                  <a:cubicBezTo>
                    <a:pt x="3929" y="3031"/>
                    <a:pt x="3743" y="12564"/>
                    <a:pt x="3421" y="18186"/>
                  </a:cubicBezTo>
                  <a:cubicBezTo>
                    <a:pt x="3099" y="23808"/>
                    <a:pt x="2506" y="28262"/>
                    <a:pt x="2100" y="33731"/>
                  </a:cubicBezTo>
                  <a:cubicBezTo>
                    <a:pt x="1694" y="39201"/>
                    <a:pt x="1254" y="45737"/>
                    <a:pt x="983" y="51003"/>
                  </a:cubicBezTo>
                  <a:cubicBezTo>
                    <a:pt x="712" y="56269"/>
                    <a:pt x="628" y="56998"/>
                    <a:pt x="475" y="65329"/>
                  </a:cubicBezTo>
                  <a:cubicBezTo>
                    <a:pt x="323" y="73660"/>
                    <a:pt x="136" y="84802"/>
                    <a:pt x="68" y="100990"/>
                  </a:cubicBezTo>
                  <a:cubicBezTo>
                    <a:pt x="0" y="117178"/>
                    <a:pt x="68" y="152213"/>
                    <a:pt x="68" y="162458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32"/>
            <p:cNvSpPr/>
            <p:nvPr/>
          </p:nvSpPr>
          <p:spPr>
            <a:xfrm>
              <a:off x="3977700" y="1863900"/>
              <a:ext cx="753900" cy="75000"/>
            </a:xfrm>
            <a:prstGeom prst="rect">
              <a:avLst/>
            </a:prstGeom>
            <a:solidFill>
              <a:srgbClr val="EEEEEE"/>
            </a:solidFill>
            <a:ln cap="flat" cmpd="sng" w="10300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12"/>
                <a:buFont typeface="Arial"/>
                <a:buNone/>
              </a:pPr>
              <a:r>
                <a:t/>
              </a:r>
              <a:endParaRPr b="0" i="0" sz="1512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294" name="Google Shape;294;p32"/>
            <p:cNvSpPr/>
            <p:nvPr/>
          </p:nvSpPr>
          <p:spPr>
            <a:xfrm>
              <a:off x="2215175" y="1863900"/>
              <a:ext cx="753900" cy="75000"/>
            </a:xfrm>
            <a:prstGeom prst="rect">
              <a:avLst/>
            </a:prstGeom>
            <a:solidFill>
              <a:srgbClr val="EEEEEE"/>
            </a:solidFill>
            <a:ln cap="flat" cmpd="sng" w="10300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12"/>
                <a:buFont typeface="Arial"/>
                <a:buNone/>
              </a:pPr>
              <a:r>
                <a:t/>
              </a:r>
              <a:endParaRPr b="0" i="0" sz="1512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295" name="Google Shape;295;p32"/>
            <p:cNvSpPr/>
            <p:nvPr/>
          </p:nvSpPr>
          <p:spPr>
            <a:xfrm>
              <a:off x="3513900" y="3321000"/>
              <a:ext cx="343650" cy="1068925"/>
            </a:xfrm>
            <a:custGeom>
              <a:rect b="b" l="l" r="r" t="t"/>
              <a:pathLst>
                <a:path extrusionOk="0" h="42757" w="13746">
                  <a:moveTo>
                    <a:pt x="0" y="0"/>
                  </a:moveTo>
                  <a:lnTo>
                    <a:pt x="5700" y="6300"/>
                  </a:lnTo>
                  <a:lnTo>
                    <a:pt x="5700" y="15000"/>
                  </a:lnTo>
                  <a:lnTo>
                    <a:pt x="4500" y="22800"/>
                  </a:lnTo>
                  <a:lnTo>
                    <a:pt x="6300" y="27600"/>
                  </a:lnTo>
                  <a:lnTo>
                    <a:pt x="10200" y="31200"/>
                  </a:lnTo>
                  <a:lnTo>
                    <a:pt x="10200" y="34500"/>
                  </a:lnTo>
                  <a:lnTo>
                    <a:pt x="13746" y="42757"/>
                  </a:lnTo>
                </a:path>
              </a:pathLst>
            </a:custGeom>
            <a:noFill/>
            <a:ln cap="flat" cmpd="sng" w="20575">
              <a:solidFill>
                <a:srgbClr val="3C78D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96" name="Google Shape;296;p32"/>
            <p:cNvSpPr/>
            <p:nvPr/>
          </p:nvSpPr>
          <p:spPr>
            <a:xfrm>
              <a:off x="3401400" y="3321000"/>
              <a:ext cx="187500" cy="1068925"/>
            </a:xfrm>
            <a:custGeom>
              <a:rect b="b" l="l" r="r" t="t"/>
              <a:pathLst>
                <a:path extrusionOk="0" h="42757" w="7500">
                  <a:moveTo>
                    <a:pt x="4800" y="0"/>
                  </a:moveTo>
                  <a:lnTo>
                    <a:pt x="3900" y="9000"/>
                  </a:lnTo>
                  <a:lnTo>
                    <a:pt x="0" y="18300"/>
                  </a:lnTo>
                  <a:lnTo>
                    <a:pt x="4800" y="24000"/>
                  </a:lnTo>
                  <a:lnTo>
                    <a:pt x="4500" y="30600"/>
                  </a:lnTo>
                  <a:lnTo>
                    <a:pt x="7500" y="35400"/>
                  </a:lnTo>
                  <a:lnTo>
                    <a:pt x="4204" y="42757"/>
                  </a:lnTo>
                </a:path>
              </a:pathLst>
            </a:custGeom>
            <a:noFill/>
            <a:ln cap="flat" cmpd="sng" w="20575">
              <a:solidFill>
                <a:srgbClr val="674EA7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97" name="Google Shape;297;p32"/>
            <p:cNvSpPr/>
            <p:nvPr/>
          </p:nvSpPr>
          <p:spPr>
            <a:xfrm>
              <a:off x="3495175" y="3546000"/>
              <a:ext cx="232500" cy="840000"/>
            </a:xfrm>
            <a:custGeom>
              <a:rect b="b" l="l" r="r" t="t"/>
              <a:pathLst>
                <a:path extrusionOk="0" h="33600" w="9300">
                  <a:moveTo>
                    <a:pt x="0" y="0"/>
                  </a:moveTo>
                  <a:lnTo>
                    <a:pt x="2400" y="8400"/>
                  </a:lnTo>
                  <a:lnTo>
                    <a:pt x="9300" y="10800"/>
                  </a:lnTo>
                  <a:lnTo>
                    <a:pt x="9300" y="16500"/>
                  </a:lnTo>
                  <a:lnTo>
                    <a:pt x="6000" y="25800"/>
                  </a:lnTo>
                  <a:lnTo>
                    <a:pt x="5400" y="33600"/>
                  </a:lnTo>
                </a:path>
              </a:pathLst>
            </a:custGeom>
            <a:noFill/>
            <a:ln cap="flat" cmpd="sng" w="20575">
              <a:solidFill>
                <a:srgbClr val="6D9EEB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98" name="Google Shape;298;p32"/>
            <p:cNvSpPr/>
            <p:nvPr/>
          </p:nvSpPr>
          <p:spPr>
            <a:xfrm>
              <a:off x="3348900" y="3996000"/>
              <a:ext cx="165000" cy="382500"/>
            </a:xfrm>
            <a:custGeom>
              <a:rect b="b" l="l" r="r" t="t"/>
              <a:pathLst>
                <a:path extrusionOk="0" h="15300" w="6600">
                  <a:moveTo>
                    <a:pt x="6600" y="0"/>
                  </a:moveTo>
                  <a:lnTo>
                    <a:pt x="3000" y="6900"/>
                  </a:lnTo>
                  <a:lnTo>
                    <a:pt x="0" y="10800"/>
                  </a:lnTo>
                  <a:lnTo>
                    <a:pt x="0" y="15300"/>
                  </a:lnTo>
                </a:path>
              </a:pathLst>
            </a:custGeom>
            <a:noFill/>
            <a:ln cap="flat" cmpd="sng" w="20575">
              <a:solidFill>
                <a:srgbClr val="A4C2F4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99" name="Google Shape;299;p32"/>
            <p:cNvSpPr/>
            <p:nvPr/>
          </p:nvSpPr>
          <p:spPr>
            <a:xfrm>
              <a:off x="3251400" y="3441000"/>
              <a:ext cx="375000" cy="937500"/>
            </a:xfrm>
            <a:custGeom>
              <a:rect b="b" l="l" r="r" t="t"/>
              <a:pathLst>
                <a:path extrusionOk="0" h="37500" w="15000">
                  <a:moveTo>
                    <a:pt x="15000" y="0"/>
                  </a:moveTo>
                  <a:lnTo>
                    <a:pt x="14100" y="6600"/>
                  </a:lnTo>
                  <a:lnTo>
                    <a:pt x="9900" y="14700"/>
                  </a:lnTo>
                  <a:lnTo>
                    <a:pt x="4200" y="20100"/>
                  </a:lnTo>
                  <a:lnTo>
                    <a:pt x="1800" y="26400"/>
                  </a:lnTo>
                  <a:lnTo>
                    <a:pt x="1500" y="32700"/>
                  </a:lnTo>
                  <a:lnTo>
                    <a:pt x="0" y="37500"/>
                  </a:lnTo>
                </a:path>
              </a:pathLst>
            </a:custGeom>
            <a:noFill/>
            <a:ln cap="flat" cmpd="sng" w="20575">
              <a:solidFill>
                <a:srgbClr val="6D9EEB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300" name="Google Shape;300;p32"/>
            <p:cNvSpPr/>
            <p:nvPr/>
          </p:nvSpPr>
          <p:spPr>
            <a:xfrm>
              <a:off x="3338150" y="3996000"/>
              <a:ext cx="82500" cy="382500"/>
            </a:xfrm>
            <a:custGeom>
              <a:rect b="b" l="l" r="r" t="t"/>
              <a:pathLst>
                <a:path extrusionOk="0" h="15300" w="3300">
                  <a:moveTo>
                    <a:pt x="0" y="0"/>
                  </a:moveTo>
                  <a:lnTo>
                    <a:pt x="2700" y="4500"/>
                  </a:lnTo>
                  <a:lnTo>
                    <a:pt x="3300" y="10800"/>
                  </a:lnTo>
                  <a:lnTo>
                    <a:pt x="3300" y="15300"/>
                  </a:lnTo>
                </a:path>
              </a:pathLst>
            </a:custGeom>
            <a:noFill/>
            <a:ln cap="flat" cmpd="sng" w="20575">
              <a:solidFill>
                <a:srgbClr val="3C78D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301" name="Google Shape;301;p32"/>
            <p:cNvSpPr/>
            <p:nvPr/>
          </p:nvSpPr>
          <p:spPr>
            <a:xfrm>
              <a:off x="3700475" y="4108575"/>
              <a:ext cx="73250" cy="277800"/>
            </a:xfrm>
            <a:custGeom>
              <a:rect b="b" l="l" r="r" t="t"/>
              <a:pathLst>
                <a:path extrusionOk="0" h="11112" w="2930">
                  <a:moveTo>
                    <a:pt x="2930" y="0"/>
                  </a:moveTo>
                  <a:lnTo>
                    <a:pt x="732" y="1832"/>
                  </a:lnTo>
                  <a:lnTo>
                    <a:pt x="732" y="4396"/>
                  </a:lnTo>
                  <a:lnTo>
                    <a:pt x="0" y="8182"/>
                  </a:lnTo>
                  <a:lnTo>
                    <a:pt x="366" y="11112"/>
                  </a:lnTo>
                </a:path>
              </a:pathLst>
            </a:custGeom>
            <a:noFill/>
            <a:ln cap="flat" cmpd="sng" w="20575">
              <a:solidFill>
                <a:srgbClr val="A4C2F4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302" name="Google Shape;302;p32"/>
            <p:cNvSpPr/>
            <p:nvPr/>
          </p:nvSpPr>
          <p:spPr>
            <a:xfrm>
              <a:off x="2942700" y="4378500"/>
              <a:ext cx="1125000" cy="75000"/>
            </a:xfrm>
            <a:prstGeom prst="rect">
              <a:avLst/>
            </a:prstGeom>
            <a:solidFill>
              <a:srgbClr val="F9CB9C"/>
            </a:solidFill>
            <a:ln cap="flat" cmpd="sng" w="10300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12"/>
                <a:buFont typeface="Arial"/>
                <a:buNone/>
              </a:pPr>
              <a:r>
                <a:t/>
              </a:r>
              <a:endParaRPr b="0" i="0" sz="1512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303" name="Google Shape;303;p32"/>
            <p:cNvSpPr/>
            <p:nvPr/>
          </p:nvSpPr>
          <p:spPr>
            <a:xfrm>
              <a:off x="2215175" y="4457000"/>
              <a:ext cx="2516400" cy="277800"/>
            </a:xfrm>
            <a:prstGeom prst="rect">
              <a:avLst/>
            </a:prstGeom>
            <a:solidFill>
              <a:srgbClr val="FCE5CD"/>
            </a:solidFill>
            <a:ln>
              <a:noFill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12"/>
                <a:buFont typeface="Arial"/>
                <a:buNone/>
              </a:pPr>
              <a:r>
                <a:t/>
              </a:r>
              <a:endParaRPr b="0" i="0" sz="1512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304" name="Google Shape;304;p32"/>
            <p:cNvSpPr/>
            <p:nvPr/>
          </p:nvSpPr>
          <p:spPr>
            <a:xfrm>
              <a:off x="4064475" y="1863900"/>
              <a:ext cx="82500" cy="75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12"/>
            </a:p>
          </p:txBody>
        </p:sp>
        <p:sp>
          <p:nvSpPr>
            <p:cNvPr id="305" name="Google Shape;305;p32"/>
            <p:cNvSpPr/>
            <p:nvPr/>
          </p:nvSpPr>
          <p:spPr>
            <a:xfrm>
              <a:off x="3727325" y="4089650"/>
              <a:ext cx="82500" cy="75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12"/>
            </a:p>
          </p:txBody>
        </p:sp>
        <p:sp>
          <p:nvSpPr>
            <p:cNvPr id="306" name="Google Shape;306;p32"/>
            <p:cNvSpPr/>
            <p:nvPr/>
          </p:nvSpPr>
          <p:spPr>
            <a:xfrm>
              <a:off x="3603275" y="3453300"/>
              <a:ext cx="82500" cy="75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12"/>
            </a:p>
          </p:txBody>
        </p:sp>
        <p:sp>
          <p:nvSpPr>
            <p:cNvPr id="307" name="Google Shape;307;p32"/>
            <p:cNvSpPr/>
            <p:nvPr/>
          </p:nvSpPr>
          <p:spPr>
            <a:xfrm>
              <a:off x="3357950" y="3813450"/>
              <a:ext cx="82500" cy="75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12"/>
            </a:p>
          </p:txBody>
        </p:sp>
        <p:sp>
          <p:nvSpPr>
            <p:cNvPr id="308" name="Google Shape;308;p32"/>
            <p:cNvSpPr/>
            <p:nvPr/>
          </p:nvSpPr>
          <p:spPr>
            <a:xfrm>
              <a:off x="3297900" y="1046850"/>
              <a:ext cx="245993" cy="2289478"/>
            </a:xfrm>
            <a:custGeom>
              <a:rect b="b" l="l" r="r" t="t"/>
              <a:pathLst>
                <a:path extrusionOk="0" h="103211" w="9000">
                  <a:moveTo>
                    <a:pt x="1200" y="0"/>
                  </a:moveTo>
                  <a:lnTo>
                    <a:pt x="6000" y="6600"/>
                  </a:lnTo>
                  <a:lnTo>
                    <a:pt x="3000" y="15000"/>
                  </a:lnTo>
                  <a:lnTo>
                    <a:pt x="5400" y="18900"/>
                  </a:lnTo>
                  <a:lnTo>
                    <a:pt x="9000" y="28200"/>
                  </a:lnTo>
                  <a:lnTo>
                    <a:pt x="3900" y="36300"/>
                  </a:lnTo>
                  <a:lnTo>
                    <a:pt x="6600" y="40800"/>
                  </a:lnTo>
                  <a:lnTo>
                    <a:pt x="5400" y="47700"/>
                  </a:lnTo>
                  <a:lnTo>
                    <a:pt x="0" y="61800"/>
                  </a:lnTo>
                  <a:lnTo>
                    <a:pt x="4200" y="69000"/>
                  </a:lnTo>
                  <a:lnTo>
                    <a:pt x="4200" y="74100"/>
                  </a:lnTo>
                  <a:lnTo>
                    <a:pt x="300" y="83400"/>
                  </a:lnTo>
                  <a:lnTo>
                    <a:pt x="3300" y="89400"/>
                  </a:lnTo>
                  <a:lnTo>
                    <a:pt x="6600" y="93900"/>
                  </a:lnTo>
                  <a:lnTo>
                    <a:pt x="8182" y="103211"/>
                  </a:lnTo>
                </a:path>
              </a:pathLst>
            </a:custGeom>
            <a:noFill/>
            <a:ln cap="flat" cmpd="sng" w="20575">
              <a:solidFill>
                <a:srgbClr val="674EA7"/>
              </a:solidFill>
              <a:prstDash val="solid"/>
              <a:round/>
              <a:headEnd len="sm" w="sm" type="none"/>
              <a:tailEnd len="med" w="med" type="none"/>
            </a:ln>
          </p:spPr>
        </p:sp>
      </p:grpSp>
      <p:sp>
        <p:nvSpPr>
          <p:cNvPr id="309" name="Google Shape;309;p32"/>
          <p:cNvSpPr txBox="1"/>
          <p:nvPr/>
        </p:nvSpPr>
        <p:spPr>
          <a:xfrm>
            <a:off x="477675" y="896600"/>
            <a:ext cx="2102700" cy="1098900"/>
          </a:xfrm>
          <a:prstGeom prst="rect">
            <a:avLst/>
          </a:prstGeom>
          <a:noFill/>
          <a:ln cap="flat" cmpd="sng" w="19050">
            <a:solidFill>
              <a:srgbClr val="005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800">
                <a:solidFill>
                  <a:srgbClr val="005030"/>
                </a:solidFill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Electric fields collect</a:t>
            </a:r>
            <a:r>
              <a:rPr lang="en" sz="1800">
                <a:solidFill>
                  <a:srgbClr val="005030"/>
                </a:solidFill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 charge and cause </a:t>
            </a:r>
            <a:r>
              <a:rPr b="1" lang="en" sz="1800">
                <a:solidFill>
                  <a:srgbClr val="005030"/>
                </a:solidFill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avalanches.</a:t>
            </a:r>
            <a:endParaRPr b="1" sz="1800">
              <a:solidFill>
                <a:srgbClr val="005030"/>
              </a:solidFill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10" name="Google Shape;310;p32"/>
          <p:cNvSpPr txBox="1"/>
          <p:nvPr/>
        </p:nvSpPr>
        <p:spPr>
          <a:xfrm>
            <a:off x="5139667" y="1365684"/>
            <a:ext cx="1198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>
                <a:solidFill>
                  <a:srgbClr val="666666"/>
                </a:solidFill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Grid</a:t>
            </a:r>
            <a:endParaRPr b="0" i="0" sz="1200" u="none" cap="none" strike="noStrik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32"/>
          <p:cNvSpPr txBox="1"/>
          <p:nvPr/>
        </p:nvSpPr>
        <p:spPr>
          <a:xfrm>
            <a:off x="477750" y="1995500"/>
            <a:ext cx="2389200" cy="29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Grid</a:t>
            </a:r>
            <a:r>
              <a:rPr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 must be </a:t>
            </a:r>
            <a:r>
              <a:rPr b="1"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transparent</a:t>
            </a:r>
            <a:r>
              <a:rPr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 to primary charges.</a:t>
            </a:r>
            <a:endParaRPr>
              <a:solidFill>
                <a:srgbClr val="B7B7B7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B64A9"/>
                </a:solidFill>
                <a:latin typeface="Cambria"/>
                <a:ea typeface="Cambria"/>
                <a:cs typeface="Cambria"/>
                <a:sym typeface="Cambria"/>
              </a:rPr>
              <a:t>Gas gain</a:t>
            </a:r>
            <a:r>
              <a:rPr lang="en">
                <a:solidFill>
                  <a:srgbClr val="2B64A9"/>
                </a:solidFill>
                <a:latin typeface="Cambria"/>
                <a:ea typeface="Cambria"/>
                <a:cs typeface="Cambria"/>
                <a:sym typeface="Cambria"/>
              </a:rPr>
              <a:t> needs to be higher than the pixel </a:t>
            </a:r>
            <a:r>
              <a:rPr b="1" lang="en">
                <a:solidFill>
                  <a:srgbClr val="2B64A9"/>
                </a:solidFill>
                <a:latin typeface="Cambria"/>
                <a:ea typeface="Cambria"/>
                <a:cs typeface="Cambria"/>
                <a:sym typeface="Cambria"/>
              </a:rPr>
              <a:t>threshold</a:t>
            </a:r>
            <a:r>
              <a:rPr lang="en">
                <a:solidFill>
                  <a:srgbClr val="2B64A9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>
              <a:solidFill>
                <a:srgbClr val="2B64A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E81613"/>
                </a:solidFill>
                <a:latin typeface="Cambria"/>
                <a:ea typeface="Cambria"/>
                <a:cs typeface="Cambria"/>
                <a:sym typeface="Cambria"/>
              </a:rPr>
              <a:t>More </a:t>
            </a:r>
            <a:r>
              <a:rPr b="1" i="1" lang="en">
                <a:solidFill>
                  <a:srgbClr val="E81613"/>
                </a:solidFill>
                <a:latin typeface="Cambria"/>
                <a:ea typeface="Cambria"/>
                <a:cs typeface="Cambria"/>
                <a:sym typeface="Cambria"/>
              </a:rPr>
              <a:t>gain</a:t>
            </a:r>
            <a:r>
              <a:rPr i="1" lang="en">
                <a:solidFill>
                  <a:srgbClr val="E81613"/>
                </a:solidFill>
                <a:latin typeface="Cambria"/>
                <a:ea typeface="Cambria"/>
                <a:cs typeface="Cambria"/>
                <a:sym typeface="Cambria"/>
              </a:rPr>
              <a:t> means more </a:t>
            </a:r>
            <a:r>
              <a:rPr b="1" i="1" lang="en">
                <a:solidFill>
                  <a:srgbClr val="E81613"/>
                </a:solidFill>
                <a:latin typeface="Cambria"/>
                <a:ea typeface="Cambria"/>
                <a:cs typeface="Cambria"/>
                <a:sym typeface="Cambria"/>
              </a:rPr>
              <a:t>ions</a:t>
            </a:r>
            <a:r>
              <a:rPr i="1" lang="en">
                <a:solidFill>
                  <a:srgbClr val="E81613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i="1">
              <a:solidFill>
                <a:srgbClr val="E8161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Ion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trajectories should terminate</a:t>
            </a:r>
            <a:r>
              <a:rPr b="1"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on the grid.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Otherwise is </a:t>
            </a:r>
            <a:r>
              <a:rPr b="1" i="1"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back-flowing.</a:t>
            </a:r>
            <a:endParaRPr b="1" i="1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Pixel</a:t>
            </a:r>
            <a:r>
              <a:rPr b="1"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noise 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needs to be as</a:t>
            </a:r>
            <a:r>
              <a:rPr b="1"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low as possible,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enabling </a:t>
            </a:r>
            <a:r>
              <a:rPr b="1"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low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b="1"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thresholds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312" name="Google Shape;312;p32"/>
          <p:cNvCxnSpPr>
            <a:endCxn id="307" idx="2"/>
          </p:cNvCxnSpPr>
          <p:nvPr/>
        </p:nvCxnSpPr>
        <p:spPr>
          <a:xfrm>
            <a:off x="2822496" y="2886296"/>
            <a:ext cx="1624800" cy="9333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rgbClr val="2B64A9"/>
            </a:solidFill>
            <a:prstDash val="dash"/>
            <a:round/>
            <a:headEnd len="med" w="med" type="none"/>
            <a:tailEnd len="med" w="med" type="stealth"/>
          </a:ln>
        </p:spPr>
      </p:cxnSp>
      <p:sp>
        <p:nvSpPr>
          <p:cNvPr id="313" name="Google Shape;313;p32"/>
          <p:cNvSpPr txBox="1"/>
          <p:nvPr>
            <p:ph type="title"/>
          </p:nvPr>
        </p:nvSpPr>
        <p:spPr>
          <a:xfrm>
            <a:off x="311700" y="305450"/>
            <a:ext cx="6490800" cy="6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en"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Low-Gain, Integrated-Grid, Pixelated MPGDs</a:t>
            </a:r>
            <a:endParaRPr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314" name="Google Shape;314;p32" title="avalanche.gif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33650" y="1774046"/>
            <a:ext cx="3787501" cy="270535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32"/>
          <p:cNvSpPr txBox="1"/>
          <p:nvPr/>
        </p:nvSpPr>
        <p:spPr>
          <a:xfrm>
            <a:off x="5017015" y="4180772"/>
            <a:ext cx="914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9900"/>
                </a:solidFill>
                <a:latin typeface="Cambria"/>
                <a:ea typeface="Cambria"/>
                <a:cs typeface="Cambria"/>
                <a:sym typeface="Cambria"/>
              </a:rPr>
              <a:t>Pixels</a:t>
            </a:r>
            <a:endParaRPr b="0" i="0" sz="1200" u="none" cap="none" strike="noStrike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3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21" name="Google Shape;321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22" name="Google Shape;322;p33"/>
          <p:cNvGrpSpPr/>
          <p:nvPr/>
        </p:nvGrpSpPr>
        <p:grpSpPr>
          <a:xfrm>
            <a:off x="3212870" y="9"/>
            <a:ext cx="2718242" cy="4774322"/>
            <a:chOff x="2215175" y="314950"/>
            <a:chExt cx="2516425" cy="4419850"/>
          </a:xfrm>
        </p:grpSpPr>
        <p:sp>
          <p:nvSpPr>
            <p:cNvPr id="323" name="Google Shape;323;p33"/>
            <p:cNvSpPr/>
            <p:nvPr/>
          </p:nvSpPr>
          <p:spPr>
            <a:xfrm>
              <a:off x="3583359" y="314950"/>
              <a:ext cx="871800" cy="4061475"/>
            </a:xfrm>
            <a:custGeom>
              <a:rect b="b" l="l" r="r" t="t"/>
              <a:pathLst>
                <a:path extrusionOk="0" h="162459" w="34872">
                  <a:moveTo>
                    <a:pt x="34872" y="0"/>
                  </a:moveTo>
                  <a:cubicBezTo>
                    <a:pt x="34855" y="1473"/>
                    <a:pt x="34890" y="5487"/>
                    <a:pt x="34771" y="8840"/>
                  </a:cubicBezTo>
                  <a:cubicBezTo>
                    <a:pt x="34653" y="12193"/>
                    <a:pt x="34463" y="16942"/>
                    <a:pt x="34161" y="20117"/>
                  </a:cubicBezTo>
                  <a:cubicBezTo>
                    <a:pt x="33859" y="23292"/>
                    <a:pt x="33598" y="25726"/>
                    <a:pt x="32957" y="27891"/>
                  </a:cubicBezTo>
                  <a:cubicBezTo>
                    <a:pt x="32316" y="30056"/>
                    <a:pt x="31815" y="31474"/>
                    <a:pt x="30316" y="33109"/>
                  </a:cubicBezTo>
                  <a:cubicBezTo>
                    <a:pt x="28818" y="34744"/>
                    <a:pt x="26238" y="36224"/>
                    <a:pt x="23966" y="37699"/>
                  </a:cubicBezTo>
                  <a:cubicBezTo>
                    <a:pt x="21694" y="39174"/>
                    <a:pt x="19000" y="40319"/>
                    <a:pt x="16686" y="41961"/>
                  </a:cubicBezTo>
                  <a:cubicBezTo>
                    <a:pt x="14372" y="43603"/>
                    <a:pt x="11911" y="45568"/>
                    <a:pt x="10082" y="47549"/>
                  </a:cubicBezTo>
                  <a:cubicBezTo>
                    <a:pt x="8253" y="49530"/>
                    <a:pt x="6915" y="51545"/>
                    <a:pt x="5713" y="53848"/>
                  </a:cubicBezTo>
                  <a:cubicBezTo>
                    <a:pt x="4511" y="56151"/>
                    <a:pt x="3579" y="58844"/>
                    <a:pt x="2868" y="61367"/>
                  </a:cubicBezTo>
                  <a:cubicBezTo>
                    <a:pt x="2157" y="63890"/>
                    <a:pt x="1819" y="66718"/>
                    <a:pt x="1446" y="68987"/>
                  </a:cubicBezTo>
                  <a:cubicBezTo>
                    <a:pt x="1074" y="71256"/>
                    <a:pt x="870" y="72170"/>
                    <a:pt x="633" y="74981"/>
                  </a:cubicBezTo>
                  <a:cubicBezTo>
                    <a:pt x="396" y="77792"/>
                    <a:pt x="109" y="81517"/>
                    <a:pt x="24" y="85852"/>
                  </a:cubicBezTo>
                  <a:cubicBezTo>
                    <a:pt x="-61" y="90187"/>
                    <a:pt x="108" y="88223"/>
                    <a:pt x="125" y="100991"/>
                  </a:cubicBezTo>
                  <a:cubicBezTo>
                    <a:pt x="142" y="113759"/>
                    <a:pt x="125" y="152214"/>
                    <a:pt x="125" y="162459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33"/>
            <p:cNvSpPr/>
            <p:nvPr/>
          </p:nvSpPr>
          <p:spPr>
            <a:xfrm>
              <a:off x="3570874" y="320050"/>
              <a:ext cx="749675" cy="4061450"/>
            </a:xfrm>
            <a:custGeom>
              <a:rect b="b" l="l" r="r" t="t"/>
              <a:pathLst>
                <a:path extrusionOk="0" h="162458" w="29987">
                  <a:moveTo>
                    <a:pt x="29987" y="0"/>
                  </a:moveTo>
                  <a:cubicBezTo>
                    <a:pt x="29885" y="1405"/>
                    <a:pt x="29750" y="5452"/>
                    <a:pt x="29377" y="8432"/>
                  </a:cubicBezTo>
                  <a:cubicBezTo>
                    <a:pt x="29004" y="11412"/>
                    <a:pt x="28344" y="15290"/>
                    <a:pt x="27751" y="17881"/>
                  </a:cubicBezTo>
                  <a:cubicBezTo>
                    <a:pt x="27158" y="20472"/>
                    <a:pt x="26803" y="21843"/>
                    <a:pt x="25821" y="23977"/>
                  </a:cubicBezTo>
                  <a:cubicBezTo>
                    <a:pt x="24839" y="26111"/>
                    <a:pt x="23569" y="28431"/>
                    <a:pt x="21859" y="30683"/>
                  </a:cubicBezTo>
                  <a:cubicBezTo>
                    <a:pt x="20149" y="32935"/>
                    <a:pt x="17490" y="35340"/>
                    <a:pt x="15559" y="37490"/>
                  </a:cubicBezTo>
                  <a:cubicBezTo>
                    <a:pt x="13629" y="39641"/>
                    <a:pt x="12054" y="41080"/>
                    <a:pt x="10276" y="43586"/>
                  </a:cubicBezTo>
                  <a:cubicBezTo>
                    <a:pt x="8498" y="46092"/>
                    <a:pt x="6364" y="48886"/>
                    <a:pt x="4891" y="52527"/>
                  </a:cubicBezTo>
                  <a:cubicBezTo>
                    <a:pt x="3418" y="56168"/>
                    <a:pt x="2216" y="61163"/>
                    <a:pt x="1437" y="65430"/>
                  </a:cubicBezTo>
                  <a:cubicBezTo>
                    <a:pt x="658" y="69697"/>
                    <a:pt x="455" y="72220"/>
                    <a:pt x="218" y="78130"/>
                  </a:cubicBezTo>
                  <a:cubicBezTo>
                    <a:pt x="-19" y="84040"/>
                    <a:pt x="49" y="86833"/>
                    <a:pt x="15" y="100888"/>
                  </a:cubicBezTo>
                  <a:cubicBezTo>
                    <a:pt x="-19" y="114943"/>
                    <a:pt x="15" y="152196"/>
                    <a:pt x="15" y="162458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33"/>
            <p:cNvSpPr/>
            <p:nvPr/>
          </p:nvSpPr>
          <p:spPr>
            <a:xfrm>
              <a:off x="3552600" y="314950"/>
              <a:ext cx="630775" cy="4058925"/>
            </a:xfrm>
            <a:custGeom>
              <a:rect b="b" l="l" r="r" t="t"/>
              <a:pathLst>
                <a:path extrusionOk="0" h="162357" w="25231">
                  <a:moveTo>
                    <a:pt x="25231" y="0"/>
                  </a:moveTo>
                  <a:cubicBezTo>
                    <a:pt x="25062" y="1524"/>
                    <a:pt x="24825" y="5825"/>
                    <a:pt x="24215" y="9144"/>
                  </a:cubicBezTo>
                  <a:cubicBezTo>
                    <a:pt x="23606" y="12463"/>
                    <a:pt x="22929" y="16290"/>
                    <a:pt x="21574" y="19914"/>
                  </a:cubicBezTo>
                  <a:cubicBezTo>
                    <a:pt x="20219" y="23538"/>
                    <a:pt x="18136" y="27246"/>
                    <a:pt x="16087" y="30887"/>
                  </a:cubicBezTo>
                  <a:cubicBezTo>
                    <a:pt x="14038" y="34528"/>
                    <a:pt x="11109" y="38558"/>
                    <a:pt x="9280" y="41758"/>
                  </a:cubicBezTo>
                  <a:cubicBezTo>
                    <a:pt x="7451" y="44958"/>
                    <a:pt x="6316" y="46923"/>
                    <a:pt x="5114" y="50089"/>
                  </a:cubicBezTo>
                  <a:cubicBezTo>
                    <a:pt x="3912" y="53256"/>
                    <a:pt x="2794" y="57387"/>
                    <a:pt x="2066" y="60757"/>
                  </a:cubicBezTo>
                  <a:cubicBezTo>
                    <a:pt x="1338" y="64127"/>
                    <a:pt x="1051" y="66718"/>
                    <a:pt x="746" y="70308"/>
                  </a:cubicBezTo>
                  <a:cubicBezTo>
                    <a:pt x="441" y="73898"/>
                    <a:pt x="357" y="77182"/>
                    <a:pt x="238" y="82296"/>
                  </a:cubicBezTo>
                  <a:cubicBezTo>
                    <a:pt x="119" y="87410"/>
                    <a:pt x="68" y="87648"/>
                    <a:pt x="34" y="100991"/>
                  </a:cubicBezTo>
                  <a:cubicBezTo>
                    <a:pt x="0" y="114335"/>
                    <a:pt x="34" y="152129"/>
                    <a:pt x="34" y="162357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26" name="Google Shape;326;p33"/>
            <p:cNvCxnSpPr/>
            <p:nvPr/>
          </p:nvCxnSpPr>
          <p:spPr>
            <a:xfrm>
              <a:off x="3474725" y="320050"/>
              <a:ext cx="0" cy="4053900"/>
            </a:xfrm>
            <a:prstGeom prst="straightConnector1">
              <a:avLst/>
            </a:pr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27" name="Google Shape;327;p33"/>
            <p:cNvSpPr/>
            <p:nvPr/>
          </p:nvSpPr>
          <p:spPr>
            <a:xfrm>
              <a:off x="3536954" y="320050"/>
              <a:ext cx="519400" cy="4056375"/>
            </a:xfrm>
            <a:custGeom>
              <a:rect b="b" l="l" r="r" t="t"/>
              <a:pathLst>
                <a:path extrusionOk="0" h="162255" w="20776">
                  <a:moveTo>
                    <a:pt x="20777" y="0"/>
                  </a:moveTo>
                  <a:cubicBezTo>
                    <a:pt x="20540" y="1744"/>
                    <a:pt x="20032" y="7179"/>
                    <a:pt x="19355" y="10464"/>
                  </a:cubicBezTo>
                  <a:cubicBezTo>
                    <a:pt x="18678" y="13749"/>
                    <a:pt x="18254" y="15494"/>
                    <a:pt x="16713" y="19710"/>
                  </a:cubicBezTo>
                  <a:cubicBezTo>
                    <a:pt x="15172" y="23927"/>
                    <a:pt x="11955" y="31411"/>
                    <a:pt x="10109" y="35763"/>
                  </a:cubicBezTo>
                  <a:cubicBezTo>
                    <a:pt x="8263" y="40115"/>
                    <a:pt x="6875" y="42367"/>
                    <a:pt x="5639" y="45821"/>
                  </a:cubicBezTo>
                  <a:cubicBezTo>
                    <a:pt x="4403" y="49275"/>
                    <a:pt x="3420" y="53238"/>
                    <a:pt x="2692" y="56489"/>
                  </a:cubicBezTo>
                  <a:cubicBezTo>
                    <a:pt x="1964" y="59740"/>
                    <a:pt x="1659" y="61687"/>
                    <a:pt x="1270" y="65328"/>
                  </a:cubicBezTo>
                  <a:cubicBezTo>
                    <a:pt x="881" y="68969"/>
                    <a:pt x="559" y="72406"/>
                    <a:pt x="356" y="78333"/>
                  </a:cubicBezTo>
                  <a:cubicBezTo>
                    <a:pt x="153" y="84260"/>
                    <a:pt x="102" y="86901"/>
                    <a:pt x="51" y="100888"/>
                  </a:cubicBezTo>
                  <a:cubicBezTo>
                    <a:pt x="0" y="114875"/>
                    <a:pt x="51" y="152027"/>
                    <a:pt x="51" y="162255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33"/>
            <p:cNvSpPr/>
            <p:nvPr/>
          </p:nvSpPr>
          <p:spPr>
            <a:xfrm>
              <a:off x="3521704" y="320050"/>
              <a:ext cx="410200" cy="4053825"/>
            </a:xfrm>
            <a:custGeom>
              <a:rect b="b" l="l" r="r" t="t"/>
              <a:pathLst>
                <a:path extrusionOk="0" h="162153" w="16408">
                  <a:moveTo>
                    <a:pt x="16409" y="0"/>
                  </a:moveTo>
                  <a:cubicBezTo>
                    <a:pt x="16223" y="1490"/>
                    <a:pt x="15935" y="5316"/>
                    <a:pt x="15291" y="8940"/>
                  </a:cubicBezTo>
                  <a:cubicBezTo>
                    <a:pt x="14648" y="12564"/>
                    <a:pt x="13581" y="17966"/>
                    <a:pt x="12548" y="21742"/>
                  </a:cubicBezTo>
                  <a:cubicBezTo>
                    <a:pt x="11515" y="25518"/>
                    <a:pt x="10313" y="28041"/>
                    <a:pt x="9094" y="31597"/>
                  </a:cubicBezTo>
                  <a:cubicBezTo>
                    <a:pt x="7875" y="35153"/>
                    <a:pt x="6266" y="39708"/>
                    <a:pt x="5233" y="43078"/>
                  </a:cubicBezTo>
                  <a:cubicBezTo>
                    <a:pt x="4200" y="46448"/>
                    <a:pt x="3624" y="47701"/>
                    <a:pt x="2896" y="51816"/>
                  </a:cubicBezTo>
                  <a:cubicBezTo>
                    <a:pt x="2168" y="55931"/>
                    <a:pt x="1287" y="63178"/>
                    <a:pt x="864" y="67767"/>
                  </a:cubicBezTo>
                  <a:cubicBezTo>
                    <a:pt x="441" y="72356"/>
                    <a:pt x="492" y="73863"/>
                    <a:pt x="356" y="79349"/>
                  </a:cubicBezTo>
                  <a:cubicBezTo>
                    <a:pt x="221" y="84835"/>
                    <a:pt x="102" y="86884"/>
                    <a:pt x="51" y="100685"/>
                  </a:cubicBezTo>
                  <a:cubicBezTo>
                    <a:pt x="0" y="114486"/>
                    <a:pt x="51" y="151908"/>
                    <a:pt x="51" y="162153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33"/>
            <p:cNvSpPr/>
            <p:nvPr/>
          </p:nvSpPr>
          <p:spPr>
            <a:xfrm>
              <a:off x="3508579" y="320050"/>
              <a:ext cx="306475" cy="4058900"/>
            </a:xfrm>
            <a:custGeom>
              <a:rect b="b" l="l" r="r" t="t"/>
              <a:pathLst>
                <a:path extrusionOk="0" h="162356" w="12259">
                  <a:moveTo>
                    <a:pt x="12260" y="0"/>
                  </a:moveTo>
                  <a:cubicBezTo>
                    <a:pt x="12074" y="1693"/>
                    <a:pt x="11905" y="5605"/>
                    <a:pt x="11143" y="10160"/>
                  </a:cubicBezTo>
                  <a:cubicBezTo>
                    <a:pt x="10381" y="14715"/>
                    <a:pt x="8806" y="22250"/>
                    <a:pt x="7688" y="27330"/>
                  </a:cubicBezTo>
                  <a:cubicBezTo>
                    <a:pt x="6570" y="32410"/>
                    <a:pt x="5385" y="36322"/>
                    <a:pt x="4437" y="40640"/>
                  </a:cubicBezTo>
                  <a:cubicBezTo>
                    <a:pt x="3489" y="44958"/>
                    <a:pt x="2575" y="49276"/>
                    <a:pt x="1999" y="53238"/>
                  </a:cubicBezTo>
                  <a:cubicBezTo>
                    <a:pt x="1423" y="57200"/>
                    <a:pt x="1237" y="60875"/>
                    <a:pt x="983" y="64414"/>
                  </a:cubicBezTo>
                  <a:cubicBezTo>
                    <a:pt x="729" y="67953"/>
                    <a:pt x="628" y="68410"/>
                    <a:pt x="475" y="74472"/>
                  </a:cubicBezTo>
                  <a:cubicBezTo>
                    <a:pt x="323" y="80534"/>
                    <a:pt x="136" y="86140"/>
                    <a:pt x="68" y="100787"/>
                  </a:cubicBezTo>
                  <a:cubicBezTo>
                    <a:pt x="0" y="115434"/>
                    <a:pt x="68" y="152095"/>
                    <a:pt x="68" y="162356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33"/>
            <p:cNvSpPr/>
            <p:nvPr/>
          </p:nvSpPr>
          <p:spPr>
            <a:xfrm>
              <a:off x="3495050" y="320050"/>
              <a:ext cx="203200" cy="4058900"/>
            </a:xfrm>
            <a:custGeom>
              <a:rect b="b" l="l" r="r" t="t"/>
              <a:pathLst>
                <a:path extrusionOk="0" h="162356" w="8128">
                  <a:moveTo>
                    <a:pt x="8128" y="0"/>
                  </a:moveTo>
                  <a:cubicBezTo>
                    <a:pt x="7976" y="1897"/>
                    <a:pt x="7704" y="6926"/>
                    <a:pt x="7213" y="11379"/>
                  </a:cubicBezTo>
                  <a:cubicBezTo>
                    <a:pt x="6722" y="15832"/>
                    <a:pt x="5909" y="21437"/>
                    <a:pt x="5181" y="26720"/>
                  </a:cubicBezTo>
                  <a:cubicBezTo>
                    <a:pt x="4453" y="32003"/>
                    <a:pt x="3471" y="38438"/>
                    <a:pt x="2844" y="43078"/>
                  </a:cubicBezTo>
                  <a:cubicBezTo>
                    <a:pt x="2218" y="47718"/>
                    <a:pt x="1761" y="51223"/>
                    <a:pt x="1422" y="54559"/>
                  </a:cubicBezTo>
                  <a:cubicBezTo>
                    <a:pt x="1083" y="57895"/>
                    <a:pt x="960" y="60297"/>
                    <a:pt x="812" y="63093"/>
                  </a:cubicBezTo>
                  <a:cubicBezTo>
                    <a:pt x="665" y="65889"/>
                    <a:pt x="655" y="65018"/>
                    <a:pt x="537" y="71335"/>
                  </a:cubicBezTo>
                  <a:cubicBezTo>
                    <a:pt x="419" y="77652"/>
                    <a:pt x="196" y="85824"/>
                    <a:pt x="106" y="100994"/>
                  </a:cubicBezTo>
                  <a:cubicBezTo>
                    <a:pt x="17" y="116164"/>
                    <a:pt x="18" y="152129"/>
                    <a:pt x="0" y="162356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12"/>
            </a:p>
          </p:txBody>
        </p:sp>
        <p:sp>
          <p:nvSpPr>
            <p:cNvPr id="331" name="Google Shape;331;p33"/>
            <p:cNvSpPr/>
            <p:nvPr/>
          </p:nvSpPr>
          <p:spPr>
            <a:xfrm>
              <a:off x="3483179" y="317500"/>
              <a:ext cx="100750" cy="4061450"/>
            </a:xfrm>
            <a:custGeom>
              <a:rect b="b" l="l" r="r" t="t"/>
              <a:pathLst>
                <a:path extrusionOk="0" h="162458" w="4030">
                  <a:moveTo>
                    <a:pt x="4031" y="0"/>
                  </a:moveTo>
                  <a:cubicBezTo>
                    <a:pt x="3929" y="3031"/>
                    <a:pt x="3743" y="12564"/>
                    <a:pt x="3421" y="18186"/>
                  </a:cubicBezTo>
                  <a:cubicBezTo>
                    <a:pt x="3099" y="23808"/>
                    <a:pt x="2506" y="28262"/>
                    <a:pt x="2100" y="33731"/>
                  </a:cubicBezTo>
                  <a:cubicBezTo>
                    <a:pt x="1694" y="39201"/>
                    <a:pt x="1254" y="45737"/>
                    <a:pt x="983" y="51003"/>
                  </a:cubicBezTo>
                  <a:cubicBezTo>
                    <a:pt x="712" y="56269"/>
                    <a:pt x="628" y="56998"/>
                    <a:pt x="475" y="65329"/>
                  </a:cubicBezTo>
                  <a:cubicBezTo>
                    <a:pt x="323" y="73660"/>
                    <a:pt x="136" y="84802"/>
                    <a:pt x="68" y="100990"/>
                  </a:cubicBezTo>
                  <a:cubicBezTo>
                    <a:pt x="0" y="117178"/>
                    <a:pt x="68" y="152213"/>
                    <a:pt x="68" y="162458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33"/>
            <p:cNvSpPr/>
            <p:nvPr/>
          </p:nvSpPr>
          <p:spPr>
            <a:xfrm flipH="1">
              <a:off x="2493997" y="314950"/>
              <a:ext cx="871800" cy="4061475"/>
            </a:xfrm>
            <a:custGeom>
              <a:rect b="b" l="l" r="r" t="t"/>
              <a:pathLst>
                <a:path extrusionOk="0" h="162459" w="34872">
                  <a:moveTo>
                    <a:pt x="34872" y="0"/>
                  </a:moveTo>
                  <a:cubicBezTo>
                    <a:pt x="34855" y="1473"/>
                    <a:pt x="34890" y="5487"/>
                    <a:pt x="34771" y="8840"/>
                  </a:cubicBezTo>
                  <a:cubicBezTo>
                    <a:pt x="34653" y="12193"/>
                    <a:pt x="34463" y="16942"/>
                    <a:pt x="34161" y="20117"/>
                  </a:cubicBezTo>
                  <a:cubicBezTo>
                    <a:pt x="33859" y="23292"/>
                    <a:pt x="33598" y="25726"/>
                    <a:pt x="32957" y="27891"/>
                  </a:cubicBezTo>
                  <a:cubicBezTo>
                    <a:pt x="32316" y="30056"/>
                    <a:pt x="31815" y="31474"/>
                    <a:pt x="30316" y="33109"/>
                  </a:cubicBezTo>
                  <a:cubicBezTo>
                    <a:pt x="28818" y="34744"/>
                    <a:pt x="26238" y="36224"/>
                    <a:pt x="23966" y="37699"/>
                  </a:cubicBezTo>
                  <a:cubicBezTo>
                    <a:pt x="21694" y="39174"/>
                    <a:pt x="19000" y="40319"/>
                    <a:pt x="16686" y="41961"/>
                  </a:cubicBezTo>
                  <a:cubicBezTo>
                    <a:pt x="14372" y="43603"/>
                    <a:pt x="11911" y="45568"/>
                    <a:pt x="10082" y="47549"/>
                  </a:cubicBezTo>
                  <a:cubicBezTo>
                    <a:pt x="8253" y="49530"/>
                    <a:pt x="6915" y="51545"/>
                    <a:pt x="5713" y="53848"/>
                  </a:cubicBezTo>
                  <a:cubicBezTo>
                    <a:pt x="4511" y="56151"/>
                    <a:pt x="3579" y="58844"/>
                    <a:pt x="2868" y="61367"/>
                  </a:cubicBezTo>
                  <a:cubicBezTo>
                    <a:pt x="2157" y="63890"/>
                    <a:pt x="1819" y="66718"/>
                    <a:pt x="1446" y="68987"/>
                  </a:cubicBezTo>
                  <a:cubicBezTo>
                    <a:pt x="1074" y="71256"/>
                    <a:pt x="870" y="72170"/>
                    <a:pt x="633" y="74981"/>
                  </a:cubicBezTo>
                  <a:cubicBezTo>
                    <a:pt x="396" y="77792"/>
                    <a:pt x="109" y="81517"/>
                    <a:pt x="24" y="85852"/>
                  </a:cubicBezTo>
                  <a:cubicBezTo>
                    <a:pt x="-61" y="90187"/>
                    <a:pt x="108" y="88223"/>
                    <a:pt x="125" y="100991"/>
                  </a:cubicBezTo>
                  <a:cubicBezTo>
                    <a:pt x="142" y="113759"/>
                    <a:pt x="125" y="152214"/>
                    <a:pt x="125" y="162459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33"/>
            <p:cNvSpPr/>
            <p:nvPr/>
          </p:nvSpPr>
          <p:spPr>
            <a:xfrm flipH="1">
              <a:off x="2628608" y="320050"/>
              <a:ext cx="749675" cy="4061450"/>
            </a:xfrm>
            <a:custGeom>
              <a:rect b="b" l="l" r="r" t="t"/>
              <a:pathLst>
                <a:path extrusionOk="0" h="162458" w="29987">
                  <a:moveTo>
                    <a:pt x="29987" y="0"/>
                  </a:moveTo>
                  <a:cubicBezTo>
                    <a:pt x="29885" y="1405"/>
                    <a:pt x="29750" y="5452"/>
                    <a:pt x="29377" y="8432"/>
                  </a:cubicBezTo>
                  <a:cubicBezTo>
                    <a:pt x="29004" y="11412"/>
                    <a:pt x="28344" y="15290"/>
                    <a:pt x="27751" y="17881"/>
                  </a:cubicBezTo>
                  <a:cubicBezTo>
                    <a:pt x="27158" y="20472"/>
                    <a:pt x="26803" y="21843"/>
                    <a:pt x="25821" y="23977"/>
                  </a:cubicBezTo>
                  <a:cubicBezTo>
                    <a:pt x="24839" y="26111"/>
                    <a:pt x="23569" y="28431"/>
                    <a:pt x="21859" y="30683"/>
                  </a:cubicBezTo>
                  <a:cubicBezTo>
                    <a:pt x="20149" y="32935"/>
                    <a:pt x="17490" y="35340"/>
                    <a:pt x="15559" y="37490"/>
                  </a:cubicBezTo>
                  <a:cubicBezTo>
                    <a:pt x="13629" y="39641"/>
                    <a:pt x="12054" y="41080"/>
                    <a:pt x="10276" y="43586"/>
                  </a:cubicBezTo>
                  <a:cubicBezTo>
                    <a:pt x="8498" y="46092"/>
                    <a:pt x="6364" y="48886"/>
                    <a:pt x="4891" y="52527"/>
                  </a:cubicBezTo>
                  <a:cubicBezTo>
                    <a:pt x="3418" y="56168"/>
                    <a:pt x="2216" y="61163"/>
                    <a:pt x="1437" y="65430"/>
                  </a:cubicBezTo>
                  <a:cubicBezTo>
                    <a:pt x="658" y="69697"/>
                    <a:pt x="455" y="72220"/>
                    <a:pt x="218" y="78130"/>
                  </a:cubicBezTo>
                  <a:cubicBezTo>
                    <a:pt x="-19" y="84040"/>
                    <a:pt x="49" y="86833"/>
                    <a:pt x="15" y="100888"/>
                  </a:cubicBezTo>
                  <a:cubicBezTo>
                    <a:pt x="-19" y="114943"/>
                    <a:pt x="15" y="152196"/>
                    <a:pt x="15" y="162458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33"/>
            <p:cNvSpPr/>
            <p:nvPr/>
          </p:nvSpPr>
          <p:spPr>
            <a:xfrm flipH="1">
              <a:off x="2765782" y="314950"/>
              <a:ext cx="630775" cy="4058925"/>
            </a:xfrm>
            <a:custGeom>
              <a:rect b="b" l="l" r="r" t="t"/>
              <a:pathLst>
                <a:path extrusionOk="0" h="162357" w="25231">
                  <a:moveTo>
                    <a:pt x="25231" y="0"/>
                  </a:moveTo>
                  <a:cubicBezTo>
                    <a:pt x="25062" y="1524"/>
                    <a:pt x="24825" y="5825"/>
                    <a:pt x="24215" y="9144"/>
                  </a:cubicBezTo>
                  <a:cubicBezTo>
                    <a:pt x="23606" y="12463"/>
                    <a:pt x="22929" y="16290"/>
                    <a:pt x="21574" y="19914"/>
                  </a:cubicBezTo>
                  <a:cubicBezTo>
                    <a:pt x="20219" y="23538"/>
                    <a:pt x="18136" y="27246"/>
                    <a:pt x="16087" y="30887"/>
                  </a:cubicBezTo>
                  <a:cubicBezTo>
                    <a:pt x="14038" y="34528"/>
                    <a:pt x="11109" y="38558"/>
                    <a:pt x="9280" y="41758"/>
                  </a:cubicBezTo>
                  <a:cubicBezTo>
                    <a:pt x="7451" y="44958"/>
                    <a:pt x="6316" y="46923"/>
                    <a:pt x="5114" y="50089"/>
                  </a:cubicBezTo>
                  <a:cubicBezTo>
                    <a:pt x="3912" y="53256"/>
                    <a:pt x="2794" y="57387"/>
                    <a:pt x="2066" y="60757"/>
                  </a:cubicBezTo>
                  <a:cubicBezTo>
                    <a:pt x="1338" y="64127"/>
                    <a:pt x="1051" y="66718"/>
                    <a:pt x="746" y="70308"/>
                  </a:cubicBezTo>
                  <a:cubicBezTo>
                    <a:pt x="441" y="73898"/>
                    <a:pt x="357" y="77182"/>
                    <a:pt x="238" y="82296"/>
                  </a:cubicBezTo>
                  <a:cubicBezTo>
                    <a:pt x="119" y="87410"/>
                    <a:pt x="68" y="87648"/>
                    <a:pt x="34" y="100991"/>
                  </a:cubicBezTo>
                  <a:cubicBezTo>
                    <a:pt x="0" y="114335"/>
                    <a:pt x="34" y="152129"/>
                    <a:pt x="34" y="162357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33"/>
            <p:cNvSpPr/>
            <p:nvPr/>
          </p:nvSpPr>
          <p:spPr>
            <a:xfrm flipH="1">
              <a:off x="2892803" y="320050"/>
              <a:ext cx="519400" cy="4056375"/>
            </a:xfrm>
            <a:custGeom>
              <a:rect b="b" l="l" r="r" t="t"/>
              <a:pathLst>
                <a:path extrusionOk="0" h="162255" w="20776">
                  <a:moveTo>
                    <a:pt x="20777" y="0"/>
                  </a:moveTo>
                  <a:cubicBezTo>
                    <a:pt x="20540" y="1744"/>
                    <a:pt x="20032" y="7179"/>
                    <a:pt x="19355" y="10464"/>
                  </a:cubicBezTo>
                  <a:cubicBezTo>
                    <a:pt x="18678" y="13749"/>
                    <a:pt x="18254" y="15494"/>
                    <a:pt x="16713" y="19710"/>
                  </a:cubicBezTo>
                  <a:cubicBezTo>
                    <a:pt x="15172" y="23927"/>
                    <a:pt x="11955" y="31411"/>
                    <a:pt x="10109" y="35763"/>
                  </a:cubicBezTo>
                  <a:cubicBezTo>
                    <a:pt x="8263" y="40115"/>
                    <a:pt x="6875" y="42367"/>
                    <a:pt x="5639" y="45821"/>
                  </a:cubicBezTo>
                  <a:cubicBezTo>
                    <a:pt x="4403" y="49275"/>
                    <a:pt x="3420" y="53238"/>
                    <a:pt x="2692" y="56489"/>
                  </a:cubicBezTo>
                  <a:cubicBezTo>
                    <a:pt x="1964" y="59740"/>
                    <a:pt x="1659" y="61687"/>
                    <a:pt x="1270" y="65328"/>
                  </a:cubicBezTo>
                  <a:cubicBezTo>
                    <a:pt x="881" y="68969"/>
                    <a:pt x="559" y="72406"/>
                    <a:pt x="356" y="78333"/>
                  </a:cubicBezTo>
                  <a:cubicBezTo>
                    <a:pt x="153" y="84260"/>
                    <a:pt x="102" y="86901"/>
                    <a:pt x="51" y="100888"/>
                  </a:cubicBezTo>
                  <a:cubicBezTo>
                    <a:pt x="0" y="114875"/>
                    <a:pt x="51" y="152027"/>
                    <a:pt x="51" y="162255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33"/>
            <p:cNvSpPr/>
            <p:nvPr/>
          </p:nvSpPr>
          <p:spPr>
            <a:xfrm flipH="1">
              <a:off x="3017253" y="320050"/>
              <a:ext cx="410200" cy="4053825"/>
            </a:xfrm>
            <a:custGeom>
              <a:rect b="b" l="l" r="r" t="t"/>
              <a:pathLst>
                <a:path extrusionOk="0" h="162153" w="16408">
                  <a:moveTo>
                    <a:pt x="16409" y="0"/>
                  </a:moveTo>
                  <a:cubicBezTo>
                    <a:pt x="16223" y="1490"/>
                    <a:pt x="15935" y="5316"/>
                    <a:pt x="15291" y="8940"/>
                  </a:cubicBezTo>
                  <a:cubicBezTo>
                    <a:pt x="14648" y="12564"/>
                    <a:pt x="13581" y="17966"/>
                    <a:pt x="12548" y="21742"/>
                  </a:cubicBezTo>
                  <a:cubicBezTo>
                    <a:pt x="11515" y="25518"/>
                    <a:pt x="10313" y="28041"/>
                    <a:pt x="9094" y="31597"/>
                  </a:cubicBezTo>
                  <a:cubicBezTo>
                    <a:pt x="7875" y="35153"/>
                    <a:pt x="6266" y="39708"/>
                    <a:pt x="5233" y="43078"/>
                  </a:cubicBezTo>
                  <a:cubicBezTo>
                    <a:pt x="4200" y="46448"/>
                    <a:pt x="3624" y="47701"/>
                    <a:pt x="2896" y="51816"/>
                  </a:cubicBezTo>
                  <a:cubicBezTo>
                    <a:pt x="2168" y="55931"/>
                    <a:pt x="1287" y="63178"/>
                    <a:pt x="864" y="67767"/>
                  </a:cubicBezTo>
                  <a:cubicBezTo>
                    <a:pt x="441" y="72356"/>
                    <a:pt x="492" y="73863"/>
                    <a:pt x="356" y="79349"/>
                  </a:cubicBezTo>
                  <a:cubicBezTo>
                    <a:pt x="221" y="84835"/>
                    <a:pt x="102" y="86884"/>
                    <a:pt x="51" y="100685"/>
                  </a:cubicBezTo>
                  <a:cubicBezTo>
                    <a:pt x="0" y="114486"/>
                    <a:pt x="51" y="151908"/>
                    <a:pt x="51" y="162153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33"/>
            <p:cNvSpPr/>
            <p:nvPr/>
          </p:nvSpPr>
          <p:spPr>
            <a:xfrm flipH="1">
              <a:off x="3134103" y="320050"/>
              <a:ext cx="306475" cy="4058900"/>
            </a:xfrm>
            <a:custGeom>
              <a:rect b="b" l="l" r="r" t="t"/>
              <a:pathLst>
                <a:path extrusionOk="0" h="162356" w="12259">
                  <a:moveTo>
                    <a:pt x="12260" y="0"/>
                  </a:moveTo>
                  <a:cubicBezTo>
                    <a:pt x="12074" y="1693"/>
                    <a:pt x="11905" y="5605"/>
                    <a:pt x="11143" y="10160"/>
                  </a:cubicBezTo>
                  <a:cubicBezTo>
                    <a:pt x="10381" y="14715"/>
                    <a:pt x="8806" y="22250"/>
                    <a:pt x="7688" y="27330"/>
                  </a:cubicBezTo>
                  <a:cubicBezTo>
                    <a:pt x="6570" y="32410"/>
                    <a:pt x="5385" y="36322"/>
                    <a:pt x="4437" y="40640"/>
                  </a:cubicBezTo>
                  <a:cubicBezTo>
                    <a:pt x="3489" y="44958"/>
                    <a:pt x="2575" y="49276"/>
                    <a:pt x="1999" y="53238"/>
                  </a:cubicBezTo>
                  <a:cubicBezTo>
                    <a:pt x="1423" y="57200"/>
                    <a:pt x="1237" y="60875"/>
                    <a:pt x="983" y="64414"/>
                  </a:cubicBezTo>
                  <a:cubicBezTo>
                    <a:pt x="729" y="67953"/>
                    <a:pt x="628" y="68410"/>
                    <a:pt x="475" y="74472"/>
                  </a:cubicBezTo>
                  <a:cubicBezTo>
                    <a:pt x="323" y="80534"/>
                    <a:pt x="136" y="86140"/>
                    <a:pt x="68" y="100787"/>
                  </a:cubicBezTo>
                  <a:cubicBezTo>
                    <a:pt x="0" y="115434"/>
                    <a:pt x="68" y="152095"/>
                    <a:pt x="68" y="162356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33"/>
            <p:cNvSpPr/>
            <p:nvPr/>
          </p:nvSpPr>
          <p:spPr>
            <a:xfrm flipH="1">
              <a:off x="3250907" y="320050"/>
              <a:ext cx="203200" cy="4058900"/>
            </a:xfrm>
            <a:custGeom>
              <a:rect b="b" l="l" r="r" t="t"/>
              <a:pathLst>
                <a:path extrusionOk="0" h="162356" w="8128">
                  <a:moveTo>
                    <a:pt x="8128" y="0"/>
                  </a:moveTo>
                  <a:cubicBezTo>
                    <a:pt x="7976" y="1897"/>
                    <a:pt x="7704" y="6926"/>
                    <a:pt x="7213" y="11379"/>
                  </a:cubicBezTo>
                  <a:cubicBezTo>
                    <a:pt x="6722" y="15832"/>
                    <a:pt x="5909" y="21437"/>
                    <a:pt x="5181" y="26720"/>
                  </a:cubicBezTo>
                  <a:cubicBezTo>
                    <a:pt x="4453" y="32003"/>
                    <a:pt x="3471" y="38438"/>
                    <a:pt x="2844" y="43078"/>
                  </a:cubicBezTo>
                  <a:cubicBezTo>
                    <a:pt x="2218" y="47718"/>
                    <a:pt x="1761" y="51223"/>
                    <a:pt x="1422" y="54559"/>
                  </a:cubicBezTo>
                  <a:cubicBezTo>
                    <a:pt x="1083" y="57895"/>
                    <a:pt x="960" y="60297"/>
                    <a:pt x="812" y="63093"/>
                  </a:cubicBezTo>
                  <a:cubicBezTo>
                    <a:pt x="665" y="65889"/>
                    <a:pt x="655" y="65018"/>
                    <a:pt x="537" y="71335"/>
                  </a:cubicBezTo>
                  <a:cubicBezTo>
                    <a:pt x="419" y="77652"/>
                    <a:pt x="196" y="85824"/>
                    <a:pt x="106" y="100994"/>
                  </a:cubicBezTo>
                  <a:cubicBezTo>
                    <a:pt x="17" y="116164"/>
                    <a:pt x="18" y="152129"/>
                    <a:pt x="0" y="162356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33"/>
            <p:cNvSpPr/>
            <p:nvPr/>
          </p:nvSpPr>
          <p:spPr>
            <a:xfrm flipH="1">
              <a:off x="3365228" y="317500"/>
              <a:ext cx="100750" cy="4061450"/>
            </a:xfrm>
            <a:custGeom>
              <a:rect b="b" l="l" r="r" t="t"/>
              <a:pathLst>
                <a:path extrusionOk="0" h="162458" w="4030">
                  <a:moveTo>
                    <a:pt x="4031" y="0"/>
                  </a:moveTo>
                  <a:cubicBezTo>
                    <a:pt x="3929" y="3031"/>
                    <a:pt x="3743" y="12564"/>
                    <a:pt x="3421" y="18186"/>
                  </a:cubicBezTo>
                  <a:cubicBezTo>
                    <a:pt x="3099" y="23808"/>
                    <a:pt x="2506" y="28262"/>
                    <a:pt x="2100" y="33731"/>
                  </a:cubicBezTo>
                  <a:cubicBezTo>
                    <a:pt x="1694" y="39201"/>
                    <a:pt x="1254" y="45737"/>
                    <a:pt x="983" y="51003"/>
                  </a:cubicBezTo>
                  <a:cubicBezTo>
                    <a:pt x="712" y="56269"/>
                    <a:pt x="628" y="56998"/>
                    <a:pt x="475" y="65329"/>
                  </a:cubicBezTo>
                  <a:cubicBezTo>
                    <a:pt x="323" y="73660"/>
                    <a:pt x="136" y="84802"/>
                    <a:pt x="68" y="100990"/>
                  </a:cubicBezTo>
                  <a:cubicBezTo>
                    <a:pt x="0" y="117178"/>
                    <a:pt x="68" y="152213"/>
                    <a:pt x="68" y="162458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33"/>
            <p:cNvSpPr/>
            <p:nvPr/>
          </p:nvSpPr>
          <p:spPr>
            <a:xfrm>
              <a:off x="3977700" y="1863900"/>
              <a:ext cx="753900" cy="75000"/>
            </a:xfrm>
            <a:prstGeom prst="rect">
              <a:avLst/>
            </a:prstGeom>
            <a:solidFill>
              <a:srgbClr val="EEEEEE"/>
            </a:solidFill>
            <a:ln cap="flat" cmpd="sng" w="10300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12"/>
                <a:buFont typeface="Arial"/>
                <a:buNone/>
              </a:pPr>
              <a:r>
                <a:t/>
              </a:r>
              <a:endParaRPr b="0" i="0" sz="1512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341" name="Google Shape;341;p33"/>
            <p:cNvSpPr/>
            <p:nvPr/>
          </p:nvSpPr>
          <p:spPr>
            <a:xfrm>
              <a:off x="2215175" y="1863900"/>
              <a:ext cx="753900" cy="75000"/>
            </a:xfrm>
            <a:prstGeom prst="rect">
              <a:avLst/>
            </a:prstGeom>
            <a:solidFill>
              <a:srgbClr val="EEEEEE"/>
            </a:solidFill>
            <a:ln cap="flat" cmpd="sng" w="10300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12"/>
                <a:buFont typeface="Arial"/>
                <a:buNone/>
              </a:pPr>
              <a:r>
                <a:t/>
              </a:r>
              <a:endParaRPr b="0" i="0" sz="1512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342" name="Google Shape;342;p33"/>
            <p:cNvSpPr/>
            <p:nvPr/>
          </p:nvSpPr>
          <p:spPr>
            <a:xfrm>
              <a:off x="3513900" y="3321000"/>
              <a:ext cx="343650" cy="1068925"/>
            </a:xfrm>
            <a:custGeom>
              <a:rect b="b" l="l" r="r" t="t"/>
              <a:pathLst>
                <a:path extrusionOk="0" h="42757" w="13746">
                  <a:moveTo>
                    <a:pt x="0" y="0"/>
                  </a:moveTo>
                  <a:lnTo>
                    <a:pt x="5700" y="6300"/>
                  </a:lnTo>
                  <a:lnTo>
                    <a:pt x="5700" y="15000"/>
                  </a:lnTo>
                  <a:lnTo>
                    <a:pt x="4500" y="22800"/>
                  </a:lnTo>
                  <a:lnTo>
                    <a:pt x="6300" y="27600"/>
                  </a:lnTo>
                  <a:lnTo>
                    <a:pt x="10200" y="31200"/>
                  </a:lnTo>
                  <a:lnTo>
                    <a:pt x="10200" y="34500"/>
                  </a:lnTo>
                  <a:lnTo>
                    <a:pt x="13746" y="42757"/>
                  </a:lnTo>
                </a:path>
              </a:pathLst>
            </a:custGeom>
            <a:noFill/>
            <a:ln cap="flat" cmpd="sng" w="20575">
              <a:solidFill>
                <a:srgbClr val="3C78D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343" name="Google Shape;343;p33"/>
            <p:cNvSpPr/>
            <p:nvPr/>
          </p:nvSpPr>
          <p:spPr>
            <a:xfrm>
              <a:off x="3401400" y="3321000"/>
              <a:ext cx="187500" cy="1068925"/>
            </a:xfrm>
            <a:custGeom>
              <a:rect b="b" l="l" r="r" t="t"/>
              <a:pathLst>
                <a:path extrusionOk="0" h="42757" w="7500">
                  <a:moveTo>
                    <a:pt x="4800" y="0"/>
                  </a:moveTo>
                  <a:lnTo>
                    <a:pt x="3900" y="9000"/>
                  </a:lnTo>
                  <a:lnTo>
                    <a:pt x="0" y="18300"/>
                  </a:lnTo>
                  <a:lnTo>
                    <a:pt x="4800" y="24000"/>
                  </a:lnTo>
                  <a:lnTo>
                    <a:pt x="4500" y="30600"/>
                  </a:lnTo>
                  <a:lnTo>
                    <a:pt x="7500" y="35400"/>
                  </a:lnTo>
                  <a:lnTo>
                    <a:pt x="4204" y="42757"/>
                  </a:lnTo>
                </a:path>
              </a:pathLst>
            </a:custGeom>
            <a:noFill/>
            <a:ln cap="flat" cmpd="sng" w="20575">
              <a:solidFill>
                <a:srgbClr val="674EA7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344" name="Google Shape;344;p33"/>
            <p:cNvSpPr/>
            <p:nvPr/>
          </p:nvSpPr>
          <p:spPr>
            <a:xfrm>
              <a:off x="3495175" y="3546000"/>
              <a:ext cx="232500" cy="840000"/>
            </a:xfrm>
            <a:custGeom>
              <a:rect b="b" l="l" r="r" t="t"/>
              <a:pathLst>
                <a:path extrusionOk="0" h="33600" w="9300">
                  <a:moveTo>
                    <a:pt x="0" y="0"/>
                  </a:moveTo>
                  <a:lnTo>
                    <a:pt x="2400" y="8400"/>
                  </a:lnTo>
                  <a:lnTo>
                    <a:pt x="9300" y="10800"/>
                  </a:lnTo>
                  <a:lnTo>
                    <a:pt x="9300" y="16500"/>
                  </a:lnTo>
                  <a:lnTo>
                    <a:pt x="6000" y="25800"/>
                  </a:lnTo>
                  <a:lnTo>
                    <a:pt x="5400" y="33600"/>
                  </a:lnTo>
                </a:path>
              </a:pathLst>
            </a:custGeom>
            <a:noFill/>
            <a:ln cap="flat" cmpd="sng" w="20575">
              <a:solidFill>
                <a:srgbClr val="6D9EEB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345" name="Google Shape;345;p33"/>
            <p:cNvSpPr/>
            <p:nvPr/>
          </p:nvSpPr>
          <p:spPr>
            <a:xfrm>
              <a:off x="3348900" y="3996000"/>
              <a:ext cx="165000" cy="382500"/>
            </a:xfrm>
            <a:custGeom>
              <a:rect b="b" l="l" r="r" t="t"/>
              <a:pathLst>
                <a:path extrusionOk="0" h="15300" w="6600">
                  <a:moveTo>
                    <a:pt x="6600" y="0"/>
                  </a:moveTo>
                  <a:lnTo>
                    <a:pt x="3000" y="6900"/>
                  </a:lnTo>
                  <a:lnTo>
                    <a:pt x="0" y="10800"/>
                  </a:lnTo>
                  <a:lnTo>
                    <a:pt x="0" y="15300"/>
                  </a:lnTo>
                </a:path>
              </a:pathLst>
            </a:custGeom>
            <a:noFill/>
            <a:ln cap="flat" cmpd="sng" w="20575">
              <a:solidFill>
                <a:srgbClr val="A4C2F4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346" name="Google Shape;346;p33"/>
            <p:cNvSpPr/>
            <p:nvPr/>
          </p:nvSpPr>
          <p:spPr>
            <a:xfrm>
              <a:off x="3251400" y="3441000"/>
              <a:ext cx="375000" cy="937500"/>
            </a:xfrm>
            <a:custGeom>
              <a:rect b="b" l="l" r="r" t="t"/>
              <a:pathLst>
                <a:path extrusionOk="0" h="37500" w="15000">
                  <a:moveTo>
                    <a:pt x="15000" y="0"/>
                  </a:moveTo>
                  <a:lnTo>
                    <a:pt x="14100" y="6600"/>
                  </a:lnTo>
                  <a:lnTo>
                    <a:pt x="9900" y="14700"/>
                  </a:lnTo>
                  <a:lnTo>
                    <a:pt x="4200" y="20100"/>
                  </a:lnTo>
                  <a:lnTo>
                    <a:pt x="1800" y="26400"/>
                  </a:lnTo>
                  <a:lnTo>
                    <a:pt x="1500" y="32700"/>
                  </a:lnTo>
                  <a:lnTo>
                    <a:pt x="0" y="37500"/>
                  </a:lnTo>
                </a:path>
              </a:pathLst>
            </a:custGeom>
            <a:noFill/>
            <a:ln cap="flat" cmpd="sng" w="20575">
              <a:solidFill>
                <a:srgbClr val="6D9EEB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347" name="Google Shape;347;p33"/>
            <p:cNvSpPr/>
            <p:nvPr/>
          </p:nvSpPr>
          <p:spPr>
            <a:xfrm>
              <a:off x="3338150" y="3996000"/>
              <a:ext cx="82500" cy="382500"/>
            </a:xfrm>
            <a:custGeom>
              <a:rect b="b" l="l" r="r" t="t"/>
              <a:pathLst>
                <a:path extrusionOk="0" h="15300" w="3300">
                  <a:moveTo>
                    <a:pt x="0" y="0"/>
                  </a:moveTo>
                  <a:lnTo>
                    <a:pt x="2700" y="4500"/>
                  </a:lnTo>
                  <a:lnTo>
                    <a:pt x="3300" y="10800"/>
                  </a:lnTo>
                  <a:lnTo>
                    <a:pt x="3300" y="15300"/>
                  </a:lnTo>
                </a:path>
              </a:pathLst>
            </a:custGeom>
            <a:noFill/>
            <a:ln cap="flat" cmpd="sng" w="20575">
              <a:solidFill>
                <a:srgbClr val="3C78D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348" name="Google Shape;348;p33"/>
            <p:cNvSpPr/>
            <p:nvPr/>
          </p:nvSpPr>
          <p:spPr>
            <a:xfrm>
              <a:off x="3700475" y="4108575"/>
              <a:ext cx="73250" cy="277800"/>
            </a:xfrm>
            <a:custGeom>
              <a:rect b="b" l="l" r="r" t="t"/>
              <a:pathLst>
                <a:path extrusionOk="0" h="11112" w="2930">
                  <a:moveTo>
                    <a:pt x="2930" y="0"/>
                  </a:moveTo>
                  <a:lnTo>
                    <a:pt x="732" y="1832"/>
                  </a:lnTo>
                  <a:lnTo>
                    <a:pt x="732" y="4396"/>
                  </a:lnTo>
                  <a:lnTo>
                    <a:pt x="0" y="8182"/>
                  </a:lnTo>
                  <a:lnTo>
                    <a:pt x="366" y="11112"/>
                  </a:lnTo>
                </a:path>
              </a:pathLst>
            </a:custGeom>
            <a:noFill/>
            <a:ln cap="flat" cmpd="sng" w="20575">
              <a:solidFill>
                <a:srgbClr val="A4C2F4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349" name="Google Shape;349;p33"/>
            <p:cNvSpPr/>
            <p:nvPr/>
          </p:nvSpPr>
          <p:spPr>
            <a:xfrm>
              <a:off x="2942700" y="4378500"/>
              <a:ext cx="1125000" cy="75000"/>
            </a:xfrm>
            <a:prstGeom prst="rect">
              <a:avLst/>
            </a:prstGeom>
            <a:solidFill>
              <a:srgbClr val="F9CB9C"/>
            </a:solidFill>
            <a:ln cap="flat" cmpd="sng" w="10300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12"/>
                <a:buFont typeface="Arial"/>
                <a:buNone/>
              </a:pPr>
              <a:r>
                <a:t/>
              </a:r>
              <a:endParaRPr b="0" i="0" sz="1512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350" name="Google Shape;350;p33"/>
            <p:cNvSpPr/>
            <p:nvPr/>
          </p:nvSpPr>
          <p:spPr>
            <a:xfrm>
              <a:off x="2215175" y="4457000"/>
              <a:ext cx="2516400" cy="277800"/>
            </a:xfrm>
            <a:prstGeom prst="rect">
              <a:avLst/>
            </a:prstGeom>
            <a:solidFill>
              <a:srgbClr val="FCE5CD"/>
            </a:solidFill>
            <a:ln>
              <a:noFill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12"/>
                <a:buFont typeface="Arial"/>
                <a:buNone/>
              </a:pPr>
              <a:r>
                <a:t/>
              </a:r>
              <a:endParaRPr b="0" i="0" sz="1512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351" name="Google Shape;351;p33"/>
            <p:cNvSpPr/>
            <p:nvPr/>
          </p:nvSpPr>
          <p:spPr>
            <a:xfrm>
              <a:off x="4064475" y="1863900"/>
              <a:ext cx="82500" cy="75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12"/>
            </a:p>
          </p:txBody>
        </p:sp>
        <p:sp>
          <p:nvSpPr>
            <p:cNvPr id="352" name="Google Shape;352;p33"/>
            <p:cNvSpPr/>
            <p:nvPr/>
          </p:nvSpPr>
          <p:spPr>
            <a:xfrm>
              <a:off x="3727325" y="4089650"/>
              <a:ext cx="82500" cy="75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12"/>
            </a:p>
          </p:txBody>
        </p:sp>
        <p:sp>
          <p:nvSpPr>
            <p:cNvPr id="353" name="Google Shape;353;p33"/>
            <p:cNvSpPr/>
            <p:nvPr/>
          </p:nvSpPr>
          <p:spPr>
            <a:xfrm>
              <a:off x="3603275" y="3453300"/>
              <a:ext cx="82500" cy="75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12"/>
            </a:p>
          </p:txBody>
        </p:sp>
        <p:sp>
          <p:nvSpPr>
            <p:cNvPr id="354" name="Google Shape;354;p33"/>
            <p:cNvSpPr/>
            <p:nvPr/>
          </p:nvSpPr>
          <p:spPr>
            <a:xfrm>
              <a:off x="3357950" y="3813450"/>
              <a:ext cx="82500" cy="75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12"/>
            </a:p>
          </p:txBody>
        </p:sp>
        <p:sp>
          <p:nvSpPr>
            <p:cNvPr id="355" name="Google Shape;355;p33"/>
            <p:cNvSpPr/>
            <p:nvPr/>
          </p:nvSpPr>
          <p:spPr>
            <a:xfrm>
              <a:off x="3297900" y="1046850"/>
              <a:ext cx="245993" cy="2289478"/>
            </a:xfrm>
            <a:custGeom>
              <a:rect b="b" l="l" r="r" t="t"/>
              <a:pathLst>
                <a:path extrusionOk="0" h="103211" w="9000">
                  <a:moveTo>
                    <a:pt x="1200" y="0"/>
                  </a:moveTo>
                  <a:lnTo>
                    <a:pt x="6000" y="6600"/>
                  </a:lnTo>
                  <a:lnTo>
                    <a:pt x="3000" y="15000"/>
                  </a:lnTo>
                  <a:lnTo>
                    <a:pt x="5400" y="18900"/>
                  </a:lnTo>
                  <a:lnTo>
                    <a:pt x="9000" y="28200"/>
                  </a:lnTo>
                  <a:lnTo>
                    <a:pt x="3900" y="36300"/>
                  </a:lnTo>
                  <a:lnTo>
                    <a:pt x="6600" y="40800"/>
                  </a:lnTo>
                  <a:lnTo>
                    <a:pt x="5400" y="47700"/>
                  </a:lnTo>
                  <a:lnTo>
                    <a:pt x="0" y="61800"/>
                  </a:lnTo>
                  <a:lnTo>
                    <a:pt x="4200" y="69000"/>
                  </a:lnTo>
                  <a:lnTo>
                    <a:pt x="4200" y="74100"/>
                  </a:lnTo>
                  <a:lnTo>
                    <a:pt x="300" y="83400"/>
                  </a:lnTo>
                  <a:lnTo>
                    <a:pt x="3300" y="89400"/>
                  </a:lnTo>
                  <a:lnTo>
                    <a:pt x="6600" y="93900"/>
                  </a:lnTo>
                  <a:lnTo>
                    <a:pt x="8182" y="103211"/>
                  </a:lnTo>
                </a:path>
              </a:pathLst>
            </a:custGeom>
            <a:noFill/>
            <a:ln cap="flat" cmpd="sng" w="20575">
              <a:solidFill>
                <a:srgbClr val="674EA7"/>
              </a:solidFill>
              <a:prstDash val="solid"/>
              <a:round/>
              <a:headEnd len="sm" w="sm" type="none"/>
              <a:tailEnd len="med" w="med" type="none"/>
            </a:ln>
          </p:spPr>
        </p:sp>
      </p:grpSp>
      <p:sp>
        <p:nvSpPr>
          <p:cNvPr id="356" name="Google Shape;356;p33"/>
          <p:cNvSpPr txBox="1"/>
          <p:nvPr/>
        </p:nvSpPr>
        <p:spPr>
          <a:xfrm>
            <a:off x="477675" y="896600"/>
            <a:ext cx="2102700" cy="1098900"/>
          </a:xfrm>
          <a:prstGeom prst="rect">
            <a:avLst/>
          </a:prstGeom>
          <a:noFill/>
          <a:ln cap="flat" cmpd="sng" w="19050">
            <a:solidFill>
              <a:srgbClr val="005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800">
                <a:solidFill>
                  <a:srgbClr val="005030"/>
                </a:solidFill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Electric fields collect</a:t>
            </a:r>
            <a:r>
              <a:rPr lang="en" sz="1800">
                <a:solidFill>
                  <a:srgbClr val="005030"/>
                </a:solidFill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 charge and cause </a:t>
            </a:r>
            <a:r>
              <a:rPr b="1" lang="en" sz="1800">
                <a:solidFill>
                  <a:srgbClr val="005030"/>
                </a:solidFill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avalanches.</a:t>
            </a:r>
            <a:endParaRPr b="1" sz="1800">
              <a:solidFill>
                <a:srgbClr val="005030"/>
              </a:solidFill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57" name="Google Shape;357;p33"/>
          <p:cNvSpPr txBox="1"/>
          <p:nvPr/>
        </p:nvSpPr>
        <p:spPr>
          <a:xfrm>
            <a:off x="5139667" y="1365684"/>
            <a:ext cx="1198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>
                <a:solidFill>
                  <a:srgbClr val="666666"/>
                </a:solidFill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Grid</a:t>
            </a:r>
            <a:endParaRPr b="0" i="0" sz="1200" u="none" cap="none" strike="noStrik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33"/>
          <p:cNvSpPr txBox="1"/>
          <p:nvPr/>
        </p:nvSpPr>
        <p:spPr>
          <a:xfrm>
            <a:off x="477750" y="1995500"/>
            <a:ext cx="2389200" cy="29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Grid</a:t>
            </a:r>
            <a:r>
              <a:rPr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 must be </a:t>
            </a:r>
            <a:r>
              <a:rPr b="1"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transparent</a:t>
            </a:r>
            <a:r>
              <a:rPr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 to primary charges.</a:t>
            </a:r>
            <a:endParaRPr>
              <a:solidFill>
                <a:srgbClr val="B7B7B7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Gas gain</a:t>
            </a:r>
            <a:r>
              <a:rPr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 needs to be higher than the pixel </a:t>
            </a:r>
            <a:r>
              <a:rPr b="1"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threshold</a:t>
            </a:r>
            <a:r>
              <a:rPr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>
              <a:solidFill>
                <a:srgbClr val="B7B7B7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More </a:t>
            </a:r>
            <a:r>
              <a:rPr b="1" i="1"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gain</a:t>
            </a:r>
            <a:r>
              <a:rPr i="1"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 means more </a:t>
            </a:r>
            <a:r>
              <a:rPr b="1" i="1"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ions</a:t>
            </a:r>
            <a:r>
              <a:rPr i="1"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i="1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A61D01"/>
                </a:solidFill>
                <a:latin typeface="Cambria"/>
                <a:ea typeface="Cambria"/>
                <a:cs typeface="Cambria"/>
                <a:sym typeface="Cambria"/>
              </a:rPr>
              <a:t>Ion</a:t>
            </a:r>
            <a:r>
              <a:rPr lang="en">
                <a:solidFill>
                  <a:srgbClr val="A61D01"/>
                </a:solidFill>
                <a:latin typeface="Cambria"/>
                <a:ea typeface="Cambria"/>
                <a:cs typeface="Cambria"/>
                <a:sym typeface="Cambria"/>
              </a:rPr>
              <a:t> trajectories should terminate</a:t>
            </a:r>
            <a:r>
              <a:rPr b="1" lang="en">
                <a:solidFill>
                  <a:srgbClr val="A61D01"/>
                </a:solidFill>
                <a:latin typeface="Cambria"/>
                <a:ea typeface="Cambria"/>
                <a:cs typeface="Cambria"/>
                <a:sym typeface="Cambria"/>
              </a:rPr>
              <a:t> on the grid.</a:t>
            </a:r>
            <a:r>
              <a:rPr lang="en">
                <a:solidFill>
                  <a:srgbClr val="A61D0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>
              <a:solidFill>
                <a:srgbClr val="A61D0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Otherwise is </a:t>
            </a:r>
            <a:r>
              <a:rPr b="1" i="1" lang="en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back-flowing.</a:t>
            </a:r>
            <a:endParaRPr b="1" i="1">
              <a:solidFill>
                <a:srgbClr val="FF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Pixel</a:t>
            </a:r>
            <a:r>
              <a:rPr b="1"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noise 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needs to be as</a:t>
            </a:r>
            <a:r>
              <a:rPr b="1"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low as possible,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enabling </a:t>
            </a:r>
            <a:r>
              <a:rPr b="1"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low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b="1"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thresholds</a:t>
            </a:r>
            <a:r>
              <a:rPr lang="en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359" name="Google Shape;359;p33"/>
          <p:cNvCxnSpPr>
            <a:stCxn id="351" idx="0"/>
          </p:cNvCxnSpPr>
          <p:nvPr/>
        </p:nvCxnSpPr>
        <p:spPr>
          <a:xfrm rot="5400000">
            <a:off x="4149992" y="2265835"/>
            <a:ext cx="1697700" cy="512400"/>
          </a:xfrm>
          <a:prstGeom prst="curvedConnector3">
            <a:avLst>
              <a:gd fmla="val -14026" name="adj1"/>
            </a:avLst>
          </a:prstGeom>
          <a:noFill/>
          <a:ln cap="flat" cmpd="sng" w="19050">
            <a:solidFill>
              <a:srgbClr val="A61C00"/>
            </a:solidFill>
            <a:prstDash val="solid"/>
            <a:round/>
            <a:headEnd len="med" w="med" type="stealth"/>
            <a:tailEnd len="med" w="med" type="none"/>
          </a:ln>
        </p:spPr>
      </p:cxnSp>
      <p:cxnSp>
        <p:nvCxnSpPr>
          <p:cNvPr id="360" name="Google Shape;360;p33"/>
          <p:cNvCxnSpPr>
            <a:stCxn id="351" idx="4"/>
          </p:cNvCxnSpPr>
          <p:nvPr/>
        </p:nvCxnSpPr>
        <p:spPr>
          <a:xfrm rot="5400000">
            <a:off x="3918092" y="2736250"/>
            <a:ext cx="2319000" cy="354900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rgbClr val="A61C00"/>
            </a:solidFill>
            <a:prstDash val="solid"/>
            <a:round/>
            <a:headEnd len="med" w="med" type="stealth"/>
            <a:tailEnd len="med" w="med" type="none"/>
          </a:ln>
        </p:spPr>
      </p:cxnSp>
      <p:cxnSp>
        <p:nvCxnSpPr>
          <p:cNvPr id="361" name="Google Shape;361;p33"/>
          <p:cNvCxnSpPr/>
          <p:nvPr/>
        </p:nvCxnSpPr>
        <p:spPr>
          <a:xfrm flipH="1" rot="10800000">
            <a:off x="2507702" y="2696400"/>
            <a:ext cx="2493300" cy="9306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rgbClr val="A41D00"/>
            </a:solidFill>
            <a:prstDash val="dash"/>
            <a:round/>
            <a:headEnd len="med" w="med" type="none"/>
            <a:tailEnd len="med" w="med" type="stealth"/>
          </a:ln>
        </p:spPr>
      </p:cxnSp>
      <p:cxnSp>
        <p:nvCxnSpPr>
          <p:cNvPr id="362" name="Google Shape;362;p33"/>
          <p:cNvCxnSpPr/>
          <p:nvPr/>
        </p:nvCxnSpPr>
        <p:spPr>
          <a:xfrm flipH="1" rot="10800000">
            <a:off x="2685852" y="2162000"/>
            <a:ext cx="1899300" cy="1782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rgbClr val="FF4041"/>
            </a:solidFill>
            <a:prstDash val="dash"/>
            <a:round/>
            <a:headEnd len="med" w="med" type="none"/>
            <a:tailEnd len="med" w="med" type="stealth"/>
          </a:ln>
        </p:spPr>
      </p:cxnSp>
      <p:cxnSp>
        <p:nvCxnSpPr>
          <p:cNvPr id="363" name="Google Shape;363;p33"/>
          <p:cNvCxnSpPr/>
          <p:nvPr/>
        </p:nvCxnSpPr>
        <p:spPr>
          <a:xfrm rot="5400000">
            <a:off x="3216625" y="1446150"/>
            <a:ext cx="3253500" cy="435900"/>
          </a:xfrm>
          <a:prstGeom prst="curvedConnector3">
            <a:avLst>
              <a:gd fmla="val 29276" name="adj1"/>
            </a:avLst>
          </a:prstGeom>
          <a:noFill/>
          <a:ln cap="flat" cmpd="sng" w="19050">
            <a:solidFill>
              <a:srgbClr val="FF4041"/>
            </a:solidFill>
            <a:prstDash val="solid"/>
            <a:round/>
            <a:headEnd len="med" w="med" type="stealth"/>
            <a:tailEnd len="med" w="med" type="none"/>
          </a:ln>
        </p:spPr>
      </p:cxnSp>
      <p:sp>
        <p:nvSpPr>
          <p:cNvPr id="364" name="Google Shape;364;p33"/>
          <p:cNvSpPr txBox="1"/>
          <p:nvPr>
            <p:ph type="title"/>
          </p:nvPr>
        </p:nvSpPr>
        <p:spPr>
          <a:xfrm>
            <a:off x="311700" y="305450"/>
            <a:ext cx="6490800" cy="6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en"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Low-Gain, Integrated-Grid, Pixelated MPGDs</a:t>
            </a:r>
            <a:endParaRPr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365" name="Google Shape;365;p33" title="ionDriftAll.gif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9545" y="1795396"/>
            <a:ext cx="3711605" cy="265115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33"/>
          <p:cNvSpPr txBox="1"/>
          <p:nvPr/>
        </p:nvSpPr>
        <p:spPr>
          <a:xfrm>
            <a:off x="5017015" y="4180772"/>
            <a:ext cx="914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9900"/>
                </a:solidFill>
                <a:latin typeface="Cambria"/>
                <a:ea typeface="Cambria"/>
                <a:cs typeface="Cambria"/>
                <a:sym typeface="Cambria"/>
              </a:rPr>
              <a:t>Pixels</a:t>
            </a:r>
            <a:endParaRPr b="0" i="0" sz="1200" u="none" cap="none" strike="noStrike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34" title="backflow.gif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17150" y="1839228"/>
            <a:ext cx="3703999" cy="264567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34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73" name="Google Shape;373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74" name="Google Shape;374;p34"/>
          <p:cNvGrpSpPr/>
          <p:nvPr/>
        </p:nvGrpSpPr>
        <p:grpSpPr>
          <a:xfrm>
            <a:off x="3212870" y="9"/>
            <a:ext cx="2718242" cy="4774322"/>
            <a:chOff x="2215175" y="314950"/>
            <a:chExt cx="2516425" cy="4419850"/>
          </a:xfrm>
        </p:grpSpPr>
        <p:sp>
          <p:nvSpPr>
            <p:cNvPr id="375" name="Google Shape;375;p34"/>
            <p:cNvSpPr/>
            <p:nvPr/>
          </p:nvSpPr>
          <p:spPr>
            <a:xfrm>
              <a:off x="3583359" y="314950"/>
              <a:ext cx="871800" cy="4061475"/>
            </a:xfrm>
            <a:custGeom>
              <a:rect b="b" l="l" r="r" t="t"/>
              <a:pathLst>
                <a:path extrusionOk="0" h="162459" w="34872">
                  <a:moveTo>
                    <a:pt x="34872" y="0"/>
                  </a:moveTo>
                  <a:cubicBezTo>
                    <a:pt x="34855" y="1473"/>
                    <a:pt x="34890" y="5487"/>
                    <a:pt x="34771" y="8840"/>
                  </a:cubicBezTo>
                  <a:cubicBezTo>
                    <a:pt x="34653" y="12193"/>
                    <a:pt x="34463" y="16942"/>
                    <a:pt x="34161" y="20117"/>
                  </a:cubicBezTo>
                  <a:cubicBezTo>
                    <a:pt x="33859" y="23292"/>
                    <a:pt x="33598" y="25726"/>
                    <a:pt x="32957" y="27891"/>
                  </a:cubicBezTo>
                  <a:cubicBezTo>
                    <a:pt x="32316" y="30056"/>
                    <a:pt x="31815" y="31474"/>
                    <a:pt x="30316" y="33109"/>
                  </a:cubicBezTo>
                  <a:cubicBezTo>
                    <a:pt x="28818" y="34744"/>
                    <a:pt x="26238" y="36224"/>
                    <a:pt x="23966" y="37699"/>
                  </a:cubicBezTo>
                  <a:cubicBezTo>
                    <a:pt x="21694" y="39174"/>
                    <a:pt x="19000" y="40319"/>
                    <a:pt x="16686" y="41961"/>
                  </a:cubicBezTo>
                  <a:cubicBezTo>
                    <a:pt x="14372" y="43603"/>
                    <a:pt x="11911" y="45568"/>
                    <a:pt x="10082" y="47549"/>
                  </a:cubicBezTo>
                  <a:cubicBezTo>
                    <a:pt x="8253" y="49530"/>
                    <a:pt x="6915" y="51545"/>
                    <a:pt x="5713" y="53848"/>
                  </a:cubicBezTo>
                  <a:cubicBezTo>
                    <a:pt x="4511" y="56151"/>
                    <a:pt x="3579" y="58844"/>
                    <a:pt x="2868" y="61367"/>
                  </a:cubicBezTo>
                  <a:cubicBezTo>
                    <a:pt x="2157" y="63890"/>
                    <a:pt x="1819" y="66718"/>
                    <a:pt x="1446" y="68987"/>
                  </a:cubicBezTo>
                  <a:cubicBezTo>
                    <a:pt x="1074" y="71256"/>
                    <a:pt x="870" y="72170"/>
                    <a:pt x="633" y="74981"/>
                  </a:cubicBezTo>
                  <a:cubicBezTo>
                    <a:pt x="396" y="77792"/>
                    <a:pt x="109" y="81517"/>
                    <a:pt x="24" y="85852"/>
                  </a:cubicBezTo>
                  <a:cubicBezTo>
                    <a:pt x="-61" y="90187"/>
                    <a:pt x="108" y="88223"/>
                    <a:pt x="125" y="100991"/>
                  </a:cubicBezTo>
                  <a:cubicBezTo>
                    <a:pt x="142" y="113759"/>
                    <a:pt x="125" y="152214"/>
                    <a:pt x="125" y="162459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34"/>
            <p:cNvSpPr/>
            <p:nvPr/>
          </p:nvSpPr>
          <p:spPr>
            <a:xfrm>
              <a:off x="3570874" y="320050"/>
              <a:ext cx="749675" cy="4061450"/>
            </a:xfrm>
            <a:custGeom>
              <a:rect b="b" l="l" r="r" t="t"/>
              <a:pathLst>
                <a:path extrusionOk="0" h="162458" w="29987">
                  <a:moveTo>
                    <a:pt x="29987" y="0"/>
                  </a:moveTo>
                  <a:cubicBezTo>
                    <a:pt x="29885" y="1405"/>
                    <a:pt x="29750" y="5452"/>
                    <a:pt x="29377" y="8432"/>
                  </a:cubicBezTo>
                  <a:cubicBezTo>
                    <a:pt x="29004" y="11412"/>
                    <a:pt x="28344" y="15290"/>
                    <a:pt x="27751" y="17881"/>
                  </a:cubicBezTo>
                  <a:cubicBezTo>
                    <a:pt x="27158" y="20472"/>
                    <a:pt x="26803" y="21843"/>
                    <a:pt x="25821" y="23977"/>
                  </a:cubicBezTo>
                  <a:cubicBezTo>
                    <a:pt x="24839" y="26111"/>
                    <a:pt x="23569" y="28431"/>
                    <a:pt x="21859" y="30683"/>
                  </a:cubicBezTo>
                  <a:cubicBezTo>
                    <a:pt x="20149" y="32935"/>
                    <a:pt x="17490" y="35340"/>
                    <a:pt x="15559" y="37490"/>
                  </a:cubicBezTo>
                  <a:cubicBezTo>
                    <a:pt x="13629" y="39641"/>
                    <a:pt x="12054" y="41080"/>
                    <a:pt x="10276" y="43586"/>
                  </a:cubicBezTo>
                  <a:cubicBezTo>
                    <a:pt x="8498" y="46092"/>
                    <a:pt x="6364" y="48886"/>
                    <a:pt x="4891" y="52527"/>
                  </a:cubicBezTo>
                  <a:cubicBezTo>
                    <a:pt x="3418" y="56168"/>
                    <a:pt x="2216" y="61163"/>
                    <a:pt x="1437" y="65430"/>
                  </a:cubicBezTo>
                  <a:cubicBezTo>
                    <a:pt x="658" y="69697"/>
                    <a:pt x="455" y="72220"/>
                    <a:pt x="218" y="78130"/>
                  </a:cubicBezTo>
                  <a:cubicBezTo>
                    <a:pt x="-19" y="84040"/>
                    <a:pt x="49" y="86833"/>
                    <a:pt x="15" y="100888"/>
                  </a:cubicBezTo>
                  <a:cubicBezTo>
                    <a:pt x="-19" y="114943"/>
                    <a:pt x="15" y="152196"/>
                    <a:pt x="15" y="162458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34"/>
            <p:cNvSpPr/>
            <p:nvPr/>
          </p:nvSpPr>
          <p:spPr>
            <a:xfrm>
              <a:off x="3552600" y="314950"/>
              <a:ext cx="630775" cy="4058925"/>
            </a:xfrm>
            <a:custGeom>
              <a:rect b="b" l="l" r="r" t="t"/>
              <a:pathLst>
                <a:path extrusionOk="0" h="162357" w="25231">
                  <a:moveTo>
                    <a:pt x="25231" y="0"/>
                  </a:moveTo>
                  <a:cubicBezTo>
                    <a:pt x="25062" y="1524"/>
                    <a:pt x="24825" y="5825"/>
                    <a:pt x="24215" y="9144"/>
                  </a:cubicBezTo>
                  <a:cubicBezTo>
                    <a:pt x="23606" y="12463"/>
                    <a:pt x="22929" y="16290"/>
                    <a:pt x="21574" y="19914"/>
                  </a:cubicBezTo>
                  <a:cubicBezTo>
                    <a:pt x="20219" y="23538"/>
                    <a:pt x="18136" y="27246"/>
                    <a:pt x="16087" y="30887"/>
                  </a:cubicBezTo>
                  <a:cubicBezTo>
                    <a:pt x="14038" y="34528"/>
                    <a:pt x="11109" y="38558"/>
                    <a:pt x="9280" y="41758"/>
                  </a:cubicBezTo>
                  <a:cubicBezTo>
                    <a:pt x="7451" y="44958"/>
                    <a:pt x="6316" y="46923"/>
                    <a:pt x="5114" y="50089"/>
                  </a:cubicBezTo>
                  <a:cubicBezTo>
                    <a:pt x="3912" y="53256"/>
                    <a:pt x="2794" y="57387"/>
                    <a:pt x="2066" y="60757"/>
                  </a:cubicBezTo>
                  <a:cubicBezTo>
                    <a:pt x="1338" y="64127"/>
                    <a:pt x="1051" y="66718"/>
                    <a:pt x="746" y="70308"/>
                  </a:cubicBezTo>
                  <a:cubicBezTo>
                    <a:pt x="441" y="73898"/>
                    <a:pt x="357" y="77182"/>
                    <a:pt x="238" y="82296"/>
                  </a:cubicBezTo>
                  <a:cubicBezTo>
                    <a:pt x="119" y="87410"/>
                    <a:pt x="68" y="87648"/>
                    <a:pt x="34" y="100991"/>
                  </a:cubicBezTo>
                  <a:cubicBezTo>
                    <a:pt x="0" y="114335"/>
                    <a:pt x="34" y="152129"/>
                    <a:pt x="34" y="162357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78" name="Google Shape;378;p34"/>
            <p:cNvCxnSpPr/>
            <p:nvPr/>
          </p:nvCxnSpPr>
          <p:spPr>
            <a:xfrm>
              <a:off x="3474725" y="320050"/>
              <a:ext cx="0" cy="4053900"/>
            </a:xfrm>
            <a:prstGeom prst="straightConnector1">
              <a:avLst/>
            </a:pr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79" name="Google Shape;379;p34"/>
            <p:cNvSpPr/>
            <p:nvPr/>
          </p:nvSpPr>
          <p:spPr>
            <a:xfrm>
              <a:off x="3536954" y="320050"/>
              <a:ext cx="519400" cy="4056375"/>
            </a:xfrm>
            <a:custGeom>
              <a:rect b="b" l="l" r="r" t="t"/>
              <a:pathLst>
                <a:path extrusionOk="0" h="162255" w="20776">
                  <a:moveTo>
                    <a:pt x="20777" y="0"/>
                  </a:moveTo>
                  <a:cubicBezTo>
                    <a:pt x="20540" y="1744"/>
                    <a:pt x="20032" y="7179"/>
                    <a:pt x="19355" y="10464"/>
                  </a:cubicBezTo>
                  <a:cubicBezTo>
                    <a:pt x="18678" y="13749"/>
                    <a:pt x="18254" y="15494"/>
                    <a:pt x="16713" y="19710"/>
                  </a:cubicBezTo>
                  <a:cubicBezTo>
                    <a:pt x="15172" y="23927"/>
                    <a:pt x="11955" y="31411"/>
                    <a:pt x="10109" y="35763"/>
                  </a:cubicBezTo>
                  <a:cubicBezTo>
                    <a:pt x="8263" y="40115"/>
                    <a:pt x="6875" y="42367"/>
                    <a:pt x="5639" y="45821"/>
                  </a:cubicBezTo>
                  <a:cubicBezTo>
                    <a:pt x="4403" y="49275"/>
                    <a:pt x="3420" y="53238"/>
                    <a:pt x="2692" y="56489"/>
                  </a:cubicBezTo>
                  <a:cubicBezTo>
                    <a:pt x="1964" y="59740"/>
                    <a:pt x="1659" y="61687"/>
                    <a:pt x="1270" y="65328"/>
                  </a:cubicBezTo>
                  <a:cubicBezTo>
                    <a:pt x="881" y="68969"/>
                    <a:pt x="559" y="72406"/>
                    <a:pt x="356" y="78333"/>
                  </a:cubicBezTo>
                  <a:cubicBezTo>
                    <a:pt x="153" y="84260"/>
                    <a:pt x="102" y="86901"/>
                    <a:pt x="51" y="100888"/>
                  </a:cubicBezTo>
                  <a:cubicBezTo>
                    <a:pt x="0" y="114875"/>
                    <a:pt x="51" y="152027"/>
                    <a:pt x="51" y="162255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34"/>
            <p:cNvSpPr/>
            <p:nvPr/>
          </p:nvSpPr>
          <p:spPr>
            <a:xfrm>
              <a:off x="3521704" y="320050"/>
              <a:ext cx="410200" cy="4053825"/>
            </a:xfrm>
            <a:custGeom>
              <a:rect b="b" l="l" r="r" t="t"/>
              <a:pathLst>
                <a:path extrusionOk="0" h="162153" w="16408">
                  <a:moveTo>
                    <a:pt x="16409" y="0"/>
                  </a:moveTo>
                  <a:cubicBezTo>
                    <a:pt x="16223" y="1490"/>
                    <a:pt x="15935" y="5316"/>
                    <a:pt x="15291" y="8940"/>
                  </a:cubicBezTo>
                  <a:cubicBezTo>
                    <a:pt x="14648" y="12564"/>
                    <a:pt x="13581" y="17966"/>
                    <a:pt x="12548" y="21742"/>
                  </a:cubicBezTo>
                  <a:cubicBezTo>
                    <a:pt x="11515" y="25518"/>
                    <a:pt x="10313" y="28041"/>
                    <a:pt x="9094" y="31597"/>
                  </a:cubicBezTo>
                  <a:cubicBezTo>
                    <a:pt x="7875" y="35153"/>
                    <a:pt x="6266" y="39708"/>
                    <a:pt x="5233" y="43078"/>
                  </a:cubicBezTo>
                  <a:cubicBezTo>
                    <a:pt x="4200" y="46448"/>
                    <a:pt x="3624" y="47701"/>
                    <a:pt x="2896" y="51816"/>
                  </a:cubicBezTo>
                  <a:cubicBezTo>
                    <a:pt x="2168" y="55931"/>
                    <a:pt x="1287" y="63178"/>
                    <a:pt x="864" y="67767"/>
                  </a:cubicBezTo>
                  <a:cubicBezTo>
                    <a:pt x="441" y="72356"/>
                    <a:pt x="492" y="73863"/>
                    <a:pt x="356" y="79349"/>
                  </a:cubicBezTo>
                  <a:cubicBezTo>
                    <a:pt x="221" y="84835"/>
                    <a:pt x="102" y="86884"/>
                    <a:pt x="51" y="100685"/>
                  </a:cubicBezTo>
                  <a:cubicBezTo>
                    <a:pt x="0" y="114486"/>
                    <a:pt x="51" y="151908"/>
                    <a:pt x="51" y="162153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34"/>
            <p:cNvSpPr/>
            <p:nvPr/>
          </p:nvSpPr>
          <p:spPr>
            <a:xfrm>
              <a:off x="3508579" y="320050"/>
              <a:ext cx="306475" cy="4058900"/>
            </a:xfrm>
            <a:custGeom>
              <a:rect b="b" l="l" r="r" t="t"/>
              <a:pathLst>
                <a:path extrusionOk="0" h="162356" w="12259">
                  <a:moveTo>
                    <a:pt x="12260" y="0"/>
                  </a:moveTo>
                  <a:cubicBezTo>
                    <a:pt x="12074" y="1693"/>
                    <a:pt x="11905" y="5605"/>
                    <a:pt x="11143" y="10160"/>
                  </a:cubicBezTo>
                  <a:cubicBezTo>
                    <a:pt x="10381" y="14715"/>
                    <a:pt x="8806" y="22250"/>
                    <a:pt x="7688" y="27330"/>
                  </a:cubicBezTo>
                  <a:cubicBezTo>
                    <a:pt x="6570" y="32410"/>
                    <a:pt x="5385" y="36322"/>
                    <a:pt x="4437" y="40640"/>
                  </a:cubicBezTo>
                  <a:cubicBezTo>
                    <a:pt x="3489" y="44958"/>
                    <a:pt x="2575" y="49276"/>
                    <a:pt x="1999" y="53238"/>
                  </a:cubicBezTo>
                  <a:cubicBezTo>
                    <a:pt x="1423" y="57200"/>
                    <a:pt x="1237" y="60875"/>
                    <a:pt x="983" y="64414"/>
                  </a:cubicBezTo>
                  <a:cubicBezTo>
                    <a:pt x="729" y="67953"/>
                    <a:pt x="628" y="68410"/>
                    <a:pt x="475" y="74472"/>
                  </a:cubicBezTo>
                  <a:cubicBezTo>
                    <a:pt x="323" y="80534"/>
                    <a:pt x="136" y="86140"/>
                    <a:pt x="68" y="100787"/>
                  </a:cubicBezTo>
                  <a:cubicBezTo>
                    <a:pt x="0" y="115434"/>
                    <a:pt x="68" y="152095"/>
                    <a:pt x="68" y="162356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34"/>
            <p:cNvSpPr/>
            <p:nvPr/>
          </p:nvSpPr>
          <p:spPr>
            <a:xfrm>
              <a:off x="3495050" y="320050"/>
              <a:ext cx="203200" cy="4058900"/>
            </a:xfrm>
            <a:custGeom>
              <a:rect b="b" l="l" r="r" t="t"/>
              <a:pathLst>
                <a:path extrusionOk="0" h="162356" w="8128">
                  <a:moveTo>
                    <a:pt x="8128" y="0"/>
                  </a:moveTo>
                  <a:cubicBezTo>
                    <a:pt x="7976" y="1897"/>
                    <a:pt x="7704" y="6926"/>
                    <a:pt x="7213" y="11379"/>
                  </a:cubicBezTo>
                  <a:cubicBezTo>
                    <a:pt x="6722" y="15832"/>
                    <a:pt x="5909" y="21437"/>
                    <a:pt x="5181" y="26720"/>
                  </a:cubicBezTo>
                  <a:cubicBezTo>
                    <a:pt x="4453" y="32003"/>
                    <a:pt x="3471" y="38438"/>
                    <a:pt x="2844" y="43078"/>
                  </a:cubicBezTo>
                  <a:cubicBezTo>
                    <a:pt x="2218" y="47718"/>
                    <a:pt x="1761" y="51223"/>
                    <a:pt x="1422" y="54559"/>
                  </a:cubicBezTo>
                  <a:cubicBezTo>
                    <a:pt x="1083" y="57895"/>
                    <a:pt x="960" y="60297"/>
                    <a:pt x="812" y="63093"/>
                  </a:cubicBezTo>
                  <a:cubicBezTo>
                    <a:pt x="665" y="65889"/>
                    <a:pt x="655" y="65018"/>
                    <a:pt x="537" y="71335"/>
                  </a:cubicBezTo>
                  <a:cubicBezTo>
                    <a:pt x="419" y="77652"/>
                    <a:pt x="196" y="85824"/>
                    <a:pt x="106" y="100994"/>
                  </a:cubicBezTo>
                  <a:cubicBezTo>
                    <a:pt x="17" y="116164"/>
                    <a:pt x="18" y="152129"/>
                    <a:pt x="0" y="162356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12"/>
            </a:p>
          </p:txBody>
        </p:sp>
        <p:sp>
          <p:nvSpPr>
            <p:cNvPr id="383" name="Google Shape;383;p34"/>
            <p:cNvSpPr/>
            <p:nvPr/>
          </p:nvSpPr>
          <p:spPr>
            <a:xfrm>
              <a:off x="3483179" y="317500"/>
              <a:ext cx="100750" cy="4061450"/>
            </a:xfrm>
            <a:custGeom>
              <a:rect b="b" l="l" r="r" t="t"/>
              <a:pathLst>
                <a:path extrusionOk="0" h="162458" w="4030">
                  <a:moveTo>
                    <a:pt x="4031" y="0"/>
                  </a:moveTo>
                  <a:cubicBezTo>
                    <a:pt x="3929" y="3031"/>
                    <a:pt x="3743" y="12564"/>
                    <a:pt x="3421" y="18186"/>
                  </a:cubicBezTo>
                  <a:cubicBezTo>
                    <a:pt x="3099" y="23808"/>
                    <a:pt x="2506" y="28262"/>
                    <a:pt x="2100" y="33731"/>
                  </a:cubicBezTo>
                  <a:cubicBezTo>
                    <a:pt x="1694" y="39201"/>
                    <a:pt x="1254" y="45737"/>
                    <a:pt x="983" y="51003"/>
                  </a:cubicBezTo>
                  <a:cubicBezTo>
                    <a:pt x="712" y="56269"/>
                    <a:pt x="628" y="56998"/>
                    <a:pt x="475" y="65329"/>
                  </a:cubicBezTo>
                  <a:cubicBezTo>
                    <a:pt x="323" y="73660"/>
                    <a:pt x="136" y="84802"/>
                    <a:pt x="68" y="100990"/>
                  </a:cubicBezTo>
                  <a:cubicBezTo>
                    <a:pt x="0" y="117178"/>
                    <a:pt x="68" y="152213"/>
                    <a:pt x="68" y="162458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34"/>
            <p:cNvSpPr/>
            <p:nvPr/>
          </p:nvSpPr>
          <p:spPr>
            <a:xfrm flipH="1">
              <a:off x="2493997" y="314950"/>
              <a:ext cx="871800" cy="4061475"/>
            </a:xfrm>
            <a:custGeom>
              <a:rect b="b" l="l" r="r" t="t"/>
              <a:pathLst>
                <a:path extrusionOk="0" h="162459" w="34872">
                  <a:moveTo>
                    <a:pt x="34872" y="0"/>
                  </a:moveTo>
                  <a:cubicBezTo>
                    <a:pt x="34855" y="1473"/>
                    <a:pt x="34890" y="5487"/>
                    <a:pt x="34771" y="8840"/>
                  </a:cubicBezTo>
                  <a:cubicBezTo>
                    <a:pt x="34653" y="12193"/>
                    <a:pt x="34463" y="16942"/>
                    <a:pt x="34161" y="20117"/>
                  </a:cubicBezTo>
                  <a:cubicBezTo>
                    <a:pt x="33859" y="23292"/>
                    <a:pt x="33598" y="25726"/>
                    <a:pt x="32957" y="27891"/>
                  </a:cubicBezTo>
                  <a:cubicBezTo>
                    <a:pt x="32316" y="30056"/>
                    <a:pt x="31815" y="31474"/>
                    <a:pt x="30316" y="33109"/>
                  </a:cubicBezTo>
                  <a:cubicBezTo>
                    <a:pt x="28818" y="34744"/>
                    <a:pt x="26238" y="36224"/>
                    <a:pt x="23966" y="37699"/>
                  </a:cubicBezTo>
                  <a:cubicBezTo>
                    <a:pt x="21694" y="39174"/>
                    <a:pt x="19000" y="40319"/>
                    <a:pt x="16686" y="41961"/>
                  </a:cubicBezTo>
                  <a:cubicBezTo>
                    <a:pt x="14372" y="43603"/>
                    <a:pt x="11911" y="45568"/>
                    <a:pt x="10082" y="47549"/>
                  </a:cubicBezTo>
                  <a:cubicBezTo>
                    <a:pt x="8253" y="49530"/>
                    <a:pt x="6915" y="51545"/>
                    <a:pt x="5713" y="53848"/>
                  </a:cubicBezTo>
                  <a:cubicBezTo>
                    <a:pt x="4511" y="56151"/>
                    <a:pt x="3579" y="58844"/>
                    <a:pt x="2868" y="61367"/>
                  </a:cubicBezTo>
                  <a:cubicBezTo>
                    <a:pt x="2157" y="63890"/>
                    <a:pt x="1819" y="66718"/>
                    <a:pt x="1446" y="68987"/>
                  </a:cubicBezTo>
                  <a:cubicBezTo>
                    <a:pt x="1074" y="71256"/>
                    <a:pt x="870" y="72170"/>
                    <a:pt x="633" y="74981"/>
                  </a:cubicBezTo>
                  <a:cubicBezTo>
                    <a:pt x="396" y="77792"/>
                    <a:pt x="109" y="81517"/>
                    <a:pt x="24" y="85852"/>
                  </a:cubicBezTo>
                  <a:cubicBezTo>
                    <a:pt x="-61" y="90187"/>
                    <a:pt x="108" y="88223"/>
                    <a:pt x="125" y="100991"/>
                  </a:cubicBezTo>
                  <a:cubicBezTo>
                    <a:pt x="142" y="113759"/>
                    <a:pt x="125" y="152214"/>
                    <a:pt x="125" y="162459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34"/>
            <p:cNvSpPr/>
            <p:nvPr/>
          </p:nvSpPr>
          <p:spPr>
            <a:xfrm flipH="1">
              <a:off x="2628608" y="320050"/>
              <a:ext cx="749675" cy="4061450"/>
            </a:xfrm>
            <a:custGeom>
              <a:rect b="b" l="l" r="r" t="t"/>
              <a:pathLst>
                <a:path extrusionOk="0" h="162458" w="29987">
                  <a:moveTo>
                    <a:pt x="29987" y="0"/>
                  </a:moveTo>
                  <a:cubicBezTo>
                    <a:pt x="29885" y="1405"/>
                    <a:pt x="29750" y="5452"/>
                    <a:pt x="29377" y="8432"/>
                  </a:cubicBezTo>
                  <a:cubicBezTo>
                    <a:pt x="29004" y="11412"/>
                    <a:pt x="28344" y="15290"/>
                    <a:pt x="27751" y="17881"/>
                  </a:cubicBezTo>
                  <a:cubicBezTo>
                    <a:pt x="27158" y="20472"/>
                    <a:pt x="26803" y="21843"/>
                    <a:pt x="25821" y="23977"/>
                  </a:cubicBezTo>
                  <a:cubicBezTo>
                    <a:pt x="24839" y="26111"/>
                    <a:pt x="23569" y="28431"/>
                    <a:pt x="21859" y="30683"/>
                  </a:cubicBezTo>
                  <a:cubicBezTo>
                    <a:pt x="20149" y="32935"/>
                    <a:pt x="17490" y="35340"/>
                    <a:pt x="15559" y="37490"/>
                  </a:cubicBezTo>
                  <a:cubicBezTo>
                    <a:pt x="13629" y="39641"/>
                    <a:pt x="12054" y="41080"/>
                    <a:pt x="10276" y="43586"/>
                  </a:cubicBezTo>
                  <a:cubicBezTo>
                    <a:pt x="8498" y="46092"/>
                    <a:pt x="6364" y="48886"/>
                    <a:pt x="4891" y="52527"/>
                  </a:cubicBezTo>
                  <a:cubicBezTo>
                    <a:pt x="3418" y="56168"/>
                    <a:pt x="2216" y="61163"/>
                    <a:pt x="1437" y="65430"/>
                  </a:cubicBezTo>
                  <a:cubicBezTo>
                    <a:pt x="658" y="69697"/>
                    <a:pt x="455" y="72220"/>
                    <a:pt x="218" y="78130"/>
                  </a:cubicBezTo>
                  <a:cubicBezTo>
                    <a:pt x="-19" y="84040"/>
                    <a:pt x="49" y="86833"/>
                    <a:pt x="15" y="100888"/>
                  </a:cubicBezTo>
                  <a:cubicBezTo>
                    <a:pt x="-19" y="114943"/>
                    <a:pt x="15" y="152196"/>
                    <a:pt x="15" y="162458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34"/>
            <p:cNvSpPr/>
            <p:nvPr/>
          </p:nvSpPr>
          <p:spPr>
            <a:xfrm flipH="1">
              <a:off x="2765782" y="314950"/>
              <a:ext cx="630775" cy="4058925"/>
            </a:xfrm>
            <a:custGeom>
              <a:rect b="b" l="l" r="r" t="t"/>
              <a:pathLst>
                <a:path extrusionOk="0" h="162357" w="25231">
                  <a:moveTo>
                    <a:pt x="25231" y="0"/>
                  </a:moveTo>
                  <a:cubicBezTo>
                    <a:pt x="25062" y="1524"/>
                    <a:pt x="24825" y="5825"/>
                    <a:pt x="24215" y="9144"/>
                  </a:cubicBezTo>
                  <a:cubicBezTo>
                    <a:pt x="23606" y="12463"/>
                    <a:pt x="22929" y="16290"/>
                    <a:pt x="21574" y="19914"/>
                  </a:cubicBezTo>
                  <a:cubicBezTo>
                    <a:pt x="20219" y="23538"/>
                    <a:pt x="18136" y="27246"/>
                    <a:pt x="16087" y="30887"/>
                  </a:cubicBezTo>
                  <a:cubicBezTo>
                    <a:pt x="14038" y="34528"/>
                    <a:pt x="11109" y="38558"/>
                    <a:pt x="9280" y="41758"/>
                  </a:cubicBezTo>
                  <a:cubicBezTo>
                    <a:pt x="7451" y="44958"/>
                    <a:pt x="6316" y="46923"/>
                    <a:pt x="5114" y="50089"/>
                  </a:cubicBezTo>
                  <a:cubicBezTo>
                    <a:pt x="3912" y="53256"/>
                    <a:pt x="2794" y="57387"/>
                    <a:pt x="2066" y="60757"/>
                  </a:cubicBezTo>
                  <a:cubicBezTo>
                    <a:pt x="1338" y="64127"/>
                    <a:pt x="1051" y="66718"/>
                    <a:pt x="746" y="70308"/>
                  </a:cubicBezTo>
                  <a:cubicBezTo>
                    <a:pt x="441" y="73898"/>
                    <a:pt x="357" y="77182"/>
                    <a:pt x="238" y="82296"/>
                  </a:cubicBezTo>
                  <a:cubicBezTo>
                    <a:pt x="119" y="87410"/>
                    <a:pt x="68" y="87648"/>
                    <a:pt x="34" y="100991"/>
                  </a:cubicBezTo>
                  <a:cubicBezTo>
                    <a:pt x="0" y="114335"/>
                    <a:pt x="34" y="152129"/>
                    <a:pt x="34" y="162357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34"/>
            <p:cNvSpPr/>
            <p:nvPr/>
          </p:nvSpPr>
          <p:spPr>
            <a:xfrm flipH="1">
              <a:off x="2892803" y="320050"/>
              <a:ext cx="519400" cy="4056375"/>
            </a:xfrm>
            <a:custGeom>
              <a:rect b="b" l="l" r="r" t="t"/>
              <a:pathLst>
                <a:path extrusionOk="0" h="162255" w="20776">
                  <a:moveTo>
                    <a:pt x="20777" y="0"/>
                  </a:moveTo>
                  <a:cubicBezTo>
                    <a:pt x="20540" y="1744"/>
                    <a:pt x="20032" y="7179"/>
                    <a:pt x="19355" y="10464"/>
                  </a:cubicBezTo>
                  <a:cubicBezTo>
                    <a:pt x="18678" y="13749"/>
                    <a:pt x="18254" y="15494"/>
                    <a:pt x="16713" y="19710"/>
                  </a:cubicBezTo>
                  <a:cubicBezTo>
                    <a:pt x="15172" y="23927"/>
                    <a:pt x="11955" y="31411"/>
                    <a:pt x="10109" y="35763"/>
                  </a:cubicBezTo>
                  <a:cubicBezTo>
                    <a:pt x="8263" y="40115"/>
                    <a:pt x="6875" y="42367"/>
                    <a:pt x="5639" y="45821"/>
                  </a:cubicBezTo>
                  <a:cubicBezTo>
                    <a:pt x="4403" y="49275"/>
                    <a:pt x="3420" y="53238"/>
                    <a:pt x="2692" y="56489"/>
                  </a:cubicBezTo>
                  <a:cubicBezTo>
                    <a:pt x="1964" y="59740"/>
                    <a:pt x="1659" y="61687"/>
                    <a:pt x="1270" y="65328"/>
                  </a:cubicBezTo>
                  <a:cubicBezTo>
                    <a:pt x="881" y="68969"/>
                    <a:pt x="559" y="72406"/>
                    <a:pt x="356" y="78333"/>
                  </a:cubicBezTo>
                  <a:cubicBezTo>
                    <a:pt x="153" y="84260"/>
                    <a:pt x="102" y="86901"/>
                    <a:pt x="51" y="100888"/>
                  </a:cubicBezTo>
                  <a:cubicBezTo>
                    <a:pt x="0" y="114875"/>
                    <a:pt x="51" y="152027"/>
                    <a:pt x="51" y="162255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34"/>
            <p:cNvSpPr/>
            <p:nvPr/>
          </p:nvSpPr>
          <p:spPr>
            <a:xfrm flipH="1">
              <a:off x="3017253" y="320050"/>
              <a:ext cx="410200" cy="4053825"/>
            </a:xfrm>
            <a:custGeom>
              <a:rect b="b" l="l" r="r" t="t"/>
              <a:pathLst>
                <a:path extrusionOk="0" h="162153" w="16408">
                  <a:moveTo>
                    <a:pt x="16409" y="0"/>
                  </a:moveTo>
                  <a:cubicBezTo>
                    <a:pt x="16223" y="1490"/>
                    <a:pt x="15935" y="5316"/>
                    <a:pt x="15291" y="8940"/>
                  </a:cubicBezTo>
                  <a:cubicBezTo>
                    <a:pt x="14648" y="12564"/>
                    <a:pt x="13581" y="17966"/>
                    <a:pt x="12548" y="21742"/>
                  </a:cubicBezTo>
                  <a:cubicBezTo>
                    <a:pt x="11515" y="25518"/>
                    <a:pt x="10313" y="28041"/>
                    <a:pt x="9094" y="31597"/>
                  </a:cubicBezTo>
                  <a:cubicBezTo>
                    <a:pt x="7875" y="35153"/>
                    <a:pt x="6266" y="39708"/>
                    <a:pt x="5233" y="43078"/>
                  </a:cubicBezTo>
                  <a:cubicBezTo>
                    <a:pt x="4200" y="46448"/>
                    <a:pt x="3624" y="47701"/>
                    <a:pt x="2896" y="51816"/>
                  </a:cubicBezTo>
                  <a:cubicBezTo>
                    <a:pt x="2168" y="55931"/>
                    <a:pt x="1287" y="63178"/>
                    <a:pt x="864" y="67767"/>
                  </a:cubicBezTo>
                  <a:cubicBezTo>
                    <a:pt x="441" y="72356"/>
                    <a:pt x="492" y="73863"/>
                    <a:pt x="356" y="79349"/>
                  </a:cubicBezTo>
                  <a:cubicBezTo>
                    <a:pt x="221" y="84835"/>
                    <a:pt x="102" y="86884"/>
                    <a:pt x="51" y="100685"/>
                  </a:cubicBezTo>
                  <a:cubicBezTo>
                    <a:pt x="0" y="114486"/>
                    <a:pt x="51" y="151908"/>
                    <a:pt x="51" y="162153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34"/>
            <p:cNvSpPr/>
            <p:nvPr/>
          </p:nvSpPr>
          <p:spPr>
            <a:xfrm flipH="1">
              <a:off x="3134103" y="320050"/>
              <a:ext cx="306475" cy="4058900"/>
            </a:xfrm>
            <a:custGeom>
              <a:rect b="b" l="l" r="r" t="t"/>
              <a:pathLst>
                <a:path extrusionOk="0" h="162356" w="12259">
                  <a:moveTo>
                    <a:pt x="12260" y="0"/>
                  </a:moveTo>
                  <a:cubicBezTo>
                    <a:pt x="12074" y="1693"/>
                    <a:pt x="11905" y="5605"/>
                    <a:pt x="11143" y="10160"/>
                  </a:cubicBezTo>
                  <a:cubicBezTo>
                    <a:pt x="10381" y="14715"/>
                    <a:pt x="8806" y="22250"/>
                    <a:pt x="7688" y="27330"/>
                  </a:cubicBezTo>
                  <a:cubicBezTo>
                    <a:pt x="6570" y="32410"/>
                    <a:pt x="5385" y="36322"/>
                    <a:pt x="4437" y="40640"/>
                  </a:cubicBezTo>
                  <a:cubicBezTo>
                    <a:pt x="3489" y="44958"/>
                    <a:pt x="2575" y="49276"/>
                    <a:pt x="1999" y="53238"/>
                  </a:cubicBezTo>
                  <a:cubicBezTo>
                    <a:pt x="1423" y="57200"/>
                    <a:pt x="1237" y="60875"/>
                    <a:pt x="983" y="64414"/>
                  </a:cubicBezTo>
                  <a:cubicBezTo>
                    <a:pt x="729" y="67953"/>
                    <a:pt x="628" y="68410"/>
                    <a:pt x="475" y="74472"/>
                  </a:cubicBezTo>
                  <a:cubicBezTo>
                    <a:pt x="323" y="80534"/>
                    <a:pt x="136" y="86140"/>
                    <a:pt x="68" y="100787"/>
                  </a:cubicBezTo>
                  <a:cubicBezTo>
                    <a:pt x="0" y="115434"/>
                    <a:pt x="68" y="152095"/>
                    <a:pt x="68" y="162356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34"/>
            <p:cNvSpPr/>
            <p:nvPr/>
          </p:nvSpPr>
          <p:spPr>
            <a:xfrm flipH="1">
              <a:off x="3250907" y="320050"/>
              <a:ext cx="203200" cy="4058900"/>
            </a:xfrm>
            <a:custGeom>
              <a:rect b="b" l="l" r="r" t="t"/>
              <a:pathLst>
                <a:path extrusionOk="0" h="162356" w="8128">
                  <a:moveTo>
                    <a:pt x="8128" y="0"/>
                  </a:moveTo>
                  <a:cubicBezTo>
                    <a:pt x="7976" y="1897"/>
                    <a:pt x="7704" y="6926"/>
                    <a:pt x="7213" y="11379"/>
                  </a:cubicBezTo>
                  <a:cubicBezTo>
                    <a:pt x="6722" y="15832"/>
                    <a:pt x="5909" y="21437"/>
                    <a:pt x="5181" y="26720"/>
                  </a:cubicBezTo>
                  <a:cubicBezTo>
                    <a:pt x="4453" y="32003"/>
                    <a:pt x="3471" y="38438"/>
                    <a:pt x="2844" y="43078"/>
                  </a:cubicBezTo>
                  <a:cubicBezTo>
                    <a:pt x="2218" y="47718"/>
                    <a:pt x="1761" y="51223"/>
                    <a:pt x="1422" y="54559"/>
                  </a:cubicBezTo>
                  <a:cubicBezTo>
                    <a:pt x="1083" y="57895"/>
                    <a:pt x="960" y="60297"/>
                    <a:pt x="812" y="63093"/>
                  </a:cubicBezTo>
                  <a:cubicBezTo>
                    <a:pt x="665" y="65889"/>
                    <a:pt x="655" y="65018"/>
                    <a:pt x="537" y="71335"/>
                  </a:cubicBezTo>
                  <a:cubicBezTo>
                    <a:pt x="419" y="77652"/>
                    <a:pt x="196" y="85824"/>
                    <a:pt x="106" y="100994"/>
                  </a:cubicBezTo>
                  <a:cubicBezTo>
                    <a:pt x="17" y="116164"/>
                    <a:pt x="18" y="152129"/>
                    <a:pt x="0" y="162356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34"/>
            <p:cNvSpPr/>
            <p:nvPr/>
          </p:nvSpPr>
          <p:spPr>
            <a:xfrm flipH="1">
              <a:off x="3365228" y="317500"/>
              <a:ext cx="100750" cy="4061450"/>
            </a:xfrm>
            <a:custGeom>
              <a:rect b="b" l="l" r="r" t="t"/>
              <a:pathLst>
                <a:path extrusionOk="0" h="162458" w="4030">
                  <a:moveTo>
                    <a:pt x="4031" y="0"/>
                  </a:moveTo>
                  <a:cubicBezTo>
                    <a:pt x="3929" y="3031"/>
                    <a:pt x="3743" y="12564"/>
                    <a:pt x="3421" y="18186"/>
                  </a:cubicBezTo>
                  <a:cubicBezTo>
                    <a:pt x="3099" y="23808"/>
                    <a:pt x="2506" y="28262"/>
                    <a:pt x="2100" y="33731"/>
                  </a:cubicBezTo>
                  <a:cubicBezTo>
                    <a:pt x="1694" y="39201"/>
                    <a:pt x="1254" y="45737"/>
                    <a:pt x="983" y="51003"/>
                  </a:cubicBezTo>
                  <a:cubicBezTo>
                    <a:pt x="712" y="56269"/>
                    <a:pt x="628" y="56998"/>
                    <a:pt x="475" y="65329"/>
                  </a:cubicBezTo>
                  <a:cubicBezTo>
                    <a:pt x="323" y="73660"/>
                    <a:pt x="136" y="84802"/>
                    <a:pt x="68" y="100990"/>
                  </a:cubicBezTo>
                  <a:cubicBezTo>
                    <a:pt x="0" y="117178"/>
                    <a:pt x="68" y="152213"/>
                    <a:pt x="68" y="162458"/>
                  </a:cubicBezTo>
                </a:path>
              </a:pathLst>
            </a:custGeom>
            <a:noFill/>
            <a:ln cap="flat" cmpd="sng" w="10300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34"/>
            <p:cNvSpPr/>
            <p:nvPr/>
          </p:nvSpPr>
          <p:spPr>
            <a:xfrm>
              <a:off x="3977700" y="1863900"/>
              <a:ext cx="753900" cy="75000"/>
            </a:xfrm>
            <a:prstGeom prst="rect">
              <a:avLst/>
            </a:prstGeom>
            <a:solidFill>
              <a:srgbClr val="EEEEEE"/>
            </a:solidFill>
            <a:ln cap="flat" cmpd="sng" w="10300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12"/>
                <a:buFont typeface="Arial"/>
                <a:buNone/>
              </a:pPr>
              <a:r>
                <a:t/>
              </a:r>
              <a:endParaRPr b="0" i="0" sz="1512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393" name="Google Shape;393;p34"/>
            <p:cNvSpPr/>
            <p:nvPr/>
          </p:nvSpPr>
          <p:spPr>
            <a:xfrm>
              <a:off x="2215175" y="1863900"/>
              <a:ext cx="753900" cy="75000"/>
            </a:xfrm>
            <a:prstGeom prst="rect">
              <a:avLst/>
            </a:prstGeom>
            <a:solidFill>
              <a:srgbClr val="EEEEEE"/>
            </a:solidFill>
            <a:ln cap="flat" cmpd="sng" w="10300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12"/>
                <a:buFont typeface="Arial"/>
                <a:buNone/>
              </a:pPr>
              <a:r>
                <a:t/>
              </a:r>
              <a:endParaRPr b="0" i="0" sz="1512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394" name="Google Shape;394;p34"/>
            <p:cNvSpPr/>
            <p:nvPr/>
          </p:nvSpPr>
          <p:spPr>
            <a:xfrm>
              <a:off x="3513900" y="3321000"/>
              <a:ext cx="343650" cy="1068925"/>
            </a:xfrm>
            <a:custGeom>
              <a:rect b="b" l="l" r="r" t="t"/>
              <a:pathLst>
                <a:path extrusionOk="0" h="42757" w="13746">
                  <a:moveTo>
                    <a:pt x="0" y="0"/>
                  </a:moveTo>
                  <a:lnTo>
                    <a:pt x="5700" y="6300"/>
                  </a:lnTo>
                  <a:lnTo>
                    <a:pt x="5700" y="15000"/>
                  </a:lnTo>
                  <a:lnTo>
                    <a:pt x="4500" y="22800"/>
                  </a:lnTo>
                  <a:lnTo>
                    <a:pt x="6300" y="27600"/>
                  </a:lnTo>
                  <a:lnTo>
                    <a:pt x="10200" y="31200"/>
                  </a:lnTo>
                  <a:lnTo>
                    <a:pt x="10200" y="34500"/>
                  </a:lnTo>
                  <a:lnTo>
                    <a:pt x="13746" y="42757"/>
                  </a:lnTo>
                </a:path>
              </a:pathLst>
            </a:custGeom>
            <a:noFill/>
            <a:ln cap="flat" cmpd="sng" w="20575">
              <a:solidFill>
                <a:srgbClr val="3C78D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395" name="Google Shape;395;p34"/>
            <p:cNvSpPr/>
            <p:nvPr/>
          </p:nvSpPr>
          <p:spPr>
            <a:xfrm>
              <a:off x="3401400" y="3321000"/>
              <a:ext cx="187500" cy="1068925"/>
            </a:xfrm>
            <a:custGeom>
              <a:rect b="b" l="l" r="r" t="t"/>
              <a:pathLst>
                <a:path extrusionOk="0" h="42757" w="7500">
                  <a:moveTo>
                    <a:pt x="4800" y="0"/>
                  </a:moveTo>
                  <a:lnTo>
                    <a:pt x="3900" y="9000"/>
                  </a:lnTo>
                  <a:lnTo>
                    <a:pt x="0" y="18300"/>
                  </a:lnTo>
                  <a:lnTo>
                    <a:pt x="4800" y="24000"/>
                  </a:lnTo>
                  <a:lnTo>
                    <a:pt x="4500" y="30600"/>
                  </a:lnTo>
                  <a:lnTo>
                    <a:pt x="7500" y="35400"/>
                  </a:lnTo>
                  <a:lnTo>
                    <a:pt x="4204" y="42757"/>
                  </a:lnTo>
                </a:path>
              </a:pathLst>
            </a:custGeom>
            <a:noFill/>
            <a:ln cap="flat" cmpd="sng" w="20575">
              <a:solidFill>
                <a:srgbClr val="674EA7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396" name="Google Shape;396;p34"/>
            <p:cNvSpPr/>
            <p:nvPr/>
          </p:nvSpPr>
          <p:spPr>
            <a:xfrm>
              <a:off x="3495175" y="3546000"/>
              <a:ext cx="232500" cy="840000"/>
            </a:xfrm>
            <a:custGeom>
              <a:rect b="b" l="l" r="r" t="t"/>
              <a:pathLst>
                <a:path extrusionOk="0" h="33600" w="9300">
                  <a:moveTo>
                    <a:pt x="0" y="0"/>
                  </a:moveTo>
                  <a:lnTo>
                    <a:pt x="2400" y="8400"/>
                  </a:lnTo>
                  <a:lnTo>
                    <a:pt x="9300" y="10800"/>
                  </a:lnTo>
                  <a:lnTo>
                    <a:pt x="9300" y="16500"/>
                  </a:lnTo>
                  <a:lnTo>
                    <a:pt x="6000" y="25800"/>
                  </a:lnTo>
                  <a:lnTo>
                    <a:pt x="5400" y="33600"/>
                  </a:lnTo>
                </a:path>
              </a:pathLst>
            </a:custGeom>
            <a:noFill/>
            <a:ln cap="flat" cmpd="sng" w="20575">
              <a:solidFill>
                <a:srgbClr val="6D9EEB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397" name="Google Shape;397;p34"/>
            <p:cNvSpPr/>
            <p:nvPr/>
          </p:nvSpPr>
          <p:spPr>
            <a:xfrm>
              <a:off x="3348900" y="3996000"/>
              <a:ext cx="165000" cy="382500"/>
            </a:xfrm>
            <a:custGeom>
              <a:rect b="b" l="l" r="r" t="t"/>
              <a:pathLst>
                <a:path extrusionOk="0" h="15300" w="6600">
                  <a:moveTo>
                    <a:pt x="6600" y="0"/>
                  </a:moveTo>
                  <a:lnTo>
                    <a:pt x="3000" y="6900"/>
                  </a:lnTo>
                  <a:lnTo>
                    <a:pt x="0" y="10800"/>
                  </a:lnTo>
                  <a:lnTo>
                    <a:pt x="0" y="15300"/>
                  </a:lnTo>
                </a:path>
              </a:pathLst>
            </a:custGeom>
            <a:noFill/>
            <a:ln cap="flat" cmpd="sng" w="20575">
              <a:solidFill>
                <a:srgbClr val="A4C2F4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398" name="Google Shape;398;p34"/>
            <p:cNvSpPr/>
            <p:nvPr/>
          </p:nvSpPr>
          <p:spPr>
            <a:xfrm>
              <a:off x="3251400" y="3441000"/>
              <a:ext cx="375000" cy="937500"/>
            </a:xfrm>
            <a:custGeom>
              <a:rect b="b" l="l" r="r" t="t"/>
              <a:pathLst>
                <a:path extrusionOk="0" h="37500" w="15000">
                  <a:moveTo>
                    <a:pt x="15000" y="0"/>
                  </a:moveTo>
                  <a:lnTo>
                    <a:pt x="14100" y="6600"/>
                  </a:lnTo>
                  <a:lnTo>
                    <a:pt x="9900" y="14700"/>
                  </a:lnTo>
                  <a:lnTo>
                    <a:pt x="4200" y="20100"/>
                  </a:lnTo>
                  <a:lnTo>
                    <a:pt x="1800" y="26400"/>
                  </a:lnTo>
                  <a:lnTo>
                    <a:pt x="1500" y="32700"/>
                  </a:lnTo>
                  <a:lnTo>
                    <a:pt x="0" y="37500"/>
                  </a:lnTo>
                </a:path>
              </a:pathLst>
            </a:custGeom>
            <a:noFill/>
            <a:ln cap="flat" cmpd="sng" w="20575">
              <a:solidFill>
                <a:srgbClr val="6D9EEB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399" name="Google Shape;399;p34"/>
            <p:cNvSpPr/>
            <p:nvPr/>
          </p:nvSpPr>
          <p:spPr>
            <a:xfrm>
              <a:off x="3338150" y="3996000"/>
              <a:ext cx="82500" cy="382500"/>
            </a:xfrm>
            <a:custGeom>
              <a:rect b="b" l="l" r="r" t="t"/>
              <a:pathLst>
                <a:path extrusionOk="0" h="15300" w="3300">
                  <a:moveTo>
                    <a:pt x="0" y="0"/>
                  </a:moveTo>
                  <a:lnTo>
                    <a:pt x="2700" y="4500"/>
                  </a:lnTo>
                  <a:lnTo>
                    <a:pt x="3300" y="10800"/>
                  </a:lnTo>
                  <a:lnTo>
                    <a:pt x="3300" y="15300"/>
                  </a:lnTo>
                </a:path>
              </a:pathLst>
            </a:custGeom>
            <a:noFill/>
            <a:ln cap="flat" cmpd="sng" w="20575">
              <a:solidFill>
                <a:srgbClr val="3C78D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00" name="Google Shape;400;p34"/>
            <p:cNvSpPr/>
            <p:nvPr/>
          </p:nvSpPr>
          <p:spPr>
            <a:xfrm>
              <a:off x="3700475" y="4108575"/>
              <a:ext cx="73250" cy="277800"/>
            </a:xfrm>
            <a:custGeom>
              <a:rect b="b" l="l" r="r" t="t"/>
              <a:pathLst>
                <a:path extrusionOk="0" h="11112" w="2930">
                  <a:moveTo>
                    <a:pt x="2930" y="0"/>
                  </a:moveTo>
                  <a:lnTo>
                    <a:pt x="732" y="1832"/>
                  </a:lnTo>
                  <a:lnTo>
                    <a:pt x="732" y="4396"/>
                  </a:lnTo>
                  <a:lnTo>
                    <a:pt x="0" y="8182"/>
                  </a:lnTo>
                  <a:lnTo>
                    <a:pt x="366" y="11112"/>
                  </a:lnTo>
                </a:path>
              </a:pathLst>
            </a:custGeom>
            <a:noFill/>
            <a:ln cap="flat" cmpd="sng" w="20575">
              <a:solidFill>
                <a:srgbClr val="A4C2F4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01" name="Google Shape;401;p34"/>
            <p:cNvSpPr/>
            <p:nvPr/>
          </p:nvSpPr>
          <p:spPr>
            <a:xfrm>
              <a:off x="2942700" y="4378500"/>
              <a:ext cx="1125000" cy="75000"/>
            </a:xfrm>
            <a:prstGeom prst="rect">
              <a:avLst/>
            </a:prstGeom>
            <a:solidFill>
              <a:srgbClr val="F9CB9C"/>
            </a:solidFill>
            <a:ln cap="flat" cmpd="sng" w="10300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12"/>
                <a:buFont typeface="Arial"/>
                <a:buNone/>
              </a:pPr>
              <a:r>
                <a:t/>
              </a:r>
              <a:endParaRPr b="0" i="0" sz="1512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402" name="Google Shape;402;p34"/>
            <p:cNvSpPr/>
            <p:nvPr/>
          </p:nvSpPr>
          <p:spPr>
            <a:xfrm>
              <a:off x="2215175" y="4457000"/>
              <a:ext cx="2516400" cy="277800"/>
            </a:xfrm>
            <a:prstGeom prst="rect">
              <a:avLst/>
            </a:prstGeom>
            <a:solidFill>
              <a:srgbClr val="FCE5CD"/>
            </a:solidFill>
            <a:ln>
              <a:noFill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12"/>
                <a:buFont typeface="Arial"/>
                <a:buNone/>
              </a:pPr>
              <a:r>
                <a:t/>
              </a:r>
              <a:endParaRPr b="0" i="0" sz="1512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403" name="Google Shape;403;p34"/>
            <p:cNvSpPr/>
            <p:nvPr/>
          </p:nvSpPr>
          <p:spPr>
            <a:xfrm>
              <a:off x="4064475" y="1863900"/>
              <a:ext cx="82500" cy="75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12"/>
            </a:p>
          </p:txBody>
        </p:sp>
        <p:sp>
          <p:nvSpPr>
            <p:cNvPr id="404" name="Google Shape;404;p34"/>
            <p:cNvSpPr/>
            <p:nvPr/>
          </p:nvSpPr>
          <p:spPr>
            <a:xfrm>
              <a:off x="3727325" y="4089650"/>
              <a:ext cx="82500" cy="75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12"/>
            </a:p>
          </p:txBody>
        </p:sp>
        <p:sp>
          <p:nvSpPr>
            <p:cNvPr id="405" name="Google Shape;405;p34"/>
            <p:cNvSpPr/>
            <p:nvPr/>
          </p:nvSpPr>
          <p:spPr>
            <a:xfrm>
              <a:off x="3603275" y="3453300"/>
              <a:ext cx="82500" cy="75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12"/>
            </a:p>
          </p:txBody>
        </p:sp>
        <p:sp>
          <p:nvSpPr>
            <p:cNvPr id="406" name="Google Shape;406;p34"/>
            <p:cNvSpPr/>
            <p:nvPr/>
          </p:nvSpPr>
          <p:spPr>
            <a:xfrm>
              <a:off x="3357950" y="3813450"/>
              <a:ext cx="82500" cy="75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8750" lIns="98750" spcFirstLastPara="1" rIns="98750" wrap="square" tIns="987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12"/>
            </a:p>
          </p:txBody>
        </p:sp>
        <p:sp>
          <p:nvSpPr>
            <p:cNvPr id="407" name="Google Shape;407;p34"/>
            <p:cNvSpPr/>
            <p:nvPr/>
          </p:nvSpPr>
          <p:spPr>
            <a:xfrm>
              <a:off x="3297900" y="1046850"/>
              <a:ext cx="245993" cy="2289478"/>
            </a:xfrm>
            <a:custGeom>
              <a:rect b="b" l="l" r="r" t="t"/>
              <a:pathLst>
                <a:path extrusionOk="0" h="103211" w="9000">
                  <a:moveTo>
                    <a:pt x="1200" y="0"/>
                  </a:moveTo>
                  <a:lnTo>
                    <a:pt x="6000" y="6600"/>
                  </a:lnTo>
                  <a:lnTo>
                    <a:pt x="3000" y="15000"/>
                  </a:lnTo>
                  <a:lnTo>
                    <a:pt x="5400" y="18900"/>
                  </a:lnTo>
                  <a:lnTo>
                    <a:pt x="9000" y="28200"/>
                  </a:lnTo>
                  <a:lnTo>
                    <a:pt x="3900" y="36300"/>
                  </a:lnTo>
                  <a:lnTo>
                    <a:pt x="6600" y="40800"/>
                  </a:lnTo>
                  <a:lnTo>
                    <a:pt x="5400" y="47700"/>
                  </a:lnTo>
                  <a:lnTo>
                    <a:pt x="0" y="61800"/>
                  </a:lnTo>
                  <a:lnTo>
                    <a:pt x="4200" y="69000"/>
                  </a:lnTo>
                  <a:lnTo>
                    <a:pt x="4200" y="74100"/>
                  </a:lnTo>
                  <a:lnTo>
                    <a:pt x="300" y="83400"/>
                  </a:lnTo>
                  <a:lnTo>
                    <a:pt x="3300" y="89400"/>
                  </a:lnTo>
                  <a:lnTo>
                    <a:pt x="6600" y="93900"/>
                  </a:lnTo>
                  <a:lnTo>
                    <a:pt x="8182" y="103211"/>
                  </a:lnTo>
                </a:path>
              </a:pathLst>
            </a:custGeom>
            <a:noFill/>
            <a:ln cap="flat" cmpd="sng" w="20575">
              <a:solidFill>
                <a:srgbClr val="674EA7"/>
              </a:solidFill>
              <a:prstDash val="solid"/>
              <a:round/>
              <a:headEnd len="sm" w="sm" type="none"/>
              <a:tailEnd len="med" w="med" type="none"/>
            </a:ln>
          </p:spPr>
        </p:sp>
      </p:grpSp>
      <p:sp>
        <p:nvSpPr>
          <p:cNvPr id="408" name="Google Shape;408;p34"/>
          <p:cNvSpPr txBox="1"/>
          <p:nvPr/>
        </p:nvSpPr>
        <p:spPr>
          <a:xfrm>
            <a:off x="477675" y="896600"/>
            <a:ext cx="2102700" cy="1098900"/>
          </a:xfrm>
          <a:prstGeom prst="rect">
            <a:avLst/>
          </a:prstGeom>
          <a:noFill/>
          <a:ln cap="flat" cmpd="sng" w="19050">
            <a:solidFill>
              <a:srgbClr val="005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" sz="1800">
                <a:solidFill>
                  <a:srgbClr val="005030"/>
                </a:solidFill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Electric fields collect</a:t>
            </a:r>
            <a:r>
              <a:rPr lang="en" sz="1800">
                <a:solidFill>
                  <a:srgbClr val="005030"/>
                </a:solidFill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 charge and cause </a:t>
            </a:r>
            <a:r>
              <a:rPr b="1" lang="en" sz="1800">
                <a:solidFill>
                  <a:srgbClr val="005030"/>
                </a:solidFill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avalanches.</a:t>
            </a:r>
            <a:endParaRPr b="1" sz="1800">
              <a:solidFill>
                <a:srgbClr val="005030"/>
              </a:solidFill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09" name="Google Shape;409;p34"/>
          <p:cNvSpPr txBox="1"/>
          <p:nvPr/>
        </p:nvSpPr>
        <p:spPr>
          <a:xfrm>
            <a:off x="5139667" y="1365684"/>
            <a:ext cx="1198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>
                <a:solidFill>
                  <a:srgbClr val="666666"/>
                </a:solidFill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Grid</a:t>
            </a:r>
            <a:endParaRPr b="0" i="0" sz="1200" u="none" cap="none" strike="noStrik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34"/>
          <p:cNvSpPr txBox="1"/>
          <p:nvPr/>
        </p:nvSpPr>
        <p:spPr>
          <a:xfrm>
            <a:off x="477750" y="1995500"/>
            <a:ext cx="2389200" cy="27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Grid</a:t>
            </a:r>
            <a:r>
              <a:rPr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 must be </a:t>
            </a:r>
            <a:r>
              <a:rPr b="1"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transparent</a:t>
            </a:r>
            <a:r>
              <a:rPr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 to primary charges.</a:t>
            </a:r>
            <a:endParaRPr>
              <a:solidFill>
                <a:srgbClr val="B7B7B7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Gas gain</a:t>
            </a:r>
            <a:r>
              <a:rPr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 needs to be higher than the pixel </a:t>
            </a:r>
            <a:r>
              <a:rPr b="1"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threshold</a:t>
            </a:r>
            <a:r>
              <a:rPr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>
              <a:solidFill>
                <a:srgbClr val="B7B7B7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More </a:t>
            </a:r>
            <a:r>
              <a:rPr b="1" i="1"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gain</a:t>
            </a:r>
            <a:r>
              <a:rPr i="1"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 means more </a:t>
            </a:r>
            <a:r>
              <a:rPr b="1" i="1"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ions</a:t>
            </a:r>
            <a:r>
              <a:rPr i="1"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i="1">
              <a:solidFill>
                <a:srgbClr val="B7B7B7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Ion</a:t>
            </a:r>
            <a:r>
              <a:rPr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 trajectories should terminate</a:t>
            </a:r>
            <a:r>
              <a:rPr b="1"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 on the grid.</a:t>
            </a:r>
            <a:r>
              <a:rPr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>
              <a:solidFill>
                <a:srgbClr val="B7B7B7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Otherwise is </a:t>
            </a:r>
            <a:r>
              <a:rPr b="1" i="1" lang="en">
                <a:solidFill>
                  <a:srgbClr val="B7B7B7"/>
                </a:solidFill>
                <a:latin typeface="Cambria"/>
                <a:ea typeface="Cambria"/>
                <a:cs typeface="Cambria"/>
                <a:sym typeface="Cambria"/>
              </a:rPr>
              <a:t>back-flowing.</a:t>
            </a:r>
            <a:endParaRPr b="1" i="1">
              <a:solidFill>
                <a:srgbClr val="B7B7B7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>
                <a:solidFill>
                  <a:srgbClr val="E69138"/>
                </a:solidFill>
                <a:latin typeface="Cambria"/>
                <a:ea typeface="Cambria"/>
                <a:cs typeface="Cambria"/>
                <a:sym typeface="Cambria"/>
              </a:rPr>
              <a:t>Pixel</a:t>
            </a:r>
            <a:r>
              <a:rPr b="1" lang="en">
                <a:solidFill>
                  <a:srgbClr val="E69138"/>
                </a:solidFill>
                <a:latin typeface="Cambria"/>
                <a:ea typeface="Cambria"/>
                <a:cs typeface="Cambria"/>
                <a:sym typeface="Cambria"/>
              </a:rPr>
              <a:t> noise </a:t>
            </a:r>
            <a:r>
              <a:rPr lang="en">
                <a:solidFill>
                  <a:srgbClr val="E69138"/>
                </a:solidFill>
                <a:latin typeface="Cambria"/>
                <a:ea typeface="Cambria"/>
                <a:cs typeface="Cambria"/>
                <a:sym typeface="Cambria"/>
              </a:rPr>
              <a:t>needs to be as</a:t>
            </a:r>
            <a:r>
              <a:rPr b="1" lang="en">
                <a:solidFill>
                  <a:srgbClr val="E69138"/>
                </a:solidFill>
                <a:latin typeface="Cambria"/>
                <a:ea typeface="Cambria"/>
                <a:cs typeface="Cambria"/>
                <a:sym typeface="Cambria"/>
              </a:rPr>
              <a:t> low as possible</a:t>
            </a:r>
            <a:r>
              <a:rPr lang="en">
                <a:solidFill>
                  <a:srgbClr val="E69138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>
              <a:solidFill>
                <a:srgbClr val="E69138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411" name="Google Shape;411;p34"/>
          <p:cNvCxnSpPr>
            <a:stCxn id="403" idx="0"/>
          </p:cNvCxnSpPr>
          <p:nvPr/>
        </p:nvCxnSpPr>
        <p:spPr>
          <a:xfrm rot="5400000">
            <a:off x="4149992" y="2265835"/>
            <a:ext cx="1697700" cy="512400"/>
          </a:xfrm>
          <a:prstGeom prst="curvedConnector3">
            <a:avLst>
              <a:gd fmla="val -14026" name="adj1"/>
            </a:avLst>
          </a:prstGeom>
          <a:noFill/>
          <a:ln cap="flat" cmpd="sng" w="19050">
            <a:solidFill>
              <a:srgbClr val="A61C00"/>
            </a:solidFill>
            <a:prstDash val="solid"/>
            <a:round/>
            <a:headEnd len="med" w="med" type="stealth"/>
            <a:tailEnd len="med" w="med" type="none"/>
          </a:ln>
        </p:spPr>
      </p:cxnSp>
      <p:cxnSp>
        <p:nvCxnSpPr>
          <p:cNvPr id="412" name="Google Shape;412;p34"/>
          <p:cNvCxnSpPr>
            <a:stCxn id="403" idx="4"/>
          </p:cNvCxnSpPr>
          <p:nvPr/>
        </p:nvCxnSpPr>
        <p:spPr>
          <a:xfrm rot="5400000">
            <a:off x="3918092" y="2736250"/>
            <a:ext cx="2319000" cy="354900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rgbClr val="A61C00"/>
            </a:solidFill>
            <a:prstDash val="solid"/>
            <a:round/>
            <a:headEnd len="med" w="med" type="stealth"/>
            <a:tailEnd len="med" w="med" type="none"/>
          </a:ln>
        </p:spPr>
      </p:cxnSp>
      <p:cxnSp>
        <p:nvCxnSpPr>
          <p:cNvPr id="413" name="Google Shape;413;p34"/>
          <p:cNvCxnSpPr/>
          <p:nvPr/>
        </p:nvCxnSpPr>
        <p:spPr>
          <a:xfrm flipH="1" rot="10800000">
            <a:off x="2685525" y="4391125"/>
            <a:ext cx="1222500" cy="106800"/>
          </a:xfrm>
          <a:prstGeom prst="curvedConnector3">
            <a:avLst>
              <a:gd fmla="val 35544" name="adj1"/>
            </a:avLst>
          </a:prstGeom>
          <a:noFill/>
          <a:ln cap="flat" cmpd="sng" w="28575">
            <a:solidFill>
              <a:srgbClr val="E69138"/>
            </a:solidFill>
            <a:prstDash val="dash"/>
            <a:round/>
            <a:headEnd len="med" w="med" type="none"/>
            <a:tailEnd len="med" w="med" type="stealth"/>
          </a:ln>
        </p:spPr>
      </p:cxnSp>
      <p:cxnSp>
        <p:nvCxnSpPr>
          <p:cNvPr id="414" name="Google Shape;414;p34"/>
          <p:cNvCxnSpPr/>
          <p:nvPr/>
        </p:nvCxnSpPr>
        <p:spPr>
          <a:xfrm rot="5400000">
            <a:off x="3216625" y="1446150"/>
            <a:ext cx="3253500" cy="435900"/>
          </a:xfrm>
          <a:prstGeom prst="curvedConnector3">
            <a:avLst>
              <a:gd fmla="val 29276" name="adj1"/>
            </a:avLst>
          </a:prstGeom>
          <a:noFill/>
          <a:ln cap="flat" cmpd="sng" w="19050">
            <a:solidFill>
              <a:srgbClr val="FF4041"/>
            </a:solidFill>
            <a:prstDash val="solid"/>
            <a:round/>
            <a:headEnd len="med" w="med" type="stealth"/>
            <a:tailEnd len="med" w="med" type="none"/>
          </a:ln>
        </p:spPr>
      </p:cxnSp>
      <p:sp>
        <p:nvSpPr>
          <p:cNvPr id="415" name="Google Shape;415;p34"/>
          <p:cNvSpPr txBox="1"/>
          <p:nvPr>
            <p:ph type="title"/>
          </p:nvPr>
        </p:nvSpPr>
        <p:spPr>
          <a:xfrm>
            <a:off x="311700" y="305450"/>
            <a:ext cx="6490800" cy="6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en"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Low-Gain, Integrated-Grid, Pixelated MPGDs</a:t>
            </a:r>
            <a:endParaRPr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16" name="Google Shape;416;p34"/>
          <p:cNvSpPr txBox="1"/>
          <p:nvPr/>
        </p:nvSpPr>
        <p:spPr>
          <a:xfrm>
            <a:off x="5017015" y="4180772"/>
            <a:ext cx="914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9900"/>
                </a:solidFill>
                <a:latin typeface="Cambria"/>
                <a:ea typeface="Cambria"/>
                <a:cs typeface="Cambria"/>
                <a:sym typeface="Cambria"/>
              </a:rPr>
              <a:t>Pixels</a:t>
            </a:r>
            <a:endParaRPr b="0" i="0" sz="1200" u="none" cap="none" strike="noStrike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35"/>
          <p:cNvSpPr txBox="1"/>
          <p:nvPr>
            <p:ph type="title"/>
          </p:nvPr>
        </p:nvSpPr>
        <p:spPr>
          <a:xfrm>
            <a:off x="311700" y="4316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G3Pix – A Low-Noise ASIC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22" name="Google Shape;422;p35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23" name="Google Shape;423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24" name="Google Shape;424;p35" title="Screenshot 2026-10-01 at 12.57.21 PM.png"/>
          <p:cNvPicPr preferRelativeResize="0"/>
          <p:nvPr/>
        </p:nvPicPr>
        <p:blipFill rotWithShape="1">
          <a:blip r:embed="rId3">
            <a:alphaModFix/>
          </a:blip>
          <a:srcRect b="31102" l="2983" r="57407" t="8809"/>
          <a:stretch/>
        </p:blipFill>
        <p:spPr>
          <a:xfrm>
            <a:off x="1012150" y="1004300"/>
            <a:ext cx="2979900" cy="1884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E81613"/>
            </a:solidFill>
            <a:prstDash val="dash"/>
            <a:round/>
            <a:headEnd len="sm" w="sm" type="none"/>
            <a:tailEnd len="sm" w="sm" type="none"/>
          </a:ln>
        </p:spPr>
      </p:pic>
      <p:grpSp>
        <p:nvGrpSpPr>
          <p:cNvPr id="425" name="Google Shape;425;p35"/>
          <p:cNvGrpSpPr/>
          <p:nvPr/>
        </p:nvGrpSpPr>
        <p:grpSpPr>
          <a:xfrm>
            <a:off x="4572127" y="946639"/>
            <a:ext cx="4260383" cy="3716697"/>
            <a:chOff x="5343902" y="1312152"/>
            <a:chExt cx="3488400" cy="3043230"/>
          </a:xfrm>
        </p:grpSpPr>
        <p:pic>
          <p:nvPicPr>
            <p:cNvPr id="426" name="Google Shape;426;p35" title="chip.png"/>
            <p:cNvPicPr preferRelativeResize="0"/>
            <p:nvPr/>
          </p:nvPicPr>
          <p:blipFill rotWithShape="1">
            <a:blip r:embed="rId4">
              <a:alphaModFix/>
            </a:blip>
            <a:srcRect b="15977" l="0" r="0" t="16610"/>
            <a:stretch/>
          </p:blipFill>
          <p:spPr>
            <a:xfrm>
              <a:off x="5343902" y="1312152"/>
              <a:ext cx="3488400" cy="30432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7" name="Google Shape;427;p3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465466" y="4010711"/>
              <a:ext cx="1267999" cy="28362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28" name="Google Shape;428;p35"/>
          <p:cNvSpPr txBox="1"/>
          <p:nvPr>
            <p:ph idx="1" type="body"/>
          </p:nvPr>
        </p:nvSpPr>
        <p:spPr>
          <a:xfrm>
            <a:off x="1012150" y="2954475"/>
            <a:ext cx="2979900" cy="9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ambria"/>
              <a:buChar char="●"/>
            </a:pPr>
            <a:r>
              <a:rPr i="1" lang="en" sz="1600">
                <a:latin typeface="Cambria"/>
                <a:ea typeface="Cambria"/>
                <a:cs typeface="Cambria"/>
                <a:sym typeface="Cambria"/>
              </a:rPr>
              <a:t>Minimal capacitance pixel</a:t>
            </a:r>
            <a:endParaRPr i="1" sz="1600"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ambria"/>
              <a:buChar char="●"/>
            </a:pPr>
            <a:r>
              <a:rPr i="1" lang="en" sz="1600">
                <a:latin typeface="Cambria"/>
                <a:ea typeface="Cambria"/>
                <a:cs typeface="Cambria"/>
                <a:sym typeface="Cambria"/>
              </a:rPr>
              <a:t>Low-noise amplifier</a:t>
            </a:r>
            <a:endParaRPr i="1" sz="1600"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1000"/>
              </a:spcAft>
              <a:buSzPts val="1600"/>
              <a:buFont typeface="Cambria"/>
              <a:buChar char="●"/>
            </a:pPr>
            <a:r>
              <a:rPr i="1" lang="en" sz="1600">
                <a:latin typeface="Cambria"/>
                <a:ea typeface="Cambria"/>
                <a:cs typeface="Cambria"/>
                <a:sym typeface="Cambria"/>
              </a:rPr>
              <a:t>Ideal shaping times</a:t>
            </a:r>
            <a:endParaRPr b="1" i="1" sz="20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29" name="Google Shape;429;p35"/>
          <p:cNvSpPr/>
          <p:nvPr/>
        </p:nvSpPr>
        <p:spPr>
          <a:xfrm>
            <a:off x="803650" y="3951975"/>
            <a:ext cx="3396900" cy="822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F5A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Design Specs: </a:t>
            </a:r>
            <a:endParaRPr b="1" i="1"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mbria"/>
              <a:buChar char="●"/>
            </a:pPr>
            <a:r>
              <a:rPr i="1" lang="en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 μs shaping with </a:t>
            </a:r>
            <a:r>
              <a:rPr b="1" i="1" lang="en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3 ENC</a:t>
            </a:r>
            <a:endParaRPr/>
          </a:p>
        </p:txBody>
      </p:sp>
      <p:pic>
        <p:nvPicPr>
          <p:cNvPr id="430" name="Google Shape;430;p3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43767" y="4235996"/>
            <a:ext cx="943708" cy="36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36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36" name="Google Shape;436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37" name="Google Shape;437;p36"/>
          <p:cNvGrpSpPr/>
          <p:nvPr/>
        </p:nvGrpSpPr>
        <p:grpSpPr>
          <a:xfrm>
            <a:off x="468504" y="60172"/>
            <a:ext cx="2859917" cy="5023160"/>
            <a:chOff x="2215175" y="314950"/>
            <a:chExt cx="2516425" cy="4419850"/>
          </a:xfrm>
        </p:grpSpPr>
        <p:sp>
          <p:nvSpPr>
            <p:cNvPr id="438" name="Google Shape;438;p36"/>
            <p:cNvSpPr/>
            <p:nvPr/>
          </p:nvSpPr>
          <p:spPr>
            <a:xfrm>
              <a:off x="3583359" y="314950"/>
              <a:ext cx="871800" cy="4061475"/>
            </a:xfrm>
            <a:custGeom>
              <a:rect b="b" l="l" r="r" t="t"/>
              <a:pathLst>
                <a:path extrusionOk="0" h="162459" w="34872">
                  <a:moveTo>
                    <a:pt x="34872" y="0"/>
                  </a:moveTo>
                  <a:cubicBezTo>
                    <a:pt x="34855" y="1473"/>
                    <a:pt x="34890" y="5487"/>
                    <a:pt x="34771" y="8840"/>
                  </a:cubicBezTo>
                  <a:cubicBezTo>
                    <a:pt x="34653" y="12193"/>
                    <a:pt x="34463" y="16942"/>
                    <a:pt x="34161" y="20117"/>
                  </a:cubicBezTo>
                  <a:cubicBezTo>
                    <a:pt x="33859" y="23292"/>
                    <a:pt x="33598" y="25726"/>
                    <a:pt x="32957" y="27891"/>
                  </a:cubicBezTo>
                  <a:cubicBezTo>
                    <a:pt x="32316" y="30056"/>
                    <a:pt x="31815" y="31474"/>
                    <a:pt x="30316" y="33109"/>
                  </a:cubicBezTo>
                  <a:cubicBezTo>
                    <a:pt x="28818" y="34744"/>
                    <a:pt x="26238" y="36224"/>
                    <a:pt x="23966" y="37699"/>
                  </a:cubicBezTo>
                  <a:cubicBezTo>
                    <a:pt x="21694" y="39174"/>
                    <a:pt x="19000" y="40319"/>
                    <a:pt x="16686" y="41961"/>
                  </a:cubicBezTo>
                  <a:cubicBezTo>
                    <a:pt x="14372" y="43603"/>
                    <a:pt x="11911" y="45568"/>
                    <a:pt x="10082" y="47549"/>
                  </a:cubicBezTo>
                  <a:cubicBezTo>
                    <a:pt x="8253" y="49530"/>
                    <a:pt x="6915" y="51545"/>
                    <a:pt x="5713" y="53848"/>
                  </a:cubicBezTo>
                  <a:cubicBezTo>
                    <a:pt x="4511" y="56151"/>
                    <a:pt x="3579" y="58844"/>
                    <a:pt x="2868" y="61367"/>
                  </a:cubicBezTo>
                  <a:cubicBezTo>
                    <a:pt x="2157" y="63890"/>
                    <a:pt x="1819" y="66718"/>
                    <a:pt x="1446" y="68987"/>
                  </a:cubicBezTo>
                  <a:cubicBezTo>
                    <a:pt x="1074" y="71256"/>
                    <a:pt x="870" y="72170"/>
                    <a:pt x="633" y="74981"/>
                  </a:cubicBezTo>
                  <a:cubicBezTo>
                    <a:pt x="396" y="77792"/>
                    <a:pt x="109" y="81517"/>
                    <a:pt x="24" y="85852"/>
                  </a:cubicBezTo>
                  <a:cubicBezTo>
                    <a:pt x="-61" y="90187"/>
                    <a:pt x="108" y="88223"/>
                    <a:pt x="125" y="100991"/>
                  </a:cubicBezTo>
                  <a:cubicBezTo>
                    <a:pt x="142" y="113759"/>
                    <a:pt x="125" y="152214"/>
                    <a:pt x="125" y="162459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36"/>
            <p:cNvSpPr/>
            <p:nvPr/>
          </p:nvSpPr>
          <p:spPr>
            <a:xfrm>
              <a:off x="3570874" y="320050"/>
              <a:ext cx="749675" cy="4061450"/>
            </a:xfrm>
            <a:custGeom>
              <a:rect b="b" l="l" r="r" t="t"/>
              <a:pathLst>
                <a:path extrusionOk="0" h="162458" w="29987">
                  <a:moveTo>
                    <a:pt x="29987" y="0"/>
                  </a:moveTo>
                  <a:cubicBezTo>
                    <a:pt x="29885" y="1405"/>
                    <a:pt x="29750" y="5452"/>
                    <a:pt x="29377" y="8432"/>
                  </a:cubicBezTo>
                  <a:cubicBezTo>
                    <a:pt x="29004" y="11412"/>
                    <a:pt x="28344" y="15290"/>
                    <a:pt x="27751" y="17881"/>
                  </a:cubicBezTo>
                  <a:cubicBezTo>
                    <a:pt x="27158" y="20472"/>
                    <a:pt x="26803" y="21843"/>
                    <a:pt x="25821" y="23977"/>
                  </a:cubicBezTo>
                  <a:cubicBezTo>
                    <a:pt x="24839" y="26111"/>
                    <a:pt x="23569" y="28431"/>
                    <a:pt x="21859" y="30683"/>
                  </a:cubicBezTo>
                  <a:cubicBezTo>
                    <a:pt x="20149" y="32935"/>
                    <a:pt x="17490" y="35340"/>
                    <a:pt x="15559" y="37490"/>
                  </a:cubicBezTo>
                  <a:cubicBezTo>
                    <a:pt x="13629" y="39641"/>
                    <a:pt x="12054" y="41080"/>
                    <a:pt x="10276" y="43586"/>
                  </a:cubicBezTo>
                  <a:cubicBezTo>
                    <a:pt x="8498" y="46092"/>
                    <a:pt x="6364" y="48886"/>
                    <a:pt x="4891" y="52527"/>
                  </a:cubicBezTo>
                  <a:cubicBezTo>
                    <a:pt x="3418" y="56168"/>
                    <a:pt x="2216" y="61163"/>
                    <a:pt x="1437" y="65430"/>
                  </a:cubicBezTo>
                  <a:cubicBezTo>
                    <a:pt x="658" y="69697"/>
                    <a:pt x="455" y="72220"/>
                    <a:pt x="218" y="78130"/>
                  </a:cubicBezTo>
                  <a:cubicBezTo>
                    <a:pt x="-19" y="84040"/>
                    <a:pt x="49" y="86833"/>
                    <a:pt x="15" y="100888"/>
                  </a:cubicBezTo>
                  <a:cubicBezTo>
                    <a:pt x="-19" y="114943"/>
                    <a:pt x="15" y="152196"/>
                    <a:pt x="15" y="162458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36"/>
            <p:cNvSpPr/>
            <p:nvPr/>
          </p:nvSpPr>
          <p:spPr>
            <a:xfrm>
              <a:off x="3552600" y="314950"/>
              <a:ext cx="630775" cy="4058925"/>
            </a:xfrm>
            <a:custGeom>
              <a:rect b="b" l="l" r="r" t="t"/>
              <a:pathLst>
                <a:path extrusionOk="0" h="162357" w="25231">
                  <a:moveTo>
                    <a:pt x="25231" y="0"/>
                  </a:moveTo>
                  <a:cubicBezTo>
                    <a:pt x="25062" y="1524"/>
                    <a:pt x="24825" y="5825"/>
                    <a:pt x="24215" y="9144"/>
                  </a:cubicBezTo>
                  <a:cubicBezTo>
                    <a:pt x="23606" y="12463"/>
                    <a:pt x="22929" y="16290"/>
                    <a:pt x="21574" y="19914"/>
                  </a:cubicBezTo>
                  <a:cubicBezTo>
                    <a:pt x="20219" y="23538"/>
                    <a:pt x="18136" y="27246"/>
                    <a:pt x="16087" y="30887"/>
                  </a:cubicBezTo>
                  <a:cubicBezTo>
                    <a:pt x="14038" y="34528"/>
                    <a:pt x="11109" y="38558"/>
                    <a:pt x="9280" y="41758"/>
                  </a:cubicBezTo>
                  <a:cubicBezTo>
                    <a:pt x="7451" y="44958"/>
                    <a:pt x="6316" y="46923"/>
                    <a:pt x="5114" y="50089"/>
                  </a:cubicBezTo>
                  <a:cubicBezTo>
                    <a:pt x="3912" y="53256"/>
                    <a:pt x="2794" y="57387"/>
                    <a:pt x="2066" y="60757"/>
                  </a:cubicBezTo>
                  <a:cubicBezTo>
                    <a:pt x="1338" y="64127"/>
                    <a:pt x="1051" y="66718"/>
                    <a:pt x="746" y="70308"/>
                  </a:cubicBezTo>
                  <a:cubicBezTo>
                    <a:pt x="441" y="73898"/>
                    <a:pt x="357" y="77182"/>
                    <a:pt x="238" y="82296"/>
                  </a:cubicBezTo>
                  <a:cubicBezTo>
                    <a:pt x="119" y="87410"/>
                    <a:pt x="68" y="87648"/>
                    <a:pt x="34" y="100991"/>
                  </a:cubicBezTo>
                  <a:cubicBezTo>
                    <a:pt x="0" y="114335"/>
                    <a:pt x="34" y="152129"/>
                    <a:pt x="34" y="162357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441" name="Google Shape;441;p36"/>
            <p:cNvCxnSpPr/>
            <p:nvPr/>
          </p:nvCxnSpPr>
          <p:spPr>
            <a:xfrm>
              <a:off x="3474725" y="320050"/>
              <a:ext cx="0" cy="4053900"/>
            </a:xfrm>
            <a:prstGeom prst="straightConnector1">
              <a:avLst/>
            </a:pr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442" name="Google Shape;442;p36"/>
            <p:cNvSpPr/>
            <p:nvPr/>
          </p:nvSpPr>
          <p:spPr>
            <a:xfrm>
              <a:off x="3536954" y="320050"/>
              <a:ext cx="519400" cy="4056375"/>
            </a:xfrm>
            <a:custGeom>
              <a:rect b="b" l="l" r="r" t="t"/>
              <a:pathLst>
                <a:path extrusionOk="0" h="162255" w="20776">
                  <a:moveTo>
                    <a:pt x="20777" y="0"/>
                  </a:moveTo>
                  <a:cubicBezTo>
                    <a:pt x="20540" y="1744"/>
                    <a:pt x="20032" y="7179"/>
                    <a:pt x="19355" y="10464"/>
                  </a:cubicBezTo>
                  <a:cubicBezTo>
                    <a:pt x="18678" y="13749"/>
                    <a:pt x="18254" y="15494"/>
                    <a:pt x="16713" y="19710"/>
                  </a:cubicBezTo>
                  <a:cubicBezTo>
                    <a:pt x="15172" y="23927"/>
                    <a:pt x="11955" y="31411"/>
                    <a:pt x="10109" y="35763"/>
                  </a:cubicBezTo>
                  <a:cubicBezTo>
                    <a:pt x="8263" y="40115"/>
                    <a:pt x="6875" y="42367"/>
                    <a:pt x="5639" y="45821"/>
                  </a:cubicBezTo>
                  <a:cubicBezTo>
                    <a:pt x="4403" y="49275"/>
                    <a:pt x="3420" y="53238"/>
                    <a:pt x="2692" y="56489"/>
                  </a:cubicBezTo>
                  <a:cubicBezTo>
                    <a:pt x="1964" y="59740"/>
                    <a:pt x="1659" y="61687"/>
                    <a:pt x="1270" y="65328"/>
                  </a:cubicBezTo>
                  <a:cubicBezTo>
                    <a:pt x="881" y="68969"/>
                    <a:pt x="559" y="72406"/>
                    <a:pt x="356" y="78333"/>
                  </a:cubicBezTo>
                  <a:cubicBezTo>
                    <a:pt x="153" y="84260"/>
                    <a:pt x="102" y="86901"/>
                    <a:pt x="51" y="100888"/>
                  </a:cubicBezTo>
                  <a:cubicBezTo>
                    <a:pt x="0" y="114875"/>
                    <a:pt x="51" y="152027"/>
                    <a:pt x="51" y="162255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36"/>
            <p:cNvSpPr/>
            <p:nvPr/>
          </p:nvSpPr>
          <p:spPr>
            <a:xfrm>
              <a:off x="3521704" y="320050"/>
              <a:ext cx="410200" cy="4053825"/>
            </a:xfrm>
            <a:custGeom>
              <a:rect b="b" l="l" r="r" t="t"/>
              <a:pathLst>
                <a:path extrusionOk="0" h="162153" w="16408">
                  <a:moveTo>
                    <a:pt x="16409" y="0"/>
                  </a:moveTo>
                  <a:cubicBezTo>
                    <a:pt x="16223" y="1490"/>
                    <a:pt x="15935" y="5316"/>
                    <a:pt x="15291" y="8940"/>
                  </a:cubicBezTo>
                  <a:cubicBezTo>
                    <a:pt x="14648" y="12564"/>
                    <a:pt x="13581" y="17966"/>
                    <a:pt x="12548" y="21742"/>
                  </a:cubicBezTo>
                  <a:cubicBezTo>
                    <a:pt x="11515" y="25518"/>
                    <a:pt x="10313" y="28041"/>
                    <a:pt x="9094" y="31597"/>
                  </a:cubicBezTo>
                  <a:cubicBezTo>
                    <a:pt x="7875" y="35153"/>
                    <a:pt x="6266" y="39708"/>
                    <a:pt x="5233" y="43078"/>
                  </a:cubicBezTo>
                  <a:cubicBezTo>
                    <a:pt x="4200" y="46448"/>
                    <a:pt x="3624" y="47701"/>
                    <a:pt x="2896" y="51816"/>
                  </a:cubicBezTo>
                  <a:cubicBezTo>
                    <a:pt x="2168" y="55931"/>
                    <a:pt x="1287" y="63178"/>
                    <a:pt x="864" y="67767"/>
                  </a:cubicBezTo>
                  <a:cubicBezTo>
                    <a:pt x="441" y="72356"/>
                    <a:pt x="492" y="73863"/>
                    <a:pt x="356" y="79349"/>
                  </a:cubicBezTo>
                  <a:cubicBezTo>
                    <a:pt x="221" y="84835"/>
                    <a:pt x="102" y="86884"/>
                    <a:pt x="51" y="100685"/>
                  </a:cubicBezTo>
                  <a:cubicBezTo>
                    <a:pt x="0" y="114486"/>
                    <a:pt x="51" y="151908"/>
                    <a:pt x="51" y="162153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36"/>
            <p:cNvSpPr/>
            <p:nvPr/>
          </p:nvSpPr>
          <p:spPr>
            <a:xfrm>
              <a:off x="3508579" y="320050"/>
              <a:ext cx="306475" cy="4058900"/>
            </a:xfrm>
            <a:custGeom>
              <a:rect b="b" l="l" r="r" t="t"/>
              <a:pathLst>
                <a:path extrusionOk="0" h="162356" w="12259">
                  <a:moveTo>
                    <a:pt x="12260" y="0"/>
                  </a:moveTo>
                  <a:cubicBezTo>
                    <a:pt x="12074" y="1693"/>
                    <a:pt x="11905" y="5605"/>
                    <a:pt x="11143" y="10160"/>
                  </a:cubicBezTo>
                  <a:cubicBezTo>
                    <a:pt x="10381" y="14715"/>
                    <a:pt x="8806" y="22250"/>
                    <a:pt x="7688" y="27330"/>
                  </a:cubicBezTo>
                  <a:cubicBezTo>
                    <a:pt x="6570" y="32410"/>
                    <a:pt x="5385" y="36322"/>
                    <a:pt x="4437" y="40640"/>
                  </a:cubicBezTo>
                  <a:cubicBezTo>
                    <a:pt x="3489" y="44958"/>
                    <a:pt x="2575" y="49276"/>
                    <a:pt x="1999" y="53238"/>
                  </a:cubicBezTo>
                  <a:cubicBezTo>
                    <a:pt x="1423" y="57200"/>
                    <a:pt x="1237" y="60875"/>
                    <a:pt x="983" y="64414"/>
                  </a:cubicBezTo>
                  <a:cubicBezTo>
                    <a:pt x="729" y="67953"/>
                    <a:pt x="628" y="68410"/>
                    <a:pt x="475" y="74472"/>
                  </a:cubicBezTo>
                  <a:cubicBezTo>
                    <a:pt x="323" y="80534"/>
                    <a:pt x="136" y="86140"/>
                    <a:pt x="68" y="100787"/>
                  </a:cubicBezTo>
                  <a:cubicBezTo>
                    <a:pt x="0" y="115434"/>
                    <a:pt x="68" y="152095"/>
                    <a:pt x="68" y="162356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36"/>
            <p:cNvSpPr/>
            <p:nvPr/>
          </p:nvSpPr>
          <p:spPr>
            <a:xfrm>
              <a:off x="3495050" y="320050"/>
              <a:ext cx="203200" cy="4058900"/>
            </a:xfrm>
            <a:custGeom>
              <a:rect b="b" l="l" r="r" t="t"/>
              <a:pathLst>
                <a:path extrusionOk="0" h="162356" w="8128">
                  <a:moveTo>
                    <a:pt x="8128" y="0"/>
                  </a:moveTo>
                  <a:cubicBezTo>
                    <a:pt x="7976" y="1897"/>
                    <a:pt x="7704" y="6926"/>
                    <a:pt x="7213" y="11379"/>
                  </a:cubicBezTo>
                  <a:cubicBezTo>
                    <a:pt x="6722" y="15832"/>
                    <a:pt x="5909" y="21437"/>
                    <a:pt x="5181" y="26720"/>
                  </a:cubicBezTo>
                  <a:cubicBezTo>
                    <a:pt x="4453" y="32003"/>
                    <a:pt x="3471" y="38438"/>
                    <a:pt x="2844" y="43078"/>
                  </a:cubicBezTo>
                  <a:cubicBezTo>
                    <a:pt x="2218" y="47718"/>
                    <a:pt x="1761" y="51223"/>
                    <a:pt x="1422" y="54559"/>
                  </a:cubicBezTo>
                  <a:cubicBezTo>
                    <a:pt x="1083" y="57895"/>
                    <a:pt x="960" y="60297"/>
                    <a:pt x="812" y="63093"/>
                  </a:cubicBezTo>
                  <a:cubicBezTo>
                    <a:pt x="665" y="65889"/>
                    <a:pt x="655" y="65018"/>
                    <a:pt x="537" y="71335"/>
                  </a:cubicBezTo>
                  <a:cubicBezTo>
                    <a:pt x="419" y="77652"/>
                    <a:pt x="196" y="85824"/>
                    <a:pt x="106" y="100994"/>
                  </a:cubicBezTo>
                  <a:cubicBezTo>
                    <a:pt x="17" y="116164"/>
                    <a:pt x="18" y="152129"/>
                    <a:pt x="0" y="162356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1"/>
            </a:p>
          </p:txBody>
        </p:sp>
        <p:sp>
          <p:nvSpPr>
            <p:cNvPr id="446" name="Google Shape;446;p36"/>
            <p:cNvSpPr/>
            <p:nvPr/>
          </p:nvSpPr>
          <p:spPr>
            <a:xfrm>
              <a:off x="3483179" y="317500"/>
              <a:ext cx="100750" cy="4061450"/>
            </a:xfrm>
            <a:custGeom>
              <a:rect b="b" l="l" r="r" t="t"/>
              <a:pathLst>
                <a:path extrusionOk="0" h="162458" w="4030">
                  <a:moveTo>
                    <a:pt x="4031" y="0"/>
                  </a:moveTo>
                  <a:cubicBezTo>
                    <a:pt x="3929" y="3031"/>
                    <a:pt x="3743" y="12564"/>
                    <a:pt x="3421" y="18186"/>
                  </a:cubicBezTo>
                  <a:cubicBezTo>
                    <a:pt x="3099" y="23808"/>
                    <a:pt x="2506" y="28262"/>
                    <a:pt x="2100" y="33731"/>
                  </a:cubicBezTo>
                  <a:cubicBezTo>
                    <a:pt x="1694" y="39201"/>
                    <a:pt x="1254" y="45737"/>
                    <a:pt x="983" y="51003"/>
                  </a:cubicBezTo>
                  <a:cubicBezTo>
                    <a:pt x="712" y="56269"/>
                    <a:pt x="628" y="56998"/>
                    <a:pt x="475" y="65329"/>
                  </a:cubicBezTo>
                  <a:cubicBezTo>
                    <a:pt x="323" y="73660"/>
                    <a:pt x="136" y="84802"/>
                    <a:pt x="68" y="100990"/>
                  </a:cubicBezTo>
                  <a:cubicBezTo>
                    <a:pt x="0" y="117178"/>
                    <a:pt x="68" y="152213"/>
                    <a:pt x="68" y="162458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36"/>
            <p:cNvSpPr/>
            <p:nvPr/>
          </p:nvSpPr>
          <p:spPr>
            <a:xfrm flipH="1">
              <a:off x="2493997" y="314950"/>
              <a:ext cx="871800" cy="4061475"/>
            </a:xfrm>
            <a:custGeom>
              <a:rect b="b" l="l" r="r" t="t"/>
              <a:pathLst>
                <a:path extrusionOk="0" h="162459" w="34872">
                  <a:moveTo>
                    <a:pt x="34872" y="0"/>
                  </a:moveTo>
                  <a:cubicBezTo>
                    <a:pt x="34855" y="1473"/>
                    <a:pt x="34890" y="5487"/>
                    <a:pt x="34771" y="8840"/>
                  </a:cubicBezTo>
                  <a:cubicBezTo>
                    <a:pt x="34653" y="12193"/>
                    <a:pt x="34463" y="16942"/>
                    <a:pt x="34161" y="20117"/>
                  </a:cubicBezTo>
                  <a:cubicBezTo>
                    <a:pt x="33859" y="23292"/>
                    <a:pt x="33598" y="25726"/>
                    <a:pt x="32957" y="27891"/>
                  </a:cubicBezTo>
                  <a:cubicBezTo>
                    <a:pt x="32316" y="30056"/>
                    <a:pt x="31815" y="31474"/>
                    <a:pt x="30316" y="33109"/>
                  </a:cubicBezTo>
                  <a:cubicBezTo>
                    <a:pt x="28818" y="34744"/>
                    <a:pt x="26238" y="36224"/>
                    <a:pt x="23966" y="37699"/>
                  </a:cubicBezTo>
                  <a:cubicBezTo>
                    <a:pt x="21694" y="39174"/>
                    <a:pt x="19000" y="40319"/>
                    <a:pt x="16686" y="41961"/>
                  </a:cubicBezTo>
                  <a:cubicBezTo>
                    <a:pt x="14372" y="43603"/>
                    <a:pt x="11911" y="45568"/>
                    <a:pt x="10082" y="47549"/>
                  </a:cubicBezTo>
                  <a:cubicBezTo>
                    <a:pt x="8253" y="49530"/>
                    <a:pt x="6915" y="51545"/>
                    <a:pt x="5713" y="53848"/>
                  </a:cubicBezTo>
                  <a:cubicBezTo>
                    <a:pt x="4511" y="56151"/>
                    <a:pt x="3579" y="58844"/>
                    <a:pt x="2868" y="61367"/>
                  </a:cubicBezTo>
                  <a:cubicBezTo>
                    <a:pt x="2157" y="63890"/>
                    <a:pt x="1819" y="66718"/>
                    <a:pt x="1446" y="68987"/>
                  </a:cubicBezTo>
                  <a:cubicBezTo>
                    <a:pt x="1074" y="71256"/>
                    <a:pt x="870" y="72170"/>
                    <a:pt x="633" y="74981"/>
                  </a:cubicBezTo>
                  <a:cubicBezTo>
                    <a:pt x="396" y="77792"/>
                    <a:pt x="109" y="81517"/>
                    <a:pt x="24" y="85852"/>
                  </a:cubicBezTo>
                  <a:cubicBezTo>
                    <a:pt x="-61" y="90187"/>
                    <a:pt x="108" y="88223"/>
                    <a:pt x="125" y="100991"/>
                  </a:cubicBezTo>
                  <a:cubicBezTo>
                    <a:pt x="142" y="113759"/>
                    <a:pt x="125" y="152214"/>
                    <a:pt x="125" y="162459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36"/>
            <p:cNvSpPr/>
            <p:nvPr/>
          </p:nvSpPr>
          <p:spPr>
            <a:xfrm flipH="1">
              <a:off x="2628608" y="320050"/>
              <a:ext cx="749675" cy="4061450"/>
            </a:xfrm>
            <a:custGeom>
              <a:rect b="b" l="l" r="r" t="t"/>
              <a:pathLst>
                <a:path extrusionOk="0" h="162458" w="29987">
                  <a:moveTo>
                    <a:pt x="29987" y="0"/>
                  </a:moveTo>
                  <a:cubicBezTo>
                    <a:pt x="29885" y="1405"/>
                    <a:pt x="29750" y="5452"/>
                    <a:pt x="29377" y="8432"/>
                  </a:cubicBezTo>
                  <a:cubicBezTo>
                    <a:pt x="29004" y="11412"/>
                    <a:pt x="28344" y="15290"/>
                    <a:pt x="27751" y="17881"/>
                  </a:cubicBezTo>
                  <a:cubicBezTo>
                    <a:pt x="27158" y="20472"/>
                    <a:pt x="26803" y="21843"/>
                    <a:pt x="25821" y="23977"/>
                  </a:cubicBezTo>
                  <a:cubicBezTo>
                    <a:pt x="24839" y="26111"/>
                    <a:pt x="23569" y="28431"/>
                    <a:pt x="21859" y="30683"/>
                  </a:cubicBezTo>
                  <a:cubicBezTo>
                    <a:pt x="20149" y="32935"/>
                    <a:pt x="17490" y="35340"/>
                    <a:pt x="15559" y="37490"/>
                  </a:cubicBezTo>
                  <a:cubicBezTo>
                    <a:pt x="13629" y="39641"/>
                    <a:pt x="12054" y="41080"/>
                    <a:pt x="10276" y="43586"/>
                  </a:cubicBezTo>
                  <a:cubicBezTo>
                    <a:pt x="8498" y="46092"/>
                    <a:pt x="6364" y="48886"/>
                    <a:pt x="4891" y="52527"/>
                  </a:cubicBezTo>
                  <a:cubicBezTo>
                    <a:pt x="3418" y="56168"/>
                    <a:pt x="2216" y="61163"/>
                    <a:pt x="1437" y="65430"/>
                  </a:cubicBezTo>
                  <a:cubicBezTo>
                    <a:pt x="658" y="69697"/>
                    <a:pt x="455" y="72220"/>
                    <a:pt x="218" y="78130"/>
                  </a:cubicBezTo>
                  <a:cubicBezTo>
                    <a:pt x="-19" y="84040"/>
                    <a:pt x="49" y="86833"/>
                    <a:pt x="15" y="100888"/>
                  </a:cubicBezTo>
                  <a:cubicBezTo>
                    <a:pt x="-19" y="114943"/>
                    <a:pt x="15" y="152196"/>
                    <a:pt x="15" y="162458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36"/>
            <p:cNvSpPr/>
            <p:nvPr/>
          </p:nvSpPr>
          <p:spPr>
            <a:xfrm flipH="1">
              <a:off x="2765782" y="314950"/>
              <a:ext cx="630775" cy="4058925"/>
            </a:xfrm>
            <a:custGeom>
              <a:rect b="b" l="l" r="r" t="t"/>
              <a:pathLst>
                <a:path extrusionOk="0" h="162357" w="25231">
                  <a:moveTo>
                    <a:pt x="25231" y="0"/>
                  </a:moveTo>
                  <a:cubicBezTo>
                    <a:pt x="25062" y="1524"/>
                    <a:pt x="24825" y="5825"/>
                    <a:pt x="24215" y="9144"/>
                  </a:cubicBezTo>
                  <a:cubicBezTo>
                    <a:pt x="23606" y="12463"/>
                    <a:pt x="22929" y="16290"/>
                    <a:pt x="21574" y="19914"/>
                  </a:cubicBezTo>
                  <a:cubicBezTo>
                    <a:pt x="20219" y="23538"/>
                    <a:pt x="18136" y="27246"/>
                    <a:pt x="16087" y="30887"/>
                  </a:cubicBezTo>
                  <a:cubicBezTo>
                    <a:pt x="14038" y="34528"/>
                    <a:pt x="11109" y="38558"/>
                    <a:pt x="9280" y="41758"/>
                  </a:cubicBezTo>
                  <a:cubicBezTo>
                    <a:pt x="7451" y="44958"/>
                    <a:pt x="6316" y="46923"/>
                    <a:pt x="5114" y="50089"/>
                  </a:cubicBezTo>
                  <a:cubicBezTo>
                    <a:pt x="3912" y="53256"/>
                    <a:pt x="2794" y="57387"/>
                    <a:pt x="2066" y="60757"/>
                  </a:cubicBezTo>
                  <a:cubicBezTo>
                    <a:pt x="1338" y="64127"/>
                    <a:pt x="1051" y="66718"/>
                    <a:pt x="746" y="70308"/>
                  </a:cubicBezTo>
                  <a:cubicBezTo>
                    <a:pt x="441" y="73898"/>
                    <a:pt x="357" y="77182"/>
                    <a:pt x="238" y="82296"/>
                  </a:cubicBezTo>
                  <a:cubicBezTo>
                    <a:pt x="119" y="87410"/>
                    <a:pt x="68" y="87648"/>
                    <a:pt x="34" y="100991"/>
                  </a:cubicBezTo>
                  <a:cubicBezTo>
                    <a:pt x="0" y="114335"/>
                    <a:pt x="34" y="152129"/>
                    <a:pt x="34" y="162357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36"/>
            <p:cNvSpPr/>
            <p:nvPr/>
          </p:nvSpPr>
          <p:spPr>
            <a:xfrm flipH="1">
              <a:off x="2892803" y="320050"/>
              <a:ext cx="519400" cy="4056375"/>
            </a:xfrm>
            <a:custGeom>
              <a:rect b="b" l="l" r="r" t="t"/>
              <a:pathLst>
                <a:path extrusionOk="0" h="162255" w="20776">
                  <a:moveTo>
                    <a:pt x="20777" y="0"/>
                  </a:moveTo>
                  <a:cubicBezTo>
                    <a:pt x="20540" y="1744"/>
                    <a:pt x="20032" y="7179"/>
                    <a:pt x="19355" y="10464"/>
                  </a:cubicBezTo>
                  <a:cubicBezTo>
                    <a:pt x="18678" y="13749"/>
                    <a:pt x="18254" y="15494"/>
                    <a:pt x="16713" y="19710"/>
                  </a:cubicBezTo>
                  <a:cubicBezTo>
                    <a:pt x="15172" y="23927"/>
                    <a:pt x="11955" y="31411"/>
                    <a:pt x="10109" y="35763"/>
                  </a:cubicBezTo>
                  <a:cubicBezTo>
                    <a:pt x="8263" y="40115"/>
                    <a:pt x="6875" y="42367"/>
                    <a:pt x="5639" y="45821"/>
                  </a:cubicBezTo>
                  <a:cubicBezTo>
                    <a:pt x="4403" y="49275"/>
                    <a:pt x="3420" y="53238"/>
                    <a:pt x="2692" y="56489"/>
                  </a:cubicBezTo>
                  <a:cubicBezTo>
                    <a:pt x="1964" y="59740"/>
                    <a:pt x="1659" y="61687"/>
                    <a:pt x="1270" y="65328"/>
                  </a:cubicBezTo>
                  <a:cubicBezTo>
                    <a:pt x="881" y="68969"/>
                    <a:pt x="559" y="72406"/>
                    <a:pt x="356" y="78333"/>
                  </a:cubicBezTo>
                  <a:cubicBezTo>
                    <a:pt x="153" y="84260"/>
                    <a:pt x="102" y="86901"/>
                    <a:pt x="51" y="100888"/>
                  </a:cubicBezTo>
                  <a:cubicBezTo>
                    <a:pt x="0" y="114875"/>
                    <a:pt x="51" y="152027"/>
                    <a:pt x="51" y="162255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36"/>
            <p:cNvSpPr/>
            <p:nvPr/>
          </p:nvSpPr>
          <p:spPr>
            <a:xfrm flipH="1">
              <a:off x="3017253" y="320050"/>
              <a:ext cx="410200" cy="4053825"/>
            </a:xfrm>
            <a:custGeom>
              <a:rect b="b" l="l" r="r" t="t"/>
              <a:pathLst>
                <a:path extrusionOk="0" h="162153" w="16408">
                  <a:moveTo>
                    <a:pt x="16409" y="0"/>
                  </a:moveTo>
                  <a:cubicBezTo>
                    <a:pt x="16223" y="1490"/>
                    <a:pt x="15935" y="5316"/>
                    <a:pt x="15291" y="8940"/>
                  </a:cubicBezTo>
                  <a:cubicBezTo>
                    <a:pt x="14648" y="12564"/>
                    <a:pt x="13581" y="17966"/>
                    <a:pt x="12548" y="21742"/>
                  </a:cubicBezTo>
                  <a:cubicBezTo>
                    <a:pt x="11515" y="25518"/>
                    <a:pt x="10313" y="28041"/>
                    <a:pt x="9094" y="31597"/>
                  </a:cubicBezTo>
                  <a:cubicBezTo>
                    <a:pt x="7875" y="35153"/>
                    <a:pt x="6266" y="39708"/>
                    <a:pt x="5233" y="43078"/>
                  </a:cubicBezTo>
                  <a:cubicBezTo>
                    <a:pt x="4200" y="46448"/>
                    <a:pt x="3624" y="47701"/>
                    <a:pt x="2896" y="51816"/>
                  </a:cubicBezTo>
                  <a:cubicBezTo>
                    <a:pt x="2168" y="55931"/>
                    <a:pt x="1287" y="63178"/>
                    <a:pt x="864" y="67767"/>
                  </a:cubicBezTo>
                  <a:cubicBezTo>
                    <a:pt x="441" y="72356"/>
                    <a:pt x="492" y="73863"/>
                    <a:pt x="356" y="79349"/>
                  </a:cubicBezTo>
                  <a:cubicBezTo>
                    <a:pt x="221" y="84835"/>
                    <a:pt x="102" y="86884"/>
                    <a:pt x="51" y="100685"/>
                  </a:cubicBezTo>
                  <a:cubicBezTo>
                    <a:pt x="0" y="114486"/>
                    <a:pt x="51" y="151908"/>
                    <a:pt x="51" y="162153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36"/>
            <p:cNvSpPr/>
            <p:nvPr/>
          </p:nvSpPr>
          <p:spPr>
            <a:xfrm flipH="1">
              <a:off x="3134103" y="320050"/>
              <a:ext cx="306475" cy="4058900"/>
            </a:xfrm>
            <a:custGeom>
              <a:rect b="b" l="l" r="r" t="t"/>
              <a:pathLst>
                <a:path extrusionOk="0" h="162356" w="12259">
                  <a:moveTo>
                    <a:pt x="12260" y="0"/>
                  </a:moveTo>
                  <a:cubicBezTo>
                    <a:pt x="12074" y="1693"/>
                    <a:pt x="11905" y="5605"/>
                    <a:pt x="11143" y="10160"/>
                  </a:cubicBezTo>
                  <a:cubicBezTo>
                    <a:pt x="10381" y="14715"/>
                    <a:pt x="8806" y="22250"/>
                    <a:pt x="7688" y="27330"/>
                  </a:cubicBezTo>
                  <a:cubicBezTo>
                    <a:pt x="6570" y="32410"/>
                    <a:pt x="5385" y="36322"/>
                    <a:pt x="4437" y="40640"/>
                  </a:cubicBezTo>
                  <a:cubicBezTo>
                    <a:pt x="3489" y="44958"/>
                    <a:pt x="2575" y="49276"/>
                    <a:pt x="1999" y="53238"/>
                  </a:cubicBezTo>
                  <a:cubicBezTo>
                    <a:pt x="1423" y="57200"/>
                    <a:pt x="1237" y="60875"/>
                    <a:pt x="983" y="64414"/>
                  </a:cubicBezTo>
                  <a:cubicBezTo>
                    <a:pt x="729" y="67953"/>
                    <a:pt x="628" y="68410"/>
                    <a:pt x="475" y="74472"/>
                  </a:cubicBezTo>
                  <a:cubicBezTo>
                    <a:pt x="323" y="80534"/>
                    <a:pt x="136" y="86140"/>
                    <a:pt x="68" y="100787"/>
                  </a:cubicBezTo>
                  <a:cubicBezTo>
                    <a:pt x="0" y="115434"/>
                    <a:pt x="68" y="152095"/>
                    <a:pt x="68" y="162356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36"/>
            <p:cNvSpPr/>
            <p:nvPr/>
          </p:nvSpPr>
          <p:spPr>
            <a:xfrm flipH="1">
              <a:off x="3250907" y="320050"/>
              <a:ext cx="203200" cy="4058900"/>
            </a:xfrm>
            <a:custGeom>
              <a:rect b="b" l="l" r="r" t="t"/>
              <a:pathLst>
                <a:path extrusionOk="0" h="162356" w="8128">
                  <a:moveTo>
                    <a:pt x="8128" y="0"/>
                  </a:moveTo>
                  <a:cubicBezTo>
                    <a:pt x="7976" y="1897"/>
                    <a:pt x="7704" y="6926"/>
                    <a:pt x="7213" y="11379"/>
                  </a:cubicBezTo>
                  <a:cubicBezTo>
                    <a:pt x="6722" y="15832"/>
                    <a:pt x="5909" y="21437"/>
                    <a:pt x="5181" y="26720"/>
                  </a:cubicBezTo>
                  <a:cubicBezTo>
                    <a:pt x="4453" y="32003"/>
                    <a:pt x="3471" y="38438"/>
                    <a:pt x="2844" y="43078"/>
                  </a:cubicBezTo>
                  <a:cubicBezTo>
                    <a:pt x="2218" y="47718"/>
                    <a:pt x="1761" y="51223"/>
                    <a:pt x="1422" y="54559"/>
                  </a:cubicBezTo>
                  <a:cubicBezTo>
                    <a:pt x="1083" y="57895"/>
                    <a:pt x="960" y="60297"/>
                    <a:pt x="812" y="63093"/>
                  </a:cubicBezTo>
                  <a:cubicBezTo>
                    <a:pt x="665" y="65889"/>
                    <a:pt x="655" y="65018"/>
                    <a:pt x="537" y="71335"/>
                  </a:cubicBezTo>
                  <a:cubicBezTo>
                    <a:pt x="419" y="77652"/>
                    <a:pt x="196" y="85824"/>
                    <a:pt x="106" y="100994"/>
                  </a:cubicBezTo>
                  <a:cubicBezTo>
                    <a:pt x="17" y="116164"/>
                    <a:pt x="18" y="152129"/>
                    <a:pt x="0" y="162356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36"/>
            <p:cNvSpPr/>
            <p:nvPr/>
          </p:nvSpPr>
          <p:spPr>
            <a:xfrm flipH="1">
              <a:off x="3365228" y="317500"/>
              <a:ext cx="100750" cy="4061450"/>
            </a:xfrm>
            <a:custGeom>
              <a:rect b="b" l="l" r="r" t="t"/>
              <a:pathLst>
                <a:path extrusionOk="0" h="162458" w="4030">
                  <a:moveTo>
                    <a:pt x="4031" y="0"/>
                  </a:moveTo>
                  <a:cubicBezTo>
                    <a:pt x="3929" y="3031"/>
                    <a:pt x="3743" y="12564"/>
                    <a:pt x="3421" y="18186"/>
                  </a:cubicBezTo>
                  <a:cubicBezTo>
                    <a:pt x="3099" y="23808"/>
                    <a:pt x="2506" y="28262"/>
                    <a:pt x="2100" y="33731"/>
                  </a:cubicBezTo>
                  <a:cubicBezTo>
                    <a:pt x="1694" y="39201"/>
                    <a:pt x="1254" y="45737"/>
                    <a:pt x="983" y="51003"/>
                  </a:cubicBezTo>
                  <a:cubicBezTo>
                    <a:pt x="712" y="56269"/>
                    <a:pt x="628" y="56998"/>
                    <a:pt x="475" y="65329"/>
                  </a:cubicBezTo>
                  <a:cubicBezTo>
                    <a:pt x="323" y="73660"/>
                    <a:pt x="136" y="84802"/>
                    <a:pt x="68" y="100990"/>
                  </a:cubicBezTo>
                  <a:cubicBezTo>
                    <a:pt x="0" y="117178"/>
                    <a:pt x="68" y="152213"/>
                    <a:pt x="68" y="162458"/>
                  </a:cubicBezTo>
                </a:path>
              </a:pathLst>
            </a:custGeom>
            <a:noFill/>
            <a:ln cap="flat" cmpd="sng" w="108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36"/>
            <p:cNvSpPr/>
            <p:nvPr/>
          </p:nvSpPr>
          <p:spPr>
            <a:xfrm>
              <a:off x="3977700" y="1863900"/>
              <a:ext cx="753900" cy="75000"/>
            </a:xfrm>
            <a:prstGeom prst="rect">
              <a:avLst/>
            </a:prstGeom>
            <a:solidFill>
              <a:srgbClr val="EEEEEE"/>
            </a:solidFill>
            <a:ln cap="flat" cmpd="sng" w="108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91"/>
                <a:buFont typeface="Arial"/>
                <a:buNone/>
              </a:pPr>
              <a:r>
                <a:t/>
              </a:r>
              <a:endParaRPr b="0" i="0" sz="1591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456" name="Google Shape;456;p36"/>
            <p:cNvSpPr/>
            <p:nvPr/>
          </p:nvSpPr>
          <p:spPr>
            <a:xfrm>
              <a:off x="2215175" y="1863900"/>
              <a:ext cx="753900" cy="75000"/>
            </a:xfrm>
            <a:prstGeom prst="rect">
              <a:avLst/>
            </a:prstGeom>
            <a:solidFill>
              <a:srgbClr val="EEEEEE"/>
            </a:solidFill>
            <a:ln cap="flat" cmpd="sng" w="108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91"/>
                <a:buFont typeface="Arial"/>
                <a:buNone/>
              </a:pPr>
              <a:r>
                <a:t/>
              </a:r>
              <a:endParaRPr b="0" i="0" sz="1591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457" name="Google Shape;457;p36"/>
            <p:cNvSpPr/>
            <p:nvPr/>
          </p:nvSpPr>
          <p:spPr>
            <a:xfrm>
              <a:off x="3513900" y="3321000"/>
              <a:ext cx="343650" cy="1068925"/>
            </a:xfrm>
            <a:custGeom>
              <a:rect b="b" l="l" r="r" t="t"/>
              <a:pathLst>
                <a:path extrusionOk="0" h="42757" w="13746">
                  <a:moveTo>
                    <a:pt x="0" y="0"/>
                  </a:moveTo>
                  <a:lnTo>
                    <a:pt x="5700" y="6300"/>
                  </a:lnTo>
                  <a:lnTo>
                    <a:pt x="5700" y="15000"/>
                  </a:lnTo>
                  <a:lnTo>
                    <a:pt x="4500" y="22800"/>
                  </a:lnTo>
                  <a:lnTo>
                    <a:pt x="6300" y="27600"/>
                  </a:lnTo>
                  <a:lnTo>
                    <a:pt x="10200" y="31200"/>
                  </a:lnTo>
                  <a:lnTo>
                    <a:pt x="10200" y="34500"/>
                  </a:lnTo>
                  <a:lnTo>
                    <a:pt x="13746" y="42757"/>
                  </a:lnTo>
                </a:path>
              </a:pathLst>
            </a:custGeom>
            <a:noFill/>
            <a:ln cap="flat" cmpd="sng" w="21650">
              <a:solidFill>
                <a:srgbClr val="3C78D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58" name="Google Shape;458;p36"/>
            <p:cNvSpPr/>
            <p:nvPr/>
          </p:nvSpPr>
          <p:spPr>
            <a:xfrm>
              <a:off x="3401400" y="3321000"/>
              <a:ext cx="187500" cy="1068925"/>
            </a:xfrm>
            <a:custGeom>
              <a:rect b="b" l="l" r="r" t="t"/>
              <a:pathLst>
                <a:path extrusionOk="0" h="42757" w="7500">
                  <a:moveTo>
                    <a:pt x="4800" y="0"/>
                  </a:moveTo>
                  <a:lnTo>
                    <a:pt x="3900" y="9000"/>
                  </a:lnTo>
                  <a:lnTo>
                    <a:pt x="0" y="18300"/>
                  </a:lnTo>
                  <a:lnTo>
                    <a:pt x="4800" y="24000"/>
                  </a:lnTo>
                  <a:lnTo>
                    <a:pt x="4500" y="30600"/>
                  </a:lnTo>
                  <a:lnTo>
                    <a:pt x="7500" y="35400"/>
                  </a:lnTo>
                  <a:lnTo>
                    <a:pt x="4204" y="42757"/>
                  </a:lnTo>
                </a:path>
              </a:pathLst>
            </a:custGeom>
            <a:noFill/>
            <a:ln cap="flat" cmpd="sng" w="21650">
              <a:solidFill>
                <a:srgbClr val="674EA7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59" name="Google Shape;459;p36"/>
            <p:cNvSpPr/>
            <p:nvPr/>
          </p:nvSpPr>
          <p:spPr>
            <a:xfrm>
              <a:off x="3495175" y="3546000"/>
              <a:ext cx="232500" cy="840000"/>
            </a:xfrm>
            <a:custGeom>
              <a:rect b="b" l="l" r="r" t="t"/>
              <a:pathLst>
                <a:path extrusionOk="0" h="33600" w="9300">
                  <a:moveTo>
                    <a:pt x="0" y="0"/>
                  </a:moveTo>
                  <a:lnTo>
                    <a:pt x="2400" y="8400"/>
                  </a:lnTo>
                  <a:lnTo>
                    <a:pt x="9300" y="10800"/>
                  </a:lnTo>
                  <a:lnTo>
                    <a:pt x="9300" y="16500"/>
                  </a:lnTo>
                  <a:lnTo>
                    <a:pt x="6000" y="25800"/>
                  </a:lnTo>
                  <a:lnTo>
                    <a:pt x="5400" y="33600"/>
                  </a:lnTo>
                </a:path>
              </a:pathLst>
            </a:custGeom>
            <a:noFill/>
            <a:ln cap="flat" cmpd="sng" w="21650">
              <a:solidFill>
                <a:srgbClr val="6D9EEB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60" name="Google Shape;460;p36"/>
            <p:cNvSpPr/>
            <p:nvPr/>
          </p:nvSpPr>
          <p:spPr>
            <a:xfrm>
              <a:off x="3348900" y="3996000"/>
              <a:ext cx="165000" cy="382500"/>
            </a:xfrm>
            <a:custGeom>
              <a:rect b="b" l="l" r="r" t="t"/>
              <a:pathLst>
                <a:path extrusionOk="0" h="15300" w="6600">
                  <a:moveTo>
                    <a:pt x="6600" y="0"/>
                  </a:moveTo>
                  <a:lnTo>
                    <a:pt x="3000" y="6900"/>
                  </a:lnTo>
                  <a:lnTo>
                    <a:pt x="0" y="10800"/>
                  </a:lnTo>
                  <a:lnTo>
                    <a:pt x="0" y="15300"/>
                  </a:lnTo>
                </a:path>
              </a:pathLst>
            </a:custGeom>
            <a:noFill/>
            <a:ln cap="flat" cmpd="sng" w="21650">
              <a:solidFill>
                <a:srgbClr val="A4C2F4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61" name="Google Shape;461;p36"/>
            <p:cNvSpPr/>
            <p:nvPr/>
          </p:nvSpPr>
          <p:spPr>
            <a:xfrm>
              <a:off x="3251400" y="3441000"/>
              <a:ext cx="375000" cy="937500"/>
            </a:xfrm>
            <a:custGeom>
              <a:rect b="b" l="l" r="r" t="t"/>
              <a:pathLst>
                <a:path extrusionOk="0" h="37500" w="15000">
                  <a:moveTo>
                    <a:pt x="15000" y="0"/>
                  </a:moveTo>
                  <a:lnTo>
                    <a:pt x="14100" y="6600"/>
                  </a:lnTo>
                  <a:lnTo>
                    <a:pt x="9900" y="14700"/>
                  </a:lnTo>
                  <a:lnTo>
                    <a:pt x="4200" y="20100"/>
                  </a:lnTo>
                  <a:lnTo>
                    <a:pt x="1800" y="26400"/>
                  </a:lnTo>
                  <a:lnTo>
                    <a:pt x="1500" y="32700"/>
                  </a:lnTo>
                  <a:lnTo>
                    <a:pt x="0" y="37500"/>
                  </a:lnTo>
                </a:path>
              </a:pathLst>
            </a:custGeom>
            <a:noFill/>
            <a:ln cap="flat" cmpd="sng" w="21650">
              <a:solidFill>
                <a:srgbClr val="6D9EEB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62" name="Google Shape;462;p36"/>
            <p:cNvSpPr/>
            <p:nvPr/>
          </p:nvSpPr>
          <p:spPr>
            <a:xfrm>
              <a:off x="3338150" y="3996000"/>
              <a:ext cx="82500" cy="382500"/>
            </a:xfrm>
            <a:custGeom>
              <a:rect b="b" l="l" r="r" t="t"/>
              <a:pathLst>
                <a:path extrusionOk="0" h="15300" w="3300">
                  <a:moveTo>
                    <a:pt x="0" y="0"/>
                  </a:moveTo>
                  <a:lnTo>
                    <a:pt x="2700" y="4500"/>
                  </a:lnTo>
                  <a:lnTo>
                    <a:pt x="3300" y="10800"/>
                  </a:lnTo>
                  <a:lnTo>
                    <a:pt x="3300" y="15300"/>
                  </a:lnTo>
                </a:path>
              </a:pathLst>
            </a:custGeom>
            <a:noFill/>
            <a:ln cap="flat" cmpd="sng" w="21650">
              <a:solidFill>
                <a:srgbClr val="3C78D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63" name="Google Shape;463;p36"/>
            <p:cNvSpPr/>
            <p:nvPr/>
          </p:nvSpPr>
          <p:spPr>
            <a:xfrm>
              <a:off x="3700475" y="4108575"/>
              <a:ext cx="73250" cy="277800"/>
            </a:xfrm>
            <a:custGeom>
              <a:rect b="b" l="l" r="r" t="t"/>
              <a:pathLst>
                <a:path extrusionOk="0" h="11112" w="2930">
                  <a:moveTo>
                    <a:pt x="2930" y="0"/>
                  </a:moveTo>
                  <a:lnTo>
                    <a:pt x="732" y="1832"/>
                  </a:lnTo>
                  <a:lnTo>
                    <a:pt x="732" y="4396"/>
                  </a:lnTo>
                  <a:lnTo>
                    <a:pt x="0" y="8182"/>
                  </a:lnTo>
                  <a:lnTo>
                    <a:pt x="366" y="11112"/>
                  </a:lnTo>
                </a:path>
              </a:pathLst>
            </a:custGeom>
            <a:noFill/>
            <a:ln cap="flat" cmpd="sng" w="21650">
              <a:solidFill>
                <a:srgbClr val="A4C2F4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64" name="Google Shape;464;p36"/>
            <p:cNvSpPr/>
            <p:nvPr/>
          </p:nvSpPr>
          <p:spPr>
            <a:xfrm>
              <a:off x="2942700" y="4378500"/>
              <a:ext cx="1125000" cy="75000"/>
            </a:xfrm>
            <a:prstGeom prst="rect">
              <a:avLst/>
            </a:prstGeom>
            <a:solidFill>
              <a:srgbClr val="F9CB9C"/>
            </a:solidFill>
            <a:ln cap="flat" cmpd="sng" w="10825">
              <a:solidFill>
                <a:srgbClr val="E691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91"/>
                <a:buFont typeface="Arial"/>
                <a:buNone/>
              </a:pPr>
              <a:r>
                <a:t/>
              </a:r>
              <a:endParaRPr b="0" i="0" sz="1591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465" name="Google Shape;465;p36"/>
            <p:cNvSpPr/>
            <p:nvPr/>
          </p:nvSpPr>
          <p:spPr>
            <a:xfrm>
              <a:off x="2215175" y="4457000"/>
              <a:ext cx="2516400" cy="277800"/>
            </a:xfrm>
            <a:prstGeom prst="rect">
              <a:avLst/>
            </a:prstGeom>
            <a:solidFill>
              <a:srgbClr val="FCE5CD"/>
            </a:solidFill>
            <a:ln>
              <a:noFill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91"/>
                <a:buFont typeface="Arial"/>
                <a:buNone/>
              </a:pPr>
              <a:r>
                <a:t/>
              </a:r>
              <a:endParaRPr b="0" i="0" sz="1591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466" name="Google Shape;466;p36"/>
            <p:cNvSpPr/>
            <p:nvPr/>
          </p:nvSpPr>
          <p:spPr>
            <a:xfrm>
              <a:off x="4064475" y="1863900"/>
              <a:ext cx="82500" cy="75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1"/>
            </a:p>
          </p:txBody>
        </p:sp>
        <p:sp>
          <p:nvSpPr>
            <p:cNvPr id="467" name="Google Shape;467;p36"/>
            <p:cNvSpPr/>
            <p:nvPr/>
          </p:nvSpPr>
          <p:spPr>
            <a:xfrm>
              <a:off x="3727325" y="4089650"/>
              <a:ext cx="82500" cy="75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1"/>
            </a:p>
          </p:txBody>
        </p:sp>
        <p:sp>
          <p:nvSpPr>
            <p:cNvPr id="468" name="Google Shape;468;p36"/>
            <p:cNvSpPr/>
            <p:nvPr/>
          </p:nvSpPr>
          <p:spPr>
            <a:xfrm>
              <a:off x="3603275" y="3453300"/>
              <a:ext cx="82500" cy="75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1"/>
            </a:p>
          </p:txBody>
        </p:sp>
        <p:sp>
          <p:nvSpPr>
            <p:cNvPr id="469" name="Google Shape;469;p36"/>
            <p:cNvSpPr/>
            <p:nvPr/>
          </p:nvSpPr>
          <p:spPr>
            <a:xfrm>
              <a:off x="3357950" y="3813450"/>
              <a:ext cx="82500" cy="75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103900" lIns="103900" spcFirstLastPara="1" rIns="103900" wrap="square" tIns="103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1"/>
            </a:p>
          </p:txBody>
        </p:sp>
        <p:sp>
          <p:nvSpPr>
            <p:cNvPr id="470" name="Google Shape;470;p36"/>
            <p:cNvSpPr/>
            <p:nvPr/>
          </p:nvSpPr>
          <p:spPr>
            <a:xfrm>
              <a:off x="3297900" y="1046850"/>
              <a:ext cx="245993" cy="2289478"/>
            </a:xfrm>
            <a:custGeom>
              <a:rect b="b" l="l" r="r" t="t"/>
              <a:pathLst>
                <a:path extrusionOk="0" h="103211" w="9000">
                  <a:moveTo>
                    <a:pt x="1200" y="0"/>
                  </a:moveTo>
                  <a:lnTo>
                    <a:pt x="6000" y="6600"/>
                  </a:lnTo>
                  <a:lnTo>
                    <a:pt x="3000" y="15000"/>
                  </a:lnTo>
                  <a:lnTo>
                    <a:pt x="5400" y="18900"/>
                  </a:lnTo>
                  <a:lnTo>
                    <a:pt x="9000" y="28200"/>
                  </a:lnTo>
                  <a:lnTo>
                    <a:pt x="3900" y="36300"/>
                  </a:lnTo>
                  <a:lnTo>
                    <a:pt x="6600" y="40800"/>
                  </a:lnTo>
                  <a:lnTo>
                    <a:pt x="5400" y="47700"/>
                  </a:lnTo>
                  <a:lnTo>
                    <a:pt x="0" y="61800"/>
                  </a:lnTo>
                  <a:lnTo>
                    <a:pt x="4200" y="69000"/>
                  </a:lnTo>
                  <a:lnTo>
                    <a:pt x="4200" y="74100"/>
                  </a:lnTo>
                  <a:lnTo>
                    <a:pt x="300" y="83400"/>
                  </a:lnTo>
                  <a:lnTo>
                    <a:pt x="3300" y="89400"/>
                  </a:lnTo>
                  <a:lnTo>
                    <a:pt x="6600" y="93900"/>
                  </a:lnTo>
                  <a:lnTo>
                    <a:pt x="8182" y="103211"/>
                  </a:lnTo>
                </a:path>
              </a:pathLst>
            </a:custGeom>
            <a:noFill/>
            <a:ln cap="flat" cmpd="sng" w="21650">
              <a:solidFill>
                <a:srgbClr val="674EA7"/>
              </a:solidFill>
              <a:prstDash val="solid"/>
              <a:round/>
              <a:headEnd len="sm" w="sm" type="none"/>
              <a:tailEnd len="med" w="med" type="none"/>
            </a:ln>
          </p:spPr>
        </p:sp>
      </p:grpSp>
      <p:sp>
        <p:nvSpPr>
          <p:cNvPr id="471" name="Google Shape;471;p36"/>
          <p:cNvSpPr txBox="1"/>
          <p:nvPr>
            <p:ph type="title"/>
          </p:nvPr>
        </p:nvSpPr>
        <p:spPr>
          <a:xfrm>
            <a:off x="311700" y="305450"/>
            <a:ext cx="64908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en"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Maximizing Efficiency</a:t>
            </a:r>
            <a:endParaRPr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72" name="Google Shape;472;p36"/>
          <p:cNvSpPr txBox="1"/>
          <p:nvPr/>
        </p:nvSpPr>
        <p:spPr>
          <a:xfrm>
            <a:off x="3328425" y="1900100"/>
            <a:ext cx="5692800" cy="25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To get ideal efficiency:</a:t>
            </a:r>
            <a:endParaRPr b="1"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○"/>
            </a:pP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Collection of all primary charges.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○"/>
            </a:pP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Detection of all avalanches.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○"/>
            </a:pP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No losses in readout.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Considerations:</a:t>
            </a:r>
            <a:endParaRPr b="1"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○"/>
            </a:pP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Field</a:t>
            </a: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strengths and geometry.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○"/>
            </a:pP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Thresholds and noise.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○"/>
            </a:pP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Signal development and front-end electronics.</a:t>
            </a:r>
            <a:endParaRPr b="1"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73" name="Google Shape;473;p36"/>
          <p:cNvSpPr/>
          <p:nvPr/>
        </p:nvSpPr>
        <p:spPr>
          <a:xfrm>
            <a:off x="3619725" y="1186700"/>
            <a:ext cx="5257500" cy="7134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0F5A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Making </a:t>
            </a:r>
            <a:r>
              <a:rPr b="1" i="1"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every </a:t>
            </a:r>
            <a:r>
              <a:rPr b="1"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primary charge </a:t>
            </a:r>
            <a:r>
              <a:rPr b="1" i="1"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count</a:t>
            </a:r>
            <a:r>
              <a:rPr b="1"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sz="2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8" name="Google Shape;478;p37"/>
          <p:cNvGrpSpPr/>
          <p:nvPr/>
        </p:nvGrpSpPr>
        <p:grpSpPr>
          <a:xfrm flipH="1">
            <a:off x="2266350" y="305450"/>
            <a:ext cx="4611300" cy="4484725"/>
            <a:chOff x="2266350" y="305450"/>
            <a:chExt cx="4611300" cy="4484725"/>
          </a:xfrm>
        </p:grpSpPr>
        <p:pic>
          <p:nvPicPr>
            <p:cNvPr id="479" name="Google Shape;479;p37" title="CPAD2026_Polischuk (1).png"/>
            <p:cNvPicPr preferRelativeResize="0"/>
            <p:nvPr/>
          </p:nvPicPr>
          <p:blipFill rotWithShape="1">
            <a:blip r:embed="rId3">
              <a:alphaModFix/>
            </a:blip>
            <a:srcRect b="0" l="14762" r="29574" t="19413"/>
            <a:stretch/>
          </p:blipFill>
          <p:spPr>
            <a:xfrm>
              <a:off x="2266350" y="305450"/>
              <a:ext cx="4611300" cy="446875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80" name="Google Shape;480;p37"/>
            <p:cNvCxnSpPr/>
            <p:nvPr/>
          </p:nvCxnSpPr>
          <p:spPr>
            <a:xfrm flipH="1" rot="-5400000">
              <a:off x="2160425" y="2845275"/>
              <a:ext cx="3262800" cy="627000"/>
            </a:xfrm>
            <a:prstGeom prst="curvedConnector3">
              <a:avLst>
                <a:gd fmla="val 8802" name="adj1"/>
              </a:avLst>
            </a:prstGeom>
            <a:noFill/>
            <a:ln cap="flat" cmpd="sng" w="28575">
              <a:solidFill>
                <a:srgbClr val="6AA84F"/>
              </a:solidFill>
              <a:prstDash val="solid"/>
              <a:round/>
              <a:headEnd len="med" w="med" type="oval"/>
              <a:tailEnd len="med" w="med" type="none"/>
            </a:ln>
          </p:spPr>
        </p:cxnSp>
      </p:grpSp>
      <p:sp>
        <p:nvSpPr>
          <p:cNvPr id="481" name="Google Shape;481;p37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82" name="Google Shape;482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3" name="Google Shape;483;p37"/>
          <p:cNvSpPr txBox="1"/>
          <p:nvPr/>
        </p:nvSpPr>
        <p:spPr>
          <a:xfrm>
            <a:off x="6915150" y="1373150"/>
            <a:ext cx="1523400" cy="1015800"/>
          </a:xfrm>
          <a:prstGeom prst="rect">
            <a:avLst/>
          </a:prstGeom>
          <a:noFill/>
          <a:ln cap="flat" cmpd="sng" w="28575">
            <a:solidFill>
              <a:srgbClr val="0F5A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Attachment</a:t>
            </a:r>
            <a:endParaRPr b="1"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Creates a negative ion</a:t>
            </a:r>
            <a:endParaRPr i="1"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484" name="Google Shape;484;p37"/>
          <p:cNvCxnSpPr>
            <a:stCxn id="483" idx="1"/>
          </p:cNvCxnSpPr>
          <p:nvPr/>
        </p:nvCxnSpPr>
        <p:spPr>
          <a:xfrm rot="10800000">
            <a:off x="5783250" y="1605650"/>
            <a:ext cx="1131900" cy="275400"/>
          </a:xfrm>
          <a:prstGeom prst="straightConnector1">
            <a:avLst/>
          </a:prstGeom>
          <a:noFill/>
          <a:ln cap="flat" cmpd="sng" w="28575">
            <a:solidFill>
              <a:srgbClr val="0F5A38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485" name="Google Shape;485;p37"/>
          <p:cNvSpPr txBox="1"/>
          <p:nvPr/>
        </p:nvSpPr>
        <p:spPr>
          <a:xfrm>
            <a:off x="401700" y="1112038"/>
            <a:ext cx="2094900" cy="1015800"/>
          </a:xfrm>
          <a:prstGeom prst="rect">
            <a:avLst/>
          </a:prstGeom>
          <a:noFill/>
          <a:ln cap="flat" cmpd="sng" w="28575">
            <a:solidFill>
              <a:srgbClr val="0F5A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Hits Grid</a:t>
            </a:r>
            <a:endParaRPr b="1"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Cannot generate an avalanche</a:t>
            </a:r>
            <a:endParaRPr i="1"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486" name="Google Shape;486;p37"/>
          <p:cNvCxnSpPr>
            <a:stCxn id="485" idx="3"/>
          </p:cNvCxnSpPr>
          <p:nvPr/>
        </p:nvCxnSpPr>
        <p:spPr>
          <a:xfrm>
            <a:off x="2496600" y="1619938"/>
            <a:ext cx="799200" cy="747900"/>
          </a:xfrm>
          <a:prstGeom prst="straightConnector1">
            <a:avLst/>
          </a:prstGeom>
          <a:noFill/>
          <a:ln cap="flat" cmpd="sng" w="28575">
            <a:solidFill>
              <a:srgbClr val="0F5A38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487" name="Google Shape;487;p37"/>
          <p:cNvSpPr txBox="1"/>
          <p:nvPr/>
        </p:nvSpPr>
        <p:spPr>
          <a:xfrm>
            <a:off x="970800" y="3222000"/>
            <a:ext cx="2094900" cy="1293000"/>
          </a:xfrm>
          <a:prstGeom prst="rect">
            <a:avLst/>
          </a:prstGeom>
          <a:noFill/>
          <a:ln cap="flat" cmpd="sng" w="28575">
            <a:solidFill>
              <a:srgbClr val="0F5A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Transferred Through Grid</a:t>
            </a:r>
            <a:endParaRPr b="1"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Can generate an avalanche</a:t>
            </a:r>
            <a:endParaRPr i="1"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488" name="Google Shape;488;p37"/>
          <p:cNvCxnSpPr>
            <a:stCxn id="487" idx="3"/>
          </p:cNvCxnSpPr>
          <p:nvPr/>
        </p:nvCxnSpPr>
        <p:spPr>
          <a:xfrm flipH="1" rot="10800000">
            <a:off x="3065700" y="3067800"/>
            <a:ext cx="1464300" cy="800700"/>
          </a:xfrm>
          <a:prstGeom prst="straightConnector1">
            <a:avLst/>
          </a:prstGeom>
          <a:noFill/>
          <a:ln cap="flat" cmpd="sng" w="28575">
            <a:solidFill>
              <a:srgbClr val="0F5A38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489" name="Google Shape;489;p37"/>
          <p:cNvSpPr txBox="1"/>
          <p:nvPr>
            <p:ph type="title"/>
          </p:nvPr>
        </p:nvSpPr>
        <p:spPr>
          <a:xfrm>
            <a:off x="311700" y="305450"/>
            <a:ext cx="64908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en"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Collecting Charges</a:t>
            </a:r>
            <a:endParaRPr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90" name="Google Shape;490;p37"/>
          <p:cNvSpPr txBox="1"/>
          <p:nvPr/>
        </p:nvSpPr>
        <p:spPr>
          <a:xfrm>
            <a:off x="5815500" y="3281850"/>
            <a:ext cx="2229000" cy="1015800"/>
          </a:xfrm>
          <a:prstGeom prst="rect">
            <a:avLst/>
          </a:prstGeom>
          <a:noFill/>
          <a:ln cap="flat" cmpd="sng" w="28575">
            <a:solidFill>
              <a:srgbClr val="0F5A38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Negative Ion Drift</a:t>
            </a:r>
            <a:endParaRPr b="1"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Can generate an avalanche</a:t>
            </a:r>
            <a:endParaRPr i="1"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491" name="Google Shape;491;p37"/>
          <p:cNvCxnSpPr>
            <a:stCxn id="490" idx="1"/>
          </p:cNvCxnSpPr>
          <p:nvPr/>
        </p:nvCxnSpPr>
        <p:spPr>
          <a:xfrm rot="10800000">
            <a:off x="5139600" y="3573750"/>
            <a:ext cx="675900" cy="216000"/>
          </a:xfrm>
          <a:prstGeom prst="straightConnector1">
            <a:avLst/>
          </a:prstGeom>
          <a:noFill/>
          <a:ln cap="flat" cmpd="sng" w="28575">
            <a:solidFill>
              <a:srgbClr val="0F5A38"/>
            </a:solidFill>
            <a:prstDash val="dash"/>
            <a:round/>
            <a:headEnd len="med" w="med" type="none"/>
            <a:tailEnd len="med" w="med" type="stealth"/>
          </a:ln>
        </p:spPr>
      </p:cxnSp>
      <p:sp>
        <p:nvSpPr>
          <p:cNvPr id="492" name="Google Shape;492;p37"/>
          <p:cNvSpPr txBox="1"/>
          <p:nvPr/>
        </p:nvSpPr>
        <p:spPr>
          <a:xfrm>
            <a:off x="5772150" y="4276950"/>
            <a:ext cx="2272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Thanks to Kentaro Muichi for a version of Garfield++ that allows this.</a:t>
            </a:r>
            <a:endParaRPr i="1" sz="10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Many </a:t>
            </a:r>
            <a:r>
              <a:rPr lang="en">
                <a:latin typeface="Cambria"/>
                <a:ea typeface="Cambria"/>
                <a:cs typeface="Cambria"/>
                <a:sym typeface="Cambria"/>
              </a:rPr>
              <a:t>Single-Electron Avalanches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98" name="Google Shape;498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99" name="Google Shape;499;p38" title="download.png"/>
          <p:cNvPicPr preferRelativeResize="0"/>
          <p:nvPr/>
        </p:nvPicPr>
        <p:blipFill rotWithShape="1">
          <a:blip r:embed="rId3">
            <a:alphaModFix/>
          </a:blip>
          <a:srcRect b="573" l="0" r="0" t="564"/>
          <a:stretch/>
        </p:blipFill>
        <p:spPr>
          <a:xfrm>
            <a:off x="1032425" y="1017725"/>
            <a:ext cx="7440014" cy="3769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38" title="download-4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41124" y="2093522"/>
            <a:ext cx="4603203" cy="7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8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pSp>
        <p:nvGrpSpPr>
          <p:cNvPr id="502" name="Google Shape;502;p38"/>
          <p:cNvGrpSpPr/>
          <p:nvPr/>
        </p:nvGrpSpPr>
        <p:grpSpPr>
          <a:xfrm>
            <a:off x="6005828" y="3118593"/>
            <a:ext cx="2186284" cy="929149"/>
            <a:chOff x="4572000" y="2197075"/>
            <a:chExt cx="3178200" cy="1350900"/>
          </a:xfrm>
        </p:grpSpPr>
        <p:sp>
          <p:nvSpPr>
            <p:cNvPr id="503" name="Google Shape;503;p38"/>
            <p:cNvSpPr/>
            <p:nvPr/>
          </p:nvSpPr>
          <p:spPr>
            <a:xfrm>
              <a:off x="4572000" y="2197075"/>
              <a:ext cx="3178200" cy="1350900"/>
            </a:xfrm>
            <a:prstGeom prst="roundRect">
              <a:avLst>
                <a:gd fmla="val 16667" name="adj"/>
              </a:avLst>
            </a:prstGeom>
            <a:noFill/>
            <a:ln cap="flat" cmpd="sng" w="19650">
              <a:solidFill>
                <a:srgbClr val="0F5A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2875" lIns="62875" spcFirstLastPara="1" rIns="62875" wrap="square" tIns="628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63"/>
            </a:p>
          </p:txBody>
        </p:sp>
        <p:grpSp>
          <p:nvGrpSpPr>
            <p:cNvPr id="504" name="Google Shape;504;p38"/>
            <p:cNvGrpSpPr/>
            <p:nvPr/>
          </p:nvGrpSpPr>
          <p:grpSpPr>
            <a:xfrm>
              <a:off x="4865303" y="2715522"/>
              <a:ext cx="2695153" cy="767745"/>
              <a:chOff x="5042004" y="2644542"/>
              <a:chExt cx="3961131" cy="1128374"/>
            </a:xfrm>
          </p:grpSpPr>
          <p:pic>
            <p:nvPicPr>
              <p:cNvPr id="505" name="Google Shape;505;p38" title="download-4.png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5057941" y="3114840"/>
                <a:ext cx="3945194" cy="6580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06" name="Google Shape;506;p38" title="download-3.png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5042004" y="2644542"/>
                <a:ext cx="3596438" cy="5027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507" name="Google Shape;507;p38" title="download-5.png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716275" y="2303500"/>
              <a:ext cx="2732701" cy="3693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" name="Google Shape;512;p39" title="download-1.png"/>
          <p:cNvPicPr preferRelativeResize="0"/>
          <p:nvPr/>
        </p:nvPicPr>
        <p:blipFill rotWithShape="1">
          <a:blip r:embed="rId3">
            <a:alphaModFix/>
          </a:blip>
          <a:srcRect b="564" l="0" r="0" t="573"/>
          <a:stretch/>
        </p:blipFill>
        <p:spPr>
          <a:xfrm>
            <a:off x="1032300" y="1004850"/>
            <a:ext cx="7440147" cy="3769351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Applying a </a:t>
            </a:r>
            <a:r>
              <a:rPr lang="en">
                <a:latin typeface="Cambria"/>
                <a:ea typeface="Cambria"/>
                <a:cs typeface="Cambria"/>
                <a:sym typeface="Cambria"/>
              </a:rPr>
              <a:t>10e</a:t>
            </a:r>
            <a:r>
              <a:rPr lang="en">
                <a:latin typeface="Cambria"/>
                <a:ea typeface="Cambria"/>
                <a:cs typeface="Cambria"/>
                <a:sym typeface="Cambria"/>
              </a:rPr>
              <a:t> Threshold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14" name="Google Shape;514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5" name="Google Shape;515;p39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516" name="Google Shape;516;p39" title="download-4.png"/>
          <p:cNvPicPr preferRelativeResize="0"/>
          <p:nvPr/>
        </p:nvPicPr>
        <p:blipFill rotWithShape="1">
          <a:blip r:embed="rId4">
            <a:alphaModFix/>
          </a:blip>
          <a:srcRect b="632" l="0" r="0" t="632"/>
          <a:stretch/>
        </p:blipFill>
        <p:spPr>
          <a:xfrm>
            <a:off x="4330426" y="2571750"/>
            <a:ext cx="3312449" cy="7930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7" name="Google Shape;517;p39"/>
          <p:cNvGrpSpPr/>
          <p:nvPr/>
        </p:nvGrpSpPr>
        <p:grpSpPr>
          <a:xfrm>
            <a:off x="5878050" y="3514579"/>
            <a:ext cx="2443435" cy="630638"/>
            <a:chOff x="4587850" y="2771350"/>
            <a:chExt cx="3520800" cy="908700"/>
          </a:xfrm>
        </p:grpSpPr>
        <p:sp>
          <p:nvSpPr>
            <p:cNvPr id="518" name="Google Shape;518;p39"/>
            <p:cNvSpPr/>
            <p:nvPr/>
          </p:nvSpPr>
          <p:spPr>
            <a:xfrm>
              <a:off x="4587850" y="2771350"/>
              <a:ext cx="3520800" cy="908700"/>
            </a:xfrm>
            <a:prstGeom prst="roundRect">
              <a:avLst>
                <a:gd fmla="val 16667" name="adj"/>
              </a:avLst>
            </a:prstGeom>
            <a:noFill/>
            <a:ln cap="flat" cmpd="sng" w="19825">
              <a:solidFill>
                <a:srgbClr val="0F5A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3450" lIns="63450" spcFirstLastPara="1" rIns="63450" wrap="square" tIns="634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72"/>
            </a:p>
          </p:txBody>
        </p:sp>
        <p:grpSp>
          <p:nvGrpSpPr>
            <p:cNvPr id="519" name="Google Shape;519;p39"/>
            <p:cNvGrpSpPr/>
            <p:nvPr/>
          </p:nvGrpSpPr>
          <p:grpSpPr>
            <a:xfrm>
              <a:off x="4733209" y="2875057"/>
              <a:ext cx="3116511" cy="702243"/>
              <a:chOff x="1354075" y="2224281"/>
              <a:chExt cx="9155437" cy="2062995"/>
            </a:xfrm>
          </p:grpSpPr>
          <p:pic>
            <p:nvPicPr>
              <p:cNvPr id="520" name="Google Shape;520;p39" title="download-1.png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354075" y="2224281"/>
                <a:ext cx="9144000" cy="103148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21" name="Google Shape;521;p39" title="download.png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1616235" y="3255769"/>
                <a:ext cx="8893277" cy="103150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7" name="Google Shape;527;p40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528" name="Google Shape;528;p40" title="download-1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18885" y="1275090"/>
            <a:ext cx="4776398" cy="2960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40" title="download-3.png"/>
          <p:cNvPicPr preferRelativeResize="0"/>
          <p:nvPr/>
        </p:nvPicPr>
        <p:blipFill rotWithShape="1">
          <a:blip r:embed="rId4">
            <a:alphaModFix/>
          </a:blip>
          <a:srcRect b="0" l="505" r="495" t="0"/>
          <a:stretch/>
        </p:blipFill>
        <p:spPr>
          <a:xfrm>
            <a:off x="311700" y="1636648"/>
            <a:ext cx="4007131" cy="2390533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Mapping Efficiencies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531" name="Google Shape;531;p40" title="download.png"/>
          <p:cNvPicPr preferRelativeResize="0"/>
          <p:nvPr/>
        </p:nvPicPr>
        <p:blipFill rotWithShape="1">
          <a:blip r:embed="rId5">
            <a:alphaModFix/>
          </a:blip>
          <a:srcRect b="150" l="0" r="0" t="140"/>
          <a:stretch/>
        </p:blipFill>
        <p:spPr>
          <a:xfrm>
            <a:off x="918830" y="1110748"/>
            <a:ext cx="3053745" cy="432900"/>
          </a:xfrm>
          <a:prstGeom prst="rect">
            <a:avLst/>
          </a:prstGeom>
          <a:noFill/>
          <a:ln cap="flat" cmpd="sng" w="28575">
            <a:solidFill>
              <a:srgbClr val="D916A7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32" name="Google Shape;532;p40"/>
          <p:cNvSpPr txBox="1"/>
          <p:nvPr/>
        </p:nvSpPr>
        <p:spPr>
          <a:xfrm>
            <a:off x="554925" y="4120175"/>
            <a:ext cx="1755600" cy="432900"/>
          </a:xfrm>
          <a:prstGeom prst="rect">
            <a:avLst/>
          </a:prstGeom>
          <a:noFill/>
          <a:ln cap="flat" cmpd="sng" w="206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8900" lIns="98900" spcFirstLastPara="1" rIns="98900" wrap="square" tIns="98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15">
                <a:solidFill>
                  <a:srgbClr val="0000FF"/>
                </a:solidFill>
                <a:latin typeface="Cambria"/>
                <a:ea typeface="Cambria"/>
                <a:cs typeface="Cambria"/>
                <a:sym typeface="Cambria"/>
              </a:rPr>
              <a:t>Detection-limited</a:t>
            </a:r>
            <a:endParaRPr i="1" sz="1515">
              <a:solidFill>
                <a:srgbClr val="0000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33" name="Google Shape;533;p40"/>
          <p:cNvSpPr txBox="1"/>
          <p:nvPr/>
        </p:nvSpPr>
        <p:spPr>
          <a:xfrm>
            <a:off x="2436900" y="4120175"/>
            <a:ext cx="1755600" cy="432900"/>
          </a:xfrm>
          <a:prstGeom prst="rect">
            <a:avLst/>
          </a:prstGeom>
          <a:noFill/>
          <a:ln cap="flat" cmpd="sng" w="20600">
            <a:solidFill>
              <a:srgbClr val="00800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8900" lIns="98900" spcFirstLastPara="1" rIns="98900" wrap="square" tIns="98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15">
                <a:solidFill>
                  <a:srgbClr val="38761D"/>
                </a:solidFill>
                <a:latin typeface="Cambria"/>
                <a:ea typeface="Cambria"/>
                <a:cs typeface="Cambria"/>
                <a:sym typeface="Cambria"/>
              </a:rPr>
              <a:t>Collection</a:t>
            </a:r>
            <a:r>
              <a:rPr b="1" i="1" lang="en" sz="1515">
                <a:solidFill>
                  <a:srgbClr val="38761D"/>
                </a:solidFill>
                <a:latin typeface="Cambria"/>
                <a:ea typeface="Cambria"/>
                <a:cs typeface="Cambria"/>
                <a:sym typeface="Cambria"/>
              </a:rPr>
              <a:t>-limited</a:t>
            </a:r>
            <a:endParaRPr i="1" sz="1515">
              <a:solidFill>
                <a:srgbClr val="38761D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534" name="Google Shape;534;p40"/>
          <p:cNvCxnSpPr>
            <a:stCxn id="532" idx="0"/>
          </p:cNvCxnSpPr>
          <p:nvPr/>
        </p:nvCxnSpPr>
        <p:spPr>
          <a:xfrm rot="10800000">
            <a:off x="1409925" y="3681275"/>
            <a:ext cx="22800" cy="438900"/>
          </a:xfrm>
          <a:prstGeom prst="straightConnector1">
            <a:avLst/>
          </a:prstGeom>
          <a:noFill/>
          <a:ln cap="flat" cmpd="sng" w="28575">
            <a:solidFill>
              <a:srgbClr val="0100FF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535" name="Google Shape;535;p40"/>
          <p:cNvCxnSpPr>
            <a:stCxn id="533" idx="0"/>
          </p:cNvCxnSpPr>
          <p:nvPr/>
        </p:nvCxnSpPr>
        <p:spPr>
          <a:xfrm flipH="1" rot="10800000">
            <a:off x="3314700" y="2297675"/>
            <a:ext cx="27300" cy="1822500"/>
          </a:xfrm>
          <a:prstGeom prst="straightConnector1">
            <a:avLst/>
          </a:prstGeom>
          <a:noFill/>
          <a:ln cap="flat" cmpd="sng" w="28575">
            <a:solidFill>
              <a:srgbClr val="008001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36" name="Google Shape;536;p40"/>
          <p:cNvSpPr txBox="1"/>
          <p:nvPr/>
        </p:nvSpPr>
        <p:spPr>
          <a:xfrm>
            <a:off x="6871200" y="4288350"/>
            <a:ext cx="1494600" cy="666000"/>
          </a:xfrm>
          <a:prstGeom prst="rect">
            <a:avLst/>
          </a:prstGeom>
          <a:noFill/>
          <a:ln cap="flat" cmpd="sng" w="20600">
            <a:solidFill>
              <a:srgbClr val="D916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8900" lIns="98900" spcFirstLastPara="1" rIns="98900" wrap="square" tIns="989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15">
                <a:solidFill>
                  <a:srgbClr val="D916A7"/>
                </a:solidFill>
                <a:latin typeface="Cambria"/>
                <a:ea typeface="Cambria"/>
                <a:cs typeface="Cambria"/>
                <a:sym typeface="Cambria"/>
              </a:rPr>
              <a:t>Net Efficiency of 95%</a:t>
            </a:r>
            <a:endParaRPr i="1" sz="1515">
              <a:solidFill>
                <a:srgbClr val="D916A7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537" name="Google Shape;537;p40"/>
          <p:cNvCxnSpPr>
            <a:stCxn id="536" idx="0"/>
          </p:cNvCxnSpPr>
          <p:nvPr/>
        </p:nvCxnSpPr>
        <p:spPr>
          <a:xfrm rot="10800000">
            <a:off x="6292200" y="2480250"/>
            <a:ext cx="1326300" cy="1808100"/>
          </a:xfrm>
          <a:prstGeom prst="straightConnector1">
            <a:avLst/>
          </a:prstGeom>
          <a:noFill/>
          <a:ln cap="flat" cmpd="sng" w="28575">
            <a:solidFill>
              <a:srgbClr val="D916A7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Net Efficiency Contours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43" name="Google Shape;543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4" name="Google Shape;544;p41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545" name="Google Shape;545;p41" title="download.png"/>
          <p:cNvPicPr preferRelativeResize="0"/>
          <p:nvPr/>
        </p:nvPicPr>
        <p:blipFill rotWithShape="1">
          <a:blip r:embed="rId3">
            <a:alphaModFix/>
          </a:blip>
          <a:srcRect b="0" l="3344" r="0" t="0"/>
          <a:stretch/>
        </p:blipFill>
        <p:spPr>
          <a:xfrm>
            <a:off x="4480550" y="1360300"/>
            <a:ext cx="4616703" cy="296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41" title="download-3.png"/>
          <p:cNvPicPr preferRelativeResize="0"/>
          <p:nvPr/>
        </p:nvPicPr>
        <p:blipFill rotWithShape="1">
          <a:blip r:embed="rId4">
            <a:alphaModFix/>
          </a:blip>
          <a:srcRect b="0" l="0" r="12725" t="0"/>
          <a:stretch/>
        </p:blipFill>
        <p:spPr>
          <a:xfrm>
            <a:off x="311700" y="1360300"/>
            <a:ext cx="4168850" cy="2960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Noise and Occupancy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52" name="Google Shape;552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3" name="Google Shape;553;p42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554" name="Google Shape;554;p42" title="download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1550" y="902775"/>
            <a:ext cx="7232701" cy="3937652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42"/>
          <p:cNvSpPr txBox="1"/>
          <p:nvPr>
            <p:ph idx="1" type="body"/>
          </p:nvPr>
        </p:nvSpPr>
        <p:spPr>
          <a:xfrm>
            <a:off x="1487275" y="2880825"/>
            <a:ext cx="1378500" cy="1006500"/>
          </a:xfrm>
          <a:prstGeom prst="rect">
            <a:avLst/>
          </a:prstGeom>
          <a:ln cap="flat" cmpd="sng" w="28575">
            <a:solidFill>
              <a:srgbClr val="005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Noise Occupancy (Rice)</a:t>
            </a:r>
            <a:endParaRPr b="1" sz="12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latin typeface="Cambria"/>
                <a:ea typeface="Cambria"/>
                <a:cs typeface="Cambria"/>
                <a:sym typeface="Cambria"/>
              </a:rPr>
              <a:t>Unaffected by </a:t>
            </a:r>
            <a:endParaRPr i="1" sz="12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latin typeface="Cambria"/>
                <a:ea typeface="Cambria"/>
                <a:cs typeface="Cambria"/>
                <a:sym typeface="Cambria"/>
              </a:rPr>
              <a:t>gain or ENC</a:t>
            </a:r>
            <a:endParaRPr i="1" sz="12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56" name="Google Shape;556;p42"/>
          <p:cNvSpPr txBox="1"/>
          <p:nvPr>
            <p:ph idx="1" type="body"/>
          </p:nvPr>
        </p:nvSpPr>
        <p:spPr>
          <a:xfrm>
            <a:off x="6239427" y="3024518"/>
            <a:ext cx="1578600" cy="10065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rgbClr val="005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Detection Efficiency (1 ≤ θ ≤ 2)</a:t>
            </a:r>
            <a:endParaRPr b="1" sz="1200"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Unaffected by shaping time</a:t>
            </a:r>
            <a:endParaRPr i="1" sz="1200"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557" name="Google Shape;557;p42"/>
          <p:cNvCxnSpPr>
            <a:stCxn id="556" idx="1"/>
          </p:cNvCxnSpPr>
          <p:nvPr/>
        </p:nvCxnSpPr>
        <p:spPr>
          <a:xfrm rot="10800000">
            <a:off x="4980927" y="3036368"/>
            <a:ext cx="1258500" cy="491400"/>
          </a:xfrm>
          <a:prstGeom prst="straightConnector1">
            <a:avLst/>
          </a:prstGeom>
          <a:noFill/>
          <a:ln cap="flat" cmpd="sng" w="19050">
            <a:solidFill>
              <a:srgbClr val="D916A7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558" name="Google Shape;558;p42"/>
          <p:cNvCxnSpPr/>
          <p:nvPr/>
        </p:nvCxnSpPr>
        <p:spPr>
          <a:xfrm flipH="1" rot="10800000">
            <a:off x="2865775" y="2754072"/>
            <a:ext cx="426900" cy="205200"/>
          </a:xfrm>
          <a:prstGeom prst="straightConnector1">
            <a:avLst/>
          </a:prstGeom>
          <a:noFill/>
          <a:ln cap="flat" cmpd="sng" w="19050">
            <a:solidFill>
              <a:srgbClr val="E81613"/>
            </a:solidFill>
            <a:prstDash val="dash"/>
            <a:round/>
            <a:headEnd len="med" w="med" type="none"/>
            <a:tailEnd len="med" w="med" type="stealth"/>
          </a:ln>
        </p:spPr>
      </p:cxnSp>
      <p:cxnSp>
        <p:nvCxnSpPr>
          <p:cNvPr id="559" name="Google Shape;559;p42"/>
          <p:cNvCxnSpPr/>
          <p:nvPr/>
        </p:nvCxnSpPr>
        <p:spPr>
          <a:xfrm flipH="1" rot="10800000">
            <a:off x="2860675" y="2970936"/>
            <a:ext cx="437100" cy="2016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dash"/>
            <a:round/>
            <a:headEnd len="med" w="med" type="none"/>
            <a:tailEnd len="med" w="med" type="stealth"/>
          </a:ln>
        </p:spPr>
      </p:cxnSp>
      <p:sp>
        <p:nvSpPr>
          <p:cNvPr id="560" name="Google Shape;560;p42"/>
          <p:cNvSpPr txBox="1"/>
          <p:nvPr>
            <p:ph idx="1" type="body"/>
          </p:nvPr>
        </p:nvSpPr>
        <p:spPr>
          <a:xfrm>
            <a:off x="7857189" y="1062450"/>
            <a:ext cx="1195500" cy="12189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rgbClr val="005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FIMS with G3Pix:</a:t>
            </a:r>
            <a:endParaRPr b="1" sz="1200"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ENC = 3 e</a:t>
            </a:r>
            <a:endParaRPr sz="1200"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Gain = 100 e</a:t>
            </a:r>
            <a:endParaRPr sz="1200"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Shaping = 2 </a:t>
            </a:r>
            <a:r>
              <a:rPr lang="en" sz="1200">
                <a:latin typeface="Cambria"/>
                <a:ea typeface="Cambria"/>
                <a:cs typeface="Cambria"/>
                <a:sym typeface="Cambria"/>
              </a:rPr>
              <a:t>μs</a:t>
            </a:r>
            <a:endParaRPr sz="1200"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561" name="Google Shape;561;p42"/>
          <p:cNvCxnSpPr>
            <a:stCxn id="560" idx="1"/>
          </p:cNvCxnSpPr>
          <p:nvPr/>
        </p:nvCxnSpPr>
        <p:spPr>
          <a:xfrm flipH="1">
            <a:off x="7258389" y="1671900"/>
            <a:ext cx="598800" cy="338400"/>
          </a:xfrm>
          <a:prstGeom prst="straightConnector1">
            <a:avLst/>
          </a:prstGeom>
          <a:noFill/>
          <a:ln cap="flat" cmpd="sng" w="19050">
            <a:solidFill>
              <a:srgbClr val="005030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Front-End Electronic</a:t>
            </a:r>
            <a:r>
              <a:rPr lang="en">
                <a:latin typeface="Cambria"/>
                <a:ea typeface="Cambria"/>
                <a:cs typeface="Cambria"/>
                <a:sym typeface="Cambria"/>
              </a:rPr>
              <a:t>s Concept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67" name="Google Shape;567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8" name="Google Shape;568;p43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569" name="Google Shape;569;p43" title="Screenshot 2026-10-01 at 12.57.21 PM.png"/>
          <p:cNvPicPr preferRelativeResize="0"/>
          <p:nvPr/>
        </p:nvPicPr>
        <p:blipFill rotWithShape="1">
          <a:blip r:embed="rId3">
            <a:alphaModFix/>
          </a:blip>
          <a:srcRect b="4914" l="0" r="2066" t="4923"/>
          <a:stretch/>
        </p:blipFill>
        <p:spPr>
          <a:xfrm>
            <a:off x="311700" y="1145100"/>
            <a:ext cx="8832302" cy="3390758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p43"/>
          <p:cNvSpPr txBox="1"/>
          <p:nvPr/>
        </p:nvSpPr>
        <p:spPr>
          <a:xfrm>
            <a:off x="6678296" y="1206975"/>
            <a:ext cx="1665300" cy="1015800"/>
          </a:xfrm>
          <a:prstGeom prst="rect">
            <a:avLst/>
          </a:prstGeom>
          <a:noFill/>
          <a:ln cap="flat" cmpd="sng" w="28575">
            <a:solidFill>
              <a:srgbClr val="0F5A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Instant Reset</a:t>
            </a:r>
            <a:endParaRPr b="1" i="1"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Immediate ready-state</a:t>
            </a:r>
            <a:endParaRPr i="1"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71" name="Google Shape;571;p43"/>
          <p:cNvSpPr txBox="1"/>
          <p:nvPr/>
        </p:nvSpPr>
        <p:spPr>
          <a:xfrm>
            <a:off x="7610700" y="3339025"/>
            <a:ext cx="122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solidFill>
                  <a:srgbClr val="008A0D"/>
                </a:solidFill>
                <a:latin typeface="Cambria"/>
                <a:ea typeface="Cambria"/>
                <a:cs typeface="Cambria"/>
                <a:sym typeface="Cambria"/>
              </a:rPr>
              <a:t>Output Data</a:t>
            </a:r>
            <a:endParaRPr i="1">
              <a:solidFill>
                <a:srgbClr val="008A0D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72" name="Google Shape;572;p43"/>
          <p:cNvSpPr/>
          <p:nvPr/>
        </p:nvSpPr>
        <p:spPr>
          <a:xfrm>
            <a:off x="560300" y="944850"/>
            <a:ext cx="3587700" cy="2604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E81613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43"/>
          <p:cNvSpPr txBox="1"/>
          <p:nvPr/>
        </p:nvSpPr>
        <p:spPr>
          <a:xfrm>
            <a:off x="2311600" y="4047625"/>
            <a:ext cx="2532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solidFill>
                  <a:srgbClr val="615CFF"/>
                </a:solidFill>
                <a:latin typeface="Cambria"/>
                <a:ea typeface="Cambria"/>
                <a:cs typeface="Cambria"/>
                <a:sym typeface="Cambria"/>
              </a:rPr>
              <a:t>Low Threshold</a:t>
            </a:r>
            <a:endParaRPr b="1" i="1">
              <a:solidFill>
                <a:srgbClr val="615C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615CFF"/>
                </a:solidFill>
                <a:latin typeface="Cambria"/>
                <a:ea typeface="Cambria"/>
                <a:cs typeface="Cambria"/>
                <a:sym typeface="Cambria"/>
              </a:rPr>
              <a:t>Tuned for efficiency</a:t>
            </a:r>
            <a:endParaRPr i="1">
              <a:solidFill>
                <a:srgbClr val="615C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74" name="Google Shape;574;p43"/>
          <p:cNvSpPr txBox="1"/>
          <p:nvPr/>
        </p:nvSpPr>
        <p:spPr>
          <a:xfrm>
            <a:off x="362850" y="3549750"/>
            <a:ext cx="1899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solidFill>
                  <a:srgbClr val="E81613"/>
                </a:solidFill>
                <a:latin typeface="Cambria"/>
                <a:ea typeface="Cambria"/>
                <a:cs typeface="Cambria"/>
                <a:sym typeface="Cambria"/>
              </a:rPr>
              <a:t>Signal Amplification and Shaping</a:t>
            </a:r>
            <a:endParaRPr b="1" i="1">
              <a:solidFill>
                <a:srgbClr val="E8161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E81613"/>
                </a:solidFill>
                <a:latin typeface="Cambria"/>
                <a:ea typeface="Cambria"/>
                <a:cs typeface="Cambria"/>
                <a:sym typeface="Cambria"/>
              </a:rPr>
              <a:t>Tuned for low noise</a:t>
            </a:r>
            <a:endParaRPr i="1">
              <a:solidFill>
                <a:srgbClr val="E81613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75" name="Google Shape;575;p43"/>
          <p:cNvSpPr txBox="1"/>
          <p:nvPr/>
        </p:nvSpPr>
        <p:spPr>
          <a:xfrm>
            <a:off x="5316600" y="4158600"/>
            <a:ext cx="3027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solidFill>
                  <a:srgbClr val="D916A7"/>
                </a:solidFill>
                <a:latin typeface="Cambria"/>
                <a:ea typeface="Cambria"/>
                <a:cs typeface="Cambria"/>
                <a:sym typeface="Cambria"/>
              </a:rPr>
              <a:t>Reset Logic</a:t>
            </a:r>
            <a:endParaRPr b="1" i="1">
              <a:solidFill>
                <a:srgbClr val="D916A7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rgbClr val="D916A7"/>
                </a:solidFill>
                <a:latin typeface="Cambria"/>
                <a:ea typeface="Cambria"/>
                <a:cs typeface="Cambria"/>
                <a:sym typeface="Cambria"/>
              </a:rPr>
              <a:t>Tuned for minimal deadtime</a:t>
            </a:r>
            <a:endParaRPr b="1" i="1">
              <a:solidFill>
                <a:srgbClr val="D916A7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pSp>
        <p:nvGrpSpPr>
          <p:cNvPr id="576" name="Google Shape;576;p43"/>
          <p:cNvGrpSpPr/>
          <p:nvPr/>
        </p:nvGrpSpPr>
        <p:grpSpPr>
          <a:xfrm>
            <a:off x="809079" y="1017787"/>
            <a:ext cx="502614" cy="1781941"/>
            <a:chOff x="1646173" y="2249027"/>
            <a:chExt cx="688889" cy="2442354"/>
          </a:xfrm>
        </p:grpSpPr>
        <p:sp>
          <p:nvSpPr>
            <p:cNvPr id="577" name="Google Shape;577;p43"/>
            <p:cNvSpPr/>
            <p:nvPr/>
          </p:nvSpPr>
          <p:spPr>
            <a:xfrm>
              <a:off x="1944505" y="3476548"/>
              <a:ext cx="390558" cy="1214833"/>
            </a:xfrm>
            <a:custGeom>
              <a:rect b="b" l="l" r="r" t="t"/>
              <a:pathLst>
                <a:path extrusionOk="0" h="42757" w="13746">
                  <a:moveTo>
                    <a:pt x="0" y="0"/>
                  </a:moveTo>
                  <a:lnTo>
                    <a:pt x="5700" y="6300"/>
                  </a:lnTo>
                  <a:lnTo>
                    <a:pt x="5700" y="15000"/>
                  </a:lnTo>
                  <a:lnTo>
                    <a:pt x="4500" y="22800"/>
                  </a:lnTo>
                  <a:lnTo>
                    <a:pt x="6300" y="27600"/>
                  </a:lnTo>
                  <a:lnTo>
                    <a:pt x="10200" y="31200"/>
                  </a:lnTo>
                  <a:lnTo>
                    <a:pt x="10200" y="34500"/>
                  </a:lnTo>
                  <a:lnTo>
                    <a:pt x="13746" y="42757"/>
                  </a:lnTo>
                </a:path>
              </a:pathLst>
            </a:custGeom>
            <a:noFill/>
            <a:ln cap="flat" cmpd="sng" w="15800">
              <a:solidFill>
                <a:srgbClr val="3C78D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78" name="Google Shape;578;p43"/>
            <p:cNvSpPr/>
            <p:nvPr/>
          </p:nvSpPr>
          <p:spPr>
            <a:xfrm>
              <a:off x="1816648" y="3476548"/>
              <a:ext cx="213094" cy="1214833"/>
            </a:xfrm>
            <a:custGeom>
              <a:rect b="b" l="l" r="r" t="t"/>
              <a:pathLst>
                <a:path extrusionOk="0" h="42757" w="7500">
                  <a:moveTo>
                    <a:pt x="4800" y="0"/>
                  </a:moveTo>
                  <a:lnTo>
                    <a:pt x="3900" y="9000"/>
                  </a:lnTo>
                  <a:lnTo>
                    <a:pt x="0" y="18300"/>
                  </a:lnTo>
                  <a:lnTo>
                    <a:pt x="4800" y="24000"/>
                  </a:lnTo>
                  <a:lnTo>
                    <a:pt x="4500" y="30600"/>
                  </a:lnTo>
                  <a:lnTo>
                    <a:pt x="7500" y="35400"/>
                  </a:lnTo>
                  <a:lnTo>
                    <a:pt x="4204" y="42757"/>
                  </a:lnTo>
                </a:path>
              </a:pathLst>
            </a:custGeom>
            <a:noFill/>
            <a:ln cap="flat" cmpd="sng" w="15800">
              <a:solidFill>
                <a:srgbClr val="674EA7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79" name="Google Shape;579;p43"/>
            <p:cNvSpPr/>
            <p:nvPr/>
          </p:nvSpPr>
          <p:spPr>
            <a:xfrm>
              <a:off x="1923224" y="3732260"/>
              <a:ext cx="264236" cy="954660"/>
            </a:xfrm>
            <a:custGeom>
              <a:rect b="b" l="l" r="r" t="t"/>
              <a:pathLst>
                <a:path extrusionOk="0" h="33600" w="9300">
                  <a:moveTo>
                    <a:pt x="0" y="0"/>
                  </a:moveTo>
                  <a:lnTo>
                    <a:pt x="2400" y="8400"/>
                  </a:lnTo>
                  <a:lnTo>
                    <a:pt x="9300" y="10800"/>
                  </a:lnTo>
                  <a:lnTo>
                    <a:pt x="9300" y="16500"/>
                  </a:lnTo>
                  <a:lnTo>
                    <a:pt x="6000" y="25800"/>
                  </a:lnTo>
                  <a:lnTo>
                    <a:pt x="5400" y="33600"/>
                  </a:lnTo>
                </a:path>
              </a:pathLst>
            </a:custGeom>
            <a:noFill/>
            <a:ln cap="flat" cmpd="sng" w="15800">
              <a:solidFill>
                <a:srgbClr val="6D9EEB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80" name="Google Shape;580;p43"/>
            <p:cNvSpPr/>
            <p:nvPr/>
          </p:nvSpPr>
          <p:spPr>
            <a:xfrm>
              <a:off x="1756982" y="4243685"/>
              <a:ext cx="187522" cy="434711"/>
            </a:xfrm>
            <a:custGeom>
              <a:rect b="b" l="l" r="r" t="t"/>
              <a:pathLst>
                <a:path extrusionOk="0" h="15300" w="6600">
                  <a:moveTo>
                    <a:pt x="6600" y="0"/>
                  </a:moveTo>
                  <a:lnTo>
                    <a:pt x="3000" y="6900"/>
                  </a:lnTo>
                  <a:lnTo>
                    <a:pt x="0" y="10800"/>
                  </a:lnTo>
                  <a:lnTo>
                    <a:pt x="0" y="15300"/>
                  </a:lnTo>
                </a:path>
              </a:pathLst>
            </a:custGeom>
            <a:noFill/>
            <a:ln cap="flat" cmpd="sng" w="15800">
              <a:solidFill>
                <a:srgbClr val="A4C2F4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81" name="Google Shape;581;p43"/>
            <p:cNvSpPr/>
            <p:nvPr/>
          </p:nvSpPr>
          <p:spPr>
            <a:xfrm>
              <a:off x="1646173" y="3612928"/>
              <a:ext cx="426188" cy="1065469"/>
            </a:xfrm>
            <a:custGeom>
              <a:rect b="b" l="l" r="r" t="t"/>
              <a:pathLst>
                <a:path extrusionOk="0" h="37500" w="15000">
                  <a:moveTo>
                    <a:pt x="15000" y="0"/>
                  </a:moveTo>
                  <a:lnTo>
                    <a:pt x="14100" y="6600"/>
                  </a:lnTo>
                  <a:lnTo>
                    <a:pt x="9900" y="14700"/>
                  </a:lnTo>
                  <a:lnTo>
                    <a:pt x="4200" y="20100"/>
                  </a:lnTo>
                  <a:lnTo>
                    <a:pt x="1800" y="26400"/>
                  </a:lnTo>
                  <a:lnTo>
                    <a:pt x="1500" y="32700"/>
                  </a:lnTo>
                  <a:lnTo>
                    <a:pt x="0" y="37500"/>
                  </a:lnTo>
                </a:path>
              </a:pathLst>
            </a:custGeom>
            <a:noFill/>
            <a:ln cap="flat" cmpd="sng" w="15800">
              <a:solidFill>
                <a:srgbClr val="6D9EEB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82" name="Google Shape;582;p43"/>
            <p:cNvSpPr/>
            <p:nvPr/>
          </p:nvSpPr>
          <p:spPr>
            <a:xfrm>
              <a:off x="1744765" y="4243685"/>
              <a:ext cx="93761" cy="434711"/>
            </a:xfrm>
            <a:custGeom>
              <a:rect b="b" l="l" r="r" t="t"/>
              <a:pathLst>
                <a:path extrusionOk="0" h="15300" w="3300">
                  <a:moveTo>
                    <a:pt x="0" y="0"/>
                  </a:moveTo>
                  <a:lnTo>
                    <a:pt x="2700" y="4500"/>
                  </a:lnTo>
                  <a:lnTo>
                    <a:pt x="3300" y="10800"/>
                  </a:lnTo>
                  <a:lnTo>
                    <a:pt x="3300" y="15300"/>
                  </a:lnTo>
                </a:path>
              </a:pathLst>
            </a:custGeom>
            <a:noFill/>
            <a:ln cap="flat" cmpd="sng" w="15800">
              <a:solidFill>
                <a:srgbClr val="3C78D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83" name="Google Shape;583;p43"/>
            <p:cNvSpPr/>
            <p:nvPr/>
          </p:nvSpPr>
          <p:spPr>
            <a:xfrm>
              <a:off x="2156547" y="4371627"/>
              <a:ext cx="83249" cy="315720"/>
            </a:xfrm>
            <a:custGeom>
              <a:rect b="b" l="l" r="r" t="t"/>
              <a:pathLst>
                <a:path extrusionOk="0" h="11112" w="2930">
                  <a:moveTo>
                    <a:pt x="2930" y="0"/>
                  </a:moveTo>
                  <a:lnTo>
                    <a:pt x="732" y="1832"/>
                  </a:lnTo>
                  <a:lnTo>
                    <a:pt x="732" y="4396"/>
                  </a:lnTo>
                  <a:lnTo>
                    <a:pt x="0" y="8182"/>
                  </a:lnTo>
                  <a:lnTo>
                    <a:pt x="366" y="11112"/>
                  </a:lnTo>
                </a:path>
              </a:pathLst>
            </a:custGeom>
            <a:noFill/>
            <a:ln cap="flat" cmpd="sng" w="15800">
              <a:solidFill>
                <a:srgbClr val="A4C2F4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84" name="Google Shape;584;p43"/>
            <p:cNvSpPr/>
            <p:nvPr/>
          </p:nvSpPr>
          <p:spPr>
            <a:xfrm>
              <a:off x="2187062" y="4350118"/>
              <a:ext cx="93900" cy="852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75800" lIns="75800" spcFirstLastPara="1" rIns="75800" wrap="square" tIns="758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1"/>
            </a:p>
          </p:txBody>
        </p:sp>
        <p:sp>
          <p:nvSpPr>
            <p:cNvPr id="585" name="Google Shape;585;p43"/>
            <p:cNvSpPr/>
            <p:nvPr/>
          </p:nvSpPr>
          <p:spPr>
            <a:xfrm>
              <a:off x="2046079" y="3626907"/>
              <a:ext cx="93900" cy="852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75800" lIns="75800" spcFirstLastPara="1" rIns="75800" wrap="square" tIns="758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1"/>
            </a:p>
          </p:txBody>
        </p:sp>
        <p:sp>
          <p:nvSpPr>
            <p:cNvPr id="586" name="Google Shape;586;p43"/>
            <p:cNvSpPr/>
            <p:nvPr/>
          </p:nvSpPr>
          <p:spPr>
            <a:xfrm>
              <a:off x="1767267" y="4036217"/>
              <a:ext cx="93900" cy="852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75800" lIns="75800" spcFirstLastPara="1" rIns="75800" wrap="square" tIns="758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61"/>
            </a:p>
          </p:txBody>
        </p:sp>
        <p:sp>
          <p:nvSpPr>
            <p:cNvPr id="587" name="Google Shape;587;p43"/>
            <p:cNvSpPr/>
            <p:nvPr/>
          </p:nvSpPr>
          <p:spPr>
            <a:xfrm>
              <a:off x="1699017" y="2249027"/>
              <a:ext cx="264217" cy="1244983"/>
            </a:xfrm>
            <a:custGeom>
              <a:rect b="b" l="l" r="r" t="t"/>
              <a:pathLst>
                <a:path extrusionOk="0" h="103211" w="9000">
                  <a:moveTo>
                    <a:pt x="1200" y="0"/>
                  </a:moveTo>
                  <a:lnTo>
                    <a:pt x="6000" y="6600"/>
                  </a:lnTo>
                  <a:lnTo>
                    <a:pt x="3000" y="15000"/>
                  </a:lnTo>
                  <a:lnTo>
                    <a:pt x="5400" y="18900"/>
                  </a:lnTo>
                  <a:lnTo>
                    <a:pt x="9000" y="28200"/>
                  </a:lnTo>
                  <a:lnTo>
                    <a:pt x="3900" y="36300"/>
                  </a:lnTo>
                  <a:lnTo>
                    <a:pt x="6600" y="40800"/>
                  </a:lnTo>
                  <a:lnTo>
                    <a:pt x="5400" y="47700"/>
                  </a:lnTo>
                  <a:lnTo>
                    <a:pt x="0" y="61800"/>
                  </a:lnTo>
                  <a:lnTo>
                    <a:pt x="4200" y="69000"/>
                  </a:lnTo>
                  <a:lnTo>
                    <a:pt x="4200" y="74100"/>
                  </a:lnTo>
                  <a:lnTo>
                    <a:pt x="300" y="83400"/>
                  </a:lnTo>
                  <a:lnTo>
                    <a:pt x="3300" y="89400"/>
                  </a:lnTo>
                  <a:lnTo>
                    <a:pt x="6600" y="93900"/>
                  </a:lnTo>
                  <a:lnTo>
                    <a:pt x="8182" y="103211"/>
                  </a:lnTo>
                </a:path>
              </a:pathLst>
            </a:custGeom>
            <a:noFill/>
            <a:ln cap="flat" cmpd="sng" w="15800">
              <a:solidFill>
                <a:srgbClr val="674EA7"/>
              </a:solidFill>
              <a:prstDash val="solid"/>
              <a:round/>
              <a:headEnd len="sm" w="sm" type="none"/>
              <a:tailEnd len="med" w="med" type="none"/>
            </a:ln>
          </p:spPr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44"/>
          <p:cNvSpPr txBox="1"/>
          <p:nvPr>
            <p:ph type="title"/>
          </p:nvPr>
        </p:nvSpPr>
        <p:spPr>
          <a:xfrm>
            <a:off x="311700" y="445025"/>
            <a:ext cx="521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Signal Development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93" name="Google Shape;593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4" name="Google Shape;594;p44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595" name="Google Shape;595;p44" title="download-3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7401" y="1017725"/>
            <a:ext cx="7669189" cy="3756471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44"/>
          <p:cNvSpPr txBox="1"/>
          <p:nvPr>
            <p:ph idx="1" type="body"/>
          </p:nvPr>
        </p:nvSpPr>
        <p:spPr>
          <a:xfrm>
            <a:off x="2441200" y="2503463"/>
            <a:ext cx="2052600" cy="643200"/>
          </a:xfrm>
          <a:prstGeom prst="rect">
            <a:avLst/>
          </a:prstGeom>
          <a:solidFill>
            <a:schemeClr val="lt1"/>
          </a:solidFill>
          <a:ln cap="flat" cmpd="sng" w="27650">
            <a:solidFill>
              <a:srgbClr val="0F5A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32750" lIns="132750" spcFirstLastPara="1" rIns="132750" wrap="square" tIns="132750">
            <a:normAutofit fontScale="70000" lnSpcReduction="20000"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23">
                <a:latin typeface="Cambria"/>
                <a:ea typeface="Cambria"/>
                <a:cs typeface="Cambria"/>
                <a:sym typeface="Cambria"/>
              </a:rPr>
              <a:t>Fast electron signal </a:t>
            </a:r>
            <a:r>
              <a:rPr i="1" lang="en" sz="2323">
                <a:latin typeface="Cambria"/>
                <a:ea typeface="Cambria"/>
                <a:cs typeface="Cambria"/>
                <a:sym typeface="Cambria"/>
              </a:rPr>
              <a:t>(&lt; 1 ns)</a:t>
            </a:r>
            <a:endParaRPr i="1" sz="2323"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597" name="Google Shape;597;p44"/>
          <p:cNvCxnSpPr>
            <a:endCxn id="596" idx="0"/>
          </p:cNvCxnSpPr>
          <p:nvPr/>
        </p:nvCxnSpPr>
        <p:spPr>
          <a:xfrm>
            <a:off x="2441200" y="1978763"/>
            <a:ext cx="1026300" cy="524700"/>
          </a:xfrm>
          <a:prstGeom prst="straightConnector1">
            <a:avLst/>
          </a:prstGeom>
          <a:noFill/>
          <a:ln cap="flat" cmpd="sng" w="41500">
            <a:solidFill>
              <a:srgbClr val="0F5A38"/>
            </a:solidFill>
            <a:prstDash val="solid"/>
            <a:round/>
            <a:headEnd len="med" w="med" type="stealth"/>
            <a:tailEnd len="med" w="med" type="none"/>
          </a:ln>
        </p:spPr>
      </p:cxnSp>
      <p:cxnSp>
        <p:nvCxnSpPr>
          <p:cNvPr id="598" name="Google Shape;598;p44"/>
          <p:cNvCxnSpPr>
            <a:endCxn id="599" idx="0"/>
          </p:cNvCxnSpPr>
          <p:nvPr/>
        </p:nvCxnSpPr>
        <p:spPr>
          <a:xfrm flipH="1">
            <a:off x="5943575" y="1875883"/>
            <a:ext cx="1168800" cy="627600"/>
          </a:xfrm>
          <a:prstGeom prst="straightConnector1">
            <a:avLst/>
          </a:prstGeom>
          <a:noFill/>
          <a:ln cap="flat" cmpd="sng" w="41500">
            <a:solidFill>
              <a:srgbClr val="0F5A38"/>
            </a:solidFill>
            <a:prstDash val="solid"/>
            <a:round/>
            <a:headEnd len="med" w="med" type="stealth"/>
            <a:tailEnd len="med" w="med" type="none"/>
          </a:ln>
        </p:spPr>
      </p:cxnSp>
      <p:sp>
        <p:nvSpPr>
          <p:cNvPr id="599" name="Google Shape;599;p44"/>
          <p:cNvSpPr txBox="1"/>
          <p:nvPr>
            <p:ph idx="1" type="body"/>
          </p:nvPr>
        </p:nvSpPr>
        <p:spPr>
          <a:xfrm>
            <a:off x="5282675" y="2503483"/>
            <a:ext cx="1321800" cy="643200"/>
          </a:xfrm>
          <a:prstGeom prst="rect">
            <a:avLst/>
          </a:prstGeom>
          <a:solidFill>
            <a:schemeClr val="lt1"/>
          </a:solidFill>
          <a:ln cap="flat" cmpd="sng" w="27650">
            <a:solidFill>
              <a:srgbClr val="0F5A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32750" lIns="132750" spcFirstLastPara="1" rIns="132750" wrap="square" tIns="132750">
            <a:normAutofit fontScale="62500" lnSpcReduction="10000"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23">
                <a:latin typeface="Cambria"/>
                <a:ea typeface="Cambria"/>
                <a:cs typeface="Cambria"/>
                <a:sym typeface="Cambria"/>
              </a:rPr>
              <a:t>Slow ion tail</a:t>
            </a:r>
            <a:r>
              <a:rPr lang="en" sz="2323"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i="1" lang="en" sz="2323">
                <a:latin typeface="Cambria"/>
                <a:ea typeface="Cambria"/>
                <a:cs typeface="Cambria"/>
                <a:sym typeface="Cambria"/>
              </a:rPr>
              <a:t>(~ 100 ns)</a:t>
            </a:r>
            <a:endParaRPr i="1" sz="2323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00" name="Google Shape;600;p44"/>
          <p:cNvSpPr txBox="1"/>
          <p:nvPr>
            <p:ph idx="1" type="body"/>
          </p:nvPr>
        </p:nvSpPr>
        <p:spPr>
          <a:xfrm>
            <a:off x="5526000" y="3472700"/>
            <a:ext cx="2332800" cy="686100"/>
          </a:xfrm>
          <a:prstGeom prst="rect">
            <a:avLst/>
          </a:prstGeom>
          <a:solidFill>
            <a:schemeClr val="lt1"/>
          </a:solidFill>
          <a:ln cap="flat" cmpd="sng" w="27650">
            <a:solidFill>
              <a:srgbClr val="0F5A38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132750" lIns="132750" spcFirstLastPara="1" rIns="132750" wrap="square" tIns="132750">
            <a:sp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440"/>
              <a:buNone/>
            </a:pPr>
            <a:r>
              <a:rPr i="1" lang="en" sz="1429">
                <a:latin typeface="Cambria"/>
                <a:ea typeface="Cambria"/>
                <a:cs typeface="Cambria"/>
                <a:sym typeface="Cambria"/>
              </a:rPr>
              <a:t>Exploring interesting reset patterns to negate this tail.</a:t>
            </a:r>
            <a:endParaRPr i="1" sz="1429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45"/>
          <p:cNvSpPr txBox="1"/>
          <p:nvPr>
            <p:ph type="title"/>
          </p:nvPr>
        </p:nvSpPr>
        <p:spPr>
          <a:xfrm>
            <a:off x="311700" y="4316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G3Pix – A Low-Noise ASIC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06" name="Google Shape;606;p45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07" name="Google Shape;607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08" name="Google Shape;608;p45" title="IMG_0451.jpg"/>
          <p:cNvPicPr preferRelativeResize="0"/>
          <p:nvPr/>
        </p:nvPicPr>
        <p:blipFill rotWithShape="1">
          <a:blip r:embed="rId3">
            <a:alphaModFix/>
          </a:blip>
          <a:srcRect b="36688" l="22189" r="43419" t="26614"/>
          <a:stretch/>
        </p:blipFill>
        <p:spPr>
          <a:xfrm rot="-5400000">
            <a:off x="4439172" y="623710"/>
            <a:ext cx="1817871" cy="25865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9" name="Google Shape;609;p45"/>
          <p:cNvGrpSpPr/>
          <p:nvPr/>
        </p:nvGrpSpPr>
        <p:grpSpPr>
          <a:xfrm>
            <a:off x="1239751" y="2948939"/>
            <a:ext cx="5401630" cy="1825426"/>
            <a:chOff x="4001788" y="2830173"/>
            <a:chExt cx="5081974" cy="1717402"/>
          </a:xfrm>
        </p:grpSpPr>
        <p:pic>
          <p:nvPicPr>
            <p:cNvPr id="610" name="Google Shape;610;p45" title="IMG_0450.jpg"/>
            <p:cNvPicPr preferRelativeResize="0"/>
            <p:nvPr/>
          </p:nvPicPr>
          <p:blipFill rotWithShape="1">
            <a:blip r:embed="rId4">
              <a:alphaModFix/>
            </a:blip>
            <a:srcRect b="3781" l="21287" r="35359" t="0"/>
            <a:stretch/>
          </p:blipFill>
          <p:spPr>
            <a:xfrm rot="-5400000">
              <a:off x="5684074" y="1147887"/>
              <a:ext cx="1717402" cy="508197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11" name="Google Shape;611;p45"/>
            <p:cNvGrpSpPr/>
            <p:nvPr/>
          </p:nvGrpSpPr>
          <p:grpSpPr>
            <a:xfrm>
              <a:off x="4083846" y="3853924"/>
              <a:ext cx="1268000" cy="608077"/>
              <a:chOff x="3738575" y="1020077"/>
              <a:chExt cx="1217474" cy="583848"/>
            </a:xfrm>
          </p:grpSpPr>
          <p:pic>
            <p:nvPicPr>
              <p:cNvPr id="612" name="Google Shape;612;p45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3738575" y="1020077"/>
                <a:ext cx="1217474" cy="2723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13" name="Google Shape;613;p45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3738578" y="1331601"/>
                <a:ext cx="695846" cy="27232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614" name="Google Shape;614;p45" title="chip.png"/>
          <p:cNvPicPr preferRelativeResize="0"/>
          <p:nvPr/>
        </p:nvPicPr>
        <p:blipFill rotWithShape="1">
          <a:blip r:embed="rId7">
            <a:alphaModFix/>
          </a:blip>
          <a:srcRect b="15977" l="0" r="0" t="16610"/>
          <a:stretch/>
        </p:blipFill>
        <p:spPr>
          <a:xfrm>
            <a:off x="1239761" y="1004300"/>
            <a:ext cx="2092376" cy="182536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15" name="Google Shape;615;p45"/>
          <p:cNvCxnSpPr>
            <a:stCxn id="614" idx="3"/>
          </p:cNvCxnSpPr>
          <p:nvPr/>
        </p:nvCxnSpPr>
        <p:spPr>
          <a:xfrm flipH="1" rot="10800000">
            <a:off x="3332137" y="1652381"/>
            <a:ext cx="1808400" cy="2646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616" name="Google Shape;616;p45"/>
          <p:cNvCxnSpPr>
            <a:endCxn id="608" idx="1"/>
          </p:cNvCxnSpPr>
          <p:nvPr/>
        </p:nvCxnSpPr>
        <p:spPr>
          <a:xfrm flipH="1" rot="10800000">
            <a:off x="4372508" y="2825907"/>
            <a:ext cx="975600" cy="7002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stealth"/>
            <a:tailEnd len="med" w="med" type="none"/>
          </a:ln>
        </p:spPr>
      </p:cxnSp>
      <p:sp>
        <p:nvSpPr>
          <p:cNvPr id="617" name="Google Shape;617;p45"/>
          <p:cNvSpPr/>
          <p:nvPr/>
        </p:nvSpPr>
        <p:spPr>
          <a:xfrm>
            <a:off x="6786150" y="2111788"/>
            <a:ext cx="2235000" cy="15549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0F5A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Design Specs: </a:t>
            </a:r>
            <a:endParaRPr b="1" i="1"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mbria"/>
              <a:buChar char="●"/>
            </a:pPr>
            <a:r>
              <a:rPr i="1" lang="en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 μs shaping with </a:t>
            </a:r>
            <a:r>
              <a:rPr b="1" i="1" lang="en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3 ENC</a:t>
            </a:r>
            <a:endParaRPr b="1" i="1"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mbria"/>
              <a:buChar char="●"/>
            </a:pPr>
            <a:r>
              <a:rPr i="1" lang="en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TSMC 180</a:t>
            </a:r>
            <a:endParaRPr i="1"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46"/>
          <p:cNvSpPr txBox="1"/>
          <p:nvPr>
            <p:ph type="title"/>
          </p:nvPr>
        </p:nvSpPr>
        <p:spPr>
          <a:xfrm>
            <a:off x="311700" y="4316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Testing </a:t>
            </a:r>
            <a:r>
              <a:rPr lang="en">
                <a:latin typeface="Cambria"/>
                <a:ea typeface="Cambria"/>
                <a:cs typeface="Cambria"/>
                <a:sym typeface="Cambria"/>
              </a:rPr>
              <a:t>G3Pix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23" name="Google Shape;623;p46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24" name="Google Shape;624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25" name="Google Shape;625;p46" title="download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76300" y="960018"/>
            <a:ext cx="4967700" cy="2168907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6"/>
          <p:cNvSpPr txBox="1"/>
          <p:nvPr>
            <p:ph idx="1" type="body"/>
          </p:nvPr>
        </p:nvSpPr>
        <p:spPr>
          <a:xfrm>
            <a:off x="4572000" y="3270400"/>
            <a:ext cx="2816700" cy="136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ambria"/>
              <a:buChar char="●"/>
            </a:pPr>
            <a:r>
              <a:rPr i="1" lang="en" sz="1600">
                <a:latin typeface="Cambria"/>
                <a:ea typeface="Cambria"/>
                <a:cs typeface="Cambria"/>
                <a:sym typeface="Cambria"/>
              </a:rPr>
              <a:t>Peak </a:t>
            </a:r>
            <a:r>
              <a:rPr i="1" lang="en" sz="1600">
                <a:latin typeface="Cambria"/>
                <a:ea typeface="Cambria"/>
                <a:cs typeface="Cambria"/>
                <a:sym typeface="Cambria"/>
              </a:rPr>
              <a:t>at ~4 μs.</a:t>
            </a:r>
            <a:endParaRPr i="1" sz="1600"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ambria"/>
              <a:buChar char="●"/>
            </a:pPr>
            <a:r>
              <a:rPr i="1" lang="en" sz="1600">
                <a:latin typeface="Cambria"/>
                <a:ea typeface="Cambria"/>
                <a:cs typeface="Cambria"/>
                <a:sym typeface="Cambria"/>
              </a:rPr>
              <a:t>Linear gain response.</a:t>
            </a:r>
            <a:endParaRPr i="1" sz="1600"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ambria"/>
              <a:buChar char="●"/>
            </a:pPr>
            <a:r>
              <a:rPr i="1" lang="en" sz="1600">
                <a:latin typeface="Cambria"/>
                <a:ea typeface="Cambria"/>
                <a:cs typeface="Cambria"/>
                <a:sym typeface="Cambria"/>
              </a:rPr>
              <a:t>Consistent shaper gain.</a:t>
            </a:r>
            <a:endParaRPr i="1" sz="1600"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ambria"/>
              <a:buChar char="●"/>
            </a:pPr>
            <a:r>
              <a:rPr i="1" lang="en" sz="1600">
                <a:latin typeface="Cambria"/>
                <a:ea typeface="Cambria"/>
                <a:cs typeface="Cambria"/>
                <a:sym typeface="Cambria"/>
              </a:rPr>
              <a:t>Measuring 9 ENC.</a:t>
            </a:r>
            <a:endParaRPr i="1" sz="16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27" name="Google Shape;627;p46"/>
          <p:cNvSpPr/>
          <p:nvPr/>
        </p:nvSpPr>
        <p:spPr>
          <a:xfrm>
            <a:off x="7732650" y="1746250"/>
            <a:ext cx="1288500" cy="369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F5A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400"/>
              <a:t>9 ENC</a:t>
            </a:r>
            <a:endParaRPr b="1" i="1" sz="2400"/>
          </a:p>
        </p:txBody>
      </p:sp>
      <p:pic>
        <p:nvPicPr>
          <p:cNvPr id="628" name="Google Shape;628;p46" title="download.png"/>
          <p:cNvPicPr preferRelativeResize="0"/>
          <p:nvPr/>
        </p:nvPicPr>
        <p:blipFill rotWithShape="1">
          <a:blip r:embed="rId4">
            <a:alphaModFix/>
          </a:blip>
          <a:srcRect b="0" l="0" r="0" t="66599"/>
          <a:stretch/>
        </p:blipFill>
        <p:spPr>
          <a:xfrm>
            <a:off x="311700" y="3103575"/>
            <a:ext cx="4215476" cy="16959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9" name="Google Shape;629;p46"/>
          <p:cNvGrpSpPr/>
          <p:nvPr/>
        </p:nvGrpSpPr>
        <p:grpSpPr>
          <a:xfrm>
            <a:off x="412529" y="911344"/>
            <a:ext cx="3763772" cy="2310548"/>
            <a:chOff x="479830" y="905586"/>
            <a:chExt cx="3407670" cy="2091940"/>
          </a:xfrm>
        </p:grpSpPr>
        <p:pic>
          <p:nvPicPr>
            <p:cNvPr id="630" name="Google Shape;630;p46" title="download-1.png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79830" y="905586"/>
              <a:ext cx="3407670" cy="20919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1" name="Google Shape;631;p46" title="download-1.pn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874271" y="1115509"/>
              <a:ext cx="1275299" cy="97060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32" name="Google Shape;632;p46"/>
          <p:cNvSpPr/>
          <p:nvPr/>
        </p:nvSpPr>
        <p:spPr>
          <a:xfrm>
            <a:off x="7310850" y="3775513"/>
            <a:ext cx="1710300" cy="887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F5A38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latin typeface="Cambria"/>
                <a:ea typeface="Cambria"/>
                <a:cs typeface="Cambria"/>
                <a:sym typeface="Cambria"/>
              </a:rPr>
              <a:t>Why not 3 ENC?</a:t>
            </a:r>
            <a:endParaRPr b="1" i="1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Cambria"/>
                <a:ea typeface="Cambria"/>
                <a:cs typeface="Cambria"/>
                <a:sym typeface="Cambria"/>
              </a:rPr>
              <a:t>We’re working on this…</a:t>
            </a:r>
            <a:endParaRPr i="1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The Flexible, Ideal MPGD System 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38" name="Google Shape;638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9" name="Google Shape;639;p47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640" name="Google Shape;640;p47" title="chip.png"/>
          <p:cNvPicPr preferRelativeResize="0"/>
          <p:nvPr/>
        </p:nvPicPr>
        <p:blipFill rotWithShape="1">
          <a:blip r:embed="rId3">
            <a:alphaModFix/>
          </a:blip>
          <a:srcRect b="15977" l="0" r="0" t="16610"/>
          <a:stretch/>
        </p:blipFill>
        <p:spPr>
          <a:xfrm>
            <a:off x="4451600" y="1265700"/>
            <a:ext cx="1770274" cy="1544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47" title="Screenshot 2026-10-01 at 12.57.21 PM.png"/>
          <p:cNvPicPr preferRelativeResize="0"/>
          <p:nvPr/>
        </p:nvPicPr>
        <p:blipFill rotWithShape="1">
          <a:blip r:embed="rId4">
            <a:alphaModFix/>
          </a:blip>
          <a:srcRect b="4914" l="0" r="2066" t="4923"/>
          <a:stretch/>
        </p:blipFill>
        <p:spPr>
          <a:xfrm>
            <a:off x="4451600" y="2921000"/>
            <a:ext cx="4538199" cy="1742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47" title="sideView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21875" y="1043413"/>
            <a:ext cx="2799276" cy="2099451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7"/>
          <p:cNvSpPr/>
          <p:nvPr/>
        </p:nvSpPr>
        <p:spPr>
          <a:xfrm>
            <a:off x="661650" y="3586563"/>
            <a:ext cx="3660600" cy="1047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0F5A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0F5A38"/>
                </a:solidFill>
                <a:latin typeface="Cambria"/>
                <a:ea typeface="Cambria"/>
                <a:cs typeface="Cambria"/>
                <a:sym typeface="Cambria"/>
              </a:rPr>
              <a:t>Making</a:t>
            </a:r>
            <a:r>
              <a:rPr b="1" lang="en" sz="2600">
                <a:solidFill>
                  <a:srgbClr val="0F5A38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b="1" i="1" lang="en" sz="2600">
                <a:solidFill>
                  <a:srgbClr val="0F5A38"/>
                </a:solidFill>
                <a:latin typeface="Cambria"/>
                <a:ea typeface="Cambria"/>
                <a:cs typeface="Cambria"/>
                <a:sym typeface="Cambria"/>
              </a:rPr>
              <a:t>every </a:t>
            </a:r>
            <a:r>
              <a:rPr b="1" lang="en" sz="2600">
                <a:solidFill>
                  <a:srgbClr val="0F5A38"/>
                </a:solidFill>
                <a:latin typeface="Cambria"/>
                <a:ea typeface="Cambria"/>
                <a:cs typeface="Cambria"/>
                <a:sym typeface="Cambria"/>
              </a:rPr>
              <a:t>primary charge </a:t>
            </a:r>
            <a:r>
              <a:rPr b="1" i="1" lang="en" sz="2600">
                <a:solidFill>
                  <a:srgbClr val="0F5A38"/>
                </a:solidFill>
                <a:latin typeface="Cambria"/>
                <a:ea typeface="Cambria"/>
                <a:cs typeface="Cambria"/>
                <a:sym typeface="Cambria"/>
              </a:rPr>
              <a:t>count</a:t>
            </a:r>
            <a:r>
              <a:rPr b="1" lang="en" sz="2600">
                <a:solidFill>
                  <a:srgbClr val="0F5A38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sz="2600">
              <a:solidFill>
                <a:srgbClr val="0F5A38"/>
              </a:solidFill>
            </a:endParaRPr>
          </a:p>
        </p:txBody>
      </p:sp>
      <p:sp>
        <p:nvSpPr>
          <p:cNvPr id="644" name="Google Shape;644;p47"/>
          <p:cNvSpPr txBox="1"/>
          <p:nvPr>
            <p:ph idx="1" type="body"/>
          </p:nvPr>
        </p:nvSpPr>
        <p:spPr>
          <a:xfrm>
            <a:off x="311700" y="1017725"/>
            <a:ext cx="4360500" cy="242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Font typeface="Cambria"/>
              <a:buChar char="●"/>
            </a:pPr>
            <a:r>
              <a:rPr b="1" lang="en">
                <a:latin typeface="Cambria"/>
                <a:ea typeface="Cambria"/>
                <a:cs typeface="Cambria"/>
                <a:sym typeface="Cambria"/>
              </a:rPr>
              <a:t>An ultra-low noise ASIC.</a:t>
            </a:r>
            <a:endParaRPr b="1">
              <a:latin typeface="Cambria"/>
              <a:ea typeface="Cambria"/>
              <a:cs typeface="Cambria"/>
              <a:sym typeface="Cambri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ambria"/>
              <a:buChar char="○"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M</a:t>
            </a:r>
            <a:r>
              <a:rPr lang="en">
                <a:latin typeface="Cambria"/>
                <a:ea typeface="Cambria"/>
                <a:cs typeface="Cambria"/>
                <a:sym typeface="Cambria"/>
              </a:rPr>
              <a:t>easuring 9 ENC.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Font typeface="Cambria"/>
              <a:buChar char="●"/>
            </a:pPr>
            <a:r>
              <a:rPr b="1" lang="en">
                <a:latin typeface="Cambria"/>
                <a:ea typeface="Cambria"/>
                <a:cs typeface="Cambria"/>
                <a:sym typeface="Cambria"/>
              </a:rPr>
              <a:t>With an integrated-grid amplification structure.</a:t>
            </a:r>
            <a:endParaRPr b="1">
              <a:latin typeface="Cambria"/>
              <a:ea typeface="Cambria"/>
              <a:cs typeface="Cambria"/>
              <a:sym typeface="Cambri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ambria"/>
              <a:buChar char="○"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Geometry chosen to maximize efficiency.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Font typeface="Cambria"/>
              <a:buChar char="●"/>
            </a:pPr>
            <a:r>
              <a:rPr b="1" lang="en">
                <a:latin typeface="Cambria"/>
                <a:ea typeface="Cambria"/>
                <a:cs typeface="Cambria"/>
                <a:sym typeface="Cambria"/>
              </a:rPr>
              <a:t>With instant-reset capability.</a:t>
            </a:r>
            <a:endParaRPr b="1">
              <a:latin typeface="Cambria"/>
              <a:ea typeface="Cambria"/>
              <a:cs typeface="Cambria"/>
              <a:sym typeface="Cambri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ambria"/>
              <a:buChar char="○"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Interesting pattern to negate ion tail.</a:t>
            </a:r>
            <a:endParaRPr b="1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9" name="Google Shape;649;p48"/>
          <p:cNvGrpSpPr/>
          <p:nvPr/>
        </p:nvGrpSpPr>
        <p:grpSpPr>
          <a:xfrm>
            <a:off x="6723165" y="1732677"/>
            <a:ext cx="2341407" cy="3072382"/>
            <a:chOff x="6830928" y="1842073"/>
            <a:chExt cx="2221870" cy="2915526"/>
          </a:xfrm>
        </p:grpSpPr>
        <p:pic>
          <p:nvPicPr>
            <p:cNvPr id="650" name="Google Shape;650;p48" title="Screenshot 2026-10-15 at 12.22.59 PM.png"/>
            <p:cNvPicPr preferRelativeResize="0"/>
            <p:nvPr/>
          </p:nvPicPr>
          <p:blipFill rotWithShape="1">
            <a:blip r:embed="rId3">
              <a:alphaModFix/>
            </a:blip>
            <a:srcRect b="0" l="26645" r="2529" t="3213"/>
            <a:stretch/>
          </p:blipFill>
          <p:spPr>
            <a:xfrm>
              <a:off x="6830928" y="2470925"/>
              <a:ext cx="2221870" cy="2286674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51" name="Google Shape;651;p48"/>
            <p:cNvCxnSpPr>
              <a:stCxn id="652" idx="0"/>
              <a:endCxn id="653" idx="0"/>
            </p:cNvCxnSpPr>
            <p:nvPr/>
          </p:nvCxnSpPr>
          <p:spPr>
            <a:xfrm flipH="1" rot="10800000">
              <a:off x="7723237" y="1842078"/>
              <a:ext cx="662700" cy="1166700"/>
            </a:xfrm>
            <a:prstGeom prst="straightConnector1">
              <a:avLst/>
            </a:prstGeom>
            <a:noFill/>
            <a:ln cap="flat" cmpd="sng" w="12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4" name="Google Shape;654;p48"/>
            <p:cNvCxnSpPr>
              <a:stCxn id="652" idx="2"/>
              <a:endCxn id="653" idx="2"/>
            </p:cNvCxnSpPr>
            <p:nvPr/>
          </p:nvCxnSpPr>
          <p:spPr>
            <a:xfrm>
              <a:off x="7723237" y="3401357"/>
              <a:ext cx="662700" cy="209700"/>
            </a:xfrm>
            <a:prstGeom prst="straightConnector1">
              <a:avLst/>
            </a:prstGeom>
            <a:noFill/>
            <a:ln cap="flat" cmpd="sng" w="12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653" name="Google Shape;653;p48" title="Screenshot 2026-10-15 at 12.23.21 PM.png"/>
            <p:cNvPicPr preferRelativeResize="0"/>
            <p:nvPr/>
          </p:nvPicPr>
          <p:blipFill rotWithShape="1">
            <a:blip r:embed="rId4">
              <a:alphaModFix/>
            </a:blip>
            <a:srcRect b="27861" l="29448" r="43987" t="17176"/>
            <a:stretch/>
          </p:blipFill>
          <p:spPr>
            <a:xfrm>
              <a:off x="7951716" y="1842073"/>
              <a:ext cx="868187" cy="1769121"/>
            </a:xfrm>
            <a:prstGeom prst="rect">
              <a:avLst/>
            </a:prstGeom>
            <a:noFill/>
            <a:ln cap="flat" cmpd="sng" w="12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  <p:sp>
        <p:nvSpPr>
          <p:cNvPr id="655" name="Google Shape;655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Summary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56" name="Google Shape;656;p48"/>
          <p:cNvSpPr txBox="1"/>
          <p:nvPr>
            <p:ph idx="1" type="body"/>
          </p:nvPr>
        </p:nvSpPr>
        <p:spPr>
          <a:xfrm>
            <a:off x="311700" y="1017725"/>
            <a:ext cx="4688700" cy="35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Font typeface="Cambria"/>
              <a:buChar char="●"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Operational Limits: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ambria"/>
              <a:buChar char="○"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Efficiency targets (detection and/or collection).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ambria"/>
              <a:buChar char="○"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Gas breakdowns / discharges.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ambria"/>
              <a:buChar char="○"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Noise occupancy.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Font typeface="Cambria"/>
              <a:buChar char="●"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Signals and Front-End: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ambria"/>
              <a:buChar char="○"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Fast electron and slow ion contributions.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ambria"/>
              <a:buChar char="○"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Instant reset, with interesting pattern.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ambria"/>
              <a:buChar char="○"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Event rejection at the hit level through machine-learning (</a:t>
            </a:r>
            <a:r>
              <a:rPr i="1" lang="en">
                <a:latin typeface="Cambria"/>
                <a:ea typeface="Cambria"/>
                <a:cs typeface="Cambria"/>
                <a:sym typeface="Cambria"/>
              </a:rPr>
              <a:t>not covered here</a:t>
            </a:r>
            <a:r>
              <a:rPr lang="en">
                <a:latin typeface="Cambria"/>
                <a:ea typeface="Cambria"/>
                <a:cs typeface="Cambria"/>
                <a:sym typeface="Cambria"/>
              </a:rPr>
              <a:t>).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Font typeface="Cambria"/>
              <a:buChar char="●"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G3Pix:</a:t>
            </a:r>
            <a:endParaRPr sz="1800">
              <a:latin typeface="Cambria"/>
              <a:ea typeface="Cambria"/>
              <a:cs typeface="Cambria"/>
              <a:sym typeface="Cambri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ambria"/>
              <a:buChar char="○"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An ultra-low-noise ASIC.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Cambria"/>
              <a:buChar char="○"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Measuring 9 ENC (</a:t>
            </a:r>
            <a:r>
              <a:rPr i="1" lang="en">
                <a:latin typeface="Cambria"/>
                <a:ea typeface="Cambria"/>
                <a:cs typeface="Cambria"/>
                <a:sym typeface="Cambria"/>
              </a:rPr>
              <a:t>but might be less</a:t>
            </a:r>
            <a:r>
              <a:rPr lang="en">
                <a:latin typeface="Cambria"/>
                <a:ea typeface="Cambria"/>
                <a:cs typeface="Cambria"/>
                <a:sym typeface="Cambria"/>
              </a:rPr>
              <a:t>).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57" name="Google Shape;657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8" name="Google Shape;658;p48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52" name="Google Shape;652;p48"/>
          <p:cNvSpPr/>
          <p:nvPr/>
        </p:nvSpPr>
        <p:spPr>
          <a:xfrm>
            <a:off x="7565230" y="2962151"/>
            <a:ext cx="196500" cy="413700"/>
          </a:xfrm>
          <a:prstGeom prst="rect">
            <a:avLst/>
          </a:prstGeom>
          <a:noFill/>
          <a:ln cap="flat" cmpd="sng" w="11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225" lIns="57225" spcFirstLastPara="1" rIns="57225" wrap="square" tIns="572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6"/>
          </a:p>
        </p:txBody>
      </p:sp>
      <p:pic>
        <p:nvPicPr>
          <p:cNvPr id="659" name="Google Shape;659;p48" title="FIMS_Event_Reconstruction_2_Tracks.png"/>
          <p:cNvPicPr preferRelativeResize="0"/>
          <p:nvPr/>
        </p:nvPicPr>
        <p:blipFill rotWithShape="1">
          <a:blip r:embed="rId5">
            <a:alphaModFix/>
          </a:blip>
          <a:srcRect b="9311" l="1784" r="51148" t="4720"/>
          <a:stretch/>
        </p:blipFill>
        <p:spPr>
          <a:xfrm>
            <a:off x="4929550" y="934525"/>
            <a:ext cx="2577825" cy="235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4" name="Google Shape;664;p49" title="noIBN.gif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85300" y="958700"/>
            <a:ext cx="5858701" cy="4184800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49"/>
          <p:cNvSpPr txBox="1"/>
          <p:nvPr>
            <p:ph type="title"/>
          </p:nvPr>
        </p:nvSpPr>
        <p:spPr>
          <a:xfrm>
            <a:off x="322600" y="480275"/>
            <a:ext cx="2859600" cy="115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Thank you!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66" name="Google Shape;666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7" name="Google Shape;667;p49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68" name="Google Shape;668;p49"/>
          <p:cNvSpPr txBox="1"/>
          <p:nvPr>
            <p:ph idx="1" type="body"/>
          </p:nvPr>
        </p:nvSpPr>
        <p:spPr>
          <a:xfrm>
            <a:off x="322600" y="1707728"/>
            <a:ext cx="3563400" cy="30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Cambria"/>
                <a:ea typeface="Cambria"/>
                <a:cs typeface="Cambria"/>
                <a:sym typeface="Cambria"/>
              </a:rPr>
              <a:t>Peter Lewis:</a:t>
            </a:r>
            <a:endParaRPr b="1" sz="18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rgbClr val="0F5A38"/>
                </a:solidFill>
                <a:latin typeface="Cambria"/>
                <a:ea typeface="Cambria"/>
                <a:cs typeface="Cambria"/>
                <a:sym typeface="Cambri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peter.mandeville.lewis@hawaii.edu</a:t>
            </a:r>
            <a:endParaRPr b="1">
              <a:solidFill>
                <a:srgbClr val="0F5A3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Cambria"/>
                <a:ea typeface="Cambria"/>
                <a:cs typeface="Cambria"/>
                <a:sym typeface="Cambria"/>
              </a:rPr>
              <a:t>Tanner Polischuk:</a:t>
            </a:r>
            <a:endParaRPr b="1" sz="18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rgbClr val="0F5A38"/>
                </a:solidFill>
                <a:latin typeface="Cambria"/>
                <a:ea typeface="Cambria"/>
                <a:cs typeface="Cambria"/>
                <a:sym typeface="Cambri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tanner.polischuk@hawaii.edu</a:t>
            </a:r>
            <a:endParaRPr b="1">
              <a:solidFill>
                <a:srgbClr val="0F5A3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/>
              <a:t>Check out James Harrison’s poster:</a:t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500"/>
              <a:t>A Complete Ion Screening </a:t>
            </a:r>
            <a:endParaRPr i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500"/>
              <a:t>Amplification Structure</a:t>
            </a:r>
            <a:endParaRPr i="1" sz="15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5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Backups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74" name="Google Shape;674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5" name="Google Shape;675;p50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Simulating Negative Ion Drift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81" name="Google Shape;681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82" name="Google Shape;682;p51" title="download-3.png"/>
          <p:cNvPicPr preferRelativeResize="0"/>
          <p:nvPr/>
        </p:nvPicPr>
        <p:blipFill rotWithShape="1">
          <a:blip r:embed="rId3">
            <a:alphaModFix/>
          </a:blip>
          <a:srcRect b="50812" l="0" r="49589" t="0"/>
          <a:stretch/>
        </p:blipFill>
        <p:spPr>
          <a:xfrm>
            <a:off x="311700" y="1419838"/>
            <a:ext cx="5857624" cy="28412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83" name="Google Shape;683;p51"/>
          <p:cNvCxnSpPr/>
          <p:nvPr/>
        </p:nvCxnSpPr>
        <p:spPr>
          <a:xfrm rot="10800000">
            <a:off x="3642350" y="1670938"/>
            <a:ext cx="2722200" cy="92700"/>
          </a:xfrm>
          <a:prstGeom prst="straightConnector1">
            <a:avLst/>
          </a:prstGeom>
          <a:noFill/>
          <a:ln cap="flat" cmpd="sng" w="19050">
            <a:solidFill>
              <a:srgbClr val="0F5A38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684" name="Google Shape;684;p51"/>
          <p:cNvCxnSpPr/>
          <p:nvPr/>
        </p:nvCxnSpPr>
        <p:spPr>
          <a:xfrm rot="10800000">
            <a:off x="3737400" y="2085150"/>
            <a:ext cx="2616600" cy="173400"/>
          </a:xfrm>
          <a:prstGeom prst="straightConnector1">
            <a:avLst/>
          </a:prstGeom>
          <a:noFill/>
          <a:ln cap="flat" cmpd="sng" w="19050">
            <a:solidFill>
              <a:srgbClr val="0F5A38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685" name="Google Shape;685;p51"/>
          <p:cNvCxnSpPr/>
          <p:nvPr/>
        </p:nvCxnSpPr>
        <p:spPr>
          <a:xfrm flipH="1">
            <a:off x="4234200" y="2818875"/>
            <a:ext cx="2096700" cy="104100"/>
          </a:xfrm>
          <a:prstGeom prst="straightConnector1">
            <a:avLst/>
          </a:prstGeom>
          <a:noFill/>
          <a:ln cap="flat" cmpd="sng" w="19050">
            <a:solidFill>
              <a:srgbClr val="0F5A38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686" name="Google Shape;686;p51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687" name="Google Shape;687;p51"/>
          <p:cNvCxnSpPr/>
          <p:nvPr/>
        </p:nvCxnSpPr>
        <p:spPr>
          <a:xfrm rot="10800000">
            <a:off x="3517900" y="2443425"/>
            <a:ext cx="2841900" cy="92400"/>
          </a:xfrm>
          <a:prstGeom prst="straightConnector1">
            <a:avLst/>
          </a:prstGeom>
          <a:noFill/>
          <a:ln cap="flat" cmpd="sng" w="19050">
            <a:solidFill>
              <a:srgbClr val="0F5A38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688" name="Google Shape;688;p51"/>
          <p:cNvCxnSpPr/>
          <p:nvPr/>
        </p:nvCxnSpPr>
        <p:spPr>
          <a:xfrm flipH="1">
            <a:off x="4297500" y="3061475"/>
            <a:ext cx="2374200" cy="288600"/>
          </a:xfrm>
          <a:prstGeom prst="straightConnector1">
            <a:avLst/>
          </a:prstGeom>
          <a:noFill/>
          <a:ln cap="flat" cmpd="sng" w="19050">
            <a:solidFill>
              <a:srgbClr val="0F5A38"/>
            </a:solidFill>
            <a:prstDash val="dash"/>
            <a:round/>
            <a:headEnd len="med" w="med" type="none"/>
            <a:tailEnd len="med" w="med" type="stealth"/>
          </a:ln>
        </p:spPr>
      </p:cxnSp>
      <p:sp>
        <p:nvSpPr>
          <p:cNvPr id="689" name="Google Shape;689;p51"/>
          <p:cNvSpPr txBox="1"/>
          <p:nvPr/>
        </p:nvSpPr>
        <p:spPr>
          <a:xfrm>
            <a:off x="6169325" y="1554600"/>
            <a:ext cx="2851800" cy="169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68825" lIns="68825" spcFirstLastPara="1" rIns="68825" wrap="square" tIns="68825">
            <a:normAutofit/>
          </a:bodyPr>
          <a:lstStyle/>
          <a:p>
            <a:pPr indent="-273680" lvl="0" marL="34416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Populate with electron</a:t>
            </a:r>
            <a:endParaRPr sz="16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48279" lvl="1" marL="688318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mbria"/>
              <a:buChar char="○"/>
            </a:pPr>
            <a:r>
              <a:rPr lang="en" sz="12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Immediate attachment</a:t>
            </a:r>
            <a:endParaRPr sz="12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73680" lvl="0" marL="34416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mbria"/>
              <a:buChar char="●"/>
            </a:pPr>
            <a:r>
              <a:rPr lang="en" sz="1600">
                <a:latin typeface="Cambria"/>
                <a:ea typeface="Cambria"/>
                <a:cs typeface="Cambria"/>
                <a:sym typeface="Cambria"/>
              </a:rPr>
              <a:t>Negative i</a:t>
            </a:r>
            <a:r>
              <a:rPr lang="en" sz="16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on drift</a:t>
            </a:r>
            <a:endParaRPr sz="16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73680" lvl="0" marL="34416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mbria"/>
              <a:buChar char="●"/>
            </a:pPr>
            <a:r>
              <a:rPr lang="en" sz="1600">
                <a:latin typeface="Cambria"/>
                <a:ea typeface="Cambria"/>
                <a:cs typeface="Cambria"/>
                <a:sym typeface="Cambria"/>
              </a:rPr>
              <a:t>Electron </a:t>
            </a:r>
            <a:r>
              <a:rPr lang="en" sz="1600">
                <a:latin typeface="Cambria"/>
                <a:ea typeface="Cambria"/>
                <a:cs typeface="Cambria"/>
                <a:sym typeface="Cambria"/>
              </a:rPr>
              <a:t>detachment</a:t>
            </a:r>
            <a:endParaRPr sz="16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73680" lvl="0" marL="34416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Electron </a:t>
            </a:r>
            <a:r>
              <a:rPr lang="en" sz="1600">
                <a:latin typeface="Cambria"/>
                <a:ea typeface="Cambria"/>
                <a:cs typeface="Cambria"/>
                <a:sym typeface="Cambria"/>
              </a:rPr>
              <a:t>a</a:t>
            </a:r>
            <a:r>
              <a:rPr lang="en" sz="16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valanche</a:t>
            </a:r>
            <a:endParaRPr sz="16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51454" lvl="1" marL="688318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Cambria"/>
              <a:buChar char="○"/>
            </a:pPr>
            <a:r>
              <a:rPr lang="en" sz="125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Re-</a:t>
            </a:r>
            <a:r>
              <a:rPr lang="en" sz="1250">
                <a:latin typeface="Cambria"/>
                <a:ea typeface="Cambria"/>
                <a:cs typeface="Cambria"/>
                <a:sym typeface="Cambria"/>
              </a:rPr>
              <a:t>a</a:t>
            </a:r>
            <a:r>
              <a:rPr lang="en" sz="125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ttachment/detachment</a:t>
            </a:r>
            <a:r>
              <a:rPr lang="en" sz="1250">
                <a:latin typeface="Cambria"/>
                <a:ea typeface="Cambria"/>
                <a:cs typeface="Cambria"/>
                <a:sym typeface="Cambria"/>
              </a:rPr>
              <a:t>s</a:t>
            </a:r>
            <a:endParaRPr sz="125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90" name="Google Shape;690;p51"/>
          <p:cNvSpPr txBox="1"/>
          <p:nvPr/>
        </p:nvSpPr>
        <p:spPr>
          <a:xfrm>
            <a:off x="6174275" y="3646488"/>
            <a:ext cx="28419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This uses a </a:t>
            </a:r>
            <a:r>
              <a:rPr i="1"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threshold-based </a:t>
            </a:r>
            <a:r>
              <a:rPr i="1"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model for </a:t>
            </a:r>
            <a:r>
              <a:rPr i="1"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detachment</a:t>
            </a:r>
            <a:r>
              <a:rPr i="1"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 Verification of a scattering-based model is ongoing</a:t>
            </a:r>
            <a:r>
              <a:rPr i="1"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i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5" name="Google Shape;695;p52" title="Image.png"/>
          <p:cNvPicPr preferRelativeResize="0"/>
          <p:nvPr/>
        </p:nvPicPr>
        <p:blipFill rotWithShape="1">
          <a:blip r:embed="rId3">
            <a:alphaModFix/>
          </a:blip>
          <a:srcRect b="3399" l="24909" r="19788" t="9440"/>
          <a:stretch/>
        </p:blipFill>
        <p:spPr>
          <a:xfrm>
            <a:off x="2843475" y="312150"/>
            <a:ext cx="3737454" cy="3321174"/>
          </a:xfrm>
          <a:prstGeom prst="rect">
            <a:avLst/>
          </a:prstGeom>
          <a:noFill/>
          <a:ln>
            <a:noFill/>
          </a:ln>
        </p:spPr>
      </p:pic>
      <p:sp>
        <p:nvSpPr>
          <p:cNvPr id="696" name="Google Shape;696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Simulation</a:t>
            </a:r>
            <a:r>
              <a:rPr lang="en">
                <a:latin typeface="Cambria"/>
                <a:ea typeface="Cambria"/>
                <a:cs typeface="Cambria"/>
                <a:sym typeface="Cambria"/>
              </a:rPr>
              <a:t> Workflow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97" name="Google Shape;697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98" name="Google Shape;698;p52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699" name="Google Shape;699;p52" title="Screenshot 2026-09-16 at 8.26.37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05048" y="2829931"/>
            <a:ext cx="3016093" cy="18332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00" name="Google Shape;700;p52"/>
          <p:cNvGrpSpPr/>
          <p:nvPr/>
        </p:nvGrpSpPr>
        <p:grpSpPr>
          <a:xfrm>
            <a:off x="340600" y="2051425"/>
            <a:ext cx="2583751" cy="2611801"/>
            <a:chOff x="2045869" y="1124123"/>
            <a:chExt cx="2688606" cy="2717795"/>
          </a:xfrm>
        </p:grpSpPr>
        <p:pic>
          <p:nvPicPr>
            <p:cNvPr id="701" name="Google Shape;701;p52" title="2.png"/>
            <p:cNvPicPr preferRelativeResize="0"/>
            <p:nvPr/>
          </p:nvPicPr>
          <p:blipFill rotWithShape="1">
            <a:blip r:embed="rId5">
              <a:alphaModFix/>
            </a:blip>
            <a:srcRect b="0" l="931" r="52303" t="0"/>
            <a:stretch/>
          </p:blipFill>
          <p:spPr>
            <a:xfrm>
              <a:off x="2045869" y="1124123"/>
              <a:ext cx="2254266" cy="27177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2" name="Google Shape;702;p52" title="2.png"/>
            <p:cNvPicPr preferRelativeResize="0"/>
            <p:nvPr/>
          </p:nvPicPr>
          <p:blipFill rotWithShape="1">
            <a:blip r:embed="rId5">
              <a:alphaModFix/>
            </a:blip>
            <a:srcRect b="0" l="90990" r="0" t="0"/>
            <a:stretch/>
          </p:blipFill>
          <p:spPr>
            <a:xfrm>
              <a:off x="4300136" y="1124123"/>
              <a:ext cx="434340" cy="271779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3" name="Google Shape;703;p52"/>
          <p:cNvSpPr txBox="1"/>
          <p:nvPr>
            <p:ph idx="1" type="body"/>
          </p:nvPr>
        </p:nvSpPr>
        <p:spPr>
          <a:xfrm>
            <a:off x="2781825" y="4085550"/>
            <a:ext cx="3260400" cy="369300"/>
          </a:xfrm>
          <a:prstGeom prst="rect">
            <a:avLst/>
          </a:prstGeom>
          <a:ln cap="flat" cmpd="sng" w="19050">
            <a:solidFill>
              <a:srgbClr val="005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b="1" lang="en">
                <a:latin typeface="Cambria"/>
                <a:ea typeface="Cambria"/>
                <a:cs typeface="Cambria"/>
                <a:sym typeface="Cambria"/>
              </a:rPr>
              <a:t>Gmsh → Elmer → Garfield++</a:t>
            </a:r>
            <a:endParaRPr b="1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8" name="Google Shape;708;p53" title="download-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7850" y="1798363"/>
            <a:ext cx="4284524" cy="2687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53" title="download-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798363"/>
            <a:ext cx="4496150" cy="2657225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Pólya Parameterizations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11" name="Google Shape;711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2" name="Google Shape;712;p53"/>
          <p:cNvSpPr txBox="1"/>
          <p:nvPr>
            <p:ph idx="1" type="body"/>
          </p:nvPr>
        </p:nvSpPr>
        <p:spPr>
          <a:xfrm>
            <a:off x="311700" y="4199200"/>
            <a:ext cx="8520600" cy="46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7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t/>
            </a:r>
            <a:endParaRPr i="1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53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714" name="Google Shape;714;p53" title="download-4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9676" y="1121703"/>
            <a:ext cx="3480192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53" title="download-4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09838" y="3071527"/>
            <a:ext cx="962162" cy="46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53" title="download-4.png"/>
          <p:cNvPicPr preferRelativeResize="0"/>
          <p:nvPr/>
        </p:nvPicPr>
        <p:blipFill rotWithShape="1">
          <a:blip r:embed="rId7">
            <a:alphaModFix/>
          </a:blip>
          <a:srcRect b="632" l="0" r="0" t="632"/>
          <a:stretch/>
        </p:blipFill>
        <p:spPr>
          <a:xfrm>
            <a:off x="5754036" y="1121698"/>
            <a:ext cx="2392150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54"/>
          <p:cNvSpPr txBox="1"/>
          <p:nvPr>
            <p:ph type="title"/>
          </p:nvPr>
        </p:nvSpPr>
        <p:spPr>
          <a:xfrm>
            <a:off x="311700" y="445025"/>
            <a:ext cx="4524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Different Geometries and Gases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22" name="Google Shape;722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3" name="Google Shape;723;p54"/>
          <p:cNvSpPr txBox="1"/>
          <p:nvPr>
            <p:ph idx="1" type="body"/>
          </p:nvPr>
        </p:nvSpPr>
        <p:spPr>
          <a:xfrm>
            <a:off x="282825" y="3338725"/>
            <a:ext cx="4170900" cy="132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Cambria"/>
                <a:ea typeface="Cambria"/>
                <a:cs typeface="Cambria"/>
                <a:sym typeface="Cambria"/>
              </a:rPr>
              <a:t>GridPix:</a:t>
            </a:r>
            <a:r>
              <a:rPr lang="en" sz="1300">
                <a:latin typeface="Cambria"/>
                <a:ea typeface="Cambria"/>
                <a:cs typeface="Cambria"/>
                <a:sym typeface="Cambria"/>
              </a:rPr>
              <a:t> Square unit cell, circular holes, octagonal pads.</a:t>
            </a:r>
            <a:endParaRPr i="1" sz="13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Cambria"/>
                <a:ea typeface="Cambria"/>
                <a:cs typeface="Cambria"/>
                <a:sym typeface="Cambria"/>
              </a:rPr>
              <a:t>FIMS: </a:t>
            </a:r>
            <a:r>
              <a:rPr lang="en" sz="1300">
                <a:latin typeface="Cambria"/>
                <a:ea typeface="Cambria"/>
                <a:cs typeface="Cambria"/>
                <a:sym typeface="Cambria"/>
              </a:rPr>
              <a:t>Hexagonal unit cell, circular holes, hexagonal pads.</a:t>
            </a:r>
            <a:endParaRPr i="1" sz="13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4615"/>
              <a:buFont typeface="Arial"/>
              <a:buNone/>
            </a:pPr>
            <a:r>
              <a:rPr b="1" lang="en" sz="1300">
                <a:latin typeface="Cambria"/>
                <a:ea typeface="Cambria"/>
                <a:cs typeface="Cambria"/>
                <a:sym typeface="Cambria"/>
              </a:rPr>
              <a:t>Data:</a:t>
            </a:r>
            <a:r>
              <a:rPr i="1" lang="en" sz="1300"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i="1" lang="en" sz="1300" u="sng">
                <a:latin typeface="Cambria"/>
                <a:ea typeface="Cambria"/>
                <a:cs typeface="Cambria"/>
                <a:sym typeface="Cambria"/>
                <a:hlinkClick r:id="rId3"/>
              </a:rPr>
              <a:t>10.1016/j.nima.2005.11.065</a:t>
            </a:r>
            <a:endParaRPr i="1" sz="13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300">
                <a:latin typeface="Cambria"/>
                <a:ea typeface="Cambria"/>
                <a:cs typeface="Cambria"/>
                <a:sym typeface="Cambria"/>
              </a:rPr>
              <a:t>ArCO2: </a:t>
            </a:r>
            <a:r>
              <a:rPr lang="en" sz="1300">
                <a:latin typeface="Cambria"/>
                <a:ea typeface="Cambria"/>
                <a:cs typeface="Cambria"/>
                <a:sym typeface="Cambria"/>
              </a:rPr>
              <a:t>Ar/CO</a:t>
            </a:r>
            <a:r>
              <a:rPr baseline="-25000" lang="en" sz="1300">
                <a:latin typeface="Cambria"/>
                <a:ea typeface="Cambria"/>
                <a:cs typeface="Cambria"/>
                <a:sym typeface="Cambria"/>
              </a:rPr>
              <a:t>2</a:t>
            </a:r>
            <a:r>
              <a:rPr b="1" lang="en" sz="1300"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 sz="1300">
                <a:latin typeface="Cambria"/>
                <a:ea typeface="Cambria"/>
                <a:cs typeface="Cambria"/>
                <a:sym typeface="Cambria"/>
              </a:rPr>
              <a:t>– 80/20</a:t>
            </a:r>
            <a:r>
              <a:rPr b="1" lang="en" sz="1300"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i="1" lang="en" sz="1300">
                <a:latin typeface="Cambria"/>
                <a:ea typeface="Cambria"/>
                <a:cs typeface="Cambria"/>
                <a:sym typeface="Cambria"/>
              </a:rPr>
              <a:t>(Penning = 0.51)</a:t>
            </a:r>
            <a:endParaRPr i="1" sz="13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4615"/>
              <a:buFont typeface="Arial"/>
              <a:buNone/>
            </a:pPr>
            <a:r>
              <a:rPr b="1" lang="en" sz="1300">
                <a:latin typeface="Cambria"/>
                <a:ea typeface="Cambria"/>
                <a:cs typeface="Cambria"/>
                <a:sym typeface="Cambria"/>
              </a:rPr>
              <a:t>T2K</a:t>
            </a:r>
            <a:r>
              <a:rPr b="1" lang="en" sz="1300">
                <a:latin typeface="Cambria"/>
                <a:ea typeface="Cambria"/>
                <a:cs typeface="Cambria"/>
                <a:sym typeface="Cambria"/>
              </a:rPr>
              <a:t>: </a:t>
            </a:r>
            <a:r>
              <a:rPr lang="en" sz="1300">
                <a:latin typeface="Cambria"/>
                <a:ea typeface="Cambria"/>
                <a:cs typeface="Cambria"/>
                <a:sym typeface="Cambria"/>
              </a:rPr>
              <a:t>Ar/CF</a:t>
            </a:r>
            <a:r>
              <a:rPr baseline="-25000" lang="en" sz="1300">
                <a:latin typeface="Cambria"/>
                <a:ea typeface="Cambria"/>
                <a:cs typeface="Cambria"/>
                <a:sym typeface="Cambria"/>
              </a:rPr>
              <a:t>4</a:t>
            </a:r>
            <a:r>
              <a:rPr lang="en" sz="1300">
                <a:latin typeface="Cambria"/>
                <a:ea typeface="Cambria"/>
                <a:cs typeface="Cambria"/>
                <a:sym typeface="Cambria"/>
              </a:rPr>
              <a:t>/isobutane – 95/3/2 </a:t>
            </a:r>
            <a:r>
              <a:rPr i="1" lang="en" sz="1300">
                <a:latin typeface="Cambria"/>
                <a:ea typeface="Cambria"/>
                <a:cs typeface="Cambria"/>
                <a:sym typeface="Cambria"/>
              </a:rPr>
              <a:t>(Penning = 0.385)</a:t>
            </a:r>
            <a:endParaRPr i="1" sz="13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24" name="Google Shape;724;p54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725" name="Google Shape;725;p54" title="download-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5271" y="1018903"/>
            <a:ext cx="3923262" cy="2318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p54" title="download-5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6100" y="1017712"/>
            <a:ext cx="3923258" cy="232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54" title="Screenshot 2026-09-15 at 1.11.11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78963" y="3337562"/>
            <a:ext cx="4335873" cy="143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Efficiency Contours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33" name="Google Shape;733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34" name="Google Shape;734;p55"/>
          <p:cNvGrpSpPr/>
          <p:nvPr/>
        </p:nvGrpSpPr>
        <p:grpSpPr>
          <a:xfrm>
            <a:off x="311700" y="1338325"/>
            <a:ext cx="8832300" cy="3004300"/>
            <a:chOff x="311698" y="1503041"/>
            <a:chExt cx="9658064" cy="3285183"/>
          </a:xfrm>
        </p:grpSpPr>
        <p:pic>
          <p:nvPicPr>
            <p:cNvPr id="735" name="Google Shape;735;p55" title="download-3.png"/>
            <p:cNvPicPr preferRelativeResize="0"/>
            <p:nvPr/>
          </p:nvPicPr>
          <p:blipFill rotWithShape="1">
            <a:blip r:embed="rId3">
              <a:alphaModFix/>
            </a:blip>
            <a:srcRect b="0" l="4416" r="0" t="0"/>
            <a:stretch/>
          </p:blipFill>
          <p:spPr>
            <a:xfrm>
              <a:off x="4897674" y="1503041"/>
              <a:ext cx="5072088" cy="32851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6" name="Google Shape;736;p55" title="download-2.png"/>
            <p:cNvPicPr preferRelativeResize="0"/>
            <p:nvPr/>
          </p:nvPicPr>
          <p:blipFill rotWithShape="1">
            <a:blip r:embed="rId4">
              <a:alphaModFix/>
            </a:blip>
            <a:srcRect b="0" l="0" r="13570" t="0"/>
            <a:stretch/>
          </p:blipFill>
          <p:spPr>
            <a:xfrm>
              <a:off x="311698" y="1503041"/>
              <a:ext cx="4585976" cy="328518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37" name="Google Shape;737;p55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38" name="Google Shape;738;p55"/>
          <p:cNvSpPr txBox="1"/>
          <p:nvPr>
            <p:ph idx="1" type="body"/>
          </p:nvPr>
        </p:nvSpPr>
        <p:spPr>
          <a:xfrm>
            <a:off x="485075" y="1017725"/>
            <a:ext cx="408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2800" lIns="112800" spcFirstLastPara="1" rIns="112800" wrap="square" tIns="112800">
            <a:sp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>
                <a:latin typeface="Cambria"/>
                <a:ea typeface="Cambria"/>
                <a:cs typeface="Cambria"/>
                <a:sym typeface="Cambria"/>
              </a:rPr>
              <a:t>Collection</a:t>
            </a:r>
            <a:endParaRPr i="1" sz="16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39" name="Google Shape;739;p55"/>
          <p:cNvSpPr txBox="1"/>
          <p:nvPr>
            <p:ph idx="1" type="body"/>
          </p:nvPr>
        </p:nvSpPr>
        <p:spPr>
          <a:xfrm>
            <a:off x="4571850" y="1017725"/>
            <a:ext cx="3900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2800" lIns="112800" spcFirstLastPara="1" rIns="112800" wrap="square" tIns="112800">
            <a:sp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>
                <a:latin typeface="Cambria"/>
                <a:ea typeface="Cambria"/>
                <a:cs typeface="Cambria"/>
                <a:sym typeface="Cambria"/>
              </a:rPr>
              <a:t>Detection</a:t>
            </a:r>
            <a:endParaRPr i="1" sz="16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Net Efficiency and Gain Contours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45" name="Google Shape;745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46" name="Google Shape;746;p56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747" name="Google Shape;747;p56" title="download.png"/>
          <p:cNvPicPr preferRelativeResize="0"/>
          <p:nvPr/>
        </p:nvPicPr>
        <p:blipFill rotWithShape="1">
          <a:blip r:embed="rId3">
            <a:alphaModFix/>
          </a:blip>
          <a:srcRect b="0" l="3344" r="0" t="0"/>
          <a:stretch/>
        </p:blipFill>
        <p:spPr>
          <a:xfrm>
            <a:off x="4480550" y="1360288"/>
            <a:ext cx="4616703" cy="296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56" title="download-3.png"/>
          <p:cNvPicPr preferRelativeResize="0"/>
          <p:nvPr/>
        </p:nvPicPr>
        <p:blipFill rotWithShape="1">
          <a:blip r:embed="rId4">
            <a:alphaModFix/>
          </a:blip>
          <a:srcRect b="0" l="0" r="12725" t="0"/>
          <a:stretch/>
        </p:blipFill>
        <p:spPr>
          <a:xfrm>
            <a:off x="311700" y="1360288"/>
            <a:ext cx="4168850" cy="2960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57"/>
          <p:cNvSpPr txBox="1"/>
          <p:nvPr>
            <p:ph type="title"/>
          </p:nvPr>
        </p:nvSpPr>
        <p:spPr>
          <a:xfrm>
            <a:off x="311700" y="445025"/>
            <a:ext cx="357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Reset Time and Pileup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54" name="Google Shape;754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55" name="Google Shape;755;p57" title="Nuclear_Recoil_Pileup_Contour_Log_Lo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7596" y="1017722"/>
            <a:ext cx="4466401" cy="3473878"/>
          </a:xfrm>
          <a:prstGeom prst="rect">
            <a:avLst/>
          </a:prstGeom>
          <a:noFill/>
          <a:ln>
            <a:noFill/>
          </a:ln>
        </p:spPr>
      </p:pic>
      <p:sp>
        <p:nvSpPr>
          <p:cNvPr id="756" name="Google Shape;756;p57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757" name="Google Shape;757;p57" title="T2K_Pileup_log.png"/>
          <p:cNvPicPr preferRelativeResize="0"/>
          <p:nvPr/>
        </p:nvPicPr>
        <p:blipFill rotWithShape="1">
          <a:blip r:embed="rId4">
            <a:alphaModFix/>
          </a:blip>
          <a:srcRect b="0" l="0" r="0" t="7236"/>
          <a:stretch/>
        </p:blipFill>
        <p:spPr>
          <a:xfrm>
            <a:off x="311700" y="1374201"/>
            <a:ext cx="3968150" cy="276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8" name="Google Shape;758;p57" title="MIGDAL_Layout_Pileup.png"/>
          <p:cNvPicPr preferRelativeResize="0"/>
          <p:nvPr/>
        </p:nvPicPr>
        <p:blipFill rotWithShape="1">
          <a:blip r:embed="rId5">
            <a:alphaModFix/>
          </a:blip>
          <a:srcRect b="0" l="0" r="0" t="6942"/>
          <a:stretch/>
        </p:blipFill>
        <p:spPr>
          <a:xfrm>
            <a:off x="311700" y="1231169"/>
            <a:ext cx="4365901" cy="3046956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57"/>
          <p:cNvSpPr txBox="1"/>
          <p:nvPr/>
        </p:nvSpPr>
        <p:spPr>
          <a:xfrm>
            <a:off x="2564725" y="2607925"/>
            <a:ext cx="1844100" cy="400200"/>
          </a:xfrm>
          <a:prstGeom prst="rect">
            <a:avLst/>
          </a:prstGeom>
          <a:noFill/>
          <a:ln cap="flat" cmpd="sng" w="19050">
            <a:solidFill>
              <a:srgbClr val="0F5A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Diffusion-limited floor</a:t>
            </a:r>
            <a:endParaRPr i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760" name="Google Shape;760;p57"/>
          <p:cNvCxnSpPr>
            <a:stCxn id="759" idx="0"/>
          </p:cNvCxnSpPr>
          <p:nvPr/>
        </p:nvCxnSpPr>
        <p:spPr>
          <a:xfrm rot="10800000">
            <a:off x="3230575" y="2121325"/>
            <a:ext cx="256200" cy="486600"/>
          </a:xfrm>
          <a:prstGeom prst="straightConnector1">
            <a:avLst/>
          </a:prstGeom>
          <a:noFill/>
          <a:ln cap="flat" cmpd="sng" w="19050">
            <a:solidFill>
              <a:srgbClr val="0F5A38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761" name="Google Shape;761;p57"/>
          <p:cNvSpPr txBox="1"/>
          <p:nvPr/>
        </p:nvSpPr>
        <p:spPr>
          <a:xfrm>
            <a:off x="311700" y="4285300"/>
            <a:ext cx="5915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Nuclear recoils in T2K gas (95/3/2 Ar/CF4/Isobutane).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762" name="Google Shape;762;p57" title="download-1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83300" y="3433350"/>
            <a:ext cx="2113674" cy="70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57" title="download-2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01829" y="3095749"/>
            <a:ext cx="1987894" cy="70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57" title="download-3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2424" y="1431547"/>
            <a:ext cx="1161875" cy="24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Induced Signals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70" name="Google Shape;770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71" name="Google Shape;771;p58" title="signa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17725"/>
            <a:ext cx="5198244" cy="2930825"/>
          </a:xfrm>
          <a:prstGeom prst="rect">
            <a:avLst/>
          </a:prstGeom>
          <a:noFill/>
          <a:ln>
            <a:noFill/>
          </a:ln>
        </p:spPr>
      </p:pic>
      <p:sp>
        <p:nvSpPr>
          <p:cNvPr id="772" name="Google Shape;772;p58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773" name="Google Shape;773;p58" title="image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21900" y="1017725"/>
            <a:ext cx="5110400" cy="28813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58"/>
          <p:cNvSpPr txBox="1"/>
          <p:nvPr>
            <p:ph idx="1" type="body"/>
          </p:nvPr>
        </p:nvSpPr>
        <p:spPr>
          <a:xfrm>
            <a:off x="7873327" y="2538925"/>
            <a:ext cx="842700" cy="3018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F5A38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Cambria"/>
                <a:ea typeface="Cambria"/>
                <a:cs typeface="Cambria"/>
                <a:sym typeface="Cambria"/>
              </a:rPr>
              <a:t>Electron Signal</a:t>
            </a:r>
            <a:endParaRPr sz="8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75" name="Google Shape;775;p58"/>
          <p:cNvSpPr txBox="1"/>
          <p:nvPr>
            <p:ph idx="1" type="body"/>
          </p:nvPr>
        </p:nvSpPr>
        <p:spPr>
          <a:xfrm>
            <a:off x="7960627" y="3221913"/>
            <a:ext cx="755400" cy="3018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F5A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Cambria"/>
                <a:ea typeface="Cambria"/>
                <a:cs typeface="Cambria"/>
                <a:sym typeface="Cambria"/>
              </a:rPr>
              <a:t>Total Signal</a:t>
            </a:r>
            <a:endParaRPr sz="8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76" name="Google Shape;776;p58"/>
          <p:cNvSpPr txBox="1"/>
          <p:nvPr>
            <p:ph idx="1" type="body"/>
          </p:nvPr>
        </p:nvSpPr>
        <p:spPr>
          <a:xfrm>
            <a:off x="7960627" y="1936998"/>
            <a:ext cx="755400" cy="3018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F5A38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Cambria"/>
                <a:ea typeface="Cambria"/>
                <a:cs typeface="Cambria"/>
                <a:sym typeface="Cambria"/>
              </a:rPr>
              <a:t>Ion Signal</a:t>
            </a:r>
            <a:endParaRPr sz="8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77" name="Google Shape;777;p58"/>
          <p:cNvSpPr txBox="1"/>
          <p:nvPr>
            <p:ph idx="1" type="body"/>
          </p:nvPr>
        </p:nvSpPr>
        <p:spPr>
          <a:xfrm>
            <a:off x="4572039" y="3899025"/>
            <a:ext cx="2712000" cy="75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b="1" lang="en" sz="1450">
                <a:latin typeface="Cambria"/>
                <a:ea typeface="Cambria"/>
                <a:cs typeface="Cambria"/>
                <a:sym typeface="Cambria"/>
              </a:rPr>
              <a:t>For neighbor pads:</a:t>
            </a:r>
            <a:endParaRPr b="1" sz="1450">
              <a:latin typeface="Cambria"/>
              <a:ea typeface="Cambria"/>
              <a:cs typeface="Cambria"/>
              <a:sym typeface="Cambria"/>
            </a:endParaRPr>
          </a:p>
          <a:p>
            <a:pPr indent="-30734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40"/>
              <a:buFont typeface="Cambria"/>
              <a:buChar char="●"/>
            </a:pPr>
            <a:r>
              <a:rPr i="1" lang="en" sz="1240">
                <a:latin typeface="Cambria"/>
                <a:ea typeface="Cambria"/>
                <a:cs typeface="Cambria"/>
                <a:sym typeface="Cambria"/>
              </a:rPr>
              <a:t>Rapid, positive electron signal.</a:t>
            </a:r>
            <a:endParaRPr i="1" sz="1240">
              <a:latin typeface="Cambria"/>
              <a:ea typeface="Cambria"/>
              <a:cs typeface="Cambria"/>
              <a:sym typeface="Cambria"/>
            </a:endParaRPr>
          </a:p>
          <a:p>
            <a:pPr indent="-30734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40"/>
              <a:buFont typeface="Cambria"/>
              <a:buChar char="●"/>
            </a:pPr>
            <a:r>
              <a:rPr i="1" lang="en" sz="1240">
                <a:latin typeface="Cambria"/>
                <a:ea typeface="Cambria"/>
                <a:cs typeface="Cambria"/>
                <a:sym typeface="Cambria"/>
              </a:rPr>
              <a:t>Long, negative ion signal.</a:t>
            </a:r>
            <a:endParaRPr i="1" sz="166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78" name="Google Shape;778;p58"/>
          <p:cNvSpPr txBox="1"/>
          <p:nvPr>
            <p:ph idx="1" type="body"/>
          </p:nvPr>
        </p:nvSpPr>
        <p:spPr>
          <a:xfrm>
            <a:off x="1859950" y="3899050"/>
            <a:ext cx="2712000" cy="75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b="1" lang="en" sz="1450">
                <a:latin typeface="Cambria"/>
                <a:ea typeface="Cambria"/>
                <a:cs typeface="Cambria"/>
                <a:sym typeface="Cambria"/>
              </a:rPr>
              <a:t>For primary pad:</a:t>
            </a:r>
            <a:endParaRPr b="1" sz="1450">
              <a:latin typeface="Cambria"/>
              <a:ea typeface="Cambria"/>
              <a:cs typeface="Cambria"/>
              <a:sym typeface="Cambria"/>
            </a:endParaRPr>
          </a:p>
          <a:p>
            <a:pPr indent="-30734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40"/>
              <a:buFont typeface="Cambria"/>
              <a:buChar char="●"/>
            </a:pPr>
            <a:r>
              <a:rPr i="1" lang="en" sz="1240">
                <a:latin typeface="Cambria"/>
                <a:ea typeface="Cambria"/>
                <a:cs typeface="Cambria"/>
                <a:sym typeface="Cambria"/>
              </a:rPr>
              <a:t>Rapid, negative electron signal.</a:t>
            </a:r>
            <a:endParaRPr i="1" sz="1240">
              <a:latin typeface="Cambria"/>
              <a:ea typeface="Cambria"/>
              <a:cs typeface="Cambria"/>
              <a:sym typeface="Cambria"/>
            </a:endParaRPr>
          </a:p>
          <a:p>
            <a:pPr indent="-30734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40"/>
              <a:buFont typeface="Cambria"/>
              <a:buChar char="●"/>
            </a:pPr>
            <a:r>
              <a:rPr i="1" lang="en" sz="1240">
                <a:latin typeface="Cambria"/>
                <a:ea typeface="Cambria"/>
                <a:cs typeface="Cambria"/>
                <a:sym typeface="Cambria"/>
              </a:rPr>
              <a:t>Long, negative ion signal.</a:t>
            </a:r>
            <a:endParaRPr i="1" sz="166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Transient Signals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84" name="Google Shape;784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85" name="Google Shape;785;p59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786" name="Google Shape;786;p59" title="weight.png"/>
          <p:cNvPicPr preferRelativeResize="0"/>
          <p:nvPr/>
        </p:nvPicPr>
        <p:blipFill rotWithShape="1">
          <a:blip r:embed="rId3">
            <a:alphaModFix/>
          </a:blip>
          <a:srcRect b="2920" l="50310" r="855" t="2901"/>
          <a:stretch/>
        </p:blipFill>
        <p:spPr>
          <a:xfrm>
            <a:off x="311700" y="1744475"/>
            <a:ext cx="2684250" cy="2918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p59" title="charge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45900" y="445025"/>
            <a:ext cx="3452200" cy="194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8" name="Google Shape;788;p59" title="Figure_1.png"/>
          <p:cNvPicPr preferRelativeResize="0"/>
          <p:nvPr/>
        </p:nvPicPr>
        <p:blipFill rotWithShape="1">
          <a:blip r:embed="rId5">
            <a:alphaModFix/>
          </a:blip>
          <a:srcRect b="1804" l="5850" r="13570" t="10615"/>
          <a:stretch/>
        </p:blipFill>
        <p:spPr>
          <a:xfrm>
            <a:off x="4991350" y="2275900"/>
            <a:ext cx="4006726" cy="2498299"/>
          </a:xfrm>
          <a:prstGeom prst="rect">
            <a:avLst/>
          </a:prstGeom>
          <a:noFill/>
          <a:ln>
            <a:noFill/>
          </a:ln>
        </p:spPr>
      </p:pic>
      <p:sp>
        <p:nvSpPr>
          <p:cNvPr id="789" name="Google Shape;789;p59"/>
          <p:cNvSpPr txBox="1"/>
          <p:nvPr>
            <p:ph idx="1" type="body"/>
          </p:nvPr>
        </p:nvSpPr>
        <p:spPr>
          <a:xfrm>
            <a:off x="6503525" y="1036325"/>
            <a:ext cx="2086500" cy="763800"/>
          </a:xfrm>
          <a:prstGeom prst="rect">
            <a:avLst/>
          </a:prstGeom>
          <a:solidFill>
            <a:schemeClr val="lt1"/>
          </a:solidFill>
          <a:ln cap="flat" cmpd="sng" w="23500">
            <a:solidFill>
              <a:srgbClr val="0F5A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12800" lIns="112800" spcFirstLastPara="1" rIns="112800" wrap="square" tIns="112800">
            <a:normAutofit fontScale="70000" lnSpcReduction="10000"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74">
                <a:latin typeface="Cambria"/>
                <a:ea typeface="Cambria"/>
                <a:cs typeface="Cambria"/>
                <a:sym typeface="Cambria"/>
              </a:rPr>
              <a:t>These change baselines</a:t>
            </a:r>
            <a:r>
              <a:rPr lang="en" sz="1974">
                <a:latin typeface="Cambria"/>
                <a:ea typeface="Cambria"/>
                <a:cs typeface="Cambria"/>
                <a:sym typeface="Cambria"/>
              </a:rPr>
              <a:t>.</a:t>
            </a:r>
            <a:endParaRPr sz="1974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974">
                <a:latin typeface="Cambria"/>
                <a:ea typeface="Cambria"/>
                <a:cs typeface="Cambria"/>
                <a:sym typeface="Cambria"/>
              </a:rPr>
              <a:t>Can be solved by also resetting neighbours</a:t>
            </a:r>
            <a:endParaRPr i="1" sz="1974"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790" name="Google Shape;790;p59"/>
          <p:cNvCxnSpPr>
            <a:stCxn id="789" idx="1"/>
          </p:cNvCxnSpPr>
          <p:nvPr/>
        </p:nvCxnSpPr>
        <p:spPr>
          <a:xfrm rot="10800000">
            <a:off x="5782025" y="902825"/>
            <a:ext cx="721500" cy="515400"/>
          </a:xfrm>
          <a:prstGeom prst="straightConnector1">
            <a:avLst/>
          </a:prstGeom>
          <a:noFill/>
          <a:ln cap="flat" cmpd="sng" w="28575">
            <a:solidFill>
              <a:srgbClr val="0F5A38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791" name="Google Shape;791;p59"/>
          <p:cNvSpPr txBox="1"/>
          <p:nvPr>
            <p:ph idx="1" type="body"/>
          </p:nvPr>
        </p:nvSpPr>
        <p:spPr>
          <a:xfrm>
            <a:off x="528200" y="1223375"/>
            <a:ext cx="2013300" cy="6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12800" lIns="112800" spcFirstLastPara="1" rIns="112800" wrap="square" tIns="112800">
            <a:sp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400">
                <a:latin typeface="Cambria"/>
                <a:ea typeface="Cambria"/>
                <a:cs typeface="Cambria"/>
                <a:sym typeface="Cambria"/>
              </a:rPr>
              <a:t>Weighting Field for Individual Pad</a:t>
            </a:r>
            <a:endParaRPr i="1" sz="14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92" name="Google Shape;792;p59"/>
          <p:cNvSpPr txBox="1"/>
          <p:nvPr>
            <p:ph idx="1" type="body"/>
          </p:nvPr>
        </p:nvSpPr>
        <p:spPr>
          <a:xfrm>
            <a:off x="6298252" y="1783100"/>
            <a:ext cx="1912500" cy="6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12800" lIns="112800" spcFirstLastPara="1" rIns="112800" wrap="square" tIns="112800">
            <a:sp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400">
                <a:latin typeface="Cambria"/>
                <a:ea typeface="Cambria"/>
                <a:cs typeface="Cambria"/>
                <a:sym typeface="Cambria"/>
              </a:rPr>
              <a:t>Relative Strength of Neighbor Pad</a:t>
            </a:r>
            <a:endParaRPr i="1" sz="14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93" name="Google Shape;793;p59"/>
          <p:cNvSpPr txBox="1"/>
          <p:nvPr>
            <p:ph idx="1" type="body"/>
          </p:nvPr>
        </p:nvSpPr>
        <p:spPr>
          <a:xfrm>
            <a:off x="3768725" y="156850"/>
            <a:ext cx="2013300" cy="4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112800" lIns="112800" spcFirstLastPara="1" rIns="112800" wrap="square" tIns="112800">
            <a:sp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400">
                <a:latin typeface="Cambria"/>
                <a:ea typeface="Cambria"/>
                <a:cs typeface="Cambria"/>
                <a:sym typeface="Cambria"/>
              </a:rPr>
              <a:t>All Induced Signals</a:t>
            </a:r>
            <a:endParaRPr i="1" sz="14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94" name="Google Shape;794;p59"/>
          <p:cNvSpPr txBox="1"/>
          <p:nvPr>
            <p:ph idx="1" type="body"/>
          </p:nvPr>
        </p:nvSpPr>
        <p:spPr>
          <a:xfrm>
            <a:off x="2995950" y="3051525"/>
            <a:ext cx="1766700" cy="106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" sz="1450">
                <a:latin typeface="Cambria"/>
                <a:ea typeface="Cambria"/>
                <a:cs typeface="Cambria"/>
                <a:sym typeface="Cambria"/>
              </a:rPr>
              <a:t>For neighbor pads:</a:t>
            </a:r>
            <a:endParaRPr sz="1450">
              <a:latin typeface="Cambria"/>
              <a:ea typeface="Cambria"/>
              <a:cs typeface="Cambria"/>
              <a:sym typeface="Cambria"/>
            </a:endParaRPr>
          </a:p>
          <a:p>
            <a:pPr indent="-30734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40"/>
              <a:buFont typeface="Cambria"/>
              <a:buChar char="●"/>
            </a:pPr>
            <a:r>
              <a:rPr i="1" lang="en" sz="1240">
                <a:latin typeface="Cambria"/>
                <a:ea typeface="Cambria"/>
                <a:cs typeface="Cambria"/>
                <a:sym typeface="Cambria"/>
              </a:rPr>
              <a:t>Rapid, positive electron signal.</a:t>
            </a:r>
            <a:endParaRPr i="1" sz="1240">
              <a:latin typeface="Cambria"/>
              <a:ea typeface="Cambria"/>
              <a:cs typeface="Cambria"/>
              <a:sym typeface="Cambria"/>
            </a:endParaRPr>
          </a:p>
          <a:p>
            <a:pPr indent="-30734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240"/>
              <a:buFont typeface="Cambria"/>
              <a:buChar char="●"/>
            </a:pPr>
            <a:r>
              <a:rPr i="1" lang="en" sz="1240">
                <a:latin typeface="Cambria"/>
                <a:ea typeface="Cambria"/>
                <a:cs typeface="Cambria"/>
                <a:sym typeface="Cambria"/>
              </a:rPr>
              <a:t>Long, negative ion signal.</a:t>
            </a:r>
            <a:endParaRPr i="1" sz="166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60"/>
          <p:cNvSpPr txBox="1"/>
          <p:nvPr>
            <p:ph type="title"/>
          </p:nvPr>
        </p:nvSpPr>
        <p:spPr>
          <a:xfrm>
            <a:off x="311700" y="4316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FIMS with G3Pix Operational Regime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00" name="Google Shape;800;p60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01" name="Google Shape;801;p6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02" name="Google Shape;802;p60" title="download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9675" y="1004300"/>
            <a:ext cx="6924641" cy="3769900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60"/>
          <p:cNvSpPr txBox="1"/>
          <p:nvPr>
            <p:ph idx="1" type="body"/>
          </p:nvPr>
        </p:nvSpPr>
        <p:spPr>
          <a:xfrm>
            <a:off x="1860150" y="2280900"/>
            <a:ext cx="1437900" cy="581700"/>
          </a:xfrm>
          <a:prstGeom prst="rect">
            <a:avLst/>
          </a:prstGeom>
          <a:ln cap="flat" cmpd="sng" w="28575">
            <a:solidFill>
              <a:srgbClr val="005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Occupancy bound</a:t>
            </a:r>
            <a:endParaRPr b="1" sz="12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( &lt; 10</a:t>
            </a:r>
            <a:r>
              <a:rPr b="1" baseline="30000" lang="en" sz="1200">
                <a:latin typeface="Cambria"/>
                <a:ea typeface="Cambria"/>
                <a:cs typeface="Cambria"/>
                <a:sym typeface="Cambria"/>
              </a:rPr>
              <a:t>-6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 )</a:t>
            </a:r>
            <a:endParaRPr i="1" sz="12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04" name="Google Shape;804;p60"/>
          <p:cNvSpPr txBox="1"/>
          <p:nvPr>
            <p:ph idx="1" type="body"/>
          </p:nvPr>
        </p:nvSpPr>
        <p:spPr>
          <a:xfrm>
            <a:off x="5862850" y="2280900"/>
            <a:ext cx="1437900" cy="581700"/>
          </a:xfrm>
          <a:prstGeom prst="rect">
            <a:avLst/>
          </a:prstGeom>
          <a:ln cap="flat" cmpd="sng" w="28575">
            <a:solidFill>
              <a:srgbClr val="005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Efficiency bound</a:t>
            </a:r>
            <a:endParaRPr b="1" sz="12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( &gt; 95% ) </a:t>
            </a:r>
            <a:endParaRPr i="1" sz="1200"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805" name="Google Shape;805;p60"/>
          <p:cNvCxnSpPr>
            <a:stCxn id="803" idx="3"/>
            <a:endCxn id="806" idx="1"/>
          </p:cNvCxnSpPr>
          <p:nvPr/>
        </p:nvCxnSpPr>
        <p:spPr>
          <a:xfrm>
            <a:off x="3298050" y="2571750"/>
            <a:ext cx="1164900" cy="8100"/>
          </a:xfrm>
          <a:prstGeom prst="straightConnector1">
            <a:avLst/>
          </a:prstGeom>
          <a:noFill/>
          <a:ln cap="flat" cmpd="sng" w="19050">
            <a:solidFill>
              <a:srgbClr val="0F5A38"/>
            </a:solidFill>
            <a:prstDash val="dash"/>
            <a:round/>
            <a:headEnd len="med" w="med" type="none"/>
            <a:tailEnd len="med" w="med" type="stealth"/>
          </a:ln>
        </p:spPr>
      </p:cxnSp>
      <p:cxnSp>
        <p:nvCxnSpPr>
          <p:cNvPr id="807" name="Google Shape;807;p60"/>
          <p:cNvCxnSpPr>
            <a:stCxn id="804" idx="1"/>
            <a:endCxn id="806" idx="3"/>
          </p:cNvCxnSpPr>
          <p:nvPr/>
        </p:nvCxnSpPr>
        <p:spPr>
          <a:xfrm flipH="1">
            <a:off x="4678450" y="2571750"/>
            <a:ext cx="1184400" cy="8100"/>
          </a:xfrm>
          <a:prstGeom prst="straightConnector1">
            <a:avLst/>
          </a:prstGeom>
          <a:noFill/>
          <a:ln cap="flat" cmpd="sng" w="19050">
            <a:solidFill>
              <a:srgbClr val="0F5A38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806" name="Google Shape;806;p60"/>
          <p:cNvSpPr/>
          <p:nvPr/>
        </p:nvSpPr>
        <p:spPr>
          <a:xfrm>
            <a:off x="4463050" y="2293463"/>
            <a:ext cx="215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8" name="Google Shape;808;p60"/>
          <p:cNvSpPr txBox="1"/>
          <p:nvPr>
            <p:ph idx="1" type="body"/>
          </p:nvPr>
        </p:nvSpPr>
        <p:spPr>
          <a:xfrm>
            <a:off x="7739989" y="2143250"/>
            <a:ext cx="1195500" cy="12189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rgbClr val="005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FIMS with G3Pix:</a:t>
            </a:r>
            <a:endParaRPr b="1" sz="1200"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ENC = 3 e</a:t>
            </a:r>
            <a:endParaRPr sz="1200"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Gain = 100 e</a:t>
            </a:r>
            <a:endParaRPr sz="1200"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Shaping = 2 </a:t>
            </a:r>
            <a:r>
              <a:rPr lang="en" sz="1200">
                <a:latin typeface="Cambria"/>
                <a:ea typeface="Cambria"/>
                <a:cs typeface="Cambria"/>
                <a:sym typeface="Cambria"/>
              </a:rPr>
              <a:t>μs</a:t>
            </a:r>
            <a:endParaRPr sz="1200"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61"/>
          <p:cNvSpPr txBox="1"/>
          <p:nvPr>
            <p:ph type="title"/>
          </p:nvPr>
        </p:nvSpPr>
        <p:spPr>
          <a:xfrm>
            <a:off x="311700" y="4316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G3Pix – More Testing Results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14" name="Google Shape;814;p61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15" name="Google Shape;815;p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16" name="Google Shape;816;p61" title="download-1.png"/>
          <p:cNvPicPr preferRelativeResize="0"/>
          <p:nvPr/>
        </p:nvPicPr>
        <p:blipFill rotWithShape="1">
          <a:blip r:embed="rId3">
            <a:alphaModFix/>
          </a:blip>
          <a:srcRect b="32148" l="0" r="0" t="0"/>
          <a:stretch/>
        </p:blipFill>
        <p:spPr>
          <a:xfrm>
            <a:off x="311700" y="999925"/>
            <a:ext cx="4427308" cy="3618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7" name="Google Shape;817;p61" title="download-1.png"/>
          <p:cNvPicPr preferRelativeResize="0"/>
          <p:nvPr/>
        </p:nvPicPr>
        <p:blipFill rotWithShape="1">
          <a:blip r:embed="rId3">
            <a:alphaModFix/>
          </a:blip>
          <a:srcRect b="0" l="0" r="0" t="67740"/>
          <a:stretch/>
        </p:blipFill>
        <p:spPr>
          <a:xfrm>
            <a:off x="4716707" y="1973597"/>
            <a:ext cx="4427301" cy="172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mbria"/>
                <a:ea typeface="Cambria"/>
                <a:cs typeface="Cambria"/>
                <a:sym typeface="Cambria"/>
              </a:rPr>
              <a:t>CMOS ENC and Shaping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23" name="Google Shape;823;p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24" name="Google Shape;824;p62"/>
          <p:cNvSpPr txBox="1"/>
          <p:nvPr>
            <p:ph idx="4294967295" type="subTitle"/>
          </p:nvPr>
        </p:nvSpPr>
        <p:spPr>
          <a:xfrm>
            <a:off x="1239750" y="4774200"/>
            <a:ext cx="66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Tanner Polischuk | CPAD 202</a:t>
            </a:r>
            <a:r>
              <a:rPr b="1" lang="en" sz="1200">
                <a:latin typeface="Cambria"/>
                <a:ea typeface="Cambria"/>
                <a:cs typeface="Cambria"/>
                <a:sym typeface="Cambria"/>
              </a:rPr>
              <a:t>6</a:t>
            </a:r>
            <a:r>
              <a:rPr b="1" i="0" lang="en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 b="1" i="0" sz="12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825" name="Google Shape;825;p62" title="Screenshot 2026-09-17 at 10.09.34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2450" y="1495310"/>
            <a:ext cx="3251548" cy="2152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62" title="download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1700" y="1237200"/>
            <a:ext cx="5580750" cy="3426020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62"/>
          <p:cNvSpPr txBox="1"/>
          <p:nvPr>
            <p:ph idx="1" type="body"/>
          </p:nvPr>
        </p:nvSpPr>
        <p:spPr>
          <a:xfrm>
            <a:off x="6455050" y="4261200"/>
            <a:ext cx="1687500" cy="513000"/>
          </a:xfrm>
          <a:prstGeom prst="rect">
            <a:avLst/>
          </a:prstGeom>
          <a:solidFill>
            <a:schemeClr val="lt1"/>
          </a:solidFill>
          <a:ln cap="flat" cmpd="sng" w="23500">
            <a:solidFill>
              <a:srgbClr val="0F5A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12800" lIns="112800" spcFirstLastPara="1" rIns="112800" wrap="square" tIns="112800">
            <a:normAutofit fontScale="85000"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974">
                <a:latin typeface="Cambria"/>
                <a:ea typeface="Cambria"/>
                <a:cs typeface="Cambria"/>
                <a:sym typeface="Cambria"/>
              </a:rPr>
              <a:t>No Series Noise</a:t>
            </a:r>
            <a:endParaRPr i="1" sz="1974"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828" name="Google Shape;828;p62"/>
          <p:cNvCxnSpPr>
            <a:stCxn id="827" idx="0"/>
          </p:cNvCxnSpPr>
          <p:nvPr/>
        </p:nvCxnSpPr>
        <p:spPr>
          <a:xfrm rot="10800000">
            <a:off x="5306800" y="3393900"/>
            <a:ext cx="1992000" cy="867300"/>
          </a:xfrm>
          <a:prstGeom prst="straightConnector1">
            <a:avLst/>
          </a:prstGeom>
          <a:noFill/>
          <a:ln cap="flat" cmpd="sng" w="28575">
            <a:solidFill>
              <a:srgbClr val="0F5A38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829" name="Google Shape;829;p62"/>
          <p:cNvCxnSpPr>
            <a:stCxn id="827" idx="0"/>
          </p:cNvCxnSpPr>
          <p:nvPr/>
        </p:nvCxnSpPr>
        <p:spPr>
          <a:xfrm flipH="1" rot="10800000">
            <a:off x="7298800" y="2606100"/>
            <a:ext cx="489900" cy="1655100"/>
          </a:xfrm>
          <a:prstGeom prst="straightConnector1">
            <a:avLst/>
          </a:prstGeom>
          <a:noFill/>
          <a:ln cap="flat" cmpd="sng" w="28575">
            <a:solidFill>
              <a:srgbClr val="0F5A38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UH Manoa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