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52400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Thin"/>
        <a:ea typeface="Helvetica Neue Thin"/>
        <a:cs typeface="Helvetica Neue Thin"/>
        <a:sym typeface="Helvetica Neue Thin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Thin"/>
        <a:ea typeface="Helvetica Neue Thin"/>
        <a:cs typeface="Helvetica Neue Thin"/>
        <a:sym typeface="Helvetica Neue Thin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Thin"/>
        <a:ea typeface="Helvetica Neue Thin"/>
        <a:cs typeface="Helvetica Neue Thin"/>
        <a:sym typeface="Helvetica Neue Thin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Thin"/>
        <a:ea typeface="Helvetica Neue Thin"/>
        <a:cs typeface="Helvetica Neue Thin"/>
        <a:sym typeface="Helvetica Neue Thin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Thin"/>
        <a:ea typeface="Helvetica Neue Thin"/>
        <a:cs typeface="Helvetica Neue Thin"/>
        <a:sym typeface="Helvetica Neue Thin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Thin"/>
        <a:ea typeface="Helvetica Neue Thin"/>
        <a:cs typeface="Helvetica Neue Thin"/>
        <a:sym typeface="Helvetica Neue Thin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Thin"/>
        <a:ea typeface="Helvetica Neue Thin"/>
        <a:cs typeface="Helvetica Neue Thin"/>
        <a:sym typeface="Helvetica Neue Thin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Thin"/>
        <a:ea typeface="Helvetica Neue Thin"/>
        <a:cs typeface="Helvetica Neue Thin"/>
        <a:sym typeface="Helvetica Neue Thin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Thin"/>
        <a:ea typeface="Helvetica Neue Thin"/>
        <a:cs typeface="Helvetica Neue Thin"/>
        <a:sym typeface="Helvetica Neue Thin"/>
      </a:defRPr>
    </a:lvl9pPr>
  </p:defaultTextStyle>
  <p:extLst>
    <p:ext uri="{EFAFB233-063F-42B5-8137-9DF3F51BA10A}">
      <p15:sldGuideLst xmlns:p15="http://schemas.microsoft.com/office/powerpoint/2012/main">
        <p15:guide id="1" orient="horz" pos="3072" userDrawn="1">
          <p15:clr>
            <a:srgbClr val="A4A3A4"/>
          </p15:clr>
        </p15:guide>
        <p15:guide id="2" pos="48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 snapToObjects="1" showGuides="1">
      <p:cViewPr varScale="1">
        <p:scale>
          <a:sx n="84" d="100"/>
          <a:sy n="84" d="100"/>
        </p:scale>
        <p:origin x="1288" y="184"/>
      </p:cViewPr>
      <p:guideLst>
        <p:guide orient="horz" pos="3072"/>
        <p:guide pos="48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>
            <a:spLocks noGrp="1"/>
          </p:cNvSpPr>
          <p:nvPr>
            <p:ph type="title"/>
          </p:nvPr>
        </p:nvSpPr>
        <p:spPr>
          <a:xfrm>
            <a:off x="23876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>
            <a:spLocks noGrp="1"/>
          </p:cNvSpPr>
          <p:nvPr>
            <p:ph type="body" sz="quarter" idx="1"/>
          </p:nvPr>
        </p:nvSpPr>
        <p:spPr>
          <a:xfrm>
            <a:off x="23876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>
            <a:spLocks noGrp="1"/>
          </p:cNvSpPr>
          <p:nvPr>
            <p:ph type="body" sz="quarter" idx="21"/>
          </p:nvPr>
        </p:nvSpPr>
        <p:spPr>
          <a:xfrm>
            <a:off x="23876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>
            <a:spLocks noGrp="1"/>
          </p:cNvSpPr>
          <p:nvPr>
            <p:ph type="body" sz="quarter" idx="22"/>
          </p:nvPr>
        </p:nvSpPr>
        <p:spPr>
          <a:xfrm>
            <a:off x="23876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21"/>
          </p:nvPr>
        </p:nvSpPr>
        <p:spPr>
          <a:xfrm>
            <a:off x="304800" y="0"/>
            <a:ext cx="15232066" cy="10160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21"/>
          </p:nvPr>
        </p:nvSpPr>
        <p:spPr>
          <a:xfrm>
            <a:off x="2724150" y="635000"/>
            <a:ext cx="9779000" cy="652272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>
            <a:spLocks noGrp="1"/>
          </p:cNvSpPr>
          <p:nvPr>
            <p:ph type="title"/>
          </p:nvPr>
        </p:nvSpPr>
        <p:spPr>
          <a:xfrm>
            <a:off x="23876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>
            <a:spLocks noGrp="1"/>
          </p:cNvSpPr>
          <p:nvPr>
            <p:ph type="body" sz="quarter" idx="1"/>
          </p:nvPr>
        </p:nvSpPr>
        <p:spPr>
          <a:xfrm>
            <a:off x="23876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>
            <a:spLocks noGrp="1"/>
          </p:cNvSpPr>
          <p:nvPr>
            <p:ph type="sldNum" sz="quarter" idx="2"/>
          </p:nvPr>
        </p:nvSpPr>
        <p:spPr>
          <a:xfrm>
            <a:off x="74293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>
            <a:spLocks noGrp="1"/>
          </p:cNvSpPr>
          <p:nvPr>
            <p:ph type="title"/>
          </p:nvPr>
        </p:nvSpPr>
        <p:spPr>
          <a:xfrm>
            <a:off x="23876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21"/>
          </p:nvPr>
        </p:nvSpPr>
        <p:spPr>
          <a:xfrm>
            <a:off x="3835400" y="635000"/>
            <a:ext cx="12357100" cy="8238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>
            <a:spLocks noGrp="1"/>
          </p:cNvSpPr>
          <p:nvPr>
            <p:ph type="title"/>
          </p:nvPr>
        </p:nvSpPr>
        <p:spPr>
          <a:xfrm>
            <a:off x="20701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>
            <a:spLocks noGrp="1"/>
          </p:cNvSpPr>
          <p:nvPr>
            <p:ph type="body" sz="quarter" idx="1"/>
          </p:nvPr>
        </p:nvSpPr>
        <p:spPr>
          <a:xfrm>
            <a:off x="20701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21"/>
          </p:nvPr>
        </p:nvSpPr>
        <p:spPr>
          <a:xfrm>
            <a:off x="5651500" y="2603500"/>
            <a:ext cx="942975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>
            <a:spLocks noGrp="1"/>
          </p:cNvSpPr>
          <p:nvPr>
            <p:ph type="body" sz="half" idx="1"/>
          </p:nvPr>
        </p:nvSpPr>
        <p:spPr>
          <a:xfrm>
            <a:off x="20701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>
            <a:spLocks noGrp="1"/>
          </p:cNvSpPr>
          <p:nvPr>
            <p:ph type="body" idx="1"/>
          </p:nvPr>
        </p:nvSpPr>
        <p:spPr>
          <a:xfrm>
            <a:off x="20701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21"/>
          </p:nvPr>
        </p:nvSpPr>
        <p:spPr>
          <a:xfrm>
            <a:off x="7797800" y="5026947"/>
            <a:ext cx="6057901" cy="404070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22"/>
          </p:nvPr>
        </p:nvSpPr>
        <p:spPr>
          <a:xfrm>
            <a:off x="7620000" y="886747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23"/>
          </p:nvPr>
        </p:nvSpPr>
        <p:spPr>
          <a:xfrm>
            <a:off x="-1257300" y="889000"/>
            <a:ext cx="11976100" cy="7984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/>
          </p:cNvSpPr>
          <p:nvPr>
            <p:ph type="title"/>
          </p:nvPr>
        </p:nvSpPr>
        <p:spPr>
          <a:xfrm>
            <a:off x="20701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lide Number"/>
          <p:cNvSpPr>
            <a:spLocks noGrp="1"/>
          </p:cNvSpPr>
          <p:nvPr>
            <p:ph type="sldNum" sz="quarter" idx="2"/>
          </p:nvPr>
        </p:nvSpPr>
        <p:spPr>
          <a:xfrm>
            <a:off x="74293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Body Level One…"/>
          <p:cNvSpPr>
            <a:spLocks noGrp="1"/>
          </p:cNvSpPr>
          <p:nvPr>
            <p:ph type="body" idx="1"/>
          </p:nvPr>
        </p:nvSpPr>
        <p:spPr>
          <a:xfrm>
            <a:off x="20701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miha.zgubic@cern.ch?subject=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hyperlink" Target="https://twiki.cern.ch/twiki/bin/view/AtlasPublic/EventDisplayRun2Physics#Candidate_H_decay_recorded_in_20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1976" y="577502"/>
            <a:ext cx="1863172" cy="18631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" name="Image" descr="Image"/>
          <p:cNvPicPr>
            <a:picLocks noChangeAspect="1"/>
          </p:cNvPicPr>
          <p:nvPr/>
        </p:nvPicPr>
        <p:blipFill>
          <a:blip r:embed="rId3">
            <a:alphaModFix amt="10000"/>
          </a:blip>
          <a:stretch>
            <a:fillRect/>
          </a:stretch>
        </p:blipFill>
        <p:spPr>
          <a:xfrm>
            <a:off x="0" y="-126048"/>
            <a:ext cx="15240001" cy="1002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ox_brand_cmyk_pos.pdf" descr="ox_brand_cmyk_pos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94987" y="577502"/>
            <a:ext cx="1863171" cy="1863172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First indications of a rare Higgs decay in 2020"/>
          <p:cNvSpPr>
            <a:spLocks noGrp="1"/>
          </p:cNvSpPr>
          <p:nvPr>
            <p:ph type="ctrTitle"/>
          </p:nvPr>
        </p:nvSpPr>
        <p:spPr>
          <a:xfrm>
            <a:off x="1003476" y="3150592"/>
            <a:ext cx="13233046" cy="1484908"/>
          </a:xfrm>
          <a:prstGeom prst="rect">
            <a:avLst/>
          </a:prstGeom>
        </p:spPr>
        <p:txBody>
          <a:bodyPr/>
          <a:lstStyle>
            <a:lvl1pPr defTabSz="554990">
              <a:defRPr sz="5415">
                <a:solidFill>
                  <a:srgbClr val="04173B"/>
                </a:solidFill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r>
              <a:t>First indications of a rare Higgs decay in 2020</a:t>
            </a:r>
          </a:p>
        </p:txBody>
      </p:sp>
      <p:sp>
        <p:nvSpPr>
          <p:cNvPr id="123" name="Miha Zgubič…"/>
          <p:cNvSpPr>
            <a:spLocks noGrp="1"/>
          </p:cNvSpPr>
          <p:nvPr>
            <p:ph type="subTitle" sz="quarter" idx="1"/>
          </p:nvPr>
        </p:nvSpPr>
        <p:spPr>
          <a:xfrm>
            <a:off x="2387600" y="5473700"/>
            <a:ext cx="10464800" cy="1993691"/>
          </a:xfrm>
          <a:prstGeom prst="rect">
            <a:avLst/>
          </a:prstGeom>
        </p:spPr>
        <p:txBody>
          <a:bodyPr/>
          <a:lstStyle/>
          <a:p>
            <a:pPr>
              <a:defRPr sz="3400">
                <a:solidFill>
                  <a:srgbClr val="04173B"/>
                </a:solidFill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t>Miha Zgubič</a:t>
            </a:r>
          </a:p>
          <a:p>
            <a:pPr>
              <a:defRPr sz="3400">
                <a:solidFill>
                  <a:srgbClr val="04173B"/>
                </a:solidFill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sz="2400"/>
              <a:t>(</a:t>
            </a:r>
            <a:r>
              <a:rPr sz="2400">
                <a:hlinkClick r:id="rId5"/>
              </a:rPr>
              <a:t>miha.zgubic@gmail.com</a:t>
            </a:r>
            <a:r>
              <a:rPr sz="2400"/>
              <a:t>)</a:t>
            </a:r>
          </a:p>
          <a:p>
            <a:pPr>
              <a:defRPr sz="1000">
                <a:solidFill>
                  <a:srgbClr val="04173B"/>
                </a:solidFill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endParaRPr sz="2400"/>
          </a:p>
          <a:p>
            <a:pPr>
              <a:defRPr sz="2400" strike="sngStrike">
                <a:solidFill>
                  <a:srgbClr val="04173B"/>
                </a:solidFill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t>on behalf of the ATLAS Collaboration</a:t>
            </a:r>
          </a:p>
          <a:p>
            <a:pPr>
              <a:defRPr sz="2400" strike="sngStrike">
                <a:solidFill>
                  <a:srgbClr val="04173B"/>
                </a:solidFill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strike="noStrike"/>
              <a:t>on my own behalf, I now optimise electricity grids</a:t>
            </a:r>
          </a:p>
        </p:txBody>
      </p:sp>
      <p:sp>
        <p:nvSpPr>
          <p:cNvPr id="124" name="Line"/>
          <p:cNvSpPr/>
          <p:nvPr/>
        </p:nvSpPr>
        <p:spPr>
          <a:xfrm>
            <a:off x="997955" y="5021148"/>
            <a:ext cx="13244091" cy="1"/>
          </a:xfrm>
          <a:prstGeom prst="line">
            <a:avLst/>
          </a:prstGeom>
          <a:ln w="254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25" name="The Higgsversary extravaganza…"/>
          <p:cNvSpPr/>
          <p:nvPr/>
        </p:nvSpPr>
        <p:spPr>
          <a:xfrm>
            <a:off x="5602681" y="7776721"/>
            <a:ext cx="4034638" cy="829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>
                <a:solidFill>
                  <a:srgbClr val="04173B"/>
                </a:solidFill>
              </a:defRPr>
            </a:pPr>
            <a:r>
              <a:t>The Higgsversary extravaganza</a:t>
            </a:r>
          </a:p>
          <a:p>
            <a:pPr>
              <a:defRPr sz="2400">
                <a:solidFill>
                  <a:srgbClr val="04173B"/>
                </a:solidFill>
              </a:defRPr>
            </a:pPr>
            <a:r>
              <a:t>Oxford, July 2, 2022</a:t>
            </a:r>
          </a:p>
        </p:txBody>
      </p:sp>
      <p:sp>
        <p:nvSpPr>
          <p:cNvPr id="126" name="Slide Number"/>
          <p:cNvSpPr>
            <a:spLocks noGrp="1"/>
          </p:cNvSpPr>
          <p:nvPr>
            <p:ph type="sldNum" sz="quarter" idx="2"/>
          </p:nvPr>
        </p:nvSpPr>
        <p:spPr>
          <a:xfrm>
            <a:off x="74929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Event categorisation"/>
          <p:cNvSpPr/>
          <p:nvPr/>
        </p:nvSpPr>
        <p:spPr>
          <a:xfrm>
            <a:off x="-108048" y="0"/>
            <a:ext cx="5817540" cy="10277057"/>
          </a:xfrm>
          <a:prstGeom prst="rect">
            <a:avLst/>
          </a:prstGeom>
          <a:gradFill>
            <a:gsLst>
              <a:gs pos="0">
                <a:srgbClr val="04173B"/>
              </a:gs>
              <a:gs pos="100000">
                <a:srgbClr val="04173B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r>
              <a:t>Event categorisation</a:t>
            </a:r>
          </a:p>
        </p:txBody>
      </p:sp>
      <p:sp>
        <p:nvSpPr>
          <p:cNvPr id="181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pic>
        <p:nvPicPr>
          <p:cNvPr id="182" name="xgboost.png" descr="xgboos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2870" y="3904799"/>
            <a:ext cx="5181601" cy="1993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Fit the invariant mass"/>
          <p:cNvSpPr/>
          <p:nvPr/>
        </p:nvSpPr>
        <p:spPr>
          <a:xfrm>
            <a:off x="-108048" y="0"/>
            <a:ext cx="5817540" cy="10277057"/>
          </a:xfrm>
          <a:prstGeom prst="rect">
            <a:avLst/>
          </a:prstGeom>
          <a:gradFill>
            <a:gsLst>
              <a:gs pos="0">
                <a:srgbClr val="04173B"/>
              </a:gs>
              <a:gs pos="100000">
                <a:srgbClr val="04173B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r>
              <a:t>Fit the invariant mass</a:t>
            </a:r>
          </a:p>
        </p:txBody>
      </p:sp>
      <p:sp>
        <p:nvSpPr>
          <p:cNvPr id="185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pic>
        <p:nvPicPr>
          <p:cNvPr id="186" name="Image" descr="Image"/>
          <p:cNvPicPr>
            <a:picLocks noChangeAspect="1"/>
          </p:cNvPicPr>
          <p:nvPr/>
        </p:nvPicPr>
        <p:blipFill>
          <a:blip r:embed="rId2"/>
          <a:srcRect r="50913" b="7126"/>
          <a:stretch>
            <a:fillRect/>
          </a:stretch>
        </p:blipFill>
        <p:spPr>
          <a:xfrm>
            <a:off x="6123523" y="1827609"/>
            <a:ext cx="8861522" cy="65973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Biggest challenge"/>
          <p:cNvSpPr/>
          <p:nvPr/>
        </p:nvSpPr>
        <p:spPr>
          <a:xfrm>
            <a:off x="-283533" y="0"/>
            <a:ext cx="15807065" cy="9753600"/>
          </a:xfrm>
          <a:prstGeom prst="rect">
            <a:avLst/>
          </a:prstGeom>
          <a:gradFill>
            <a:gsLst>
              <a:gs pos="0">
                <a:srgbClr val="04173B"/>
              </a:gs>
              <a:gs pos="100000">
                <a:srgbClr val="04173B"/>
              </a:gs>
            </a:gsLst>
            <a:path>
              <a:fillToRect l="50000" t="-912" r="50000" b="100912"/>
            </a:path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6000">
                <a:solidFill>
                  <a:srgbClr val="FFFFFF"/>
                </a:solidFill>
              </a:defRPr>
            </a:lvl1pPr>
          </a:lstStyle>
          <a:p>
            <a:r>
              <a:t>Biggest challenge</a:t>
            </a:r>
          </a:p>
        </p:txBody>
      </p:sp>
      <p:sp>
        <p:nvSpPr>
          <p:cNvPr id="189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190" name="Line"/>
          <p:cNvSpPr/>
          <p:nvPr/>
        </p:nvSpPr>
        <p:spPr>
          <a:xfrm>
            <a:off x="997955" y="6316548"/>
            <a:ext cx="13244091" cy="1"/>
          </a:xfrm>
          <a:prstGeom prst="line">
            <a:avLst/>
          </a:prstGeom>
          <a:ln w="254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grpSp>
        <p:nvGrpSpPr>
          <p:cNvPr id="196" name="Group"/>
          <p:cNvGrpSpPr/>
          <p:nvPr/>
        </p:nvGrpSpPr>
        <p:grpSpPr>
          <a:xfrm>
            <a:off x="2962239" y="2056076"/>
            <a:ext cx="9315522" cy="6252678"/>
            <a:chOff x="0" y="0"/>
            <a:chExt cx="9315521" cy="6252677"/>
          </a:xfrm>
        </p:grpSpPr>
        <p:sp>
          <p:nvSpPr>
            <p:cNvPr id="193" name="Line"/>
            <p:cNvSpPr/>
            <p:nvPr/>
          </p:nvSpPr>
          <p:spPr>
            <a:xfrm flipV="1">
              <a:off x="-1" y="0"/>
              <a:ext cx="2" cy="6252678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94" name="Line"/>
            <p:cNvSpPr/>
            <p:nvPr/>
          </p:nvSpPr>
          <p:spPr>
            <a:xfrm>
              <a:off x="0" y="6252677"/>
              <a:ext cx="9315522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0" name="Connection Line"/>
            <p:cNvSpPr/>
            <p:nvPr/>
          </p:nvSpPr>
          <p:spPr>
            <a:xfrm>
              <a:off x="323193" y="1899880"/>
              <a:ext cx="8603075" cy="39186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1029" y="16350"/>
                    <a:pt x="3829" y="9150"/>
                    <a:pt x="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</p:grpSp>
      <p:sp>
        <p:nvSpPr>
          <p:cNvPr id="197" name="TRUE BACKGROUND"/>
          <p:cNvSpPr txBox="1"/>
          <p:nvPr/>
        </p:nvSpPr>
        <p:spPr>
          <a:xfrm>
            <a:off x="7922168" y="2056076"/>
            <a:ext cx="3902965" cy="14625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TRUE BACKGROUND</a:t>
            </a:r>
          </a:p>
          <a:p>
            <a:pPr algn="l">
              <a:defRPr>
                <a:solidFill>
                  <a:srgbClr val="EB821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98" name="# events"/>
          <p:cNvSpPr txBox="1"/>
          <p:nvPr/>
        </p:nvSpPr>
        <p:spPr>
          <a:xfrm rot="16200000">
            <a:off x="1554198" y="2467492"/>
            <a:ext cx="1554100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# events</a:t>
            </a:r>
          </a:p>
        </p:txBody>
      </p:sp>
      <p:sp>
        <p:nvSpPr>
          <p:cNvPr id="199" name="mμμ"/>
          <p:cNvSpPr txBox="1"/>
          <p:nvPr/>
        </p:nvSpPr>
        <p:spPr>
          <a:xfrm>
            <a:off x="11025191" y="8547467"/>
            <a:ext cx="862966" cy="586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</a:t>
            </a:r>
            <a:r>
              <a:rPr baseline="-10000"/>
              <a:t>μμ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grpSp>
        <p:nvGrpSpPr>
          <p:cNvPr id="207" name="Group"/>
          <p:cNvGrpSpPr/>
          <p:nvPr/>
        </p:nvGrpSpPr>
        <p:grpSpPr>
          <a:xfrm>
            <a:off x="2962239" y="2056076"/>
            <a:ext cx="9315522" cy="6252678"/>
            <a:chOff x="0" y="0"/>
            <a:chExt cx="9315521" cy="6252677"/>
          </a:xfrm>
        </p:grpSpPr>
        <p:sp>
          <p:nvSpPr>
            <p:cNvPr id="203" name="Line"/>
            <p:cNvSpPr/>
            <p:nvPr/>
          </p:nvSpPr>
          <p:spPr>
            <a:xfrm flipV="1">
              <a:off x="-1" y="0"/>
              <a:ext cx="2" cy="6252678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04" name="Line"/>
            <p:cNvSpPr/>
            <p:nvPr/>
          </p:nvSpPr>
          <p:spPr>
            <a:xfrm>
              <a:off x="0" y="6252677"/>
              <a:ext cx="9315522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1" name="Connection Line"/>
            <p:cNvSpPr/>
            <p:nvPr/>
          </p:nvSpPr>
          <p:spPr>
            <a:xfrm>
              <a:off x="323193" y="1899880"/>
              <a:ext cx="8603075" cy="39186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1029" y="16350"/>
                    <a:pt x="3829" y="9150"/>
                    <a:pt x="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212" name="Connection Line"/>
            <p:cNvSpPr/>
            <p:nvPr/>
          </p:nvSpPr>
          <p:spPr>
            <a:xfrm>
              <a:off x="404472" y="1382793"/>
              <a:ext cx="8610893" cy="4167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473" extrusionOk="0">
                  <a:moveTo>
                    <a:pt x="21600" y="20321"/>
                  </a:moveTo>
                  <a:cubicBezTo>
                    <a:pt x="11401" y="21600"/>
                    <a:pt x="4201" y="14826"/>
                    <a:pt x="0" y="0"/>
                  </a:cubicBezTo>
                </a:path>
              </a:pathLst>
            </a:custGeom>
            <a:noFill/>
            <a:ln w="50800" cap="flat">
              <a:solidFill>
                <a:srgbClr val="1F78B4"/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</p:grpSp>
      <p:sp>
        <p:nvSpPr>
          <p:cNvPr id="208" name="TRUE BACKGROUND…"/>
          <p:cNvSpPr txBox="1"/>
          <p:nvPr/>
        </p:nvSpPr>
        <p:spPr>
          <a:xfrm>
            <a:off x="7922168" y="2056076"/>
            <a:ext cx="4249675" cy="14625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TRUE BACKGROUND</a:t>
            </a:r>
          </a:p>
          <a:p>
            <a:pPr algn="l">
              <a:defRPr>
                <a:solidFill>
                  <a:srgbClr val="1F78B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BACKGROUND MODEL</a:t>
            </a:r>
          </a:p>
        </p:txBody>
      </p:sp>
      <p:sp>
        <p:nvSpPr>
          <p:cNvPr id="209" name="# events"/>
          <p:cNvSpPr txBox="1"/>
          <p:nvPr/>
        </p:nvSpPr>
        <p:spPr>
          <a:xfrm rot="16200000">
            <a:off x="1554198" y="2467492"/>
            <a:ext cx="1554100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# events</a:t>
            </a:r>
          </a:p>
        </p:txBody>
      </p:sp>
      <p:sp>
        <p:nvSpPr>
          <p:cNvPr id="210" name="mμμ"/>
          <p:cNvSpPr txBox="1"/>
          <p:nvPr/>
        </p:nvSpPr>
        <p:spPr>
          <a:xfrm>
            <a:off x="11025191" y="8547467"/>
            <a:ext cx="862966" cy="586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</a:t>
            </a:r>
            <a:r>
              <a:rPr baseline="-10000"/>
              <a:t>μμ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grpSp>
        <p:nvGrpSpPr>
          <p:cNvPr id="220" name="Group"/>
          <p:cNvGrpSpPr/>
          <p:nvPr/>
        </p:nvGrpSpPr>
        <p:grpSpPr>
          <a:xfrm>
            <a:off x="2962239" y="2056076"/>
            <a:ext cx="9315522" cy="6252678"/>
            <a:chOff x="0" y="0"/>
            <a:chExt cx="9315521" cy="6252677"/>
          </a:xfrm>
        </p:grpSpPr>
        <p:sp>
          <p:nvSpPr>
            <p:cNvPr id="215" name="Line"/>
            <p:cNvSpPr/>
            <p:nvPr/>
          </p:nvSpPr>
          <p:spPr>
            <a:xfrm flipV="1">
              <a:off x="-1" y="0"/>
              <a:ext cx="2" cy="6252678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16" name="Line"/>
            <p:cNvSpPr/>
            <p:nvPr/>
          </p:nvSpPr>
          <p:spPr>
            <a:xfrm>
              <a:off x="0" y="6252677"/>
              <a:ext cx="9315522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24" name="Connection Line"/>
            <p:cNvSpPr/>
            <p:nvPr/>
          </p:nvSpPr>
          <p:spPr>
            <a:xfrm>
              <a:off x="323193" y="1899880"/>
              <a:ext cx="8603075" cy="39186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1029" y="16350"/>
                    <a:pt x="3829" y="9150"/>
                    <a:pt x="0" y="0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225" name="Connection Line"/>
            <p:cNvSpPr/>
            <p:nvPr/>
          </p:nvSpPr>
          <p:spPr>
            <a:xfrm>
              <a:off x="404472" y="1382793"/>
              <a:ext cx="8610893" cy="4167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473" extrusionOk="0">
                  <a:moveTo>
                    <a:pt x="21600" y="20321"/>
                  </a:moveTo>
                  <a:cubicBezTo>
                    <a:pt x="11401" y="21600"/>
                    <a:pt x="4201" y="14826"/>
                    <a:pt x="0" y="0"/>
                  </a:cubicBezTo>
                </a:path>
              </a:pathLst>
            </a:custGeom>
            <a:noFill/>
            <a:ln w="50800" cap="flat">
              <a:solidFill>
                <a:srgbClr val="1F78B4"/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226" name="Connection Line"/>
            <p:cNvSpPr/>
            <p:nvPr/>
          </p:nvSpPr>
          <p:spPr>
            <a:xfrm>
              <a:off x="3424065" y="4153434"/>
              <a:ext cx="1618308" cy="10174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136" extrusionOk="0">
                  <a:moveTo>
                    <a:pt x="21600" y="17136"/>
                  </a:moveTo>
                  <a:cubicBezTo>
                    <a:pt x="15090" y="-372"/>
                    <a:pt x="7890" y="-4464"/>
                    <a:pt x="0" y="4860"/>
                  </a:cubicBezTo>
                </a:path>
              </a:pathLst>
            </a:custGeom>
            <a:noFill/>
            <a:ln w="50800" cap="flat">
              <a:solidFill>
                <a:srgbClr val="EB821C"/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</p:grpSp>
      <p:sp>
        <p:nvSpPr>
          <p:cNvPr id="221" name="TRUE BACKGROUND…"/>
          <p:cNvSpPr txBox="1"/>
          <p:nvPr/>
        </p:nvSpPr>
        <p:spPr>
          <a:xfrm>
            <a:off x="7922168" y="2056076"/>
            <a:ext cx="4249675" cy="14625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TRUE BACKGROUND</a:t>
            </a:r>
          </a:p>
          <a:p>
            <a:pPr algn="l">
              <a:defRPr>
                <a:solidFill>
                  <a:srgbClr val="1F78B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BACKGROUND MODEL</a:t>
            </a:r>
          </a:p>
          <a:p>
            <a:pPr algn="l">
              <a:defRPr>
                <a:solidFill>
                  <a:srgbClr val="EB821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SPURIOUS SIGNAL</a:t>
            </a:r>
          </a:p>
        </p:txBody>
      </p:sp>
      <p:sp>
        <p:nvSpPr>
          <p:cNvPr id="222" name="# events"/>
          <p:cNvSpPr txBox="1"/>
          <p:nvPr/>
        </p:nvSpPr>
        <p:spPr>
          <a:xfrm rot="16200000">
            <a:off x="1554198" y="2467492"/>
            <a:ext cx="1554100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# events</a:t>
            </a:r>
          </a:p>
        </p:txBody>
      </p:sp>
      <p:sp>
        <p:nvSpPr>
          <p:cNvPr id="223" name="mμμ"/>
          <p:cNvSpPr txBox="1"/>
          <p:nvPr/>
        </p:nvSpPr>
        <p:spPr>
          <a:xfrm>
            <a:off x="11025191" y="8547467"/>
            <a:ext cx="862966" cy="586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</a:t>
            </a:r>
            <a:r>
              <a:rPr baseline="-10000"/>
              <a:t>μμ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Results"/>
          <p:cNvSpPr/>
          <p:nvPr/>
        </p:nvSpPr>
        <p:spPr>
          <a:xfrm>
            <a:off x="-283533" y="0"/>
            <a:ext cx="15807065" cy="9753600"/>
          </a:xfrm>
          <a:prstGeom prst="rect">
            <a:avLst/>
          </a:prstGeom>
          <a:gradFill>
            <a:gsLst>
              <a:gs pos="0">
                <a:srgbClr val="04173B"/>
              </a:gs>
              <a:gs pos="100000">
                <a:srgbClr val="04173B"/>
              </a:gs>
            </a:gsLst>
            <a:path>
              <a:fillToRect l="50000" t="-912" r="50000" b="100912"/>
            </a:path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6000">
                <a:solidFill>
                  <a:srgbClr val="FFFFFF"/>
                </a:solidFill>
              </a:defRPr>
            </a:lvl1pPr>
          </a:lstStyle>
          <a:p>
            <a:r>
              <a:t>Results</a:t>
            </a:r>
          </a:p>
        </p:txBody>
      </p:sp>
      <p:sp>
        <p:nvSpPr>
          <p:cNvPr id="229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230" name="Line"/>
          <p:cNvSpPr/>
          <p:nvPr/>
        </p:nvSpPr>
        <p:spPr>
          <a:xfrm>
            <a:off x="997955" y="6316548"/>
            <a:ext cx="13244091" cy="1"/>
          </a:xfrm>
          <a:prstGeom prst="line">
            <a:avLst/>
          </a:prstGeom>
          <a:ln w="254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233" name="Significance…"/>
          <p:cNvSpPr txBox="1"/>
          <p:nvPr/>
        </p:nvSpPr>
        <p:spPr>
          <a:xfrm>
            <a:off x="8512843" y="2723497"/>
            <a:ext cx="2288287" cy="4205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Significance</a:t>
            </a:r>
          </a:p>
          <a:p>
            <a:pPr algn="l"/>
            <a:endParaRPr/>
          </a:p>
          <a:p>
            <a:pPr algn="l"/>
            <a:endParaRPr/>
          </a:p>
          <a:p>
            <a:pPr algn="l"/>
            <a:endParaRPr/>
          </a:p>
          <a:p>
            <a:pPr algn="l"/>
            <a:r>
              <a:t>Measurement</a:t>
            </a:r>
          </a:p>
          <a:p>
            <a:pPr algn="l"/>
            <a:endParaRPr/>
          </a:p>
          <a:p>
            <a:pPr algn="l"/>
            <a:endParaRPr/>
          </a:p>
          <a:p>
            <a:pPr algn="l"/>
            <a:endParaRPr/>
          </a:p>
          <a:p>
            <a:pPr algn="l"/>
            <a:r>
              <a:t>Upper limit</a:t>
            </a:r>
          </a:p>
        </p:txBody>
      </p:sp>
      <p:grpSp>
        <p:nvGrpSpPr>
          <p:cNvPr id="238" name="Group"/>
          <p:cNvGrpSpPr/>
          <p:nvPr/>
        </p:nvGrpSpPr>
        <p:grpSpPr>
          <a:xfrm>
            <a:off x="6788633" y="2399407"/>
            <a:ext cx="1248501" cy="1249881"/>
            <a:chOff x="0" y="0"/>
            <a:chExt cx="1248499" cy="1249880"/>
          </a:xfrm>
        </p:grpSpPr>
        <p:sp>
          <p:nvSpPr>
            <p:cNvPr id="234" name="Square"/>
            <p:cNvSpPr/>
            <p:nvPr/>
          </p:nvSpPr>
          <p:spPr>
            <a:xfrm>
              <a:off x="0" y="0"/>
              <a:ext cx="1248500" cy="1244600"/>
            </a:xfrm>
            <a:prstGeom prst="rect">
              <a:avLst/>
            </a:prstGeom>
            <a:noFill/>
            <a:ln w="25400" cap="flat">
              <a:solidFill>
                <a:srgbClr val="04173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5" name="Line"/>
            <p:cNvSpPr/>
            <p:nvPr/>
          </p:nvSpPr>
          <p:spPr>
            <a:xfrm>
              <a:off x="144064" y="357866"/>
              <a:ext cx="926646" cy="8841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83" extrusionOk="0">
                  <a:moveTo>
                    <a:pt x="0" y="21377"/>
                  </a:moveTo>
                  <a:cubicBezTo>
                    <a:pt x="914" y="20741"/>
                    <a:pt x="1755" y="19998"/>
                    <a:pt x="2508" y="19164"/>
                  </a:cubicBezTo>
                  <a:cubicBezTo>
                    <a:pt x="4481" y="16977"/>
                    <a:pt x="5790" y="14235"/>
                    <a:pt x="6272" y="11281"/>
                  </a:cubicBezTo>
                  <a:lnTo>
                    <a:pt x="8304" y="2117"/>
                  </a:lnTo>
                  <a:cubicBezTo>
                    <a:pt x="8631" y="693"/>
                    <a:pt x="9973" y="-217"/>
                    <a:pt x="11361" y="44"/>
                  </a:cubicBezTo>
                  <a:cubicBezTo>
                    <a:pt x="12390" y="238"/>
                    <a:pt x="13201" y="1062"/>
                    <a:pt x="13410" y="2125"/>
                  </a:cubicBezTo>
                  <a:lnTo>
                    <a:pt x="14913" y="11429"/>
                  </a:lnTo>
                  <a:cubicBezTo>
                    <a:pt x="15488" y="14026"/>
                    <a:pt x="16670" y="16437"/>
                    <a:pt x="18355" y="18449"/>
                  </a:cubicBezTo>
                  <a:cubicBezTo>
                    <a:pt x="19300" y="19578"/>
                    <a:pt x="20392" y="20566"/>
                    <a:pt x="21600" y="21383"/>
                  </a:cubicBezTo>
                </a:path>
              </a:pathLst>
            </a:custGeom>
            <a:noFill/>
            <a:ln w="25400" cap="flat">
              <a:solidFill>
                <a:srgbClr val="04173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6" name="Triangle"/>
            <p:cNvSpPr/>
            <p:nvPr/>
          </p:nvSpPr>
          <p:spPr>
            <a:xfrm>
              <a:off x="742218" y="885285"/>
              <a:ext cx="326841" cy="364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4173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37" name="Triangle"/>
            <p:cNvSpPr/>
            <p:nvPr/>
          </p:nvSpPr>
          <p:spPr>
            <a:xfrm>
              <a:off x="742218" y="612429"/>
              <a:ext cx="78643" cy="371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4173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  <p:sp>
        <p:nvSpPr>
          <p:cNvPr id="239" name="Group"/>
          <p:cNvSpPr/>
          <p:nvPr/>
        </p:nvSpPr>
        <p:spPr>
          <a:xfrm>
            <a:off x="11257939" y="4826171"/>
            <a:ext cx="1270001" cy="1270001"/>
          </a:xfrm>
          <a:prstGeom prst="line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rPr>
                <a:latin typeface="Helvetica Neue"/>
                <a:ea typeface="Helvetica Neue"/>
                <a:cs typeface="Helvetica Neue"/>
                <a:sym typeface="Helvetica Neue"/>
              </a:rPr>
              <a:t>2.0σ</a:t>
            </a:r>
            <a:r>
              <a:t> (1.7σ expected)</a:t>
            </a:r>
          </a:p>
          <a:p>
            <a:pPr algn="l"/>
            <a:endParaRPr/>
          </a:p>
          <a:p>
            <a:pPr algn="l"/>
            <a:endParaRPr/>
          </a:p>
          <a:p>
            <a:pPr algn="l"/>
            <a:endParaRPr/>
          </a:p>
          <a:p>
            <a:pPr algn="l"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µ = 1.2 ± 0.6</a:t>
            </a:r>
          </a:p>
          <a:p>
            <a:pPr algn="l"/>
            <a:endParaRPr/>
          </a:p>
          <a:p>
            <a:pPr algn="l"/>
            <a:endParaRPr/>
          </a:p>
          <a:p>
            <a:pPr algn="l"/>
            <a:endParaRPr/>
          </a:p>
          <a:p>
            <a:pPr algn="l"/>
            <a:r>
              <a:rPr>
                <a:latin typeface="Helvetica Neue"/>
                <a:ea typeface="Helvetica Neue"/>
                <a:cs typeface="Helvetica Neue"/>
                <a:sym typeface="Helvetica Neue"/>
              </a:rPr>
              <a:t>2.2 × SM </a:t>
            </a:r>
            <a:r>
              <a:t>@ 95% CL</a:t>
            </a:r>
          </a:p>
        </p:txBody>
      </p:sp>
      <p:grpSp>
        <p:nvGrpSpPr>
          <p:cNvPr id="243" name="Group"/>
          <p:cNvGrpSpPr/>
          <p:nvPr/>
        </p:nvGrpSpPr>
        <p:grpSpPr>
          <a:xfrm>
            <a:off x="6782283" y="4203871"/>
            <a:ext cx="1261201" cy="1244601"/>
            <a:chOff x="0" y="0"/>
            <a:chExt cx="1261199" cy="1244600"/>
          </a:xfrm>
        </p:grpSpPr>
        <p:sp>
          <p:nvSpPr>
            <p:cNvPr id="240" name="Line"/>
            <p:cNvSpPr/>
            <p:nvPr/>
          </p:nvSpPr>
          <p:spPr>
            <a:xfrm>
              <a:off x="17366" y="248522"/>
              <a:ext cx="1239119" cy="897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9" extrusionOk="0">
                  <a:moveTo>
                    <a:pt x="0" y="0"/>
                  </a:moveTo>
                  <a:cubicBezTo>
                    <a:pt x="1059" y="4217"/>
                    <a:pt x="2244" y="8269"/>
                    <a:pt x="3547" y="12189"/>
                  </a:cubicBezTo>
                  <a:cubicBezTo>
                    <a:pt x="4773" y="15879"/>
                    <a:pt x="6287" y="19783"/>
                    <a:pt x="9250" y="21182"/>
                  </a:cubicBezTo>
                  <a:cubicBezTo>
                    <a:pt x="9735" y="21411"/>
                    <a:pt x="10241" y="21551"/>
                    <a:pt x="10754" y="21599"/>
                  </a:cubicBezTo>
                  <a:cubicBezTo>
                    <a:pt x="11256" y="21600"/>
                    <a:pt x="11756" y="21507"/>
                    <a:pt x="12238" y="21321"/>
                  </a:cubicBezTo>
                  <a:cubicBezTo>
                    <a:pt x="15273" y="20149"/>
                    <a:pt x="16830" y="16237"/>
                    <a:pt x="18059" y="12570"/>
                  </a:cubicBezTo>
                  <a:cubicBezTo>
                    <a:pt x="19382" y="8619"/>
                    <a:pt x="20566" y="4521"/>
                    <a:pt x="21600" y="236"/>
                  </a:cubicBezTo>
                </a:path>
              </a:pathLst>
            </a:custGeom>
            <a:noFill/>
            <a:ln w="25400" cap="flat">
              <a:solidFill>
                <a:srgbClr val="04173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1" name="Line"/>
            <p:cNvSpPr/>
            <p:nvPr/>
          </p:nvSpPr>
          <p:spPr>
            <a:xfrm>
              <a:off x="0" y="934389"/>
              <a:ext cx="1255416" cy="1"/>
            </a:xfrm>
            <a:prstGeom prst="line">
              <a:avLst/>
            </a:prstGeom>
            <a:noFill/>
            <a:ln w="25400" cap="flat">
              <a:solidFill>
                <a:srgbClr val="04173B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2" name="Square"/>
            <p:cNvSpPr/>
            <p:nvPr/>
          </p:nvSpPr>
          <p:spPr>
            <a:xfrm>
              <a:off x="12700" y="0"/>
              <a:ext cx="1248500" cy="1244600"/>
            </a:xfrm>
            <a:prstGeom prst="rect">
              <a:avLst/>
            </a:prstGeom>
            <a:noFill/>
            <a:ln w="25400" cap="flat">
              <a:solidFill>
                <a:srgbClr val="04173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  <p:grpSp>
        <p:nvGrpSpPr>
          <p:cNvPr id="249" name="Group"/>
          <p:cNvGrpSpPr/>
          <p:nvPr/>
        </p:nvGrpSpPr>
        <p:grpSpPr>
          <a:xfrm>
            <a:off x="6788633" y="6003055"/>
            <a:ext cx="1249529" cy="1247298"/>
            <a:chOff x="0" y="0"/>
            <a:chExt cx="1249528" cy="1247297"/>
          </a:xfrm>
        </p:grpSpPr>
        <p:sp>
          <p:nvSpPr>
            <p:cNvPr id="244" name="Line"/>
            <p:cNvSpPr/>
            <p:nvPr/>
          </p:nvSpPr>
          <p:spPr>
            <a:xfrm>
              <a:off x="0" y="1057679"/>
              <a:ext cx="1248500" cy="1"/>
            </a:xfrm>
            <a:prstGeom prst="line">
              <a:avLst/>
            </a:prstGeom>
            <a:noFill/>
            <a:ln w="25400" cap="flat">
              <a:solidFill>
                <a:srgbClr val="04173B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5" name="Line"/>
            <p:cNvSpPr/>
            <p:nvPr/>
          </p:nvSpPr>
          <p:spPr>
            <a:xfrm>
              <a:off x="3792" y="463656"/>
              <a:ext cx="1172094" cy="780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128" y="2798"/>
                    <a:pt x="2436" y="5424"/>
                    <a:pt x="3903" y="7841"/>
                  </a:cubicBezTo>
                  <a:cubicBezTo>
                    <a:pt x="5360" y="10240"/>
                    <a:pt x="6968" y="12422"/>
                    <a:pt x="8704" y="14356"/>
                  </a:cubicBezTo>
                  <a:cubicBezTo>
                    <a:pt x="10397" y="16386"/>
                    <a:pt x="12280" y="18033"/>
                    <a:pt x="14292" y="19242"/>
                  </a:cubicBezTo>
                  <a:cubicBezTo>
                    <a:pt x="16622" y="20643"/>
                    <a:pt x="19093" y="21440"/>
                    <a:pt x="21600" y="21600"/>
                  </a:cubicBezTo>
                </a:path>
              </a:pathLst>
            </a:custGeom>
            <a:noFill/>
            <a:ln w="25400" cap="flat">
              <a:solidFill>
                <a:srgbClr val="04173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6" name="Line"/>
            <p:cNvSpPr/>
            <p:nvPr/>
          </p:nvSpPr>
          <p:spPr>
            <a:xfrm>
              <a:off x="3792" y="463656"/>
              <a:ext cx="1162942" cy="783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654" y="1232"/>
                    <a:pt x="5138" y="3161"/>
                    <a:pt x="7332" y="5694"/>
                  </a:cubicBezTo>
                  <a:cubicBezTo>
                    <a:pt x="8935" y="7545"/>
                    <a:pt x="10367" y="9700"/>
                    <a:pt x="11591" y="12104"/>
                  </a:cubicBezTo>
                  <a:cubicBezTo>
                    <a:pt x="12671" y="14251"/>
                    <a:pt x="13977" y="16127"/>
                    <a:pt x="15459" y="17658"/>
                  </a:cubicBezTo>
                  <a:cubicBezTo>
                    <a:pt x="17308" y="19567"/>
                    <a:pt x="19396" y="20907"/>
                    <a:pt x="21600" y="21600"/>
                  </a:cubicBezTo>
                </a:path>
              </a:pathLst>
            </a:custGeom>
            <a:noFill/>
            <a:ln w="25400" cap="flat">
              <a:solidFill>
                <a:srgbClr val="04173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7" name="Line"/>
            <p:cNvSpPr/>
            <p:nvPr/>
          </p:nvSpPr>
          <p:spPr>
            <a:xfrm>
              <a:off x="6884" y="468388"/>
              <a:ext cx="960225" cy="7775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58" y="4362"/>
                    <a:pt x="1812" y="8507"/>
                    <a:pt x="3934" y="12041"/>
                  </a:cubicBezTo>
                  <a:cubicBezTo>
                    <a:pt x="5291" y="14301"/>
                    <a:pt x="6940" y="16270"/>
                    <a:pt x="8816" y="17868"/>
                  </a:cubicBezTo>
                  <a:cubicBezTo>
                    <a:pt x="11618" y="19525"/>
                    <a:pt x="14607" y="20651"/>
                    <a:pt x="17682" y="21206"/>
                  </a:cubicBezTo>
                  <a:cubicBezTo>
                    <a:pt x="18980" y="21440"/>
                    <a:pt x="20289" y="21572"/>
                    <a:pt x="21600" y="21600"/>
                  </a:cubicBezTo>
                </a:path>
              </a:pathLst>
            </a:custGeom>
            <a:noFill/>
            <a:ln w="25400" cap="flat">
              <a:solidFill>
                <a:srgbClr val="04173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248" name="Square"/>
            <p:cNvSpPr/>
            <p:nvPr/>
          </p:nvSpPr>
          <p:spPr>
            <a:xfrm>
              <a:off x="1028" y="0"/>
              <a:ext cx="1248501" cy="1244600"/>
            </a:xfrm>
            <a:prstGeom prst="rect">
              <a:avLst/>
            </a:prstGeom>
            <a:noFill/>
            <a:ln w="25400" cap="flat">
              <a:solidFill>
                <a:srgbClr val="04173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  <p:sp>
        <p:nvSpPr>
          <p:cNvPr id="250" name="ATLAS"/>
          <p:cNvSpPr/>
          <p:nvPr/>
        </p:nvSpPr>
        <p:spPr>
          <a:xfrm>
            <a:off x="-108048" y="0"/>
            <a:ext cx="5817540" cy="10277057"/>
          </a:xfrm>
          <a:prstGeom prst="rect">
            <a:avLst/>
          </a:prstGeom>
          <a:gradFill>
            <a:gsLst>
              <a:gs pos="0">
                <a:srgbClr val="04173B"/>
              </a:gs>
              <a:gs pos="100000">
                <a:srgbClr val="04173B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6000">
                <a:solidFill>
                  <a:srgbClr val="FFFFFF"/>
                </a:solidFill>
              </a:defRPr>
            </a:lvl1pPr>
          </a:lstStyle>
          <a:p>
            <a:r>
              <a:t>ATLAS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sp>
        <p:nvSpPr>
          <p:cNvPr id="253" name="3.0σ (2.5σ expected)"/>
          <p:cNvSpPr txBox="1"/>
          <p:nvPr/>
        </p:nvSpPr>
        <p:spPr>
          <a:xfrm>
            <a:off x="7162360" y="4504142"/>
            <a:ext cx="6847333" cy="10192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6000">
                <a:solidFill>
                  <a:srgbClr val="04173B"/>
                </a:solidFill>
              </a:defRPr>
            </a:pPr>
            <a:r>
              <a:rPr>
                <a:latin typeface="Helvetica Neue Medium"/>
                <a:ea typeface="Helvetica Neue Medium"/>
                <a:cs typeface="Helvetica Neue Medium"/>
                <a:sym typeface="Helvetica Neue Medium"/>
              </a:rPr>
              <a:t>3.0σ </a:t>
            </a:r>
            <a:r>
              <a:t>(2.5σ expected)</a:t>
            </a:r>
          </a:p>
        </p:txBody>
      </p:sp>
      <p:sp>
        <p:nvSpPr>
          <p:cNvPr id="254" name="CMS"/>
          <p:cNvSpPr/>
          <p:nvPr/>
        </p:nvSpPr>
        <p:spPr>
          <a:xfrm>
            <a:off x="-108048" y="0"/>
            <a:ext cx="5817540" cy="10277057"/>
          </a:xfrm>
          <a:prstGeom prst="rect">
            <a:avLst/>
          </a:prstGeom>
          <a:gradFill>
            <a:gsLst>
              <a:gs pos="0">
                <a:srgbClr val="04173B"/>
              </a:gs>
              <a:gs pos="100000">
                <a:srgbClr val="04173B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6000">
                <a:solidFill>
                  <a:srgbClr val="FFFFFF"/>
                </a:solidFill>
              </a:defRPr>
            </a:lvl1pPr>
          </a:lstStyle>
          <a:p>
            <a:r>
              <a:t>CMS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hank you!"/>
          <p:cNvSpPr/>
          <p:nvPr/>
        </p:nvSpPr>
        <p:spPr>
          <a:xfrm>
            <a:off x="-283533" y="0"/>
            <a:ext cx="15807065" cy="9753600"/>
          </a:xfrm>
          <a:prstGeom prst="rect">
            <a:avLst/>
          </a:prstGeom>
          <a:gradFill>
            <a:gsLst>
              <a:gs pos="0">
                <a:srgbClr val="04173B"/>
              </a:gs>
              <a:gs pos="100000">
                <a:srgbClr val="04173B"/>
              </a:gs>
            </a:gsLst>
            <a:path>
              <a:fillToRect l="50000" t="-912" r="50000" b="100912"/>
            </a:path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6000">
                <a:solidFill>
                  <a:srgbClr val="FFFFFF"/>
                </a:solidFill>
              </a:defRPr>
            </a:lvl1pPr>
          </a:lstStyle>
          <a:p>
            <a:r>
              <a:t>Thank you!</a:t>
            </a:r>
          </a:p>
        </p:txBody>
      </p:sp>
      <p:sp>
        <p:nvSpPr>
          <p:cNvPr id="257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sp>
        <p:nvSpPr>
          <p:cNvPr id="258" name="Line"/>
          <p:cNvSpPr/>
          <p:nvPr/>
        </p:nvSpPr>
        <p:spPr>
          <a:xfrm>
            <a:off x="997955" y="6316548"/>
            <a:ext cx="13244091" cy="1"/>
          </a:xfrm>
          <a:prstGeom prst="line">
            <a:avLst/>
          </a:prstGeom>
          <a:ln w="254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Image" descr="Image"/>
          <p:cNvPicPr>
            <a:picLocks noChangeAspect="1"/>
          </p:cNvPicPr>
          <p:nvPr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0" y="-138748"/>
            <a:ext cx="15240001" cy="10020301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Slide Number"/>
          <p:cNvSpPr>
            <a:spLocks noGrp="1"/>
          </p:cNvSpPr>
          <p:nvPr>
            <p:ph type="sldNum" sz="quarter" idx="2"/>
          </p:nvPr>
        </p:nvSpPr>
        <p:spPr>
          <a:xfrm>
            <a:off x="74929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grpSp>
        <p:nvGrpSpPr>
          <p:cNvPr id="149" name="Group"/>
          <p:cNvGrpSpPr/>
          <p:nvPr/>
        </p:nvGrpSpPr>
        <p:grpSpPr>
          <a:xfrm>
            <a:off x="1561327" y="2081395"/>
            <a:ext cx="3198264" cy="6402871"/>
            <a:chOff x="0" y="0"/>
            <a:chExt cx="3198262" cy="6402870"/>
          </a:xfrm>
        </p:grpSpPr>
        <p:sp>
          <p:nvSpPr>
            <p:cNvPr id="130" name="Higgs discovery in 2012 a major triumph of the Standard Model"/>
            <p:cNvSpPr/>
            <p:nvPr/>
          </p:nvSpPr>
          <p:spPr>
            <a:xfrm>
              <a:off x="1928262" y="62364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/>
            </a:lstStyle>
            <a:p>
              <a:r>
                <a:t>Higgs discovery in 2012 a major triumph of the Standard Model</a:t>
              </a:r>
            </a:p>
          </p:txBody>
        </p:sp>
        <p:sp>
          <p:nvSpPr>
            <p:cNvPr id="131" name="Observed in main production modes and many decay channels"/>
            <p:cNvSpPr/>
            <p:nvPr/>
          </p:nvSpPr>
          <p:spPr>
            <a:xfrm>
              <a:off x="1928262" y="2871264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/>
            </a:lstStyle>
            <a:p>
              <a:r>
                <a:t>Observed in main production modes and many decay channels</a:t>
              </a:r>
            </a:p>
          </p:txBody>
        </p:sp>
        <p:sp>
          <p:nvSpPr>
            <p:cNvPr id="132" name="H-&gt;µµ has sensitivity to coupling to second generation fermions"/>
            <p:cNvSpPr/>
            <p:nvPr/>
          </p:nvSpPr>
          <p:spPr>
            <a:xfrm>
              <a:off x="1928262" y="5132870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/>
            </a:lstStyle>
            <a:p>
              <a:r>
                <a:t>H-&gt;µµ has sensitivity to coupling to second generation fermions</a:t>
              </a:r>
            </a:p>
          </p:txBody>
        </p:sp>
        <p:grpSp>
          <p:nvGrpSpPr>
            <p:cNvPr id="137" name="Group"/>
            <p:cNvGrpSpPr/>
            <p:nvPr/>
          </p:nvGrpSpPr>
          <p:grpSpPr>
            <a:xfrm>
              <a:off x="12700" y="0"/>
              <a:ext cx="1248500" cy="1244600"/>
              <a:chOff x="0" y="0"/>
              <a:chExt cx="1248499" cy="1244600"/>
            </a:xfrm>
          </p:grpSpPr>
          <p:sp>
            <p:nvSpPr>
              <p:cNvPr id="133" name="Square"/>
              <p:cNvSpPr/>
              <p:nvPr/>
            </p:nvSpPr>
            <p:spPr>
              <a:xfrm>
                <a:off x="0" y="0"/>
                <a:ext cx="1248500" cy="1244600"/>
              </a:xfrm>
              <a:prstGeom prst="rect">
                <a:avLst/>
              </a:prstGeom>
              <a:noFill/>
              <a:ln w="25400" cap="flat">
                <a:solidFill>
                  <a:srgbClr val="04173B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/>
              </a:p>
            </p:txBody>
          </p:sp>
          <p:sp>
            <p:nvSpPr>
              <p:cNvPr id="134" name="Shape"/>
              <p:cNvSpPr/>
              <p:nvPr/>
            </p:nvSpPr>
            <p:spPr>
              <a:xfrm>
                <a:off x="79992" y="431107"/>
                <a:ext cx="705705" cy="7479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044" y="0"/>
                    </a:moveTo>
                    <a:lnTo>
                      <a:pt x="12571" y="6441"/>
                    </a:lnTo>
                    <a:cubicBezTo>
                      <a:pt x="12088" y="6327"/>
                      <a:pt x="11592" y="6270"/>
                      <a:pt x="11094" y="6272"/>
                    </a:cubicBezTo>
                    <a:cubicBezTo>
                      <a:pt x="10595" y="6273"/>
                      <a:pt x="10099" y="6333"/>
                      <a:pt x="9616" y="6450"/>
                    </a:cubicBezTo>
                    <a:cubicBezTo>
                      <a:pt x="7881" y="8032"/>
                      <a:pt x="6203" y="9669"/>
                      <a:pt x="4585" y="11358"/>
                    </a:cubicBezTo>
                    <a:cubicBezTo>
                      <a:pt x="2997" y="13015"/>
                      <a:pt x="1468" y="14722"/>
                      <a:pt x="0" y="16476"/>
                    </a:cubicBezTo>
                    <a:cubicBezTo>
                      <a:pt x="699" y="17554"/>
                      <a:pt x="1553" y="18536"/>
                      <a:pt x="2536" y="19395"/>
                    </a:cubicBezTo>
                    <a:cubicBezTo>
                      <a:pt x="3544" y="20276"/>
                      <a:pt x="4679" y="21018"/>
                      <a:pt x="5907" y="21600"/>
                    </a:cubicBezTo>
                    <a:cubicBezTo>
                      <a:pt x="7690" y="19968"/>
                      <a:pt x="9415" y="18281"/>
                      <a:pt x="11080" y="16542"/>
                    </a:cubicBezTo>
                    <a:cubicBezTo>
                      <a:pt x="12715" y="14834"/>
                      <a:pt x="14291" y="13077"/>
                      <a:pt x="15806" y="11273"/>
                    </a:cubicBezTo>
                    <a:cubicBezTo>
                      <a:pt x="15841" y="10822"/>
                      <a:pt x="15840" y="10370"/>
                      <a:pt x="15801" y="9920"/>
                    </a:cubicBezTo>
                    <a:cubicBezTo>
                      <a:pt x="15763" y="9464"/>
                      <a:pt x="15686" y="9012"/>
                      <a:pt x="15573" y="8567"/>
                    </a:cubicBezTo>
                    <a:lnTo>
                      <a:pt x="21600" y="2346"/>
                    </a:lnTo>
                    <a:cubicBezTo>
                      <a:pt x="21376" y="1780"/>
                      <a:pt x="21017" y="1270"/>
                      <a:pt x="20550" y="857"/>
                    </a:cubicBezTo>
                    <a:cubicBezTo>
                      <a:pt x="20119" y="473"/>
                      <a:pt x="19605" y="181"/>
                      <a:pt x="19044" y="0"/>
                    </a:cubicBezTo>
                    <a:close/>
                  </a:path>
                </a:pathLst>
              </a:custGeom>
              <a:noFill/>
              <a:ln w="25400" cap="flat">
                <a:solidFill>
                  <a:srgbClr val="04173B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/>
              </a:p>
            </p:txBody>
          </p:sp>
          <p:sp>
            <p:nvSpPr>
              <p:cNvPr id="135" name="Line"/>
              <p:cNvSpPr/>
              <p:nvPr/>
            </p:nvSpPr>
            <p:spPr>
              <a:xfrm flipH="1">
                <a:off x="812681" y="219590"/>
                <a:ext cx="242066" cy="203117"/>
              </a:xfrm>
              <a:prstGeom prst="line">
                <a:avLst/>
              </a:prstGeom>
              <a:noFill/>
              <a:ln w="25400" cap="flat">
                <a:solidFill>
                  <a:srgbClr val="04173B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/>
              </a:p>
            </p:txBody>
          </p:sp>
          <p:sp>
            <p:nvSpPr>
              <p:cNvPr id="136" name="Line"/>
              <p:cNvSpPr/>
              <p:nvPr/>
            </p:nvSpPr>
            <p:spPr>
              <a:xfrm flipH="1">
                <a:off x="794055" y="150346"/>
                <a:ext cx="203118" cy="242066"/>
              </a:xfrm>
              <a:prstGeom prst="line">
                <a:avLst/>
              </a:prstGeom>
              <a:noFill/>
              <a:ln w="25400" cap="flat">
                <a:solidFill>
                  <a:srgbClr val="04173B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/>
              </a:p>
            </p:txBody>
          </p:sp>
        </p:grpSp>
        <p:grpSp>
          <p:nvGrpSpPr>
            <p:cNvPr id="144" name="Group"/>
            <p:cNvGrpSpPr/>
            <p:nvPr/>
          </p:nvGrpSpPr>
          <p:grpSpPr>
            <a:xfrm>
              <a:off x="0" y="2254611"/>
              <a:ext cx="1248500" cy="1244601"/>
              <a:chOff x="0" y="0"/>
              <a:chExt cx="1248499" cy="1244600"/>
            </a:xfrm>
          </p:grpSpPr>
          <p:sp>
            <p:nvSpPr>
              <p:cNvPr id="138" name="Group"/>
              <p:cNvSpPr/>
              <p:nvPr/>
            </p:nvSpPr>
            <p:spPr>
              <a:xfrm>
                <a:off x="0" y="0"/>
                <a:ext cx="1248500" cy="1244600"/>
              </a:xfrm>
              <a:prstGeom prst="rect">
                <a:avLst/>
              </a:prstGeom>
              <a:noFill/>
              <a:ln w="25400" cap="flat">
                <a:solidFill>
                  <a:srgbClr val="04173B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/>
              </a:p>
            </p:txBody>
          </p:sp>
          <p:sp>
            <p:nvSpPr>
              <p:cNvPr id="139" name="Line"/>
              <p:cNvSpPr/>
              <p:nvPr/>
            </p:nvSpPr>
            <p:spPr>
              <a:xfrm flipV="1">
                <a:off x="163957" y="620262"/>
                <a:ext cx="272189" cy="272189"/>
              </a:xfrm>
              <a:prstGeom prst="line">
                <a:avLst/>
              </a:prstGeom>
              <a:noFill/>
              <a:ln w="25400" cap="flat">
                <a:solidFill>
                  <a:srgbClr val="04173B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/>
              </a:p>
            </p:txBody>
          </p:sp>
          <p:sp>
            <p:nvSpPr>
              <p:cNvPr id="140" name="Line"/>
              <p:cNvSpPr/>
              <p:nvPr/>
            </p:nvSpPr>
            <p:spPr>
              <a:xfrm>
                <a:off x="164185" y="352149"/>
                <a:ext cx="271961" cy="271961"/>
              </a:xfrm>
              <a:prstGeom prst="line">
                <a:avLst/>
              </a:prstGeom>
              <a:noFill/>
              <a:ln w="25400" cap="flat">
                <a:solidFill>
                  <a:srgbClr val="04173B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/>
              </a:p>
            </p:txBody>
          </p:sp>
          <p:sp>
            <p:nvSpPr>
              <p:cNvPr id="141" name="Line"/>
              <p:cNvSpPr/>
              <p:nvPr/>
            </p:nvSpPr>
            <p:spPr>
              <a:xfrm>
                <a:off x="747361" y="620262"/>
                <a:ext cx="272189" cy="272189"/>
              </a:xfrm>
              <a:prstGeom prst="line">
                <a:avLst/>
              </a:prstGeom>
              <a:noFill/>
              <a:ln w="25400" cap="flat">
                <a:solidFill>
                  <a:srgbClr val="04173B"/>
                </a:solidFill>
                <a:prstDash val="sysDot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/>
              </a:p>
            </p:txBody>
          </p:sp>
          <p:sp>
            <p:nvSpPr>
              <p:cNvPr id="142" name="Line"/>
              <p:cNvSpPr/>
              <p:nvPr/>
            </p:nvSpPr>
            <p:spPr>
              <a:xfrm flipV="1">
                <a:off x="747589" y="352149"/>
                <a:ext cx="271961" cy="271961"/>
              </a:xfrm>
              <a:prstGeom prst="line">
                <a:avLst/>
              </a:prstGeom>
              <a:noFill/>
              <a:ln w="25400" cap="flat">
                <a:solidFill>
                  <a:srgbClr val="04173B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/>
              </a:p>
            </p:txBody>
          </p:sp>
          <p:sp>
            <p:nvSpPr>
              <p:cNvPr id="143" name="Line"/>
              <p:cNvSpPr/>
              <p:nvPr/>
            </p:nvSpPr>
            <p:spPr>
              <a:xfrm>
                <a:off x="428706" y="624109"/>
                <a:ext cx="322376" cy="1"/>
              </a:xfrm>
              <a:prstGeom prst="line">
                <a:avLst/>
              </a:prstGeom>
              <a:noFill/>
              <a:ln w="25400" cap="flat">
                <a:solidFill>
                  <a:srgbClr val="04173B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/>
              </a:p>
            </p:txBody>
          </p:sp>
        </p:grpSp>
        <p:grpSp>
          <p:nvGrpSpPr>
            <p:cNvPr id="148" name="Group"/>
            <p:cNvGrpSpPr/>
            <p:nvPr/>
          </p:nvGrpSpPr>
          <p:grpSpPr>
            <a:xfrm>
              <a:off x="0" y="4507930"/>
              <a:ext cx="1248500" cy="1244601"/>
              <a:chOff x="0" y="0"/>
              <a:chExt cx="1248499" cy="1244600"/>
            </a:xfrm>
          </p:grpSpPr>
          <p:sp>
            <p:nvSpPr>
              <p:cNvPr id="145" name="Square"/>
              <p:cNvSpPr/>
              <p:nvPr/>
            </p:nvSpPr>
            <p:spPr>
              <a:xfrm>
                <a:off x="0" y="0"/>
                <a:ext cx="1248500" cy="1244600"/>
              </a:xfrm>
              <a:prstGeom prst="rect">
                <a:avLst/>
              </a:prstGeom>
              <a:noFill/>
              <a:ln w="25400" cap="flat">
                <a:solidFill>
                  <a:srgbClr val="04173B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/>
              </a:p>
            </p:txBody>
          </p:sp>
          <p:sp>
            <p:nvSpPr>
              <p:cNvPr id="146" name="Circle"/>
              <p:cNvSpPr/>
              <p:nvPr/>
            </p:nvSpPr>
            <p:spPr>
              <a:xfrm>
                <a:off x="283962" y="293741"/>
                <a:ext cx="508001" cy="508001"/>
              </a:xfrm>
              <a:prstGeom prst="ellipse">
                <a:avLst/>
              </a:prstGeom>
              <a:noFill/>
              <a:ln w="25400" cap="flat">
                <a:solidFill>
                  <a:srgbClr val="04173B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/>
              </a:p>
            </p:txBody>
          </p:sp>
          <p:sp>
            <p:nvSpPr>
              <p:cNvPr id="147" name="Line"/>
              <p:cNvSpPr/>
              <p:nvPr/>
            </p:nvSpPr>
            <p:spPr>
              <a:xfrm>
                <a:off x="702661" y="711124"/>
                <a:ext cx="254971" cy="2642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8" h="21324" extrusionOk="0">
                    <a:moveTo>
                      <a:pt x="0" y="2902"/>
                    </a:moveTo>
                    <a:lnTo>
                      <a:pt x="16585" y="20879"/>
                    </a:lnTo>
                    <a:cubicBezTo>
                      <a:pt x="17793" y="21600"/>
                      <a:pt x="19354" y="21432"/>
                      <a:pt x="20368" y="20472"/>
                    </a:cubicBezTo>
                    <a:cubicBezTo>
                      <a:pt x="21414" y="19482"/>
                      <a:pt x="21600" y="17920"/>
                      <a:pt x="20814" y="16726"/>
                    </a:cubicBezTo>
                    <a:lnTo>
                      <a:pt x="2887" y="0"/>
                    </a:lnTo>
                  </a:path>
                </a:pathLst>
              </a:custGeom>
              <a:noFill/>
              <a:ln w="25400" cap="flat">
                <a:solidFill>
                  <a:srgbClr val="04173B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/>
              </a:p>
            </p:txBody>
          </p:sp>
        </p:grpSp>
      </p:grp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lide Number"/>
          <p:cNvSpPr>
            <a:spLocks noGrp="1"/>
          </p:cNvSpPr>
          <p:nvPr>
            <p:ph type="sldNum" sz="quarter" idx="2"/>
          </p:nvPr>
        </p:nvSpPr>
        <p:spPr>
          <a:xfrm>
            <a:off x="74929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52" name="From ATLAS Public Event Displays"/>
          <p:cNvSpPr txBox="1"/>
          <p:nvPr/>
        </p:nvSpPr>
        <p:spPr>
          <a:xfrm>
            <a:off x="12272660" y="9320975"/>
            <a:ext cx="2875217" cy="3246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sz="1500"/>
            </a:pPr>
            <a:r>
              <a:t>From </a:t>
            </a:r>
            <a:r>
              <a:rPr u="sng">
                <a:hlinkClick r:id="rId2"/>
              </a:rPr>
              <a:t>ATLAS Public Event Displays</a:t>
            </a:r>
            <a:r>
              <a:t> </a:t>
            </a:r>
          </a:p>
        </p:txBody>
      </p:sp>
      <p:pic>
        <p:nvPicPr>
          <p:cNvPr id="153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874" y="-398162"/>
            <a:ext cx="15285748" cy="107965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Why is it hard?"/>
          <p:cNvSpPr/>
          <p:nvPr/>
        </p:nvSpPr>
        <p:spPr>
          <a:xfrm>
            <a:off x="-283533" y="0"/>
            <a:ext cx="15807065" cy="9753600"/>
          </a:xfrm>
          <a:prstGeom prst="rect">
            <a:avLst/>
          </a:prstGeom>
          <a:gradFill>
            <a:gsLst>
              <a:gs pos="0">
                <a:srgbClr val="04173B"/>
              </a:gs>
              <a:gs pos="100000">
                <a:srgbClr val="04173B"/>
              </a:gs>
            </a:gsLst>
            <a:path>
              <a:fillToRect l="50000" t="-912" r="50000" b="100912"/>
            </a:path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6000">
                <a:solidFill>
                  <a:srgbClr val="FFFFFF"/>
                </a:solidFill>
              </a:defRPr>
            </a:lvl1pPr>
          </a:lstStyle>
          <a:p>
            <a:r>
              <a:t>Why is it hard?</a:t>
            </a:r>
          </a:p>
        </p:txBody>
      </p:sp>
      <p:sp>
        <p:nvSpPr>
          <p:cNvPr id="156" name="Slide Number"/>
          <p:cNvSpPr>
            <a:spLocks noGrp="1"/>
          </p:cNvSpPr>
          <p:nvPr>
            <p:ph type="sldNum" sz="quarter" idx="2"/>
          </p:nvPr>
        </p:nvSpPr>
        <p:spPr>
          <a:xfrm>
            <a:off x="74929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157" name="Line"/>
          <p:cNvSpPr/>
          <p:nvPr/>
        </p:nvSpPr>
        <p:spPr>
          <a:xfrm>
            <a:off x="997955" y="6316548"/>
            <a:ext cx="13244091" cy="1"/>
          </a:xfrm>
          <a:prstGeom prst="line">
            <a:avLst/>
          </a:prstGeom>
          <a:ln w="254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roup" descr="Grou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4294" y="1432392"/>
            <a:ext cx="8035423" cy="7709472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Muons are light…"/>
          <p:cNvSpPr/>
          <p:nvPr/>
        </p:nvSpPr>
        <p:spPr>
          <a:xfrm>
            <a:off x="-108048" y="0"/>
            <a:ext cx="5817540" cy="10277057"/>
          </a:xfrm>
          <a:prstGeom prst="rect">
            <a:avLst/>
          </a:prstGeom>
          <a:gradFill>
            <a:gsLst>
              <a:gs pos="0">
                <a:srgbClr val="04173B"/>
              </a:gs>
              <a:gs pos="100000">
                <a:srgbClr val="04173B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</a:defRPr>
            </a:pPr>
            <a:r>
              <a:t>Muons are light</a:t>
            </a:r>
          </a:p>
          <a:p>
            <a:pPr>
              <a:defRPr sz="4000">
                <a:solidFill>
                  <a:srgbClr val="FFFFFF"/>
                </a:solidFill>
              </a:defRPr>
            </a:pPr>
            <a:endParaRPr/>
          </a:p>
          <a:p>
            <a:pPr>
              <a:defRPr sz="4000">
                <a:solidFill>
                  <a:srgbClr val="FFFFFF"/>
                </a:solidFill>
              </a:defRPr>
            </a:pPr>
            <a:r>
              <a:t>(as in, not heavy)</a:t>
            </a:r>
          </a:p>
        </p:txBody>
      </p:sp>
      <p:sp>
        <p:nvSpPr>
          <p:cNvPr id="161" name="Slide Number"/>
          <p:cNvSpPr>
            <a:spLocks noGrp="1"/>
          </p:cNvSpPr>
          <p:nvPr>
            <p:ph type="sldNum" sz="quarter" idx="2"/>
          </p:nvPr>
        </p:nvSpPr>
        <p:spPr>
          <a:xfrm>
            <a:off x="74929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162" name="~1300 expected events"/>
          <p:cNvSpPr txBox="1"/>
          <p:nvPr/>
        </p:nvSpPr>
        <p:spPr>
          <a:xfrm>
            <a:off x="7855607" y="513959"/>
            <a:ext cx="5187189" cy="709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~1300 expected events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…and there’s this pesky…"/>
          <p:cNvSpPr/>
          <p:nvPr/>
        </p:nvSpPr>
        <p:spPr>
          <a:xfrm>
            <a:off x="-112845" y="0"/>
            <a:ext cx="5822337" cy="10277057"/>
          </a:xfrm>
          <a:prstGeom prst="rect">
            <a:avLst/>
          </a:prstGeom>
          <a:gradFill>
            <a:gsLst>
              <a:gs pos="0">
                <a:srgbClr val="04173B"/>
              </a:gs>
              <a:gs pos="100000">
                <a:srgbClr val="04173B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</a:defRPr>
            </a:pPr>
            <a:r>
              <a:t>…and there’s this pesky</a:t>
            </a:r>
          </a:p>
          <a:p>
            <a:pPr>
              <a:defRPr sz="4000">
                <a:solidFill>
                  <a:srgbClr val="FFFFFF"/>
                </a:solidFill>
              </a:defRPr>
            </a:pPr>
            <a:endParaRPr/>
          </a:p>
          <a:p>
            <a:pPr>
              <a:defRPr sz="4000">
                <a:solidFill>
                  <a:srgbClr val="FFFFFF"/>
                </a:solidFill>
              </a:defRPr>
            </a:pPr>
            <a:r>
              <a:t>Drell-Yan process…</a:t>
            </a:r>
          </a:p>
        </p:txBody>
      </p:sp>
      <p:sp>
        <p:nvSpPr>
          <p:cNvPr id="165" name="Slide Number"/>
          <p:cNvSpPr>
            <a:spLocks noGrp="1"/>
          </p:cNvSpPr>
          <p:nvPr>
            <p:ph type="sldNum" sz="quarter" idx="2"/>
          </p:nvPr>
        </p:nvSpPr>
        <p:spPr>
          <a:xfrm>
            <a:off x="74929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pic>
        <p:nvPicPr>
          <p:cNvPr id="16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2275" y="2454687"/>
            <a:ext cx="9208825" cy="48442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68" name="500 DY events for each…"/>
              <p:cNvSpPr/>
              <p:nvPr/>
            </p:nvSpPr>
            <p:spPr>
              <a:xfrm>
                <a:off x="-112845" y="0"/>
                <a:ext cx="5822337" cy="10277057"/>
              </a:xfrm>
              <a:prstGeom prst="rect">
                <a:avLst/>
              </a:prstGeom>
              <a:gradFill>
                <a:gsLst>
                  <a:gs pos="0">
                    <a:srgbClr val="04173B"/>
                  </a:gs>
                  <a:gs pos="100000">
                    <a:srgbClr val="04173B"/>
                  </a:gs>
                </a:gsLst>
                <a:lin ang="5400000"/>
              </a:grad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/>
              <a:lstStyle/>
              <a:p>
                <a:pPr>
                  <a:defRPr sz="4000">
                    <a:solidFill>
                      <a:srgbClr val="FFFFFF"/>
                    </a:solidFill>
                  </a:defRPr>
                </a:pPr>
                <a:r>
                  <a:t>500 DY events for each</a:t>
                </a:r>
              </a:p>
              <a:p>
                <a:pPr>
                  <a:defRPr sz="4000">
                    <a:solidFill>
                      <a:srgbClr val="FFFFFF"/>
                    </a:solidFill>
                  </a:defRPr>
                </a:pPr>
                <a:endParaRPr/>
              </a:p>
              <a:p>
                <a:pPr>
                  <a:defRPr sz="4000">
                    <a:solidFill>
                      <a:srgbClr val="FFFFFF"/>
                    </a:solidFill>
                  </a:defRPr>
                </a:pPr>
                <a:r>
                  <a:t>Higgs -&gt; </a:t>
                </a:r>
                <a14:m>
                  <m:oMath xmlns:m="http://schemas.openxmlformats.org/officeDocument/2006/math">
                    <m:r>
                      <a:rPr sz="4850" i="1">
                        <a:solidFill>
                          <a:srgbClr val="FEFFFE"/>
                        </a:solidFill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endParaRPr/>
              </a:p>
            </p:txBody>
          </p:sp>
        </mc:Choice>
        <mc:Fallback>
          <p:sp>
            <p:nvSpPr>
              <p:cNvPr id="168" name="500 DY events for each…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12845" y="0"/>
                <a:ext cx="5822337" cy="1027705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9" name="Slide Number"/>
          <p:cNvSpPr>
            <a:spLocks noGrp="1"/>
          </p:cNvSpPr>
          <p:nvPr>
            <p:ph type="sldNum" sz="quarter" idx="2"/>
          </p:nvPr>
        </p:nvSpPr>
        <p:spPr>
          <a:xfrm>
            <a:off x="74929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pic>
        <p:nvPicPr>
          <p:cNvPr id="170" name="fig_06.pdf" descr="fig_06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0124" y="395257"/>
            <a:ext cx="8900434" cy="85393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trategy"/>
          <p:cNvSpPr/>
          <p:nvPr/>
        </p:nvSpPr>
        <p:spPr>
          <a:xfrm>
            <a:off x="-283533" y="0"/>
            <a:ext cx="15807065" cy="9753600"/>
          </a:xfrm>
          <a:prstGeom prst="rect">
            <a:avLst/>
          </a:prstGeom>
          <a:gradFill>
            <a:gsLst>
              <a:gs pos="0">
                <a:srgbClr val="04173B"/>
              </a:gs>
              <a:gs pos="100000">
                <a:srgbClr val="04173B"/>
              </a:gs>
            </a:gsLst>
            <a:path>
              <a:fillToRect l="50000" t="-912" r="50000" b="100912"/>
            </a:path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6000">
                <a:solidFill>
                  <a:srgbClr val="FFFFFF"/>
                </a:solidFill>
              </a:defRPr>
            </a:lvl1pPr>
          </a:lstStyle>
          <a:p>
            <a:r>
              <a:t>Strategy</a:t>
            </a:r>
          </a:p>
        </p:txBody>
      </p:sp>
      <p:sp>
        <p:nvSpPr>
          <p:cNvPr id="173" name="Slide Number"/>
          <p:cNvSpPr>
            <a:spLocks noGrp="1"/>
          </p:cNvSpPr>
          <p:nvPr>
            <p:ph type="sldNum" sz="quarter" idx="2"/>
          </p:nvPr>
        </p:nvSpPr>
        <p:spPr>
          <a:xfrm>
            <a:off x="74929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174" name="Line"/>
          <p:cNvSpPr/>
          <p:nvPr/>
        </p:nvSpPr>
        <p:spPr>
          <a:xfrm>
            <a:off x="997955" y="6316548"/>
            <a:ext cx="13244091" cy="1"/>
          </a:xfrm>
          <a:prstGeom prst="line">
            <a:avLst/>
          </a:prstGeom>
          <a:ln w="25400">
            <a:solidFill>
              <a:schemeClr val="accent4">
                <a:hueOff val="384618"/>
                <a:satOff val="3869"/>
                <a:lumOff val="580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Very loose selection"/>
          <p:cNvSpPr/>
          <p:nvPr/>
        </p:nvSpPr>
        <p:spPr>
          <a:xfrm>
            <a:off x="-108048" y="0"/>
            <a:ext cx="5817540" cy="10277057"/>
          </a:xfrm>
          <a:prstGeom prst="rect">
            <a:avLst/>
          </a:prstGeom>
          <a:gradFill>
            <a:gsLst>
              <a:gs pos="0">
                <a:srgbClr val="04173B"/>
              </a:gs>
              <a:gs pos="100000">
                <a:srgbClr val="04173B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r>
              <a:t>Very loose selection</a:t>
            </a:r>
          </a:p>
        </p:txBody>
      </p:sp>
      <p:sp>
        <p:nvSpPr>
          <p:cNvPr id="177" name="Slide Number"/>
          <p:cNvSpPr>
            <a:spLocks noGrp="1"/>
          </p:cNvSpPr>
          <p:nvPr>
            <p:ph type="sldNum" sz="quarter" idx="2"/>
          </p:nvPr>
        </p:nvSpPr>
        <p:spPr>
          <a:xfrm>
            <a:off x="74929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178" name="Essentially if we have two muons……"/>
          <p:cNvSpPr txBox="1"/>
          <p:nvPr/>
        </p:nvSpPr>
        <p:spPr>
          <a:xfrm>
            <a:off x="6641059" y="3938017"/>
            <a:ext cx="7493001" cy="19537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000" i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Essentially if we have two muons…</a:t>
            </a:r>
          </a:p>
          <a:p>
            <a:pPr>
              <a:defRPr sz="4000" i="1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>
              <a:defRPr sz="4000" i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we keep the event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Thin"/>
            <a:ea typeface="Helvetica Neue Thin"/>
            <a:cs typeface="Helvetica Neue Thin"/>
            <a:sym typeface="Helvetica Neue Thi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Thin"/>
            <a:ea typeface="Helvetica Neue Thin"/>
            <a:cs typeface="Helvetica Neue Thin"/>
            <a:sym typeface="Helvetica Neue Thi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</Words>
  <Application>Microsoft Macintosh PowerPoint</Application>
  <PresentationFormat>Custom</PresentationFormat>
  <Paragraphs>85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Cambria Math</vt:lpstr>
      <vt:lpstr>Helvetica</vt:lpstr>
      <vt:lpstr>Helvetica Light</vt:lpstr>
      <vt:lpstr>Helvetica Neue</vt:lpstr>
      <vt:lpstr>Helvetica Neue Medium</vt:lpstr>
      <vt:lpstr>Helvetica Neue Thin</vt:lpstr>
      <vt:lpstr>White</vt:lpstr>
      <vt:lpstr>First indications of a rare Higgs decay in 2020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indications of a rare Higgs decay in 2020</dc:title>
  <cp:lastModifiedBy>Daniela Bortoletto</cp:lastModifiedBy>
  <cp:revision>1</cp:revision>
  <dcterms:modified xsi:type="dcterms:W3CDTF">2022-07-01T17:21:49Z</dcterms:modified>
</cp:coreProperties>
</file>