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1"/>
  </p:sldMasterIdLst>
  <p:notesMasterIdLst>
    <p:notesMasterId r:id="rId48"/>
  </p:notesMasterIdLst>
  <p:handoutMasterIdLst>
    <p:handoutMasterId r:id="rId49"/>
  </p:handoutMasterIdLst>
  <p:sldIdLst>
    <p:sldId id="404" r:id="rId2"/>
    <p:sldId id="527" r:id="rId3"/>
    <p:sldId id="528" r:id="rId4"/>
    <p:sldId id="539" r:id="rId5"/>
    <p:sldId id="540" r:id="rId6"/>
    <p:sldId id="541" r:id="rId7"/>
    <p:sldId id="542" r:id="rId8"/>
    <p:sldId id="529" r:id="rId9"/>
    <p:sldId id="543" r:id="rId10"/>
    <p:sldId id="544" r:id="rId11"/>
    <p:sldId id="545" r:id="rId12"/>
    <p:sldId id="546" r:id="rId13"/>
    <p:sldId id="547" r:id="rId14"/>
    <p:sldId id="549" r:id="rId15"/>
    <p:sldId id="550" r:id="rId16"/>
    <p:sldId id="548" r:id="rId17"/>
    <p:sldId id="531" r:id="rId18"/>
    <p:sldId id="532" r:id="rId19"/>
    <p:sldId id="551" r:id="rId20"/>
    <p:sldId id="552" r:id="rId21"/>
    <p:sldId id="534" r:id="rId22"/>
    <p:sldId id="572" r:id="rId23"/>
    <p:sldId id="535" r:id="rId24"/>
    <p:sldId id="553" r:id="rId25"/>
    <p:sldId id="554" r:id="rId26"/>
    <p:sldId id="530" r:id="rId27"/>
    <p:sldId id="556" r:id="rId28"/>
    <p:sldId id="558" r:id="rId29"/>
    <p:sldId id="557" r:id="rId30"/>
    <p:sldId id="562" r:id="rId31"/>
    <p:sldId id="525" r:id="rId32"/>
    <p:sldId id="571" r:id="rId33"/>
    <p:sldId id="559" r:id="rId34"/>
    <p:sldId id="560" r:id="rId35"/>
    <p:sldId id="561" r:id="rId36"/>
    <p:sldId id="537" r:id="rId37"/>
    <p:sldId id="563" r:id="rId38"/>
    <p:sldId id="564" r:id="rId39"/>
    <p:sldId id="565" r:id="rId40"/>
    <p:sldId id="566" r:id="rId41"/>
    <p:sldId id="567" r:id="rId42"/>
    <p:sldId id="526" r:id="rId43"/>
    <p:sldId id="538" r:id="rId44"/>
    <p:sldId id="568" r:id="rId45"/>
    <p:sldId id="569" r:id="rId46"/>
    <p:sldId id="570" r:id="rId4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E5E5E"/>
    <a:srgbClr val="929292"/>
    <a:srgbClr val="FECC66"/>
    <a:srgbClr val="0099CC"/>
    <a:srgbClr val="66CCFF"/>
    <a:srgbClr val="FFCC00"/>
    <a:srgbClr val="99FF00"/>
    <a:srgbClr val="05112C"/>
    <a:srgbClr val="002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05" autoAdjust="0"/>
    <p:restoredTop sz="91902" autoAdjust="0"/>
  </p:normalViewPr>
  <p:slideViewPr>
    <p:cSldViewPr>
      <p:cViewPr varScale="1">
        <p:scale>
          <a:sx n="107" d="100"/>
          <a:sy n="107" d="100"/>
        </p:scale>
        <p:origin x="320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eschopf/Documents/vhbbsignificanceEvolu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eschopf/Documents/vhbbsignificanceEvolu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eschopf/Documents/vhbbsignificanceEvolut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Higgs Decays for mH = 125 GeV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64F-D043-9000-BCE6C05C254F}"/>
              </c:ext>
            </c:extLst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64F-D043-9000-BCE6C05C254F}"/>
              </c:ext>
            </c:extLst>
          </c:dPt>
          <c:dPt>
            <c:idx val="2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64F-D043-9000-BCE6C05C254F}"/>
              </c:ext>
            </c:extLst>
          </c:dPt>
          <c:dPt>
            <c:idx val="3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64F-D043-9000-BCE6C05C254F}"/>
              </c:ext>
            </c:extLst>
          </c:dPt>
          <c:dPt>
            <c:idx val="4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64F-D043-9000-BCE6C05C254F}"/>
              </c:ext>
            </c:extLst>
          </c:dPt>
          <c:dPt>
            <c:idx val="5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64F-D043-9000-BCE6C05C254F}"/>
              </c:ext>
            </c:extLst>
          </c:dPt>
          <c:dPt>
            <c:idx val="6"/>
            <c:bubble3D val="0"/>
            <c:spPr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64F-D043-9000-BCE6C05C254F}"/>
              </c:ext>
            </c:extLst>
          </c:dPt>
          <c:dLbls>
            <c:dLbl>
              <c:idx val="0"/>
              <c:layout>
                <c:manualLayout>
                  <c:x val="-0.21723954987288047"/>
                  <c:y val="-0.11746007837216581"/>
                </c:manualLayout>
              </c:layout>
              <c:tx>
                <c:rich>
                  <a:bodyPr/>
                  <a:lstStyle/>
                  <a:p>
                    <a:r>
                      <a:rPr lang="en-US" sz="2000" b="0" dirty="0"/>
                      <a:t>bb
58%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64F-D043-9000-BCE6C05C254F}"/>
                </c:ext>
              </c:extLst>
            </c:dLbl>
            <c:dLbl>
              <c:idx val="1"/>
              <c:layout>
                <c:manualLayout>
                  <c:x val="0.16792840248023971"/>
                  <c:y val="-0.11135739981643605"/>
                </c:manualLayout>
              </c:layout>
              <c:tx>
                <c:rich>
                  <a:bodyPr/>
                  <a:lstStyle/>
                  <a:p>
                    <a:r>
                      <a:rPr lang="en-US" sz="1400" b="0" dirty="0"/>
                      <a:t>WW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D64F-D043-9000-BCE6C05C254F}"/>
                </c:ext>
              </c:extLst>
            </c:dLbl>
            <c:dLbl>
              <c:idx val="2"/>
              <c:layout>
                <c:manualLayout>
                  <c:x val="0.11318307627654893"/>
                  <c:y val="8.8406053622690647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0" dirty="0"/>
                      <a:t>gg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D64F-D043-9000-BCE6C05C254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l-GR" sz="1400" b="0" dirty="0" err="1">
                        <a:latin typeface="Times New Roman"/>
                        <a:cs typeface="Times New Roman"/>
                      </a:rPr>
                      <a:t>ττ</a:t>
                    </a:r>
                    <a:endParaRPr lang="el-GR" sz="1400" b="0" dirty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D64F-D043-9000-BCE6C05C254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400" b="0" dirty="0"/>
                      <a:t>cc</a:t>
                    </a:r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D64F-D043-9000-BCE6C05C254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z="1400" b="0" dirty="0"/>
                      <a:t>ZZ</a:t>
                    </a:r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D64F-D043-9000-BCE6C05C254F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64F-D043-9000-BCE6C05C25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bb</c:v>
                </c:pt>
                <c:pt idx="1">
                  <c:v>WW</c:v>
                </c:pt>
                <c:pt idx="2">
                  <c:v>gg</c:v>
                </c:pt>
                <c:pt idx="3">
                  <c:v>ττ</c:v>
                </c:pt>
                <c:pt idx="4">
                  <c:v>cc</c:v>
                </c:pt>
                <c:pt idx="5">
                  <c:v>ZZ</c:v>
                </c:pt>
                <c:pt idx="6">
                  <c:v>other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58</c:v>
                </c:pt>
                <c:pt idx="1">
                  <c:v>21</c:v>
                </c:pt>
                <c:pt idx="2">
                  <c:v>8</c:v>
                </c:pt>
                <c:pt idx="3">
                  <c:v>6</c:v>
                </c:pt>
                <c:pt idx="4">
                  <c:v>3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64F-D043-9000-BCE6C05C254F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41275" cap="flat">
                <a:solidFill>
                  <a:schemeClr val="accent1"/>
                </a:solidFill>
              </a:ln>
              <a:effectLst/>
            </c:spPr>
          </c:marker>
          <c:xVal>
            <c:numRef>
              <c:f>Sheet1!$A$4:$A$7</c:f>
              <c:numCache>
                <c:formatCode>General</c:formatCode>
                <c:ptCount val="4"/>
                <c:pt idx="1">
                  <c:v>13</c:v>
                </c:pt>
                <c:pt idx="2">
                  <c:v>25</c:v>
                </c:pt>
                <c:pt idx="3">
                  <c:v>36</c:v>
                </c:pt>
              </c:numCache>
            </c:numRef>
          </c:xVal>
          <c:yVal>
            <c:numRef>
              <c:f>Sheet1!$B$4:$B$7</c:f>
              <c:numCache>
                <c:formatCode>General</c:formatCode>
                <c:ptCount val="4"/>
                <c:pt idx="1">
                  <c:v>1.9</c:v>
                </c:pt>
                <c:pt idx="2">
                  <c:v>2.6</c:v>
                </c:pt>
                <c:pt idx="3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5BF-B142-8086-F3516501CA9A}"/>
            </c:ext>
          </c:extLst>
        </c:ser>
        <c:ser>
          <c:idx val="1"/>
          <c:order val="1"/>
          <c:spPr>
            <a:ln w="28575" cap="rnd">
              <a:solidFill>
                <a:schemeClr val="accent1">
                  <a:alpha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Sheet1!$A$9:$A$13</c:f>
              <c:numCache>
                <c:formatCode>General</c:formatCode>
                <c:ptCount val="5"/>
                <c:pt idx="1">
                  <c:v>13</c:v>
                </c:pt>
                <c:pt idx="2">
                  <c:v>25</c:v>
                </c:pt>
                <c:pt idx="3">
                  <c:v>36</c:v>
                </c:pt>
                <c:pt idx="4">
                  <c:v>80</c:v>
                </c:pt>
              </c:numCache>
            </c:numRef>
          </c:xVal>
          <c:yVal>
            <c:numRef>
              <c:f>Sheet1!$B$9:$B$13</c:f>
              <c:numCache>
                <c:formatCode>General</c:formatCode>
                <c:ptCount val="5"/>
                <c:pt idx="1">
                  <c:v>1.9</c:v>
                </c:pt>
                <c:pt idx="2">
                  <c:v>2.6348259320698384</c:v>
                </c:pt>
                <c:pt idx="3">
                  <c:v>3.1617911184838059</c:v>
                </c:pt>
                <c:pt idx="4">
                  <c:v>4.7133199143899205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BF-B142-8086-F3516501C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4181424"/>
        <c:axId val="1223679568"/>
      </c:scatterChart>
      <c:valAx>
        <c:axId val="131418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3679568"/>
        <c:crosses val="autoZero"/>
        <c:crossBetween val="midCat"/>
      </c:valAx>
      <c:valAx>
        <c:axId val="1223679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4181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41275" cap="flat">
                <a:solidFill>
                  <a:schemeClr val="accent1"/>
                </a:solidFill>
              </a:ln>
              <a:effectLst/>
            </c:spPr>
          </c:marker>
          <c:xVal>
            <c:numRef>
              <c:f>Sheet1!$A$4:$A$7</c:f>
              <c:numCache>
                <c:formatCode>General</c:formatCode>
                <c:ptCount val="4"/>
                <c:pt idx="1">
                  <c:v>13</c:v>
                </c:pt>
                <c:pt idx="2">
                  <c:v>25</c:v>
                </c:pt>
                <c:pt idx="3">
                  <c:v>36</c:v>
                </c:pt>
              </c:numCache>
            </c:numRef>
          </c:xVal>
          <c:yVal>
            <c:numRef>
              <c:f>Sheet1!$B$4:$B$7</c:f>
              <c:numCache>
                <c:formatCode>General</c:formatCode>
                <c:ptCount val="4"/>
                <c:pt idx="1">
                  <c:v>1.9</c:v>
                </c:pt>
                <c:pt idx="2">
                  <c:v>2.6</c:v>
                </c:pt>
                <c:pt idx="3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5BF-B142-8086-F3516501CA9A}"/>
            </c:ext>
          </c:extLst>
        </c:ser>
        <c:ser>
          <c:idx val="1"/>
          <c:order val="1"/>
          <c:spPr>
            <a:ln w="28575" cap="rnd">
              <a:solidFill>
                <a:schemeClr val="accent1">
                  <a:alpha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Sheet1!$A$9:$A$13</c:f>
              <c:numCache>
                <c:formatCode>General</c:formatCode>
                <c:ptCount val="5"/>
                <c:pt idx="1">
                  <c:v>13</c:v>
                </c:pt>
                <c:pt idx="2">
                  <c:v>25</c:v>
                </c:pt>
                <c:pt idx="3">
                  <c:v>36</c:v>
                </c:pt>
                <c:pt idx="4">
                  <c:v>80</c:v>
                </c:pt>
              </c:numCache>
            </c:numRef>
          </c:xVal>
          <c:yVal>
            <c:numRef>
              <c:f>Sheet1!$B$9:$B$13</c:f>
              <c:numCache>
                <c:formatCode>General</c:formatCode>
                <c:ptCount val="5"/>
                <c:pt idx="1">
                  <c:v>1.9</c:v>
                </c:pt>
                <c:pt idx="2">
                  <c:v>2.6348259320698384</c:v>
                </c:pt>
                <c:pt idx="3">
                  <c:v>3.1617911184838059</c:v>
                </c:pt>
                <c:pt idx="4">
                  <c:v>4.7133199143899205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BF-B142-8086-F3516501C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4181424"/>
        <c:axId val="1223679568"/>
      </c:scatterChart>
      <c:valAx>
        <c:axId val="131418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3679568"/>
        <c:crosses val="autoZero"/>
        <c:crossBetween val="midCat"/>
      </c:valAx>
      <c:valAx>
        <c:axId val="1223679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4181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41275" cap="flat">
                <a:solidFill>
                  <a:schemeClr val="accent1"/>
                </a:solidFill>
              </a:ln>
              <a:effectLst/>
            </c:spPr>
          </c:marker>
          <c:xVal>
            <c:numRef>
              <c:f>Sheet1!$A$4:$A$7</c:f>
              <c:numCache>
                <c:formatCode>General</c:formatCode>
                <c:ptCount val="4"/>
                <c:pt idx="1">
                  <c:v>13</c:v>
                </c:pt>
                <c:pt idx="2">
                  <c:v>25</c:v>
                </c:pt>
                <c:pt idx="3">
                  <c:v>36</c:v>
                </c:pt>
              </c:numCache>
            </c:numRef>
          </c:xVal>
          <c:yVal>
            <c:numRef>
              <c:f>Sheet1!$B$4:$B$7</c:f>
              <c:numCache>
                <c:formatCode>General</c:formatCode>
                <c:ptCount val="4"/>
                <c:pt idx="1">
                  <c:v>1.9</c:v>
                </c:pt>
                <c:pt idx="2">
                  <c:v>2.6</c:v>
                </c:pt>
                <c:pt idx="3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5BF-B142-8086-F3516501CA9A}"/>
            </c:ext>
          </c:extLst>
        </c:ser>
        <c:ser>
          <c:idx val="1"/>
          <c:order val="1"/>
          <c:spPr>
            <a:ln w="28575" cap="rnd">
              <a:solidFill>
                <a:schemeClr val="accent1">
                  <a:alpha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Sheet1!$A$9:$A$13</c:f>
              <c:numCache>
                <c:formatCode>General</c:formatCode>
                <c:ptCount val="5"/>
                <c:pt idx="1">
                  <c:v>13</c:v>
                </c:pt>
                <c:pt idx="2">
                  <c:v>25</c:v>
                </c:pt>
                <c:pt idx="3">
                  <c:v>36</c:v>
                </c:pt>
                <c:pt idx="4">
                  <c:v>80</c:v>
                </c:pt>
              </c:numCache>
            </c:numRef>
          </c:xVal>
          <c:yVal>
            <c:numRef>
              <c:f>Sheet1!$B$9:$B$13</c:f>
              <c:numCache>
                <c:formatCode>General</c:formatCode>
                <c:ptCount val="5"/>
                <c:pt idx="1">
                  <c:v>1.9</c:v>
                </c:pt>
                <c:pt idx="2">
                  <c:v>2.6348259320698384</c:v>
                </c:pt>
                <c:pt idx="3">
                  <c:v>3.1617911184838059</c:v>
                </c:pt>
                <c:pt idx="4">
                  <c:v>4.7133199143899205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BF-B142-8086-F3516501C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4181424"/>
        <c:axId val="1223679568"/>
      </c:scatterChart>
      <c:valAx>
        <c:axId val="131418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3679568"/>
        <c:crosses val="autoZero"/>
        <c:crossBetween val="midCat"/>
      </c:valAx>
      <c:valAx>
        <c:axId val="1223679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4181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FFD86-54F0-E543-A13F-969C3BF77155}" type="datetimeFigureOut">
              <a:rPr lang="en-US" smtClean="0"/>
              <a:pPr/>
              <a:t>7/2/22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E6A75-000B-0645-9E20-C7E3FAF6C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3190C-F9E7-406E-AF40-C3B9FED818E7}" type="datetimeFigureOut">
              <a:rPr lang="de-DE" smtClean="0"/>
              <a:pPr/>
              <a:t>02.07.22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73405-63FA-4EF6-986E-31F5BD315B3B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72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4624668"/>
            <a:ext cx="8587680" cy="933450"/>
          </a:xfrm>
        </p:spPr>
        <p:txBody>
          <a:bodyPr>
            <a:noAutofit/>
          </a:bodyPr>
          <a:lstStyle>
            <a:lvl1pPr algn="r">
              <a:defRPr sz="3600" b="1"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r">
              <a:spcBef>
                <a:spcPts val="300"/>
              </a:spcBef>
              <a:buNone/>
              <a:defRPr sz="2000">
                <a:solidFill>
                  <a:srgbClr val="9813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subtitle</a:t>
            </a:r>
            <a:r>
              <a:rPr lang="de-DE" dirty="0"/>
              <a:t>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12.10.2018</a:t>
            </a:r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6804248" y="2389845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4630353" y="237619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Schopf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de-DE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r>
              <a:rPr lang="de-DE"/>
              <a:t>Elisabeth Schopf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 dirty="0">
                <a:solidFill>
                  <a:srgbClr val="5E1726"/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rgbClr val="9813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98132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 dirty="0">
                <a:solidFill>
                  <a:srgbClr val="5E1726"/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12.10.2018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Elisabeth Schopf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12.10.2018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Elisabeth Schopf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rgbClr val="9813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981329"/>
              </a:solidFill>
            </a:endParaRP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 dirty="0">
                <a:solidFill>
                  <a:srgbClr val="5E1726"/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325120" y="1544320"/>
            <a:ext cx="4114800" cy="243903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8"/>
          </p:nvPr>
        </p:nvSpPr>
        <p:spPr>
          <a:xfrm>
            <a:off x="325120" y="4175126"/>
            <a:ext cx="4114800" cy="243903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9"/>
          </p:nvPr>
        </p:nvSpPr>
        <p:spPr>
          <a:xfrm>
            <a:off x="4745038" y="1544320"/>
            <a:ext cx="4114800" cy="243903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20"/>
          </p:nvPr>
        </p:nvSpPr>
        <p:spPr>
          <a:xfrm>
            <a:off x="4745038" y="4175126"/>
            <a:ext cx="4114800" cy="243903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8555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233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12.10.2018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/>
              <a:t>Elisabeth Schopf</a:t>
            </a:r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12.10.2018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Elisabeth Schopf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rgbClr val="9813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rgbClr val="9813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Elisabeth Schopf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5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2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 dirty="0">
                <a:solidFill>
                  <a:srgbClr val="5E1726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12.10.2018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981329"/>
                </a:solidFill>
              </a:defRPr>
            </a:lvl1pPr>
          </a:lstStyle>
          <a:p>
            <a:r>
              <a:rPr lang="en-GB"/>
              <a:t>12.10.2018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r>
              <a:rPr lang="de-DE"/>
              <a:t>Elisabeth Schopf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2FD3B43-C2F7-47B7-9434-F0FB011FDE7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686" r:id="rId21"/>
    <p:sldLayoutId id="2147483709" r:id="rId2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1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G"/><Relationship Id="rId4" Type="http://schemas.openxmlformats.org/officeDocument/2006/relationships/image" Target="../media/image32.JPG"/><Relationship Id="rId9" Type="http://schemas.openxmlformats.org/officeDocument/2006/relationships/image" Target="../media/image37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FC3DAD6-53B6-3697-2721-2BCD7902A7E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3166" y="-2104"/>
            <a:ext cx="7259838" cy="6876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D680C4-E20A-AFC9-F564-CC276238324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3233042" cy="6876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0642" y="138261"/>
            <a:ext cx="7344816" cy="1313327"/>
          </a:xfrm>
        </p:spPr>
        <p:txBody>
          <a:bodyPr>
            <a:normAutofit/>
          </a:bodyPr>
          <a:lstStyle/>
          <a:p>
            <a:pPr algn="l"/>
            <a:r>
              <a:rPr lang="en-US" sz="2200" b="1" dirty="0">
                <a:solidFill>
                  <a:schemeClr val="bg1"/>
                </a:solidFill>
              </a:rPr>
              <a:t>Elisabeth </a:t>
            </a:r>
            <a:r>
              <a:rPr lang="en-US" sz="2200" b="1" dirty="0" err="1">
                <a:solidFill>
                  <a:schemeClr val="bg1"/>
                </a:solidFill>
              </a:rPr>
              <a:t>Schopf</a:t>
            </a:r>
            <a:endParaRPr lang="en-US" sz="2200" b="1" dirty="0">
              <a:solidFill>
                <a:schemeClr val="bg1"/>
              </a:solidFill>
            </a:endParaRPr>
          </a:p>
          <a:p>
            <a:pPr algn="l"/>
            <a:r>
              <a:rPr lang="en-US" sz="2200" dirty="0">
                <a:solidFill>
                  <a:schemeClr val="bg1"/>
                </a:solidFill>
              </a:rPr>
              <a:t>Oxford Physics Alumni Garden Party 2022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5428041"/>
            <a:ext cx="7032812" cy="1313327"/>
          </a:xfrm>
          <a:solidFill>
            <a:srgbClr val="000000"/>
          </a:solidFill>
        </p:spPr>
        <p:txBody>
          <a:bodyPr>
            <a:noAutofit/>
          </a:bodyPr>
          <a:lstStyle/>
          <a:p>
            <a:pPr algn="r"/>
            <a:r>
              <a:rPr lang="en-US" sz="4000" dirty="0">
                <a:solidFill>
                  <a:schemeClr val="bg1"/>
                </a:solidFill>
                <a:latin typeface="+mn-lt"/>
              </a:rPr>
              <a:t>Observation of Higgs boson decays to bottom quarks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1" name="Picture 2" descr="Nick Bostrom's Home Page">
            <a:extLst>
              <a:ext uri="{FF2B5EF4-FFF2-40B4-BE49-F238E27FC236}">
                <a16:creationId xmlns:a16="http://schemas.microsoft.com/office/drawing/2014/main" id="{8CBED317-EF4C-1F15-042B-E4961223A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8453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731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23AA856-9F88-6C01-7C8E-CAF7CE44B56E}"/>
              </a:ext>
            </a:extLst>
          </p:cNvPr>
          <p:cNvGrpSpPr/>
          <p:nvPr/>
        </p:nvGrpSpPr>
        <p:grpSpPr>
          <a:xfrm>
            <a:off x="395536" y="3236848"/>
            <a:ext cx="936104" cy="1704914"/>
            <a:chOff x="1115616" y="3280871"/>
            <a:chExt cx="936104" cy="17049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CEB9D2F-2BCC-166B-DE02-7F37D1B45270}"/>
                </a:ext>
              </a:extLst>
            </p:cNvPr>
            <p:cNvGrpSpPr/>
            <p:nvPr/>
          </p:nvGrpSpPr>
          <p:grpSpPr>
            <a:xfrm>
              <a:off x="1691680" y="3280871"/>
              <a:ext cx="360040" cy="652185"/>
              <a:chOff x="1691680" y="3280871"/>
              <a:chExt cx="360040" cy="65218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EE87886-A4D4-9CA4-21CE-51FE95A27256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B0E3A7-B305-9483-781D-63AFAA0106CD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791C4F-D80B-64E0-1D61-8AFB8C6473E7}"/>
                </a:ext>
              </a:extLst>
            </p:cNvPr>
            <p:cNvGrpSpPr/>
            <p:nvPr/>
          </p:nvGrpSpPr>
          <p:grpSpPr>
            <a:xfrm>
              <a:off x="1115616" y="4365104"/>
              <a:ext cx="504056" cy="620681"/>
              <a:chOff x="1115616" y="4365104"/>
              <a:chExt cx="504056" cy="620681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A75987C-3A1C-7588-4F3C-34BC9F396696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34C4527-5406-3432-2025-613B7AF3F0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2A4AB-B786-D887-B83B-8EC3A8C5BE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180" t="-10256"/>
            <a:stretch/>
          </p:blipFill>
          <p:spPr>
            <a:xfrm rot="17775005">
              <a:off x="1368918" y="3937076"/>
              <a:ext cx="541858" cy="420077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EED7EEB-4DF4-28A9-215D-EC78547A6B6B}"/>
              </a:ext>
            </a:extLst>
          </p:cNvPr>
          <p:cNvGrpSpPr/>
          <p:nvPr/>
        </p:nvGrpSpPr>
        <p:grpSpPr>
          <a:xfrm>
            <a:off x="1187624" y="3127614"/>
            <a:ext cx="1296144" cy="2386934"/>
            <a:chOff x="1835696" y="3102907"/>
            <a:chExt cx="1296144" cy="238693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132C23-859E-9D8B-3287-73F6D264CEBA}"/>
                </a:ext>
              </a:extLst>
            </p:cNvPr>
            <p:cNvGrpSpPr/>
            <p:nvPr/>
          </p:nvGrpSpPr>
          <p:grpSpPr>
            <a:xfrm>
              <a:off x="2771800" y="3102907"/>
              <a:ext cx="360040" cy="652185"/>
              <a:chOff x="1691680" y="3280871"/>
              <a:chExt cx="360040" cy="652185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807DFFD-54FF-4FA5-4285-0C1FB3744987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43528062-87FC-4CEA-623B-85956C32A09F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2266914-9D66-65D9-26D5-35E48B417A96}"/>
                </a:ext>
              </a:extLst>
            </p:cNvPr>
            <p:cNvGrpSpPr/>
            <p:nvPr/>
          </p:nvGrpSpPr>
          <p:grpSpPr>
            <a:xfrm>
              <a:off x="1835696" y="4869160"/>
              <a:ext cx="504056" cy="620681"/>
              <a:chOff x="1115616" y="4365104"/>
              <a:chExt cx="504056" cy="62068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D88FAAA-73B3-1C01-3FEA-EBD91EA9F17E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CBEFB40-D9DF-821F-9778-C34FFEFBE3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2F3CD26-2C29-5A01-337F-B50D296B99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488" t="-10256" r="1" b="2771"/>
            <a:stretch/>
          </p:blipFill>
          <p:spPr>
            <a:xfrm rot="17775005">
              <a:off x="1932388" y="4116597"/>
              <a:ext cx="1279701" cy="4095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5522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23AA856-9F88-6C01-7C8E-CAF7CE44B56E}"/>
              </a:ext>
            </a:extLst>
          </p:cNvPr>
          <p:cNvGrpSpPr/>
          <p:nvPr/>
        </p:nvGrpSpPr>
        <p:grpSpPr>
          <a:xfrm>
            <a:off x="395536" y="3236848"/>
            <a:ext cx="936104" cy="1704914"/>
            <a:chOff x="1115616" y="3280871"/>
            <a:chExt cx="936104" cy="17049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CEB9D2F-2BCC-166B-DE02-7F37D1B45270}"/>
                </a:ext>
              </a:extLst>
            </p:cNvPr>
            <p:cNvGrpSpPr/>
            <p:nvPr/>
          </p:nvGrpSpPr>
          <p:grpSpPr>
            <a:xfrm>
              <a:off x="1691680" y="3280871"/>
              <a:ext cx="360040" cy="652185"/>
              <a:chOff x="1691680" y="3280871"/>
              <a:chExt cx="360040" cy="65218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EE87886-A4D4-9CA4-21CE-51FE95A27256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B0E3A7-B305-9483-781D-63AFAA0106CD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791C4F-D80B-64E0-1D61-8AFB8C6473E7}"/>
                </a:ext>
              </a:extLst>
            </p:cNvPr>
            <p:cNvGrpSpPr/>
            <p:nvPr/>
          </p:nvGrpSpPr>
          <p:grpSpPr>
            <a:xfrm>
              <a:off x="1115616" y="4365104"/>
              <a:ext cx="504056" cy="620681"/>
              <a:chOff x="1115616" y="4365104"/>
              <a:chExt cx="504056" cy="620681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A75987C-3A1C-7588-4F3C-34BC9F396696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34C4527-5406-3432-2025-613B7AF3F0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2A4AB-B786-D887-B83B-8EC3A8C5BE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180" t="-10256"/>
            <a:stretch/>
          </p:blipFill>
          <p:spPr>
            <a:xfrm rot="17775005">
              <a:off x="1368918" y="3937076"/>
              <a:ext cx="541858" cy="420077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EED7EEB-4DF4-28A9-215D-EC78547A6B6B}"/>
              </a:ext>
            </a:extLst>
          </p:cNvPr>
          <p:cNvGrpSpPr/>
          <p:nvPr/>
        </p:nvGrpSpPr>
        <p:grpSpPr>
          <a:xfrm>
            <a:off x="1187624" y="3127614"/>
            <a:ext cx="1296144" cy="2386934"/>
            <a:chOff x="1835696" y="3102907"/>
            <a:chExt cx="1296144" cy="238693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132C23-859E-9D8B-3287-73F6D264CEBA}"/>
                </a:ext>
              </a:extLst>
            </p:cNvPr>
            <p:cNvGrpSpPr/>
            <p:nvPr/>
          </p:nvGrpSpPr>
          <p:grpSpPr>
            <a:xfrm>
              <a:off x="2771800" y="3102907"/>
              <a:ext cx="360040" cy="652185"/>
              <a:chOff x="1691680" y="3280871"/>
              <a:chExt cx="360040" cy="652185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807DFFD-54FF-4FA5-4285-0C1FB3744987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43528062-87FC-4CEA-623B-85956C32A09F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2266914-9D66-65D9-26D5-35E48B417A96}"/>
                </a:ext>
              </a:extLst>
            </p:cNvPr>
            <p:cNvGrpSpPr/>
            <p:nvPr/>
          </p:nvGrpSpPr>
          <p:grpSpPr>
            <a:xfrm>
              <a:off x="1835696" y="4869160"/>
              <a:ext cx="504056" cy="620681"/>
              <a:chOff x="1115616" y="4365104"/>
              <a:chExt cx="504056" cy="62068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D88FAAA-73B3-1C01-3FEA-EBD91EA9F17E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CBEFB40-D9DF-821F-9778-C34FFEFBE3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2F3CD26-2C29-5A01-337F-B50D296B99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488" t="-10256" r="1" b="2771"/>
            <a:stretch/>
          </p:blipFill>
          <p:spPr>
            <a:xfrm rot="17775005">
              <a:off x="1932388" y="4116597"/>
              <a:ext cx="1279701" cy="409521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503883-3AB0-6D87-B66D-513E75872368}"/>
              </a:ext>
            </a:extLst>
          </p:cNvPr>
          <p:cNvGrpSpPr/>
          <p:nvPr/>
        </p:nvGrpSpPr>
        <p:grpSpPr>
          <a:xfrm>
            <a:off x="2267744" y="2708920"/>
            <a:ext cx="1505949" cy="3356985"/>
            <a:chOff x="2699792" y="2708920"/>
            <a:chExt cx="1505949" cy="3356985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5C63F2C-01F6-979E-C770-26FE6C9CA3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782" t="-10256" r="1" b="368"/>
            <a:stretch/>
          </p:blipFill>
          <p:spPr>
            <a:xfrm rot="17775005">
              <a:off x="2938568" y="5053074"/>
              <a:ext cx="581438" cy="418680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157EEE9-6B7B-AD83-E81A-52CB5679E2AD}"/>
                </a:ext>
              </a:extLst>
            </p:cNvPr>
            <p:cNvGrpSpPr/>
            <p:nvPr/>
          </p:nvGrpSpPr>
          <p:grpSpPr>
            <a:xfrm>
              <a:off x="2699792" y="2708920"/>
              <a:ext cx="1505949" cy="3356985"/>
              <a:chOff x="1625891" y="2564305"/>
              <a:chExt cx="1505949" cy="3356985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CCE9BD1-F36A-CE61-10C5-4887E80C15A7}"/>
                  </a:ext>
                </a:extLst>
              </p:cNvPr>
              <p:cNvGrpSpPr/>
              <p:nvPr/>
            </p:nvGrpSpPr>
            <p:grpSpPr>
              <a:xfrm>
                <a:off x="2771800" y="2564305"/>
                <a:ext cx="360040" cy="652185"/>
                <a:chOff x="1691680" y="2742269"/>
                <a:chExt cx="360040" cy="652185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6060C264-AB8B-4778-4E6A-B29E59930718}"/>
                    </a:ext>
                  </a:extLst>
                </p:cNvPr>
                <p:cNvSpPr/>
                <p:nvPr/>
              </p:nvSpPr>
              <p:spPr>
                <a:xfrm>
                  <a:off x="1691680" y="3106422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90B9C67E-4614-9E3D-6903-993741E370AD}"/>
                    </a:ext>
                  </a:extLst>
                </p:cNvPr>
                <p:cNvCxnSpPr/>
                <p:nvPr/>
              </p:nvCxnSpPr>
              <p:spPr>
                <a:xfrm flipV="1">
                  <a:off x="1907704" y="2742269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0FC12B29-5656-9F6F-5927-90FE1400B771}"/>
                  </a:ext>
                </a:extLst>
              </p:cNvPr>
              <p:cNvGrpSpPr/>
              <p:nvPr/>
            </p:nvGrpSpPr>
            <p:grpSpPr>
              <a:xfrm>
                <a:off x="1625891" y="5300609"/>
                <a:ext cx="504056" cy="620681"/>
                <a:chOff x="905811" y="4796553"/>
                <a:chExt cx="504056" cy="620681"/>
              </a:xfrm>
            </p:grpSpPr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80AFB46B-EF29-AE04-2C84-C587E488C7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5811" y="508458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8A4E7018-B547-8844-AB5D-3CF48A2B23B4}"/>
                    </a:ext>
                  </a:extLst>
                </p:cNvPr>
                <p:cNvSpPr/>
                <p:nvPr/>
              </p:nvSpPr>
              <p:spPr>
                <a:xfrm>
                  <a:off x="1121835" y="479655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711FC45-F765-99DF-0552-906569D7CC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4782" t="-10256" r="1" b="368"/>
              <a:stretch/>
            </p:blipFill>
            <p:spPr>
              <a:xfrm rot="17775005">
                <a:off x="2388987" y="3254691"/>
                <a:ext cx="581438" cy="418680"/>
              </a:xfrm>
              <a:prstGeom prst="rect">
                <a:avLst/>
              </a:prstGeom>
            </p:spPr>
          </p:pic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2F37D73-4A4A-72EA-B0A2-D314010BFE4F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C8D0365-759C-0329-23AE-65C5ABCC78B8}"/>
                </a:ext>
              </a:extLst>
            </p:cNvPr>
            <p:cNvSpPr/>
            <p:nvPr/>
          </p:nvSpPr>
          <p:spPr>
            <a:xfrm>
              <a:off x="3458223" y="3797890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77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23AA856-9F88-6C01-7C8E-CAF7CE44B56E}"/>
              </a:ext>
            </a:extLst>
          </p:cNvPr>
          <p:cNvGrpSpPr/>
          <p:nvPr/>
        </p:nvGrpSpPr>
        <p:grpSpPr>
          <a:xfrm>
            <a:off x="395536" y="3236848"/>
            <a:ext cx="936104" cy="1704914"/>
            <a:chOff x="1115616" y="3280871"/>
            <a:chExt cx="936104" cy="17049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CEB9D2F-2BCC-166B-DE02-7F37D1B45270}"/>
                </a:ext>
              </a:extLst>
            </p:cNvPr>
            <p:cNvGrpSpPr/>
            <p:nvPr/>
          </p:nvGrpSpPr>
          <p:grpSpPr>
            <a:xfrm>
              <a:off x="1691680" y="3280871"/>
              <a:ext cx="360040" cy="652185"/>
              <a:chOff x="1691680" y="3280871"/>
              <a:chExt cx="360040" cy="65218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EE87886-A4D4-9CA4-21CE-51FE95A27256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B0E3A7-B305-9483-781D-63AFAA0106CD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791C4F-D80B-64E0-1D61-8AFB8C6473E7}"/>
                </a:ext>
              </a:extLst>
            </p:cNvPr>
            <p:cNvGrpSpPr/>
            <p:nvPr/>
          </p:nvGrpSpPr>
          <p:grpSpPr>
            <a:xfrm>
              <a:off x="1115616" y="4365104"/>
              <a:ext cx="504056" cy="620681"/>
              <a:chOff x="1115616" y="4365104"/>
              <a:chExt cx="504056" cy="620681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A75987C-3A1C-7588-4F3C-34BC9F396696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34C4527-5406-3432-2025-613B7AF3F0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2A4AB-B786-D887-B83B-8EC3A8C5BE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180" t="-10256"/>
            <a:stretch/>
          </p:blipFill>
          <p:spPr>
            <a:xfrm rot="17775005">
              <a:off x="1368918" y="3937076"/>
              <a:ext cx="541858" cy="420077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EED7EEB-4DF4-28A9-215D-EC78547A6B6B}"/>
              </a:ext>
            </a:extLst>
          </p:cNvPr>
          <p:cNvGrpSpPr/>
          <p:nvPr/>
        </p:nvGrpSpPr>
        <p:grpSpPr>
          <a:xfrm>
            <a:off x="1187624" y="3127614"/>
            <a:ext cx="1296144" cy="2386934"/>
            <a:chOff x="1835696" y="3102907"/>
            <a:chExt cx="1296144" cy="238693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132C23-859E-9D8B-3287-73F6D264CEBA}"/>
                </a:ext>
              </a:extLst>
            </p:cNvPr>
            <p:cNvGrpSpPr/>
            <p:nvPr/>
          </p:nvGrpSpPr>
          <p:grpSpPr>
            <a:xfrm>
              <a:off x="2771800" y="3102907"/>
              <a:ext cx="360040" cy="652185"/>
              <a:chOff x="1691680" y="3280871"/>
              <a:chExt cx="360040" cy="652185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807DFFD-54FF-4FA5-4285-0C1FB3744987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43528062-87FC-4CEA-623B-85956C32A09F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2266914-9D66-65D9-26D5-35E48B417A96}"/>
                </a:ext>
              </a:extLst>
            </p:cNvPr>
            <p:cNvGrpSpPr/>
            <p:nvPr/>
          </p:nvGrpSpPr>
          <p:grpSpPr>
            <a:xfrm>
              <a:off x="1835696" y="4869160"/>
              <a:ext cx="504056" cy="620681"/>
              <a:chOff x="1115616" y="4365104"/>
              <a:chExt cx="504056" cy="62068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D88FAAA-73B3-1C01-3FEA-EBD91EA9F17E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CBEFB40-D9DF-821F-9778-C34FFEFBE3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2F3CD26-2C29-5A01-337F-B50D296B99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488" t="-10256" r="1" b="2771"/>
            <a:stretch/>
          </p:blipFill>
          <p:spPr>
            <a:xfrm rot="17775005">
              <a:off x="1932388" y="4116597"/>
              <a:ext cx="1279701" cy="409521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503883-3AB0-6D87-B66D-513E75872368}"/>
              </a:ext>
            </a:extLst>
          </p:cNvPr>
          <p:cNvGrpSpPr/>
          <p:nvPr/>
        </p:nvGrpSpPr>
        <p:grpSpPr>
          <a:xfrm>
            <a:off x="2267744" y="2708920"/>
            <a:ext cx="1505949" cy="3356985"/>
            <a:chOff x="2699792" y="2708920"/>
            <a:chExt cx="1505949" cy="3356985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5C63F2C-01F6-979E-C770-26FE6C9CA3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782" t="-10256" r="1" b="368"/>
            <a:stretch/>
          </p:blipFill>
          <p:spPr>
            <a:xfrm rot="17775005">
              <a:off x="2938568" y="5053074"/>
              <a:ext cx="581438" cy="418680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157EEE9-6B7B-AD83-E81A-52CB5679E2AD}"/>
                </a:ext>
              </a:extLst>
            </p:cNvPr>
            <p:cNvGrpSpPr/>
            <p:nvPr/>
          </p:nvGrpSpPr>
          <p:grpSpPr>
            <a:xfrm>
              <a:off x="2699792" y="2708920"/>
              <a:ext cx="1505949" cy="3356985"/>
              <a:chOff x="1625891" y="2564305"/>
              <a:chExt cx="1505949" cy="3356985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CCE9BD1-F36A-CE61-10C5-4887E80C15A7}"/>
                  </a:ext>
                </a:extLst>
              </p:cNvPr>
              <p:cNvGrpSpPr/>
              <p:nvPr/>
            </p:nvGrpSpPr>
            <p:grpSpPr>
              <a:xfrm>
                <a:off x="2771800" y="2564305"/>
                <a:ext cx="360040" cy="652185"/>
                <a:chOff x="1691680" y="2742269"/>
                <a:chExt cx="360040" cy="652185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6060C264-AB8B-4778-4E6A-B29E59930718}"/>
                    </a:ext>
                  </a:extLst>
                </p:cNvPr>
                <p:cNvSpPr/>
                <p:nvPr/>
              </p:nvSpPr>
              <p:spPr>
                <a:xfrm>
                  <a:off x="1691680" y="3106422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90B9C67E-4614-9E3D-6903-993741E370AD}"/>
                    </a:ext>
                  </a:extLst>
                </p:cNvPr>
                <p:cNvCxnSpPr/>
                <p:nvPr/>
              </p:nvCxnSpPr>
              <p:spPr>
                <a:xfrm flipV="1">
                  <a:off x="1907704" y="2742269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0FC12B29-5656-9F6F-5927-90FE1400B771}"/>
                  </a:ext>
                </a:extLst>
              </p:cNvPr>
              <p:cNvGrpSpPr/>
              <p:nvPr/>
            </p:nvGrpSpPr>
            <p:grpSpPr>
              <a:xfrm>
                <a:off x="1625891" y="5300609"/>
                <a:ext cx="504056" cy="620681"/>
                <a:chOff x="905811" y="4796553"/>
                <a:chExt cx="504056" cy="620681"/>
              </a:xfrm>
            </p:grpSpPr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80AFB46B-EF29-AE04-2C84-C587E488C7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5811" y="508458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8A4E7018-B547-8844-AB5D-3CF48A2B23B4}"/>
                    </a:ext>
                  </a:extLst>
                </p:cNvPr>
                <p:cNvSpPr/>
                <p:nvPr/>
              </p:nvSpPr>
              <p:spPr>
                <a:xfrm>
                  <a:off x="1121835" y="479655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711FC45-F765-99DF-0552-906569D7CC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4782" t="-10256" r="1" b="368"/>
              <a:stretch/>
            </p:blipFill>
            <p:spPr>
              <a:xfrm rot="17775005">
                <a:off x="2388987" y="3254691"/>
                <a:ext cx="581438" cy="418680"/>
              </a:xfrm>
              <a:prstGeom prst="rect">
                <a:avLst/>
              </a:prstGeom>
            </p:spPr>
          </p:pic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2F37D73-4A4A-72EA-B0A2-D314010BFE4F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C8D0365-759C-0329-23AE-65C5ABCC78B8}"/>
                </a:ext>
              </a:extLst>
            </p:cNvPr>
            <p:cNvSpPr/>
            <p:nvPr/>
          </p:nvSpPr>
          <p:spPr>
            <a:xfrm>
              <a:off x="3458223" y="3797890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CC672CA-1217-CDB4-B6DD-6F107EF3944B}"/>
              </a:ext>
            </a:extLst>
          </p:cNvPr>
          <p:cNvGrpSpPr/>
          <p:nvPr/>
        </p:nvGrpSpPr>
        <p:grpSpPr>
          <a:xfrm>
            <a:off x="3275856" y="2492896"/>
            <a:ext cx="1706479" cy="3861041"/>
            <a:chOff x="2499262" y="2464904"/>
            <a:chExt cx="1706479" cy="386104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D35C6677-9327-D67C-4AE6-0524E8140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188" t="-10255" r="1" b="14925"/>
            <a:stretch/>
          </p:blipFill>
          <p:spPr>
            <a:xfrm rot="17775005">
              <a:off x="2728022" y="5183998"/>
              <a:ext cx="838907" cy="363215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267E4D4-6094-C42E-3979-33C648BB902B}"/>
                </a:ext>
              </a:extLst>
            </p:cNvPr>
            <p:cNvGrpSpPr/>
            <p:nvPr/>
          </p:nvGrpSpPr>
          <p:grpSpPr>
            <a:xfrm>
              <a:off x="2499262" y="2464904"/>
              <a:ext cx="1706479" cy="3861041"/>
              <a:chOff x="1425361" y="2320289"/>
              <a:chExt cx="1706479" cy="386104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33BB369-E6C4-1B5C-390D-DA6D25D18C73}"/>
                  </a:ext>
                </a:extLst>
              </p:cNvPr>
              <p:cNvGrpSpPr/>
              <p:nvPr/>
            </p:nvGrpSpPr>
            <p:grpSpPr>
              <a:xfrm>
                <a:off x="2771800" y="2320289"/>
                <a:ext cx="360040" cy="652185"/>
                <a:chOff x="1691680" y="2498253"/>
                <a:chExt cx="360040" cy="652185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5007C8DF-5693-92B5-6239-953525A39D1B}"/>
                    </a:ext>
                  </a:extLst>
                </p:cNvPr>
                <p:cNvSpPr/>
                <p:nvPr/>
              </p:nvSpPr>
              <p:spPr>
                <a:xfrm>
                  <a:off x="1691680" y="2862406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C26FDE90-C745-58EC-5116-B41E7FD6C166}"/>
                    </a:ext>
                  </a:extLst>
                </p:cNvPr>
                <p:cNvCxnSpPr/>
                <p:nvPr/>
              </p:nvCxnSpPr>
              <p:spPr>
                <a:xfrm flipV="1">
                  <a:off x="1907704" y="2498253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955B97CA-B380-85DA-9B18-3F72C9F7876C}"/>
                  </a:ext>
                </a:extLst>
              </p:cNvPr>
              <p:cNvGrpSpPr/>
              <p:nvPr/>
            </p:nvGrpSpPr>
            <p:grpSpPr>
              <a:xfrm>
                <a:off x="1425361" y="5560649"/>
                <a:ext cx="504056" cy="620681"/>
                <a:chOff x="705281" y="5056593"/>
                <a:chExt cx="504056" cy="620681"/>
              </a:xfrm>
            </p:grpSpPr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F1D2331D-4B34-51E9-F0AB-E38C39C97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5281" y="534462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42B39974-9EA0-EFBD-111F-0C1DC745AF69}"/>
                    </a:ext>
                  </a:extLst>
                </p:cNvPr>
                <p:cNvSpPr/>
                <p:nvPr/>
              </p:nvSpPr>
              <p:spPr>
                <a:xfrm>
                  <a:off x="921305" y="505659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43928428-532F-CB81-DBB7-B5DC7628A7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5747" t="-10255" b="-1625"/>
              <a:stretch/>
            </p:blipFill>
            <p:spPr>
              <a:xfrm rot="17775005">
                <a:off x="2332836" y="3078349"/>
                <a:ext cx="730610" cy="426272"/>
              </a:xfrm>
              <a:prstGeom prst="rect">
                <a:avLst/>
              </a:prstGeom>
            </p:spPr>
          </p:pic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76AAD14-3DB4-32D1-27B3-3D78375AD396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7C2A38D-836B-0E01-B72F-992232217942}"/>
                </a:ext>
              </a:extLst>
            </p:cNvPr>
            <p:cNvSpPr/>
            <p:nvPr/>
          </p:nvSpPr>
          <p:spPr>
            <a:xfrm>
              <a:off x="3435366" y="3761048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448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23AA856-9F88-6C01-7C8E-CAF7CE44B56E}"/>
              </a:ext>
            </a:extLst>
          </p:cNvPr>
          <p:cNvGrpSpPr/>
          <p:nvPr/>
        </p:nvGrpSpPr>
        <p:grpSpPr>
          <a:xfrm>
            <a:off x="395536" y="3236848"/>
            <a:ext cx="936104" cy="1704914"/>
            <a:chOff x="1115616" y="3280871"/>
            <a:chExt cx="936104" cy="17049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CEB9D2F-2BCC-166B-DE02-7F37D1B45270}"/>
                </a:ext>
              </a:extLst>
            </p:cNvPr>
            <p:cNvGrpSpPr/>
            <p:nvPr/>
          </p:nvGrpSpPr>
          <p:grpSpPr>
            <a:xfrm>
              <a:off x="1691680" y="3280871"/>
              <a:ext cx="360040" cy="652185"/>
              <a:chOff x="1691680" y="3280871"/>
              <a:chExt cx="360040" cy="65218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EE87886-A4D4-9CA4-21CE-51FE95A27256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B0E3A7-B305-9483-781D-63AFAA0106CD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791C4F-D80B-64E0-1D61-8AFB8C6473E7}"/>
                </a:ext>
              </a:extLst>
            </p:cNvPr>
            <p:cNvGrpSpPr/>
            <p:nvPr/>
          </p:nvGrpSpPr>
          <p:grpSpPr>
            <a:xfrm>
              <a:off x="1115616" y="4365104"/>
              <a:ext cx="504056" cy="620681"/>
              <a:chOff x="1115616" y="4365104"/>
              <a:chExt cx="504056" cy="620681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A75987C-3A1C-7588-4F3C-34BC9F396696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34C4527-5406-3432-2025-613B7AF3F0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2A4AB-B786-D887-B83B-8EC3A8C5BE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180" t="-10256"/>
            <a:stretch/>
          </p:blipFill>
          <p:spPr>
            <a:xfrm rot="17775005">
              <a:off x="1368918" y="3937076"/>
              <a:ext cx="541858" cy="420077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EED7EEB-4DF4-28A9-215D-EC78547A6B6B}"/>
              </a:ext>
            </a:extLst>
          </p:cNvPr>
          <p:cNvGrpSpPr/>
          <p:nvPr/>
        </p:nvGrpSpPr>
        <p:grpSpPr>
          <a:xfrm>
            <a:off x="1187624" y="3127614"/>
            <a:ext cx="1296144" cy="2386934"/>
            <a:chOff x="1835696" y="3102907"/>
            <a:chExt cx="1296144" cy="238693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132C23-859E-9D8B-3287-73F6D264CEBA}"/>
                </a:ext>
              </a:extLst>
            </p:cNvPr>
            <p:cNvGrpSpPr/>
            <p:nvPr/>
          </p:nvGrpSpPr>
          <p:grpSpPr>
            <a:xfrm>
              <a:off x="2771800" y="3102907"/>
              <a:ext cx="360040" cy="652185"/>
              <a:chOff x="1691680" y="3280871"/>
              <a:chExt cx="360040" cy="652185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807DFFD-54FF-4FA5-4285-0C1FB3744987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43528062-87FC-4CEA-623B-85956C32A09F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2266914-9D66-65D9-26D5-35E48B417A96}"/>
                </a:ext>
              </a:extLst>
            </p:cNvPr>
            <p:cNvGrpSpPr/>
            <p:nvPr/>
          </p:nvGrpSpPr>
          <p:grpSpPr>
            <a:xfrm>
              <a:off x="1835696" y="4869160"/>
              <a:ext cx="504056" cy="620681"/>
              <a:chOff x="1115616" y="4365104"/>
              <a:chExt cx="504056" cy="62068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D88FAAA-73B3-1C01-3FEA-EBD91EA9F17E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CBEFB40-D9DF-821F-9778-C34FFEFBE3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2F3CD26-2C29-5A01-337F-B50D296B99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488" t="-10256" r="1" b="2771"/>
            <a:stretch/>
          </p:blipFill>
          <p:spPr>
            <a:xfrm rot="17775005">
              <a:off x="1932388" y="4116597"/>
              <a:ext cx="1279701" cy="409521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503883-3AB0-6D87-B66D-513E75872368}"/>
              </a:ext>
            </a:extLst>
          </p:cNvPr>
          <p:cNvGrpSpPr/>
          <p:nvPr/>
        </p:nvGrpSpPr>
        <p:grpSpPr>
          <a:xfrm>
            <a:off x="2267744" y="2708920"/>
            <a:ext cx="1505949" cy="3356985"/>
            <a:chOff x="2699792" y="2708920"/>
            <a:chExt cx="1505949" cy="3356985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5C63F2C-01F6-979E-C770-26FE6C9CA3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782" t="-10256" r="1" b="368"/>
            <a:stretch/>
          </p:blipFill>
          <p:spPr>
            <a:xfrm rot="17775005">
              <a:off x="2938568" y="5053074"/>
              <a:ext cx="581438" cy="418680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157EEE9-6B7B-AD83-E81A-52CB5679E2AD}"/>
                </a:ext>
              </a:extLst>
            </p:cNvPr>
            <p:cNvGrpSpPr/>
            <p:nvPr/>
          </p:nvGrpSpPr>
          <p:grpSpPr>
            <a:xfrm>
              <a:off x="2699792" y="2708920"/>
              <a:ext cx="1505949" cy="3356985"/>
              <a:chOff x="1625891" y="2564305"/>
              <a:chExt cx="1505949" cy="3356985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CCE9BD1-F36A-CE61-10C5-4887E80C15A7}"/>
                  </a:ext>
                </a:extLst>
              </p:cNvPr>
              <p:cNvGrpSpPr/>
              <p:nvPr/>
            </p:nvGrpSpPr>
            <p:grpSpPr>
              <a:xfrm>
                <a:off x="2771800" y="2564305"/>
                <a:ext cx="360040" cy="652185"/>
                <a:chOff x="1691680" y="2742269"/>
                <a:chExt cx="360040" cy="652185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6060C264-AB8B-4778-4E6A-B29E59930718}"/>
                    </a:ext>
                  </a:extLst>
                </p:cNvPr>
                <p:cNvSpPr/>
                <p:nvPr/>
              </p:nvSpPr>
              <p:spPr>
                <a:xfrm>
                  <a:off x="1691680" y="3106422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90B9C67E-4614-9E3D-6903-993741E370AD}"/>
                    </a:ext>
                  </a:extLst>
                </p:cNvPr>
                <p:cNvCxnSpPr/>
                <p:nvPr/>
              </p:nvCxnSpPr>
              <p:spPr>
                <a:xfrm flipV="1">
                  <a:off x="1907704" y="2742269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0FC12B29-5656-9F6F-5927-90FE1400B771}"/>
                  </a:ext>
                </a:extLst>
              </p:cNvPr>
              <p:cNvGrpSpPr/>
              <p:nvPr/>
            </p:nvGrpSpPr>
            <p:grpSpPr>
              <a:xfrm>
                <a:off x="1625891" y="5300609"/>
                <a:ext cx="504056" cy="620681"/>
                <a:chOff x="905811" y="4796553"/>
                <a:chExt cx="504056" cy="620681"/>
              </a:xfrm>
            </p:grpSpPr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80AFB46B-EF29-AE04-2C84-C587E488C7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5811" y="508458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8A4E7018-B547-8844-AB5D-3CF48A2B23B4}"/>
                    </a:ext>
                  </a:extLst>
                </p:cNvPr>
                <p:cNvSpPr/>
                <p:nvPr/>
              </p:nvSpPr>
              <p:spPr>
                <a:xfrm>
                  <a:off x="1121835" y="479655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711FC45-F765-99DF-0552-906569D7CC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4782" t="-10256" r="1" b="368"/>
              <a:stretch/>
            </p:blipFill>
            <p:spPr>
              <a:xfrm rot="17775005">
                <a:off x="2388987" y="3254691"/>
                <a:ext cx="581438" cy="418680"/>
              </a:xfrm>
              <a:prstGeom prst="rect">
                <a:avLst/>
              </a:prstGeom>
            </p:spPr>
          </p:pic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2F37D73-4A4A-72EA-B0A2-D314010BFE4F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C8D0365-759C-0329-23AE-65C5ABCC78B8}"/>
                </a:ext>
              </a:extLst>
            </p:cNvPr>
            <p:cNvSpPr/>
            <p:nvPr/>
          </p:nvSpPr>
          <p:spPr>
            <a:xfrm>
              <a:off x="3458223" y="3797890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CC672CA-1217-CDB4-B6DD-6F107EF3944B}"/>
              </a:ext>
            </a:extLst>
          </p:cNvPr>
          <p:cNvGrpSpPr/>
          <p:nvPr/>
        </p:nvGrpSpPr>
        <p:grpSpPr>
          <a:xfrm>
            <a:off x="3275856" y="2492896"/>
            <a:ext cx="1706479" cy="3861041"/>
            <a:chOff x="2499262" y="2464904"/>
            <a:chExt cx="1706479" cy="386104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D35C6677-9327-D67C-4AE6-0524E8140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188" t="-10255" r="1" b="11355"/>
            <a:stretch/>
          </p:blipFill>
          <p:spPr>
            <a:xfrm rot="17775005">
              <a:off x="2734122" y="5180205"/>
              <a:ext cx="838907" cy="376818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267E4D4-6094-C42E-3979-33C648BB902B}"/>
                </a:ext>
              </a:extLst>
            </p:cNvPr>
            <p:cNvGrpSpPr/>
            <p:nvPr/>
          </p:nvGrpSpPr>
          <p:grpSpPr>
            <a:xfrm>
              <a:off x="2499262" y="2464904"/>
              <a:ext cx="1706479" cy="3861041"/>
              <a:chOff x="1425361" y="2320289"/>
              <a:chExt cx="1706479" cy="386104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33BB369-E6C4-1B5C-390D-DA6D25D18C73}"/>
                  </a:ext>
                </a:extLst>
              </p:cNvPr>
              <p:cNvGrpSpPr/>
              <p:nvPr/>
            </p:nvGrpSpPr>
            <p:grpSpPr>
              <a:xfrm>
                <a:off x="2771800" y="2320289"/>
                <a:ext cx="360040" cy="652185"/>
                <a:chOff x="1691680" y="2498253"/>
                <a:chExt cx="360040" cy="652185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5007C8DF-5693-92B5-6239-953525A39D1B}"/>
                    </a:ext>
                  </a:extLst>
                </p:cNvPr>
                <p:cNvSpPr/>
                <p:nvPr/>
              </p:nvSpPr>
              <p:spPr>
                <a:xfrm>
                  <a:off x="1691680" y="2862406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C26FDE90-C745-58EC-5116-B41E7FD6C166}"/>
                    </a:ext>
                  </a:extLst>
                </p:cNvPr>
                <p:cNvCxnSpPr/>
                <p:nvPr/>
              </p:nvCxnSpPr>
              <p:spPr>
                <a:xfrm flipV="1">
                  <a:off x="1907704" y="2498253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955B97CA-B380-85DA-9B18-3F72C9F7876C}"/>
                  </a:ext>
                </a:extLst>
              </p:cNvPr>
              <p:cNvGrpSpPr/>
              <p:nvPr/>
            </p:nvGrpSpPr>
            <p:grpSpPr>
              <a:xfrm>
                <a:off x="1425361" y="5560649"/>
                <a:ext cx="504056" cy="620681"/>
                <a:chOff x="705281" y="5056593"/>
                <a:chExt cx="504056" cy="620681"/>
              </a:xfrm>
            </p:grpSpPr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F1D2331D-4B34-51E9-F0AB-E38C39C97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5281" y="534462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42B39974-9EA0-EFBD-111F-0C1DC745AF69}"/>
                    </a:ext>
                  </a:extLst>
                </p:cNvPr>
                <p:cNvSpPr/>
                <p:nvPr/>
              </p:nvSpPr>
              <p:spPr>
                <a:xfrm>
                  <a:off x="921305" y="505659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43928428-532F-CB81-DBB7-B5DC7628A7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5747" t="-10255" b="-1625"/>
              <a:stretch/>
            </p:blipFill>
            <p:spPr>
              <a:xfrm rot="17775005">
                <a:off x="2332836" y="3078349"/>
                <a:ext cx="730610" cy="426272"/>
              </a:xfrm>
              <a:prstGeom prst="rect">
                <a:avLst/>
              </a:prstGeom>
            </p:spPr>
          </p:pic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76AAD14-3DB4-32D1-27B3-3D78375AD396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7C2A38D-836B-0E01-B72F-992232217942}"/>
                </a:ext>
              </a:extLst>
            </p:cNvPr>
            <p:cNvSpPr/>
            <p:nvPr/>
          </p:nvSpPr>
          <p:spPr>
            <a:xfrm>
              <a:off x="3435366" y="3761048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41A3075-D76A-F31C-A1BA-5CDB415C2A00}"/>
              </a:ext>
            </a:extLst>
          </p:cNvPr>
          <p:cNvGrpSpPr/>
          <p:nvPr/>
        </p:nvGrpSpPr>
        <p:grpSpPr>
          <a:xfrm>
            <a:off x="4427984" y="2276872"/>
            <a:ext cx="1800200" cy="4464496"/>
            <a:chOff x="4932040" y="2276872"/>
            <a:chExt cx="1800200" cy="4464496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6431CA2D-57BA-A8DC-AC0D-F1547C6B0A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6988" t="-10255" b="7654"/>
            <a:stretch/>
          </p:blipFill>
          <p:spPr>
            <a:xfrm rot="17775005">
              <a:off x="5838999" y="3707074"/>
              <a:ext cx="379924" cy="390916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D5A1EFE6-0E80-EA54-8065-FF456651F6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9505" t="-10256" r="1" b="11398"/>
            <a:stretch/>
          </p:blipFill>
          <p:spPr>
            <a:xfrm rot="17775005">
              <a:off x="5090638" y="5851822"/>
              <a:ext cx="503474" cy="376651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98FD124-B79D-207A-1922-D8019B672C61}"/>
                </a:ext>
              </a:extLst>
            </p:cNvPr>
            <p:cNvGrpSpPr/>
            <p:nvPr/>
          </p:nvGrpSpPr>
          <p:grpSpPr>
            <a:xfrm>
              <a:off x="4932040" y="2276872"/>
              <a:ext cx="1800200" cy="4464496"/>
              <a:chOff x="2442717" y="2188359"/>
              <a:chExt cx="1800200" cy="4464496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7C06AC17-8FB5-7471-84AA-3BD4D8CD6D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9505" t="-10256" r="1" b="11398"/>
              <a:stretch/>
            </p:blipFill>
            <p:spPr>
              <a:xfrm rot="17775005">
                <a:off x="2975943" y="5029832"/>
                <a:ext cx="503474" cy="376651"/>
              </a:xfrm>
              <a:prstGeom prst="rect">
                <a:avLst/>
              </a:prstGeom>
            </p:spPr>
          </p:pic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0CE56963-255F-93B6-0B3C-1721360430BB}"/>
                  </a:ext>
                </a:extLst>
              </p:cNvPr>
              <p:cNvGrpSpPr/>
              <p:nvPr/>
            </p:nvGrpSpPr>
            <p:grpSpPr>
              <a:xfrm>
                <a:off x="2442717" y="2188359"/>
                <a:ext cx="1800200" cy="4464496"/>
                <a:chOff x="1368816" y="2043744"/>
                <a:chExt cx="1800200" cy="4464496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880C763A-4D47-4F3B-F2C7-A07AA9CDBBD1}"/>
                    </a:ext>
                  </a:extLst>
                </p:cNvPr>
                <p:cNvGrpSpPr/>
                <p:nvPr/>
              </p:nvGrpSpPr>
              <p:grpSpPr>
                <a:xfrm>
                  <a:off x="2808976" y="2043744"/>
                  <a:ext cx="360040" cy="652185"/>
                  <a:chOff x="1728856" y="2221708"/>
                  <a:chExt cx="360040" cy="652185"/>
                </a:xfrm>
              </p:grpSpPr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FC47FC4C-ECA9-7719-E76B-C6509DF7E32E}"/>
                      </a:ext>
                    </a:extLst>
                  </p:cNvPr>
                  <p:cNvSpPr/>
                  <p:nvPr/>
                </p:nvSpPr>
                <p:spPr>
                  <a:xfrm>
                    <a:off x="1728856" y="2585861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4AACA2FC-76EF-7581-DF1F-DCF5AF7C42B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944880" y="2221708"/>
                    <a:ext cx="144016" cy="34401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E9532F82-1A68-2024-89EA-A11E062FE680}"/>
                    </a:ext>
                  </a:extLst>
                </p:cNvPr>
                <p:cNvGrpSpPr/>
                <p:nvPr/>
              </p:nvGrpSpPr>
              <p:grpSpPr>
                <a:xfrm>
                  <a:off x="1368816" y="5887559"/>
                  <a:ext cx="504056" cy="620681"/>
                  <a:chOff x="648736" y="5383503"/>
                  <a:chExt cx="504056" cy="620681"/>
                </a:xfrm>
              </p:grpSpPr>
              <p:cxnSp>
                <p:nvCxnSpPr>
                  <p:cNvPr id="59" name="Straight Arrow Connector 58">
                    <a:extLst>
                      <a:ext uri="{FF2B5EF4-FFF2-40B4-BE49-F238E27FC236}">
                        <a16:creationId xmlns:a16="http://schemas.microsoft.com/office/drawing/2014/main" id="{3EF829D0-5BF5-3C4F-CCAF-70E914CCCA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8736" y="5671535"/>
                    <a:ext cx="216024" cy="33264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665133B9-B1F9-AA2F-DD83-4D5C3D1391AF}"/>
                      </a:ext>
                    </a:extLst>
                  </p:cNvPr>
                  <p:cNvSpPr/>
                  <p:nvPr/>
                </p:nvSpPr>
                <p:spPr>
                  <a:xfrm>
                    <a:off x="864760" y="5383503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</p:grp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18B43CC4-6BE3-07DF-3D79-B6BDA44306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6988" t="-10255" b="7654"/>
                <a:stretch/>
              </p:blipFill>
              <p:spPr>
                <a:xfrm rot="17775005">
                  <a:off x="2599739" y="2645947"/>
                  <a:ext cx="379924" cy="390916"/>
                </a:xfrm>
                <a:prstGeom prst="rect">
                  <a:avLst/>
                </a:prstGeom>
              </p:spPr>
            </p:pic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1367865-20CF-06E8-8522-64CB4AF99AB0}"/>
                  </a:ext>
                </a:extLst>
              </p:cNvPr>
              <p:cNvSpPr/>
              <p:nvPr/>
            </p:nvSpPr>
            <p:spPr>
              <a:xfrm>
                <a:off x="3229376" y="4826833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q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5838D37-0EBC-62C4-D639-EB5664D9F8B1}"/>
                  </a:ext>
                </a:extLst>
              </p:cNvPr>
              <p:cNvSpPr/>
              <p:nvPr/>
            </p:nvSpPr>
            <p:spPr>
              <a:xfrm>
                <a:off x="3306813" y="3916551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q</a:t>
                </a:r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8239EAD-A7A7-F661-1A45-A50F4127566B}"/>
                </a:ext>
              </a:extLst>
            </p:cNvPr>
            <p:cNvSpPr/>
            <p:nvPr/>
          </p:nvSpPr>
          <p:spPr>
            <a:xfrm>
              <a:off x="5491310" y="5360031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C9F0990-1393-0B36-8261-AC477A9A7578}"/>
                </a:ext>
              </a:extLst>
            </p:cNvPr>
            <p:cNvSpPr/>
            <p:nvPr/>
          </p:nvSpPr>
          <p:spPr>
            <a:xfrm>
              <a:off x="5313099" y="5726381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D168235D-AD23-86B6-A918-D0961A72C5C3}"/>
                </a:ext>
              </a:extLst>
            </p:cNvPr>
            <p:cNvSpPr/>
            <p:nvPr/>
          </p:nvSpPr>
          <p:spPr>
            <a:xfrm>
              <a:off x="6064893" y="3203414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93A6C8D3-0673-A0E8-8413-01D6070C083E}"/>
                </a:ext>
              </a:extLst>
            </p:cNvPr>
            <p:cNvSpPr/>
            <p:nvPr/>
          </p:nvSpPr>
          <p:spPr>
            <a:xfrm>
              <a:off x="5984217" y="3531889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7422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23AA856-9F88-6C01-7C8E-CAF7CE44B56E}"/>
              </a:ext>
            </a:extLst>
          </p:cNvPr>
          <p:cNvGrpSpPr/>
          <p:nvPr/>
        </p:nvGrpSpPr>
        <p:grpSpPr>
          <a:xfrm>
            <a:off x="395536" y="3236848"/>
            <a:ext cx="936104" cy="1704914"/>
            <a:chOff x="1115616" y="3280871"/>
            <a:chExt cx="936104" cy="17049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CEB9D2F-2BCC-166B-DE02-7F37D1B45270}"/>
                </a:ext>
              </a:extLst>
            </p:cNvPr>
            <p:cNvGrpSpPr/>
            <p:nvPr/>
          </p:nvGrpSpPr>
          <p:grpSpPr>
            <a:xfrm>
              <a:off x="1691680" y="3280871"/>
              <a:ext cx="360040" cy="652185"/>
              <a:chOff x="1691680" y="3280871"/>
              <a:chExt cx="360040" cy="65218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EE87886-A4D4-9CA4-21CE-51FE95A27256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B0E3A7-B305-9483-781D-63AFAA0106CD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791C4F-D80B-64E0-1D61-8AFB8C6473E7}"/>
                </a:ext>
              </a:extLst>
            </p:cNvPr>
            <p:cNvGrpSpPr/>
            <p:nvPr/>
          </p:nvGrpSpPr>
          <p:grpSpPr>
            <a:xfrm>
              <a:off x="1115616" y="4365104"/>
              <a:ext cx="504056" cy="620681"/>
              <a:chOff x="1115616" y="4365104"/>
              <a:chExt cx="504056" cy="620681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A75987C-3A1C-7588-4F3C-34BC9F396696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34C4527-5406-3432-2025-613B7AF3F0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2A4AB-B786-D887-B83B-8EC3A8C5BE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180" t="-10256"/>
            <a:stretch/>
          </p:blipFill>
          <p:spPr>
            <a:xfrm rot="17775005">
              <a:off x="1368918" y="3937076"/>
              <a:ext cx="541858" cy="420077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EED7EEB-4DF4-28A9-215D-EC78547A6B6B}"/>
              </a:ext>
            </a:extLst>
          </p:cNvPr>
          <p:cNvGrpSpPr/>
          <p:nvPr/>
        </p:nvGrpSpPr>
        <p:grpSpPr>
          <a:xfrm>
            <a:off x="1187624" y="3127614"/>
            <a:ext cx="1296144" cy="2386934"/>
            <a:chOff x="1835696" y="3102907"/>
            <a:chExt cx="1296144" cy="238693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132C23-859E-9D8B-3287-73F6D264CEBA}"/>
                </a:ext>
              </a:extLst>
            </p:cNvPr>
            <p:cNvGrpSpPr/>
            <p:nvPr/>
          </p:nvGrpSpPr>
          <p:grpSpPr>
            <a:xfrm>
              <a:off x="2771800" y="3102907"/>
              <a:ext cx="360040" cy="652185"/>
              <a:chOff x="1691680" y="3280871"/>
              <a:chExt cx="360040" cy="652185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807DFFD-54FF-4FA5-4285-0C1FB3744987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43528062-87FC-4CEA-623B-85956C32A09F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2266914-9D66-65D9-26D5-35E48B417A96}"/>
                </a:ext>
              </a:extLst>
            </p:cNvPr>
            <p:cNvGrpSpPr/>
            <p:nvPr/>
          </p:nvGrpSpPr>
          <p:grpSpPr>
            <a:xfrm>
              <a:off x="1835696" y="4869160"/>
              <a:ext cx="504056" cy="620681"/>
              <a:chOff x="1115616" y="4365104"/>
              <a:chExt cx="504056" cy="62068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D88FAAA-73B3-1C01-3FEA-EBD91EA9F17E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CBEFB40-D9DF-821F-9778-C34FFEFBE3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2F3CD26-2C29-5A01-337F-B50D296B99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488" t="-10256" r="1" b="2771"/>
            <a:stretch/>
          </p:blipFill>
          <p:spPr>
            <a:xfrm rot="17775005">
              <a:off x="1932388" y="4116597"/>
              <a:ext cx="1279701" cy="409521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503883-3AB0-6D87-B66D-513E75872368}"/>
              </a:ext>
            </a:extLst>
          </p:cNvPr>
          <p:cNvGrpSpPr/>
          <p:nvPr/>
        </p:nvGrpSpPr>
        <p:grpSpPr>
          <a:xfrm>
            <a:off x="2267744" y="2708920"/>
            <a:ext cx="1505949" cy="3356985"/>
            <a:chOff x="2699792" y="2708920"/>
            <a:chExt cx="1505949" cy="3356985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5C63F2C-01F6-979E-C770-26FE6C9CA3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782" t="-10256" r="1" b="368"/>
            <a:stretch/>
          </p:blipFill>
          <p:spPr>
            <a:xfrm rot="17775005">
              <a:off x="2938568" y="5053074"/>
              <a:ext cx="581438" cy="418680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157EEE9-6B7B-AD83-E81A-52CB5679E2AD}"/>
                </a:ext>
              </a:extLst>
            </p:cNvPr>
            <p:cNvGrpSpPr/>
            <p:nvPr/>
          </p:nvGrpSpPr>
          <p:grpSpPr>
            <a:xfrm>
              <a:off x="2699792" y="2708920"/>
              <a:ext cx="1505949" cy="3356985"/>
              <a:chOff x="1625891" y="2564305"/>
              <a:chExt cx="1505949" cy="3356985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CCE9BD1-F36A-CE61-10C5-4887E80C15A7}"/>
                  </a:ext>
                </a:extLst>
              </p:cNvPr>
              <p:cNvGrpSpPr/>
              <p:nvPr/>
            </p:nvGrpSpPr>
            <p:grpSpPr>
              <a:xfrm>
                <a:off x="2771800" y="2564305"/>
                <a:ext cx="360040" cy="652185"/>
                <a:chOff x="1691680" y="2742269"/>
                <a:chExt cx="360040" cy="652185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6060C264-AB8B-4778-4E6A-B29E59930718}"/>
                    </a:ext>
                  </a:extLst>
                </p:cNvPr>
                <p:cNvSpPr/>
                <p:nvPr/>
              </p:nvSpPr>
              <p:spPr>
                <a:xfrm>
                  <a:off x="1691680" y="3106422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90B9C67E-4614-9E3D-6903-993741E370AD}"/>
                    </a:ext>
                  </a:extLst>
                </p:cNvPr>
                <p:cNvCxnSpPr/>
                <p:nvPr/>
              </p:nvCxnSpPr>
              <p:spPr>
                <a:xfrm flipV="1">
                  <a:off x="1907704" y="2742269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0FC12B29-5656-9F6F-5927-90FE1400B771}"/>
                  </a:ext>
                </a:extLst>
              </p:cNvPr>
              <p:cNvGrpSpPr/>
              <p:nvPr/>
            </p:nvGrpSpPr>
            <p:grpSpPr>
              <a:xfrm>
                <a:off x="1625891" y="5300609"/>
                <a:ext cx="504056" cy="620681"/>
                <a:chOff x="905811" y="4796553"/>
                <a:chExt cx="504056" cy="620681"/>
              </a:xfrm>
            </p:grpSpPr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80AFB46B-EF29-AE04-2C84-C587E488C7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5811" y="508458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8A4E7018-B547-8844-AB5D-3CF48A2B23B4}"/>
                    </a:ext>
                  </a:extLst>
                </p:cNvPr>
                <p:cNvSpPr/>
                <p:nvPr/>
              </p:nvSpPr>
              <p:spPr>
                <a:xfrm>
                  <a:off x="1121835" y="479655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711FC45-F765-99DF-0552-906569D7CC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4782" t="-10256" r="1" b="368"/>
              <a:stretch/>
            </p:blipFill>
            <p:spPr>
              <a:xfrm rot="17775005">
                <a:off x="2388987" y="3254691"/>
                <a:ext cx="581438" cy="418680"/>
              </a:xfrm>
              <a:prstGeom prst="rect">
                <a:avLst/>
              </a:prstGeom>
            </p:spPr>
          </p:pic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2F37D73-4A4A-72EA-B0A2-D314010BFE4F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C8D0365-759C-0329-23AE-65C5ABCC78B8}"/>
                </a:ext>
              </a:extLst>
            </p:cNvPr>
            <p:cNvSpPr/>
            <p:nvPr/>
          </p:nvSpPr>
          <p:spPr>
            <a:xfrm>
              <a:off x="3458223" y="3797890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CC672CA-1217-CDB4-B6DD-6F107EF3944B}"/>
              </a:ext>
            </a:extLst>
          </p:cNvPr>
          <p:cNvGrpSpPr/>
          <p:nvPr/>
        </p:nvGrpSpPr>
        <p:grpSpPr>
          <a:xfrm>
            <a:off x="3275856" y="2492896"/>
            <a:ext cx="1706479" cy="3861041"/>
            <a:chOff x="2499262" y="2464904"/>
            <a:chExt cx="1706479" cy="386104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D35C6677-9327-D67C-4AE6-0524E8140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188" t="-10255" r="1" b="24973"/>
            <a:stretch/>
          </p:blipFill>
          <p:spPr>
            <a:xfrm rot="17775005">
              <a:off x="2710855" y="5194674"/>
              <a:ext cx="838907" cy="324932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267E4D4-6094-C42E-3979-33C648BB902B}"/>
                </a:ext>
              </a:extLst>
            </p:cNvPr>
            <p:cNvGrpSpPr/>
            <p:nvPr/>
          </p:nvGrpSpPr>
          <p:grpSpPr>
            <a:xfrm>
              <a:off x="2499262" y="2464904"/>
              <a:ext cx="1706479" cy="3861041"/>
              <a:chOff x="1425361" y="2320289"/>
              <a:chExt cx="1706479" cy="386104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33BB369-E6C4-1B5C-390D-DA6D25D18C73}"/>
                  </a:ext>
                </a:extLst>
              </p:cNvPr>
              <p:cNvGrpSpPr/>
              <p:nvPr/>
            </p:nvGrpSpPr>
            <p:grpSpPr>
              <a:xfrm>
                <a:off x="2771800" y="2320289"/>
                <a:ext cx="360040" cy="652185"/>
                <a:chOff x="1691680" y="2498253"/>
                <a:chExt cx="360040" cy="652185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5007C8DF-5693-92B5-6239-953525A39D1B}"/>
                    </a:ext>
                  </a:extLst>
                </p:cNvPr>
                <p:cNvSpPr/>
                <p:nvPr/>
              </p:nvSpPr>
              <p:spPr>
                <a:xfrm>
                  <a:off x="1691680" y="2862406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C26FDE90-C745-58EC-5116-B41E7FD6C166}"/>
                    </a:ext>
                  </a:extLst>
                </p:cNvPr>
                <p:cNvCxnSpPr/>
                <p:nvPr/>
              </p:nvCxnSpPr>
              <p:spPr>
                <a:xfrm flipV="1">
                  <a:off x="1907704" y="2498253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955B97CA-B380-85DA-9B18-3F72C9F7876C}"/>
                  </a:ext>
                </a:extLst>
              </p:cNvPr>
              <p:cNvGrpSpPr/>
              <p:nvPr/>
            </p:nvGrpSpPr>
            <p:grpSpPr>
              <a:xfrm>
                <a:off x="1425361" y="5560649"/>
                <a:ext cx="504056" cy="620681"/>
                <a:chOff x="705281" y="5056593"/>
                <a:chExt cx="504056" cy="620681"/>
              </a:xfrm>
            </p:grpSpPr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F1D2331D-4B34-51E9-F0AB-E38C39C97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5281" y="534462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42B39974-9EA0-EFBD-111F-0C1DC745AF69}"/>
                    </a:ext>
                  </a:extLst>
                </p:cNvPr>
                <p:cNvSpPr/>
                <p:nvPr/>
              </p:nvSpPr>
              <p:spPr>
                <a:xfrm>
                  <a:off x="921305" y="505659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43928428-532F-CB81-DBB7-B5DC7628A7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5747" t="-10255" b="-1625"/>
              <a:stretch/>
            </p:blipFill>
            <p:spPr>
              <a:xfrm rot="17775005">
                <a:off x="2332836" y="3078349"/>
                <a:ext cx="730610" cy="426272"/>
              </a:xfrm>
              <a:prstGeom prst="rect">
                <a:avLst/>
              </a:prstGeom>
            </p:spPr>
          </p:pic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76AAD14-3DB4-32D1-27B3-3D78375AD396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7C2A38D-836B-0E01-B72F-992232217942}"/>
                </a:ext>
              </a:extLst>
            </p:cNvPr>
            <p:cNvSpPr/>
            <p:nvPr/>
          </p:nvSpPr>
          <p:spPr>
            <a:xfrm>
              <a:off x="3435366" y="3761048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41A3075-D76A-F31C-A1BA-5CDB415C2A00}"/>
              </a:ext>
            </a:extLst>
          </p:cNvPr>
          <p:cNvGrpSpPr/>
          <p:nvPr/>
        </p:nvGrpSpPr>
        <p:grpSpPr>
          <a:xfrm>
            <a:off x="4427984" y="2276872"/>
            <a:ext cx="1800200" cy="4464496"/>
            <a:chOff x="4932040" y="2276872"/>
            <a:chExt cx="1800200" cy="4464496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6431CA2D-57BA-A8DC-AC0D-F1547C6B0A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6988" t="-10255" b="7654"/>
            <a:stretch/>
          </p:blipFill>
          <p:spPr>
            <a:xfrm rot="17775005">
              <a:off x="5838999" y="3707074"/>
              <a:ext cx="379924" cy="390916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D5A1EFE6-0E80-EA54-8065-FF456651F6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9505" t="-10256" r="1" b="11398"/>
            <a:stretch/>
          </p:blipFill>
          <p:spPr>
            <a:xfrm rot="17775005">
              <a:off x="5090638" y="5851822"/>
              <a:ext cx="503474" cy="376651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98FD124-B79D-207A-1922-D8019B672C61}"/>
                </a:ext>
              </a:extLst>
            </p:cNvPr>
            <p:cNvGrpSpPr/>
            <p:nvPr/>
          </p:nvGrpSpPr>
          <p:grpSpPr>
            <a:xfrm>
              <a:off x="4932040" y="2276872"/>
              <a:ext cx="1800200" cy="4464496"/>
              <a:chOff x="2442717" y="2188359"/>
              <a:chExt cx="1800200" cy="4464496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7C06AC17-8FB5-7471-84AA-3BD4D8CD6D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9505" t="-10256" r="1" b="11398"/>
              <a:stretch/>
            </p:blipFill>
            <p:spPr>
              <a:xfrm rot="17775005">
                <a:off x="2975943" y="5029832"/>
                <a:ext cx="503474" cy="376651"/>
              </a:xfrm>
              <a:prstGeom prst="rect">
                <a:avLst/>
              </a:prstGeom>
            </p:spPr>
          </p:pic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0CE56963-255F-93B6-0B3C-1721360430BB}"/>
                  </a:ext>
                </a:extLst>
              </p:cNvPr>
              <p:cNvGrpSpPr/>
              <p:nvPr/>
            </p:nvGrpSpPr>
            <p:grpSpPr>
              <a:xfrm>
                <a:off x="2442717" y="2188359"/>
                <a:ext cx="1800200" cy="4464496"/>
                <a:chOff x="1368816" y="2043744"/>
                <a:chExt cx="1800200" cy="4464496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880C763A-4D47-4F3B-F2C7-A07AA9CDBBD1}"/>
                    </a:ext>
                  </a:extLst>
                </p:cNvPr>
                <p:cNvGrpSpPr/>
                <p:nvPr/>
              </p:nvGrpSpPr>
              <p:grpSpPr>
                <a:xfrm>
                  <a:off x="2808976" y="2043744"/>
                  <a:ext cx="360040" cy="652185"/>
                  <a:chOff x="1728856" y="2221708"/>
                  <a:chExt cx="360040" cy="652185"/>
                </a:xfrm>
              </p:grpSpPr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FC47FC4C-ECA9-7719-E76B-C6509DF7E32E}"/>
                      </a:ext>
                    </a:extLst>
                  </p:cNvPr>
                  <p:cNvSpPr/>
                  <p:nvPr/>
                </p:nvSpPr>
                <p:spPr>
                  <a:xfrm>
                    <a:off x="1728856" y="2585861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4AACA2FC-76EF-7581-DF1F-DCF5AF7C42B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944880" y="2221708"/>
                    <a:ext cx="144016" cy="34401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E9532F82-1A68-2024-89EA-A11E062FE680}"/>
                    </a:ext>
                  </a:extLst>
                </p:cNvPr>
                <p:cNvGrpSpPr/>
                <p:nvPr/>
              </p:nvGrpSpPr>
              <p:grpSpPr>
                <a:xfrm>
                  <a:off x="1368816" y="5887559"/>
                  <a:ext cx="504056" cy="620681"/>
                  <a:chOff x="648736" y="5383503"/>
                  <a:chExt cx="504056" cy="620681"/>
                </a:xfrm>
              </p:grpSpPr>
              <p:cxnSp>
                <p:nvCxnSpPr>
                  <p:cNvPr id="59" name="Straight Arrow Connector 58">
                    <a:extLst>
                      <a:ext uri="{FF2B5EF4-FFF2-40B4-BE49-F238E27FC236}">
                        <a16:creationId xmlns:a16="http://schemas.microsoft.com/office/drawing/2014/main" id="{3EF829D0-5BF5-3C4F-CCAF-70E914CCCA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8736" y="5671535"/>
                    <a:ext cx="216024" cy="33264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665133B9-B1F9-AA2F-DD83-4D5C3D1391AF}"/>
                      </a:ext>
                    </a:extLst>
                  </p:cNvPr>
                  <p:cNvSpPr/>
                  <p:nvPr/>
                </p:nvSpPr>
                <p:spPr>
                  <a:xfrm>
                    <a:off x="864760" y="5383503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</p:grp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18B43CC4-6BE3-07DF-3D79-B6BDA44306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6988" t="-10255" b="7654"/>
                <a:stretch/>
              </p:blipFill>
              <p:spPr>
                <a:xfrm rot="17775005">
                  <a:off x="2599739" y="2645947"/>
                  <a:ext cx="379924" cy="390916"/>
                </a:xfrm>
                <a:prstGeom prst="rect">
                  <a:avLst/>
                </a:prstGeom>
              </p:spPr>
            </p:pic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1367865-20CF-06E8-8522-64CB4AF99AB0}"/>
                  </a:ext>
                </a:extLst>
              </p:cNvPr>
              <p:cNvSpPr/>
              <p:nvPr/>
            </p:nvSpPr>
            <p:spPr>
              <a:xfrm>
                <a:off x="3229376" y="4826833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q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5838D37-0EBC-62C4-D639-EB5664D9F8B1}"/>
                  </a:ext>
                </a:extLst>
              </p:cNvPr>
              <p:cNvSpPr/>
              <p:nvPr/>
            </p:nvSpPr>
            <p:spPr>
              <a:xfrm>
                <a:off x="3306813" y="3916551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q</a:t>
                </a:r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8239EAD-A7A7-F661-1A45-A50F4127566B}"/>
                </a:ext>
              </a:extLst>
            </p:cNvPr>
            <p:cNvSpPr/>
            <p:nvPr/>
          </p:nvSpPr>
          <p:spPr>
            <a:xfrm>
              <a:off x="5491310" y="5360031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C9F0990-1393-0B36-8261-AC477A9A7578}"/>
                </a:ext>
              </a:extLst>
            </p:cNvPr>
            <p:cNvSpPr/>
            <p:nvPr/>
          </p:nvSpPr>
          <p:spPr>
            <a:xfrm>
              <a:off x="5313099" y="5726381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D168235D-AD23-86B6-A918-D0961A72C5C3}"/>
                </a:ext>
              </a:extLst>
            </p:cNvPr>
            <p:cNvSpPr/>
            <p:nvPr/>
          </p:nvSpPr>
          <p:spPr>
            <a:xfrm>
              <a:off x="6064893" y="3203414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93A6C8D3-0673-A0E8-8413-01D6070C083E}"/>
                </a:ext>
              </a:extLst>
            </p:cNvPr>
            <p:cNvSpPr/>
            <p:nvPr/>
          </p:nvSpPr>
          <p:spPr>
            <a:xfrm>
              <a:off x="5984217" y="3531889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32B6EF30-8EB5-2E69-36A2-250754E0D1BE}"/>
              </a:ext>
            </a:extLst>
          </p:cNvPr>
          <p:cNvSpPr txBox="1"/>
          <p:nvPr/>
        </p:nvSpPr>
        <p:spPr>
          <a:xfrm>
            <a:off x="6012160" y="422108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35569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23AA856-9F88-6C01-7C8E-CAF7CE44B56E}"/>
              </a:ext>
            </a:extLst>
          </p:cNvPr>
          <p:cNvGrpSpPr/>
          <p:nvPr/>
        </p:nvGrpSpPr>
        <p:grpSpPr>
          <a:xfrm>
            <a:off x="395536" y="3236848"/>
            <a:ext cx="936104" cy="1704914"/>
            <a:chOff x="1115616" y="3280871"/>
            <a:chExt cx="936104" cy="17049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CEB9D2F-2BCC-166B-DE02-7F37D1B45270}"/>
                </a:ext>
              </a:extLst>
            </p:cNvPr>
            <p:cNvGrpSpPr/>
            <p:nvPr/>
          </p:nvGrpSpPr>
          <p:grpSpPr>
            <a:xfrm>
              <a:off x="1691680" y="3280871"/>
              <a:ext cx="360040" cy="652185"/>
              <a:chOff x="1691680" y="3280871"/>
              <a:chExt cx="360040" cy="65218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EE87886-A4D4-9CA4-21CE-51FE95A27256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B0E3A7-B305-9483-781D-63AFAA0106CD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791C4F-D80B-64E0-1D61-8AFB8C6473E7}"/>
                </a:ext>
              </a:extLst>
            </p:cNvPr>
            <p:cNvGrpSpPr/>
            <p:nvPr/>
          </p:nvGrpSpPr>
          <p:grpSpPr>
            <a:xfrm>
              <a:off x="1115616" y="4365104"/>
              <a:ext cx="504056" cy="620681"/>
              <a:chOff x="1115616" y="4365104"/>
              <a:chExt cx="504056" cy="620681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A75987C-3A1C-7588-4F3C-34BC9F396696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34C4527-5406-3432-2025-613B7AF3F0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2A4AB-B786-D887-B83B-8EC3A8C5BE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180" t="-10256"/>
            <a:stretch/>
          </p:blipFill>
          <p:spPr>
            <a:xfrm rot="17775005">
              <a:off x="1368918" y="3937076"/>
              <a:ext cx="541858" cy="420077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EED7EEB-4DF4-28A9-215D-EC78547A6B6B}"/>
              </a:ext>
            </a:extLst>
          </p:cNvPr>
          <p:cNvGrpSpPr/>
          <p:nvPr/>
        </p:nvGrpSpPr>
        <p:grpSpPr>
          <a:xfrm>
            <a:off x="1187624" y="3127614"/>
            <a:ext cx="1296144" cy="2386934"/>
            <a:chOff x="1835696" y="3102907"/>
            <a:chExt cx="1296144" cy="238693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132C23-859E-9D8B-3287-73F6D264CEBA}"/>
                </a:ext>
              </a:extLst>
            </p:cNvPr>
            <p:cNvGrpSpPr/>
            <p:nvPr/>
          </p:nvGrpSpPr>
          <p:grpSpPr>
            <a:xfrm>
              <a:off x="2771800" y="3102907"/>
              <a:ext cx="360040" cy="652185"/>
              <a:chOff x="1691680" y="3280871"/>
              <a:chExt cx="360040" cy="652185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807DFFD-54FF-4FA5-4285-0C1FB3744987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43528062-87FC-4CEA-623B-85956C32A09F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2266914-9D66-65D9-26D5-35E48B417A96}"/>
                </a:ext>
              </a:extLst>
            </p:cNvPr>
            <p:cNvGrpSpPr/>
            <p:nvPr/>
          </p:nvGrpSpPr>
          <p:grpSpPr>
            <a:xfrm>
              <a:off x="1835696" y="4869160"/>
              <a:ext cx="504056" cy="620681"/>
              <a:chOff x="1115616" y="4365104"/>
              <a:chExt cx="504056" cy="62068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D88FAAA-73B3-1C01-3FEA-EBD91EA9F17E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CBEFB40-D9DF-821F-9778-C34FFEFBE3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2F3CD26-2C29-5A01-337F-B50D296B99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488" t="-10256" r="1" b="2771"/>
            <a:stretch/>
          </p:blipFill>
          <p:spPr>
            <a:xfrm rot="17775005">
              <a:off x="1932388" y="4116597"/>
              <a:ext cx="1279701" cy="409521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503883-3AB0-6D87-B66D-513E75872368}"/>
              </a:ext>
            </a:extLst>
          </p:cNvPr>
          <p:cNvGrpSpPr/>
          <p:nvPr/>
        </p:nvGrpSpPr>
        <p:grpSpPr>
          <a:xfrm>
            <a:off x="2267744" y="2708920"/>
            <a:ext cx="1505949" cy="3356985"/>
            <a:chOff x="2699792" y="2708920"/>
            <a:chExt cx="1505949" cy="3356985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5C63F2C-01F6-979E-C770-26FE6C9CA3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782" t="-10256" r="1" b="368"/>
            <a:stretch/>
          </p:blipFill>
          <p:spPr>
            <a:xfrm rot="17775005">
              <a:off x="2938568" y="5053074"/>
              <a:ext cx="581438" cy="418680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157EEE9-6B7B-AD83-E81A-52CB5679E2AD}"/>
                </a:ext>
              </a:extLst>
            </p:cNvPr>
            <p:cNvGrpSpPr/>
            <p:nvPr/>
          </p:nvGrpSpPr>
          <p:grpSpPr>
            <a:xfrm>
              <a:off x="2699792" y="2708920"/>
              <a:ext cx="1505949" cy="3356985"/>
              <a:chOff x="1625891" y="2564305"/>
              <a:chExt cx="1505949" cy="3356985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CCE9BD1-F36A-CE61-10C5-4887E80C15A7}"/>
                  </a:ext>
                </a:extLst>
              </p:cNvPr>
              <p:cNvGrpSpPr/>
              <p:nvPr/>
            </p:nvGrpSpPr>
            <p:grpSpPr>
              <a:xfrm>
                <a:off x="2771800" y="2564305"/>
                <a:ext cx="360040" cy="652185"/>
                <a:chOff x="1691680" y="2742269"/>
                <a:chExt cx="360040" cy="652185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6060C264-AB8B-4778-4E6A-B29E59930718}"/>
                    </a:ext>
                  </a:extLst>
                </p:cNvPr>
                <p:cNvSpPr/>
                <p:nvPr/>
              </p:nvSpPr>
              <p:spPr>
                <a:xfrm>
                  <a:off x="1691680" y="3106422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90B9C67E-4614-9E3D-6903-993741E370AD}"/>
                    </a:ext>
                  </a:extLst>
                </p:cNvPr>
                <p:cNvCxnSpPr/>
                <p:nvPr/>
              </p:nvCxnSpPr>
              <p:spPr>
                <a:xfrm flipV="1">
                  <a:off x="1907704" y="2742269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0FC12B29-5656-9F6F-5927-90FE1400B771}"/>
                  </a:ext>
                </a:extLst>
              </p:cNvPr>
              <p:cNvGrpSpPr/>
              <p:nvPr/>
            </p:nvGrpSpPr>
            <p:grpSpPr>
              <a:xfrm>
                <a:off x="1625891" y="5300609"/>
                <a:ext cx="504056" cy="620681"/>
                <a:chOff x="905811" y="4796553"/>
                <a:chExt cx="504056" cy="620681"/>
              </a:xfrm>
            </p:grpSpPr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80AFB46B-EF29-AE04-2C84-C587E488C7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5811" y="508458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8A4E7018-B547-8844-AB5D-3CF48A2B23B4}"/>
                    </a:ext>
                  </a:extLst>
                </p:cNvPr>
                <p:cNvSpPr/>
                <p:nvPr/>
              </p:nvSpPr>
              <p:spPr>
                <a:xfrm>
                  <a:off x="1121835" y="479655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711FC45-F765-99DF-0552-906569D7CC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4782" t="-10256" r="1" b="368"/>
              <a:stretch/>
            </p:blipFill>
            <p:spPr>
              <a:xfrm rot="17775005">
                <a:off x="2388987" y="3254691"/>
                <a:ext cx="581438" cy="418680"/>
              </a:xfrm>
              <a:prstGeom prst="rect">
                <a:avLst/>
              </a:prstGeom>
            </p:spPr>
          </p:pic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2F37D73-4A4A-72EA-B0A2-D314010BFE4F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C8D0365-759C-0329-23AE-65C5ABCC78B8}"/>
                </a:ext>
              </a:extLst>
            </p:cNvPr>
            <p:cNvSpPr/>
            <p:nvPr/>
          </p:nvSpPr>
          <p:spPr>
            <a:xfrm>
              <a:off x="3458223" y="3797890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CC672CA-1217-CDB4-B6DD-6F107EF3944B}"/>
              </a:ext>
            </a:extLst>
          </p:cNvPr>
          <p:cNvGrpSpPr/>
          <p:nvPr/>
        </p:nvGrpSpPr>
        <p:grpSpPr>
          <a:xfrm>
            <a:off x="3275856" y="2492896"/>
            <a:ext cx="1706479" cy="3861041"/>
            <a:chOff x="2499262" y="2464904"/>
            <a:chExt cx="1706479" cy="386104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D35C6677-9327-D67C-4AE6-0524E8140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188" t="-10257" r="1" b="5212"/>
            <a:stretch/>
          </p:blipFill>
          <p:spPr>
            <a:xfrm rot="17775005">
              <a:off x="2744619" y="5173678"/>
              <a:ext cx="838907" cy="400226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267E4D4-6094-C42E-3979-33C648BB902B}"/>
                </a:ext>
              </a:extLst>
            </p:cNvPr>
            <p:cNvGrpSpPr/>
            <p:nvPr/>
          </p:nvGrpSpPr>
          <p:grpSpPr>
            <a:xfrm>
              <a:off x="2499262" y="2464904"/>
              <a:ext cx="1706479" cy="3861041"/>
              <a:chOff x="1425361" y="2320289"/>
              <a:chExt cx="1706479" cy="386104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33BB369-E6C4-1B5C-390D-DA6D25D18C73}"/>
                  </a:ext>
                </a:extLst>
              </p:cNvPr>
              <p:cNvGrpSpPr/>
              <p:nvPr/>
            </p:nvGrpSpPr>
            <p:grpSpPr>
              <a:xfrm>
                <a:off x="2771800" y="2320289"/>
                <a:ext cx="360040" cy="652185"/>
                <a:chOff x="1691680" y="2498253"/>
                <a:chExt cx="360040" cy="652185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5007C8DF-5693-92B5-6239-953525A39D1B}"/>
                    </a:ext>
                  </a:extLst>
                </p:cNvPr>
                <p:cNvSpPr/>
                <p:nvPr/>
              </p:nvSpPr>
              <p:spPr>
                <a:xfrm>
                  <a:off x="1691680" y="2862406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C26FDE90-C745-58EC-5116-B41E7FD6C166}"/>
                    </a:ext>
                  </a:extLst>
                </p:cNvPr>
                <p:cNvCxnSpPr/>
                <p:nvPr/>
              </p:nvCxnSpPr>
              <p:spPr>
                <a:xfrm flipV="1">
                  <a:off x="1907704" y="2498253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955B97CA-B380-85DA-9B18-3F72C9F7876C}"/>
                  </a:ext>
                </a:extLst>
              </p:cNvPr>
              <p:cNvGrpSpPr/>
              <p:nvPr/>
            </p:nvGrpSpPr>
            <p:grpSpPr>
              <a:xfrm>
                <a:off x="1425361" y="5560649"/>
                <a:ext cx="504056" cy="620681"/>
                <a:chOff x="705281" y="5056593"/>
                <a:chExt cx="504056" cy="620681"/>
              </a:xfrm>
            </p:grpSpPr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F1D2331D-4B34-51E9-F0AB-E38C39C97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5281" y="534462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42B39974-9EA0-EFBD-111F-0C1DC745AF69}"/>
                    </a:ext>
                  </a:extLst>
                </p:cNvPr>
                <p:cNvSpPr/>
                <p:nvPr/>
              </p:nvSpPr>
              <p:spPr>
                <a:xfrm>
                  <a:off x="921305" y="505659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43928428-532F-CB81-DBB7-B5DC7628A7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5747" t="-10255" b="-1625"/>
              <a:stretch/>
            </p:blipFill>
            <p:spPr>
              <a:xfrm rot="17775005">
                <a:off x="2332836" y="3078349"/>
                <a:ext cx="730610" cy="426272"/>
              </a:xfrm>
              <a:prstGeom prst="rect">
                <a:avLst/>
              </a:prstGeom>
            </p:spPr>
          </p:pic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76AAD14-3DB4-32D1-27B3-3D78375AD396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7C2A38D-836B-0E01-B72F-992232217942}"/>
                </a:ext>
              </a:extLst>
            </p:cNvPr>
            <p:cNvSpPr/>
            <p:nvPr/>
          </p:nvSpPr>
          <p:spPr>
            <a:xfrm>
              <a:off x="3435366" y="3761048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41A3075-D76A-F31C-A1BA-5CDB415C2A00}"/>
              </a:ext>
            </a:extLst>
          </p:cNvPr>
          <p:cNvGrpSpPr/>
          <p:nvPr/>
        </p:nvGrpSpPr>
        <p:grpSpPr>
          <a:xfrm>
            <a:off x="4427984" y="2276872"/>
            <a:ext cx="1800200" cy="4464496"/>
            <a:chOff x="4932040" y="2276872"/>
            <a:chExt cx="1800200" cy="4464496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6431CA2D-57BA-A8DC-AC0D-F1547C6B0A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6988" t="-10255" b="7654"/>
            <a:stretch/>
          </p:blipFill>
          <p:spPr>
            <a:xfrm rot="17775005">
              <a:off x="5838999" y="3707074"/>
              <a:ext cx="379924" cy="390916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D5A1EFE6-0E80-EA54-8065-FF456651F6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9505" t="-10256" r="1" b="11398"/>
            <a:stretch/>
          </p:blipFill>
          <p:spPr>
            <a:xfrm rot="17775005">
              <a:off x="5090638" y="5851822"/>
              <a:ext cx="503474" cy="376651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98FD124-B79D-207A-1922-D8019B672C61}"/>
                </a:ext>
              </a:extLst>
            </p:cNvPr>
            <p:cNvGrpSpPr/>
            <p:nvPr/>
          </p:nvGrpSpPr>
          <p:grpSpPr>
            <a:xfrm>
              <a:off x="4932040" y="2276872"/>
              <a:ext cx="1800200" cy="4464496"/>
              <a:chOff x="2442717" y="2188359"/>
              <a:chExt cx="1800200" cy="4464496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7C06AC17-8FB5-7471-84AA-3BD4D8CD6D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9505" t="-10256" r="1" b="11398"/>
              <a:stretch/>
            </p:blipFill>
            <p:spPr>
              <a:xfrm rot="17775005">
                <a:off x="2975943" y="5029832"/>
                <a:ext cx="503474" cy="376651"/>
              </a:xfrm>
              <a:prstGeom prst="rect">
                <a:avLst/>
              </a:prstGeom>
            </p:spPr>
          </p:pic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0CE56963-255F-93B6-0B3C-1721360430BB}"/>
                  </a:ext>
                </a:extLst>
              </p:cNvPr>
              <p:cNvGrpSpPr/>
              <p:nvPr/>
            </p:nvGrpSpPr>
            <p:grpSpPr>
              <a:xfrm>
                <a:off x="2442717" y="2188359"/>
                <a:ext cx="1800200" cy="4464496"/>
                <a:chOff x="1368816" y="2043744"/>
                <a:chExt cx="1800200" cy="4464496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880C763A-4D47-4F3B-F2C7-A07AA9CDBBD1}"/>
                    </a:ext>
                  </a:extLst>
                </p:cNvPr>
                <p:cNvGrpSpPr/>
                <p:nvPr/>
              </p:nvGrpSpPr>
              <p:grpSpPr>
                <a:xfrm>
                  <a:off x="2808976" y="2043744"/>
                  <a:ext cx="360040" cy="652185"/>
                  <a:chOff x="1728856" y="2221708"/>
                  <a:chExt cx="360040" cy="652185"/>
                </a:xfrm>
              </p:grpSpPr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FC47FC4C-ECA9-7719-E76B-C6509DF7E32E}"/>
                      </a:ext>
                    </a:extLst>
                  </p:cNvPr>
                  <p:cNvSpPr/>
                  <p:nvPr/>
                </p:nvSpPr>
                <p:spPr>
                  <a:xfrm>
                    <a:off x="1728856" y="2585861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4AACA2FC-76EF-7581-DF1F-DCF5AF7C42B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944880" y="2221708"/>
                    <a:ext cx="144016" cy="34401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E9532F82-1A68-2024-89EA-A11E062FE680}"/>
                    </a:ext>
                  </a:extLst>
                </p:cNvPr>
                <p:cNvGrpSpPr/>
                <p:nvPr/>
              </p:nvGrpSpPr>
              <p:grpSpPr>
                <a:xfrm>
                  <a:off x="1368816" y="5887559"/>
                  <a:ext cx="504056" cy="620681"/>
                  <a:chOff x="648736" y="5383503"/>
                  <a:chExt cx="504056" cy="620681"/>
                </a:xfrm>
              </p:grpSpPr>
              <p:cxnSp>
                <p:nvCxnSpPr>
                  <p:cNvPr id="59" name="Straight Arrow Connector 58">
                    <a:extLst>
                      <a:ext uri="{FF2B5EF4-FFF2-40B4-BE49-F238E27FC236}">
                        <a16:creationId xmlns:a16="http://schemas.microsoft.com/office/drawing/2014/main" id="{3EF829D0-5BF5-3C4F-CCAF-70E914CCCA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8736" y="5671535"/>
                    <a:ext cx="216024" cy="33264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665133B9-B1F9-AA2F-DD83-4D5C3D1391AF}"/>
                      </a:ext>
                    </a:extLst>
                  </p:cNvPr>
                  <p:cNvSpPr/>
                  <p:nvPr/>
                </p:nvSpPr>
                <p:spPr>
                  <a:xfrm>
                    <a:off x="864760" y="5383503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</p:grp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18B43CC4-6BE3-07DF-3D79-B6BDA44306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6988" t="-10255" b="7654"/>
                <a:stretch/>
              </p:blipFill>
              <p:spPr>
                <a:xfrm rot="17775005">
                  <a:off x="2599739" y="2645947"/>
                  <a:ext cx="379924" cy="390916"/>
                </a:xfrm>
                <a:prstGeom prst="rect">
                  <a:avLst/>
                </a:prstGeom>
              </p:spPr>
            </p:pic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1367865-20CF-06E8-8522-64CB4AF99AB0}"/>
                  </a:ext>
                </a:extLst>
              </p:cNvPr>
              <p:cNvSpPr/>
              <p:nvPr/>
            </p:nvSpPr>
            <p:spPr>
              <a:xfrm>
                <a:off x="3229376" y="4826833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q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5838D37-0EBC-62C4-D639-EB5664D9F8B1}"/>
                  </a:ext>
                </a:extLst>
              </p:cNvPr>
              <p:cNvSpPr/>
              <p:nvPr/>
            </p:nvSpPr>
            <p:spPr>
              <a:xfrm>
                <a:off x="3306813" y="3916551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q</a:t>
                </a:r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8239EAD-A7A7-F661-1A45-A50F4127566B}"/>
                </a:ext>
              </a:extLst>
            </p:cNvPr>
            <p:cNvSpPr/>
            <p:nvPr/>
          </p:nvSpPr>
          <p:spPr>
            <a:xfrm>
              <a:off x="5491310" y="5360031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C9F0990-1393-0B36-8261-AC477A9A7578}"/>
                </a:ext>
              </a:extLst>
            </p:cNvPr>
            <p:cNvSpPr/>
            <p:nvPr/>
          </p:nvSpPr>
          <p:spPr>
            <a:xfrm>
              <a:off x="5313099" y="5726381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D168235D-AD23-86B6-A918-D0961A72C5C3}"/>
                </a:ext>
              </a:extLst>
            </p:cNvPr>
            <p:cNvSpPr/>
            <p:nvPr/>
          </p:nvSpPr>
          <p:spPr>
            <a:xfrm>
              <a:off x="6064893" y="3203414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93A6C8D3-0673-A0E8-8413-01D6070C083E}"/>
                </a:ext>
              </a:extLst>
            </p:cNvPr>
            <p:cNvSpPr/>
            <p:nvPr/>
          </p:nvSpPr>
          <p:spPr>
            <a:xfrm>
              <a:off x="5984217" y="3531889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32B6EF30-8EB5-2E69-36A2-250754E0D1BE}"/>
              </a:ext>
            </a:extLst>
          </p:cNvPr>
          <p:cNvSpPr txBox="1"/>
          <p:nvPr/>
        </p:nvSpPr>
        <p:spPr>
          <a:xfrm>
            <a:off x="6012160" y="422108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…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AD684E7-DE1D-8106-24C6-04437940558F}"/>
              </a:ext>
            </a:extLst>
          </p:cNvPr>
          <p:cNvGrpSpPr/>
          <p:nvPr/>
        </p:nvGrpSpPr>
        <p:grpSpPr>
          <a:xfrm>
            <a:off x="5890658" y="2189913"/>
            <a:ext cx="2636911" cy="4521526"/>
            <a:chOff x="5890658" y="2189913"/>
            <a:chExt cx="2636911" cy="4521526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D8445B1C-CEFD-72EB-CF7E-8E6CF1FFBFE8}"/>
                </a:ext>
              </a:extLst>
            </p:cNvPr>
            <p:cNvGrpSpPr/>
            <p:nvPr/>
          </p:nvGrpSpPr>
          <p:grpSpPr>
            <a:xfrm>
              <a:off x="5890658" y="5157192"/>
              <a:ext cx="1633670" cy="1554247"/>
              <a:chOff x="5868144" y="5223834"/>
              <a:chExt cx="1633670" cy="1554247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B3AD33B0-534D-5CAA-6A38-22940C6D512F}"/>
                  </a:ext>
                </a:extLst>
              </p:cNvPr>
              <p:cNvGrpSpPr/>
              <p:nvPr/>
            </p:nvGrpSpPr>
            <p:grpSpPr>
              <a:xfrm>
                <a:off x="6135281" y="6076664"/>
                <a:ext cx="504056" cy="620681"/>
                <a:chOff x="648736" y="5383503"/>
                <a:chExt cx="504056" cy="620681"/>
              </a:xfrm>
            </p:grpSpPr>
            <p:cxnSp>
              <p:nvCxnSpPr>
                <p:cNvPr id="86" name="Straight Arrow Connector 85">
                  <a:extLst>
                    <a:ext uri="{FF2B5EF4-FFF2-40B4-BE49-F238E27FC236}">
                      <a16:creationId xmlns:a16="http://schemas.microsoft.com/office/drawing/2014/main" id="{90BB90D2-189E-7B0F-D17B-1B7F892A2A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8736" y="567153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15F9877D-D365-5680-DB51-D605AB7DD1C7}"/>
                    </a:ext>
                  </a:extLst>
                </p:cNvPr>
                <p:cNvSpPr/>
                <p:nvPr/>
              </p:nvSpPr>
              <p:spPr>
                <a:xfrm>
                  <a:off x="864760" y="538350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0E6BFD21-1A88-A5CF-269F-EFCFD1596E90}"/>
                  </a:ext>
                </a:extLst>
              </p:cNvPr>
              <p:cNvGrpSpPr/>
              <p:nvPr/>
            </p:nvGrpSpPr>
            <p:grpSpPr>
              <a:xfrm>
                <a:off x="5868144" y="5223834"/>
                <a:ext cx="1633670" cy="1554247"/>
                <a:chOff x="5857852" y="5223834"/>
                <a:chExt cx="1633670" cy="1554247"/>
              </a:xfrm>
            </p:grpSpPr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2870D67A-C286-5C72-9ABF-67DE073DEBCE}"/>
                    </a:ext>
                  </a:extLst>
                </p:cNvPr>
                <p:cNvSpPr/>
                <p:nvPr/>
              </p:nvSpPr>
              <p:spPr>
                <a:xfrm>
                  <a:off x="6177816" y="5283224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83DB4092-F5FF-CC8D-9507-857C4D3A920F}"/>
                    </a:ext>
                  </a:extLst>
                </p:cNvPr>
                <p:cNvSpPr/>
                <p:nvPr/>
              </p:nvSpPr>
              <p:spPr>
                <a:xfrm>
                  <a:off x="6039703" y="5546357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9365E429-C794-3090-668E-9F93C46053B7}"/>
                    </a:ext>
                  </a:extLst>
                </p:cNvPr>
                <p:cNvSpPr/>
                <p:nvPr/>
              </p:nvSpPr>
              <p:spPr>
                <a:xfrm rot="1360243">
                  <a:off x="6012687" y="5259780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9" name="Straight Arrow Connector 98">
                  <a:extLst>
                    <a:ext uri="{FF2B5EF4-FFF2-40B4-BE49-F238E27FC236}">
                      <a16:creationId xmlns:a16="http://schemas.microsoft.com/office/drawing/2014/main" id="{FB5BDAB7-35A8-4F87-8D35-CFEF72B2FD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57852" y="5819097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2" name="Group 131">
                  <a:extLst>
                    <a:ext uri="{FF2B5EF4-FFF2-40B4-BE49-F238E27FC236}">
                      <a16:creationId xmlns:a16="http://schemas.microsoft.com/office/drawing/2014/main" id="{22CB1A43-ECD7-8194-FE6B-037CCB56C871}"/>
                    </a:ext>
                  </a:extLst>
                </p:cNvPr>
                <p:cNvGrpSpPr/>
                <p:nvPr/>
              </p:nvGrpSpPr>
              <p:grpSpPr>
                <a:xfrm>
                  <a:off x="6279298" y="5223834"/>
                  <a:ext cx="1212224" cy="1554247"/>
                  <a:chOff x="6279298" y="5223834"/>
                  <a:chExt cx="1212224" cy="1554247"/>
                </a:xfrm>
              </p:grpSpPr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id="{E3848ED9-B832-D6D2-E7D4-612B4AC441F2}"/>
                      </a:ext>
                    </a:extLst>
                  </p:cNvPr>
                  <p:cNvSpPr/>
                  <p:nvPr/>
                </p:nvSpPr>
                <p:spPr>
                  <a:xfrm>
                    <a:off x="6454463" y="5813531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94" name="Oval 93">
                    <a:extLst>
                      <a:ext uri="{FF2B5EF4-FFF2-40B4-BE49-F238E27FC236}">
                        <a16:creationId xmlns:a16="http://schemas.microsoft.com/office/drawing/2014/main" id="{06D9911F-275B-2A10-DD5E-C7A7864101E5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6279298" y="5808015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31" name="Group 130">
                    <a:extLst>
                      <a:ext uri="{FF2B5EF4-FFF2-40B4-BE49-F238E27FC236}">
                        <a16:creationId xmlns:a16="http://schemas.microsoft.com/office/drawing/2014/main" id="{8E08D6A1-1832-74BB-174F-518565998220}"/>
                      </a:ext>
                    </a:extLst>
                  </p:cNvPr>
                  <p:cNvGrpSpPr/>
                  <p:nvPr/>
                </p:nvGrpSpPr>
                <p:grpSpPr>
                  <a:xfrm>
                    <a:off x="6794392" y="5223834"/>
                    <a:ext cx="697130" cy="1554247"/>
                    <a:chOff x="6794392" y="5223834"/>
                    <a:chExt cx="697130" cy="1554247"/>
                  </a:xfrm>
                </p:grpSpPr>
                <p:grpSp>
                  <p:nvGrpSpPr>
                    <p:cNvPr id="130" name="Group 129">
                      <a:extLst>
                        <a:ext uri="{FF2B5EF4-FFF2-40B4-BE49-F238E27FC236}">
                          <a16:creationId xmlns:a16="http://schemas.microsoft.com/office/drawing/2014/main" id="{3B9C636A-C63F-B87F-F936-C36D5B664B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4392" y="5223834"/>
                      <a:ext cx="697130" cy="1223206"/>
                      <a:chOff x="6794392" y="5223834"/>
                      <a:chExt cx="697130" cy="1223206"/>
                    </a:xfrm>
                  </p:grpSpPr>
                  <p:sp>
                    <p:nvSpPr>
                      <p:cNvPr id="81" name="Oval 80">
                        <a:extLst>
                          <a:ext uri="{FF2B5EF4-FFF2-40B4-BE49-F238E27FC236}">
                            <a16:creationId xmlns:a16="http://schemas.microsoft.com/office/drawing/2014/main" id="{C4D56997-0618-614E-2996-1AFBD0B970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47057" y="5237858"/>
                        <a:ext cx="288032" cy="288032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dirty="0"/>
                          <a:t>q</a:t>
                        </a:r>
                      </a:p>
                    </p:txBody>
                  </p:sp>
                  <p:sp>
                    <p:nvSpPr>
                      <p:cNvPr id="75" name="Oval 74">
                        <a:extLst>
                          <a:ext uri="{FF2B5EF4-FFF2-40B4-BE49-F238E27FC236}">
                            <a16:creationId xmlns:a16="http://schemas.microsoft.com/office/drawing/2014/main" id="{19A088BF-BE29-8852-B8C9-75A341DE69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15234" y="5514452"/>
                        <a:ext cx="288032" cy="288032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dirty="0"/>
                          <a:t>q</a:t>
                        </a:r>
                      </a:p>
                    </p:txBody>
                  </p:sp>
                  <p:grpSp>
                    <p:nvGrpSpPr>
                      <p:cNvPr id="97" name="Group 96">
                        <a:extLst>
                          <a:ext uri="{FF2B5EF4-FFF2-40B4-BE49-F238E27FC236}">
                            <a16:creationId xmlns:a16="http://schemas.microsoft.com/office/drawing/2014/main" id="{2718F251-E450-D915-35DA-1E6CE83BAC8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87091" y="5865805"/>
                        <a:ext cx="504431" cy="581235"/>
                        <a:chOff x="7012828" y="5605392"/>
                        <a:chExt cx="504431" cy="581235"/>
                      </a:xfrm>
                    </p:grpSpPr>
                    <p:sp>
                      <p:nvSpPr>
                        <p:cNvPr id="92" name="Oval 91">
                          <a:extLst>
                            <a:ext uri="{FF2B5EF4-FFF2-40B4-BE49-F238E27FC236}">
                              <a16:creationId xmlns:a16="http://schemas.microsoft.com/office/drawing/2014/main" id="{A1E38AD1-274F-8B95-89EB-7A0F4E9CC80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91857" y="5618105"/>
                          <a:ext cx="288032" cy="288032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dirty="0"/>
                            <a:t>q</a:t>
                          </a:r>
                        </a:p>
                      </p:txBody>
                    </p:sp>
                    <p:sp>
                      <p:nvSpPr>
                        <p:cNvPr id="93" name="Oval 92">
                          <a:extLst>
                            <a:ext uri="{FF2B5EF4-FFF2-40B4-BE49-F238E27FC236}">
                              <a16:creationId xmlns:a16="http://schemas.microsoft.com/office/drawing/2014/main" id="{596C694A-C0A0-9784-52E0-D5B330A0CDE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026352" y="5854336"/>
                          <a:ext cx="288032" cy="288032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dirty="0"/>
                            <a:t>q</a:t>
                          </a:r>
                        </a:p>
                      </p:txBody>
                    </p:sp>
                    <p:sp>
                      <p:nvSpPr>
                        <p:cNvPr id="95" name="Oval 94">
                          <a:extLst>
                            <a:ext uri="{FF2B5EF4-FFF2-40B4-BE49-F238E27FC236}">
                              <a16:creationId xmlns:a16="http://schemas.microsoft.com/office/drawing/2014/main" id="{9B928DFD-124E-0F78-B44C-E70EC38332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360243">
                          <a:off x="7012828" y="5605392"/>
                          <a:ext cx="504431" cy="581235"/>
                        </a:xfrm>
                        <a:prstGeom prst="ellipse">
                          <a:avLst/>
                        </a:prstGeom>
                        <a:noFill/>
                        <a:ln w="28575"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  <p:sp>
                    <p:nvSpPr>
                      <p:cNvPr id="98" name="Oval 97">
                        <a:extLst>
                          <a:ext uri="{FF2B5EF4-FFF2-40B4-BE49-F238E27FC236}">
                            <a16:creationId xmlns:a16="http://schemas.microsoft.com/office/drawing/2014/main" id="{956AD3BA-CA66-F4F4-C7F1-E80B3AE49042}"/>
                          </a:ext>
                        </a:extLst>
                      </p:cNvPr>
                      <p:cNvSpPr/>
                      <p:nvPr/>
                    </p:nvSpPr>
                    <p:spPr>
                      <a:xfrm rot="1360243">
                        <a:off x="6794392" y="5223834"/>
                        <a:ext cx="504431" cy="581235"/>
                      </a:xfrm>
                      <a:prstGeom prst="ellipse">
                        <a:avLst/>
                      </a:prstGeom>
                      <a:noFill/>
                      <a:ln w="28575"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00" name="Straight Arrow Connector 99">
                        <a:extLst>
                          <a:ext uri="{FF2B5EF4-FFF2-40B4-BE49-F238E27FC236}">
                            <a16:creationId xmlns:a16="http://schemas.microsoft.com/office/drawing/2014/main" id="{EFC6DCE5-ED75-CA6F-E37A-BC38FC79772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807916" y="5830964"/>
                        <a:ext cx="117538" cy="518254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02" name="Straight Arrow Connector 101">
                      <a:extLst>
                        <a:ext uri="{FF2B5EF4-FFF2-40B4-BE49-F238E27FC236}">
                          <a16:creationId xmlns:a16="http://schemas.microsoft.com/office/drawing/2014/main" id="{E2393EF3-DFF1-9A10-8BBB-D43364C7AB4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33407" y="6428074"/>
                      <a:ext cx="30874" cy="35000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D325C44A-8DEF-C2E3-91DA-3DE8E233770D}"/>
                </a:ext>
              </a:extLst>
            </p:cNvPr>
            <p:cNvGrpSpPr/>
            <p:nvPr/>
          </p:nvGrpSpPr>
          <p:grpSpPr>
            <a:xfrm>
              <a:off x="6916139" y="2189913"/>
              <a:ext cx="1611430" cy="1495085"/>
              <a:chOff x="6916139" y="2189913"/>
              <a:chExt cx="1611430" cy="1495085"/>
            </a:xfrm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873486F1-4993-F9D2-1F33-83A50FCD4DCA}"/>
                  </a:ext>
                </a:extLst>
              </p:cNvPr>
              <p:cNvGrpSpPr/>
              <p:nvPr/>
            </p:nvGrpSpPr>
            <p:grpSpPr>
              <a:xfrm>
                <a:off x="7442895" y="2231570"/>
                <a:ext cx="504431" cy="932625"/>
                <a:chOff x="7442895" y="2231570"/>
                <a:chExt cx="504431" cy="932625"/>
              </a:xfrm>
            </p:grpSpPr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A365B611-62E8-D644-CABD-87DEE0D1B2EB}"/>
                    </a:ext>
                  </a:extLst>
                </p:cNvPr>
                <p:cNvGrpSpPr/>
                <p:nvPr/>
              </p:nvGrpSpPr>
              <p:grpSpPr>
                <a:xfrm>
                  <a:off x="7596336" y="2231570"/>
                  <a:ext cx="288032" cy="653464"/>
                  <a:chOff x="1728856" y="2220429"/>
                  <a:chExt cx="288032" cy="653464"/>
                </a:xfrm>
              </p:grpSpPr>
              <p:sp>
                <p:nvSpPr>
                  <p:cNvPr id="88" name="Oval 87">
                    <a:extLst>
                      <a:ext uri="{FF2B5EF4-FFF2-40B4-BE49-F238E27FC236}">
                        <a16:creationId xmlns:a16="http://schemas.microsoft.com/office/drawing/2014/main" id="{B29CCD14-530F-EF97-564E-DCB8DD74A81D}"/>
                      </a:ext>
                    </a:extLst>
                  </p:cNvPr>
                  <p:cNvSpPr/>
                  <p:nvPr/>
                </p:nvSpPr>
                <p:spPr>
                  <a:xfrm>
                    <a:off x="1728856" y="2585861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  <p:cxnSp>
                <p:nvCxnSpPr>
                  <p:cNvPr id="89" name="Straight Arrow Connector 88">
                    <a:extLst>
                      <a:ext uri="{FF2B5EF4-FFF2-40B4-BE49-F238E27FC236}">
                        <a16:creationId xmlns:a16="http://schemas.microsoft.com/office/drawing/2014/main" id="{C88B0F21-DCB8-BB54-0BCF-3B98D2B32E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944880" y="2220429"/>
                    <a:ext cx="24044" cy="34529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6F6013-5903-1DA6-3B4C-2EBBAC83D129}"/>
                    </a:ext>
                  </a:extLst>
                </p:cNvPr>
                <p:cNvSpPr/>
                <p:nvPr/>
              </p:nvSpPr>
              <p:spPr>
                <a:xfrm>
                  <a:off x="7503433" y="2875035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7A637CCF-7861-8104-89FB-3252BCF355C6}"/>
                    </a:ext>
                  </a:extLst>
                </p:cNvPr>
                <p:cNvSpPr/>
                <p:nvPr/>
              </p:nvSpPr>
              <p:spPr>
                <a:xfrm rot="1360243">
                  <a:off x="7442895" y="2582960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5D25635B-50E1-470D-B21B-705445C900EC}"/>
                  </a:ext>
                </a:extLst>
              </p:cNvPr>
              <p:cNvGrpSpPr/>
              <p:nvPr/>
            </p:nvGrpSpPr>
            <p:grpSpPr>
              <a:xfrm>
                <a:off x="6916139" y="2496526"/>
                <a:ext cx="504431" cy="581235"/>
                <a:chOff x="6916139" y="2496526"/>
                <a:chExt cx="504431" cy="581235"/>
              </a:xfrm>
            </p:grpSpPr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D950D2E8-ED60-328A-DD16-2FA48574EE78}"/>
                    </a:ext>
                  </a:extLst>
                </p:cNvPr>
                <p:cNvSpPr/>
                <p:nvPr/>
              </p:nvSpPr>
              <p:spPr>
                <a:xfrm>
                  <a:off x="7010931" y="278579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55623BC0-C79B-B9AD-1B7D-21376A9DB228}"/>
                    </a:ext>
                  </a:extLst>
                </p:cNvPr>
                <p:cNvSpPr/>
                <p:nvPr/>
              </p:nvSpPr>
              <p:spPr>
                <a:xfrm>
                  <a:off x="7062335" y="2502019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3BE65717-CEFE-96E0-531D-377D18A3555C}"/>
                    </a:ext>
                  </a:extLst>
                </p:cNvPr>
                <p:cNvSpPr/>
                <p:nvPr/>
              </p:nvSpPr>
              <p:spPr>
                <a:xfrm rot="1360243">
                  <a:off x="6916139" y="2496526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F66D4AF8-A3E8-F3DE-592C-A4B5909793F0}"/>
                  </a:ext>
                </a:extLst>
              </p:cNvPr>
              <p:cNvGrpSpPr/>
              <p:nvPr/>
            </p:nvGrpSpPr>
            <p:grpSpPr>
              <a:xfrm>
                <a:off x="7694724" y="2189913"/>
                <a:ext cx="832845" cy="1487348"/>
                <a:chOff x="7694724" y="2189913"/>
                <a:chExt cx="832845" cy="1487348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5482FE4D-7A3F-17EC-D642-BF0978BC5CA6}"/>
                    </a:ext>
                  </a:extLst>
                </p:cNvPr>
                <p:cNvSpPr/>
                <p:nvPr/>
              </p:nvSpPr>
              <p:spPr>
                <a:xfrm>
                  <a:off x="8087509" y="2497009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D0E9DE82-C5FF-4BC1-6BC5-E75C2D5A2084}"/>
                    </a:ext>
                  </a:extLst>
                </p:cNvPr>
                <p:cNvSpPr/>
                <p:nvPr/>
              </p:nvSpPr>
              <p:spPr>
                <a:xfrm>
                  <a:off x="8033666" y="2777966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82D5D44F-03DF-4E41-B3EF-051F8011AF33}"/>
                    </a:ext>
                  </a:extLst>
                </p:cNvPr>
                <p:cNvSpPr/>
                <p:nvPr/>
              </p:nvSpPr>
              <p:spPr>
                <a:xfrm>
                  <a:off x="7812360" y="3085164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2C679EB0-CFEC-6B6B-394F-D4E0CB93C139}"/>
                    </a:ext>
                  </a:extLst>
                </p:cNvPr>
                <p:cNvSpPr/>
                <p:nvPr/>
              </p:nvSpPr>
              <p:spPr>
                <a:xfrm>
                  <a:off x="7783185" y="3380915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64ADC9BE-69CD-5281-5444-E02037597403}"/>
                    </a:ext>
                  </a:extLst>
                </p:cNvPr>
                <p:cNvSpPr/>
                <p:nvPr/>
              </p:nvSpPr>
              <p:spPr>
                <a:xfrm rot="1360243">
                  <a:off x="7694724" y="3096026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23A85869-2C9A-1610-AD9A-805824D9ECFC}"/>
                    </a:ext>
                  </a:extLst>
                </p:cNvPr>
                <p:cNvSpPr/>
                <p:nvPr/>
              </p:nvSpPr>
              <p:spPr>
                <a:xfrm rot="1360243">
                  <a:off x="7979309" y="2502818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5" name="Straight Arrow Connector 114">
                  <a:extLst>
                    <a:ext uri="{FF2B5EF4-FFF2-40B4-BE49-F238E27FC236}">
                      <a16:creationId xmlns:a16="http://schemas.microsoft.com/office/drawing/2014/main" id="{77DF0CF3-F78A-5CBB-9945-1C508AC1D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341972" y="2189913"/>
                  <a:ext cx="185597" cy="3125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A86A25D3-195E-8E78-104A-57DA621BEF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59754" y="2353097"/>
                  <a:ext cx="34959" cy="73741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407DD1EA-5FFE-FCBE-E649-F26C3B5B135C}"/>
                  </a:ext>
                </a:extLst>
              </p:cNvPr>
              <p:cNvGrpSpPr/>
              <p:nvPr/>
            </p:nvGrpSpPr>
            <p:grpSpPr>
              <a:xfrm>
                <a:off x="7098152" y="2279806"/>
                <a:ext cx="504431" cy="1405192"/>
                <a:chOff x="7098152" y="2279806"/>
                <a:chExt cx="504431" cy="1405192"/>
              </a:xfrm>
            </p:grpSpPr>
            <p:sp>
              <p:nvSpPr>
                <p:cNvPr id="104" name="Oval 103">
                  <a:extLst>
                    <a:ext uri="{FF2B5EF4-FFF2-40B4-BE49-F238E27FC236}">
                      <a16:creationId xmlns:a16="http://schemas.microsoft.com/office/drawing/2014/main" id="{EADE094E-BCC8-8136-5197-A9D66001A556}"/>
                    </a:ext>
                  </a:extLst>
                </p:cNvPr>
                <p:cNvSpPr/>
                <p:nvPr/>
              </p:nvSpPr>
              <p:spPr>
                <a:xfrm>
                  <a:off x="7247334" y="3106026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36CBDFE3-1864-10A3-9B4F-4C40FDDB291E}"/>
                    </a:ext>
                  </a:extLst>
                </p:cNvPr>
                <p:cNvSpPr/>
                <p:nvPr/>
              </p:nvSpPr>
              <p:spPr>
                <a:xfrm>
                  <a:off x="7144631" y="3390062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9DC37725-DCD6-C692-36F6-7CC3CE5C7970}"/>
                    </a:ext>
                  </a:extLst>
                </p:cNvPr>
                <p:cNvSpPr/>
                <p:nvPr/>
              </p:nvSpPr>
              <p:spPr>
                <a:xfrm rot="1360243">
                  <a:off x="7098152" y="3103763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0" name="Straight Arrow Connector 119">
                  <a:extLst>
                    <a:ext uri="{FF2B5EF4-FFF2-40B4-BE49-F238E27FC236}">
                      <a16:creationId xmlns:a16="http://schemas.microsoft.com/office/drawing/2014/main" id="{6C32B803-4BEA-A85C-64C5-17DC769F4A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4324" y="2279806"/>
                  <a:ext cx="110288" cy="81798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2943022E-9DE9-6082-1156-83BB9E6DEE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201949" y="2209231"/>
                <a:ext cx="27593" cy="2807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23740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23AA856-9F88-6C01-7C8E-CAF7CE44B56E}"/>
              </a:ext>
            </a:extLst>
          </p:cNvPr>
          <p:cNvGrpSpPr/>
          <p:nvPr/>
        </p:nvGrpSpPr>
        <p:grpSpPr>
          <a:xfrm>
            <a:off x="395536" y="3236848"/>
            <a:ext cx="936104" cy="1704914"/>
            <a:chOff x="1115616" y="3280871"/>
            <a:chExt cx="936104" cy="17049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CEB9D2F-2BCC-166B-DE02-7F37D1B45270}"/>
                </a:ext>
              </a:extLst>
            </p:cNvPr>
            <p:cNvGrpSpPr/>
            <p:nvPr/>
          </p:nvGrpSpPr>
          <p:grpSpPr>
            <a:xfrm>
              <a:off x="1691680" y="3280871"/>
              <a:ext cx="360040" cy="652185"/>
              <a:chOff x="1691680" y="3280871"/>
              <a:chExt cx="360040" cy="65218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EE87886-A4D4-9CA4-21CE-51FE95A27256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B0E3A7-B305-9483-781D-63AFAA0106CD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791C4F-D80B-64E0-1D61-8AFB8C6473E7}"/>
                </a:ext>
              </a:extLst>
            </p:cNvPr>
            <p:cNvGrpSpPr/>
            <p:nvPr/>
          </p:nvGrpSpPr>
          <p:grpSpPr>
            <a:xfrm>
              <a:off x="1115616" y="4365104"/>
              <a:ext cx="504056" cy="620681"/>
              <a:chOff x="1115616" y="4365104"/>
              <a:chExt cx="504056" cy="620681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A75987C-3A1C-7588-4F3C-34BC9F396696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34C4527-5406-3432-2025-613B7AF3F0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2A4AB-B786-D887-B83B-8EC3A8C5BE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180" t="-10256"/>
            <a:stretch/>
          </p:blipFill>
          <p:spPr>
            <a:xfrm rot="17775005">
              <a:off x="1368918" y="3937076"/>
              <a:ext cx="541858" cy="420077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EED7EEB-4DF4-28A9-215D-EC78547A6B6B}"/>
              </a:ext>
            </a:extLst>
          </p:cNvPr>
          <p:cNvGrpSpPr/>
          <p:nvPr/>
        </p:nvGrpSpPr>
        <p:grpSpPr>
          <a:xfrm>
            <a:off x="1187624" y="3127614"/>
            <a:ext cx="1296144" cy="2386934"/>
            <a:chOff x="1835696" y="3102907"/>
            <a:chExt cx="1296144" cy="238693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132C23-859E-9D8B-3287-73F6D264CEBA}"/>
                </a:ext>
              </a:extLst>
            </p:cNvPr>
            <p:cNvGrpSpPr/>
            <p:nvPr/>
          </p:nvGrpSpPr>
          <p:grpSpPr>
            <a:xfrm>
              <a:off x="2771800" y="3102907"/>
              <a:ext cx="360040" cy="652185"/>
              <a:chOff x="1691680" y="3280871"/>
              <a:chExt cx="360040" cy="652185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807DFFD-54FF-4FA5-4285-0C1FB3744987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43528062-87FC-4CEA-623B-85956C32A09F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2266914-9D66-65D9-26D5-35E48B417A96}"/>
                </a:ext>
              </a:extLst>
            </p:cNvPr>
            <p:cNvGrpSpPr/>
            <p:nvPr/>
          </p:nvGrpSpPr>
          <p:grpSpPr>
            <a:xfrm>
              <a:off x="1835696" y="4869160"/>
              <a:ext cx="504056" cy="620681"/>
              <a:chOff x="1115616" y="4365104"/>
              <a:chExt cx="504056" cy="62068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D88FAAA-73B3-1C01-3FEA-EBD91EA9F17E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CBEFB40-D9DF-821F-9778-C34FFEFBE3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2F3CD26-2C29-5A01-337F-B50D296B99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488" t="-10256" r="1" b="2771"/>
            <a:stretch/>
          </p:blipFill>
          <p:spPr>
            <a:xfrm rot="17775005">
              <a:off x="1932388" y="4116597"/>
              <a:ext cx="1279701" cy="409521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503883-3AB0-6D87-B66D-513E75872368}"/>
              </a:ext>
            </a:extLst>
          </p:cNvPr>
          <p:cNvGrpSpPr/>
          <p:nvPr/>
        </p:nvGrpSpPr>
        <p:grpSpPr>
          <a:xfrm>
            <a:off x="2267744" y="2708920"/>
            <a:ext cx="1505949" cy="3356985"/>
            <a:chOff x="2699792" y="2708920"/>
            <a:chExt cx="1505949" cy="3356985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5C63F2C-01F6-979E-C770-26FE6C9CA3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782" t="-10256" r="1" b="368"/>
            <a:stretch/>
          </p:blipFill>
          <p:spPr>
            <a:xfrm rot="17775005">
              <a:off x="2938568" y="5053074"/>
              <a:ext cx="581438" cy="418680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157EEE9-6B7B-AD83-E81A-52CB5679E2AD}"/>
                </a:ext>
              </a:extLst>
            </p:cNvPr>
            <p:cNvGrpSpPr/>
            <p:nvPr/>
          </p:nvGrpSpPr>
          <p:grpSpPr>
            <a:xfrm>
              <a:off x="2699792" y="2708920"/>
              <a:ext cx="1505949" cy="3356985"/>
              <a:chOff x="1625891" y="2564305"/>
              <a:chExt cx="1505949" cy="3356985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CCE9BD1-F36A-CE61-10C5-4887E80C15A7}"/>
                  </a:ext>
                </a:extLst>
              </p:cNvPr>
              <p:cNvGrpSpPr/>
              <p:nvPr/>
            </p:nvGrpSpPr>
            <p:grpSpPr>
              <a:xfrm>
                <a:off x="2771800" y="2564305"/>
                <a:ext cx="360040" cy="652185"/>
                <a:chOff x="1691680" y="2742269"/>
                <a:chExt cx="360040" cy="652185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6060C264-AB8B-4778-4E6A-B29E59930718}"/>
                    </a:ext>
                  </a:extLst>
                </p:cNvPr>
                <p:cNvSpPr/>
                <p:nvPr/>
              </p:nvSpPr>
              <p:spPr>
                <a:xfrm>
                  <a:off x="1691680" y="3106422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90B9C67E-4614-9E3D-6903-993741E370AD}"/>
                    </a:ext>
                  </a:extLst>
                </p:cNvPr>
                <p:cNvCxnSpPr/>
                <p:nvPr/>
              </p:nvCxnSpPr>
              <p:spPr>
                <a:xfrm flipV="1">
                  <a:off x="1907704" y="2742269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0FC12B29-5656-9F6F-5927-90FE1400B771}"/>
                  </a:ext>
                </a:extLst>
              </p:cNvPr>
              <p:cNvGrpSpPr/>
              <p:nvPr/>
            </p:nvGrpSpPr>
            <p:grpSpPr>
              <a:xfrm>
                <a:off x="1625891" y="5300609"/>
                <a:ext cx="504056" cy="620681"/>
                <a:chOff x="905811" y="4796553"/>
                <a:chExt cx="504056" cy="620681"/>
              </a:xfrm>
            </p:grpSpPr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80AFB46B-EF29-AE04-2C84-C587E488C7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5811" y="508458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8A4E7018-B547-8844-AB5D-3CF48A2B23B4}"/>
                    </a:ext>
                  </a:extLst>
                </p:cNvPr>
                <p:cNvSpPr/>
                <p:nvPr/>
              </p:nvSpPr>
              <p:spPr>
                <a:xfrm>
                  <a:off x="1121835" y="479655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711FC45-F765-99DF-0552-906569D7CC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4782" t="-10256" r="1" b="368"/>
              <a:stretch/>
            </p:blipFill>
            <p:spPr>
              <a:xfrm rot="17775005">
                <a:off x="2388987" y="3254691"/>
                <a:ext cx="581438" cy="418680"/>
              </a:xfrm>
              <a:prstGeom prst="rect">
                <a:avLst/>
              </a:prstGeom>
            </p:spPr>
          </p:pic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2F37D73-4A4A-72EA-B0A2-D314010BFE4F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C8D0365-759C-0329-23AE-65C5ABCC78B8}"/>
                </a:ext>
              </a:extLst>
            </p:cNvPr>
            <p:cNvSpPr/>
            <p:nvPr/>
          </p:nvSpPr>
          <p:spPr>
            <a:xfrm>
              <a:off x="3458223" y="3797890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CC672CA-1217-CDB4-B6DD-6F107EF3944B}"/>
              </a:ext>
            </a:extLst>
          </p:cNvPr>
          <p:cNvGrpSpPr/>
          <p:nvPr/>
        </p:nvGrpSpPr>
        <p:grpSpPr>
          <a:xfrm>
            <a:off x="3275856" y="2492896"/>
            <a:ext cx="1706479" cy="3861041"/>
            <a:chOff x="2499262" y="2464904"/>
            <a:chExt cx="1706479" cy="386104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D35C6677-9327-D67C-4AE6-0524E8140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188" t="-10255" r="1" b="24973"/>
            <a:stretch/>
          </p:blipFill>
          <p:spPr>
            <a:xfrm rot="17775005">
              <a:off x="2710855" y="5194674"/>
              <a:ext cx="838907" cy="324932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267E4D4-6094-C42E-3979-33C648BB902B}"/>
                </a:ext>
              </a:extLst>
            </p:cNvPr>
            <p:cNvGrpSpPr/>
            <p:nvPr/>
          </p:nvGrpSpPr>
          <p:grpSpPr>
            <a:xfrm>
              <a:off x="2499262" y="2464904"/>
              <a:ext cx="1706479" cy="3861041"/>
              <a:chOff x="1425361" y="2320289"/>
              <a:chExt cx="1706479" cy="386104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33BB369-E6C4-1B5C-390D-DA6D25D18C73}"/>
                  </a:ext>
                </a:extLst>
              </p:cNvPr>
              <p:cNvGrpSpPr/>
              <p:nvPr/>
            </p:nvGrpSpPr>
            <p:grpSpPr>
              <a:xfrm>
                <a:off x="2771800" y="2320289"/>
                <a:ext cx="360040" cy="652185"/>
                <a:chOff x="1691680" y="2498253"/>
                <a:chExt cx="360040" cy="652185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5007C8DF-5693-92B5-6239-953525A39D1B}"/>
                    </a:ext>
                  </a:extLst>
                </p:cNvPr>
                <p:cNvSpPr/>
                <p:nvPr/>
              </p:nvSpPr>
              <p:spPr>
                <a:xfrm>
                  <a:off x="1691680" y="2862406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C26FDE90-C745-58EC-5116-B41E7FD6C166}"/>
                    </a:ext>
                  </a:extLst>
                </p:cNvPr>
                <p:cNvCxnSpPr/>
                <p:nvPr/>
              </p:nvCxnSpPr>
              <p:spPr>
                <a:xfrm flipV="1">
                  <a:off x="1907704" y="2498253"/>
                  <a:ext cx="144016" cy="344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955B97CA-B380-85DA-9B18-3F72C9F7876C}"/>
                  </a:ext>
                </a:extLst>
              </p:cNvPr>
              <p:cNvGrpSpPr/>
              <p:nvPr/>
            </p:nvGrpSpPr>
            <p:grpSpPr>
              <a:xfrm>
                <a:off x="1425361" y="5560649"/>
                <a:ext cx="504056" cy="620681"/>
                <a:chOff x="705281" y="5056593"/>
                <a:chExt cx="504056" cy="620681"/>
              </a:xfrm>
            </p:grpSpPr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F1D2331D-4B34-51E9-F0AB-E38C39C97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5281" y="534462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42B39974-9EA0-EFBD-111F-0C1DC745AF69}"/>
                    </a:ext>
                  </a:extLst>
                </p:cNvPr>
                <p:cNvSpPr/>
                <p:nvPr/>
              </p:nvSpPr>
              <p:spPr>
                <a:xfrm>
                  <a:off x="921305" y="505659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43928428-532F-CB81-DBB7-B5DC7628A7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5747" t="-10255" b="-1625"/>
              <a:stretch/>
            </p:blipFill>
            <p:spPr>
              <a:xfrm rot="17775005">
                <a:off x="2332836" y="3078349"/>
                <a:ext cx="730610" cy="426272"/>
              </a:xfrm>
              <a:prstGeom prst="rect">
                <a:avLst/>
              </a:prstGeom>
            </p:spPr>
          </p:pic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76AAD14-3DB4-32D1-27B3-3D78375AD396}"/>
                </a:ext>
              </a:extLst>
            </p:cNvPr>
            <p:cNvSpPr/>
            <p:nvPr/>
          </p:nvSpPr>
          <p:spPr>
            <a:xfrm>
              <a:off x="3229376" y="4826833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7C2A38D-836B-0E01-B72F-992232217942}"/>
                </a:ext>
              </a:extLst>
            </p:cNvPr>
            <p:cNvSpPr/>
            <p:nvPr/>
          </p:nvSpPr>
          <p:spPr>
            <a:xfrm>
              <a:off x="3435366" y="3761048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41A3075-D76A-F31C-A1BA-5CDB415C2A00}"/>
              </a:ext>
            </a:extLst>
          </p:cNvPr>
          <p:cNvGrpSpPr/>
          <p:nvPr/>
        </p:nvGrpSpPr>
        <p:grpSpPr>
          <a:xfrm>
            <a:off x="4427984" y="2276872"/>
            <a:ext cx="1800200" cy="4464496"/>
            <a:chOff x="4932040" y="2276872"/>
            <a:chExt cx="1800200" cy="4464496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6431CA2D-57BA-A8DC-AC0D-F1547C6B0A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6988" t="-10255" b="7654"/>
            <a:stretch/>
          </p:blipFill>
          <p:spPr>
            <a:xfrm rot="17775005">
              <a:off x="5838999" y="3707074"/>
              <a:ext cx="379924" cy="390916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D5A1EFE6-0E80-EA54-8065-FF456651F6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9505" t="-10256" r="1" b="11398"/>
            <a:stretch/>
          </p:blipFill>
          <p:spPr>
            <a:xfrm rot="17775005">
              <a:off x="5090638" y="5851822"/>
              <a:ext cx="503474" cy="376651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98FD124-B79D-207A-1922-D8019B672C61}"/>
                </a:ext>
              </a:extLst>
            </p:cNvPr>
            <p:cNvGrpSpPr/>
            <p:nvPr/>
          </p:nvGrpSpPr>
          <p:grpSpPr>
            <a:xfrm>
              <a:off x="4932040" y="2276872"/>
              <a:ext cx="1800200" cy="4464496"/>
              <a:chOff x="2442717" y="2188359"/>
              <a:chExt cx="1800200" cy="4464496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7C06AC17-8FB5-7471-84AA-3BD4D8CD6D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9505" t="-10256" r="1" b="11398"/>
              <a:stretch/>
            </p:blipFill>
            <p:spPr>
              <a:xfrm rot="17775005">
                <a:off x="2975943" y="5029832"/>
                <a:ext cx="503474" cy="376651"/>
              </a:xfrm>
              <a:prstGeom prst="rect">
                <a:avLst/>
              </a:prstGeom>
            </p:spPr>
          </p:pic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0CE56963-255F-93B6-0B3C-1721360430BB}"/>
                  </a:ext>
                </a:extLst>
              </p:cNvPr>
              <p:cNvGrpSpPr/>
              <p:nvPr/>
            </p:nvGrpSpPr>
            <p:grpSpPr>
              <a:xfrm>
                <a:off x="2442717" y="2188359"/>
                <a:ext cx="1800200" cy="4464496"/>
                <a:chOff x="1368816" y="2043744"/>
                <a:chExt cx="1800200" cy="4464496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880C763A-4D47-4F3B-F2C7-A07AA9CDBBD1}"/>
                    </a:ext>
                  </a:extLst>
                </p:cNvPr>
                <p:cNvGrpSpPr/>
                <p:nvPr/>
              </p:nvGrpSpPr>
              <p:grpSpPr>
                <a:xfrm>
                  <a:off x="2808976" y="2043744"/>
                  <a:ext cx="360040" cy="652185"/>
                  <a:chOff x="1728856" y="2221708"/>
                  <a:chExt cx="360040" cy="652185"/>
                </a:xfrm>
              </p:grpSpPr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FC47FC4C-ECA9-7719-E76B-C6509DF7E32E}"/>
                      </a:ext>
                    </a:extLst>
                  </p:cNvPr>
                  <p:cNvSpPr/>
                  <p:nvPr/>
                </p:nvSpPr>
                <p:spPr>
                  <a:xfrm>
                    <a:off x="1728856" y="2585861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4AACA2FC-76EF-7581-DF1F-DCF5AF7C42B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944880" y="2221708"/>
                    <a:ext cx="144016" cy="34401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E9532F82-1A68-2024-89EA-A11E062FE680}"/>
                    </a:ext>
                  </a:extLst>
                </p:cNvPr>
                <p:cNvGrpSpPr/>
                <p:nvPr/>
              </p:nvGrpSpPr>
              <p:grpSpPr>
                <a:xfrm>
                  <a:off x="1368816" y="5887559"/>
                  <a:ext cx="504056" cy="620681"/>
                  <a:chOff x="648736" y="5383503"/>
                  <a:chExt cx="504056" cy="620681"/>
                </a:xfrm>
              </p:grpSpPr>
              <p:cxnSp>
                <p:nvCxnSpPr>
                  <p:cNvPr id="59" name="Straight Arrow Connector 58">
                    <a:extLst>
                      <a:ext uri="{FF2B5EF4-FFF2-40B4-BE49-F238E27FC236}">
                        <a16:creationId xmlns:a16="http://schemas.microsoft.com/office/drawing/2014/main" id="{3EF829D0-5BF5-3C4F-CCAF-70E914CCCA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8736" y="5671535"/>
                    <a:ext cx="216024" cy="33264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665133B9-B1F9-AA2F-DD83-4D5C3D1391AF}"/>
                      </a:ext>
                    </a:extLst>
                  </p:cNvPr>
                  <p:cNvSpPr/>
                  <p:nvPr/>
                </p:nvSpPr>
                <p:spPr>
                  <a:xfrm>
                    <a:off x="864760" y="5383503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</p:grp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18B43CC4-6BE3-07DF-3D79-B6BDA44306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6988" t="-10255" b="7654"/>
                <a:stretch/>
              </p:blipFill>
              <p:spPr>
                <a:xfrm rot="17775005">
                  <a:off x="2599739" y="2645947"/>
                  <a:ext cx="379924" cy="390916"/>
                </a:xfrm>
                <a:prstGeom prst="rect">
                  <a:avLst/>
                </a:prstGeom>
              </p:spPr>
            </p:pic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1367865-20CF-06E8-8522-64CB4AF99AB0}"/>
                  </a:ext>
                </a:extLst>
              </p:cNvPr>
              <p:cNvSpPr/>
              <p:nvPr/>
            </p:nvSpPr>
            <p:spPr>
              <a:xfrm>
                <a:off x="3229376" y="4826833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q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5838D37-0EBC-62C4-D639-EB5664D9F8B1}"/>
                  </a:ext>
                </a:extLst>
              </p:cNvPr>
              <p:cNvSpPr/>
              <p:nvPr/>
            </p:nvSpPr>
            <p:spPr>
              <a:xfrm>
                <a:off x="3306813" y="3916551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q</a:t>
                </a:r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8239EAD-A7A7-F661-1A45-A50F4127566B}"/>
                </a:ext>
              </a:extLst>
            </p:cNvPr>
            <p:cNvSpPr/>
            <p:nvPr/>
          </p:nvSpPr>
          <p:spPr>
            <a:xfrm>
              <a:off x="5491310" y="5360031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C9F0990-1393-0B36-8261-AC477A9A7578}"/>
                </a:ext>
              </a:extLst>
            </p:cNvPr>
            <p:cNvSpPr/>
            <p:nvPr/>
          </p:nvSpPr>
          <p:spPr>
            <a:xfrm>
              <a:off x="5313099" y="5726381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D168235D-AD23-86B6-A918-D0961A72C5C3}"/>
                </a:ext>
              </a:extLst>
            </p:cNvPr>
            <p:cNvSpPr/>
            <p:nvPr/>
          </p:nvSpPr>
          <p:spPr>
            <a:xfrm>
              <a:off x="6064893" y="3203414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93A6C8D3-0673-A0E8-8413-01D6070C083E}"/>
                </a:ext>
              </a:extLst>
            </p:cNvPr>
            <p:cNvSpPr/>
            <p:nvPr/>
          </p:nvSpPr>
          <p:spPr>
            <a:xfrm>
              <a:off x="5984217" y="3531889"/>
              <a:ext cx="288032" cy="288032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32B6EF30-8EB5-2E69-36A2-250754E0D1BE}"/>
              </a:ext>
            </a:extLst>
          </p:cNvPr>
          <p:cNvSpPr txBox="1"/>
          <p:nvPr/>
        </p:nvSpPr>
        <p:spPr>
          <a:xfrm>
            <a:off x="6012160" y="422108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…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AD684E7-DE1D-8106-24C6-04437940558F}"/>
              </a:ext>
            </a:extLst>
          </p:cNvPr>
          <p:cNvGrpSpPr/>
          <p:nvPr/>
        </p:nvGrpSpPr>
        <p:grpSpPr>
          <a:xfrm>
            <a:off x="5890658" y="2189913"/>
            <a:ext cx="2636911" cy="4521526"/>
            <a:chOff x="5890658" y="2189913"/>
            <a:chExt cx="2636911" cy="4521526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D8445B1C-CEFD-72EB-CF7E-8E6CF1FFBFE8}"/>
                </a:ext>
              </a:extLst>
            </p:cNvPr>
            <p:cNvGrpSpPr/>
            <p:nvPr/>
          </p:nvGrpSpPr>
          <p:grpSpPr>
            <a:xfrm>
              <a:off x="5890658" y="5157192"/>
              <a:ext cx="1633670" cy="1554247"/>
              <a:chOff x="5868144" y="5223834"/>
              <a:chExt cx="1633670" cy="1554247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B3AD33B0-534D-5CAA-6A38-22940C6D512F}"/>
                  </a:ext>
                </a:extLst>
              </p:cNvPr>
              <p:cNvGrpSpPr/>
              <p:nvPr/>
            </p:nvGrpSpPr>
            <p:grpSpPr>
              <a:xfrm>
                <a:off x="6135281" y="6076664"/>
                <a:ext cx="504056" cy="620681"/>
                <a:chOff x="648736" y="5383503"/>
                <a:chExt cx="504056" cy="620681"/>
              </a:xfrm>
            </p:grpSpPr>
            <p:cxnSp>
              <p:nvCxnSpPr>
                <p:cNvPr id="86" name="Straight Arrow Connector 85">
                  <a:extLst>
                    <a:ext uri="{FF2B5EF4-FFF2-40B4-BE49-F238E27FC236}">
                      <a16:creationId xmlns:a16="http://schemas.microsoft.com/office/drawing/2014/main" id="{90BB90D2-189E-7B0F-D17B-1B7F892A2A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8736" y="5671535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15F9877D-D365-5680-DB51-D605AB7DD1C7}"/>
                    </a:ext>
                  </a:extLst>
                </p:cNvPr>
                <p:cNvSpPr/>
                <p:nvPr/>
              </p:nvSpPr>
              <p:spPr>
                <a:xfrm>
                  <a:off x="864760" y="538350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b</a:t>
                  </a:r>
                </a:p>
              </p:txBody>
            </p:sp>
          </p:grp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0E6BFD21-1A88-A5CF-269F-EFCFD1596E90}"/>
                  </a:ext>
                </a:extLst>
              </p:cNvPr>
              <p:cNvGrpSpPr/>
              <p:nvPr/>
            </p:nvGrpSpPr>
            <p:grpSpPr>
              <a:xfrm>
                <a:off x="5868144" y="5223834"/>
                <a:ext cx="1633670" cy="1554247"/>
                <a:chOff x="5857852" y="5223834"/>
                <a:chExt cx="1633670" cy="1554247"/>
              </a:xfrm>
            </p:grpSpPr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2870D67A-C286-5C72-9ABF-67DE073DEBCE}"/>
                    </a:ext>
                  </a:extLst>
                </p:cNvPr>
                <p:cNvSpPr/>
                <p:nvPr/>
              </p:nvSpPr>
              <p:spPr>
                <a:xfrm>
                  <a:off x="6177816" y="5283224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83DB4092-F5FF-CC8D-9507-857C4D3A920F}"/>
                    </a:ext>
                  </a:extLst>
                </p:cNvPr>
                <p:cNvSpPr/>
                <p:nvPr/>
              </p:nvSpPr>
              <p:spPr>
                <a:xfrm>
                  <a:off x="6039703" y="5546357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9365E429-C794-3090-668E-9F93C46053B7}"/>
                    </a:ext>
                  </a:extLst>
                </p:cNvPr>
                <p:cNvSpPr/>
                <p:nvPr/>
              </p:nvSpPr>
              <p:spPr>
                <a:xfrm rot="1360243">
                  <a:off x="6012687" y="5259780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9" name="Straight Arrow Connector 98">
                  <a:extLst>
                    <a:ext uri="{FF2B5EF4-FFF2-40B4-BE49-F238E27FC236}">
                      <a16:creationId xmlns:a16="http://schemas.microsoft.com/office/drawing/2014/main" id="{FB5BDAB7-35A8-4F87-8D35-CFEF72B2FD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57852" y="5819097"/>
                  <a:ext cx="216024" cy="3326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2" name="Group 131">
                  <a:extLst>
                    <a:ext uri="{FF2B5EF4-FFF2-40B4-BE49-F238E27FC236}">
                      <a16:creationId xmlns:a16="http://schemas.microsoft.com/office/drawing/2014/main" id="{22CB1A43-ECD7-8194-FE6B-037CCB56C871}"/>
                    </a:ext>
                  </a:extLst>
                </p:cNvPr>
                <p:cNvGrpSpPr/>
                <p:nvPr/>
              </p:nvGrpSpPr>
              <p:grpSpPr>
                <a:xfrm>
                  <a:off x="6279298" y="5223834"/>
                  <a:ext cx="1212224" cy="1554247"/>
                  <a:chOff x="6279298" y="5223834"/>
                  <a:chExt cx="1212224" cy="1554247"/>
                </a:xfrm>
              </p:grpSpPr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id="{E3848ED9-B832-D6D2-E7D4-612B4AC441F2}"/>
                      </a:ext>
                    </a:extLst>
                  </p:cNvPr>
                  <p:cNvSpPr/>
                  <p:nvPr/>
                </p:nvSpPr>
                <p:spPr>
                  <a:xfrm>
                    <a:off x="6454463" y="5813531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94" name="Oval 93">
                    <a:extLst>
                      <a:ext uri="{FF2B5EF4-FFF2-40B4-BE49-F238E27FC236}">
                        <a16:creationId xmlns:a16="http://schemas.microsoft.com/office/drawing/2014/main" id="{06D9911F-275B-2A10-DD5E-C7A7864101E5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6279298" y="5808015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31" name="Group 130">
                    <a:extLst>
                      <a:ext uri="{FF2B5EF4-FFF2-40B4-BE49-F238E27FC236}">
                        <a16:creationId xmlns:a16="http://schemas.microsoft.com/office/drawing/2014/main" id="{8E08D6A1-1832-74BB-174F-518565998220}"/>
                      </a:ext>
                    </a:extLst>
                  </p:cNvPr>
                  <p:cNvGrpSpPr/>
                  <p:nvPr/>
                </p:nvGrpSpPr>
                <p:grpSpPr>
                  <a:xfrm>
                    <a:off x="6794392" y="5223834"/>
                    <a:ext cx="697130" cy="1554247"/>
                    <a:chOff x="6794392" y="5223834"/>
                    <a:chExt cx="697130" cy="1554247"/>
                  </a:xfrm>
                </p:grpSpPr>
                <p:grpSp>
                  <p:nvGrpSpPr>
                    <p:cNvPr id="130" name="Group 129">
                      <a:extLst>
                        <a:ext uri="{FF2B5EF4-FFF2-40B4-BE49-F238E27FC236}">
                          <a16:creationId xmlns:a16="http://schemas.microsoft.com/office/drawing/2014/main" id="{3B9C636A-C63F-B87F-F936-C36D5B664B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4392" y="5223834"/>
                      <a:ext cx="697130" cy="1223206"/>
                      <a:chOff x="6794392" y="5223834"/>
                      <a:chExt cx="697130" cy="1223206"/>
                    </a:xfrm>
                  </p:grpSpPr>
                  <p:sp>
                    <p:nvSpPr>
                      <p:cNvPr id="81" name="Oval 80">
                        <a:extLst>
                          <a:ext uri="{FF2B5EF4-FFF2-40B4-BE49-F238E27FC236}">
                            <a16:creationId xmlns:a16="http://schemas.microsoft.com/office/drawing/2014/main" id="{C4D56997-0618-614E-2996-1AFBD0B970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47057" y="5237858"/>
                        <a:ext cx="288032" cy="288032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dirty="0"/>
                          <a:t>q</a:t>
                        </a:r>
                      </a:p>
                    </p:txBody>
                  </p:sp>
                  <p:sp>
                    <p:nvSpPr>
                      <p:cNvPr id="75" name="Oval 74">
                        <a:extLst>
                          <a:ext uri="{FF2B5EF4-FFF2-40B4-BE49-F238E27FC236}">
                            <a16:creationId xmlns:a16="http://schemas.microsoft.com/office/drawing/2014/main" id="{19A088BF-BE29-8852-B8C9-75A341DE69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15234" y="5514452"/>
                        <a:ext cx="288032" cy="288032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dirty="0"/>
                          <a:t>q</a:t>
                        </a:r>
                      </a:p>
                    </p:txBody>
                  </p:sp>
                  <p:grpSp>
                    <p:nvGrpSpPr>
                      <p:cNvPr id="97" name="Group 96">
                        <a:extLst>
                          <a:ext uri="{FF2B5EF4-FFF2-40B4-BE49-F238E27FC236}">
                            <a16:creationId xmlns:a16="http://schemas.microsoft.com/office/drawing/2014/main" id="{2718F251-E450-D915-35DA-1E6CE83BAC8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87091" y="5865805"/>
                        <a:ext cx="504431" cy="581235"/>
                        <a:chOff x="7012828" y="5605392"/>
                        <a:chExt cx="504431" cy="581235"/>
                      </a:xfrm>
                    </p:grpSpPr>
                    <p:sp>
                      <p:nvSpPr>
                        <p:cNvPr id="92" name="Oval 91">
                          <a:extLst>
                            <a:ext uri="{FF2B5EF4-FFF2-40B4-BE49-F238E27FC236}">
                              <a16:creationId xmlns:a16="http://schemas.microsoft.com/office/drawing/2014/main" id="{A1E38AD1-274F-8B95-89EB-7A0F4E9CC80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91857" y="5618105"/>
                          <a:ext cx="288032" cy="288032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dirty="0"/>
                            <a:t>q</a:t>
                          </a:r>
                        </a:p>
                      </p:txBody>
                    </p:sp>
                    <p:sp>
                      <p:nvSpPr>
                        <p:cNvPr id="93" name="Oval 92">
                          <a:extLst>
                            <a:ext uri="{FF2B5EF4-FFF2-40B4-BE49-F238E27FC236}">
                              <a16:creationId xmlns:a16="http://schemas.microsoft.com/office/drawing/2014/main" id="{596C694A-C0A0-9784-52E0-D5B330A0CDE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026352" y="5854336"/>
                          <a:ext cx="288032" cy="288032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dirty="0"/>
                            <a:t>q</a:t>
                          </a:r>
                        </a:p>
                      </p:txBody>
                    </p:sp>
                    <p:sp>
                      <p:nvSpPr>
                        <p:cNvPr id="95" name="Oval 94">
                          <a:extLst>
                            <a:ext uri="{FF2B5EF4-FFF2-40B4-BE49-F238E27FC236}">
                              <a16:creationId xmlns:a16="http://schemas.microsoft.com/office/drawing/2014/main" id="{9B928DFD-124E-0F78-B44C-E70EC38332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360243">
                          <a:off x="7012828" y="5605392"/>
                          <a:ext cx="504431" cy="581235"/>
                        </a:xfrm>
                        <a:prstGeom prst="ellipse">
                          <a:avLst/>
                        </a:prstGeom>
                        <a:noFill/>
                        <a:ln w="28575"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  <p:sp>
                    <p:nvSpPr>
                      <p:cNvPr id="98" name="Oval 97">
                        <a:extLst>
                          <a:ext uri="{FF2B5EF4-FFF2-40B4-BE49-F238E27FC236}">
                            <a16:creationId xmlns:a16="http://schemas.microsoft.com/office/drawing/2014/main" id="{956AD3BA-CA66-F4F4-C7F1-E80B3AE49042}"/>
                          </a:ext>
                        </a:extLst>
                      </p:cNvPr>
                      <p:cNvSpPr/>
                      <p:nvPr/>
                    </p:nvSpPr>
                    <p:spPr>
                      <a:xfrm rot="1360243">
                        <a:off x="6794392" y="5223834"/>
                        <a:ext cx="504431" cy="581235"/>
                      </a:xfrm>
                      <a:prstGeom prst="ellipse">
                        <a:avLst/>
                      </a:prstGeom>
                      <a:noFill/>
                      <a:ln w="28575"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00" name="Straight Arrow Connector 99">
                        <a:extLst>
                          <a:ext uri="{FF2B5EF4-FFF2-40B4-BE49-F238E27FC236}">
                            <a16:creationId xmlns:a16="http://schemas.microsoft.com/office/drawing/2014/main" id="{EFC6DCE5-ED75-CA6F-E37A-BC38FC79772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807916" y="5830964"/>
                        <a:ext cx="117538" cy="518254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02" name="Straight Arrow Connector 101">
                      <a:extLst>
                        <a:ext uri="{FF2B5EF4-FFF2-40B4-BE49-F238E27FC236}">
                          <a16:creationId xmlns:a16="http://schemas.microsoft.com/office/drawing/2014/main" id="{E2393EF3-DFF1-9A10-8BBB-D43364C7AB4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33407" y="6428074"/>
                      <a:ext cx="30874" cy="35000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D325C44A-8DEF-C2E3-91DA-3DE8E233770D}"/>
                </a:ext>
              </a:extLst>
            </p:cNvPr>
            <p:cNvGrpSpPr/>
            <p:nvPr/>
          </p:nvGrpSpPr>
          <p:grpSpPr>
            <a:xfrm>
              <a:off x="6916139" y="2189913"/>
              <a:ext cx="1611430" cy="1495085"/>
              <a:chOff x="6916139" y="2189913"/>
              <a:chExt cx="1611430" cy="1495085"/>
            </a:xfrm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873486F1-4993-F9D2-1F33-83A50FCD4DCA}"/>
                  </a:ext>
                </a:extLst>
              </p:cNvPr>
              <p:cNvGrpSpPr/>
              <p:nvPr/>
            </p:nvGrpSpPr>
            <p:grpSpPr>
              <a:xfrm>
                <a:off x="7442895" y="2231570"/>
                <a:ext cx="504431" cy="932625"/>
                <a:chOff x="7442895" y="2231570"/>
                <a:chExt cx="504431" cy="932625"/>
              </a:xfrm>
            </p:grpSpPr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A365B611-62E8-D644-CABD-87DEE0D1B2EB}"/>
                    </a:ext>
                  </a:extLst>
                </p:cNvPr>
                <p:cNvGrpSpPr/>
                <p:nvPr/>
              </p:nvGrpSpPr>
              <p:grpSpPr>
                <a:xfrm>
                  <a:off x="7596336" y="2231570"/>
                  <a:ext cx="288032" cy="653464"/>
                  <a:chOff x="1728856" y="2220429"/>
                  <a:chExt cx="288032" cy="653464"/>
                </a:xfrm>
              </p:grpSpPr>
              <p:sp>
                <p:nvSpPr>
                  <p:cNvPr id="88" name="Oval 87">
                    <a:extLst>
                      <a:ext uri="{FF2B5EF4-FFF2-40B4-BE49-F238E27FC236}">
                        <a16:creationId xmlns:a16="http://schemas.microsoft.com/office/drawing/2014/main" id="{B29CCD14-530F-EF97-564E-DCB8DD74A81D}"/>
                      </a:ext>
                    </a:extLst>
                  </p:cNvPr>
                  <p:cNvSpPr/>
                  <p:nvPr/>
                </p:nvSpPr>
                <p:spPr>
                  <a:xfrm>
                    <a:off x="1728856" y="2585861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  <p:cxnSp>
                <p:nvCxnSpPr>
                  <p:cNvPr id="89" name="Straight Arrow Connector 88">
                    <a:extLst>
                      <a:ext uri="{FF2B5EF4-FFF2-40B4-BE49-F238E27FC236}">
                        <a16:creationId xmlns:a16="http://schemas.microsoft.com/office/drawing/2014/main" id="{C88B0F21-DCB8-BB54-0BCF-3B98D2B32E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944880" y="2220429"/>
                    <a:ext cx="24044" cy="34529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C6F6013-5903-1DA6-3B4C-2EBBAC83D129}"/>
                    </a:ext>
                  </a:extLst>
                </p:cNvPr>
                <p:cNvSpPr/>
                <p:nvPr/>
              </p:nvSpPr>
              <p:spPr>
                <a:xfrm>
                  <a:off x="7503433" y="2875035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7A637CCF-7861-8104-89FB-3252BCF355C6}"/>
                    </a:ext>
                  </a:extLst>
                </p:cNvPr>
                <p:cNvSpPr/>
                <p:nvPr/>
              </p:nvSpPr>
              <p:spPr>
                <a:xfrm rot="1360243">
                  <a:off x="7442895" y="2582960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5D25635B-50E1-470D-B21B-705445C900EC}"/>
                  </a:ext>
                </a:extLst>
              </p:cNvPr>
              <p:cNvGrpSpPr/>
              <p:nvPr/>
            </p:nvGrpSpPr>
            <p:grpSpPr>
              <a:xfrm>
                <a:off x="6916139" y="2496526"/>
                <a:ext cx="504431" cy="581235"/>
                <a:chOff x="6916139" y="2496526"/>
                <a:chExt cx="504431" cy="581235"/>
              </a:xfrm>
            </p:grpSpPr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D950D2E8-ED60-328A-DD16-2FA48574EE78}"/>
                    </a:ext>
                  </a:extLst>
                </p:cNvPr>
                <p:cNvSpPr/>
                <p:nvPr/>
              </p:nvSpPr>
              <p:spPr>
                <a:xfrm>
                  <a:off x="7010931" y="2785793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55623BC0-C79B-B9AD-1B7D-21376A9DB228}"/>
                    </a:ext>
                  </a:extLst>
                </p:cNvPr>
                <p:cNvSpPr/>
                <p:nvPr/>
              </p:nvSpPr>
              <p:spPr>
                <a:xfrm>
                  <a:off x="7062335" y="2502019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3BE65717-CEFE-96E0-531D-377D18A3555C}"/>
                    </a:ext>
                  </a:extLst>
                </p:cNvPr>
                <p:cNvSpPr/>
                <p:nvPr/>
              </p:nvSpPr>
              <p:spPr>
                <a:xfrm rot="1360243">
                  <a:off x="6916139" y="2496526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F66D4AF8-A3E8-F3DE-592C-A4B5909793F0}"/>
                  </a:ext>
                </a:extLst>
              </p:cNvPr>
              <p:cNvGrpSpPr/>
              <p:nvPr/>
            </p:nvGrpSpPr>
            <p:grpSpPr>
              <a:xfrm>
                <a:off x="7694724" y="2189913"/>
                <a:ext cx="832845" cy="1487348"/>
                <a:chOff x="7694724" y="2189913"/>
                <a:chExt cx="832845" cy="1487348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5482FE4D-7A3F-17EC-D642-BF0978BC5CA6}"/>
                    </a:ext>
                  </a:extLst>
                </p:cNvPr>
                <p:cNvSpPr/>
                <p:nvPr/>
              </p:nvSpPr>
              <p:spPr>
                <a:xfrm>
                  <a:off x="8087509" y="2497009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D0E9DE82-C5FF-4BC1-6BC5-E75C2D5A2084}"/>
                    </a:ext>
                  </a:extLst>
                </p:cNvPr>
                <p:cNvSpPr/>
                <p:nvPr/>
              </p:nvSpPr>
              <p:spPr>
                <a:xfrm>
                  <a:off x="8033666" y="2777966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82D5D44F-03DF-4E41-B3EF-051F8011AF33}"/>
                    </a:ext>
                  </a:extLst>
                </p:cNvPr>
                <p:cNvSpPr/>
                <p:nvPr/>
              </p:nvSpPr>
              <p:spPr>
                <a:xfrm>
                  <a:off x="7812360" y="3085164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2C679EB0-CFEC-6B6B-394F-D4E0CB93C139}"/>
                    </a:ext>
                  </a:extLst>
                </p:cNvPr>
                <p:cNvSpPr/>
                <p:nvPr/>
              </p:nvSpPr>
              <p:spPr>
                <a:xfrm>
                  <a:off x="7783185" y="3380915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64ADC9BE-69CD-5281-5444-E02037597403}"/>
                    </a:ext>
                  </a:extLst>
                </p:cNvPr>
                <p:cNvSpPr/>
                <p:nvPr/>
              </p:nvSpPr>
              <p:spPr>
                <a:xfrm rot="1360243">
                  <a:off x="7694724" y="3096026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23A85869-2C9A-1610-AD9A-805824D9ECFC}"/>
                    </a:ext>
                  </a:extLst>
                </p:cNvPr>
                <p:cNvSpPr/>
                <p:nvPr/>
              </p:nvSpPr>
              <p:spPr>
                <a:xfrm rot="1360243">
                  <a:off x="7979309" y="2502818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5" name="Straight Arrow Connector 114">
                  <a:extLst>
                    <a:ext uri="{FF2B5EF4-FFF2-40B4-BE49-F238E27FC236}">
                      <a16:creationId xmlns:a16="http://schemas.microsoft.com/office/drawing/2014/main" id="{77DF0CF3-F78A-5CBB-9945-1C508AC1D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341972" y="2189913"/>
                  <a:ext cx="185597" cy="3125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A86A25D3-195E-8E78-104A-57DA621BEF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59754" y="2353097"/>
                  <a:ext cx="34959" cy="73741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407DD1EA-5FFE-FCBE-E649-F26C3B5B135C}"/>
                  </a:ext>
                </a:extLst>
              </p:cNvPr>
              <p:cNvGrpSpPr/>
              <p:nvPr/>
            </p:nvGrpSpPr>
            <p:grpSpPr>
              <a:xfrm>
                <a:off x="7098152" y="2279806"/>
                <a:ext cx="504431" cy="1405192"/>
                <a:chOff x="7098152" y="2279806"/>
                <a:chExt cx="504431" cy="1405192"/>
              </a:xfrm>
            </p:grpSpPr>
            <p:sp>
              <p:nvSpPr>
                <p:cNvPr id="104" name="Oval 103">
                  <a:extLst>
                    <a:ext uri="{FF2B5EF4-FFF2-40B4-BE49-F238E27FC236}">
                      <a16:creationId xmlns:a16="http://schemas.microsoft.com/office/drawing/2014/main" id="{EADE094E-BCC8-8136-5197-A9D66001A556}"/>
                    </a:ext>
                  </a:extLst>
                </p:cNvPr>
                <p:cNvSpPr/>
                <p:nvPr/>
              </p:nvSpPr>
              <p:spPr>
                <a:xfrm>
                  <a:off x="7247334" y="3106026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36CBDFE3-1864-10A3-9B4F-4C40FDDB291E}"/>
                    </a:ext>
                  </a:extLst>
                </p:cNvPr>
                <p:cNvSpPr/>
                <p:nvPr/>
              </p:nvSpPr>
              <p:spPr>
                <a:xfrm>
                  <a:off x="7144631" y="3390062"/>
                  <a:ext cx="288032" cy="288032"/>
                </a:xfrm>
                <a:prstGeom prst="ellipse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q</a:t>
                  </a:r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9DC37725-DCD6-C692-36F6-7CC3CE5C7970}"/>
                    </a:ext>
                  </a:extLst>
                </p:cNvPr>
                <p:cNvSpPr/>
                <p:nvPr/>
              </p:nvSpPr>
              <p:spPr>
                <a:xfrm rot="1360243">
                  <a:off x="7098152" y="3103763"/>
                  <a:ext cx="504431" cy="581235"/>
                </a:xfrm>
                <a:prstGeom prst="ellipse">
                  <a:avLst/>
                </a:prstGeom>
                <a:noFill/>
                <a:ln w="28575">
                  <a:solidFill>
                    <a:schemeClr val="accent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0" name="Straight Arrow Connector 119">
                  <a:extLst>
                    <a:ext uri="{FF2B5EF4-FFF2-40B4-BE49-F238E27FC236}">
                      <a16:creationId xmlns:a16="http://schemas.microsoft.com/office/drawing/2014/main" id="{6C32B803-4BEA-A85C-64C5-17DC769F4A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84324" y="2279806"/>
                  <a:ext cx="110288" cy="81798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2943022E-9DE9-6082-1156-83BB9E6DEE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201949" y="2209231"/>
                <a:ext cx="27593" cy="2807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6" name="Triangle 135">
            <a:extLst>
              <a:ext uri="{FF2B5EF4-FFF2-40B4-BE49-F238E27FC236}">
                <a16:creationId xmlns:a16="http://schemas.microsoft.com/office/drawing/2014/main" id="{44D9AA0B-9BAA-7DA0-7B9D-E8C6B39D6050}"/>
              </a:ext>
            </a:extLst>
          </p:cNvPr>
          <p:cNvSpPr/>
          <p:nvPr/>
        </p:nvSpPr>
        <p:spPr>
          <a:xfrm rot="1538033">
            <a:off x="5886645" y="4217212"/>
            <a:ext cx="2227293" cy="2159327"/>
          </a:xfrm>
          <a:prstGeom prst="triangle">
            <a:avLst/>
          </a:prstGeom>
          <a:solidFill>
            <a:schemeClr val="accent1">
              <a:lumMod val="75000"/>
              <a:lumOff val="25000"/>
              <a:alpha val="34992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Triangle 136">
            <a:extLst>
              <a:ext uri="{FF2B5EF4-FFF2-40B4-BE49-F238E27FC236}">
                <a16:creationId xmlns:a16="http://schemas.microsoft.com/office/drawing/2014/main" id="{E272C21E-C5F2-FD05-8E92-3F01C44356BE}"/>
              </a:ext>
            </a:extLst>
          </p:cNvPr>
          <p:cNvSpPr/>
          <p:nvPr/>
        </p:nvSpPr>
        <p:spPr>
          <a:xfrm rot="11402897">
            <a:off x="6507662" y="2390328"/>
            <a:ext cx="2257934" cy="1971740"/>
          </a:xfrm>
          <a:prstGeom prst="triangle">
            <a:avLst/>
          </a:prstGeom>
          <a:solidFill>
            <a:schemeClr val="accent1">
              <a:lumMod val="75000"/>
              <a:lumOff val="25000"/>
              <a:alpha val="34992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CEDB9DF5-AD78-69D8-8770-0A4109E0A018}"/>
              </a:ext>
            </a:extLst>
          </p:cNvPr>
          <p:cNvSpPr txBox="1"/>
          <p:nvPr/>
        </p:nvSpPr>
        <p:spPr>
          <a:xfrm>
            <a:off x="7927201" y="3782179"/>
            <a:ext cx="765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“jet”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EC7E9C90-F40D-D61F-D87F-FD414F35BC12}"/>
              </a:ext>
            </a:extLst>
          </p:cNvPr>
          <p:cNvSpPr txBox="1"/>
          <p:nvPr/>
        </p:nvSpPr>
        <p:spPr>
          <a:xfrm>
            <a:off x="7594390" y="5242835"/>
            <a:ext cx="765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“jet”</a:t>
            </a:r>
          </a:p>
        </p:txBody>
      </p:sp>
    </p:spTree>
    <p:extLst>
      <p:ext uri="{BB962C8B-B14F-4D97-AF65-F5344CB8AC3E}">
        <p14:creationId xmlns:p14="http://schemas.microsoft.com/office/powerpoint/2010/main" val="12654093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4E3DB8-5F03-629F-35EB-9484374CAB3A}"/>
              </a:ext>
            </a:extLst>
          </p:cNvPr>
          <p:cNvSpPr txBox="1"/>
          <p:nvPr/>
        </p:nvSpPr>
        <p:spPr>
          <a:xfrm>
            <a:off x="1475656" y="2787037"/>
            <a:ext cx="6052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ym typeface="Wingdings" pitchFamily="2" charset="2"/>
              </a:rPr>
              <a:t> Quarks cannot exist as free particles </a:t>
            </a:r>
            <a:endParaRPr lang="en-GB" sz="2400" b="1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9AA50FC-3046-56F6-2442-160C7154A479}"/>
              </a:ext>
            </a:extLst>
          </p:cNvPr>
          <p:cNvGrpSpPr/>
          <p:nvPr/>
        </p:nvGrpSpPr>
        <p:grpSpPr>
          <a:xfrm>
            <a:off x="827584" y="3545788"/>
            <a:ext cx="2184512" cy="2187468"/>
            <a:chOff x="251520" y="3216016"/>
            <a:chExt cx="2184512" cy="2187468"/>
          </a:xfrm>
        </p:grpSpPr>
        <p:pic>
          <p:nvPicPr>
            <p:cNvPr id="1026" name="Picture 2" descr="Proton - Wikipedia">
              <a:extLst>
                <a:ext uri="{FF2B5EF4-FFF2-40B4-BE49-F238E27FC236}">
                  <a16:creationId xmlns:a16="http://schemas.microsoft.com/office/drawing/2014/main" id="{99CC9753-F6A4-2DB4-4C4C-99C9281621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144976"/>
              <a:ext cx="930586" cy="930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282C5F80-78B2-B52E-1281-2DB5237E93FC}"/>
                </a:ext>
              </a:extLst>
            </p:cNvPr>
            <p:cNvGrpSpPr/>
            <p:nvPr/>
          </p:nvGrpSpPr>
          <p:grpSpPr>
            <a:xfrm>
              <a:off x="251520" y="3216016"/>
              <a:ext cx="2184512" cy="2187468"/>
              <a:chOff x="268674" y="3216016"/>
              <a:chExt cx="2184512" cy="2187468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D4AFDBC3-5782-B537-FC2A-33CD32A39237}"/>
                  </a:ext>
                </a:extLst>
              </p:cNvPr>
              <p:cNvSpPr/>
              <p:nvPr/>
            </p:nvSpPr>
            <p:spPr>
              <a:xfrm>
                <a:off x="971600" y="4610269"/>
                <a:ext cx="356573" cy="377062"/>
              </a:xfrm>
              <a:prstGeom prst="ellipse">
                <a:avLst/>
              </a:prstGeom>
              <a:noFill/>
              <a:ln w="28575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A358F4D4-D36A-1468-41BA-1CCFA43B99B5}"/>
                  </a:ext>
                </a:extLst>
              </p:cNvPr>
              <p:cNvGrpSpPr/>
              <p:nvPr/>
            </p:nvGrpSpPr>
            <p:grpSpPr>
              <a:xfrm>
                <a:off x="268674" y="3216016"/>
                <a:ext cx="2184512" cy="2187468"/>
                <a:chOff x="268674" y="3216016"/>
                <a:chExt cx="2184512" cy="2187468"/>
              </a:xfrm>
            </p:grpSpPr>
            <p:pic>
              <p:nvPicPr>
                <p:cNvPr id="124" name="Picture 2" descr="Proton - Wikipedia">
                  <a:extLst>
                    <a:ext uri="{FF2B5EF4-FFF2-40B4-BE49-F238E27FC236}">
                      <a16:creationId xmlns:a16="http://schemas.microsoft.com/office/drawing/2014/main" id="{A253E9A5-AE3F-3C81-A15A-32ADAEBC75E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1640" y="3890111"/>
                  <a:ext cx="930586" cy="9305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F24314B2-9E4C-B7BB-CFB6-50FACB757FA4}"/>
                    </a:ext>
                  </a:extLst>
                </p:cNvPr>
                <p:cNvCxnSpPr>
                  <a:cxnSpLocks/>
                  <a:stCxn id="142" idx="1"/>
                </p:cNvCxnSpPr>
                <p:nvPr/>
              </p:nvCxnSpPr>
              <p:spPr>
                <a:xfrm flipH="1" flipV="1">
                  <a:off x="755576" y="3811546"/>
                  <a:ext cx="453463" cy="53556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17B862C2-A579-F86B-5D33-52678DA354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8173" y="4864378"/>
                  <a:ext cx="749340" cy="24590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2" name="Oval 141">
                  <a:extLst>
                    <a:ext uri="{FF2B5EF4-FFF2-40B4-BE49-F238E27FC236}">
                      <a16:creationId xmlns:a16="http://schemas.microsoft.com/office/drawing/2014/main" id="{14DBAF54-D2FB-498B-47EE-B7956D079AB9}"/>
                    </a:ext>
                  </a:extLst>
                </p:cNvPr>
                <p:cNvSpPr/>
                <p:nvPr/>
              </p:nvSpPr>
              <p:spPr>
                <a:xfrm>
                  <a:off x="1156820" y="4291894"/>
                  <a:ext cx="356573" cy="377062"/>
                </a:xfrm>
                <a:prstGeom prst="ellipse">
                  <a:avLst/>
                </a:prstGeom>
                <a:noFill/>
                <a:ln w="28575"/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3" name="Triangle 142">
                  <a:extLst>
                    <a:ext uri="{FF2B5EF4-FFF2-40B4-BE49-F238E27FC236}">
                      <a16:creationId xmlns:a16="http://schemas.microsoft.com/office/drawing/2014/main" id="{3E477CB0-B7B7-7BE7-DEF1-34C79D538AD2}"/>
                    </a:ext>
                  </a:extLst>
                </p:cNvPr>
                <p:cNvSpPr/>
                <p:nvPr/>
              </p:nvSpPr>
              <p:spPr>
                <a:xfrm rot="8413229">
                  <a:off x="268674" y="3216016"/>
                  <a:ext cx="832309" cy="1029990"/>
                </a:xfrm>
                <a:prstGeom prst="triangle">
                  <a:avLst/>
                </a:prstGeom>
                <a:solidFill>
                  <a:schemeClr val="accent1">
                    <a:lumMod val="75000"/>
                    <a:lumOff val="25000"/>
                    <a:alpha val="34992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4" name="Triangle 143">
                  <a:extLst>
                    <a:ext uri="{FF2B5EF4-FFF2-40B4-BE49-F238E27FC236}">
                      <a16:creationId xmlns:a16="http://schemas.microsoft.com/office/drawing/2014/main" id="{1470BA27-C309-67CA-BC83-D539A9C61BE6}"/>
                    </a:ext>
                  </a:extLst>
                </p:cNvPr>
                <p:cNvSpPr/>
                <p:nvPr/>
              </p:nvSpPr>
              <p:spPr>
                <a:xfrm rot="16860793">
                  <a:off x="1522036" y="4472335"/>
                  <a:ext cx="832309" cy="1029990"/>
                </a:xfrm>
                <a:prstGeom prst="triangle">
                  <a:avLst/>
                </a:prstGeom>
                <a:solidFill>
                  <a:schemeClr val="accent1">
                    <a:lumMod val="75000"/>
                    <a:lumOff val="25000"/>
                    <a:alpha val="34992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2DBB6C8E-6FE7-587B-0A61-3BF23A6E3043}"/>
              </a:ext>
            </a:extLst>
          </p:cNvPr>
          <p:cNvSpPr txBox="1"/>
          <p:nvPr/>
        </p:nvSpPr>
        <p:spPr>
          <a:xfrm>
            <a:off x="2992996" y="5291915"/>
            <a:ext cx="765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jet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81B73CD-8E3A-FB70-E970-39F242C52D59}"/>
              </a:ext>
            </a:extLst>
          </p:cNvPr>
          <p:cNvSpPr txBox="1"/>
          <p:nvPr/>
        </p:nvSpPr>
        <p:spPr>
          <a:xfrm>
            <a:off x="548801" y="3303012"/>
            <a:ext cx="765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jet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936CC78-2597-306E-90F6-F22A8F037B6F}"/>
              </a:ext>
            </a:extLst>
          </p:cNvPr>
          <p:cNvSpPr txBox="1"/>
          <p:nvPr/>
        </p:nvSpPr>
        <p:spPr>
          <a:xfrm>
            <a:off x="281515" y="5774187"/>
            <a:ext cx="2972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Proton-proton collision</a:t>
            </a:r>
          </a:p>
          <a:p>
            <a:r>
              <a:rPr lang="en-GB" dirty="0"/>
              <a:t>(no Higgs)</a:t>
            </a:r>
          </a:p>
        </p:txBody>
      </p:sp>
      <p:pic>
        <p:nvPicPr>
          <p:cNvPr id="147" name="Picture 4">
            <a:extLst>
              <a:ext uri="{FF2B5EF4-FFF2-40B4-BE49-F238E27FC236}">
                <a16:creationId xmlns:a16="http://schemas.microsoft.com/office/drawing/2014/main" id="{36D098A6-CBFF-EDFC-1B00-03DDDCDE2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530" y="3362306"/>
            <a:ext cx="4779256" cy="315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riangle 147">
            <a:extLst>
              <a:ext uri="{FF2B5EF4-FFF2-40B4-BE49-F238E27FC236}">
                <a16:creationId xmlns:a16="http://schemas.microsoft.com/office/drawing/2014/main" id="{11E3ADD5-6448-2F78-4373-9085E63A9BE5}"/>
              </a:ext>
            </a:extLst>
          </p:cNvPr>
          <p:cNvSpPr/>
          <p:nvPr/>
        </p:nvSpPr>
        <p:spPr>
          <a:xfrm rot="9115975">
            <a:off x="5484337" y="3700104"/>
            <a:ext cx="894788" cy="1418567"/>
          </a:xfrm>
          <a:prstGeom prst="triangle">
            <a:avLst/>
          </a:prstGeom>
          <a:solidFill>
            <a:schemeClr val="bg1">
              <a:lumMod val="75000"/>
              <a:alpha val="34992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Triangle 148">
            <a:extLst>
              <a:ext uri="{FF2B5EF4-FFF2-40B4-BE49-F238E27FC236}">
                <a16:creationId xmlns:a16="http://schemas.microsoft.com/office/drawing/2014/main" id="{406A6924-E58E-DADD-7B62-52B8AAB17903}"/>
              </a:ext>
            </a:extLst>
          </p:cNvPr>
          <p:cNvSpPr/>
          <p:nvPr/>
        </p:nvSpPr>
        <p:spPr>
          <a:xfrm rot="20727728">
            <a:off x="5959856" y="4913892"/>
            <a:ext cx="894788" cy="1418567"/>
          </a:xfrm>
          <a:prstGeom prst="triangle">
            <a:avLst/>
          </a:prstGeom>
          <a:solidFill>
            <a:schemeClr val="bg1">
              <a:lumMod val="75000"/>
              <a:alpha val="34992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CAE90124-F72A-7D17-CE2E-47C0FD310ED2}"/>
              </a:ext>
            </a:extLst>
          </p:cNvPr>
          <p:cNvSpPr txBox="1"/>
          <p:nvPr/>
        </p:nvSpPr>
        <p:spPr>
          <a:xfrm>
            <a:off x="6119188" y="3600497"/>
            <a:ext cx="765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jet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09CBC39D-6E47-8BF9-ED5F-A31B752C25C1}"/>
              </a:ext>
            </a:extLst>
          </p:cNvPr>
          <p:cNvSpPr txBox="1"/>
          <p:nvPr/>
        </p:nvSpPr>
        <p:spPr>
          <a:xfrm>
            <a:off x="5733530" y="5774187"/>
            <a:ext cx="765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jet</a:t>
            </a:r>
          </a:p>
        </p:txBody>
      </p:sp>
    </p:spTree>
    <p:extLst>
      <p:ext uri="{BB962C8B-B14F-4D97-AF65-F5344CB8AC3E}">
        <p14:creationId xmlns:p14="http://schemas.microsoft.com/office/powerpoint/2010/main" val="3610601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8678"/>
            <a:ext cx="7556313" cy="1116106"/>
          </a:xfrm>
        </p:spPr>
        <p:txBody>
          <a:bodyPr/>
          <a:lstStyle/>
          <a:p>
            <a:r>
              <a:rPr lang="en-GB" dirty="0"/>
              <a:t>How to find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Decays?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948EAB-D236-337B-2332-535AA17F10F1}"/>
              </a:ext>
            </a:extLst>
          </p:cNvPr>
          <p:cNvGrpSpPr/>
          <p:nvPr/>
        </p:nvGrpSpPr>
        <p:grpSpPr>
          <a:xfrm>
            <a:off x="483085" y="1484784"/>
            <a:ext cx="3728875" cy="3505122"/>
            <a:chOff x="647987" y="2540422"/>
            <a:chExt cx="3728875" cy="3505122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1C83EDCB-F5ED-CB59-6E56-D0CA115B61E6}"/>
                </a:ext>
              </a:extLst>
            </p:cNvPr>
            <p:cNvSpPr/>
            <p:nvPr/>
          </p:nvSpPr>
          <p:spPr>
            <a:xfrm>
              <a:off x="2641781" y="4184672"/>
              <a:ext cx="198000" cy="90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E1575EF-789E-1666-0A95-243B4CE094CE}"/>
                </a:ext>
              </a:extLst>
            </p:cNvPr>
            <p:cNvGrpSpPr/>
            <p:nvPr/>
          </p:nvGrpSpPr>
          <p:grpSpPr>
            <a:xfrm>
              <a:off x="647987" y="2540422"/>
              <a:ext cx="3728875" cy="3505122"/>
              <a:chOff x="647987" y="2540422"/>
              <a:chExt cx="3728875" cy="3505122"/>
            </a:xfrm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1C191783-23D7-60C4-E55B-5393CA6FBC9A}"/>
                  </a:ext>
                </a:extLst>
              </p:cNvPr>
              <p:cNvSpPr/>
              <p:nvPr/>
            </p:nvSpPr>
            <p:spPr>
              <a:xfrm>
                <a:off x="2426458" y="4006132"/>
                <a:ext cx="199558" cy="1728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AA0A2571-7791-49DE-BE1F-99FB070D6480}"/>
                  </a:ext>
                </a:extLst>
              </p:cNvPr>
              <p:cNvGrpSpPr/>
              <p:nvPr/>
            </p:nvGrpSpPr>
            <p:grpSpPr>
              <a:xfrm>
                <a:off x="647987" y="2540422"/>
                <a:ext cx="3728875" cy="3505122"/>
                <a:chOff x="647987" y="2540422"/>
                <a:chExt cx="3728875" cy="3505122"/>
              </a:xfrm>
            </p:grpSpPr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CC332E96-CD48-678F-E555-D55D5B6F60D8}"/>
                    </a:ext>
                  </a:extLst>
                </p:cNvPr>
                <p:cNvSpPr/>
                <p:nvPr/>
              </p:nvSpPr>
              <p:spPr>
                <a:xfrm>
                  <a:off x="1990800" y="3907593"/>
                  <a:ext cx="190800" cy="63632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48650BEE-D36A-8136-92D7-3681592C6911}"/>
                    </a:ext>
                  </a:extLst>
                </p:cNvPr>
                <p:cNvGrpSpPr/>
                <p:nvPr/>
              </p:nvGrpSpPr>
              <p:grpSpPr>
                <a:xfrm>
                  <a:off x="647987" y="2540422"/>
                  <a:ext cx="3728875" cy="3505122"/>
                  <a:chOff x="647987" y="2180382"/>
                  <a:chExt cx="3728875" cy="3505122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925E54A6-2E4F-A433-4EA2-F9DA4462176E}"/>
                      </a:ext>
                    </a:extLst>
                  </p:cNvPr>
                  <p:cNvGrpSpPr/>
                  <p:nvPr/>
                </p:nvGrpSpPr>
                <p:grpSpPr>
                  <a:xfrm>
                    <a:off x="647987" y="2180382"/>
                    <a:ext cx="3728875" cy="3505122"/>
                    <a:chOff x="647987" y="2180382"/>
                    <a:chExt cx="3728875" cy="3505122"/>
                  </a:xfrm>
                </p:grpSpPr>
                <p:grpSp>
                  <p:nvGrpSpPr>
                    <p:cNvPr id="14" name="Group 13">
                      <a:extLst>
                        <a:ext uri="{FF2B5EF4-FFF2-40B4-BE49-F238E27FC236}">
                          <a16:creationId xmlns:a16="http://schemas.microsoft.com/office/drawing/2014/main" id="{8886BE92-BAD1-3C14-9B39-AAC92CEFCC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15616" y="2664000"/>
                      <a:ext cx="2448272" cy="2610000"/>
                      <a:chOff x="755576" y="2444338"/>
                      <a:chExt cx="2448272" cy="2610000"/>
                    </a:xfrm>
                  </p:grpSpPr>
                  <p:cxnSp>
                    <p:nvCxnSpPr>
                      <p:cNvPr id="11" name="Straight Arrow Connector 10">
                        <a:extLst>
                          <a:ext uri="{FF2B5EF4-FFF2-40B4-BE49-F238E27FC236}">
                            <a16:creationId xmlns:a16="http://schemas.microsoft.com/office/drawing/2014/main" id="{78E60A33-208F-36DC-4807-64F61BE2BF9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755576" y="2444338"/>
                        <a:ext cx="18384" cy="259560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5" name="Straight Arrow Connector 64">
                        <a:extLst>
                          <a:ext uri="{FF2B5EF4-FFF2-40B4-BE49-F238E27FC236}">
                            <a16:creationId xmlns:a16="http://schemas.microsoft.com/office/drawing/2014/main" id="{5933441B-7ABE-77F7-40F5-7AD778AA5EA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55576" y="5054338"/>
                        <a:ext cx="2448272" cy="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0" name="Group 19">
                      <a:extLst>
                        <a:ext uri="{FF2B5EF4-FFF2-40B4-BE49-F238E27FC236}">
                          <a16:creationId xmlns:a16="http://schemas.microsoft.com/office/drawing/2014/main" id="{00B9320E-48A3-CB95-ACED-B8B7657C81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7987" y="2180382"/>
                      <a:ext cx="3728875" cy="3505122"/>
                      <a:chOff x="647987" y="839777"/>
                      <a:chExt cx="3728875" cy="3505122"/>
                    </a:xfrm>
                  </p:grpSpPr>
                  <p:sp>
                    <p:nvSpPr>
                      <p:cNvPr id="18" name="TextBox 17">
                        <a:extLst>
                          <a:ext uri="{FF2B5EF4-FFF2-40B4-BE49-F238E27FC236}">
                            <a16:creationId xmlns:a16="http://schemas.microsoft.com/office/drawing/2014/main" id="{A2AD8936-BEED-3B66-112E-E2E4B904378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928589" y="3944789"/>
                        <a:ext cx="2448273" cy="4001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2000" dirty="0"/>
                          <a:t>di-jet mass (</a:t>
                        </a:r>
                        <a:r>
                          <a:rPr lang="en-GB" sz="2000" dirty="0" err="1"/>
                          <a:t>m</a:t>
                        </a:r>
                        <a:r>
                          <a:rPr lang="en-GB" sz="2000" baseline="-25000" dirty="0" err="1"/>
                          <a:t>jj</a:t>
                        </a:r>
                        <a:r>
                          <a:rPr lang="en-GB" sz="2000" dirty="0"/>
                          <a:t>)</a:t>
                        </a:r>
                      </a:p>
                    </p:txBody>
                  </p:sp>
                  <p:grpSp>
                    <p:nvGrpSpPr>
                      <p:cNvPr id="19" name="Group 18">
                        <a:extLst>
                          <a:ext uri="{FF2B5EF4-FFF2-40B4-BE49-F238E27FC236}">
                            <a16:creationId xmlns:a16="http://schemas.microsoft.com/office/drawing/2014/main" id="{09551A8A-0E63-1453-6AD9-934861FA51D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47987" y="839777"/>
                        <a:ext cx="2843358" cy="3090416"/>
                        <a:chOff x="647987" y="839777"/>
                        <a:chExt cx="2843358" cy="3090416"/>
                      </a:xfrm>
                    </p:grpSpPr>
                    <p:sp>
                      <p:nvSpPr>
                        <p:cNvPr id="116" name="Rectangle 115">
                          <a:extLst>
                            <a:ext uri="{FF2B5EF4-FFF2-40B4-BE49-F238E27FC236}">
                              <a16:creationId xmlns:a16="http://schemas.microsoft.com/office/drawing/2014/main" id="{90866F66-04E1-0B7D-F5C5-3AC1AC4DD0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61338" y="2571269"/>
                          <a:ext cx="183600" cy="1346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5" name="Rectangle 14">
                          <a:extLst>
                            <a:ext uri="{FF2B5EF4-FFF2-40B4-BE49-F238E27FC236}">
                              <a16:creationId xmlns:a16="http://schemas.microsoft.com/office/drawing/2014/main" id="{31A1C4D9-8E02-D249-7B62-DF7AEEBDD25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34000" y="1556802"/>
                          <a:ext cx="198000" cy="2365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1" name="Rectangle 70">
                          <a:extLst>
                            <a:ext uri="{FF2B5EF4-FFF2-40B4-BE49-F238E27FC236}">
                              <a16:creationId xmlns:a16="http://schemas.microsoft.com/office/drawing/2014/main" id="{FA6855D6-B08F-BFC6-339A-D0FC2F9C97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60436" y="1846785"/>
                          <a:ext cx="195248" cy="2077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2" name="Rectangle 71">
                          <a:extLst>
                            <a:ext uri="{FF2B5EF4-FFF2-40B4-BE49-F238E27FC236}">
                              <a16:creationId xmlns:a16="http://schemas.microsoft.com/office/drawing/2014/main" id="{A6B797E9-F4EE-87EE-C00F-40C027BD29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74546" y="1840469"/>
                          <a:ext cx="187652" cy="2077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3" name="Rectangle 72">
                          <a:extLst>
                            <a:ext uri="{FF2B5EF4-FFF2-40B4-BE49-F238E27FC236}">
                              <a16:creationId xmlns:a16="http://schemas.microsoft.com/office/drawing/2014/main" id="{7271D210-621E-19F3-2F65-C6E7A68E2C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777488" y="2063821"/>
                          <a:ext cx="195248" cy="18648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4" name="Rectangle 73">
                          <a:extLst>
                            <a:ext uri="{FF2B5EF4-FFF2-40B4-BE49-F238E27FC236}">
                              <a16:creationId xmlns:a16="http://schemas.microsoft.com/office/drawing/2014/main" id="{ACF0D0DD-C1FB-A2A0-9DC4-56A8F720370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92330" y="2276870"/>
                          <a:ext cx="191962" cy="1652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9" name="Rectangle 78">
                          <a:extLst>
                            <a:ext uri="{FF2B5EF4-FFF2-40B4-BE49-F238E27FC236}">
                              <a16:creationId xmlns:a16="http://schemas.microsoft.com/office/drawing/2014/main" id="{4EF5F4B5-387E-B221-8F3E-B19186318C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11135" y="2204864"/>
                          <a:ext cx="199558" cy="1724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0" name="Rectangle 79">
                          <a:extLst>
                            <a:ext uri="{FF2B5EF4-FFF2-40B4-BE49-F238E27FC236}">
                              <a16:creationId xmlns:a16="http://schemas.microsoft.com/office/drawing/2014/main" id="{4F5CE4E4-03D8-F1F8-AA26-19C3CB0C31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29941" y="2492903"/>
                          <a:ext cx="186283" cy="1436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5" name="Rectangle 84">
                          <a:extLst>
                            <a:ext uri="{FF2B5EF4-FFF2-40B4-BE49-F238E27FC236}">
                              <a16:creationId xmlns:a16="http://schemas.microsoft.com/office/drawing/2014/main" id="{FE865EE0-FE43-D39D-CA74-6630D9B6E9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43932" y="2588644"/>
                          <a:ext cx="186283" cy="1339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1" name="Rectangle 100">
                          <a:extLst>
                            <a:ext uri="{FF2B5EF4-FFF2-40B4-BE49-F238E27FC236}">
                              <a16:creationId xmlns:a16="http://schemas.microsoft.com/office/drawing/2014/main" id="{4C676DE5-D02E-9EE5-A184-E0D8A9C653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53121" y="2588643"/>
                          <a:ext cx="183600" cy="1339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3" name="Rectangle 102">
                          <a:extLst>
                            <a:ext uri="{FF2B5EF4-FFF2-40B4-BE49-F238E27FC236}">
                              <a16:creationId xmlns:a16="http://schemas.microsoft.com/office/drawing/2014/main" id="{78120431-EFEA-36E4-3B5A-6B83666C4E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59832" y="2652193"/>
                          <a:ext cx="183600" cy="12780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7" name="Freeform 16">
                          <a:extLst>
                            <a:ext uri="{FF2B5EF4-FFF2-40B4-BE49-F238E27FC236}">
                              <a16:creationId xmlns:a16="http://schemas.microsoft.com/office/drawing/2014/main" id="{090AE79F-1D7A-D2EC-41D4-49AD5C96EF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51906" y="1472540"/>
                          <a:ext cx="2339439" cy="1165037"/>
                        </a:xfrm>
                        <a:custGeom>
                          <a:avLst/>
                          <a:gdLst>
                            <a:gd name="connsiteX0" fmla="*/ 0 w 2339439"/>
                            <a:gd name="connsiteY0" fmla="*/ 0 h 1165037"/>
                            <a:gd name="connsiteX1" fmla="*/ 35626 w 2339439"/>
                            <a:gd name="connsiteY1" fmla="*/ 83128 h 1165037"/>
                            <a:gd name="connsiteX2" fmla="*/ 71252 w 2339439"/>
                            <a:gd name="connsiteY2" fmla="*/ 154379 h 1165037"/>
                            <a:gd name="connsiteX3" fmla="*/ 106878 w 2339439"/>
                            <a:gd name="connsiteY3" fmla="*/ 166255 h 1165037"/>
                            <a:gd name="connsiteX4" fmla="*/ 166255 w 2339439"/>
                            <a:gd name="connsiteY4" fmla="*/ 225631 h 1165037"/>
                            <a:gd name="connsiteX5" fmla="*/ 190006 w 2339439"/>
                            <a:gd name="connsiteY5" fmla="*/ 261257 h 1165037"/>
                            <a:gd name="connsiteX6" fmla="*/ 225632 w 2339439"/>
                            <a:gd name="connsiteY6" fmla="*/ 285008 h 1165037"/>
                            <a:gd name="connsiteX7" fmla="*/ 261258 w 2339439"/>
                            <a:gd name="connsiteY7" fmla="*/ 320634 h 1165037"/>
                            <a:gd name="connsiteX8" fmla="*/ 296884 w 2339439"/>
                            <a:gd name="connsiteY8" fmla="*/ 344385 h 1165037"/>
                            <a:gd name="connsiteX9" fmla="*/ 368136 w 2339439"/>
                            <a:gd name="connsiteY9" fmla="*/ 415637 h 1165037"/>
                            <a:gd name="connsiteX10" fmla="*/ 403762 w 2339439"/>
                            <a:gd name="connsiteY10" fmla="*/ 451263 h 1165037"/>
                            <a:gd name="connsiteX11" fmla="*/ 427512 w 2339439"/>
                            <a:gd name="connsiteY11" fmla="*/ 486889 h 1165037"/>
                            <a:gd name="connsiteX12" fmla="*/ 463138 w 2339439"/>
                            <a:gd name="connsiteY12" fmla="*/ 510639 h 1165037"/>
                            <a:gd name="connsiteX13" fmla="*/ 498764 w 2339439"/>
                            <a:gd name="connsiteY13" fmla="*/ 546265 h 1165037"/>
                            <a:gd name="connsiteX14" fmla="*/ 534390 w 2339439"/>
                            <a:gd name="connsiteY14" fmla="*/ 558141 h 1165037"/>
                            <a:gd name="connsiteX15" fmla="*/ 641268 w 2339439"/>
                            <a:gd name="connsiteY15" fmla="*/ 617517 h 1165037"/>
                            <a:gd name="connsiteX16" fmla="*/ 712520 w 2339439"/>
                            <a:gd name="connsiteY16" fmla="*/ 653143 h 1165037"/>
                            <a:gd name="connsiteX17" fmla="*/ 783772 w 2339439"/>
                            <a:gd name="connsiteY17" fmla="*/ 688769 h 1165037"/>
                            <a:gd name="connsiteX18" fmla="*/ 819398 w 2339439"/>
                            <a:gd name="connsiteY18" fmla="*/ 712520 h 1165037"/>
                            <a:gd name="connsiteX19" fmla="*/ 855024 w 2339439"/>
                            <a:gd name="connsiteY19" fmla="*/ 724395 h 1165037"/>
                            <a:gd name="connsiteX20" fmla="*/ 926276 w 2339439"/>
                            <a:gd name="connsiteY20" fmla="*/ 771896 h 1165037"/>
                            <a:gd name="connsiteX21" fmla="*/ 961902 w 2339439"/>
                            <a:gd name="connsiteY21" fmla="*/ 783772 h 1165037"/>
                            <a:gd name="connsiteX22" fmla="*/ 1033154 w 2339439"/>
                            <a:gd name="connsiteY22" fmla="*/ 831273 h 1165037"/>
                            <a:gd name="connsiteX23" fmla="*/ 1104406 w 2339439"/>
                            <a:gd name="connsiteY23" fmla="*/ 855024 h 1165037"/>
                            <a:gd name="connsiteX24" fmla="*/ 1140032 w 2339439"/>
                            <a:gd name="connsiteY24" fmla="*/ 878774 h 1165037"/>
                            <a:gd name="connsiteX25" fmla="*/ 1211284 w 2339439"/>
                            <a:gd name="connsiteY25" fmla="*/ 902525 h 1165037"/>
                            <a:gd name="connsiteX26" fmla="*/ 1246910 w 2339439"/>
                            <a:gd name="connsiteY26" fmla="*/ 926276 h 1165037"/>
                            <a:gd name="connsiteX27" fmla="*/ 1318162 w 2339439"/>
                            <a:gd name="connsiteY27" fmla="*/ 950026 h 1165037"/>
                            <a:gd name="connsiteX28" fmla="*/ 1389413 w 2339439"/>
                            <a:gd name="connsiteY28" fmla="*/ 973777 h 1165037"/>
                            <a:gd name="connsiteX29" fmla="*/ 1460665 w 2339439"/>
                            <a:gd name="connsiteY29" fmla="*/ 997528 h 1165037"/>
                            <a:gd name="connsiteX30" fmla="*/ 1496291 w 2339439"/>
                            <a:gd name="connsiteY30" fmla="*/ 1021278 h 1165037"/>
                            <a:gd name="connsiteX31" fmla="*/ 1603169 w 2339439"/>
                            <a:gd name="connsiteY31" fmla="*/ 1056904 h 1165037"/>
                            <a:gd name="connsiteX32" fmla="*/ 1674421 w 2339439"/>
                            <a:gd name="connsiteY32" fmla="*/ 1080655 h 1165037"/>
                            <a:gd name="connsiteX33" fmla="*/ 1710047 w 2339439"/>
                            <a:gd name="connsiteY33" fmla="*/ 1092530 h 1165037"/>
                            <a:gd name="connsiteX34" fmla="*/ 1888177 w 2339439"/>
                            <a:gd name="connsiteY34" fmla="*/ 1116281 h 1165037"/>
                            <a:gd name="connsiteX35" fmla="*/ 2006930 w 2339439"/>
                            <a:gd name="connsiteY35" fmla="*/ 1140031 h 1165037"/>
                            <a:gd name="connsiteX36" fmla="*/ 2090058 w 2339439"/>
                            <a:gd name="connsiteY36" fmla="*/ 1151907 h 1165037"/>
                            <a:gd name="connsiteX37" fmla="*/ 2161310 w 2339439"/>
                            <a:gd name="connsiteY37" fmla="*/ 1163782 h 1165037"/>
                            <a:gd name="connsiteX38" fmla="*/ 2339439 w 2339439"/>
                            <a:gd name="connsiteY38" fmla="*/ 1163782 h 11650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</a:cxnLst>
                          <a:rect l="l" t="t" r="r" b="b"/>
                          <a:pathLst>
                            <a:path w="2339439" h="1165037">
                              <a:moveTo>
                                <a:pt x="0" y="0"/>
                              </a:moveTo>
                              <a:cubicBezTo>
                                <a:pt x="11875" y="27709"/>
                                <a:pt x="24430" y="55137"/>
                                <a:pt x="35626" y="83128"/>
                              </a:cubicBezTo>
                              <a:cubicBezTo>
                                <a:pt x="45749" y="108436"/>
                                <a:pt x="47703" y="135539"/>
                                <a:pt x="71252" y="154379"/>
                              </a:cubicBezTo>
                              <a:cubicBezTo>
                                <a:pt x="81027" y="162199"/>
                                <a:pt x="95003" y="162296"/>
                                <a:pt x="106878" y="166255"/>
                              </a:cubicBezTo>
                              <a:cubicBezTo>
                                <a:pt x="170214" y="261258"/>
                                <a:pt x="87085" y="146463"/>
                                <a:pt x="166255" y="225631"/>
                              </a:cubicBezTo>
                              <a:cubicBezTo>
                                <a:pt x="176347" y="235723"/>
                                <a:pt x="179914" y="251165"/>
                                <a:pt x="190006" y="261257"/>
                              </a:cubicBezTo>
                              <a:cubicBezTo>
                                <a:pt x="200098" y="271349"/>
                                <a:pt x="214668" y="275871"/>
                                <a:pt x="225632" y="285008"/>
                              </a:cubicBezTo>
                              <a:cubicBezTo>
                                <a:pt x="238534" y="295759"/>
                                <a:pt x="248356" y="309883"/>
                                <a:pt x="261258" y="320634"/>
                              </a:cubicBezTo>
                              <a:cubicBezTo>
                                <a:pt x="272222" y="329771"/>
                                <a:pt x="286217" y="334903"/>
                                <a:pt x="296884" y="344385"/>
                              </a:cubicBezTo>
                              <a:cubicBezTo>
                                <a:pt x="321988" y="366700"/>
                                <a:pt x="344385" y="391886"/>
                                <a:pt x="368136" y="415637"/>
                              </a:cubicBezTo>
                              <a:cubicBezTo>
                                <a:pt x="380011" y="427512"/>
                                <a:pt x="394446" y="437289"/>
                                <a:pt x="403762" y="451263"/>
                              </a:cubicBezTo>
                              <a:cubicBezTo>
                                <a:pt x="411679" y="463138"/>
                                <a:pt x="417420" y="476797"/>
                                <a:pt x="427512" y="486889"/>
                              </a:cubicBezTo>
                              <a:cubicBezTo>
                                <a:pt x="437604" y="496981"/>
                                <a:pt x="452174" y="501502"/>
                                <a:pt x="463138" y="510639"/>
                              </a:cubicBezTo>
                              <a:cubicBezTo>
                                <a:pt x="476040" y="521390"/>
                                <a:pt x="484790" y="536949"/>
                                <a:pt x="498764" y="546265"/>
                              </a:cubicBezTo>
                              <a:cubicBezTo>
                                <a:pt x="509179" y="553209"/>
                                <a:pt x="523448" y="552062"/>
                                <a:pt x="534390" y="558141"/>
                              </a:cubicBezTo>
                              <a:cubicBezTo>
                                <a:pt x="656886" y="626195"/>
                                <a:pt x="560658" y="590648"/>
                                <a:pt x="641268" y="617517"/>
                              </a:cubicBezTo>
                              <a:cubicBezTo>
                                <a:pt x="743368" y="685584"/>
                                <a:pt x="614188" y="603977"/>
                                <a:pt x="712520" y="653143"/>
                              </a:cubicBezTo>
                              <a:cubicBezTo>
                                <a:pt x="804603" y="699184"/>
                                <a:pt x="694225" y="658921"/>
                                <a:pt x="783772" y="688769"/>
                              </a:cubicBezTo>
                              <a:cubicBezTo>
                                <a:pt x="795647" y="696686"/>
                                <a:pt x="806632" y="706137"/>
                                <a:pt x="819398" y="712520"/>
                              </a:cubicBezTo>
                              <a:cubicBezTo>
                                <a:pt x="830594" y="718118"/>
                                <a:pt x="844082" y="718316"/>
                                <a:pt x="855024" y="724395"/>
                              </a:cubicBezTo>
                              <a:cubicBezTo>
                                <a:pt x="879977" y="738257"/>
                                <a:pt x="899196" y="762869"/>
                                <a:pt x="926276" y="771896"/>
                              </a:cubicBezTo>
                              <a:cubicBezTo>
                                <a:pt x="938151" y="775855"/>
                                <a:pt x="950960" y="777693"/>
                                <a:pt x="961902" y="783772"/>
                              </a:cubicBezTo>
                              <a:cubicBezTo>
                                <a:pt x="986855" y="797635"/>
                                <a:pt x="1006074" y="822246"/>
                                <a:pt x="1033154" y="831273"/>
                              </a:cubicBezTo>
                              <a:cubicBezTo>
                                <a:pt x="1056905" y="839190"/>
                                <a:pt x="1083575" y="841137"/>
                                <a:pt x="1104406" y="855024"/>
                              </a:cubicBezTo>
                              <a:cubicBezTo>
                                <a:pt x="1116281" y="862941"/>
                                <a:pt x="1126990" y="872978"/>
                                <a:pt x="1140032" y="878774"/>
                              </a:cubicBezTo>
                              <a:cubicBezTo>
                                <a:pt x="1162910" y="888942"/>
                                <a:pt x="1211284" y="902525"/>
                                <a:pt x="1211284" y="902525"/>
                              </a:cubicBezTo>
                              <a:cubicBezTo>
                                <a:pt x="1223159" y="910442"/>
                                <a:pt x="1233868" y="920479"/>
                                <a:pt x="1246910" y="926276"/>
                              </a:cubicBezTo>
                              <a:cubicBezTo>
                                <a:pt x="1269788" y="936444"/>
                                <a:pt x="1294411" y="942109"/>
                                <a:pt x="1318162" y="950026"/>
                              </a:cubicBezTo>
                              <a:lnTo>
                                <a:pt x="1389413" y="973777"/>
                              </a:lnTo>
                              <a:cubicBezTo>
                                <a:pt x="1389418" y="973779"/>
                                <a:pt x="1460661" y="997525"/>
                                <a:pt x="1460665" y="997528"/>
                              </a:cubicBezTo>
                              <a:cubicBezTo>
                                <a:pt x="1472540" y="1005445"/>
                                <a:pt x="1483249" y="1015482"/>
                                <a:pt x="1496291" y="1021278"/>
                              </a:cubicBezTo>
                              <a:cubicBezTo>
                                <a:pt x="1496301" y="1021283"/>
                                <a:pt x="1585350" y="1050965"/>
                                <a:pt x="1603169" y="1056904"/>
                              </a:cubicBezTo>
                              <a:lnTo>
                                <a:pt x="1674421" y="1080655"/>
                              </a:lnTo>
                              <a:cubicBezTo>
                                <a:pt x="1686296" y="1084613"/>
                                <a:pt x="1697700" y="1090472"/>
                                <a:pt x="1710047" y="1092530"/>
                              </a:cubicBezTo>
                              <a:cubicBezTo>
                                <a:pt x="1875235" y="1120061"/>
                                <a:pt x="1670162" y="1087212"/>
                                <a:pt x="1888177" y="1116281"/>
                              </a:cubicBezTo>
                              <a:cubicBezTo>
                                <a:pt x="2062479" y="1139522"/>
                                <a:pt x="1877131" y="1116431"/>
                                <a:pt x="2006930" y="1140031"/>
                              </a:cubicBezTo>
                              <a:cubicBezTo>
                                <a:pt x="2034469" y="1145038"/>
                                <a:pt x="2062393" y="1147651"/>
                                <a:pt x="2090058" y="1151907"/>
                              </a:cubicBezTo>
                              <a:cubicBezTo>
                                <a:pt x="2113856" y="1155568"/>
                                <a:pt x="2137259" y="1162637"/>
                                <a:pt x="2161310" y="1163782"/>
                              </a:cubicBezTo>
                              <a:cubicBezTo>
                                <a:pt x="2220619" y="1166606"/>
                                <a:pt x="2280063" y="1163782"/>
                                <a:pt x="2339439" y="1163782"/>
                              </a:cubicBezTo>
                            </a:path>
                          </a:pathLst>
                        </a:custGeom>
                        <a:noFill/>
                        <a:ln w="28575"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18" name="TextBox 117">
                          <a:extLst>
                            <a:ext uri="{FF2B5EF4-FFF2-40B4-BE49-F238E27FC236}">
                              <a16:creationId xmlns:a16="http://schemas.microsoft.com/office/drawing/2014/main" id="{B21B1E05-BF35-03E6-79B6-3F018490F7E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6200000">
                          <a:off x="-538170" y="2025934"/>
                          <a:ext cx="2772424" cy="40011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2000" dirty="0"/>
                            <a:t>Number of events (N)</a:t>
                          </a:r>
                        </a:p>
                      </p:txBody>
                    </p:sp>
                  </p:grpSp>
                </p:grpSp>
              </p:grp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A7474BEC-968F-1454-75AE-3FC5E9D1C257}"/>
                      </a:ext>
                    </a:extLst>
                  </p:cNvPr>
                  <p:cNvSpPr/>
                  <p:nvPr/>
                </p:nvSpPr>
                <p:spPr>
                  <a:xfrm rot="1105051">
                    <a:off x="1957371" y="3641927"/>
                    <a:ext cx="1009403" cy="108541"/>
                  </a:xfrm>
                  <a:custGeom>
                    <a:avLst/>
                    <a:gdLst>
                      <a:gd name="connsiteX0" fmla="*/ 0 w 1009403"/>
                      <a:gd name="connsiteY0" fmla="*/ 201881 h 534390"/>
                      <a:gd name="connsiteX1" fmla="*/ 166255 w 1009403"/>
                      <a:gd name="connsiteY1" fmla="*/ 225632 h 534390"/>
                      <a:gd name="connsiteX2" fmla="*/ 201881 w 1009403"/>
                      <a:gd name="connsiteY2" fmla="*/ 213756 h 534390"/>
                      <a:gd name="connsiteX3" fmla="*/ 273133 w 1009403"/>
                      <a:gd name="connsiteY3" fmla="*/ 166255 h 534390"/>
                      <a:gd name="connsiteX4" fmla="*/ 332509 w 1009403"/>
                      <a:gd name="connsiteY4" fmla="*/ 118754 h 534390"/>
                      <a:gd name="connsiteX5" fmla="*/ 368135 w 1009403"/>
                      <a:gd name="connsiteY5" fmla="*/ 83128 h 534390"/>
                      <a:gd name="connsiteX6" fmla="*/ 403761 w 1009403"/>
                      <a:gd name="connsiteY6" fmla="*/ 71252 h 534390"/>
                      <a:gd name="connsiteX7" fmla="*/ 475013 w 1009403"/>
                      <a:gd name="connsiteY7" fmla="*/ 23751 h 534390"/>
                      <a:gd name="connsiteX8" fmla="*/ 546265 w 1009403"/>
                      <a:gd name="connsiteY8" fmla="*/ 0 h 534390"/>
                      <a:gd name="connsiteX9" fmla="*/ 617517 w 1009403"/>
                      <a:gd name="connsiteY9" fmla="*/ 11876 h 534390"/>
                      <a:gd name="connsiteX10" fmla="*/ 665018 w 1009403"/>
                      <a:gd name="connsiteY10" fmla="*/ 83128 h 534390"/>
                      <a:gd name="connsiteX11" fmla="*/ 724395 w 1009403"/>
                      <a:gd name="connsiteY11" fmla="*/ 154380 h 534390"/>
                      <a:gd name="connsiteX12" fmla="*/ 783771 w 1009403"/>
                      <a:gd name="connsiteY12" fmla="*/ 332510 h 534390"/>
                      <a:gd name="connsiteX13" fmla="*/ 795647 w 1009403"/>
                      <a:gd name="connsiteY13" fmla="*/ 368136 h 534390"/>
                      <a:gd name="connsiteX14" fmla="*/ 807522 w 1009403"/>
                      <a:gd name="connsiteY14" fmla="*/ 403762 h 534390"/>
                      <a:gd name="connsiteX15" fmla="*/ 914400 w 1009403"/>
                      <a:gd name="connsiteY15" fmla="*/ 486889 h 534390"/>
                      <a:gd name="connsiteX16" fmla="*/ 950026 w 1009403"/>
                      <a:gd name="connsiteY16" fmla="*/ 510639 h 534390"/>
                      <a:gd name="connsiteX17" fmla="*/ 1009403 w 1009403"/>
                      <a:gd name="connsiteY17" fmla="*/ 534390 h 534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009403" h="534390">
                        <a:moveTo>
                          <a:pt x="0" y="201881"/>
                        </a:moveTo>
                        <a:cubicBezTo>
                          <a:pt x="97792" y="243792"/>
                          <a:pt x="63555" y="246172"/>
                          <a:pt x="166255" y="225632"/>
                        </a:cubicBezTo>
                        <a:cubicBezTo>
                          <a:pt x="178530" y="223177"/>
                          <a:pt x="190939" y="219835"/>
                          <a:pt x="201881" y="213756"/>
                        </a:cubicBezTo>
                        <a:cubicBezTo>
                          <a:pt x="226834" y="199893"/>
                          <a:pt x="273133" y="166255"/>
                          <a:pt x="273133" y="166255"/>
                        </a:cubicBezTo>
                        <a:cubicBezTo>
                          <a:pt x="326248" y="86580"/>
                          <a:pt x="263678" y="164641"/>
                          <a:pt x="332509" y="118754"/>
                        </a:cubicBezTo>
                        <a:cubicBezTo>
                          <a:pt x="346483" y="109438"/>
                          <a:pt x="354161" y="92444"/>
                          <a:pt x="368135" y="83128"/>
                        </a:cubicBezTo>
                        <a:cubicBezTo>
                          <a:pt x="378550" y="76184"/>
                          <a:pt x="392819" y="77331"/>
                          <a:pt x="403761" y="71252"/>
                        </a:cubicBezTo>
                        <a:cubicBezTo>
                          <a:pt x="428714" y="57389"/>
                          <a:pt x="447933" y="32778"/>
                          <a:pt x="475013" y="23751"/>
                        </a:cubicBezTo>
                        <a:lnTo>
                          <a:pt x="546265" y="0"/>
                        </a:lnTo>
                        <a:cubicBezTo>
                          <a:pt x="570016" y="3959"/>
                          <a:pt x="597791" y="-1932"/>
                          <a:pt x="617517" y="11876"/>
                        </a:cubicBezTo>
                        <a:cubicBezTo>
                          <a:pt x="640902" y="28245"/>
                          <a:pt x="649184" y="59377"/>
                          <a:pt x="665018" y="83128"/>
                        </a:cubicBezTo>
                        <a:cubicBezTo>
                          <a:pt x="698083" y="132726"/>
                          <a:pt x="678679" y="108664"/>
                          <a:pt x="724395" y="154380"/>
                        </a:cubicBezTo>
                        <a:lnTo>
                          <a:pt x="783771" y="332510"/>
                        </a:lnTo>
                        <a:lnTo>
                          <a:pt x="795647" y="368136"/>
                        </a:lnTo>
                        <a:cubicBezTo>
                          <a:pt x="799605" y="380011"/>
                          <a:pt x="798671" y="394911"/>
                          <a:pt x="807522" y="403762"/>
                        </a:cubicBezTo>
                        <a:cubicBezTo>
                          <a:pt x="863331" y="459570"/>
                          <a:pt x="829177" y="430074"/>
                          <a:pt x="914400" y="486889"/>
                        </a:cubicBezTo>
                        <a:cubicBezTo>
                          <a:pt x="926275" y="494806"/>
                          <a:pt x="936486" y="506125"/>
                          <a:pt x="950026" y="510639"/>
                        </a:cubicBezTo>
                        <a:cubicBezTo>
                          <a:pt x="994049" y="525314"/>
                          <a:pt x="974456" y="516917"/>
                          <a:pt x="1009403" y="534390"/>
                        </a:cubicBezTo>
                      </a:path>
                    </a:pathLst>
                  </a:custGeom>
                  <a:noFill/>
                  <a:ln w="28575">
                    <a:solidFill>
                      <a:schemeClr val="accent5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35B7EAD3-EAA4-0C69-6936-4DBAC042F38C}"/>
                      </a:ext>
                    </a:extLst>
                  </p:cNvPr>
                  <p:cNvSpPr/>
                  <p:nvPr/>
                </p:nvSpPr>
                <p:spPr>
                  <a:xfrm>
                    <a:off x="2210400" y="3473960"/>
                    <a:ext cx="201600" cy="63632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7698DC6-C16B-1021-73DE-785148966997}"/>
              </a:ext>
            </a:extLst>
          </p:cNvPr>
          <p:cNvSpPr txBox="1"/>
          <p:nvPr/>
        </p:nvSpPr>
        <p:spPr>
          <a:xfrm>
            <a:off x="3273638" y="3826330"/>
            <a:ext cx="23394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Background (B)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6E5D635-948D-84A0-D243-8E8510B6D9D6}"/>
              </a:ext>
            </a:extLst>
          </p:cNvPr>
          <p:cNvSpPr txBox="1"/>
          <p:nvPr/>
        </p:nvSpPr>
        <p:spPr>
          <a:xfrm>
            <a:off x="2413606" y="2688296"/>
            <a:ext cx="1656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2"/>
                </a:solidFill>
              </a:rPr>
              <a:t>Higgs (H)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40FE2D-EABF-3A4B-2E70-C5776F0FD843}"/>
              </a:ext>
            </a:extLst>
          </p:cNvPr>
          <p:cNvSpPr txBox="1"/>
          <p:nvPr/>
        </p:nvSpPr>
        <p:spPr>
          <a:xfrm>
            <a:off x="316935" y="5085184"/>
            <a:ext cx="5109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Mass of the Higgs gets converted into energy of the jets (E=mc</a:t>
            </a:r>
            <a:r>
              <a:rPr lang="en-GB" sz="2400" baseline="30000" dirty="0"/>
              <a:t>2</a:t>
            </a:r>
            <a:r>
              <a:rPr lang="en-GB" sz="2400" dirty="0"/>
              <a:t>)</a:t>
            </a:r>
            <a:endParaRPr lang="en-GB" sz="2400" baseline="30000" dirty="0"/>
          </a:p>
          <a:p>
            <a:r>
              <a:rPr lang="en-GB" sz="2400" dirty="0">
                <a:sym typeface="Wingdings" pitchFamily="2" charset="2"/>
              </a:rPr>
              <a:t> </a:t>
            </a:r>
            <a:r>
              <a:rPr lang="en-GB" sz="2400" dirty="0" err="1"/>
              <a:t>m</a:t>
            </a:r>
            <a:r>
              <a:rPr lang="en-GB" sz="2400" baseline="-25000" dirty="0" err="1"/>
              <a:t>jj</a:t>
            </a:r>
            <a:r>
              <a:rPr lang="en-GB" sz="2400" baseline="-25000" dirty="0"/>
              <a:t> </a:t>
            </a:r>
            <a:r>
              <a:rPr lang="en-GB" sz="2400" dirty="0"/>
              <a:t>= mass of Higgs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A86E7AD-1291-92B9-92C0-268FC46F57FF}"/>
              </a:ext>
            </a:extLst>
          </p:cNvPr>
          <p:cNvCxnSpPr>
            <a:cxnSpLocks/>
          </p:cNvCxnSpPr>
          <p:nvPr/>
        </p:nvCxnSpPr>
        <p:spPr>
          <a:xfrm>
            <a:off x="2339752" y="2564944"/>
            <a:ext cx="0" cy="36000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B3A6E6C-1664-40EF-A7EE-AECEE10F2640}"/>
              </a:ext>
            </a:extLst>
          </p:cNvPr>
          <p:cNvSpPr txBox="1"/>
          <p:nvPr/>
        </p:nvSpPr>
        <p:spPr>
          <a:xfrm>
            <a:off x="1912805" y="2223937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2"/>
                </a:solidFill>
              </a:rPr>
              <a:t>125 GeV</a:t>
            </a:r>
          </a:p>
        </p:txBody>
      </p:sp>
    </p:spTree>
    <p:extLst>
      <p:ext uri="{BB962C8B-B14F-4D97-AF65-F5344CB8AC3E}">
        <p14:creationId xmlns:p14="http://schemas.microsoft.com/office/powerpoint/2010/main" val="1137967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8678"/>
            <a:ext cx="7556313" cy="1116106"/>
          </a:xfrm>
        </p:spPr>
        <p:txBody>
          <a:bodyPr/>
          <a:lstStyle/>
          <a:p>
            <a:r>
              <a:rPr lang="en-GB" dirty="0"/>
              <a:t>How to find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Decays?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948EAB-D236-337B-2332-535AA17F10F1}"/>
              </a:ext>
            </a:extLst>
          </p:cNvPr>
          <p:cNvGrpSpPr/>
          <p:nvPr/>
        </p:nvGrpSpPr>
        <p:grpSpPr>
          <a:xfrm>
            <a:off x="483085" y="1484784"/>
            <a:ext cx="3512851" cy="3505122"/>
            <a:chOff x="647987" y="2540422"/>
            <a:chExt cx="3512851" cy="3505122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1C83EDCB-F5ED-CB59-6E56-D0CA115B61E6}"/>
                </a:ext>
              </a:extLst>
            </p:cNvPr>
            <p:cNvSpPr/>
            <p:nvPr/>
          </p:nvSpPr>
          <p:spPr>
            <a:xfrm>
              <a:off x="2641781" y="4184672"/>
              <a:ext cx="198000" cy="90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E1575EF-789E-1666-0A95-243B4CE094CE}"/>
                </a:ext>
              </a:extLst>
            </p:cNvPr>
            <p:cNvGrpSpPr/>
            <p:nvPr/>
          </p:nvGrpSpPr>
          <p:grpSpPr>
            <a:xfrm>
              <a:off x="647987" y="2540422"/>
              <a:ext cx="3512851" cy="3505122"/>
              <a:chOff x="647987" y="2540422"/>
              <a:chExt cx="3512851" cy="3505122"/>
            </a:xfrm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1C191783-23D7-60C4-E55B-5393CA6FBC9A}"/>
                  </a:ext>
                </a:extLst>
              </p:cNvPr>
              <p:cNvSpPr/>
              <p:nvPr/>
            </p:nvSpPr>
            <p:spPr>
              <a:xfrm>
                <a:off x="2426458" y="4006132"/>
                <a:ext cx="199558" cy="1728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AA0A2571-7791-49DE-BE1F-99FB070D6480}"/>
                  </a:ext>
                </a:extLst>
              </p:cNvPr>
              <p:cNvGrpSpPr/>
              <p:nvPr/>
            </p:nvGrpSpPr>
            <p:grpSpPr>
              <a:xfrm>
                <a:off x="647987" y="2540422"/>
                <a:ext cx="3512851" cy="3505122"/>
                <a:chOff x="647987" y="2540422"/>
                <a:chExt cx="3512851" cy="3505122"/>
              </a:xfrm>
            </p:grpSpPr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CC332E96-CD48-678F-E555-D55D5B6F60D8}"/>
                    </a:ext>
                  </a:extLst>
                </p:cNvPr>
                <p:cNvSpPr/>
                <p:nvPr/>
              </p:nvSpPr>
              <p:spPr>
                <a:xfrm>
                  <a:off x="1990800" y="3907593"/>
                  <a:ext cx="190800" cy="63632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48650BEE-D36A-8136-92D7-3681592C6911}"/>
                    </a:ext>
                  </a:extLst>
                </p:cNvPr>
                <p:cNvGrpSpPr/>
                <p:nvPr/>
              </p:nvGrpSpPr>
              <p:grpSpPr>
                <a:xfrm>
                  <a:off x="647987" y="2540422"/>
                  <a:ext cx="3512851" cy="3505122"/>
                  <a:chOff x="647987" y="2180382"/>
                  <a:chExt cx="3512851" cy="3505122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925E54A6-2E4F-A433-4EA2-F9DA4462176E}"/>
                      </a:ext>
                    </a:extLst>
                  </p:cNvPr>
                  <p:cNvGrpSpPr/>
                  <p:nvPr/>
                </p:nvGrpSpPr>
                <p:grpSpPr>
                  <a:xfrm>
                    <a:off x="647987" y="2180382"/>
                    <a:ext cx="3512851" cy="3505122"/>
                    <a:chOff x="647987" y="2180382"/>
                    <a:chExt cx="3512851" cy="3505122"/>
                  </a:xfrm>
                </p:grpSpPr>
                <p:grpSp>
                  <p:nvGrpSpPr>
                    <p:cNvPr id="14" name="Group 13">
                      <a:extLst>
                        <a:ext uri="{FF2B5EF4-FFF2-40B4-BE49-F238E27FC236}">
                          <a16:creationId xmlns:a16="http://schemas.microsoft.com/office/drawing/2014/main" id="{8886BE92-BAD1-3C14-9B39-AAC92CEFCC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15616" y="2664000"/>
                      <a:ext cx="2448272" cy="2610000"/>
                      <a:chOff x="755576" y="2444338"/>
                      <a:chExt cx="2448272" cy="2610000"/>
                    </a:xfrm>
                  </p:grpSpPr>
                  <p:cxnSp>
                    <p:nvCxnSpPr>
                      <p:cNvPr id="11" name="Straight Arrow Connector 10">
                        <a:extLst>
                          <a:ext uri="{FF2B5EF4-FFF2-40B4-BE49-F238E27FC236}">
                            <a16:creationId xmlns:a16="http://schemas.microsoft.com/office/drawing/2014/main" id="{78E60A33-208F-36DC-4807-64F61BE2BF9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755576" y="2444338"/>
                        <a:ext cx="18384" cy="259560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5" name="Straight Arrow Connector 64">
                        <a:extLst>
                          <a:ext uri="{FF2B5EF4-FFF2-40B4-BE49-F238E27FC236}">
                            <a16:creationId xmlns:a16="http://schemas.microsoft.com/office/drawing/2014/main" id="{5933441B-7ABE-77F7-40F5-7AD778AA5EA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55576" y="5054338"/>
                        <a:ext cx="2448272" cy="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0" name="Group 19">
                      <a:extLst>
                        <a:ext uri="{FF2B5EF4-FFF2-40B4-BE49-F238E27FC236}">
                          <a16:creationId xmlns:a16="http://schemas.microsoft.com/office/drawing/2014/main" id="{00B9320E-48A3-CB95-ACED-B8B7657C81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7987" y="2180382"/>
                      <a:ext cx="3512851" cy="3505122"/>
                      <a:chOff x="647987" y="839777"/>
                      <a:chExt cx="3512851" cy="3505122"/>
                    </a:xfrm>
                  </p:grpSpPr>
                  <p:sp>
                    <p:nvSpPr>
                      <p:cNvPr id="18" name="TextBox 17">
                        <a:extLst>
                          <a:ext uri="{FF2B5EF4-FFF2-40B4-BE49-F238E27FC236}">
                            <a16:creationId xmlns:a16="http://schemas.microsoft.com/office/drawing/2014/main" id="{A2AD8936-BEED-3B66-112E-E2E4B904378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935313" y="3944789"/>
                        <a:ext cx="2225525" cy="4001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2000" dirty="0"/>
                          <a:t>di-jet mass (</a:t>
                        </a:r>
                        <a:r>
                          <a:rPr lang="en-GB" sz="2000" dirty="0" err="1"/>
                          <a:t>m</a:t>
                        </a:r>
                        <a:r>
                          <a:rPr lang="en-GB" sz="2000" baseline="-25000" dirty="0" err="1"/>
                          <a:t>jj</a:t>
                        </a:r>
                        <a:r>
                          <a:rPr lang="en-GB" sz="2000" dirty="0"/>
                          <a:t>)</a:t>
                        </a:r>
                      </a:p>
                    </p:txBody>
                  </p:sp>
                  <p:grpSp>
                    <p:nvGrpSpPr>
                      <p:cNvPr id="19" name="Group 18">
                        <a:extLst>
                          <a:ext uri="{FF2B5EF4-FFF2-40B4-BE49-F238E27FC236}">
                            <a16:creationId xmlns:a16="http://schemas.microsoft.com/office/drawing/2014/main" id="{09551A8A-0E63-1453-6AD9-934861FA51D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47987" y="839777"/>
                        <a:ext cx="2843358" cy="3090416"/>
                        <a:chOff x="647987" y="839777"/>
                        <a:chExt cx="2843358" cy="3090416"/>
                      </a:xfrm>
                    </p:grpSpPr>
                    <p:sp>
                      <p:nvSpPr>
                        <p:cNvPr id="116" name="Rectangle 115">
                          <a:extLst>
                            <a:ext uri="{FF2B5EF4-FFF2-40B4-BE49-F238E27FC236}">
                              <a16:creationId xmlns:a16="http://schemas.microsoft.com/office/drawing/2014/main" id="{90866F66-04E1-0B7D-F5C5-3AC1AC4DD0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61338" y="2571269"/>
                          <a:ext cx="183600" cy="1346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5" name="Rectangle 14">
                          <a:extLst>
                            <a:ext uri="{FF2B5EF4-FFF2-40B4-BE49-F238E27FC236}">
                              <a16:creationId xmlns:a16="http://schemas.microsoft.com/office/drawing/2014/main" id="{31A1C4D9-8E02-D249-7B62-DF7AEEBDD25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34000" y="1556802"/>
                          <a:ext cx="198000" cy="2365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1" name="Rectangle 70">
                          <a:extLst>
                            <a:ext uri="{FF2B5EF4-FFF2-40B4-BE49-F238E27FC236}">
                              <a16:creationId xmlns:a16="http://schemas.microsoft.com/office/drawing/2014/main" id="{FA6855D6-B08F-BFC6-339A-D0FC2F9C97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60436" y="1846785"/>
                          <a:ext cx="195248" cy="2077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2" name="Rectangle 71">
                          <a:extLst>
                            <a:ext uri="{FF2B5EF4-FFF2-40B4-BE49-F238E27FC236}">
                              <a16:creationId xmlns:a16="http://schemas.microsoft.com/office/drawing/2014/main" id="{A6B797E9-F4EE-87EE-C00F-40C027BD29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74546" y="1840469"/>
                          <a:ext cx="187652" cy="2077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3" name="Rectangle 72">
                          <a:extLst>
                            <a:ext uri="{FF2B5EF4-FFF2-40B4-BE49-F238E27FC236}">
                              <a16:creationId xmlns:a16="http://schemas.microsoft.com/office/drawing/2014/main" id="{7271D210-621E-19F3-2F65-C6E7A68E2C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777488" y="2063821"/>
                          <a:ext cx="195248" cy="18648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4" name="Rectangle 73">
                          <a:extLst>
                            <a:ext uri="{FF2B5EF4-FFF2-40B4-BE49-F238E27FC236}">
                              <a16:creationId xmlns:a16="http://schemas.microsoft.com/office/drawing/2014/main" id="{ACF0D0DD-C1FB-A2A0-9DC4-56A8F720370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92330" y="2276870"/>
                          <a:ext cx="191962" cy="1652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9" name="Rectangle 78">
                          <a:extLst>
                            <a:ext uri="{FF2B5EF4-FFF2-40B4-BE49-F238E27FC236}">
                              <a16:creationId xmlns:a16="http://schemas.microsoft.com/office/drawing/2014/main" id="{4EF5F4B5-387E-B221-8F3E-B19186318C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11135" y="2204864"/>
                          <a:ext cx="199558" cy="1724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0" name="Rectangle 79">
                          <a:extLst>
                            <a:ext uri="{FF2B5EF4-FFF2-40B4-BE49-F238E27FC236}">
                              <a16:creationId xmlns:a16="http://schemas.microsoft.com/office/drawing/2014/main" id="{4F5CE4E4-03D8-F1F8-AA26-19C3CB0C31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29941" y="2492903"/>
                          <a:ext cx="186283" cy="1436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5" name="Rectangle 84">
                          <a:extLst>
                            <a:ext uri="{FF2B5EF4-FFF2-40B4-BE49-F238E27FC236}">
                              <a16:creationId xmlns:a16="http://schemas.microsoft.com/office/drawing/2014/main" id="{FE865EE0-FE43-D39D-CA74-6630D9B6E9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43932" y="2588644"/>
                          <a:ext cx="186283" cy="1339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1" name="Rectangle 100">
                          <a:extLst>
                            <a:ext uri="{FF2B5EF4-FFF2-40B4-BE49-F238E27FC236}">
                              <a16:creationId xmlns:a16="http://schemas.microsoft.com/office/drawing/2014/main" id="{4C676DE5-D02E-9EE5-A184-E0D8A9C653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53121" y="2588643"/>
                          <a:ext cx="183600" cy="1339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3" name="Rectangle 102">
                          <a:extLst>
                            <a:ext uri="{FF2B5EF4-FFF2-40B4-BE49-F238E27FC236}">
                              <a16:creationId xmlns:a16="http://schemas.microsoft.com/office/drawing/2014/main" id="{78120431-EFEA-36E4-3B5A-6B83666C4E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59832" y="2652193"/>
                          <a:ext cx="183600" cy="12780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7" name="Freeform 16">
                          <a:extLst>
                            <a:ext uri="{FF2B5EF4-FFF2-40B4-BE49-F238E27FC236}">
                              <a16:creationId xmlns:a16="http://schemas.microsoft.com/office/drawing/2014/main" id="{090AE79F-1D7A-D2EC-41D4-49AD5C96EF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51906" y="1472540"/>
                          <a:ext cx="2339439" cy="1165037"/>
                        </a:xfrm>
                        <a:custGeom>
                          <a:avLst/>
                          <a:gdLst>
                            <a:gd name="connsiteX0" fmla="*/ 0 w 2339439"/>
                            <a:gd name="connsiteY0" fmla="*/ 0 h 1165037"/>
                            <a:gd name="connsiteX1" fmla="*/ 35626 w 2339439"/>
                            <a:gd name="connsiteY1" fmla="*/ 83128 h 1165037"/>
                            <a:gd name="connsiteX2" fmla="*/ 71252 w 2339439"/>
                            <a:gd name="connsiteY2" fmla="*/ 154379 h 1165037"/>
                            <a:gd name="connsiteX3" fmla="*/ 106878 w 2339439"/>
                            <a:gd name="connsiteY3" fmla="*/ 166255 h 1165037"/>
                            <a:gd name="connsiteX4" fmla="*/ 166255 w 2339439"/>
                            <a:gd name="connsiteY4" fmla="*/ 225631 h 1165037"/>
                            <a:gd name="connsiteX5" fmla="*/ 190006 w 2339439"/>
                            <a:gd name="connsiteY5" fmla="*/ 261257 h 1165037"/>
                            <a:gd name="connsiteX6" fmla="*/ 225632 w 2339439"/>
                            <a:gd name="connsiteY6" fmla="*/ 285008 h 1165037"/>
                            <a:gd name="connsiteX7" fmla="*/ 261258 w 2339439"/>
                            <a:gd name="connsiteY7" fmla="*/ 320634 h 1165037"/>
                            <a:gd name="connsiteX8" fmla="*/ 296884 w 2339439"/>
                            <a:gd name="connsiteY8" fmla="*/ 344385 h 1165037"/>
                            <a:gd name="connsiteX9" fmla="*/ 368136 w 2339439"/>
                            <a:gd name="connsiteY9" fmla="*/ 415637 h 1165037"/>
                            <a:gd name="connsiteX10" fmla="*/ 403762 w 2339439"/>
                            <a:gd name="connsiteY10" fmla="*/ 451263 h 1165037"/>
                            <a:gd name="connsiteX11" fmla="*/ 427512 w 2339439"/>
                            <a:gd name="connsiteY11" fmla="*/ 486889 h 1165037"/>
                            <a:gd name="connsiteX12" fmla="*/ 463138 w 2339439"/>
                            <a:gd name="connsiteY12" fmla="*/ 510639 h 1165037"/>
                            <a:gd name="connsiteX13" fmla="*/ 498764 w 2339439"/>
                            <a:gd name="connsiteY13" fmla="*/ 546265 h 1165037"/>
                            <a:gd name="connsiteX14" fmla="*/ 534390 w 2339439"/>
                            <a:gd name="connsiteY14" fmla="*/ 558141 h 1165037"/>
                            <a:gd name="connsiteX15" fmla="*/ 641268 w 2339439"/>
                            <a:gd name="connsiteY15" fmla="*/ 617517 h 1165037"/>
                            <a:gd name="connsiteX16" fmla="*/ 712520 w 2339439"/>
                            <a:gd name="connsiteY16" fmla="*/ 653143 h 1165037"/>
                            <a:gd name="connsiteX17" fmla="*/ 783772 w 2339439"/>
                            <a:gd name="connsiteY17" fmla="*/ 688769 h 1165037"/>
                            <a:gd name="connsiteX18" fmla="*/ 819398 w 2339439"/>
                            <a:gd name="connsiteY18" fmla="*/ 712520 h 1165037"/>
                            <a:gd name="connsiteX19" fmla="*/ 855024 w 2339439"/>
                            <a:gd name="connsiteY19" fmla="*/ 724395 h 1165037"/>
                            <a:gd name="connsiteX20" fmla="*/ 926276 w 2339439"/>
                            <a:gd name="connsiteY20" fmla="*/ 771896 h 1165037"/>
                            <a:gd name="connsiteX21" fmla="*/ 961902 w 2339439"/>
                            <a:gd name="connsiteY21" fmla="*/ 783772 h 1165037"/>
                            <a:gd name="connsiteX22" fmla="*/ 1033154 w 2339439"/>
                            <a:gd name="connsiteY22" fmla="*/ 831273 h 1165037"/>
                            <a:gd name="connsiteX23" fmla="*/ 1104406 w 2339439"/>
                            <a:gd name="connsiteY23" fmla="*/ 855024 h 1165037"/>
                            <a:gd name="connsiteX24" fmla="*/ 1140032 w 2339439"/>
                            <a:gd name="connsiteY24" fmla="*/ 878774 h 1165037"/>
                            <a:gd name="connsiteX25" fmla="*/ 1211284 w 2339439"/>
                            <a:gd name="connsiteY25" fmla="*/ 902525 h 1165037"/>
                            <a:gd name="connsiteX26" fmla="*/ 1246910 w 2339439"/>
                            <a:gd name="connsiteY26" fmla="*/ 926276 h 1165037"/>
                            <a:gd name="connsiteX27" fmla="*/ 1318162 w 2339439"/>
                            <a:gd name="connsiteY27" fmla="*/ 950026 h 1165037"/>
                            <a:gd name="connsiteX28" fmla="*/ 1389413 w 2339439"/>
                            <a:gd name="connsiteY28" fmla="*/ 973777 h 1165037"/>
                            <a:gd name="connsiteX29" fmla="*/ 1460665 w 2339439"/>
                            <a:gd name="connsiteY29" fmla="*/ 997528 h 1165037"/>
                            <a:gd name="connsiteX30" fmla="*/ 1496291 w 2339439"/>
                            <a:gd name="connsiteY30" fmla="*/ 1021278 h 1165037"/>
                            <a:gd name="connsiteX31" fmla="*/ 1603169 w 2339439"/>
                            <a:gd name="connsiteY31" fmla="*/ 1056904 h 1165037"/>
                            <a:gd name="connsiteX32" fmla="*/ 1674421 w 2339439"/>
                            <a:gd name="connsiteY32" fmla="*/ 1080655 h 1165037"/>
                            <a:gd name="connsiteX33" fmla="*/ 1710047 w 2339439"/>
                            <a:gd name="connsiteY33" fmla="*/ 1092530 h 1165037"/>
                            <a:gd name="connsiteX34" fmla="*/ 1888177 w 2339439"/>
                            <a:gd name="connsiteY34" fmla="*/ 1116281 h 1165037"/>
                            <a:gd name="connsiteX35" fmla="*/ 2006930 w 2339439"/>
                            <a:gd name="connsiteY35" fmla="*/ 1140031 h 1165037"/>
                            <a:gd name="connsiteX36" fmla="*/ 2090058 w 2339439"/>
                            <a:gd name="connsiteY36" fmla="*/ 1151907 h 1165037"/>
                            <a:gd name="connsiteX37" fmla="*/ 2161310 w 2339439"/>
                            <a:gd name="connsiteY37" fmla="*/ 1163782 h 1165037"/>
                            <a:gd name="connsiteX38" fmla="*/ 2339439 w 2339439"/>
                            <a:gd name="connsiteY38" fmla="*/ 1163782 h 11650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</a:cxnLst>
                          <a:rect l="l" t="t" r="r" b="b"/>
                          <a:pathLst>
                            <a:path w="2339439" h="1165037">
                              <a:moveTo>
                                <a:pt x="0" y="0"/>
                              </a:moveTo>
                              <a:cubicBezTo>
                                <a:pt x="11875" y="27709"/>
                                <a:pt x="24430" y="55137"/>
                                <a:pt x="35626" y="83128"/>
                              </a:cubicBezTo>
                              <a:cubicBezTo>
                                <a:pt x="45749" y="108436"/>
                                <a:pt x="47703" y="135539"/>
                                <a:pt x="71252" y="154379"/>
                              </a:cubicBezTo>
                              <a:cubicBezTo>
                                <a:pt x="81027" y="162199"/>
                                <a:pt x="95003" y="162296"/>
                                <a:pt x="106878" y="166255"/>
                              </a:cubicBezTo>
                              <a:cubicBezTo>
                                <a:pt x="170214" y="261258"/>
                                <a:pt x="87085" y="146463"/>
                                <a:pt x="166255" y="225631"/>
                              </a:cubicBezTo>
                              <a:cubicBezTo>
                                <a:pt x="176347" y="235723"/>
                                <a:pt x="179914" y="251165"/>
                                <a:pt x="190006" y="261257"/>
                              </a:cubicBezTo>
                              <a:cubicBezTo>
                                <a:pt x="200098" y="271349"/>
                                <a:pt x="214668" y="275871"/>
                                <a:pt x="225632" y="285008"/>
                              </a:cubicBezTo>
                              <a:cubicBezTo>
                                <a:pt x="238534" y="295759"/>
                                <a:pt x="248356" y="309883"/>
                                <a:pt x="261258" y="320634"/>
                              </a:cubicBezTo>
                              <a:cubicBezTo>
                                <a:pt x="272222" y="329771"/>
                                <a:pt x="286217" y="334903"/>
                                <a:pt x="296884" y="344385"/>
                              </a:cubicBezTo>
                              <a:cubicBezTo>
                                <a:pt x="321988" y="366700"/>
                                <a:pt x="344385" y="391886"/>
                                <a:pt x="368136" y="415637"/>
                              </a:cubicBezTo>
                              <a:cubicBezTo>
                                <a:pt x="380011" y="427512"/>
                                <a:pt x="394446" y="437289"/>
                                <a:pt x="403762" y="451263"/>
                              </a:cubicBezTo>
                              <a:cubicBezTo>
                                <a:pt x="411679" y="463138"/>
                                <a:pt x="417420" y="476797"/>
                                <a:pt x="427512" y="486889"/>
                              </a:cubicBezTo>
                              <a:cubicBezTo>
                                <a:pt x="437604" y="496981"/>
                                <a:pt x="452174" y="501502"/>
                                <a:pt x="463138" y="510639"/>
                              </a:cubicBezTo>
                              <a:cubicBezTo>
                                <a:pt x="476040" y="521390"/>
                                <a:pt x="484790" y="536949"/>
                                <a:pt x="498764" y="546265"/>
                              </a:cubicBezTo>
                              <a:cubicBezTo>
                                <a:pt x="509179" y="553209"/>
                                <a:pt x="523448" y="552062"/>
                                <a:pt x="534390" y="558141"/>
                              </a:cubicBezTo>
                              <a:cubicBezTo>
                                <a:pt x="656886" y="626195"/>
                                <a:pt x="560658" y="590648"/>
                                <a:pt x="641268" y="617517"/>
                              </a:cubicBezTo>
                              <a:cubicBezTo>
                                <a:pt x="743368" y="685584"/>
                                <a:pt x="614188" y="603977"/>
                                <a:pt x="712520" y="653143"/>
                              </a:cubicBezTo>
                              <a:cubicBezTo>
                                <a:pt x="804603" y="699184"/>
                                <a:pt x="694225" y="658921"/>
                                <a:pt x="783772" y="688769"/>
                              </a:cubicBezTo>
                              <a:cubicBezTo>
                                <a:pt x="795647" y="696686"/>
                                <a:pt x="806632" y="706137"/>
                                <a:pt x="819398" y="712520"/>
                              </a:cubicBezTo>
                              <a:cubicBezTo>
                                <a:pt x="830594" y="718118"/>
                                <a:pt x="844082" y="718316"/>
                                <a:pt x="855024" y="724395"/>
                              </a:cubicBezTo>
                              <a:cubicBezTo>
                                <a:pt x="879977" y="738257"/>
                                <a:pt x="899196" y="762869"/>
                                <a:pt x="926276" y="771896"/>
                              </a:cubicBezTo>
                              <a:cubicBezTo>
                                <a:pt x="938151" y="775855"/>
                                <a:pt x="950960" y="777693"/>
                                <a:pt x="961902" y="783772"/>
                              </a:cubicBezTo>
                              <a:cubicBezTo>
                                <a:pt x="986855" y="797635"/>
                                <a:pt x="1006074" y="822246"/>
                                <a:pt x="1033154" y="831273"/>
                              </a:cubicBezTo>
                              <a:cubicBezTo>
                                <a:pt x="1056905" y="839190"/>
                                <a:pt x="1083575" y="841137"/>
                                <a:pt x="1104406" y="855024"/>
                              </a:cubicBezTo>
                              <a:cubicBezTo>
                                <a:pt x="1116281" y="862941"/>
                                <a:pt x="1126990" y="872978"/>
                                <a:pt x="1140032" y="878774"/>
                              </a:cubicBezTo>
                              <a:cubicBezTo>
                                <a:pt x="1162910" y="888942"/>
                                <a:pt x="1211284" y="902525"/>
                                <a:pt x="1211284" y="902525"/>
                              </a:cubicBezTo>
                              <a:cubicBezTo>
                                <a:pt x="1223159" y="910442"/>
                                <a:pt x="1233868" y="920479"/>
                                <a:pt x="1246910" y="926276"/>
                              </a:cubicBezTo>
                              <a:cubicBezTo>
                                <a:pt x="1269788" y="936444"/>
                                <a:pt x="1294411" y="942109"/>
                                <a:pt x="1318162" y="950026"/>
                              </a:cubicBezTo>
                              <a:lnTo>
                                <a:pt x="1389413" y="973777"/>
                              </a:lnTo>
                              <a:cubicBezTo>
                                <a:pt x="1389418" y="973779"/>
                                <a:pt x="1460661" y="997525"/>
                                <a:pt x="1460665" y="997528"/>
                              </a:cubicBezTo>
                              <a:cubicBezTo>
                                <a:pt x="1472540" y="1005445"/>
                                <a:pt x="1483249" y="1015482"/>
                                <a:pt x="1496291" y="1021278"/>
                              </a:cubicBezTo>
                              <a:cubicBezTo>
                                <a:pt x="1496301" y="1021283"/>
                                <a:pt x="1585350" y="1050965"/>
                                <a:pt x="1603169" y="1056904"/>
                              </a:cubicBezTo>
                              <a:lnTo>
                                <a:pt x="1674421" y="1080655"/>
                              </a:lnTo>
                              <a:cubicBezTo>
                                <a:pt x="1686296" y="1084613"/>
                                <a:pt x="1697700" y="1090472"/>
                                <a:pt x="1710047" y="1092530"/>
                              </a:cubicBezTo>
                              <a:cubicBezTo>
                                <a:pt x="1875235" y="1120061"/>
                                <a:pt x="1670162" y="1087212"/>
                                <a:pt x="1888177" y="1116281"/>
                              </a:cubicBezTo>
                              <a:cubicBezTo>
                                <a:pt x="2062479" y="1139522"/>
                                <a:pt x="1877131" y="1116431"/>
                                <a:pt x="2006930" y="1140031"/>
                              </a:cubicBezTo>
                              <a:cubicBezTo>
                                <a:pt x="2034469" y="1145038"/>
                                <a:pt x="2062393" y="1147651"/>
                                <a:pt x="2090058" y="1151907"/>
                              </a:cubicBezTo>
                              <a:cubicBezTo>
                                <a:pt x="2113856" y="1155568"/>
                                <a:pt x="2137259" y="1162637"/>
                                <a:pt x="2161310" y="1163782"/>
                              </a:cubicBezTo>
                              <a:cubicBezTo>
                                <a:pt x="2220619" y="1166606"/>
                                <a:pt x="2280063" y="1163782"/>
                                <a:pt x="2339439" y="1163782"/>
                              </a:cubicBezTo>
                            </a:path>
                          </a:pathLst>
                        </a:custGeom>
                        <a:noFill/>
                        <a:ln w="28575"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18" name="TextBox 117">
                          <a:extLst>
                            <a:ext uri="{FF2B5EF4-FFF2-40B4-BE49-F238E27FC236}">
                              <a16:creationId xmlns:a16="http://schemas.microsoft.com/office/drawing/2014/main" id="{B21B1E05-BF35-03E6-79B6-3F018490F7E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6200000">
                          <a:off x="-538170" y="2025934"/>
                          <a:ext cx="2772424" cy="40011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2000" dirty="0"/>
                            <a:t>Number of events (N)</a:t>
                          </a:r>
                        </a:p>
                      </p:txBody>
                    </p:sp>
                  </p:grpSp>
                </p:grpSp>
              </p:grp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A7474BEC-968F-1454-75AE-3FC5E9D1C257}"/>
                      </a:ext>
                    </a:extLst>
                  </p:cNvPr>
                  <p:cNvSpPr/>
                  <p:nvPr/>
                </p:nvSpPr>
                <p:spPr>
                  <a:xfrm rot="1105051">
                    <a:off x="1957371" y="3641927"/>
                    <a:ext cx="1009403" cy="108541"/>
                  </a:xfrm>
                  <a:custGeom>
                    <a:avLst/>
                    <a:gdLst>
                      <a:gd name="connsiteX0" fmla="*/ 0 w 1009403"/>
                      <a:gd name="connsiteY0" fmla="*/ 201881 h 534390"/>
                      <a:gd name="connsiteX1" fmla="*/ 166255 w 1009403"/>
                      <a:gd name="connsiteY1" fmla="*/ 225632 h 534390"/>
                      <a:gd name="connsiteX2" fmla="*/ 201881 w 1009403"/>
                      <a:gd name="connsiteY2" fmla="*/ 213756 h 534390"/>
                      <a:gd name="connsiteX3" fmla="*/ 273133 w 1009403"/>
                      <a:gd name="connsiteY3" fmla="*/ 166255 h 534390"/>
                      <a:gd name="connsiteX4" fmla="*/ 332509 w 1009403"/>
                      <a:gd name="connsiteY4" fmla="*/ 118754 h 534390"/>
                      <a:gd name="connsiteX5" fmla="*/ 368135 w 1009403"/>
                      <a:gd name="connsiteY5" fmla="*/ 83128 h 534390"/>
                      <a:gd name="connsiteX6" fmla="*/ 403761 w 1009403"/>
                      <a:gd name="connsiteY6" fmla="*/ 71252 h 534390"/>
                      <a:gd name="connsiteX7" fmla="*/ 475013 w 1009403"/>
                      <a:gd name="connsiteY7" fmla="*/ 23751 h 534390"/>
                      <a:gd name="connsiteX8" fmla="*/ 546265 w 1009403"/>
                      <a:gd name="connsiteY8" fmla="*/ 0 h 534390"/>
                      <a:gd name="connsiteX9" fmla="*/ 617517 w 1009403"/>
                      <a:gd name="connsiteY9" fmla="*/ 11876 h 534390"/>
                      <a:gd name="connsiteX10" fmla="*/ 665018 w 1009403"/>
                      <a:gd name="connsiteY10" fmla="*/ 83128 h 534390"/>
                      <a:gd name="connsiteX11" fmla="*/ 724395 w 1009403"/>
                      <a:gd name="connsiteY11" fmla="*/ 154380 h 534390"/>
                      <a:gd name="connsiteX12" fmla="*/ 783771 w 1009403"/>
                      <a:gd name="connsiteY12" fmla="*/ 332510 h 534390"/>
                      <a:gd name="connsiteX13" fmla="*/ 795647 w 1009403"/>
                      <a:gd name="connsiteY13" fmla="*/ 368136 h 534390"/>
                      <a:gd name="connsiteX14" fmla="*/ 807522 w 1009403"/>
                      <a:gd name="connsiteY14" fmla="*/ 403762 h 534390"/>
                      <a:gd name="connsiteX15" fmla="*/ 914400 w 1009403"/>
                      <a:gd name="connsiteY15" fmla="*/ 486889 h 534390"/>
                      <a:gd name="connsiteX16" fmla="*/ 950026 w 1009403"/>
                      <a:gd name="connsiteY16" fmla="*/ 510639 h 534390"/>
                      <a:gd name="connsiteX17" fmla="*/ 1009403 w 1009403"/>
                      <a:gd name="connsiteY17" fmla="*/ 534390 h 534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009403" h="534390">
                        <a:moveTo>
                          <a:pt x="0" y="201881"/>
                        </a:moveTo>
                        <a:cubicBezTo>
                          <a:pt x="97792" y="243792"/>
                          <a:pt x="63555" y="246172"/>
                          <a:pt x="166255" y="225632"/>
                        </a:cubicBezTo>
                        <a:cubicBezTo>
                          <a:pt x="178530" y="223177"/>
                          <a:pt x="190939" y="219835"/>
                          <a:pt x="201881" y="213756"/>
                        </a:cubicBezTo>
                        <a:cubicBezTo>
                          <a:pt x="226834" y="199893"/>
                          <a:pt x="273133" y="166255"/>
                          <a:pt x="273133" y="166255"/>
                        </a:cubicBezTo>
                        <a:cubicBezTo>
                          <a:pt x="326248" y="86580"/>
                          <a:pt x="263678" y="164641"/>
                          <a:pt x="332509" y="118754"/>
                        </a:cubicBezTo>
                        <a:cubicBezTo>
                          <a:pt x="346483" y="109438"/>
                          <a:pt x="354161" y="92444"/>
                          <a:pt x="368135" y="83128"/>
                        </a:cubicBezTo>
                        <a:cubicBezTo>
                          <a:pt x="378550" y="76184"/>
                          <a:pt x="392819" y="77331"/>
                          <a:pt x="403761" y="71252"/>
                        </a:cubicBezTo>
                        <a:cubicBezTo>
                          <a:pt x="428714" y="57389"/>
                          <a:pt x="447933" y="32778"/>
                          <a:pt x="475013" y="23751"/>
                        </a:cubicBezTo>
                        <a:lnTo>
                          <a:pt x="546265" y="0"/>
                        </a:lnTo>
                        <a:cubicBezTo>
                          <a:pt x="570016" y="3959"/>
                          <a:pt x="597791" y="-1932"/>
                          <a:pt x="617517" y="11876"/>
                        </a:cubicBezTo>
                        <a:cubicBezTo>
                          <a:pt x="640902" y="28245"/>
                          <a:pt x="649184" y="59377"/>
                          <a:pt x="665018" y="83128"/>
                        </a:cubicBezTo>
                        <a:cubicBezTo>
                          <a:pt x="698083" y="132726"/>
                          <a:pt x="678679" y="108664"/>
                          <a:pt x="724395" y="154380"/>
                        </a:cubicBezTo>
                        <a:lnTo>
                          <a:pt x="783771" y="332510"/>
                        </a:lnTo>
                        <a:lnTo>
                          <a:pt x="795647" y="368136"/>
                        </a:lnTo>
                        <a:cubicBezTo>
                          <a:pt x="799605" y="380011"/>
                          <a:pt x="798671" y="394911"/>
                          <a:pt x="807522" y="403762"/>
                        </a:cubicBezTo>
                        <a:cubicBezTo>
                          <a:pt x="863331" y="459570"/>
                          <a:pt x="829177" y="430074"/>
                          <a:pt x="914400" y="486889"/>
                        </a:cubicBezTo>
                        <a:cubicBezTo>
                          <a:pt x="926275" y="494806"/>
                          <a:pt x="936486" y="506125"/>
                          <a:pt x="950026" y="510639"/>
                        </a:cubicBezTo>
                        <a:cubicBezTo>
                          <a:pt x="994049" y="525314"/>
                          <a:pt x="974456" y="516917"/>
                          <a:pt x="1009403" y="534390"/>
                        </a:cubicBezTo>
                      </a:path>
                    </a:pathLst>
                  </a:custGeom>
                  <a:noFill/>
                  <a:ln w="28575">
                    <a:solidFill>
                      <a:schemeClr val="accent5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35B7EAD3-EAA4-0C69-6936-4DBAC042F38C}"/>
                      </a:ext>
                    </a:extLst>
                  </p:cNvPr>
                  <p:cNvSpPr/>
                  <p:nvPr/>
                </p:nvSpPr>
                <p:spPr>
                  <a:xfrm>
                    <a:off x="2210400" y="3473960"/>
                    <a:ext cx="201600" cy="63632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7698DC6-C16B-1021-73DE-785148966997}"/>
              </a:ext>
            </a:extLst>
          </p:cNvPr>
          <p:cNvSpPr txBox="1"/>
          <p:nvPr/>
        </p:nvSpPr>
        <p:spPr>
          <a:xfrm>
            <a:off x="3273638" y="3826330"/>
            <a:ext cx="23394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Background (B)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6E5D635-948D-84A0-D243-8E8510B6D9D6}"/>
              </a:ext>
            </a:extLst>
          </p:cNvPr>
          <p:cNvSpPr txBox="1"/>
          <p:nvPr/>
        </p:nvSpPr>
        <p:spPr>
          <a:xfrm>
            <a:off x="2413606" y="2688296"/>
            <a:ext cx="1656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2"/>
                </a:solidFill>
              </a:rPr>
              <a:t>Higgs (H)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40FE2D-EABF-3A4B-2E70-C5776F0FD843}"/>
              </a:ext>
            </a:extLst>
          </p:cNvPr>
          <p:cNvSpPr txBox="1"/>
          <p:nvPr/>
        </p:nvSpPr>
        <p:spPr>
          <a:xfrm>
            <a:off x="316935" y="5198802"/>
            <a:ext cx="5109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For </a:t>
            </a:r>
            <a:r>
              <a:rPr lang="en-GB" sz="2400" dirty="0" err="1"/>
              <a:t>H</a:t>
            </a:r>
            <a:r>
              <a:rPr lang="en-GB" sz="2400" dirty="0" err="1">
                <a:sym typeface="Wingdings" pitchFamily="2" charset="2"/>
              </a:rPr>
              <a:t>bb</a:t>
            </a:r>
            <a:r>
              <a:rPr lang="en-GB" sz="2400" dirty="0"/>
              <a:t>: </a:t>
            </a:r>
            <a:r>
              <a:rPr lang="en-GB" sz="2400" dirty="0" err="1"/>
              <a:t>m</a:t>
            </a:r>
            <a:r>
              <a:rPr lang="en-GB" sz="2400" baseline="-25000" dirty="0" err="1"/>
              <a:t>jj</a:t>
            </a:r>
            <a:r>
              <a:rPr lang="en-GB" sz="2400" baseline="-25000" dirty="0"/>
              <a:t> </a:t>
            </a:r>
            <a:r>
              <a:rPr lang="en-GB" sz="2400" dirty="0"/>
              <a:t>= mass of Higgs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4CED7A-449D-E745-7501-5C9826DBD87B}"/>
              </a:ext>
            </a:extLst>
          </p:cNvPr>
          <p:cNvSpPr txBox="1"/>
          <p:nvPr/>
        </p:nvSpPr>
        <p:spPr>
          <a:xfrm>
            <a:off x="3721754" y="1197533"/>
            <a:ext cx="5205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Statistical significance of rejecting the background only hypothesis: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785A1F-4F16-EE5E-31A3-584068F4D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327" y="2238398"/>
            <a:ext cx="3414519" cy="90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08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7172F-5680-E74B-6714-750ECBB83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8361364" cy="1116106"/>
          </a:xfrm>
        </p:spPr>
        <p:txBody>
          <a:bodyPr/>
          <a:lstStyle/>
          <a:p>
            <a:r>
              <a:rPr lang="en-GB" dirty="0"/>
              <a:t>Higgs Boson’s most probable decay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E5C3E-B2C9-1A0B-552C-664E5A7DA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829" y="1299865"/>
            <a:ext cx="5832648" cy="23983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 err="1"/>
              <a:t>H</a:t>
            </a:r>
            <a:r>
              <a:rPr lang="en-GB" b="1" dirty="0" err="1">
                <a:sym typeface="Wingdings" pitchFamily="2" charset="2"/>
              </a:rPr>
              <a:t>bb</a:t>
            </a:r>
            <a:r>
              <a:rPr lang="en-GB" b="1" dirty="0">
                <a:sym typeface="Wingdings" pitchFamily="2" charset="2"/>
              </a:rPr>
              <a:t> is </a:t>
            </a:r>
            <a:r>
              <a:rPr lang="en-GB" b="1" dirty="0"/>
              <a:t>“largest piece of the pie”</a:t>
            </a:r>
          </a:p>
          <a:p>
            <a:pPr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Important ingredient to establish mass generation of matter particles</a:t>
            </a:r>
          </a:p>
          <a:p>
            <a:pPr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Narrow down window for “secret” ingredients in the pie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8E112A-2500-A275-4699-79BC272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E762BE-93A0-222A-057F-0DFEDFFA489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2</a:t>
            </a:fld>
            <a:endParaRPr lang="de-DE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42C50CA-134A-86D6-1755-2DC6CCCFAC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5699369"/>
              </p:ext>
            </p:extLst>
          </p:nvPr>
        </p:nvGraphicFramePr>
        <p:xfrm>
          <a:off x="4572000" y="2248220"/>
          <a:ext cx="5057838" cy="3701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C5C00526-5406-994A-A236-2C0305B5D7D5}"/>
              </a:ext>
            </a:extLst>
          </p:cNvPr>
          <p:cNvGrpSpPr>
            <a:grpSpLocks noChangeAspect="1"/>
          </p:cNvGrpSpPr>
          <p:nvPr/>
        </p:nvGrpSpPr>
        <p:grpSpPr>
          <a:xfrm>
            <a:off x="1475656" y="3853876"/>
            <a:ext cx="3699046" cy="2741207"/>
            <a:chOff x="1983102" y="4440289"/>
            <a:chExt cx="3263608" cy="241852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88D5DF9-8615-7008-B7C2-3E862249A567}"/>
                </a:ext>
              </a:extLst>
            </p:cNvPr>
            <p:cNvGrpSpPr/>
            <p:nvPr/>
          </p:nvGrpSpPr>
          <p:grpSpPr>
            <a:xfrm>
              <a:off x="2195736" y="4440289"/>
              <a:ext cx="3050974" cy="2418522"/>
              <a:chOff x="950306" y="4005063"/>
              <a:chExt cx="3050974" cy="2418522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9B1AACA2-ECAE-3C48-4C96-EAA9E3918DA2}"/>
                  </a:ext>
                </a:extLst>
              </p:cNvPr>
              <p:cNvGrpSpPr/>
              <p:nvPr/>
            </p:nvGrpSpPr>
            <p:grpSpPr>
              <a:xfrm>
                <a:off x="950306" y="4005064"/>
                <a:ext cx="3050974" cy="2418521"/>
                <a:chOff x="950306" y="4005064"/>
                <a:chExt cx="3050974" cy="2418521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0994892F-D4E9-27A0-6C98-7B43C77F978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950306" y="4005064"/>
                  <a:ext cx="3050974" cy="2418521"/>
                  <a:chOff x="1491334" y="1700808"/>
                  <a:chExt cx="6177010" cy="4896544"/>
                </a:xfrm>
              </p:grpSpPr>
              <p:pic>
                <p:nvPicPr>
                  <p:cNvPr id="11" name="Picture 10">
                    <a:extLst>
                      <a:ext uri="{FF2B5EF4-FFF2-40B4-BE49-F238E27FC236}">
                        <a16:creationId xmlns:a16="http://schemas.microsoft.com/office/drawing/2014/main" id="{FDD44593-E80B-E76E-D513-39333FB28A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t="19971"/>
                  <a:stretch/>
                </p:blipFill>
                <p:spPr>
                  <a:xfrm>
                    <a:off x="1547664" y="1700808"/>
                    <a:ext cx="6120680" cy="4687732"/>
                  </a:xfrm>
                  <a:prstGeom prst="rect">
                    <a:avLst/>
                  </a:prstGeom>
                </p:spPr>
              </p:pic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id="{4F79C928-6D75-56EC-2534-218C00BF88E2}"/>
                      </a:ext>
                    </a:extLst>
                  </p:cNvPr>
                  <p:cNvSpPr/>
                  <p:nvPr/>
                </p:nvSpPr>
                <p:spPr>
                  <a:xfrm>
                    <a:off x="1491334" y="2708920"/>
                    <a:ext cx="432048" cy="3528392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CF113EC3-A4B0-E8DE-D02E-9BE65A324FCD}"/>
                      </a:ext>
                    </a:extLst>
                  </p:cNvPr>
                  <p:cNvSpPr/>
                  <p:nvPr/>
                </p:nvSpPr>
                <p:spPr>
                  <a:xfrm>
                    <a:off x="6444208" y="3068960"/>
                    <a:ext cx="432048" cy="3528392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AFD116EA-E979-CA21-8FA5-73B9AF8CE595}"/>
                      </a:ext>
                    </a:extLst>
                  </p:cNvPr>
                  <p:cNvSpPr/>
                  <p:nvPr/>
                </p:nvSpPr>
                <p:spPr>
                  <a:xfrm>
                    <a:off x="7164288" y="2852936"/>
                    <a:ext cx="432048" cy="3528392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D61682DE-DAFD-5A36-CB70-B7F3938DC974}"/>
                    </a:ext>
                  </a:extLst>
                </p:cNvPr>
                <p:cNvSpPr/>
                <p:nvPr/>
              </p:nvSpPr>
              <p:spPr>
                <a:xfrm>
                  <a:off x="965550" y="4065709"/>
                  <a:ext cx="198156" cy="33414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EEE26523-FB27-4189-C9BB-7443AAAD9498}"/>
                  </a:ext>
                </a:extLst>
              </p:cNvPr>
              <p:cNvSpPr/>
              <p:nvPr/>
            </p:nvSpPr>
            <p:spPr>
              <a:xfrm>
                <a:off x="2267744" y="4574128"/>
                <a:ext cx="540000" cy="504000"/>
              </a:xfrm>
              <a:prstGeom prst="roundRect">
                <a:avLst/>
              </a:prstGeom>
              <a:solidFill>
                <a:srgbClr val="7030A0">
                  <a:alpha val="46258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ounded Rectangle 17">
                <a:extLst>
                  <a:ext uri="{FF2B5EF4-FFF2-40B4-BE49-F238E27FC236}">
                    <a16:creationId xmlns:a16="http://schemas.microsoft.com/office/drawing/2014/main" id="{82D9957F-2A7D-7E2F-CFE2-380A1133A698}"/>
                  </a:ext>
                </a:extLst>
              </p:cNvPr>
              <p:cNvSpPr/>
              <p:nvPr/>
            </p:nvSpPr>
            <p:spPr>
              <a:xfrm>
                <a:off x="1163705" y="4005063"/>
                <a:ext cx="1671862" cy="2240689"/>
              </a:xfrm>
              <a:prstGeom prst="roundRect">
                <a:avLst/>
              </a:prstGeom>
              <a:noFill/>
              <a:ln w="28575">
                <a:solidFill>
                  <a:srgbClr val="7030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EA3F73F-438F-F174-AB18-A3A0B5885008}"/>
                </a:ext>
              </a:extLst>
            </p:cNvPr>
            <p:cNvSpPr txBox="1"/>
            <p:nvPr/>
          </p:nvSpPr>
          <p:spPr>
            <a:xfrm rot="16200000">
              <a:off x="1150684" y="5274860"/>
              <a:ext cx="20649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7030A0"/>
                  </a:solidFill>
                </a:rPr>
                <a:t>Matter particles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34E195C-55E1-86C5-D8C5-BE0A324E9DF4}"/>
              </a:ext>
            </a:extLst>
          </p:cNvPr>
          <p:cNvSpPr txBox="1"/>
          <p:nvPr/>
        </p:nvSpPr>
        <p:spPr>
          <a:xfrm>
            <a:off x="6821844" y="1773914"/>
            <a:ext cx="2271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Higgs decay probabilities</a:t>
            </a:r>
          </a:p>
        </p:txBody>
      </p:sp>
    </p:spTree>
    <p:extLst>
      <p:ext uri="{BB962C8B-B14F-4D97-AF65-F5344CB8AC3E}">
        <p14:creationId xmlns:p14="http://schemas.microsoft.com/office/powerpoint/2010/main" val="3308090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8678"/>
            <a:ext cx="7556313" cy="1116106"/>
          </a:xfrm>
        </p:spPr>
        <p:txBody>
          <a:bodyPr/>
          <a:lstStyle/>
          <a:p>
            <a:r>
              <a:rPr lang="en-GB" dirty="0"/>
              <a:t>How to find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Decays?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948EAB-D236-337B-2332-535AA17F10F1}"/>
              </a:ext>
            </a:extLst>
          </p:cNvPr>
          <p:cNvGrpSpPr/>
          <p:nvPr/>
        </p:nvGrpSpPr>
        <p:grpSpPr>
          <a:xfrm>
            <a:off x="483085" y="1484784"/>
            <a:ext cx="3440843" cy="3505122"/>
            <a:chOff x="647987" y="2540422"/>
            <a:chExt cx="3440843" cy="3505122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1C83EDCB-F5ED-CB59-6E56-D0CA115B61E6}"/>
                </a:ext>
              </a:extLst>
            </p:cNvPr>
            <p:cNvSpPr/>
            <p:nvPr/>
          </p:nvSpPr>
          <p:spPr>
            <a:xfrm>
              <a:off x="2641781" y="4184672"/>
              <a:ext cx="198000" cy="90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E1575EF-789E-1666-0A95-243B4CE094CE}"/>
                </a:ext>
              </a:extLst>
            </p:cNvPr>
            <p:cNvGrpSpPr/>
            <p:nvPr/>
          </p:nvGrpSpPr>
          <p:grpSpPr>
            <a:xfrm>
              <a:off x="647987" y="2540422"/>
              <a:ext cx="3440843" cy="3505122"/>
              <a:chOff x="647987" y="2540422"/>
              <a:chExt cx="3440843" cy="3505122"/>
            </a:xfrm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1C191783-23D7-60C4-E55B-5393CA6FBC9A}"/>
                  </a:ext>
                </a:extLst>
              </p:cNvPr>
              <p:cNvSpPr/>
              <p:nvPr/>
            </p:nvSpPr>
            <p:spPr>
              <a:xfrm>
                <a:off x="2426458" y="4006132"/>
                <a:ext cx="199558" cy="1728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AA0A2571-7791-49DE-BE1F-99FB070D6480}"/>
                  </a:ext>
                </a:extLst>
              </p:cNvPr>
              <p:cNvGrpSpPr/>
              <p:nvPr/>
            </p:nvGrpSpPr>
            <p:grpSpPr>
              <a:xfrm>
                <a:off x="647987" y="2540422"/>
                <a:ext cx="3440843" cy="3505122"/>
                <a:chOff x="647987" y="2540422"/>
                <a:chExt cx="3440843" cy="3505122"/>
              </a:xfrm>
            </p:grpSpPr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CC332E96-CD48-678F-E555-D55D5B6F60D8}"/>
                    </a:ext>
                  </a:extLst>
                </p:cNvPr>
                <p:cNvSpPr/>
                <p:nvPr/>
              </p:nvSpPr>
              <p:spPr>
                <a:xfrm>
                  <a:off x="1990800" y="3907593"/>
                  <a:ext cx="190800" cy="63632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48650BEE-D36A-8136-92D7-3681592C6911}"/>
                    </a:ext>
                  </a:extLst>
                </p:cNvPr>
                <p:cNvGrpSpPr/>
                <p:nvPr/>
              </p:nvGrpSpPr>
              <p:grpSpPr>
                <a:xfrm>
                  <a:off x="647987" y="2540422"/>
                  <a:ext cx="3440843" cy="3505122"/>
                  <a:chOff x="647987" y="2180382"/>
                  <a:chExt cx="3440843" cy="3505122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925E54A6-2E4F-A433-4EA2-F9DA4462176E}"/>
                      </a:ext>
                    </a:extLst>
                  </p:cNvPr>
                  <p:cNvGrpSpPr/>
                  <p:nvPr/>
                </p:nvGrpSpPr>
                <p:grpSpPr>
                  <a:xfrm>
                    <a:off x="647987" y="2180382"/>
                    <a:ext cx="3440843" cy="3505122"/>
                    <a:chOff x="647987" y="2180382"/>
                    <a:chExt cx="3440843" cy="3505122"/>
                  </a:xfrm>
                </p:grpSpPr>
                <p:grpSp>
                  <p:nvGrpSpPr>
                    <p:cNvPr id="14" name="Group 13">
                      <a:extLst>
                        <a:ext uri="{FF2B5EF4-FFF2-40B4-BE49-F238E27FC236}">
                          <a16:creationId xmlns:a16="http://schemas.microsoft.com/office/drawing/2014/main" id="{8886BE92-BAD1-3C14-9B39-AAC92CEFCC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15616" y="2664000"/>
                      <a:ext cx="2448272" cy="2610000"/>
                      <a:chOff x="755576" y="2444338"/>
                      <a:chExt cx="2448272" cy="2610000"/>
                    </a:xfrm>
                  </p:grpSpPr>
                  <p:cxnSp>
                    <p:nvCxnSpPr>
                      <p:cNvPr id="11" name="Straight Arrow Connector 10">
                        <a:extLst>
                          <a:ext uri="{FF2B5EF4-FFF2-40B4-BE49-F238E27FC236}">
                            <a16:creationId xmlns:a16="http://schemas.microsoft.com/office/drawing/2014/main" id="{78E60A33-208F-36DC-4807-64F61BE2BF9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755576" y="2444338"/>
                        <a:ext cx="18384" cy="259560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5" name="Straight Arrow Connector 64">
                        <a:extLst>
                          <a:ext uri="{FF2B5EF4-FFF2-40B4-BE49-F238E27FC236}">
                            <a16:creationId xmlns:a16="http://schemas.microsoft.com/office/drawing/2014/main" id="{5933441B-7ABE-77F7-40F5-7AD778AA5EA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55576" y="5054338"/>
                        <a:ext cx="2448272" cy="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0" name="Group 19">
                      <a:extLst>
                        <a:ext uri="{FF2B5EF4-FFF2-40B4-BE49-F238E27FC236}">
                          <a16:creationId xmlns:a16="http://schemas.microsoft.com/office/drawing/2014/main" id="{00B9320E-48A3-CB95-ACED-B8B7657C81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7987" y="2180382"/>
                      <a:ext cx="3440843" cy="3505122"/>
                      <a:chOff x="647987" y="839777"/>
                      <a:chExt cx="3440843" cy="3505122"/>
                    </a:xfrm>
                  </p:grpSpPr>
                  <p:sp>
                    <p:nvSpPr>
                      <p:cNvPr id="18" name="TextBox 17">
                        <a:extLst>
                          <a:ext uri="{FF2B5EF4-FFF2-40B4-BE49-F238E27FC236}">
                            <a16:creationId xmlns:a16="http://schemas.microsoft.com/office/drawing/2014/main" id="{A2AD8936-BEED-3B66-112E-E2E4B904378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939493" y="3944789"/>
                        <a:ext cx="2149337" cy="4001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2000" dirty="0"/>
                          <a:t>di-jet mass (</a:t>
                        </a:r>
                        <a:r>
                          <a:rPr lang="en-GB" sz="2000" dirty="0" err="1"/>
                          <a:t>m</a:t>
                        </a:r>
                        <a:r>
                          <a:rPr lang="en-GB" sz="2000" baseline="-25000" dirty="0" err="1"/>
                          <a:t>jj</a:t>
                        </a:r>
                        <a:r>
                          <a:rPr lang="en-GB" sz="2000" dirty="0"/>
                          <a:t>)</a:t>
                        </a:r>
                      </a:p>
                    </p:txBody>
                  </p:sp>
                  <p:grpSp>
                    <p:nvGrpSpPr>
                      <p:cNvPr id="19" name="Group 18">
                        <a:extLst>
                          <a:ext uri="{FF2B5EF4-FFF2-40B4-BE49-F238E27FC236}">
                            <a16:creationId xmlns:a16="http://schemas.microsoft.com/office/drawing/2014/main" id="{09551A8A-0E63-1453-6AD9-934861FA51D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47987" y="839777"/>
                        <a:ext cx="2843358" cy="3090416"/>
                        <a:chOff x="647987" y="839777"/>
                        <a:chExt cx="2843358" cy="3090416"/>
                      </a:xfrm>
                    </p:grpSpPr>
                    <p:sp>
                      <p:nvSpPr>
                        <p:cNvPr id="116" name="Rectangle 115">
                          <a:extLst>
                            <a:ext uri="{FF2B5EF4-FFF2-40B4-BE49-F238E27FC236}">
                              <a16:creationId xmlns:a16="http://schemas.microsoft.com/office/drawing/2014/main" id="{90866F66-04E1-0B7D-F5C5-3AC1AC4DD0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61338" y="2571269"/>
                          <a:ext cx="183600" cy="1346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5" name="Rectangle 14">
                          <a:extLst>
                            <a:ext uri="{FF2B5EF4-FFF2-40B4-BE49-F238E27FC236}">
                              <a16:creationId xmlns:a16="http://schemas.microsoft.com/office/drawing/2014/main" id="{31A1C4D9-8E02-D249-7B62-DF7AEEBDD25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34000" y="1556802"/>
                          <a:ext cx="198000" cy="2365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1" name="Rectangle 70">
                          <a:extLst>
                            <a:ext uri="{FF2B5EF4-FFF2-40B4-BE49-F238E27FC236}">
                              <a16:creationId xmlns:a16="http://schemas.microsoft.com/office/drawing/2014/main" id="{FA6855D6-B08F-BFC6-339A-D0FC2F9C97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60436" y="1846785"/>
                          <a:ext cx="195248" cy="2077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2" name="Rectangle 71">
                          <a:extLst>
                            <a:ext uri="{FF2B5EF4-FFF2-40B4-BE49-F238E27FC236}">
                              <a16:creationId xmlns:a16="http://schemas.microsoft.com/office/drawing/2014/main" id="{A6B797E9-F4EE-87EE-C00F-40C027BD29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74546" y="1840469"/>
                          <a:ext cx="187652" cy="2077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3" name="Rectangle 72">
                          <a:extLst>
                            <a:ext uri="{FF2B5EF4-FFF2-40B4-BE49-F238E27FC236}">
                              <a16:creationId xmlns:a16="http://schemas.microsoft.com/office/drawing/2014/main" id="{7271D210-621E-19F3-2F65-C6E7A68E2C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777488" y="2063821"/>
                          <a:ext cx="195248" cy="18648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4" name="Rectangle 73">
                          <a:extLst>
                            <a:ext uri="{FF2B5EF4-FFF2-40B4-BE49-F238E27FC236}">
                              <a16:creationId xmlns:a16="http://schemas.microsoft.com/office/drawing/2014/main" id="{ACF0D0DD-C1FB-A2A0-9DC4-56A8F720370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92330" y="2276870"/>
                          <a:ext cx="191962" cy="1652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9" name="Rectangle 78">
                          <a:extLst>
                            <a:ext uri="{FF2B5EF4-FFF2-40B4-BE49-F238E27FC236}">
                              <a16:creationId xmlns:a16="http://schemas.microsoft.com/office/drawing/2014/main" id="{4EF5F4B5-387E-B221-8F3E-B19186318C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11135" y="2204864"/>
                          <a:ext cx="199558" cy="1724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0" name="Rectangle 79">
                          <a:extLst>
                            <a:ext uri="{FF2B5EF4-FFF2-40B4-BE49-F238E27FC236}">
                              <a16:creationId xmlns:a16="http://schemas.microsoft.com/office/drawing/2014/main" id="{4F5CE4E4-03D8-F1F8-AA26-19C3CB0C31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29941" y="2492903"/>
                          <a:ext cx="186283" cy="14364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5" name="Rectangle 84">
                          <a:extLst>
                            <a:ext uri="{FF2B5EF4-FFF2-40B4-BE49-F238E27FC236}">
                              <a16:creationId xmlns:a16="http://schemas.microsoft.com/office/drawing/2014/main" id="{FE865EE0-FE43-D39D-CA74-6630D9B6E9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43932" y="2588644"/>
                          <a:ext cx="186283" cy="1339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1" name="Rectangle 100">
                          <a:extLst>
                            <a:ext uri="{FF2B5EF4-FFF2-40B4-BE49-F238E27FC236}">
                              <a16:creationId xmlns:a16="http://schemas.microsoft.com/office/drawing/2014/main" id="{4C676DE5-D02E-9EE5-A184-E0D8A9C653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53121" y="2588643"/>
                          <a:ext cx="183600" cy="13392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3" name="Rectangle 102">
                          <a:extLst>
                            <a:ext uri="{FF2B5EF4-FFF2-40B4-BE49-F238E27FC236}">
                              <a16:creationId xmlns:a16="http://schemas.microsoft.com/office/drawing/2014/main" id="{78120431-EFEA-36E4-3B5A-6B83666C4E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59832" y="2652193"/>
                          <a:ext cx="183600" cy="12780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  <a:ln>
                          <a:solidFill>
                            <a:schemeClr val="accent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7" name="Freeform 16">
                          <a:extLst>
                            <a:ext uri="{FF2B5EF4-FFF2-40B4-BE49-F238E27FC236}">
                              <a16:creationId xmlns:a16="http://schemas.microsoft.com/office/drawing/2014/main" id="{090AE79F-1D7A-D2EC-41D4-49AD5C96EF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51906" y="1472540"/>
                          <a:ext cx="2339439" cy="1165037"/>
                        </a:xfrm>
                        <a:custGeom>
                          <a:avLst/>
                          <a:gdLst>
                            <a:gd name="connsiteX0" fmla="*/ 0 w 2339439"/>
                            <a:gd name="connsiteY0" fmla="*/ 0 h 1165037"/>
                            <a:gd name="connsiteX1" fmla="*/ 35626 w 2339439"/>
                            <a:gd name="connsiteY1" fmla="*/ 83128 h 1165037"/>
                            <a:gd name="connsiteX2" fmla="*/ 71252 w 2339439"/>
                            <a:gd name="connsiteY2" fmla="*/ 154379 h 1165037"/>
                            <a:gd name="connsiteX3" fmla="*/ 106878 w 2339439"/>
                            <a:gd name="connsiteY3" fmla="*/ 166255 h 1165037"/>
                            <a:gd name="connsiteX4" fmla="*/ 166255 w 2339439"/>
                            <a:gd name="connsiteY4" fmla="*/ 225631 h 1165037"/>
                            <a:gd name="connsiteX5" fmla="*/ 190006 w 2339439"/>
                            <a:gd name="connsiteY5" fmla="*/ 261257 h 1165037"/>
                            <a:gd name="connsiteX6" fmla="*/ 225632 w 2339439"/>
                            <a:gd name="connsiteY6" fmla="*/ 285008 h 1165037"/>
                            <a:gd name="connsiteX7" fmla="*/ 261258 w 2339439"/>
                            <a:gd name="connsiteY7" fmla="*/ 320634 h 1165037"/>
                            <a:gd name="connsiteX8" fmla="*/ 296884 w 2339439"/>
                            <a:gd name="connsiteY8" fmla="*/ 344385 h 1165037"/>
                            <a:gd name="connsiteX9" fmla="*/ 368136 w 2339439"/>
                            <a:gd name="connsiteY9" fmla="*/ 415637 h 1165037"/>
                            <a:gd name="connsiteX10" fmla="*/ 403762 w 2339439"/>
                            <a:gd name="connsiteY10" fmla="*/ 451263 h 1165037"/>
                            <a:gd name="connsiteX11" fmla="*/ 427512 w 2339439"/>
                            <a:gd name="connsiteY11" fmla="*/ 486889 h 1165037"/>
                            <a:gd name="connsiteX12" fmla="*/ 463138 w 2339439"/>
                            <a:gd name="connsiteY12" fmla="*/ 510639 h 1165037"/>
                            <a:gd name="connsiteX13" fmla="*/ 498764 w 2339439"/>
                            <a:gd name="connsiteY13" fmla="*/ 546265 h 1165037"/>
                            <a:gd name="connsiteX14" fmla="*/ 534390 w 2339439"/>
                            <a:gd name="connsiteY14" fmla="*/ 558141 h 1165037"/>
                            <a:gd name="connsiteX15" fmla="*/ 641268 w 2339439"/>
                            <a:gd name="connsiteY15" fmla="*/ 617517 h 1165037"/>
                            <a:gd name="connsiteX16" fmla="*/ 712520 w 2339439"/>
                            <a:gd name="connsiteY16" fmla="*/ 653143 h 1165037"/>
                            <a:gd name="connsiteX17" fmla="*/ 783772 w 2339439"/>
                            <a:gd name="connsiteY17" fmla="*/ 688769 h 1165037"/>
                            <a:gd name="connsiteX18" fmla="*/ 819398 w 2339439"/>
                            <a:gd name="connsiteY18" fmla="*/ 712520 h 1165037"/>
                            <a:gd name="connsiteX19" fmla="*/ 855024 w 2339439"/>
                            <a:gd name="connsiteY19" fmla="*/ 724395 h 1165037"/>
                            <a:gd name="connsiteX20" fmla="*/ 926276 w 2339439"/>
                            <a:gd name="connsiteY20" fmla="*/ 771896 h 1165037"/>
                            <a:gd name="connsiteX21" fmla="*/ 961902 w 2339439"/>
                            <a:gd name="connsiteY21" fmla="*/ 783772 h 1165037"/>
                            <a:gd name="connsiteX22" fmla="*/ 1033154 w 2339439"/>
                            <a:gd name="connsiteY22" fmla="*/ 831273 h 1165037"/>
                            <a:gd name="connsiteX23" fmla="*/ 1104406 w 2339439"/>
                            <a:gd name="connsiteY23" fmla="*/ 855024 h 1165037"/>
                            <a:gd name="connsiteX24" fmla="*/ 1140032 w 2339439"/>
                            <a:gd name="connsiteY24" fmla="*/ 878774 h 1165037"/>
                            <a:gd name="connsiteX25" fmla="*/ 1211284 w 2339439"/>
                            <a:gd name="connsiteY25" fmla="*/ 902525 h 1165037"/>
                            <a:gd name="connsiteX26" fmla="*/ 1246910 w 2339439"/>
                            <a:gd name="connsiteY26" fmla="*/ 926276 h 1165037"/>
                            <a:gd name="connsiteX27" fmla="*/ 1318162 w 2339439"/>
                            <a:gd name="connsiteY27" fmla="*/ 950026 h 1165037"/>
                            <a:gd name="connsiteX28" fmla="*/ 1389413 w 2339439"/>
                            <a:gd name="connsiteY28" fmla="*/ 973777 h 1165037"/>
                            <a:gd name="connsiteX29" fmla="*/ 1460665 w 2339439"/>
                            <a:gd name="connsiteY29" fmla="*/ 997528 h 1165037"/>
                            <a:gd name="connsiteX30" fmla="*/ 1496291 w 2339439"/>
                            <a:gd name="connsiteY30" fmla="*/ 1021278 h 1165037"/>
                            <a:gd name="connsiteX31" fmla="*/ 1603169 w 2339439"/>
                            <a:gd name="connsiteY31" fmla="*/ 1056904 h 1165037"/>
                            <a:gd name="connsiteX32" fmla="*/ 1674421 w 2339439"/>
                            <a:gd name="connsiteY32" fmla="*/ 1080655 h 1165037"/>
                            <a:gd name="connsiteX33" fmla="*/ 1710047 w 2339439"/>
                            <a:gd name="connsiteY33" fmla="*/ 1092530 h 1165037"/>
                            <a:gd name="connsiteX34" fmla="*/ 1888177 w 2339439"/>
                            <a:gd name="connsiteY34" fmla="*/ 1116281 h 1165037"/>
                            <a:gd name="connsiteX35" fmla="*/ 2006930 w 2339439"/>
                            <a:gd name="connsiteY35" fmla="*/ 1140031 h 1165037"/>
                            <a:gd name="connsiteX36" fmla="*/ 2090058 w 2339439"/>
                            <a:gd name="connsiteY36" fmla="*/ 1151907 h 1165037"/>
                            <a:gd name="connsiteX37" fmla="*/ 2161310 w 2339439"/>
                            <a:gd name="connsiteY37" fmla="*/ 1163782 h 1165037"/>
                            <a:gd name="connsiteX38" fmla="*/ 2339439 w 2339439"/>
                            <a:gd name="connsiteY38" fmla="*/ 1163782 h 11650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</a:cxnLst>
                          <a:rect l="l" t="t" r="r" b="b"/>
                          <a:pathLst>
                            <a:path w="2339439" h="1165037">
                              <a:moveTo>
                                <a:pt x="0" y="0"/>
                              </a:moveTo>
                              <a:cubicBezTo>
                                <a:pt x="11875" y="27709"/>
                                <a:pt x="24430" y="55137"/>
                                <a:pt x="35626" y="83128"/>
                              </a:cubicBezTo>
                              <a:cubicBezTo>
                                <a:pt x="45749" y="108436"/>
                                <a:pt x="47703" y="135539"/>
                                <a:pt x="71252" y="154379"/>
                              </a:cubicBezTo>
                              <a:cubicBezTo>
                                <a:pt x="81027" y="162199"/>
                                <a:pt x="95003" y="162296"/>
                                <a:pt x="106878" y="166255"/>
                              </a:cubicBezTo>
                              <a:cubicBezTo>
                                <a:pt x="170214" y="261258"/>
                                <a:pt x="87085" y="146463"/>
                                <a:pt x="166255" y="225631"/>
                              </a:cubicBezTo>
                              <a:cubicBezTo>
                                <a:pt x="176347" y="235723"/>
                                <a:pt x="179914" y="251165"/>
                                <a:pt x="190006" y="261257"/>
                              </a:cubicBezTo>
                              <a:cubicBezTo>
                                <a:pt x="200098" y="271349"/>
                                <a:pt x="214668" y="275871"/>
                                <a:pt x="225632" y="285008"/>
                              </a:cubicBezTo>
                              <a:cubicBezTo>
                                <a:pt x="238534" y="295759"/>
                                <a:pt x="248356" y="309883"/>
                                <a:pt x="261258" y="320634"/>
                              </a:cubicBezTo>
                              <a:cubicBezTo>
                                <a:pt x="272222" y="329771"/>
                                <a:pt x="286217" y="334903"/>
                                <a:pt x="296884" y="344385"/>
                              </a:cubicBezTo>
                              <a:cubicBezTo>
                                <a:pt x="321988" y="366700"/>
                                <a:pt x="344385" y="391886"/>
                                <a:pt x="368136" y="415637"/>
                              </a:cubicBezTo>
                              <a:cubicBezTo>
                                <a:pt x="380011" y="427512"/>
                                <a:pt x="394446" y="437289"/>
                                <a:pt x="403762" y="451263"/>
                              </a:cubicBezTo>
                              <a:cubicBezTo>
                                <a:pt x="411679" y="463138"/>
                                <a:pt x="417420" y="476797"/>
                                <a:pt x="427512" y="486889"/>
                              </a:cubicBezTo>
                              <a:cubicBezTo>
                                <a:pt x="437604" y="496981"/>
                                <a:pt x="452174" y="501502"/>
                                <a:pt x="463138" y="510639"/>
                              </a:cubicBezTo>
                              <a:cubicBezTo>
                                <a:pt x="476040" y="521390"/>
                                <a:pt x="484790" y="536949"/>
                                <a:pt x="498764" y="546265"/>
                              </a:cubicBezTo>
                              <a:cubicBezTo>
                                <a:pt x="509179" y="553209"/>
                                <a:pt x="523448" y="552062"/>
                                <a:pt x="534390" y="558141"/>
                              </a:cubicBezTo>
                              <a:cubicBezTo>
                                <a:pt x="656886" y="626195"/>
                                <a:pt x="560658" y="590648"/>
                                <a:pt x="641268" y="617517"/>
                              </a:cubicBezTo>
                              <a:cubicBezTo>
                                <a:pt x="743368" y="685584"/>
                                <a:pt x="614188" y="603977"/>
                                <a:pt x="712520" y="653143"/>
                              </a:cubicBezTo>
                              <a:cubicBezTo>
                                <a:pt x="804603" y="699184"/>
                                <a:pt x="694225" y="658921"/>
                                <a:pt x="783772" y="688769"/>
                              </a:cubicBezTo>
                              <a:cubicBezTo>
                                <a:pt x="795647" y="696686"/>
                                <a:pt x="806632" y="706137"/>
                                <a:pt x="819398" y="712520"/>
                              </a:cubicBezTo>
                              <a:cubicBezTo>
                                <a:pt x="830594" y="718118"/>
                                <a:pt x="844082" y="718316"/>
                                <a:pt x="855024" y="724395"/>
                              </a:cubicBezTo>
                              <a:cubicBezTo>
                                <a:pt x="879977" y="738257"/>
                                <a:pt x="899196" y="762869"/>
                                <a:pt x="926276" y="771896"/>
                              </a:cubicBezTo>
                              <a:cubicBezTo>
                                <a:pt x="938151" y="775855"/>
                                <a:pt x="950960" y="777693"/>
                                <a:pt x="961902" y="783772"/>
                              </a:cubicBezTo>
                              <a:cubicBezTo>
                                <a:pt x="986855" y="797635"/>
                                <a:pt x="1006074" y="822246"/>
                                <a:pt x="1033154" y="831273"/>
                              </a:cubicBezTo>
                              <a:cubicBezTo>
                                <a:pt x="1056905" y="839190"/>
                                <a:pt x="1083575" y="841137"/>
                                <a:pt x="1104406" y="855024"/>
                              </a:cubicBezTo>
                              <a:cubicBezTo>
                                <a:pt x="1116281" y="862941"/>
                                <a:pt x="1126990" y="872978"/>
                                <a:pt x="1140032" y="878774"/>
                              </a:cubicBezTo>
                              <a:cubicBezTo>
                                <a:pt x="1162910" y="888942"/>
                                <a:pt x="1211284" y="902525"/>
                                <a:pt x="1211284" y="902525"/>
                              </a:cubicBezTo>
                              <a:cubicBezTo>
                                <a:pt x="1223159" y="910442"/>
                                <a:pt x="1233868" y="920479"/>
                                <a:pt x="1246910" y="926276"/>
                              </a:cubicBezTo>
                              <a:cubicBezTo>
                                <a:pt x="1269788" y="936444"/>
                                <a:pt x="1294411" y="942109"/>
                                <a:pt x="1318162" y="950026"/>
                              </a:cubicBezTo>
                              <a:lnTo>
                                <a:pt x="1389413" y="973777"/>
                              </a:lnTo>
                              <a:cubicBezTo>
                                <a:pt x="1389418" y="973779"/>
                                <a:pt x="1460661" y="997525"/>
                                <a:pt x="1460665" y="997528"/>
                              </a:cubicBezTo>
                              <a:cubicBezTo>
                                <a:pt x="1472540" y="1005445"/>
                                <a:pt x="1483249" y="1015482"/>
                                <a:pt x="1496291" y="1021278"/>
                              </a:cubicBezTo>
                              <a:cubicBezTo>
                                <a:pt x="1496301" y="1021283"/>
                                <a:pt x="1585350" y="1050965"/>
                                <a:pt x="1603169" y="1056904"/>
                              </a:cubicBezTo>
                              <a:lnTo>
                                <a:pt x="1674421" y="1080655"/>
                              </a:lnTo>
                              <a:cubicBezTo>
                                <a:pt x="1686296" y="1084613"/>
                                <a:pt x="1697700" y="1090472"/>
                                <a:pt x="1710047" y="1092530"/>
                              </a:cubicBezTo>
                              <a:cubicBezTo>
                                <a:pt x="1875235" y="1120061"/>
                                <a:pt x="1670162" y="1087212"/>
                                <a:pt x="1888177" y="1116281"/>
                              </a:cubicBezTo>
                              <a:cubicBezTo>
                                <a:pt x="2062479" y="1139522"/>
                                <a:pt x="1877131" y="1116431"/>
                                <a:pt x="2006930" y="1140031"/>
                              </a:cubicBezTo>
                              <a:cubicBezTo>
                                <a:pt x="2034469" y="1145038"/>
                                <a:pt x="2062393" y="1147651"/>
                                <a:pt x="2090058" y="1151907"/>
                              </a:cubicBezTo>
                              <a:cubicBezTo>
                                <a:pt x="2113856" y="1155568"/>
                                <a:pt x="2137259" y="1162637"/>
                                <a:pt x="2161310" y="1163782"/>
                              </a:cubicBezTo>
                              <a:cubicBezTo>
                                <a:pt x="2220619" y="1166606"/>
                                <a:pt x="2280063" y="1163782"/>
                                <a:pt x="2339439" y="1163782"/>
                              </a:cubicBezTo>
                            </a:path>
                          </a:pathLst>
                        </a:custGeom>
                        <a:noFill/>
                        <a:ln w="28575"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18" name="TextBox 117">
                          <a:extLst>
                            <a:ext uri="{FF2B5EF4-FFF2-40B4-BE49-F238E27FC236}">
                              <a16:creationId xmlns:a16="http://schemas.microsoft.com/office/drawing/2014/main" id="{B21B1E05-BF35-03E6-79B6-3F018490F7E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6200000">
                          <a:off x="-538170" y="2025934"/>
                          <a:ext cx="2772424" cy="40011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2000" dirty="0"/>
                            <a:t>Number of events (N)</a:t>
                          </a:r>
                        </a:p>
                      </p:txBody>
                    </p:sp>
                  </p:grpSp>
                </p:grpSp>
              </p:grpSp>
              <p:sp>
                <p:nvSpPr>
                  <p:cNvPr id="24" name="Freeform 23">
                    <a:extLst>
                      <a:ext uri="{FF2B5EF4-FFF2-40B4-BE49-F238E27FC236}">
                        <a16:creationId xmlns:a16="http://schemas.microsoft.com/office/drawing/2014/main" id="{A7474BEC-968F-1454-75AE-3FC5E9D1C257}"/>
                      </a:ext>
                    </a:extLst>
                  </p:cNvPr>
                  <p:cNvSpPr/>
                  <p:nvPr/>
                </p:nvSpPr>
                <p:spPr>
                  <a:xfrm rot="1105051">
                    <a:off x="1957371" y="3641927"/>
                    <a:ext cx="1009403" cy="108541"/>
                  </a:xfrm>
                  <a:custGeom>
                    <a:avLst/>
                    <a:gdLst>
                      <a:gd name="connsiteX0" fmla="*/ 0 w 1009403"/>
                      <a:gd name="connsiteY0" fmla="*/ 201881 h 534390"/>
                      <a:gd name="connsiteX1" fmla="*/ 166255 w 1009403"/>
                      <a:gd name="connsiteY1" fmla="*/ 225632 h 534390"/>
                      <a:gd name="connsiteX2" fmla="*/ 201881 w 1009403"/>
                      <a:gd name="connsiteY2" fmla="*/ 213756 h 534390"/>
                      <a:gd name="connsiteX3" fmla="*/ 273133 w 1009403"/>
                      <a:gd name="connsiteY3" fmla="*/ 166255 h 534390"/>
                      <a:gd name="connsiteX4" fmla="*/ 332509 w 1009403"/>
                      <a:gd name="connsiteY4" fmla="*/ 118754 h 534390"/>
                      <a:gd name="connsiteX5" fmla="*/ 368135 w 1009403"/>
                      <a:gd name="connsiteY5" fmla="*/ 83128 h 534390"/>
                      <a:gd name="connsiteX6" fmla="*/ 403761 w 1009403"/>
                      <a:gd name="connsiteY6" fmla="*/ 71252 h 534390"/>
                      <a:gd name="connsiteX7" fmla="*/ 475013 w 1009403"/>
                      <a:gd name="connsiteY7" fmla="*/ 23751 h 534390"/>
                      <a:gd name="connsiteX8" fmla="*/ 546265 w 1009403"/>
                      <a:gd name="connsiteY8" fmla="*/ 0 h 534390"/>
                      <a:gd name="connsiteX9" fmla="*/ 617517 w 1009403"/>
                      <a:gd name="connsiteY9" fmla="*/ 11876 h 534390"/>
                      <a:gd name="connsiteX10" fmla="*/ 665018 w 1009403"/>
                      <a:gd name="connsiteY10" fmla="*/ 83128 h 534390"/>
                      <a:gd name="connsiteX11" fmla="*/ 724395 w 1009403"/>
                      <a:gd name="connsiteY11" fmla="*/ 154380 h 534390"/>
                      <a:gd name="connsiteX12" fmla="*/ 783771 w 1009403"/>
                      <a:gd name="connsiteY12" fmla="*/ 332510 h 534390"/>
                      <a:gd name="connsiteX13" fmla="*/ 795647 w 1009403"/>
                      <a:gd name="connsiteY13" fmla="*/ 368136 h 534390"/>
                      <a:gd name="connsiteX14" fmla="*/ 807522 w 1009403"/>
                      <a:gd name="connsiteY14" fmla="*/ 403762 h 534390"/>
                      <a:gd name="connsiteX15" fmla="*/ 914400 w 1009403"/>
                      <a:gd name="connsiteY15" fmla="*/ 486889 h 534390"/>
                      <a:gd name="connsiteX16" fmla="*/ 950026 w 1009403"/>
                      <a:gd name="connsiteY16" fmla="*/ 510639 h 534390"/>
                      <a:gd name="connsiteX17" fmla="*/ 1009403 w 1009403"/>
                      <a:gd name="connsiteY17" fmla="*/ 534390 h 534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009403" h="534390">
                        <a:moveTo>
                          <a:pt x="0" y="201881"/>
                        </a:moveTo>
                        <a:cubicBezTo>
                          <a:pt x="97792" y="243792"/>
                          <a:pt x="63555" y="246172"/>
                          <a:pt x="166255" y="225632"/>
                        </a:cubicBezTo>
                        <a:cubicBezTo>
                          <a:pt x="178530" y="223177"/>
                          <a:pt x="190939" y="219835"/>
                          <a:pt x="201881" y="213756"/>
                        </a:cubicBezTo>
                        <a:cubicBezTo>
                          <a:pt x="226834" y="199893"/>
                          <a:pt x="273133" y="166255"/>
                          <a:pt x="273133" y="166255"/>
                        </a:cubicBezTo>
                        <a:cubicBezTo>
                          <a:pt x="326248" y="86580"/>
                          <a:pt x="263678" y="164641"/>
                          <a:pt x="332509" y="118754"/>
                        </a:cubicBezTo>
                        <a:cubicBezTo>
                          <a:pt x="346483" y="109438"/>
                          <a:pt x="354161" y="92444"/>
                          <a:pt x="368135" y="83128"/>
                        </a:cubicBezTo>
                        <a:cubicBezTo>
                          <a:pt x="378550" y="76184"/>
                          <a:pt x="392819" y="77331"/>
                          <a:pt x="403761" y="71252"/>
                        </a:cubicBezTo>
                        <a:cubicBezTo>
                          <a:pt x="428714" y="57389"/>
                          <a:pt x="447933" y="32778"/>
                          <a:pt x="475013" y="23751"/>
                        </a:cubicBezTo>
                        <a:lnTo>
                          <a:pt x="546265" y="0"/>
                        </a:lnTo>
                        <a:cubicBezTo>
                          <a:pt x="570016" y="3959"/>
                          <a:pt x="597791" y="-1932"/>
                          <a:pt x="617517" y="11876"/>
                        </a:cubicBezTo>
                        <a:cubicBezTo>
                          <a:pt x="640902" y="28245"/>
                          <a:pt x="649184" y="59377"/>
                          <a:pt x="665018" y="83128"/>
                        </a:cubicBezTo>
                        <a:cubicBezTo>
                          <a:pt x="698083" y="132726"/>
                          <a:pt x="678679" y="108664"/>
                          <a:pt x="724395" y="154380"/>
                        </a:cubicBezTo>
                        <a:lnTo>
                          <a:pt x="783771" y="332510"/>
                        </a:lnTo>
                        <a:lnTo>
                          <a:pt x="795647" y="368136"/>
                        </a:lnTo>
                        <a:cubicBezTo>
                          <a:pt x="799605" y="380011"/>
                          <a:pt x="798671" y="394911"/>
                          <a:pt x="807522" y="403762"/>
                        </a:cubicBezTo>
                        <a:cubicBezTo>
                          <a:pt x="863331" y="459570"/>
                          <a:pt x="829177" y="430074"/>
                          <a:pt x="914400" y="486889"/>
                        </a:cubicBezTo>
                        <a:cubicBezTo>
                          <a:pt x="926275" y="494806"/>
                          <a:pt x="936486" y="506125"/>
                          <a:pt x="950026" y="510639"/>
                        </a:cubicBezTo>
                        <a:cubicBezTo>
                          <a:pt x="994049" y="525314"/>
                          <a:pt x="974456" y="516917"/>
                          <a:pt x="1009403" y="534390"/>
                        </a:cubicBezTo>
                      </a:path>
                    </a:pathLst>
                  </a:custGeom>
                  <a:noFill/>
                  <a:ln w="28575">
                    <a:solidFill>
                      <a:schemeClr val="accent5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35B7EAD3-EAA4-0C69-6936-4DBAC042F38C}"/>
                      </a:ext>
                    </a:extLst>
                  </p:cNvPr>
                  <p:cNvSpPr/>
                  <p:nvPr/>
                </p:nvSpPr>
                <p:spPr>
                  <a:xfrm>
                    <a:off x="2210400" y="3473960"/>
                    <a:ext cx="201600" cy="63632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7698DC6-C16B-1021-73DE-785148966997}"/>
              </a:ext>
            </a:extLst>
          </p:cNvPr>
          <p:cNvSpPr txBox="1"/>
          <p:nvPr/>
        </p:nvSpPr>
        <p:spPr>
          <a:xfrm>
            <a:off x="3273638" y="3826330"/>
            <a:ext cx="23394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Background (B)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6E5D635-948D-84A0-D243-8E8510B6D9D6}"/>
              </a:ext>
            </a:extLst>
          </p:cNvPr>
          <p:cNvSpPr txBox="1"/>
          <p:nvPr/>
        </p:nvSpPr>
        <p:spPr>
          <a:xfrm>
            <a:off x="2413606" y="2688296"/>
            <a:ext cx="1656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2"/>
                </a:solidFill>
              </a:rPr>
              <a:t>Higgs (H)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40FE2D-EABF-3A4B-2E70-C5776F0FD843}"/>
              </a:ext>
            </a:extLst>
          </p:cNvPr>
          <p:cNvSpPr txBox="1"/>
          <p:nvPr/>
        </p:nvSpPr>
        <p:spPr>
          <a:xfrm>
            <a:off x="316935" y="5198802"/>
            <a:ext cx="5109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For </a:t>
            </a:r>
            <a:r>
              <a:rPr lang="en-GB" sz="2400" dirty="0" err="1"/>
              <a:t>H</a:t>
            </a:r>
            <a:r>
              <a:rPr lang="en-GB" sz="2400" dirty="0" err="1">
                <a:sym typeface="Wingdings" pitchFamily="2" charset="2"/>
              </a:rPr>
              <a:t>bb</a:t>
            </a:r>
            <a:r>
              <a:rPr lang="en-GB" sz="2400" dirty="0"/>
              <a:t>: </a:t>
            </a:r>
            <a:r>
              <a:rPr lang="en-GB" sz="2400" dirty="0" err="1"/>
              <a:t>m</a:t>
            </a:r>
            <a:r>
              <a:rPr lang="en-GB" sz="2400" baseline="-25000" dirty="0" err="1"/>
              <a:t>jj</a:t>
            </a:r>
            <a:r>
              <a:rPr lang="en-GB" sz="2400" baseline="-25000" dirty="0"/>
              <a:t> </a:t>
            </a:r>
            <a:r>
              <a:rPr lang="en-GB" sz="2400" dirty="0"/>
              <a:t>= mass of Higgs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4CED7A-449D-E745-7501-5C9826DBD87B}"/>
              </a:ext>
            </a:extLst>
          </p:cNvPr>
          <p:cNvSpPr txBox="1"/>
          <p:nvPr/>
        </p:nvSpPr>
        <p:spPr>
          <a:xfrm>
            <a:off x="3721754" y="1197533"/>
            <a:ext cx="5205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Statistical significance of rejecting the background only hypothesis: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BC44AAC-B79A-390E-219F-436A11036ADF}"/>
              </a:ext>
            </a:extLst>
          </p:cNvPr>
          <p:cNvSpPr txBox="1"/>
          <p:nvPr/>
        </p:nvSpPr>
        <p:spPr>
          <a:xfrm>
            <a:off x="101363" y="6119990"/>
            <a:ext cx="2949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*e.g. doubling the data set: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60868A7-4364-B1DC-255F-10C7EBC6E0E3}"/>
              </a:ext>
            </a:extLst>
          </p:cNvPr>
          <p:cNvSpPr txBox="1"/>
          <p:nvPr/>
        </p:nvSpPr>
        <p:spPr>
          <a:xfrm>
            <a:off x="5551577" y="4515498"/>
            <a:ext cx="3460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…we can just wait and collect more data*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C9598681-84A9-37FF-18C1-EC6139D06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327" y="2238398"/>
            <a:ext cx="3414519" cy="9083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99DA88-FD24-6BD5-EB66-98AAADB1D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284" y="6055961"/>
            <a:ext cx="6122894" cy="53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597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ADDD6103-474D-5841-C5C5-6DE6A6BD74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972" t="9609" b="17049"/>
          <a:stretch/>
        </p:blipFill>
        <p:spPr>
          <a:xfrm>
            <a:off x="4239496" y="2873200"/>
            <a:ext cx="4241985" cy="37329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43D5CF-34F8-1C33-87DB-39337605F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If you are impatient: trick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AFE0-A6A8-F368-C3BA-CBFA9675A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355265"/>
            <a:ext cx="8457873" cy="1641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Production of b-quarks is less frequent than lighter quarks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Identify the bound state particle (“B-hadron”) it has formed using the B-hadron life time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52F0D-A4AC-AAFF-C6A9-E7B43E25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D3567F-29DE-6345-1B3E-CDBFD6890DAE}"/>
              </a:ext>
            </a:extLst>
          </p:cNvPr>
          <p:cNvGrpSpPr>
            <a:grpSpLocks noChangeAspect="1"/>
          </p:cNvGrpSpPr>
          <p:nvPr/>
        </p:nvGrpSpPr>
        <p:grpSpPr>
          <a:xfrm>
            <a:off x="1259632" y="3316901"/>
            <a:ext cx="1830371" cy="2874683"/>
            <a:chOff x="5886645" y="2189913"/>
            <a:chExt cx="2878951" cy="4521526"/>
          </a:xfrm>
        </p:grpSpPr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938762CA-8799-FA21-3A12-403632F9077C}"/>
                </a:ext>
              </a:extLst>
            </p:cNvPr>
            <p:cNvSpPr/>
            <p:nvPr/>
          </p:nvSpPr>
          <p:spPr>
            <a:xfrm rot="11402897">
              <a:off x="6507662" y="2390328"/>
              <a:ext cx="2257934" cy="1971740"/>
            </a:xfrm>
            <a:prstGeom prst="triangle">
              <a:avLst/>
            </a:prstGeom>
            <a:solidFill>
              <a:schemeClr val="accent1">
                <a:lumMod val="75000"/>
                <a:lumOff val="25000"/>
                <a:alpha val="34992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88FCD8BE-DF6A-4354-3780-BC6DD300CD39}"/>
                </a:ext>
              </a:extLst>
            </p:cNvPr>
            <p:cNvSpPr/>
            <p:nvPr/>
          </p:nvSpPr>
          <p:spPr>
            <a:xfrm rot="1538033">
              <a:off x="5886645" y="4217212"/>
              <a:ext cx="2227293" cy="2159327"/>
            </a:xfrm>
            <a:prstGeom prst="triangle">
              <a:avLst/>
            </a:prstGeom>
            <a:solidFill>
              <a:schemeClr val="accent1">
                <a:lumMod val="75000"/>
                <a:lumOff val="25000"/>
                <a:alpha val="34992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115CFB5-A824-A61F-6F51-A10AAE953E75}"/>
                </a:ext>
              </a:extLst>
            </p:cNvPr>
            <p:cNvGrpSpPr/>
            <p:nvPr/>
          </p:nvGrpSpPr>
          <p:grpSpPr>
            <a:xfrm>
              <a:off x="5890658" y="2189913"/>
              <a:ext cx="2636911" cy="4521526"/>
              <a:chOff x="5890658" y="2189913"/>
              <a:chExt cx="2636911" cy="452152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9B31D41-E7E9-F923-02A5-3C6530D38C64}"/>
                  </a:ext>
                </a:extLst>
              </p:cNvPr>
              <p:cNvGrpSpPr/>
              <p:nvPr/>
            </p:nvGrpSpPr>
            <p:grpSpPr>
              <a:xfrm>
                <a:off x="5890658" y="5157192"/>
                <a:ext cx="1633670" cy="1554247"/>
                <a:chOff x="5868144" y="5223834"/>
                <a:chExt cx="1633670" cy="1554247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D3D516D3-BBE7-FBC2-EEEA-4C4DE54CB603}"/>
                    </a:ext>
                  </a:extLst>
                </p:cNvPr>
                <p:cNvGrpSpPr/>
                <p:nvPr/>
              </p:nvGrpSpPr>
              <p:grpSpPr>
                <a:xfrm>
                  <a:off x="6135281" y="6076664"/>
                  <a:ext cx="504056" cy="620681"/>
                  <a:chOff x="648736" y="5383503"/>
                  <a:chExt cx="504056" cy="620681"/>
                </a:xfrm>
              </p:grpSpPr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8C526580-3A5B-69B0-A9DD-68591A2106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8736" y="5671535"/>
                    <a:ext cx="216024" cy="332649"/>
                  </a:xfrm>
                  <a:prstGeom prst="straightConnector1">
                    <a:avLst/>
                  </a:prstGeom>
                  <a:ln>
                    <a:solidFill>
                      <a:schemeClr val="accent2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id="{7D76A5A5-5E37-EE38-D011-B7BCD0C09A86}"/>
                      </a:ext>
                    </a:extLst>
                  </p:cNvPr>
                  <p:cNvSpPr/>
                  <p:nvPr/>
                </p:nvSpPr>
                <p:spPr>
                  <a:xfrm>
                    <a:off x="864760" y="5383503"/>
                    <a:ext cx="288032" cy="288032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0A236B48-6F3C-03E2-49AB-AE0BC73FF82A}"/>
                    </a:ext>
                  </a:extLst>
                </p:cNvPr>
                <p:cNvGrpSpPr/>
                <p:nvPr/>
              </p:nvGrpSpPr>
              <p:grpSpPr>
                <a:xfrm>
                  <a:off x="5868144" y="5223834"/>
                  <a:ext cx="1633670" cy="1554247"/>
                  <a:chOff x="5857852" y="5223834"/>
                  <a:chExt cx="1633670" cy="1554247"/>
                </a:xfrm>
              </p:grpSpPr>
              <p:sp>
                <p:nvSpPr>
                  <p:cNvPr id="38" name="Oval 37">
                    <a:extLst>
                      <a:ext uri="{FF2B5EF4-FFF2-40B4-BE49-F238E27FC236}">
                        <a16:creationId xmlns:a16="http://schemas.microsoft.com/office/drawing/2014/main" id="{F700933B-2274-971C-3BE6-989C847D2C18}"/>
                      </a:ext>
                    </a:extLst>
                  </p:cNvPr>
                  <p:cNvSpPr/>
                  <p:nvPr/>
                </p:nvSpPr>
                <p:spPr>
                  <a:xfrm>
                    <a:off x="6177816" y="5283224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BACA3B3C-B19E-E818-9C0C-2147F7840636}"/>
                      </a:ext>
                    </a:extLst>
                  </p:cNvPr>
                  <p:cNvSpPr/>
                  <p:nvPr/>
                </p:nvSpPr>
                <p:spPr>
                  <a:xfrm>
                    <a:off x="6039703" y="5546357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5A625A18-0135-DAFD-2519-8CCF0200BF6E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6012687" y="5259780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1" name="Straight Arrow Connector 40">
                    <a:extLst>
                      <a:ext uri="{FF2B5EF4-FFF2-40B4-BE49-F238E27FC236}">
                        <a16:creationId xmlns:a16="http://schemas.microsoft.com/office/drawing/2014/main" id="{D96457B4-E0CB-D1FE-B95B-27961080E3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857852" y="5819097"/>
                    <a:ext cx="216024" cy="33264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B6F83F17-F866-28E1-937E-FBC40087A4EF}"/>
                      </a:ext>
                    </a:extLst>
                  </p:cNvPr>
                  <p:cNvGrpSpPr/>
                  <p:nvPr/>
                </p:nvGrpSpPr>
                <p:grpSpPr>
                  <a:xfrm>
                    <a:off x="6279298" y="5223834"/>
                    <a:ext cx="1212224" cy="1554247"/>
                    <a:chOff x="6279298" y="5223834"/>
                    <a:chExt cx="1212224" cy="1554247"/>
                  </a:xfrm>
                </p:grpSpPr>
                <p:sp>
                  <p:nvSpPr>
                    <p:cNvPr id="43" name="Oval 42">
                      <a:extLst>
                        <a:ext uri="{FF2B5EF4-FFF2-40B4-BE49-F238E27FC236}">
                          <a16:creationId xmlns:a16="http://schemas.microsoft.com/office/drawing/2014/main" id="{860A047D-C81C-1962-E219-CF316FBB56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54463" y="5813531"/>
                      <a:ext cx="288032" cy="288032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dirty="0"/>
                        <a:t>q</a:t>
                      </a:r>
                    </a:p>
                  </p:txBody>
                </p:sp>
                <p:sp>
                  <p:nvSpPr>
                    <p:cNvPr id="44" name="Oval 43">
                      <a:extLst>
                        <a:ext uri="{FF2B5EF4-FFF2-40B4-BE49-F238E27FC236}">
                          <a16:creationId xmlns:a16="http://schemas.microsoft.com/office/drawing/2014/main" id="{A977A59C-EAB3-0B9D-1BEB-1A67C8CBA02D}"/>
                        </a:ext>
                      </a:extLst>
                    </p:cNvPr>
                    <p:cNvSpPr/>
                    <p:nvPr/>
                  </p:nvSpPr>
                  <p:spPr>
                    <a:xfrm rot="1360243">
                      <a:off x="6279298" y="5808015"/>
                      <a:ext cx="504431" cy="581235"/>
                    </a:xfrm>
                    <a:prstGeom prst="ellips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45" name="Group 44">
                      <a:extLst>
                        <a:ext uri="{FF2B5EF4-FFF2-40B4-BE49-F238E27FC236}">
                          <a16:creationId xmlns:a16="http://schemas.microsoft.com/office/drawing/2014/main" id="{3CDB4F59-6243-B6A2-E67B-AC22DCA59E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4392" y="5223834"/>
                      <a:ext cx="697130" cy="1554247"/>
                      <a:chOff x="6794392" y="5223834"/>
                      <a:chExt cx="697130" cy="1554247"/>
                    </a:xfrm>
                  </p:grpSpPr>
                  <p:grpSp>
                    <p:nvGrpSpPr>
                      <p:cNvPr id="46" name="Group 45">
                        <a:extLst>
                          <a:ext uri="{FF2B5EF4-FFF2-40B4-BE49-F238E27FC236}">
                            <a16:creationId xmlns:a16="http://schemas.microsoft.com/office/drawing/2014/main" id="{8CCA9CEB-FF79-9C07-F5C2-605A734BD39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794392" y="5223834"/>
                        <a:ext cx="697130" cy="1223206"/>
                        <a:chOff x="6794392" y="5223834"/>
                        <a:chExt cx="697130" cy="1223206"/>
                      </a:xfrm>
                    </p:grpSpPr>
                    <p:sp>
                      <p:nvSpPr>
                        <p:cNvPr id="48" name="Oval 47">
                          <a:extLst>
                            <a:ext uri="{FF2B5EF4-FFF2-40B4-BE49-F238E27FC236}">
                              <a16:creationId xmlns:a16="http://schemas.microsoft.com/office/drawing/2014/main" id="{2000C964-59CA-47BA-713E-30DF6B2CE0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947057" y="5237858"/>
                          <a:ext cx="288032" cy="288032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dirty="0"/>
                            <a:t>q</a:t>
                          </a:r>
                        </a:p>
                      </p:txBody>
                    </p:sp>
                    <p:sp>
                      <p:nvSpPr>
                        <p:cNvPr id="49" name="Oval 48">
                          <a:extLst>
                            <a:ext uri="{FF2B5EF4-FFF2-40B4-BE49-F238E27FC236}">
                              <a16:creationId xmlns:a16="http://schemas.microsoft.com/office/drawing/2014/main" id="{ABB0E2B0-C264-233B-8C71-110BABD56DB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815234" y="5514452"/>
                          <a:ext cx="288032" cy="288032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dirty="0"/>
                            <a:t>q</a:t>
                          </a:r>
                        </a:p>
                      </p:txBody>
                    </p:sp>
                    <p:grpSp>
                      <p:nvGrpSpPr>
                        <p:cNvPr id="50" name="Group 49">
                          <a:extLst>
                            <a:ext uri="{FF2B5EF4-FFF2-40B4-BE49-F238E27FC236}">
                              <a16:creationId xmlns:a16="http://schemas.microsoft.com/office/drawing/2014/main" id="{00E4268D-3FFC-BFAF-3F38-319007F930E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6987091" y="5865805"/>
                          <a:ext cx="504431" cy="581235"/>
                          <a:chOff x="7012828" y="5605392"/>
                          <a:chExt cx="504431" cy="581235"/>
                        </a:xfrm>
                      </p:grpSpPr>
                      <p:sp>
                        <p:nvSpPr>
                          <p:cNvPr id="53" name="Oval 52">
                            <a:extLst>
                              <a:ext uri="{FF2B5EF4-FFF2-40B4-BE49-F238E27FC236}">
                                <a16:creationId xmlns:a16="http://schemas.microsoft.com/office/drawing/2014/main" id="{08511FB9-6030-E13C-293E-7E7519569EE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191857" y="5618105"/>
                            <a:ext cx="288032" cy="288032"/>
                          </a:xfrm>
                          <a:prstGeom prst="ellipse">
                            <a:avLst/>
                          </a:prstGeom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GB" dirty="0"/>
                              <a:t>q</a:t>
                            </a:r>
                          </a:p>
                        </p:txBody>
                      </p:sp>
                      <p:sp>
                        <p:nvSpPr>
                          <p:cNvPr id="54" name="Oval 53">
                            <a:extLst>
                              <a:ext uri="{FF2B5EF4-FFF2-40B4-BE49-F238E27FC236}">
                                <a16:creationId xmlns:a16="http://schemas.microsoft.com/office/drawing/2014/main" id="{C86238F9-DB6F-D6F8-C1A9-82CBC03D74B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026352" y="5854336"/>
                            <a:ext cx="288032" cy="288032"/>
                          </a:xfrm>
                          <a:prstGeom prst="ellipse">
                            <a:avLst/>
                          </a:prstGeom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GB" dirty="0"/>
                              <a:t>q</a:t>
                            </a:r>
                          </a:p>
                        </p:txBody>
                      </p:sp>
                      <p:sp>
                        <p:nvSpPr>
                          <p:cNvPr id="55" name="Oval 54">
                            <a:extLst>
                              <a:ext uri="{FF2B5EF4-FFF2-40B4-BE49-F238E27FC236}">
                                <a16:creationId xmlns:a16="http://schemas.microsoft.com/office/drawing/2014/main" id="{604039D0-456D-3712-4B08-A62F2B7D1CB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360243">
                            <a:off x="7012828" y="5605392"/>
                            <a:ext cx="504431" cy="581235"/>
                          </a:xfrm>
                          <a:prstGeom prst="ellipse">
                            <a:avLst/>
                          </a:prstGeom>
                          <a:noFill/>
                          <a:ln w="28575">
                            <a:solidFill>
                              <a:schemeClr val="accent1">
                                <a:lumMod val="75000"/>
                                <a:lumOff val="25000"/>
                              </a:schemeClr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</p:grpSp>
                    <p:sp>
                      <p:nvSpPr>
                        <p:cNvPr id="51" name="Oval 50">
                          <a:extLst>
                            <a:ext uri="{FF2B5EF4-FFF2-40B4-BE49-F238E27FC236}">
                              <a16:creationId xmlns:a16="http://schemas.microsoft.com/office/drawing/2014/main" id="{8E696A6F-CBA3-4DB5-5EF0-68F8959FAE9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360243">
                          <a:off x="6794392" y="5223834"/>
                          <a:ext cx="504431" cy="581235"/>
                        </a:xfrm>
                        <a:prstGeom prst="ellipse">
                          <a:avLst/>
                        </a:prstGeom>
                        <a:noFill/>
                        <a:ln w="28575"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52" name="Straight Arrow Connector 51">
                          <a:extLst>
                            <a:ext uri="{FF2B5EF4-FFF2-40B4-BE49-F238E27FC236}">
                              <a16:creationId xmlns:a16="http://schemas.microsoft.com/office/drawing/2014/main" id="{496BD373-86B6-5930-5067-90B334381718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6807916" y="5830964"/>
                          <a:ext cx="117538" cy="518254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7" name="Straight Arrow Connector 46">
                        <a:extLst>
                          <a:ext uri="{FF2B5EF4-FFF2-40B4-BE49-F238E27FC236}">
                            <a16:creationId xmlns:a16="http://schemas.microsoft.com/office/drawing/2014/main" id="{56860A09-44E2-D4D5-C3AF-73D706412B8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7033407" y="6428074"/>
                        <a:ext cx="30874" cy="35000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EDB9FB11-81A4-D429-90CE-3F5EB423F14F}"/>
                  </a:ext>
                </a:extLst>
              </p:cNvPr>
              <p:cNvGrpSpPr/>
              <p:nvPr/>
            </p:nvGrpSpPr>
            <p:grpSpPr>
              <a:xfrm>
                <a:off x="6916139" y="2189913"/>
                <a:ext cx="1611430" cy="1495085"/>
                <a:chOff x="6916139" y="2189913"/>
                <a:chExt cx="1611430" cy="1495085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9310EA0E-4861-5197-270A-6D9FE43D0193}"/>
                    </a:ext>
                  </a:extLst>
                </p:cNvPr>
                <p:cNvGrpSpPr/>
                <p:nvPr/>
              </p:nvGrpSpPr>
              <p:grpSpPr>
                <a:xfrm>
                  <a:off x="7442895" y="2231570"/>
                  <a:ext cx="504431" cy="932625"/>
                  <a:chOff x="7442895" y="2231570"/>
                  <a:chExt cx="504431" cy="932625"/>
                </a:xfrm>
              </p:grpSpPr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9705266D-9E19-B3BE-B8BA-C8FA34E8BA2C}"/>
                      </a:ext>
                    </a:extLst>
                  </p:cNvPr>
                  <p:cNvGrpSpPr/>
                  <p:nvPr/>
                </p:nvGrpSpPr>
                <p:grpSpPr>
                  <a:xfrm>
                    <a:off x="7596336" y="2231570"/>
                    <a:ext cx="288032" cy="653464"/>
                    <a:chOff x="1728856" y="2220429"/>
                    <a:chExt cx="288032" cy="653464"/>
                  </a:xfrm>
                </p:grpSpPr>
                <p:sp>
                  <p:nvSpPr>
                    <p:cNvPr id="34" name="Oval 33">
                      <a:extLst>
                        <a:ext uri="{FF2B5EF4-FFF2-40B4-BE49-F238E27FC236}">
                          <a16:creationId xmlns:a16="http://schemas.microsoft.com/office/drawing/2014/main" id="{DCEEB10C-985E-CF2E-4E27-126E32AB03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8856" y="2585861"/>
                      <a:ext cx="288032" cy="288032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p:txBody>
                </p:sp>
                <p:cxnSp>
                  <p:nvCxnSpPr>
                    <p:cNvPr id="35" name="Straight Arrow Connector 34">
                      <a:extLst>
                        <a:ext uri="{FF2B5EF4-FFF2-40B4-BE49-F238E27FC236}">
                          <a16:creationId xmlns:a16="http://schemas.microsoft.com/office/drawing/2014/main" id="{283EE984-9C7E-2DB3-B3BC-5A2F0808236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944880" y="2220429"/>
                      <a:ext cx="24044" cy="345295"/>
                    </a:xfrm>
                    <a:prstGeom prst="straightConnector1">
                      <a:avLst/>
                    </a:prstGeom>
                    <a:ln>
                      <a:solidFill>
                        <a:schemeClr val="accent2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107FA184-05DB-2BA7-0B43-71215BAD3902}"/>
                      </a:ext>
                    </a:extLst>
                  </p:cNvPr>
                  <p:cNvSpPr/>
                  <p:nvPr/>
                </p:nvSpPr>
                <p:spPr>
                  <a:xfrm>
                    <a:off x="7503433" y="2875035"/>
                    <a:ext cx="288032" cy="288032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33" name="Oval 32">
                    <a:extLst>
                      <a:ext uri="{FF2B5EF4-FFF2-40B4-BE49-F238E27FC236}">
                        <a16:creationId xmlns:a16="http://schemas.microsoft.com/office/drawing/2014/main" id="{83916C32-461B-ED9E-E964-C98BD93D5F2A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7442895" y="2582960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46624E64-F7A7-25B4-A860-7496E47074D3}"/>
                    </a:ext>
                  </a:extLst>
                </p:cNvPr>
                <p:cNvGrpSpPr/>
                <p:nvPr/>
              </p:nvGrpSpPr>
              <p:grpSpPr>
                <a:xfrm>
                  <a:off x="6916139" y="2496526"/>
                  <a:ext cx="504431" cy="581235"/>
                  <a:chOff x="6916139" y="2496526"/>
                  <a:chExt cx="504431" cy="581235"/>
                </a:xfrm>
              </p:grpSpPr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EC6BBCB1-2389-FA3C-56D5-B85BFDED0987}"/>
                      </a:ext>
                    </a:extLst>
                  </p:cNvPr>
                  <p:cNvSpPr/>
                  <p:nvPr/>
                </p:nvSpPr>
                <p:spPr>
                  <a:xfrm>
                    <a:off x="7010931" y="2785793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9" name="Oval 28">
                    <a:extLst>
                      <a:ext uri="{FF2B5EF4-FFF2-40B4-BE49-F238E27FC236}">
                        <a16:creationId xmlns:a16="http://schemas.microsoft.com/office/drawing/2014/main" id="{B94579FC-34FD-85EC-B699-5195D6C6A596}"/>
                      </a:ext>
                    </a:extLst>
                  </p:cNvPr>
                  <p:cNvSpPr/>
                  <p:nvPr/>
                </p:nvSpPr>
                <p:spPr>
                  <a:xfrm>
                    <a:off x="7062335" y="2502019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9365D44A-B380-1ED1-E152-A8F1B70EF546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6916139" y="2496526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1AFE431A-2109-84D3-81B0-31093F95F0B5}"/>
                    </a:ext>
                  </a:extLst>
                </p:cNvPr>
                <p:cNvGrpSpPr/>
                <p:nvPr/>
              </p:nvGrpSpPr>
              <p:grpSpPr>
                <a:xfrm>
                  <a:off x="7694724" y="2189913"/>
                  <a:ext cx="832845" cy="1487348"/>
                  <a:chOff x="7694724" y="2189913"/>
                  <a:chExt cx="832845" cy="1487348"/>
                </a:xfrm>
              </p:grpSpPr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47451188-15A3-9E7C-4037-E3BC9DB4ABEE}"/>
                      </a:ext>
                    </a:extLst>
                  </p:cNvPr>
                  <p:cNvSpPr/>
                  <p:nvPr/>
                </p:nvSpPr>
                <p:spPr>
                  <a:xfrm>
                    <a:off x="8087509" y="2497009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1" name="Oval 20">
                    <a:extLst>
                      <a:ext uri="{FF2B5EF4-FFF2-40B4-BE49-F238E27FC236}">
                        <a16:creationId xmlns:a16="http://schemas.microsoft.com/office/drawing/2014/main" id="{AA120BAB-CF2B-D0FB-01BB-9EFA0F91D45B}"/>
                      </a:ext>
                    </a:extLst>
                  </p:cNvPr>
                  <p:cNvSpPr/>
                  <p:nvPr/>
                </p:nvSpPr>
                <p:spPr>
                  <a:xfrm>
                    <a:off x="8033666" y="2777966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2" name="Oval 21">
                    <a:extLst>
                      <a:ext uri="{FF2B5EF4-FFF2-40B4-BE49-F238E27FC236}">
                        <a16:creationId xmlns:a16="http://schemas.microsoft.com/office/drawing/2014/main" id="{679A685F-3567-8473-BACB-C3DB21D9BEE1}"/>
                      </a:ext>
                    </a:extLst>
                  </p:cNvPr>
                  <p:cNvSpPr/>
                  <p:nvPr/>
                </p:nvSpPr>
                <p:spPr>
                  <a:xfrm>
                    <a:off x="7812360" y="3085164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id="{F830FF03-88BC-8CAE-6D6C-7D60B78258BB}"/>
                      </a:ext>
                    </a:extLst>
                  </p:cNvPr>
                  <p:cNvSpPr/>
                  <p:nvPr/>
                </p:nvSpPr>
                <p:spPr>
                  <a:xfrm>
                    <a:off x="7783185" y="3380915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31103C09-8066-4FBA-9900-A430CF8F1261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7694724" y="3096026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Oval 24">
                    <a:extLst>
                      <a:ext uri="{FF2B5EF4-FFF2-40B4-BE49-F238E27FC236}">
                        <a16:creationId xmlns:a16="http://schemas.microsoft.com/office/drawing/2014/main" id="{94C3F5EF-417B-9C5E-C597-56034337CDBC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7979309" y="2502818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B99CB458-67E8-C260-8BF3-B67250F489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341972" y="2189913"/>
                    <a:ext cx="185597" cy="31254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E5F58015-B5F7-0223-55A0-CB4F3A03CB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59754" y="2353097"/>
                    <a:ext cx="34959" cy="73741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57E27E8C-7561-8E63-6734-BEEC0D8AA73A}"/>
                    </a:ext>
                  </a:extLst>
                </p:cNvPr>
                <p:cNvGrpSpPr/>
                <p:nvPr/>
              </p:nvGrpSpPr>
              <p:grpSpPr>
                <a:xfrm>
                  <a:off x="7098152" y="2279806"/>
                  <a:ext cx="504431" cy="1405192"/>
                  <a:chOff x="7098152" y="2279806"/>
                  <a:chExt cx="504431" cy="1405192"/>
                </a:xfrm>
              </p:grpSpPr>
              <p:sp>
                <p:nvSpPr>
                  <p:cNvPr id="16" name="Oval 15">
                    <a:extLst>
                      <a:ext uri="{FF2B5EF4-FFF2-40B4-BE49-F238E27FC236}">
                        <a16:creationId xmlns:a16="http://schemas.microsoft.com/office/drawing/2014/main" id="{A789B24F-9CEC-F51F-55FB-16243E0BC5AB}"/>
                      </a:ext>
                    </a:extLst>
                  </p:cNvPr>
                  <p:cNvSpPr/>
                  <p:nvPr/>
                </p:nvSpPr>
                <p:spPr>
                  <a:xfrm>
                    <a:off x="7247334" y="3106026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17" name="Oval 16">
                    <a:extLst>
                      <a:ext uri="{FF2B5EF4-FFF2-40B4-BE49-F238E27FC236}">
                        <a16:creationId xmlns:a16="http://schemas.microsoft.com/office/drawing/2014/main" id="{6B1C9EA9-0F78-A074-7490-760E28D6EA99}"/>
                      </a:ext>
                    </a:extLst>
                  </p:cNvPr>
                  <p:cNvSpPr/>
                  <p:nvPr/>
                </p:nvSpPr>
                <p:spPr>
                  <a:xfrm>
                    <a:off x="7144631" y="3390062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18" name="Oval 17">
                    <a:extLst>
                      <a:ext uri="{FF2B5EF4-FFF2-40B4-BE49-F238E27FC236}">
                        <a16:creationId xmlns:a16="http://schemas.microsoft.com/office/drawing/2014/main" id="{BFC374AE-0AF3-DA77-D7D6-3E8870566C9E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7098152" y="3103763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387B36B1-EBD4-FE43-9FF6-0ADBA7DB3B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84324" y="2279806"/>
                    <a:ext cx="110288" cy="81798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72FCE805-FA74-71F7-997C-319DE2378F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201949" y="2209231"/>
                  <a:ext cx="27593" cy="28070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D7A8D016-EB6B-9B43-7C65-B40091EC88BE}"/>
              </a:ext>
            </a:extLst>
          </p:cNvPr>
          <p:cNvSpPr txBox="1"/>
          <p:nvPr/>
        </p:nvSpPr>
        <p:spPr>
          <a:xfrm>
            <a:off x="7172947" y="410012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92D050"/>
                </a:solidFill>
              </a:rPr>
              <a:t>pp</a:t>
            </a:r>
            <a:r>
              <a:rPr lang="en-US" sz="1400" b="1" dirty="0">
                <a:solidFill>
                  <a:srgbClr val="92D050"/>
                </a:solidFill>
              </a:rPr>
              <a:t>-collision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5FCCED70-FC13-37D7-07F1-ED617CC1D700}"/>
              </a:ext>
            </a:extLst>
          </p:cNvPr>
          <p:cNvCxnSpPr/>
          <p:nvPr/>
        </p:nvCxnSpPr>
        <p:spPr>
          <a:xfrm flipH="1">
            <a:off x="7525938" y="4378248"/>
            <a:ext cx="72008" cy="504056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55B53C0-098B-76FA-4F62-DDF96CC743CF}"/>
              </a:ext>
            </a:extLst>
          </p:cNvPr>
          <p:cNvSpPr txBox="1"/>
          <p:nvPr/>
        </p:nvSpPr>
        <p:spPr>
          <a:xfrm>
            <a:off x="6984932" y="5859772"/>
            <a:ext cx="1630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B-hadron decay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2AB2240-5870-12E9-849D-BAB73B04828A}"/>
              </a:ext>
            </a:extLst>
          </p:cNvPr>
          <p:cNvCxnSpPr>
            <a:cxnSpLocks/>
          </p:cNvCxnSpPr>
          <p:nvPr/>
        </p:nvCxnSpPr>
        <p:spPr>
          <a:xfrm flipH="1" flipV="1">
            <a:off x="7358086" y="5083189"/>
            <a:ext cx="288837" cy="8337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05413C0-CAFF-A7D9-262A-E16829A933D6}"/>
              </a:ext>
            </a:extLst>
          </p:cNvPr>
          <p:cNvCxnSpPr/>
          <p:nvPr/>
        </p:nvCxnSpPr>
        <p:spPr>
          <a:xfrm flipV="1">
            <a:off x="5868144" y="4378248"/>
            <a:ext cx="144016" cy="704941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B2217A84-3066-E05A-2665-1E2CC7C7A3F1}"/>
              </a:ext>
            </a:extLst>
          </p:cNvPr>
          <p:cNvSpPr txBox="1"/>
          <p:nvPr/>
        </p:nvSpPr>
        <p:spPr>
          <a:xfrm>
            <a:off x="5889627" y="4584454"/>
            <a:ext cx="1899884" cy="382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25mm</a:t>
            </a:r>
          </a:p>
        </p:txBody>
      </p:sp>
    </p:spTree>
    <p:extLst>
      <p:ext uri="{BB962C8B-B14F-4D97-AF65-F5344CB8AC3E}">
        <p14:creationId xmlns:p14="http://schemas.microsoft.com/office/powerpoint/2010/main" val="17348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>
            <a:extLst>
              <a:ext uri="{FF2B5EF4-FFF2-40B4-BE49-F238E27FC236}">
                <a16:creationId xmlns:a16="http://schemas.microsoft.com/office/drawing/2014/main" id="{29889D21-54F8-A996-54F6-5E88E6F375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185" r="60139"/>
          <a:stretch/>
        </p:blipFill>
        <p:spPr>
          <a:xfrm>
            <a:off x="3737819" y="2996951"/>
            <a:ext cx="4968610" cy="3426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43D5CF-34F8-1C33-87DB-39337605F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If you are impatient: trick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AFE0-A6A8-F368-C3BA-CBFA9675A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355265"/>
            <a:ext cx="8457873" cy="1641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Production of b-quarks is less frequent than lighter quarks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Identify the bound state particle (“B-hadron”) it has formed using the B-hadron life time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52F0D-A4AC-AAFF-C6A9-E7B43E25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D3567F-29DE-6345-1B3E-CDBFD6890DAE}"/>
              </a:ext>
            </a:extLst>
          </p:cNvPr>
          <p:cNvGrpSpPr>
            <a:grpSpLocks noChangeAspect="1"/>
          </p:cNvGrpSpPr>
          <p:nvPr/>
        </p:nvGrpSpPr>
        <p:grpSpPr>
          <a:xfrm>
            <a:off x="1259632" y="3316901"/>
            <a:ext cx="1830371" cy="2874683"/>
            <a:chOff x="5886645" y="2189913"/>
            <a:chExt cx="2878951" cy="4521526"/>
          </a:xfrm>
        </p:grpSpPr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938762CA-8799-FA21-3A12-403632F9077C}"/>
                </a:ext>
              </a:extLst>
            </p:cNvPr>
            <p:cNvSpPr/>
            <p:nvPr/>
          </p:nvSpPr>
          <p:spPr>
            <a:xfrm rot="11402897">
              <a:off x="6507662" y="2390328"/>
              <a:ext cx="2257934" cy="1971740"/>
            </a:xfrm>
            <a:prstGeom prst="triangle">
              <a:avLst/>
            </a:prstGeom>
            <a:solidFill>
              <a:schemeClr val="accent1">
                <a:lumMod val="75000"/>
                <a:lumOff val="25000"/>
                <a:alpha val="34992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88FCD8BE-DF6A-4354-3780-BC6DD300CD39}"/>
                </a:ext>
              </a:extLst>
            </p:cNvPr>
            <p:cNvSpPr/>
            <p:nvPr/>
          </p:nvSpPr>
          <p:spPr>
            <a:xfrm rot="1538033">
              <a:off x="5886645" y="4217212"/>
              <a:ext cx="2227293" cy="2159327"/>
            </a:xfrm>
            <a:prstGeom prst="triangle">
              <a:avLst/>
            </a:prstGeom>
            <a:solidFill>
              <a:schemeClr val="accent1">
                <a:lumMod val="75000"/>
                <a:lumOff val="25000"/>
                <a:alpha val="34992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115CFB5-A824-A61F-6F51-A10AAE953E75}"/>
                </a:ext>
              </a:extLst>
            </p:cNvPr>
            <p:cNvGrpSpPr/>
            <p:nvPr/>
          </p:nvGrpSpPr>
          <p:grpSpPr>
            <a:xfrm>
              <a:off x="5890658" y="2189913"/>
              <a:ext cx="2636911" cy="4521526"/>
              <a:chOff x="5890658" y="2189913"/>
              <a:chExt cx="2636911" cy="452152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9B31D41-E7E9-F923-02A5-3C6530D38C64}"/>
                  </a:ext>
                </a:extLst>
              </p:cNvPr>
              <p:cNvGrpSpPr/>
              <p:nvPr/>
            </p:nvGrpSpPr>
            <p:grpSpPr>
              <a:xfrm>
                <a:off x="5890658" y="5157192"/>
                <a:ext cx="1633670" cy="1554247"/>
                <a:chOff x="5868144" y="5223834"/>
                <a:chExt cx="1633670" cy="1554247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D3D516D3-BBE7-FBC2-EEEA-4C4DE54CB603}"/>
                    </a:ext>
                  </a:extLst>
                </p:cNvPr>
                <p:cNvGrpSpPr/>
                <p:nvPr/>
              </p:nvGrpSpPr>
              <p:grpSpPr>
                <a:xfrm>
                  <a:off x="6135281" y="6076664"/>
                  <a:ext cx="504056" cy="620681"/>
                  <a:chOff x="648736" y="5383503"/>
                  <a:chExt cx="504056" cy="620681"/>
                </a:xfrm>
              </p:grpSpPr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8C526580-3A5B-69B0-A9DD-68591A2106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8736" y="5671535"/>
                    <a:ext cx="216024" cy="332649"/>
                  </a:xfrm>
                  <a:prstGeom prst="straightConnector1">
                    <a:avLst/>
                  </a:prstGeom>
                  <a:ln>
                    <a:solidFill>
                      <a:schemeClr val="accent2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id="{7D76A5A5-5E37-EE38-D011-B7BCD0C09A86}"/>
                      </a:ext>
                    </a:extLst>
                  </p:cNvPr>
                  <p:cNvSpPr/>
                  <p:nvPr/>
                </p:nvSpPr>
                <p:spPr>
                  <a:xfrm>
                    <a:off x="864760" y="5383503"/>
                    <a:ext cx="288032" cy="288032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b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0A236B48-6F3C-03E2-49AB-AE0BC73FF82A}"/>
                    </a:ext>
                  </a:extLst>
                </p:cNvPr>
                <p:cNvGrpSpPr/>
                <p:nvPr/>
              </p:nvGrpSpPr>
              <p:grpSpPr>
                <a:xfrm>
                  <a:off x="5868144" y="5223834"/>
                  <a:ext cx="1633670" cy="1554247"/>
                  <a:chOff x="5857852" y="5223834"/>
                  <a:chExt cx="1633670" cy="1554247"/>
                </a:xfrm>
              </p:grpSpPr>
              <p:sp>
                <p:nvSpPr>
                  <p:cNvPr id="38" name="Oval 37">
                    <a:extLst>
                      <a:ext uri="{FF2B5EF4-FFF2-40B4-BE49-F238E27FC236}">
                        <a16:creationId xmlns:a16="http://schemas.microsoft.com/office/drawing/2014/main" id="{F700933B-2274-971C-3BE6-989C847D2C18}"/>
                      </a:ext>
                    </a:extLst>
                  </p:cNvPr>
                  <p:cNvSpPr/>
                  <p:nvPr/>
                </p:nvSpPr>
                <p:spPr>
                  <a:xfrm>
                    <a:off x="6177816" y="5283224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BACA3B3C-B19E-E818-9C0C-2147F7840636}"/>
                      </a:ext>
                    </a:extLst>
                  </p:cNvPr>
                  <p:cNvSpPr/>
                  <p:nvPr/>
                </p:nvSpPr>
                <p:spPr>
                  <a:xfrm>
                    <a:off x="6039703" y="5546357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5A625A18-0135-DAFD-2519-8CCF0200BF6E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6012687" y="5259780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1" name="Straight Arrow Connector 40">
                    <a:extLst>
                      <a:ext uri="{FF2B5EF4-FFF2-40B4-BE49-F238E27FC236}">
                        <a16:creationId xmlns:a16="http://schemas.microsoft.com/office/drawing/2014/main" id="{D96457B4-E0CB-D1FE-B95B-27961080E3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857852" y="5819097"/>
                    <a:ext cx="216024" cy="33264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B6F83F17-F866-28E1-937E-FBC40087A4EF}"/>
                      </a:ext>
                    </a:extLst>
                  </p:cNvPr>
                  <p:cNvGrpSpPr/>
                  <p:nvPr/>
                </p:nvGrpSpPr>
                <p:grpSpPr>
                  <a:xfrm>
                    <a:off x="6279298" y="5223834"/>
                    <a:ext cx="1212224" cy="1554247"/>
                    <a:chOff x="6279298" y="5223834"/>
                    <a:chExt cx="1212224" cy="1554247"/>
                  </a:xfrm>
                </p:grpSpPr>
                <p:sp>
                  <p:nvSpPr>
                    <p:cNvPr id="43" name="Oval 42">
                      <a:extLst>
                        <a:ext uri="{FF2B5EF4-FFF2-40B4-BE49-F238E27FC236}">
                          <a16:creationId xmlns:a16="http://schemas.microsoft.com/office/drawing/2014/main" id="{860A047D-C81C-1962-E219-CF316FBB56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54463" y="5813531"/>
                      <a:ext cx="288032" cy="288032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dirty="0"/>
                        <a:t>q</a:t>
                      </a:r>
                    </a:p>
                  </p:txBody>
                </p:sp>
                <p:sp>
                  <p:nvSpPr>
                    <p:cNvPr id="44" name="Oval 43">
                      <a:extLst>
                        <a:ext uri="{FF2B5EF4-FFF2-40B4-BE49-F238E27FC236}">
                          <a16:creationId xmlns:a16="http://schemas.microsoft.com/office/drawing/2014/main" id="{A977A59C-EAB3-0B9D-1BEB-1A67C8CBA02D}"/>
                        </a:ext>
                      </a:extLst>
                    </p:cNvPr>
                    <p:cNvSpPr/>
                    <p:nvPr/>
                  </p:nvSpPr>
                  <p:spPr>
                    <a:xfrm rot="1360243">
                      <a:off x="6279298" y="5808015"/>
                      <a:ext cx="504431" cy="581235"/>
                    </a:xfrm>
                    <a:prstGeom prst="ellips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45" name="Group 44">
                      <a:extLst>
                        <a:ext uri="{FF2B5EF4-FFF2-40B4-BE49-F238E27FC236}">
                          <a16:creationId xmlns:a16="http://schemas.microsoft.com/office/drawing/2014/main" id="{3CDB4F59-6243-B6A2-E67B-AC22DCA59E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4392" y="5223834"/>
                      <a:ext cx="697130" cy="1554247"/>
                      <a:chOff x="6794392" y="5223834"/>
                      <a:chExt cx="697130" cy="1554247"/>
                    </a:xfrm>
                  </p:grpSpPr>
                  <p:grpSp>
                    <p:nvGrpSpPr>
                      <p:cNvPr id="46" name="Group 45">
                        <a:extLst>
                          <a:ext uri="{FF2B5EF4-FFF2-40B4-BE49-F238E27FC236}">
                            <a16:creationId xmlns:a16="http://schemas.microsoft.com/office/drawing/2014/main" id="{8CCA9CEB-FF79-9C07-F5C2-605A734BD39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794392" y="5223834"/>
                        <a:ext cx="697130" cy="1223206"/>
                        <a:chOff x="6794392" y="5223834"/>
                        <a:chExt cx="697130" cy="1223206"/>
                      </a:xfrm>
                    </p:grpSpPr>
                    <p:sp>
                      <p:nvSpPr>
                        <p:cNvPr id="48" name="Oval 47">
                          <a:extLst>
                            <a:ext uri="{FF2B5EF4-FFF2-40B4-BE49-F238E27FC236}">
                              <a16:creationId xmlns:a16="http://schemas.microsoft.com/office/drawing/2014/main" id="{2000C964-59CA-47BA-713E-30DF6B2CE0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947057" y="5237858"/>
                          <a:ext cx="288032" cy="288032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dirty="0"/>
                            <a:t>q</a:t>
                          </a:r>
                        </a:p>
                      </p:txBody>
                    </p:sp>
                    <p:sp>
                      <p:nvSpPr>
                        <p:cNvPr id="49" name="Oval 48">
                          <a:extLst>
                            <a:ext uri="{FF2B5EF4-FFF2-40B4-BE49-F238E27FC236}">
                              <a16:creationId xmlns:a16="http://schemas.microsoft.com/office/drawing/2014/main" id="{ABB0E2B0-C264-233B-8C71-110BABD56DB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815234" y="5514452"/>
                          <a:ext cx="288032" cy="288032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dirty="0"/>
                            <a:t>q</a:t>
                          </a:r>
                        </a:p>
                      </p:txBody>
                    </p:sp>
                    <p:grpSp>
                      <p:nvGrpSpPr>
                        <p:cNvPr id="50" name="Group 49">
                          <a:extLst>
                            <a:ext uri="{FF2B5EF4-FFF2-40B4-BE49-F238E27FC236}">
                              <a16:creationId xmlns:a16="http://schemas.microsoft.com/office/drawing/2014/main" id="{00E4268D-3FFC-BFAF-3F38-319007F930E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6987091" y="5865805"/>
                          <a:ext cx="504431" cy="581235"/>
                          <a:chOff x="7012828" y="5605392"/>
                          <a:chExt cx="504431" cy="581235"/>
                        </a:xfrm>
                      </p:grpSpPr>
                      <p:sp>
                        <p:nvSpPr>
                          <p:cNvPr id="53" name="Oval 52">
                            <a:extLst>
                              <a:ext uri="{FF2B5EF4-FFF2-40B4-BE49-F238E27FC236}">
                                <a16:creationId xmlns:a16="http://schemas.microsoft.com/office/drawing/2014/main" id="{08511FB9-6030-E13C-293E-7E7519569EE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191857" y="5618105"/>
                            <a:ext cx="288032" cy="288032"/>
                          </a:xfrm>
                          <a:prstGeom prst="ellipse">
                            <a:avLst/>
                          </a:prstGeom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GB" dirty="0"/>
                              <a:t>q</a:t>
                            </a:r>
                          </a:p>
                        </p:txBody>
                      </p:sp>
                      <p:sp>
                        <p:nvSpPr>
                          <p:cNvPr id="54" name="Oval 53">
                            <a:extLst>
                              <a:ext uri="{FF2B5EF4-FFF2-40B4-BE49-F238E27FC236}">
                                <a16:creationId xmlns:a16="http://schemas.microsoft.com/office/drawing/2014/main" id="{C86238F9-DB6F-D6F8-C1A9-82CBC03D74B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026352" y="5854336"/>
                            <a:ext cx="288032" cy="288032"/>
                          </a:xfrm>
                          <a:prstGeom prst="ellipse">
                            <a:avLst/>
                          </a:prstGeom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GB" dirty="0"/>
                              <a:t>q</a:t>
                            </a:r>
                          </a:p>
                        </p:txBody>
                      </p:sp>
                      <p:sp>
                        <p:nvSpPr>
                          <p:cNvPr id="55" name="Oval 54">
                            <a:extLst>
                              <a:ext uri="{FF2B5EF4-FFF2-40B4-BE49-F238E27FC236}">
                                <a16:creationId xmlns:a16="http://schemas.microsoft.com/office/drawing/2014/main" id="{604039D0-456D-3712-4B08-A62F2B7D1CB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360243">
                            <a:off x="7012828" y="5605392"/>
                            <a:ext cx="504431" cy="581235"/>
                          </a:xfrm>
                          <a:prstGeom prst="ellipse">
                            <a:avLst/>
                          </a:prstGeom>
                          <a:noFill/>
                          <a:ln w="28575">
                            <a:solidFill>
                              <a:schemeClr val="accent1">
                                <a:lumMod val="75000"/>
                                <a:lumOff val="25000"/>
                              </a:schemeClr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</p:grpSp>
                    <p:sp>
                      <p:nvSpPr>
                        <p:cNvPr id="51" name="Oval 50">
                          <a:extLst>
                            <a:ext uri="{FF2B5EF4-FFF2-40B4-BE49-F238E27FC236}">
                              <a16:creationId xmlns:a16="http://schemas.microsoft.com/office/drawing/2014/main" id="{8E696A6F-CBA3-4DB5-5EF0-68F8959FAE9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360243">
                          <a:off x="6794392" y="5223834"/>
                          <a:ext cx="504431" cy="581235"/>
                        </a:xfrm>
                        <a:prstGeom prst="ellipse">
                          <a:avLst/>
                        </a:prstGeom>
                        <a:noFill/>
                        <a:ln w="28575"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52" name="Straight Arrow Connector 51">
                          <a:extLst>
                            <a:ext uri="{FF2B5EF4-FFF2-40B4-BE49-F238E27FC236}">
                              <a16:creationId xmlns:a16="http://schemas.microsoft.com/office/drawing/2014/main" id="{496BD373-86B6-5930-5067-90B334381718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6807916" y="5830964"/>
                          <a:ext cx="117538" cy="518254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7" name="Straight Arrow Connector 46">
                        <a:extLst>
                          <a:ext uri="{FF2B5EF4-FFF2-40B4-BE49-F238E27FC236}">
                            <a16:creationId xmlns:a16="http://schemas.microsoft.com/office/drawing/2014/main" id="{56860A09-44E2-D4D5-C3AF-73D706412B8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7033407" y="6428074"/>
                        <a:ext cx="30874" cy="35000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EDB9FB11-81A4-D429-90CE-3F5EB423F14F}"/>
                  </a:ext>
                </a:extLst>
              </p:cNvPr>
              <p:cNvGrpSpPr/>
              <p:nvPr/>
            </p:nvGrpSpPr>
            <p:grpSpPr>
              <a:xfrm>
                <a:off x="6916139" y="2189913"/>
                <a:ext cx="1611430" cy="1495085"/>
                <a:chOff x="6916139" y="2189913"/>
                <a:chExt cx="1611430" cy="1495085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9310EA0E-4861-5197-270A-6D9FE43D0193}"/>
                    </a:ext>
                  </a:extLst>
                </p:cNvPr>
                <p:cNvGrpSpPr/>
                <p:nvPr/>
              </p:nvGrpSpPr>
              <p:grpSpPr>
                <a:xfrm>
                  <a:off x="7442895" y="2231570"/>
                  <a:ext cx="504431" cy="932625"/>
                  <a:chOff x="7442895" y="2231570"/>
                  <a:chExt cx="504431" cy="932625"/>
                </a:xfrm>
              </p:grpSpPr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9705266D-9E19-B3BE-B8BA-C8FA34E8BA2C}"/>
                      </a:ext>
                    </a:extLst>
                  </p:cNvPr>
                  <p:cNvGrpSpPr/>
                  <p:nvPr/>
                </p:nvGrpSpPr>
                <p:grpSpPr>
                  <a:xfrm>
                    <a:off x="7596336" y="2231570"/>
                    <a:ext cx="288032" cy="653464"/>
                    <a:chOff x="1728856" y="2220429"/>
                    <a:chExt cx="288032" cy="653464"/>
                  </a:xfrm>
                </p:grpSpPr>
                <p:sp>
                  <p:nvSpPr>
                    <p:cNvPr id="34" name="Oval 33">
                      <a:extLst>
                        <a:ext uri="{FF2B5EF4-FFF2-40B4-BE49-F238E27FC236}">
                          <a16:creationId xmlns:a16="http://schemas.microsoft.com/office/drawing/2014/main" id="{DCEEB10C-985E-CF2E-4E27-126E32AB03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8856" y="2585861"/>
                      <a:ext cx="288032" cy="288032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p:txBody>
                </p:sp>
                <p:cxnSp>
                  <p:nvCxnSpPr>
                    <p:cNvPr id="35" name="Straight Arrow Connector 34">
                      <a:extLst>
                        <a:ext uri="{FF2B5EF4-FFF2-40B4-BE49-F238E27FC236}">
                          <a16:creationId xmlns:a16="http://schemas.microsoft.com/office/drawing/2014/main" id="{283EE984-9C7E-2DB3-B3BC-5A2F0808236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944880" y="2220429"/>
                      <a:ext cx="24044" cy="345295"/>
                    </a:xfrm>
                    <a:prstGeom prst="straightConnector1">
                      <a:avLst/>
                    </a:prstGeom>
                    <a:ln>
                      <a:solidFill>
                        <a:schemeClr val="accent2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107FA184-05DB-2BA7-0B43-71215BAD3902}"/>
                      </a:ext>
                    </a:extLst>
                  </p:cNvPr>
                  <p:cNvSpPr/>
                  <p:nvPr/>
                </p:nvSpPr>
                <p:spPr>
                  <a:xfrm>
                    <a:off x="7503433" y="2875035"/>
                    <a:ext cx="288032" cy="288032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33" name="Oval 32">
                    <a:extLst>
                      <a:ext uri="{FF2B5EF4-FFF2-40B4-BE49-F238E27FC236}">
                        <a16:creationId xmlns:a16="http://schemas.microsoft.com/office/drawing/2014/main" id="{83916C32-461B-ED9E-E964-C98BD93D5F2A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7442895" y="2582960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46624E64-F7A7-25B4-A860-7496E47074D3}"/>
                    </a:ext>
                  </a:extLst>
                </p:cNvPr>
                <p:cNvGrpSpPr/>
                <p:nvPr/>
              </p:nvGrpSpPr>
              <p:grpSpPr>
                <a:xfrm>
                  <a:off x="6916139" y="2496526"/>
                  <a:ext cx="504431" cy="581235"/>
                  <a:chOff x="6916139" y="2496526"/>
                  <a:chExt cx="504431" cy="581235"/>
                </a:xfrm>
              </p:grpSpPr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EC6BBCB1-2389-FA3C-56D5-B85BFDED0987}"/>
                      </a:ext>
                    </a:extLst>
                  </p:cNvPr>
                  <p:cNvSpPr/>
                  <p:nvPr/>
                </p:nvSpPr>
                <p:spPr>
                  <a:xfrm>
                    <a:off x="7010931" y="2785793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9" name="Oval 28">
                    <a:extLst>
                      <a:ext uri="{FF2B5EF4-FFF2-40B4-BE49-F238E27FC236}">
                        <a16:creationId xmlns:a16="http://schemas.microsoft.com/office/drawing/2014/main" id="{B94579FC-34FD-85EC-B699-5195D6C6A596}"/>
                      </a:ext>
                    </a:extLst>
                  </p:cNvPr>
                  <p:cNvSpPr/>
                  <p:nvPr/>
                </p:nvSpPr>
                <p:spPr>
                  <a:xfrm>
                    <a:off x="7062335" y="2502019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9365D44A-B380-1ED1-E152-A8F1B70EF546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6916139" y="2496526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1AFE431A-2109-84D3-81B0-31093F95F0B5}"/>
                    </a:ext>
                  </a:extLst>
                </p:cNvPr>
                <p:cNvGrpSpPr/>
                <p:nvPr/>
              </p:nvGrpSpPr>
              <p:grpSpPr>
                <a:xfrm>
                  <a:off x="7694724" y="2189913"/>
                  <a:ext cx="832845" cy="1487348"/>
                  <a:chOff x="7694724" y="2189913"/>
                  <a:chExt cx="832845" cy="1487348"/>
                </a:xfrm>
              </p:grpSpPr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47451188-15A3-9E7C-4037-E3BC9DB4ABEE}"/>
                      </a:ext>
                    </a:extLst>
                  </p:cNvPr>
                  <p:cNvSpPr/>
                  <p:nvPr/>
                </p:nvSpPr>
                <p:spPr>
                  <a:xfrm>
                    <a:off x="8087509" y="2497009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1" name="Oval 20">
                    <a:extLst>
                      <a:ext uri="{FF2B5EF4-FFF2-40B4-BE49-F238E27FC236}">
                        <a16:creationId xmlns:a16="http://schemas.microsoft.com/office/drawing/2014/main" id="{AA120BAB-CF2B-D0FB-01BB-9EFA0F91D45B}"/>
                      </a:ext>
                    </a:extLst>
                  </p:cNvPr>
                  <p:cNvSpPr/>
                  <p:nvPr/>
                </p:nvSpPr>
                <p:spPr>
                  <a:xfrm>
                    <a:off x="8033666" y="2777966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2" name="Oval 21">
                    <a:extLst>
                      <a:ext uri="{FF2B5EF4-FFF2-40B4-BE49-F238E27FC236}">
                        <a16:creationId xmlns:a16="http://schemas.microsoft.com/office/drawing/2014/main" id="{679A685F-3567-8473-BACB-C3DB21D9BEE1}"/>
                      </a:ext>
                    </a:extLst>
                  </p:cNvPr>
                  <p:cNvSpPr/>
                  <p:nvPr/>
                </p:nvSpPr>
                <p:spPr>
                  <a:xfrm>
                    <a:off x="7812360" y="3085164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id="{F830FF03-88BC-8CAE-6D6C-7D60B78258BB}"/>
                      </a:ext>
                    </a:extLst>
                  </p:cNvPr>
                  <p:cNvSpPr/>
                  <p:nvPr/>
                </p:nvSpPr>
                <p:spPr>
                  <a:xfrm>
                    <a:off x="7783185" y="3380915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31103C09-8066-4FBA-9900-A430CF8F1261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7694724" y="3096026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Oval 24">
                    <a:extLst>
                      <a:ext uri="{FF2B5EF4-FFF2-40B4-BE49-F238E27FC236}">
                        <a16:creationId xmlns:a16="http://schemas.microsoft.com/office/drawing/2014/main" id="{94C3F5EF-417B-9C5E-C597-56034337CDBC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7979309" y="2502818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B99CB458-67E8-C260-8BF3-B67250F489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341972" y="2189913"/>
                    <a:ext cx="185597" cy="31254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E5F58015-B5F7-0223-55A0-CB4F3A03CB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59754" y="2353097"/>
                    <a:ext cx="34959" cy="73741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57E27E8C-7561-8E63-6734-BEEC0D8AA73A}"/>
                    </a:ext>
                  </a:extLst>
                </p:cNvPr>
                <p:cNvGrpSpPr/>
                <p:nvPr/>
              </p:nvGrpSpPr>
              <p:grpSpPr>
                <a:xfrm>
                  <a:off x="7098152" y="2279806"/>
                  <a:ext cx="504431" cy="1405192"/>
                  <a:chOff x="7098152" y="2279806"/>
                  <a:chExt cx="504431" cy="1405192"/>
                </a:xfrm>
              </p:grpSpPr>
              <p:sp>
                <p:nvSpPr>
                  <p:cNvPr id="16" name="Oval 15">
                    <a:extLst>
                      <a:ext uri="{FF2B5EF4-FFF2-40B4-BE49-F238E27FC236}">
                        <a16:creationId xmlns:a16="http://schemas.microsoft.com/office/drawing/2014/main" id="{A789B24F-9CEC-F51F-55FB-16243E0BC5AB}"/>
                      </a:ext>
                    </a:extLst>
                  </p:cNvPr>
                  <p:cNvSpPr/>
                  <p:nvPr/>
                </p:nvSpPr>
                <p:spPr>
                  <a:xfrm>
                    <a:off x="7247334" y="3106026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17" name="Oval 16">
                    <a:extLst>
                      <a:ext uri="{FF2B5EF4-FFF2-40B4-BE49-F238E27FC236}">
                        <a16:creationId xmlns:a16="http://schemas.microsoft.com/office/drawing/2014/main" id="{6B1C9EA9-0F78-A074-7490-760E28D6EA99}"/>
                      </a:ext>
                    </a:extLst>
                  </p:cNvPr>
                  <p:cNvSpPr/>
                  <p:nvPr/>
                </p:nvSpPr>
                <p:spPr>
                  <a:xfrm>
                    <a:off x="7144631" y="3390062"/>
                    <a:ext cx="288032" cy="288032"/>
                  </a:xfrm>
                  <a:prstGeom prst="ellipse">
                    <a:avLst/>
                  </a:prstGeom>
                  <a:solidFill>
                    <a:schemeClr val="tx2">
                      <a:lumMod val="50000"/>
                      <a:lumOff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q</a:t>
                    </a:r>
                  </a:p>
                </p:txBody>
              </p:sp>
              <p:sp>
                <p:nvSpPr>
                  <p:cNvPr id="18" name="Oval 17">
                    <a:extLst>
                      <a:ext uri="{FF2B5EF4-FFF2-40B4-BE49-F238E27FC236}">
                        <a16:creationId xmlns:a16="http://schemas.microsoft.com/office/drawing/2014/main" id="{BFC374AE-0AF3-DA77-D7D6-3E8870566C9E}"/>
                      </a:ext>
                    </a:extLst>
                  </p:cNvPr>
                  <p:cNvSpPr/>
                  <p:nvPr/>
                </p:nvSpPr>
                <p:spPr>
                  <a:xfrm rot="1360243">
                    <a:off x="7098152" y="3103763"/>
                    <a:ext cx="504431" cy="58123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387B36B1-EBD4-FE43-9FF6-0ADBA7DB3B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84324" y="2279806"/>
                    <a:ext cx="110288" cy="81798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72FCE805-FA74-71F7-997C-319DE2378F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201949" y="2209231"/>
                  <a:ext cx="27593" cy="28070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D7A8D016-EB6B-9B43-7C65-B40091EC88BE}"/>
              </a:ext>
            </a:extLst>
          </p:cNvPr>
          <p:cNvSpPr txBox="1"/>
          <p:nvPr/>
        </p:nvSpPr>
        <p:spPr>
          <a:xfrm>
            <a:off x="5059437" y="3254957"/>
            <a:ext cx="1872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2D050"/>
                </a:solidFill>
              </a:rPr>
              <a:t>pp</a:t>
            </a:r>
            <a:r>
              <a:rPr lang="en-US" sz="2000" b="1" dirty="0">
                <a:solidFill>
                  <a:srgbClr val="92D050"/>
                </a:solidFill>
              </a:rPr>
              <a:t>-collision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5FCCED70-FC13-37D7-07F1-ED617CC1D700}"/>
              </a:ext>
            </a:extLst>
          </p:cNvPr>
          <p:cNvCxnSpPr>
            <a:cxnSpLocks/>
          </p:cNvCxnSpPr>
          <p:nvPr/>
        </p:nvCxnSpPr>
        <p:spPr>
          <a:xfrm>
            <a:off x="6035357" y="3631133"/>
            <a:ext cx="186767" cy="589955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55B53C0-098B-76FA-4F62-DDF96CC743CF}"/>
              </a:ext>
            </a:extLst>
          </p:cNvPr>
          <p:cNvSpPr txBox="1"/>
          <p:nvPr/>
        </p:nvSpPr>
        <p:spPr>
          <a:xfrm>
            <a:off x="4356187" y="5619663"/>
            <a:ext cx="2238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B-hadron decay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2AB2240-5870-12E9-849D-BAB73B04828A}"/>
              </a:ext>
            </a:extLst>
          </p:cNvPr>
          <p:cNvCxnSpPr>
            <a:cxnSpLocks/>
          </p:cNvCxnSpPr>
          <p:nvPr/>
        </p:nvCxnSpPr>
        <p:spPr>
          <a:xfrm flipH="1" flipV="1">
            <a:off x="4878467" y="5083189"/>
            <a:ext cx="144419" cy="60444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160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AFE0-A6A8-F368-C3BA-CBFA9675A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800" y="1286537"/>
            <a:ext cx="8249990" cy="102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We know Higgs decays to W/Z-bosons and those bosons decay to leptons (electrons, muons, neutrinos)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52F0D-A4AC-AAFF-C6A9-E7B43E25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A964FD0-C69C-62AE-1D55-A9ED6F3B8C0A}"/>
              </a:ext>
            </a:extLst>
          </p:cNvPr>
          <p:cNvGrpSpPr/>
          <p:nvPr/>
        </p:nvGrpSpPr>
        <p:grpSpPr>
          <a:xfrm>
            <a:off x="179512" y="5041048"/>
            <a:ext cx="1800200" cy="1412288"/>
            <a:chOff x="551649" y="4145014"/>
            <a:chExt cx="1800200" cy="14122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3F5141D-F660-A115-DF4A-69988921BB19}"/>
                </a:ext>
              </a:extLst>
            </p:cNvPr>
            <p:cNvGrpSpPr/>
            <p:nvPr/>
          </p:nvGrpSpPr>
          <p:grpSpPr>
            <a:xfrm>
              <a:off x="683568" y="4293096"/>
              <a:ext cx="1656184" cy="1080120"/>
              <a:chOff x="827584" y="4149080"/>
              <a:chExt cx="1656184" cy="1080120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51A277A7-82B0-FBC4-38CA-632736036E17}"/>
                  </a:ext>
                </a:extLst>
              </p:cNvPr>
              <p:cNvCxnSpPr/>
              <p:nvPr/>
            </p:nvCxnSpPr>
            <p:spPr>
              <a:xfrm>
                <a:off x="827584" y="4653136"/>
                <a:ext cx="936104" cy="0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8B753E61-EAD8-53FB-0DB5-D5E3EC1CA1D5}"/>
                  </a:ext>
                </a:extLst>
              </p:cNvPr>
              <p:cNvCxnSpPr/>
              <p:nvPr/>
            </p:nvCxnSpPr>
            <p:spPr>
              <a:xfrm flipV="1">
                <a:off x="1763688" y="4149080"/>
                <a:ext cx="720080" cy="504056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788BFA99-B919-6456-7666-22A51E9EF7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63688" y="4666605"/>
                <a:ext cx="648072" cy="562595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531445A-70A9-C78C-AEC2-E21C26A19688}"/>
                </a:ext>
              </a:extLst>
            </p:cNvPr>
            <p:cNvSpPr txBox="1"/>
            <p:nvPr/>
          </p:nvSpPr>
          <p:spPr>
            <a:xfrm>
              <a:off x="551649" y="4397042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Higgs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E56798A-42AA-86D7-EACC-E3C834BC7E90}"/>
                </a:ext>
              </a:extLst>
            </p:cNvPr>
            <p:cNvSpPr txBox="1"/>
            <p:nvPr/>
          </p:nvSpPr>
          <p:spPr>
            <a:xfrm>
              <a:off x="1763688" y="5157192"/>
              <a:ext cx="504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W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9EC6CE-0352-DFE8-EF22-8B5BAEA2D6B7}"/>
                </a:ext>
              </a:extLst>
            </p:cNvPr>
            <p:cNvSpPr txBox="1"/>
            <p:nvPr/>
          </p:nvSpPr>
          <p:spPr>
            <a:xfrm>
              <a:off x="1763688" y="4145014"/>
              <a:ext cx="5881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W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9FF8A1E-C3D3-C95C-A860-4505E897B5A5}"/>
              </a:ext>
            </a:extLst>
          </p:cNvPr>
          <p:cNvGrpSpPr/>
          <p:nvPr/>
        </p:nvGrpSpPr>
        <p:grpSpPr>
          <a:xfrm>
            <a:off x="2123728" y="5200384"/>
            <a:ext cx="1152128" cy="676888"/>
            <a:chOff x="2180145" y="4379135"/>
            <a:chExt cx="1152128" cy="67688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8FC842-8FCB-7A4F-6E48-AEA2BCEDA3BD}"/>
                </a:ext>
              </a:extLst>
            </p:cNvPr>
            <p:cNvGrpSpPr/>
            <p:nvPr/>
          </p:nvGrpSpPr>
          <p:grpSpPr>
            <a:xfrm rot="1302919">
              <a:off x="2222380" y="4449403"/>
              <a:ext cx="766712" cy="606620"/>
              <a:chOff x="2222380" y="4449403"/>
              <a:chExt cx="766712" cy="606620"/>
            </a:xfrm>
          </p:grpSpPr>
          <p:pic>
            <p:nvPicPr>
              <p:cNvPr id="2050" name="Picture 2" descr="Circular arrow icon Royalty Free Vector Image - VectorStock">
                <a:extLst>
                  <a:ext uri="{FF2B5EF4-FFF2-40B4-BE49-F238E27FC236}">
                    <a16:creationId xmlns:a16="http://schemas.microsoft.com/office/drawing/2014/main" id="{95B5827C-616F-F8DC-28EC-BC7BD245C47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051"/>
              <a:stretch/>
            </p:blipFill>
            <p:spPr bwMode="auto">
              <a:xfrm rot="2676545">
                <a:off x="2315863" y="4551967"/>
                <a:ext cx="579746" cy="5040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C8EAA66-6D3E-27E7-9A12-EDF5D6E39E28}"/>
                  </a:ext>
                </a:extLst>
              </p:cNvPr>
              <p:cNvSpPr/>
              <p:nvPr/>
            </p:nvSpPr>
            <p:spPr>
              <a:xfrm>
                <a:off x="2222380" y="4449403"/>
                <a:ext cx="766712" cy="3477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44099F4-FA25-B458-3877-0CC10AFEF8E2}"/>
                </a:ext>
              </a:extLst>
            </p:cNvPr>
            <p:cNvSpPr txBox="1"/>
            <p:nvPr/>
          </p:nvSpPr>
          <p:spPr>
            <a:xfrm>
              <a:off x="2180145" y="4379135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rotate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85F8787-DAB4-36FD-E2A9-3BE048C409F4}"/>
              </a:ext>
            </a:extLst>
          </p:cNvPr>
          <p:cNvGrpSpPr/>
          <p:nvPr/>
        </p:nvGrpSpPr>
        <p:grpSpPr>
          <a:xfrm>
            <a:off x="3131840" y="4806752"/>
            <a:ext cx="2104143" cy="1718592"/>
            <a:chOff x="3131840" y="3945834"/>
            <a:chExt cx="2104143" cy="1718592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1C9B63C-EB29-2DF0-522C-C1E4BD687D56}"/>
                </a:ext>
              </a:extLst>
            </p:cNvPr>
            <p:cNvGrpSpPr/>
            <p:nvPr/>
          </p:nvGrpSpPr>
          <p:grpSpPr>
            <a:xfrm>
              <a:off x="3131840" y="4151926"/>
              <a:ext cx="2104143" cy="1512500"/>
              <a:chOff x="3131840" y="4151926"/>
              <a:chExt cx="2104143" cy="1512500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37F12576-0291-486C-DAE1-E27130E5EAA0}"/>
                  </a:ext>
                </a:extLst>
              </p:cNvPr>
              <p:cNvGrpSpPr/>
              <p:nvPr/>
            </p:nvGrpSpPr>
            <p:grpSpPr>
              <a:xfrm>
                <a:off x="3131840" y="4151926"/>
                <a:ext cx="1584176" cy="1332364"/>
                <a:chOff x="767673" y="4145014"/>
                <a:chExt cx="1584176" cy="1332364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96784C01-F8E5-1C8A-C54F-1C25C45033F7}"/>
                    </a:ext>
                  </a:extLst>
                </p:cNvPr>
                <p:cNvGrpSpPr/>
                <p:nvPr/>
              </p:nvGrpSpPr>
              <p:grpSpPr>
                <a:xfrm>
                  <a:off x="767673" y="4293096"/>
                  <a:ext cx="1572079" cy="1073208"/>
                  <a:chOff x="911689" y="4149080"/>
                  <a:chExt cx="1572079" cy="1073208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EC4760F7-AAE5-0F9A-3EE8-196032397C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763688" y="4653067"/>
                    <a:ext cx="720080" cy="569221"/>
                  </a:xfrm>
                  <a:prstGeom prst="line">
                    <a:avLst/>
                  </a:prstGeom>
                  <a:ln w="38100">
                    <a:prstDash val="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152137C4-F602-0A6F-E197-AF60406AE151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763688" y="4149080"/>
                    <a:ext cx="720080" cy="504056"/>
                  </a:xfrm>
                  <a:prstGeom prst="line">
                    <a:avLst/>
                  </a:prstGeom>
                  <a:ln w="38100"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17B711C5-73CC-2468-6BDD-DC39B6BF9E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11689" y="4666605"/>
                    <a:ext cx="851999" cy="0"/>
                  </a:xfrm>
                  <a:prstGeom prst="line">
                    <a:avLst/>
                  </a:prstGeom>
                  <a:ln w="38100"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56A2D8B3-C667-3E8C-B6FE-511CEA3FF578}"/>
                    </a:ext>
                  </a:extLst>
                </p:cNvPr>
                <p:cNvSpPr txBox="1"/>
                <p:nvPr/>
              </p:nvSpPr>
              <p:spPr>
                <a:xfrm>
                  <a:off x="1295636" y="5077268"/>
                  <a:ext cx="93610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b="1" dirty="0"/>
                    <a:t>Higgs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F944DA8-D786-71E8-9AF9-359C2C6A3E86}"/>
                    </a:ext>
                  </a:extLst>
                </p:cNvPr>
                <p:cNvSpPr txBox="1"/>
                <p:nvPr/>
              </p:nvSpPr>
              <p:spPr>
                <a:xfrm>
                  <a:off x="952764" y="4442491"/>
                  <a:ext cx="50405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b="1" dirty="0"/>
                    <a:t>W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844C893E-0739-42F4-DDA1-055AEE84FCBC}"/>
                    </a:ext>
                  </a:extLst>
                </p:cNvPr>
                <p:cNvSpPr txBox="1"/>
                <p:nvPr/>
              </p:nvSpPr>
              <p:spPr>
                <a:xfrm>
                  <a:off x="1763688" y="4145014"/>
                  <a:ext cx="58816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b="1" dirty="0"/>
                    <a:t>W</a:t>
                  </a:r>
                </a:p>
              </p:txBody>
            </p:sp>
          </p:grpSp>
          <p:sp>
            <p:nvSpPr>
              <p:cNvPr id="37" name="Triangle 36">
                <a:extLst>
                  <a:ext uri="{FF2B5EF4-FFF2-40B4-BE49-F238E27FC236}">
                    <a16:creationId xmlns:a16="http://schemas.microsoft.com/office/drawing/2014/main" id="{98D6D069-BCF7-47AC-EE95-6C51BD6099D6}"/>
                  </a:ext>
                </a:extLst>
              </p:cNvPr>
              <p:cNvSpPr/>
              <p:nvPr/>
            </p:nvSpPr>
            <p:spPr>
              <a:xfrm rot="14985767" flipH="1">
                <a:off x="4791419" y="4991044"/>
                <a:ext cx="316345" cy="572782"/>
              </a:xfrm>
              <a:prstGeom prst="triangle">
                <a:avLst/>
              </a:prstGeom>
              <a:solidFill>
                <a:schemeClr val="accent1">
                  <a:lumMod val="75000"/>
                  <a:lumOff val="25000"/>
                  <a:alpha val="34992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Triangle 37">
                <a:extLst>
                  <a:ext uri="{FF2B5EF4-FFF2-40B4-BE49-F238E27FC236}">
                    <a16:creationId xmlns:a16="http://schemas.microsoft.com/office/drawing/2014/main" id="{D13E8E9E-8CAA-E9BA-450D-8648A5B27759}"/>
                  </a:ext>
                </a:extLst>
              </p:cNvPr>
              <p:cNvSpPr/>
              <p:nvPr/>
            </p:nvSpPr>
            <p:spPr>
              <a:xfrm rot="18189463" flipH="1">
                <a:off x="4764004" y="5219863"/>
                <a:ext cx="316345" cy="572782"/>
              </a:xfrm>
              <a:prstGeom prst="triangle">
                <a:avLst/>
              </a:prstGeom>
              <a:solidFill>
                <a:schemeClr val="accent1">
                  <a:lumMod val="75000"/>
                  <a:lumOff val="25000"/>
                  <a:alpha val="34992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45CA7DC-AE8A-CFC4-5617-27BB88EF14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3919" y="3945834"/>
              <a:ext cx="233575" cy="346917"/>
            </a:xfrm>
            <a:prstGeom prst="line">
              <a:avLst/>
            </a:prstGeom>
            <a:ln>
              <a:solidFill>
                <a:schemeClr val="accent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BFA56AD-388E-3219-977E-C0038A4F6E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6016" y="4122540"/>
              <a:ext cx="432048" cy="182475"/>
            </a:xfrm>
            <a:prstGeom prst="line">
              <a:avLst/>
            </a:prstGeom>
            <a:ln>
              <a:solidFill>
                <a:schemeClr val="accent1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E6E9DD3-0370-A934-CB1C-82081A3946F0}"/>
              </a:ext>
            </a:extLst>
          </p:cNvPr>
          <p:cNvGrpSpPr>
            <a:grpSpLocks noChangeAspect="1"/>
          </p:cNvGrpSpPr>
          <p:nvPr/>
        </p:nvGrpSpPr>
        <p:grpSpPr>
          <a:xfrm>
            <a:off x="5471416" y="2305391"/>
            <a:ext cx="3600694" cy="4080436"/>
            <a:chOff x="1115616" y="409576"/>
            <a:chExt cx="4752528" cy="5385736"/>
          </a:xfrm>
        </p:grpSpPr>
        <p:pic>
          <p:nvPicPr>
            <p:cNvPr id="2052" name="Picture 4" descr="ATLAS observes elusive Higgs boson decay to a pair of bottom quarks | ATLAS  Experiment at CERN">
              <a:extLst>
                <a:ext uri="{FF2B5EF4-FFF2-40B4-BE49-F238E27FC236}">
                  <a16:creationId xmlns:a16="http://schemas.microsoft.com/office/drawing/2014/main" id="{C163854D-5981-9408-BA96-053D756FB7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00" r="35826" b="10792"/>
            <a:stretch/>
          </p:blipFill>
          <p:spPr bwMode="auto">
            <a:xfrm>
              <a:off x="1115616" y="409576"/>
              <a:ext cx="4752528" cy="5385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 descr="ATLAS observes elusive Higgs boson decay to a pair of bottom quarks | ATLAS  Experiment at CERN">
              <a:extLst>
                <a:ext uri="{FF2B5EF4-FFF2-40B4-BE49-F238E27FC236}">
                  <a16:creationId xmlns:a16="http://schemas.microsoft.com/office/drawing/2014/main" id="{666E27F6-A0D6-EF1A-8CEC-09AE0B55FB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252" r="1300" b="75147"/>
            <a:stretch/>
          </p:blipFill>
          <p:spPr bwMode="auto">
            <a:xfrm>
              <a:off x="3794396" y="434610"/>
              <a:ext cx="2052619" cy="1500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F29EE6B6-0DC3-3526-4DE2-8995CB736A83}"/>
              </a:ext>
            </a:extLst>
          </p:cNvPr>
          <p:cNvSpPr txBox="1">
            <a:spLocks/>
          </p:cNvSpPr>
          <p:nvPr/>
        </p:nvSpPr>
        <p:spPr>
          <a:xfrm>
            <a:off x="397086" y="2490555"/>
            <a:ext cx="4993328" cy="22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à"/>
            </a:pPr>
            <a:r>
              <a:rPr lang="en-GB" b="1" dirty="0">
                <a:sym typeface="Wingdings" pitchFamily="2" charset="2"/>
              </a:rPr>
              <a:t>L</a:t>
            </a:r>
            <a:r>
              <a:rPr lang="en-GB" b="1" dirty="0"/>
              <a:t>eptons are very rare </a:t>
            </a:r>
            <a:r>
              <a:rPr lang="en-GB" dirty="0"/>
              <a:t>in proton-proton collisions </a:t>
            </a:r>
          </a:p>
          <a:p>
            <a:pPr>
              <a:buFont typeface="Wingdings" pitchFamily="2" charset="2"/>
              <a:buChar char="à"/>
            </a:pPr>
            <a:r>
              <a:rPr lang="en-GB" dirty="0"/>
              <a:t>Search for </a:t>
            </a:r>
            <a:r>
              <a:rPr lang="en-GB" b="1" dirty="0"/>
              <a:t>Higgs produced in association with a W or Z</a:t>
            </a:r>
          </a:p>
        </p:txBody>
      </p:sp>
      <p:sp>
        <p:nvSpPr>
          <p:cNvPr id="54" name="Title 1">
            <a:extLst>
              <a:ext uri="{FF2B5EF4-FFF2-40B4-BE49-F238E27FC236}">
                <a16:creationId xmlns:a16="http://schemas.microsoft.com/office/drawing/2014/main" id="{88CC6727-B7DB-7BEC-BEA8-B1BA43F72C16}"/>
              </a:ext>
            </a:extLst>
          </p:cNvPr>
          <p:cNvSpPr txBox="1">
            <a:spLocks/>
          </p:cNvSpPr>
          <p:nvPr/>
        </p:nvSpPr>
        <p:spPr>
          <a:xfrm>
            <a:off x="496800" y="367200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If you are impatient: trick 2</a:t>
            </a:r>
          </a:p>
        </p:txBody>
      </p:sp>
    </p:spTree>
    <p:extLst>
      <p:ext uri="{BB962C8B-B14F-4D97-AF65-F5344CB8AC3E}">
        <p14:creationId xmlns:p14="http://schemas.microsoft.com/office/powerpoint/2010/main" val="1362926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3D5CF-34F8-1C33-87DB-39337605F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If you are impatient: trick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AFE0-A6A8-F368-C3BA-CBFA9675A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3" y="1187772"/>
            <a:ext cx="8147045" cy="1837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Expected mass and kinematic properties of Higgs known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Make use of all information and correlations amongst them with machine learning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52F0D-A4AC-AAFF-C6A9-E7B43E25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D80C27E-1D7B-CB48-97C1-6AA86C696234}"/>
              </a:ext>
            </a:extLst>
          </p:cNvPr>
          <p:cNvGrpSpPr>
            <a:grpSpLocks noChangeAspect="1"/>
          </p:cNvGrpSpPr>
          <p:nvPr/>
        </p:nvGrpSpPr>
        <p:grpSpPr>
          <a:xfrm>
            <a:off x="517187" y="3233411"/>
            <a:ext cx="1942930" cy="1185615"/>
            <a:chOff x="950714" y="4293096"/>
            <a:chExt cx="2378227" cy="145124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2BA9838-8E8C-C1E5-B84D-2582BE446534}"/>
                </a:ext>
              </a:extLst>
            </p:cNvPr>
            <p:cNvGrpSpPr/>
            <p:nvPr/>
          </p:nvGrpSpPr>
          <p:grpSpPr>
            <a:xfrm>
              <a:off x="950714" y="4293096"/>
              <a:ext cx="1965102" cy="1080120"/>
              <a:chOff x="950714" y="4293096"/>
              <a:chExt cx="1965102" cy="108012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085F849-F1B8-0ED1-35B5-C74A2412FE03}"/>
                  </a:ext>
                </a:extLst>
              </p:cNvPr>
              <p:cNvGrpSpPr/>
              <p:nvPr/>
            </p:nvGrpSpPr>
            <p:grpSpPr>
              <a:xfrm>
                <a:off x="950714" y="4293096"/>
                <a:ext cx="1965102" cy="1080120"/>
                <a:chOff x="950714" y="4293096"/>
                <a:chExt cx="1965102" cy="1080120"/>
              </a:xfrm>
            </p:grpSpPr>
            <p:cxnSp>
              <p:nvCxnSpPr>
                <p:cNvPr id="5" name="Straight Arrow Connector 4">
                  <a:extLst>
                    <a:ext uri="{FF2B5EF4-FFF2-40B4-BE49-F238E27FC236}">
                      <a16:creationId xmlns:a16="http://schemas.microsoft.com/office/drawing/2014/main" id="{686839A1-D6D5-21B1-D18A-15610B5A6E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50714" y="4293096"/>
                  <a:ext cx="0" cy="106572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Arrow Connector 5">
                  <a:extLst>
                    <a:ext uri="{FF2B5EF4-FFF2-40B4-BE49-F238E27FC236}">
                      <a16:creationId xmlns:a16="http://schemas.microsoft.com/office/drawing/2014/main" id="{84BF1B16-0BCF-F8FF-1E02-9DDC544CBA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0714" y="5373216"/>
                  <a:ext cx="1965102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3A484BD9-7232-0CF8-9E7A-BA01C7120540}"/>
                    </a:ext>
                  </a:extLst>
                </p:cNvPr>
                <p:cNvSpPr/>
                <p:nvPr/>
              </p:nvSpPr>
              <p:spPr>
                <a:xfrm>
                  <a:off x="964194" y="4307498"/>
                  <a:ext cx="1862134" cy="1060150"/>
                </a:xfrm>
                <a:custGeom>
                  <a:avLst/>
                  <a:gdLst>
                    <a:gd name="connsiteX0" fmla="*/ 0 w 1864426"/>
                    <a:gd name="connsiteY0" fmla="*/ 237507 h 820321"/>
                    <a:gd name="connsiteX1" fmla="*/ 35626 w 1864426"/>
                    <a:gd name="connsiteY1" fmla="*/ 154379 h 820321"/>
                    <a:gd name="connsiteX2" fmla="*/ 154380 w 1864426"/>
                    <a:gd name="connsiteY2" fmla="*/ 35626 h 820321"/>
                    <a:gd name="connsiteX3" fmla="*/ 225631 w 1864426"/>
                    <a:gd name="connsiteY3" fmla="*/ 11875 h 820321"/>
                    <a:gd name="connsiteX4" fmla="*/ 261257 w 1864426"/>
                    <a:gd name="connsiteY4" fmla="*/ 0 h 820321"/>
                    <a:gd name="connsiteX5" fmla="*/ 463138 w 1864426"/>
                    <a:gd name="connsiteY5" fmla="*/ 35626 h 820321"/>
                    <a:gd name="connsiteX6" fmla="*/ 498764 w 1864426"/>
                    <a:gd name="connsiteY6" fmla="*/ 47501 h 820321"/>
                    <a:gd name="connsiteX7" fmla="*/ 534390 w 1864426"/>
                    <a:gd name="connsiteY7" fmla="*/ 59377 h 820321"/>
                    <a:gd name="connsiteX8" fmla="*/ 558141 w 1864426"/>
                    <a:gd name="connsiteY8" fmla="*/ 95003 h 820321"/>
                    <a:gd name="connsiteX9" fmla="*/ 629393 w 1864426"/>
                    <a:gd name="connsiteY9" fmla="*/ 142504 h 820321"/>
                    <a:gd name="connsiteX10" fmla="*/ 688769 w 1864426"/>
                    <a:gd name="connsiteY10" fmla="*/ 201881 h 820321"/>
                    <a:gd name="connsiteX11" fmla="*/ 724395 w 1864426"/>
                    <a:gd name="connsiteY11" fmla="*/ 237507 h 820321"/>
                    <a:gd name="connsiteX12" fmla="*/ 795647 w 1864426"/>
                    <a:gd name="connsiteY12" fmla="*/ 285008 h 820321"/>
                    <a:gd name="connsiteX13" fmla="*/ 831273 w 1864426"/>
                    <a:gd name="connsiteY13" fmla="*/ 308758 h 820321"/>
                    <a:gd name="connsiteX14" fmla="*/ 890650 w 1864426"/>
                    <a:gd name="connsiteY14" fmla="*/ 356260 h 820321"/>
                    <a:gd name="connsiteX15" fmla="*/ 997528 w 1864426"/>
                    <a:gd name="connsiteY15" fmla="*/ 415636 h 820321"/>
                    <a:gd name="connsiteX16" fmla="*/ 1068780 w 1864426"/>
                    <a:gd name="connsiteY16" fmla="*/ 463138 h 820321"/>
                    <a:gd name="connsiteX17" fmla="*/ 1104405 w 1864426"/>
                    <a:gd name="connsiteY17" fmla="*/ 498764 h 820321"/>
                    <a:gd name="connsiteX18" fmla="*/ 1175657 w 1864426"/>
                    <a:gd name="connsiteY18" fmla="*/ 546265 h 820321"/>
                    <a:gd name="connsiteX19" fmla="*/ 1211283 w 1864426"/>
                    <a:gd name="connsiteY19" fmla="*/ 570016 h 820321"/>
                    <a:gd name="connsiteX20" fmla="*/ 1282535 w 1864426"/>
                    <a:gd name="connsiteY20" fmla="*/ 629392 h 820321"/>
                    <a:gd name="connsiteX21" fmla="*/ 1318161 w 1864426"/>
                    <a:gd name="connsiteY21" fmla="*/ 665018 h 820321"/>
                    <a:gd name="connsiteX22" fmla="*/ 1353787 w 1864426"/>
                    <a:gd name="connsiteY22" fmla="*/ 676894 h 820321"/>
                    <a:gd name="connsiteX23" fmla="*/ 1460665 w 1864426"/>
                    <a:gd name="connsiteY23" fmla="*/ 748146 h 820321"/>
                    <a:gd name="connsiteX24" fmla="*/ 1496291 w 1864426"/>
                    <a:gd name="connsiteY24" fmla="*/ 771896 h 820321"/>
                    <a:gd name="connsiteX25" fmla="*/ 1567543 w 1864426"/>
                    <a:gd name="connsiteY25" fmla="*/ 795647 h 820321"/>
                    <a:gd name="connsiteX26" fmla="*/ 1745673 w 1864426"/>
                    <a:gd name="connsiteY26" fmla="*/ 819397 h 820321"/>
                    <a:gd name="connsiteX27" fmla="*/ 1864426 w 1864426"/>
                    <a:gd name="connsiteY27" fmla="*/ 819397 h 820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64426" h="820321">
                      <a:moveTo>
                        <a:pt x="0" y="237507"/>
                      </a:moveTo>
                      <a:cubicBezTo>
                        <a:pt x="11875" y="209798"/>
                        <a:pt x="21333" y="180922"/>
                        <a:pt x="35626" y="154379"/>
                      </a:cubicBezTo>
                      <a:cubicBezTo>
                        <a:pt x="63335" y="102919"/>
                        <a:pt x="95003" y="55419"/>
                        <a:pt x="154380" y="35626"/>
                      </a:cubicBezTo>
                      <a:lnTo>
                        <a:pt x="225631" y="11875"/>
                      </a:lnTo>
                      <a:lnTo>
                        <a:pt x="261257" y="0"/>
                      </a:lnTo>
                      <a:cubicBezTo>
                        <a:pt x="416822" y="14142"/>
                        <a:pt x="350405" y="-1952"/>
                        <a:pt x="463138" y="35626"/>
                      </a:cubicBezTo>
                      <a:lnTo>
                        <a:pt x="498764" y="47501"/>
                      </a:lnTo>
                      <a:lnTo>
                        <a:pt x="534390" y="59377"/>
                      </a:lnTo>
                      <a:cubicBezTo>
                        <a:pt x="542307" y="71252"/>
                        <a:pt x="547400" y="85605"/>
                        <a:pt x="558141" y="95003"/>
                      </a:cubicBezTo>
                      <a:cubicBezTo>
                        <a:pt x="579623" y="113800"/>
                        <a:pt x="629393" y="142504"/>
                        <a:pt x="629393" y="142504"/>
                      </a:cubicBezTo>
                      <a:cubicBezTo>
                        <a:pt x="672934" y="207817"/>
                        <a:pt x="629394" y="152401"/>
                        <a:pt x="688769" y="201881"/>
                      </a:cubicBezTo>
                      <a:cubicBezTo>
                        <a:pt x="701671" y="212632"/>
                        <a:pt x="711138" y="227196"/>
                        <a:pt x="724395" y="237507"/>
                      </a:cubicBezTo>
                      <a:cubicBezTo>
                        <a:pt x="746927" y="255032"/>
                        <a:pt x="771896" y="269174"/>
                        <a:pt x="795647" y="285008"/>
                      </a:cubicBezTo>
                      <a:lnTo>
                        <a:pt x="831273" y="308758"/>
                      </a:lnTo>
                      <a:cubicBezTo>
                        <a:pt x="875157" y="374583"/>
                        <a:pt x="829916" y="322519"/>
                        <a:pt x="890650" y="356260"/>
                      </a:cubicBezTo>
                      <a:cubicBezTo>
                        <a:pt x="1013146" y="424314"/>
                        <a:pt x="916918" y="388767"/>
                        <a:pt x="997528" y="415636"/>
                      </a:cubicBezTo>
                      <a:cubicBezTo>
                        <a:pt x="1021279" y="431470"/>
                        <a:pt x="1048596" y="442953"/>
                        <a:pt x="1068780" y="463138"/>
                      </a:cubicBezTo>
                      <a:cubicBezTo>
                        <a:pt x="1080655" y="475013"/>
                        <a:pt x="1091149" y="488453"/>
                        <a:pt x="1104405" y="498764"/>
                      </a:cubicBezTo>
                      <a:cubicBezTo>
                        <a:pt x="1126937" y="516289"/>
                        <a:pt x="1151906" y="530431"/>
                        <a:pt x="1175657" y="546265"/>
                      </a:cubicBezTo>
                      <a:cubicBezTo>
                        <a:pt x="1187532" y="554182"/>
                        <a:pt x="1201191" y="559924"/>
                        <a:pt x="1211283" y="570016"/>
                      </a:cubicBezTo>
                      <a:cubicBezTo>
                        <a:pt x="1315365" y="674098"/>
                        <a:pt x="1183335" y="546727"/>
                        <a:pt x="1282535" y="629392"/>
                      </a:cubicBezTo>
                      <a:cubicBezTo>
                        <a:pt x="1295437" y="640143"/>
                        <a:pt x="1304187" y="655702"/>
                        <a:pt x="1318161" y="665018"/>
                      </a:cubicBezTo>
                      <a:cubicBezTo>
                        <a:pt x="1328576" y="671962"/>
                        <a:pt x="1342845" y="670815"/>
                        <a:pt x="1353787" y="676894"/>
                      </a:cubicBezTo>
                      <a:cubicBezTo>
                        <a:pt x="1353802" y="676902"/>
                        <a:pt x="1442845" y="736266"/>
                        <a:pt x="1460665" y="748146"/>
                      </a:cubicBezTo>
                      <a:cubicBezTo>
                        <a:pt x="1472540" y="756063"/>
                        <a:pt x="1482751" y="767383"/>
                        <a:pt x="1496291" y="771896"/>
                      </a:cubicBezTo>
                      <a:cubicBezTo>
                        <a:pt x="1520042" y="779813"/>
                        <a:pt x="1542848" y="791531"/>
                        <a:pt x="1567543" y="795647"/>
                      </a:cubicBezTo>
                      <a:cubicBezTo>
                        <a:pt x="1629092" y="805905"/>
                        <a:pt x="1681945" y="816043"/>
                        <a:pt x="1745673" y="819397"/>
                      </a:cubicBezTo>
                      <a:cubicBezTo>
                        <a:pt x="1785203" y="821477"/>
                        <a:pt x="1824842" y="819397"/>
                        <a:pt x="1864426" y="819397"/>
                      </a:cubicBezTo>
                    </a:path>
                  </a:pathLst>
                </a:custGeom>
                <a:noFill/>
                <a:ln w="285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32D72732-70F9-EC51-6B09-39CD9C796783}"/>
                  </a:ext>
                </a:extLst>
              </p:cNvPr>
              <p:cNvSpPr/>
              <p:nvPr/>
            </p:nvSpPr>
            <p:spPr>
              <a:xfrm>
                <a:off x="1472540" y="4358244"/>
                <a:ext cx="332509" cy="356260"/>
              </a:xfrm>
              <a:custGeom>
                <a:avLst/>
                <a:gdLst>
                  <a:gd name="connsiteX0" fmla="*/ 0 w 332509"/>
                  <a:gd name="connsiteY0" fmla="*/ 11875 h 356260"/>
                  <a:gd name="connsiteX1" fmla="*/ 83128 w 332509"/>
                  <a:gd name="connsiteY1" fmla="*/ 71252 h 356260"/>
                  <a:gd name="connsiteX2" fmla="*/ 118754 w 332509"/>
                  <a:gd name="connsiteY2" fmla="*/ 59377 h 356260"/>
                  <a:gd name="connsiteX3" fmla="*/ 190005 w 332509"/>
                  <a:gd name="connsiteY3" fmla="*/ 0 h 356260"/>
                  <a:gd name="connsiteX4" fmla="*/ 237507 w 332509"/>
                  <a:gd name="connsiteY4" fmla="*/ 11875 h 356260"/>
                  <a:gd name="connsiteX5" fmla="*/ 261257 w 332509"/>
                  <a:gd name="connsiteY5" fmla="*/ 47501 h 356260"/>
                  <a:gd name="connsiteX6" fmla="*/ 273133 w 332509"/>
                  <a:gd name="connsiteY6" fmla="*/ 225631 h 356260"/>
                  <a:gd name="connsiteX7" fmla="*/ 285008 w 332509"/>
                  <a:gd name="connsiteY7" fmla="*/ 273133 h 356260"/>
                  <a:gd name="connsiteX8" fmla="*/ 296883 w 332509"/>
                  <a:gd name="connsiteY8" fmla="*/ 308759 h 356260"/>
                  <a:gd name="connsiteX9" fmla="*/ 332509 w 332509"/>
                  <a:gd name="connsiteY9" fmla="*/ 356260 h 35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2509" h="356260">
                    <a:moveTo>
                      <a:pt x="0" y="11875"/>
                    </a:moveTo>
                    <a:cubicBezTo>
                      <a:pt x="27709" y="31667"/>
                      <a:pt x="51511" y="58605"/>
                      <a:pt x="83128" y="71252"/>
                    </a:cubicBezTo>
                    <a:cubicBezTo>
                      <a:pt x="94750" y="75901"/>
                      <a:pt x="107558" y="64975"/>
                      <a:pt x="118754" y="59377"/>
                    </a:cubicBezTo>
                    <a:cubicBezTo>
                      <a:pt x="151817" y="42845"/>
                      <a:pt x="163744" y="26261"/>
                      <a:pt x="190005" y="0"/>
                    </a:cubicBezTo>
                    <a:cubicBezTo>
                      <a:pt x="205839" y="3958"/>
                      <a:pt x="223927" y="2822"/>
                      <a:pt x="237507" y="11875"/>
                    </a:cubicBezTo>
                    <a:cubicBezTo>
                      <a:pt x="249382" y="19792"/>
                      <a:pt x="258911" y="33423"/>
                      <a:pt x="261257" y="47501"/>
                    </a:cubicBezTo>
                    <a:cubicBezTo>
                      <a:pt x="271040" y="106200"/>
                      <a:pt x="266903" y="166449"/>
                      <a:pt x="273133" y="225631"/>
                    </a:cubicBezTo>
                    <a:cubicBezTo>
                      <a:pt x="274842" y="241863"/>
                      <a:pt x="280524" y="257440"/>
                      <a:pt x="285008" y="273133"/>
                    </a:cubicBezTo>
                    <a:cubicBezTo>
                      <a:pt x="288447" y="285169"/>
                      <a:pt x="291285" y="297563"/>
                      <a:pt x="296883" y="308759"/>
                    </a:cubicBezTo>
                    <a:cubicBezTo>
                      <a:pt x="310311" y="335614"/>
                      <a:pt x="315809" y="339560"/>
                      <a:pt x="332509" y="356260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F5723FF-D3F8-D4D7-F041-B264A740EFB2}"/>
                </a:ext>
              </a:extLst>
            </p:cNvPr>
            <p:cNvSpPr txBox="1"/>
            <p:nvPr/>
          </p:nvSpPr>
          <p:spPr>
            <a:xfrm>
              <a:off x="1838035" y="5329933"/>
              <a:ext cx="1490906" cy="414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mass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17D2346-E45A-27CE-A6F1-AB6B120BA09A}"/>
              </a:ext>
            </a:extLst>
          </p:cNvPr>
          <p:cNvGrpSpPr/>
          <p:nvPr/>
        </p:nvGrpSpPr>
        <p:grpSpPr>
          <a:xfrm>
            <a:off x="209555" y="4244967"/>
            <a:ext cx="2796326" cy="1222894"/>
            <a:chOff x="4511978" y="3223330"/>
            <a:chExt cx="2796326" cy="1222894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1453DDD-B319-A453-E027-5B5EB8AA006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511978" y="3223330"/>
              <a:ext cx="1728187" cy="949899"/>
              <a:chOff x="5220072" y="4291117"/>
              <a:chExt cx="1965102" cy="1080120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0580F04E-9C33-A625-7A8B-BF17C7A510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20072" y="4291117"/>
                <a:ext cx="0" cy="106572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07A94AE2-1532-F8CE-730D-9EE1FD3682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20072" y="5371237"/>
                <a:ext cx="19651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B1153C0E-72DD-CAAE-96C4-D00322A8DD22}"/>
                  </a:ext>
                </a:extLst>
              </p:cNvPr>
              <p:cNvSpPr/>
              <p:nvPr/>
            </p:nvSpPr>
            <p:spPr>
              <a:xfrm>
                <a:off x="5284519" y="4607626"/>
                <a:ext cx="1793175" cy="760021"/>
              </a:xfrm>
              <a:custGeom>
                <a:avLst/>
                <a:gdLst>
                  <a:gd name="connsiteX0" fmla="*/ 0 w 1793175"/>
                  <a:gd name="connsiteY0" fmla="*/ 0 h 760021"/>
                  <a:gd name="connsiteX1" fmla="*/ 11876 w 1793175"/>
                  <a:gd name="connsiteY1" fmla="*/ 95003 h 760021"/>
                  <a:gd name="connsiteX2" fmla="*/ 118754 w 1793175"/>
                  <a:gd name="connsiteY2" fmla="*/ 154379 h 760021"/>
                  <a:gd name="connsiteX3" fmla="*/ 154380 w 1793175"/>
                  <a:gd name="connsiteY3" fmla="*/ 178130 h 760021"/>
                  <a:gd name="connsiteX4" fmla="*/ 166255 w 1793175"/>
                  <a:gd name="connsiteY4" fmla="*/ 213756 h 760021"/>
                  <a:gd name="connsiteX5" fmla="*/ 273133 w 1793175"/>
                  <a:gd name="connsiteY5" fmla="*/ 273132 h 760021"/>
                  <a:gd name="connsiteX6" fmla="*/ 344385 w 1793175"/>
                  <a:gd name="connsiteY6" fmla="*/ 320634 h 760021"/>
                  <a:gd name="connsiteX7" fmla="*/ 415637 w 1793175"/>
                  <a:gd name="connsiteY7" fmla="*/ 344384 h 760021"/>
                  <a:gd name="connsiteX8" fmla="*/ 486889 w 1793175"/>
                  <a:gd name="connsiteY8" fmla="*/ 391886 h 760021"/>
                  <a:gd name="connsiteX9" fmla="*/ 558141 w 1793175"/>
                  <a:gd name="connsiteY9" fmla="*/ 415636 h 760021"/>
                  <a:gd name="connsiteX10" fmla="*/ 629393 w 1793175"/>
                  <a:gd name="connsiteY10" fmla="*/ 451262 h 760021"/>
                  <a:gd name="connsiteX11" fmla="*/ 665019 w 1793175"/>
                  <a:gd name="connsiteY11" fmla="*/ 475013 h 760021"/>
                  <a:gd name="connsiteX12" fmla="*/ 736271 w 1793175"/>
                  <a:gd name="connsiteY12" fmla="*/ 498764 h 760021"/>
                  <a:gd name="connsiteX13" fmla="*/ 771897 w 1793175"/>
                  <a:gd name="connsiteY13" fmla="*/ 510639 h 760021"/>
                  <a:gd name="connsiteX14" fmla="*/ 866899 w 1793175"/>
                  <a:gd name="connsiteY14" fmla="*/ 534390 h 760021"/>
                  <a:gd name="connsiteX15" fmla="*/ 950026 w 1793175"/>
                  <a:gd name="connsiteY15" fmla="*/ 558140 h 760021"/>
                  <a:gd name="connsiteX16" fmla="*/ 1021278 w 1793175"/>
                  <a:gd name="connsiteY16" fmla="*/ 581891 h 760021"/>
                  <a:gd name="connsiteX17" fmla="*/ 1092530 w 1793175"/>
                  <a:gd name="connsiteY17" fmla="*/ 605642 h 760021"/>
                  <a:gd name="connsiteX18" fmla="*/ 1128156 w 1793175"/>
                  <a:gd name="connsiteY18" fmla="*/ 617517 h 760021"/>
                  <a:gd name="connsiteX19" fmla="*/ 1187533 w 1793175"/>
                  <a:gd name="connsiteY19" fmla="*/ 629392 h 760021"/>
                  <a:gd name="connsiteX20" fmla="*/ 1413164 w 1793175"/>
                  <a:gd name="connsiteY20" fmla="*/ 653143 h 760021"/>
                  <a:gd name="connsiteX21" fmla="*/ 1520042 w 1793175"/>
                  <a:gd name="connsiteY21" fmla="*/ 700644 h 760021"/>
                  <a:gd name="connsiteX22" fmla="*/ 1555668 w 1793175"/>
                  <a:gd name="connsiteY22" fmla="*/ 712519 h 760021"/>
                  <a:gd name="connsiteX23" fmla="*/ 1591294 w 1793175"/>
                  <a:gd name="connsiteY23" fmla="*/ 724395 h 760021"/>
                  <a:gd name="connsiteX24" fmla="*/ 1674421 w 1793175"/>
                  <a:gd name="connsiteY24" fmla="*/ 736270 h 760021"/>
                  <a:gd name="connsiteX25" fmla="*/ 1793175 w 1793175"/>
                  <a:gd name="connsiteY25" fmla="*/ 760021 h 760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3175" h="760021">
                    <a:moveTo>
                      <a:pt x="0" y="0"/>
                    </a:moveTo>
                    <a:cubicBezTo>
                      <a:pt x="3959" y="31668"/>
                      <a:pt x="-4205" y="67436"/>
                      <a:pt x="11876" y="95003"/>
                    </a:cubicBezTo>
                    <a:cubicBezTo>
                      <a:pt x="31589" y="128797"/>
                      <a:pt x="83217" y="142534"/>
                      <a:pt x="118754" y="154379"/>
                    </a:cubicBezTo>
                    <a:cubicBezTo>
                      <a:pt x="130629" y="162296"/>
                      <a:pt x="145464" y="166985"/>
                      <a:pt x="154380" y="178130"/>
                    </a:cubicBezTo>
                    <a:cubicBezTo>
                      <a:pt x="162200" y="187905"/>
                      <a:pt x="157404" y="204905"/>
                      <a:pt x="166255" y="213756"/>
                    </a:cubicBezTo>
                    <a:cubicBezTo>
                      <a:pt x="207089" y="254590"/>
                      <a:pt x="228334" y="258199"/>
                      <a:pt x="273133" y="273132"/>
                    </a:cubicBezTo>
                    <a:cubicBezTo>
                      <a:pt x="296884" y="288966"/>
                      <a:pt x="317305" y="311608"/>
                      <a:pt x="344385" y="320634"/>
                    </a:cubicBezTo>
                    <a:lnTo>
                      <a:pt x="415637" y="344384"/>
                    </a:lnTo>
                    <a:cubicBezTo>
                      <a:pt x="439388" y="360218"/>
                      <a:pt x="459809" y="382860"/>
                      <a:pt x="486889" y="391886"/>
                    </a:cubicBezTo>
                    <a:lnTo>
                      <a:pt x="558141" y="415636"/>
                    </a:lnTo>
                    <a:cubicBezTo>
                      <a:pt x="660241" y="483703"/>
                      <a:pt x="531061" y="402096"/>
                      <a:pt x="629393" y="451262"/>
                    </a:cubicBezTo>
                    <a:cubicBezTo>
                      <a:pt x="642159" y="457645"/>
                      <a:pt x="651977" y="469216"/>
                      <a:pt x="665019" y="475013"/>
                    </a:cubicBezTo>
                    <a:cubicBezTo>
                      <a:pt x="687897" y="485181"/>
                      <a:pt x="712520" y="490847"/>
                      <a:pt x="736271" y="498764"/>
                    </a:cubicBezTo>
                    <a:cubicBezTo>
                      <a:pt x="748146" y="502722"/>
                      <a:pt x="759753" y="507603"/>
                      <a:pt x="771897" y="510639"/>
                    </a:cubicBezTo>
                    <a:cubicBezTo>
                      <a:pt x="803564" y="518556"/>
                      <a:pt x="835932" y="524068"/>
                      <a:pt x="866899" y="534390"/>
                    </a:cubicBezTo>
                    <a:cubicBezTo>
                      <a:pt x="986657" y="574308"/>
                      <a:pt x="800875" y="513395"/>
                      <a:pt x="950026" y="558140"/>
                    </a:cubicBezTo>
                    <a:cubicBezTo>
                      <a:pt x="974006" y="565334"/>
                      <a:pt x="997527" y="573974"/>
                      <a:pt x="1021278" y="581891"/>
                    </a:cubicBezTo>
                    <a:lnTo>
                      <a:pt x="1092530" y="605642"/>
                    </a:lnTo>
                    <a:cubicBezTo>
                      <a:pt x="1104405" y="609600"/>
                      <a:pt x="1115881" y="615062"/>
                      <a:pt x="1128156" y="617517"/>
                    </a:cubicBezTo>
                    <a:cubicBezTo>
                      <a:pt x="1147948" y="621475"/>
                      <a:pt x="1167552" y="626537"/>
                      <a:pt x="1187533" y="629392"/>
                    </a:cubicBezTo>
                    <a:cubicBezTo>
                      <a:pt x="1225519" y="634819"/>
                      <a:pt x="1379082" y="649735"/>
                      <a:pt x="1413164" y="653143"/>
                    </a:cubicBezTo>
                    <a:cubicBezTo>
                      <a:pt x="1469620" y="690779"/>
                      <a:pt x="1435251" y="672380"/>
                      <a:pt x="1520042" y="700644"/>
                    </a:cubicBezTo>
                    <a:lnTo>
                      <a:pt x="1555668" y="712519"/>
                    </a:lnTo>
                    <a:cubicBezTo>
                      <a:pt x="1567543" y="716478"/>
                      <a:pt x="1578902" y="722625"/>
                      <a:pt x="1591294" y="724395"/>
                    </a:cubicBezTo>
                    <a:lnTo>
                      <a:pt x="1674421" y="736270"/>
                    </a:lnTo>
                    <a:cubicBezTo>
                      <a:pt x="1780566" y="750422"/>
                      <a:pt x="1740225" y="733545"/>
                      <a:pt x="1793175" y="760021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4AD8378D-844A-063F-8937-ED392706CC36}"/>
                  </a:ext>
                </a:extLst>
              </p:cNvPr>
              <p:cNvSpPr/>
              <p:nvPr/>
            </p:nvSpPr>
            <p:spPr>
              <a:xfrm>
                <a:off x="5225143" y="4465122"/>
                <a:ext cx="1496291" cy="890649"/>
              </a:xfrm>
              <a:custGeom>
                <a:avLst/>
                <a:gdLst>
                  <a:gd name="connsiteX0" fmla="*/ 0 w 1496291"/>
                  <a:gd name="connsiteY0" fmla="*/ 0 h 890649"/>
                  <a:gd name="connsiteX1" fmla="*/ 23751 w 1496291"/>
                  <a:gd name="connsiteY1" fmla="*/ 130629 h 890649"/>
                  <a:gd name="connsiteX2" fmla="*/ 47501 w 1496291"/>
                  <a:gd name="connsiteY2" fmla="*/ 166255 h 890649"/>
                  <a:gd name="connsiteX3" fmla="*/ 83127 w 1496291"/>
                  <a:gd name="connsiteY3" fmla="*/ 190005 h 890649"/>
                  <a:gd name="connsiteX4" fmla="*/ 106878 w 1496291"/>
                  <a:gd name="connsiteY4" fmla="*/ 225631 h 890649"/>
                  <a:gd name="connsiteX5" fmla="*/ 213756 w 1496291"/>
                  <a:gd name="connsiteY5" fmla="*/ 320634 h 890649"/>
                  <a:gd name="connsiteX6" fmla="*/ 237506 w 1496291"/>
                  <a:gd name="connsiteY6" fmla="*/ 356260 h 890649"/>
                  <a:gd name="connsiteX7" fmla="*/ 273132 w 1496291"/>
                  <a:gd name="connsiteY7" fmla="*/ 380010 h 890649"/>
                  <a:gd name="connsiteX8" fmla="*/ 391886 w 1496291"/>
                  <a:gd name="connsiteY8" fmla="*/ 498764 h 890649"/>
                  <a:gd name="connsiteX9" fmla="*/ 427512 w 1496291"/>
                  <a:gd name="connsiteY9" fmla="*/ 522514 h 890649"/>
                  <a:gd name="connsiteX10" fmla="*/ 498763 w 1496291"/>
                  <a:gd name="connsiteY10" fmla="*/ 546265 h 890649"/>
                  <a:gd name="connsiteX11" fmla="*/ 570015 w 1496291"/>
                  <a:gd name="connsiteY11" fmla="*/ 593766 h 890649"/>
                  <a:gd name="connsiteX12" fmla="*/ 641267 w 1496291"/>
                  <a:gd name="connsiteY12" fmla="*/ 617517 h 890649"/>
                  <a:gd name="connsiteX13" fmla="*/ 748145 w 1496291"/>
                  <a:gd name="connsiteY13" fmla="*/ 665018 h 890649"/>
                  <a:gd name="connsiteX14" fmla="*/ 783771 w 1496291"/>
                  <a:gd name="connsiteY14" fmla="*/ 676894 h 890649"/>
                  <a:gd name="connsiteX15" fmla="*/ 819397 w 1496291"/>
                  <a:gd name="connsiteY15" fmla="*/ 688769 h 890649"/>
                  <a:gd name="connsiteX16" fmla="*/ 855023 w 1496291"/>
                  <a:gd name="connsiteY16" fmla="*/ 712520 h 890649"/>
                  <a:gd name="connsiteX17" fmla="*/ 926275 w 1496291"/>
                  <a:gd name="connsiteY17" fmla="*/ 736270 h 890649"/>
                  <a:gd name="connsiteX18" fmla="*/ 961901 w 1496291"/>
                  <a:gd name="connsiteY18" fmla="*/ 760021 h 890649"/>
                  <a:gd name="connsiteX19" fmla="*/ 1068779 w 1496291"/>
                  <a:gd name="connsiteY19" fmla="*/ 795647 h 890649"/>
                  <a:gd name="connsiteX20" fmla="*/ 1175657 w 1496291"/>
                  <a:gd name="connsiteY20" fmla="*/ 831273 h 890649"/>
                  <a:gd name="connsiteX21" fmla="*/ 1211283 w 1496291"/>
                  <a:gd name="connsiteY21" fmla="*/ 843148 h 890649"/>
                  <a:gd name="connsiteX22" fmla="*/ 1318161 w 1496291"/>
                  <a:gd name="connsiteY22" fmla="*/ 855023 h 890649"/>
                  <a:gd name="connsiteX23" fmla="*/ 1389413 w 1496291"/>
                  <a:gd name="connsiteY23" fmla="*/ 878774 h 890649"/>
                  <a:gd name="connsiteX24" fmla="*/ 1425039 w 1496291"/>
                  <a:gd name="connsiteY24" fmla="*/ 890649 h 890649"/>
                  <a:gd name="connsiteX25" fmla="*/ 1496291 w 1496291"/>
                  <a:gd name="connsiteY25" fmla="*/ 890649 h 890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96291" h="890649">
                    <a:moveTo>
                      <a:pt x="0" y="0"/>
                    </a:moveTo>
                    <a:cubicBezTo>
                      <a:pt x="4095" y="32759"/>
                      <a:pt x="5443" y="94013"/>
                      <a:pt x="23751" y="130629"/>
                    </a:cubicBezTo>
                    <a:cubicBezTo>
                      <a:pt x="30134" y="143394"/>
                      <a:pt x="37409" y="156163"/>
                      <a:pt x="47501" y="166255"/>
                    </a:cubicBezTo>
                    <a:cubicBezTo>
                      <a:pt x="57593" y="176347"/>
                      <a:pt x="71252" y="182088"/>
                      <a:pt x="83127" y="190005"/>
                    </a:cubicBezTo>
                    <a:cubicBezTo>
                      <a:pt x="91044" y="201880"/>
                      <a:pt x="97396" y="214964"/>
                      <a:pt x="106878" y="225631"/>
                    </a:cubicBezTo>
                    <a:cubicBezTo>
                      <a:pt x="166037" y="292185"/>
                      <a:pt x="159610" y="284536"/>
                      <a:pt x="213756" y="320634"/>
                    </a:cubicBezTo>
                    <a:cubicBezTo>
                      <a:pt x="221673" y="332509"/>
                      <a:pt x="227414" y="346168"/>
                      <a:pt x="237506" y="356260"/>
                    </a:cubicBezTo>
                    <a:cubicBezTo>
                      <a:pt x="247598" y="366352"/>
                      <a:pt x="263734" y="369269"/>
                      <a:pt x="273132" y="380010"/>
                    </a:cubicBezTo>
                    <a:cubicBezTo>
                      <a:pt x="383969" y="506679"/>
                      <a:pt x="249382" y="403761"/>
                      <a:pt x="391886" y="498764"/>
                    </a:cubicBezTo>
                    <a:cubicBezTo>
                      <a:pt x="403761" y="506681"/>
                      <a:pt x="413972" y="518001"/>
                      <a:pt x="427512" y="522514"/>
                    </a:cubicBezTo>
                    <a:lnTo>
                      <a:pt x="498763" y="546265"/>
                    </a:lnTo>
                    <a:cubicBezTo>
                      <a:pt x="522514" y="562099"/>
                      <a:pt x="542935" y="584739"/>
                      <a:pt x="570015" y="593766"/>
                    </a:cubicBezTo>
                    <a:lnTo>
                      <a:pt x="641267" y="617517"/>
                    </a:lnTo>
                    <a:cubicBezTo>
                      <a:pt x="697725" y="655156"/>
                      <a:pt x="663351" y="636753"/>
                      <a:pt x="748145" y="665018"/>
                    </a:cubicBezTo>
                    <a:lnTo>
                      <a:pt x="783771" y="676894"/>
                    </a:lnTo>
                    <a:lnTo>
                      <a:pt x="819397" y="688769"/>
                    </a:lnTo>
                    <a:cubicBezTo>
                      <a:pt x="831272" y="696686"/>
                      <a:pt x="841981" y="706723"/>
                      <a:pt x="855023" y="712520"/>
                    </a:cubicBezTo>
                    <a:cubicBezTo>
                      <a:pt x="877901" y="722688"/>
                      <a:pt x="926275" y="736270"/>
                      <a:pt x="926275" y="736270"/>
                    </a:cubicBezTo>
                    <a:cubicBezTo>
                      <a:pt x="938150" y="744187"/>
                      <a:pt x="948859" y="754224"/>
                      <a:pt x="961901" y="760021"/>
                    </a:cubicBezTo>
                    <a:cubicBezTo>
                      <a:pt x="961911" y="760026"/>
                      <a:pt x="1050960" y="789708"/>
                      <a:pt x="1068779" y="795647"/>
                    </a:cubicBezTo>
                    <a:lnTo>
                      <a:pt x="1175657" y="831273"/>
                    </a:lnTo>
                    <a:cubicBezTo>
                      <a:pt x="1187532" y="835231"/>
                      <a:pt x="1198842" y="841766"/>
                      <a:pt x="1211283" y="843148"/>
                    </a:cubicBezTo>
                    <a:lnTo>
                      <a:pt x="1318161" y="855023"/>
                    </a:lnTo>
                    <a:lnTo>
                      <a:pt x="1389413" y="878774"/>
                    </a:lnTo>
                    <a:cubicBezTo>
                      <a:pt x="1401288" y="882732"/>
                      <a:pt x="1412521" y="890649"/>
                      <a:pt x="1425039" y="890649"/>
                    </a:cubicBezTo>
                    <a:lnTo>
                      <a:pt x="1496291" y="89064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AFA351A-21D5-A47B-491D-85611039B9E8}"/>
                </a:ext>
              </a:extLst>
            </p:cNvPr>
            <p:cNvSpPr txBox="1"/>
            <p:nvPr/>
          </p:nvSpPr>
          <p:spPr>
            <a:xfrm>
              <a:off x="4631946" y="4107670"/>
              <a:ext cx="26763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Higgs momentum</a:t>
              </a: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037CF675-7A37-656E-F549-6E7874A0DDD4}"/>
              </a:ext>
            </a:extLst>
          </p:cNvPr>
          <p:cNvSpPr/>
          <p:nvPr/>
        </p:nvSpPr>
        <p:spPr>
          <a:xfrm>
            <a:off x="2784984" y="4226921"/>
            <a:ext cx="1605475" cy="936104"/>
          </a:xfrm>
          <a:prstGeom prst="rect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/>
              <a:t>Machine learning</a:t>
            </a:r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9346E5F7-10A4-241C-16FB-36A82027F698}"/>
              </a:ext>
            </a:extLst>
          </p:cNvPr>
          <p:cNvSpPr/>
          <p:nvPr/>
        </p:nvSpPr>
        <p:spPr>
          <a:xfrm rot="1140044">
            <a:off x="1872897" y="4332320"/>
            <a:ext cx="930239" cy="185982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75A61E30-BE54-7C95-AFF4-D15BE423C4F7}"/>
              </a:ext>
            </a:extLst>
          </p:cNvPr>
          <p:cNvSpPr/>
          <p:nvPr/>
        </p:nvSpPr>
        <p:spPr>
          <a:xfrm rot="3776701">
            <a:off x="2722721" y="3927019"/>
            <a:ext cx="357284" cy="183600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FDED25E2-508C-F589-C96D-870791754AC2}"/>
              </a:ext>
            </a:extLst>
          </p:cNvPr>
          <p:cNvSpPr/>
          <p:nvPr/>
        </p:nvSpPr>
        <p:spPr>
          <a:xfrm rot="20456572">
            <a:off x="2008520" y="4912845"/>
            <a:ext cx="777524" cy="183600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07ECAD0F-1C88-6E21-CF5F-C9419BC73827}"/>
              </a:ext>
            </a:extLst>
          </p:cNvPr>
          <p:cNvSpPr/>
          <p:nvPr/>
        </p:nvSpPr>
        <p:spPr>
          <a:xfrm rot="15809230">
            <a:off x="2756999" y="5302520"/>
            <a:ext cx="353389" cy="181980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508B4A6-FDBC-FE35-F8EF-957764716FAC}"/>
              </a:ext>
            </a:extLst>
          </p:cNvPr>
          <p:cNvGrpSpPr/>
          <p:nvPr/>
        </p:nvGrpSpPr>
        <p:grpSpPr>
          <a:xfrm>
            <a:off x="1703457" y="5541302"/>
            <a:ext cx="2580511" cy="1247408"/>
            <a:chOff x="1472047" y="5541302"/>
            <a:chExt cx="2580511" cy="1247408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2F640DC-C8E6-ECE9-9CF6-FAF4B2BB2AD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72047" y="5541302"/>
              <a:ext cx="2580511" cy="1247408"/>
              <a:chOff x="6202623" y="2314865"/>
              <a:chExt cx="2898503" cy="1401124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4E967EC0-63F0-9AD5-F51C-491F9947EA51}"/>
                  </a:ext>
                </a:extLst>
              </p:cNvPr>
              <p:cNvGrpSpPr/>
              <p:nvPr/>
            </p:nvGrpSpPr>
            <p:grpSpPr>
              <a:xfrm>
                <a:off x="6202623" y="2314865"/>
                <a:ext cx="1965102" cy="1084070"/>
                <a:chOff x="6202623" y="2314865"/>
                <a:chExt cx="1965102" cy="1084070"/>
              </a:xfrm>
            </p:grpSpPr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ACD0C005-8FA4-5CB6-50E3-2C7A931D4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202623" y="2314865"/>
                  <a:ext cx="0" cy="106572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0F6B6ACC-39E9-119C-20BC-25C4E95D56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02623" y="3394985"/>
                  <a:ext cx="1965102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EC73BEF8-9900-2FB7-1F87-2C6641085C90}"/>
                    </a:ext>
                  </a:extLst>
                </p:cNvPr>
                <p:cNvSpPr/>
                <p:nvPr/>
              </p:nvSpPr>
              <p:spPr>
                <a:xfrm>
                  <a:off x="6222670" y="2508287"/>
                  <a:ext cx="1840675" cy="890648"/>
                </a:xfrm>
                <a:custGeom>
                  <a:avLst/>
                  <a:gdLst>
                    <a:gd name="connsiteX0" fmla="*/ 0 w 1840675"/>
                    <a:gd name="connsiteY0" fmla="*/ 593767 h 608233"/>
                    <a:gd name="connsiteX1" fmla="*/ 83127 w 1840675"/>
                    <a:gd name="connsiteY1" fmla="*/ 605642 h 608233"/>
                    <a:gd name="connsiteX2" fmla="*/ 213756 w 1840675"/>
                    <a:gd name="connsiteY2" fmla="*/ 581891 h 608233"/>
                    <a:gd name="connsiteX3" fmla="*/ 285008 w 1840675"/>
                    <a:gd name="connsiteY3" fmla="*/ 558141 h 608233"/>
                    <a:gd name="connsiteX4" fmla="*/ 534390 w 1840675"/>
                    <a:gd name="connsiteY4" fmla="*/ 534390 h 608233"/>
                    <a:gd name="connsiteX5" fmla="*/ 783772 w 1840675"/>
                    <a:gd name="connsiteY5" fmla="*/ 498764 h 608233"/>
                    <a:gd name="connsiteX6" fmla="*/ 890649 w 1840675"/>
                    <a:gd name="connsiteY6" fmla="*/ 463138 h 608233"/>
                    <a:gd name="connsiteX7" fmla="*/ 926275 w 1840675"/>
                    <a:gd name="connsiteY7" fmla="*/ 451263 h 608233"/>
                    <a:gd name="connsiteX8" fmla="*/ 961901 w 1840675"/>
                    <a:gd name="connsiteY8" fmla="*/ 415637 h 608233"/>
                    <a:gd name="connsiteX9" fmla="*/ 1033153 w 1840675"/>
                    <a:gd name="connsiteY9" fmla="*/ 391886 h 608233"/>
                    <a:gd name="connsiteX10" fmla="*/ 1092530 w 1840675"/>
                    <a:gd name="connsiteY10" fmla="*/ 344385 h 608233"/>
                    <a:gd name="connsiteX11" fmla="*/ 1116281 w 1840675"/>
                    <a:gd name="connsiteY11" fmla="*/ 308759 h 608233"/>
                    <a:gd name="connsiteX12" fmla="*/ 1151907 w 1840675"/>
                    <a:gd name="connsiteY12" fmla="*/ 296883 h 608233"/>
                    <a:gd name="connsiteX13" fmla="*/ 1223159 w 1840675"/>
                    <a:gd name="connsiteY13" fmla="*/ 249382 h 608233"/>
                    <a:gd name="connsiteX14" fmla="*/ 1258785 w 1840675"/>
                    <a:gd name="connsiteY14" fmla="*/ 213756 h 608233"/>
                    <a:gd name="connsiteX15" fmla="*/ 1294411 w 1840675"/>
                    <a:gd name="connsiteY15" fmla="*/ 201881 h 608233"/>
                    <a:gd name="connsiteX16" fmla="*/ 1318161 w 1840675"/>
                    <a:gd name="connsiteY16" fmla="*/ 166255 h 608233"/>
                    <a:gd name="connsiteX17" fmla="*/ 1389413 w 1840675"/>
                    <a:gd name="connsiteY17" fmla="*/ 130629 h 608233"/>
                    <a:gd name="connsiteX18" fmla="*/ 1460665 w 1840675"/>
                    <a:gd name="connsiteY18" fmla="*/ 95003 h 608233"/>
                    <a:gd name="connsiteX19" fmla="*/ 1531917 w 1840675"/>
                    <a:gd name="connsiteY19" fmla="*/ 59377 h 608233"/>
                    <a:gd name="connsiteX20" fmla="*/ 1638795 w 1840675"/>
                    <a:gd name="connsiteY20" fmla="*/ 0 h 608233"/>
                    <a:gd name="connsiteX21" fmla="*/ 1733798 w 1840675"/>
                    <a:gd name="connsiteY21" fmla="*/ 47502 h 608233"/>
                    <a:gd name="connsiteX22" fmla="*/ 1757548 w 1840675"/>
                    <a:gd name="connsiteY22" fmla="*/ 118754 h 608233"/>
                    <a:gd name="connsiteX23" fmla="*/ 1781299 w 1840675"/>
                    <a:gd name="connsiteY23" fmla="*/ 427512 h 608233"/>
                    <a:gd name="connsiteX24" fmla="*/ 1816925 w 1840675"/>
                    <a:gd name="connsiteY24" fmla="*/ 534390 h 608233"/>
                    <a:gd name="connsiteX25" fmla="*/ 1828800 w 1840675"/>
                    <a:gd name="connsiteY25" fmla="*/ 570016 h 608233"/>
                    <a:gd name="connsiteX26" fmla="*/ 1840675 w 1840675"/>
                    <a:gd name="connsiteY26" fmla="*/ 605642 h 608233"/>
                    <a:gd name="connsiteX27" fmla="*/ 1840675 w 1840675"/>
                    <a:gd name="connsiteY27" fmla="*/ 593767 h 608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40675" h="608233">
                      <a:moveTo>
                        <a:pt x="0" y="593767"/>
                      </a:moveTo>
                      <a:cubicBezTo>
                        <a:pt x="27709" y="597725"/>
                        <a:pt x="55137" y="605642"/>
                        <a:pt x="83127" y="605642"/>
                      </a:cubicBezTo>
                      <a:cubicBezTo>
                        <a:pt x="92185" y="605642"/>
                        <a:pt x="199595" y="585753"/>
                        <a:pt x="213756" y="581891"/>
                      </a:cubicBezTo>
                      <a:cubicBezTo>
                        <a:pt x="237909" y="575304"/>
                        <a:pt x="260036" y="559925"/>
                        <a:pt x="285008" y="558141"/>
                      </a:cubicBezTo>
                      <a:cubicBezTo>
                        <a:pt x="479181" y="544271"/>
                        <a:pt x="396261" y="554122"/>
                        <a:pt x="534390" y="534390"/>
                      </a:cubicBezTo>
                      <a:cubicBezTo>
                        <a:pt x="662097" y="491821"/>
                        <a:pt x="580662" y="512304"/>
                        <a:pt x="783772" y="498764"/>
                      </a:cubicBezTo>
                      <a:lnTo>
                        <a:pt x="890649" y="463138"/>
                      </a:lnTo>
                      <a:lnTo>
                        <a:pt x="926275" y="451263"/>
                      </a:lnTo>
                      <a:cubicBezTo>
                        <a:pt x="938150" y="439388"/>
                        <a:pt x="947220" y="423793"/>
                        <a:pt x="961901" y="415637"/>
                      </a:cubicBezTo>
                      <a:cubicBezTo>
                        <a:pt x="983786" y="403479"/>
                        <a:pt x="1033153" y="391886"/>
                        <a:pt x="1033153" y="391886"/>
                      </a:cubicBezTo>
                      <a:cubicBezTo>
                        <a:pt x="1101220" y="289786"/>
                        <a:pt x="1010586" y="409939"/>
                        <a:pt x="1092530" y="344385"/>
                      </a:cubicBezTo>
                      <a:cubicBezTo>
                        <a:pt x="1103675" y="335469"/>
                        <a:pt x="1105136" y="317675"/>
                        <a:pt x="1116281" y="308759"/>
                      </a:cubicBezTo>
                      <a:cubicBezTo>
                        <a:pt x="1126056" y="300939"/>
                        <a:pt x="1140965" y="302962"/>
                        <a:pt x="1151907" y="296883"/>
                      </a:cubicBezTo>
                      <a:cubicBezTo>
                        <a:pt x="1176860" y="283020"/>
                        <a:pt x="1202975" y="269566"/>
                        <a:pt x="1223159" y="249382"/>
                      </a:cubicBezTo>
                      <a:cubicBezTo>
                        <a:pt x="1235034" y="237507"/>
                        <a:pt x="1244811" y="223072"/>
                        <a:pt x="1258785" y="213756"/>
                      </a:cubicBezTo>
                      <a:cubicBezTo>
                        <a:pt x="1269200" y="206812"/>
                        <a:pt x="1282536" y="205839"/>
                        <a:pt x="1294411" y="201881"/>
                      </a:cubicBezTo>
                      <a:cubicBezTo>
                        <a:pt x="1302328" y="190006"/>
                        <a:pt x="1308069" y="176347"/>
                        <a:pt x="1318161" y="166255"/>
                      </a:cubicBezTo>
                      <a:cubicBezTo>
                        <a:pt x="1341182" y="143234"/>
                        <a:pt x="1360437" y="140287"/>
                        <a:pt x="1389413" y="130629"/>
                      </a:cubicBezTo>
                      <a:cubicBezTo>
                        <a:pt x="1491513" y="62562"/>
                        <a:pt x="1362333" y="144169"/>
                        <a:pt x="1460665" y="95003"/>
                      </a:cubicBezTo>
                      <a:cubicBezTo>
                        <a:pt x="1552748" y="48962"/>
                        <a:pt x="1442370" y="89225"/>
                        <a:pt x="1531917" y="59377"/>
                      </a:cubicBezTo>
                      <a:cubicBezTo>
                        <a:pt x="1613584" y="4932"/>
                        <a:pt x="1576089" y="20903"/>
                        <a:pt x="1638795" y="0"/>
                      </a:cubicBezTo>
                      <a:cubicBezTo>
                        <a:pt x="1701587" y="10466"/>
                        <a:pt x="1710050" y="-5932"/>
                        <a:pt x="1733798" y="47502"/>
                      </a:cubicBezTo>
                      <a:cubicBezTo>
                        <a:pt x="1743966" y="70380"/>
                        <a:pt x="1757548" y="118754"/>
                        <a:pt x="1757548" y="118754"/>
                      </a:cubicBezTo>
                      <a:cubicBezTo>
                        <a:pt x="1759874" y="162944"/>
                        <a:pt x="1762869" y="347647"/>
                        <a:pt x="1781299" y="427512"/>
                      </a:cubicBezTo>
                      <a:cubicBezTo>
                        <a:pt x="1781305" y="427540"/>
                        <a:pt x="1810983" y="516564"/>
                        <a:pt x="1816925" y="534390"/>
                      </a:cubicBezTo>
                      <a:lnTo>
                        <a:pt x="1828800" y="570016"/>
                      </a:lnTo>
                      <a:cubicBezTo>
                        <a:pt x="1832758" y="581891"/>
                        <a:pt x="1840675" y="618160"/>
                        <a:pt x="1840675" y="605642"/>
                      </a:cubicBezTo>
                      <a:lnTo>
                        <a:pt x="1840675" y="593767"/>
                      </a:lnTo>
                    </a:path>
                  </a:pathLst>
                </a:cu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13D0CB33-AAC7-33C3-AB50-23F0F237D66D}"/>
                    </a:ext>
                  </a:extLst>
                </p:cNvPr>
                <p:cNvSpPr/>
                <p:nvPr/>
              </p:nvSpPr>
              <p:spPr>
                <a:xfrm>
                  <a:off x="7457704" y="2410691"/>
                  <a:ext cx="510734" cy="427512"/>
                </a:xfrm>
                <a:custGeom>
                  <a:avLst/>
                  <a:gdLst>
                    <a:gd name="connsiteX0" fmla="*/ 0 w 510734"/>
                    <a:gd name="connsiteY0" fmla="*/ 427512 h 427512"/>
                    <a:gd name="connsiteX1" fmla="*/ 71252 w 510734"/>
                    <a:gd name="connsiteY1" fmla="*/ 344384 h 427512"/>
                    <a:gd name="connsiteX2" fmla="*/ 106878 w 510734"/>
                    <a:gd name="connsiteY2" fmla="*/ 320634 h 427512"/>
                    <a:gd name="connsiteX3" fmla="*/ 118753 w 510734"/>
                    <a:gd name="connsiteY3" fmla="*/ 285008 h 427512"/>
                    <a:gd name="connsiteX4" fmla="*/ 154379 w 510734"/>
                    <a:gd name="connsiteY4" fmla="*/ 249382 h 427512"/>
                    <a:gd name="connsiteX5" fmla="*/ 178130 w 510734"/>
                    <a:gd name="connsiteY5" fmla="*/ 213756 h 427512"/>
                    <a:gd name="connsiteX6" fmla="*/ 249382 w 510734"/>
                    <a:gd name="connsiteY6" fmla="*/ 166254 h 427512"/>
                    <a:gd name="connsiteX7" fmla="*/ 285008 w 510734"/>
                    <a:gd name="connsiteY7" fmla="*/ 95003 h 427512"/>
                    <a:gd name="connsiteX8" fmla="*/ 308758 w 510734"/>
                    <a:gd name="connsiteY8" fmla="*/ 59377 h 427512"/>
                    <a:gd name="connsiteX9" fmla="*/ 320634 w 510734"/>
                    <a:gd name="connsiteY9" fmla="*/ 23751 h 427512"/>
                    <a:gd name="connsiteX10" fmla="*/ 356260 w 510734"/>
                    <a:gd name="connsiteY10" fmla="*/ 0 h 427512"/>
                    <a:gd name="connsiteX11" fmla="*/ 475013 w 510734"/>
                    <a:gd name="connsiteY11" fmla="*/ 11875 h 427512"/>
                    <a:gd name="connsiteX12" fmla="*/ 498764 w 510734"/>
                    <a:gd name="connsiteY12" fmla="*/ 47501 h 427512"/>
                    <a:gd name="connsiteX13" fmla="*/ 510639 w 510734"/>
                    <a:gd name="connsiteY13" fmla="*/ 190005 h 427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10734" h="427512">
                      <a:moveTo>
                        <a:pt x="0" y="427512"/>
                      </a:moveTo>
                      <a:cubicBezTo>
                        <a:pt x="23751" y="399803"/>
                        <a:pt x="45446" y="370190"/>
                        <a:pt x="71252" y="344384"/>
                      </a:cubicBezTo>
                      <a:cubicBezTo>
                        <a:pt x="81344" y="334292"/>
                        <a:pt x="97962" y="331779"/>
                        <a:pt x="106878" y="320634"/>
                      </a:cubicBezTo>
                      <a:cubicBezTo>
                        <a:pt x="114698" y="310859"/>
                        <a:pt x="111809" y="295423"/>
                        <a:pt x="118753" y="285008"/>
                      </a:cubicBezTo>
                      <a:cubicBezTo>
                        <a:pt x="128069" y="271034"/>
                        <a:pt x="143628" y="262284"/>
                        <a:pt x="154379" y="249382"/>
                      </a:cubicBezTo>
                      <a:cubicBezTo>
                        <a:pt x="163516" y="238418"/>
                        <a:pt x="167389" y="223154"/>
                        <a:pt x="178130" y="213756"/>
                      </a:cubicBezTo>
                      <a:cubicBezTo>
                        <a:pt x="199612" y="194959"/>
                        <a:pt x="249382" y="166254"/>
                        <a:pt x="249382" y="166254"/>
                      </a:cubicBezTo>
                      <a:cubicBezTo>
                        <a:pt x="317447" y="64154"/>
                        <a:pt x="235842" y="193334"/>
                        <a:pt x="285008" y="95003"/>
                      </a:cubicBezTo>
                      <a:cubicBezTo>
                        <a:pt x="291391" y="82238"/>
                        <a:pt x="302375" y="72142"/>
                        <a:pt x="308758" y="59377"/>
                      </a:cubicBezTo>
                      <a:cubicBezTo>
                        <a:pt x="314356" y="48181"/>
                        <a:pt x="312814" y="33526"/>
                        <a:pt x="320634" y="23751"/>
                      </a:cubicBezTo>
                      <a:cubicBezTo>
                        <a:pt x="329550" y="12606"/>
                        <a:pt x="344385" y="7917"/>
                        <a:pt x="356260" y="0"/>
                      </a:cubicBezTo>
                      <a:cubicBezTo>
                        <a:pt x="395844" y="3958"/>
                        <a:pt x="437273" y="-705"/>
                        <a:pt x="475013" y="11875"/>
                      </a:cubicBezTo>
                      <a:cubicBezTo>
                        <a:pt x="488553" y="16388"/>
                        <a:pt x="495009" y="33731"/>
                        <a:pt x="498764" y="47501"/>
                      </a:cubicBezTo>
                      <a:cubicBezTo>
                        <a:pt x="512603" y="98244"/>
                        <a:pt x="510639" y="140344"/>
                        <a:pt x="510639" y="190005"/>
                      </a:cubicBezTo>
                    </a:path>
                  </a:pathLst>
                </a:custGeom>
                <a:noFill/>
                <a:ln w="285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103E224-5A91-27B3-FC6D-D424A0285747}"/>
                  </a:ext>
                </a:extLst>
              </p:cNvPr>
              <p:cNvSpPr txBox="1"/>
              <p:nvPr/>
            </p:nvSpPr>
            <p:spPr>
              <a:xfrm>
                <a:off x="6253576" y="3335716"/>
                <a:ext cx="2847550" cy="380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angular distance H    W</a:t>
                </a:r>
              </a:p>
            </p:txBody>
          </p: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905B36E-3242-1991-0CEE-4F8204525BA6}"/>
                </a:ext>
              </a:extLst>
            </p:cNvPr>
            <p:cNvCxnSpPr/>
            <p:nvPr/>
          </p:nvCxnSpPr>
          <p:spPr>
            <a:xfrm>
              <a:off x="3312000" y="6624000"/>
              <a:ext cx="2160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A150A94-1257-3724-DFA9-85F122796497}"/>
              </a:ext>
            </a:extLst>
          </p:cNvPr>
          <p:cNvGrpSpPr/>
          <p:nvPr/>
        </p:nvGrpSpPr>
        <p:grpSpPr>
          <a:xfrm>
            <a:off x="2128891" y="2665562"/>
            <a:ext cx="2676359" cy="1195484"/>
            <a:chOff x="2128891" y="2665562"/>
            <a:chExt cx="2676359" cy="119548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5B52484-AA63-A9B2-F5CF-2B4413D667A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28891" y="2665562"/>
              <a:ext cx="2676359" cy="1195484"/>
              <a:chOff x="3033087" y="4278696"/>
              <a:chExt cx="3167459" cy="1414851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99B5CA66-6AA9-C2FF-EC69-BAE6729B913E}"/>
                  </a:ext>
                </a:extLst>
              </p:cNvPr>
              <p:cNvGrpSpPr/>
              <p:nvPr/>
            </p:nvGrpSpPr>
            <p:grpSpPr>
              <a:xfrm>
                <a:off x="3059832" y="4278696"/>
                <a:ext cx="1965102" cy="1088951"/>
                <a:chOff x="3059832" y="4278696"/>
                <a:chExt cx="1965102" cy="1088951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EDB2681D-605A-4D6B-8BFF-7C585910C996}"/>
                    </a:ext>
                  </a:extLst>
                </p:cNvPr>
                <p:cNvGrpSpPr/>
                <p:nvPr/>
              </p:nvGrpSpPr>
              <p:grpSpPr>
                <a:xfrm>
                  <a:off x="3059832" y="4278696"/>
                  <a:ext cx="1965102" cy="1088951"/>
                  <a:chOff x="3059832" y="4278696"/>
                  <a:chExt cx="1965102" cy="1088951"/>
                </a:xfrm>
              </p:grpSpPr>
              <p:cxnSp>
                <p:nvCxnSpPr>
                  <p:cNvPr id="18" name="Straight Arrow Connector 17">
                    <a:extLst>
                      <a:ext uri="{FF2B5EF4-FFF2-40B4-BE49-F238E27FC236}">
                        <a16:creationId xmlns:a16="http://schemas.microsoft.com/office/drawing/2014/main" id="{45292609-BF3A-000D-2FDE-9F3F659959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59832" y="4278696"/>
                    <a:ext cx="0" cy="106572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2E321843-E540-8FC4-BFC1-02D63E1D01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59832" y="5358816"/>
                    <a:ext cx="1965102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6D43AE6D-D57C-D363-97B5-CBA9FC407B6A}"/>
                      </a:ext>
                    </a:extLst>
                  </p:cNvPr>
                  <p:cNvSpPr/>
                  <p:nvPr/>
                </p:nvSpPr>
                <p:spPr>
                  <a:xfrm>
                    <a:off x="3063834" y="4797631"/>
                    <a:ext cx="1888176" cy="570016"/>
                  </a:xfrm>
                  <a:custGeom>
                    <a:avLst/>
                    <a:gdLst>
                      <a:gd name="connsiteX0" fmla="*/ 0 w 1888176"/>
                      <a:gd name="connsiteY0" fmla="*/ 95003 h 570016"/>
                      <a:gd name="connsiteX1" fmla="*/ 83127 w 1888176"/>
                      <a:gd name="connsiteY1" fmla="*/ 23751 h 570016"/>
                      <a:gd name="connsiteX2" fmla="*/ 118753 w 1888176"/>
                      <a:gd name="connsiteY2" fmla="*/ 0 h 570016"/>
                      <a:gd name="connsiteX3" fmla="*/ 332509 w 1888176"/>
                      <a:gd name="connsiteY3" fmla="*/ 11875 h 570016"/>
                      <a:gd name="connsiteX4" fmla="*/ 415636 w 1888176"/>
                      <a:gd name="connsiteY4" fmla="*/ 23751 h 570016"/>
                      <a:gd name="connsiteX5" fmla="*/ 463137 w 1888176"/>
                      <a:gd name="connsiteY5" fmla="*/ 35626 h 570016"/>
                      <a:gd name="connsiteX6" fmla="*/ 605641 w 1888176"/>
                      <a:gd name="connsiteY6" fmla="*/ 59377 h 570016"/>
                      <a:gd name="connsiteX7" fmla="*/ 676893 w 1888176"/>
                      <a:gd name="connsiteY7" fmla="*/ 83127 h 570016"/>
                      <a:gd name="connsiteX8" fmla="*/ 712519 w 1888176"/>
                      <a:gd name="connsiteY8" fmla="*/ 95003 h 570016"/>
                      <a:gd name="connsiteX9" fmla="*/ 1092530 w 1888176"/>
                      <a:gd name="connsiteY9" fmla="*/ 71252 h 570016"/>
                      <a:gd name="connsiteX10" fmla="*/ 1128156 w 1888176"/>
                      <a:gd name="connsiteY10" fmla="*/ 59377 h 570016"/>
                      <a:gd name="connsiteX11" fmla="*/ 1246909 w 1888176"/>
                      <a:gd name="connsiteY11" fmla="*/ 71252 h 570016"/>
                      <a:gd name="connsiteX12" fmla="*/ 1318161 w 1888176"/>
                      <a:gd name="connsiteY12" fmla="*/ 95003 h 570016"/>
                      <a:gd name="connsiteX13" fmla="*/ 1436914 w 1888176"/>
                      <a:gd name="connsiteY13" fmla="*/ 106878 h 570016"/>
                      <a:gd name="connsiteX14" fmla="*/ 1484415 w 1888176"/>
                      <a:gd name="connsiteY14" fmla="*/ 166255 h 570016"/>
                      <a:gd name="connsiteX15" fmla="*/ 1520041 w 1888176"/>
                      <a:gd name="connsiteY15" fmla="*/ 190005 h 570016"/>
                      <a:gd name="connsiteX16" fmla="*/ 1543792 w 1888176"/>
                      <a:gd name="connsiteY16" fmla="*/ 225631 h 570016"/>
                      <a:gd name="connsiteX17" fmla="*/ 1579418 w 1888176"/>
                      <a:gd name="connsiteY17" fmla="*/ 249382 h 570016"/>
                      <a:gd name="connsiteX18" fmla="*/ 1591293 w 1888176"/>
                      <a:gd name="connsiteY18" fmla="*/ 285008 h 570016"/>
                      <a:gd name="connsiteX19" fmla="*/ 1615044 w 1888176"/>
                      <a:gd name="connsiteY19" fmla="*/ 320634 h 570016"/>
                      <a:gd name="connsiteX20" fmla="*/ 1638795 w 1888176"/>
                      <a:gd name="connsiteY20" fmla="*/ 391886 h 570016"/>
                      <a:gd name="connsiteX21" fmla="*/ 1662545 w 1888176"/>
                      <a:gd name="connsiteY21" fmla="*/ 427512 h 570016"/>
                      <a:gd name="connsiteX22" fmla="*/ 1745672 w 1888176"/>
                      <a:gd name="connsiteY22" fmla="*/ 510639 h 570016"/>
                      <a:gd name="connsiteX23" fmla="*/ 1816924 w 1888176"/>
                      <a:gd name="connsiteY23" fmla="*/ 534390 h 570016"/>
                      <a:gd name="connsiteX24" fmla="*/ 1852550 w 1888176"/>
                      <a:gd name="connsiteY24" fmla="*/ 546265 h 570016"/>
                      <a:gd name="connsiteX25" fmla="*/ 1888176 w 1888176"/>
                      <a:gd name="connsiteY25" fmla="*/ 570016 h 570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888176" h="570016">
                        <a:moveTo>
                          <a:pt x="0" y="95003"/>
                        </a:moveTo>
                        <a:cubicBezTo>
                          <a:pt x="27709" y="71252"/>
                          <a:pt x="54629" y="46549"/>
                          <a:pt x="83127" y="23751"/>
                        </a:cubicBezTo>
                        <a:cubicBezTo>
                          <a:pt x="94272" y="14835"/>
                          <a:pt x="104497" y="679"/>
                          <a:pt x="118753" y="0"/>
                        </a:cubicBezTo>
                        <a:lnTo>
                          <a:pt x="332509" y="11875"/>
                        </a:lnTo>
                        <a:cubicBezTo>
                          <a:pt x="360218" y="15834"/>
                          <a:pt x="388097" y="18744"/>
                          <a:pt x="415636" y="23751"/>
                        </a:cubicBezTo>
                        <a:cubicBezTo>
                          <a:pt x="431694" y="26671"/>
                          <a:pt x="447205" y="32086"/>
                          <a:pt x="463137" y="35626"/>
                        </a:cubicBezTo>
                        <a:cubicBezTo>
                          <a:pt x="525645" y="49516"/>
                          <a:pt x="536252" y="49464"/>
                          <a:pt x="605641" y="59377"/>
                        </a:cubicBezTo>
                        <a:lnTo>
                          <a:pt x="676893" y="83127"/>
                        </a:lnTo>
                        <a:lnTo>
                          <a:pt x="712519" y="95003"/>
                        </a:lnTo>
                        <a:cubicBezTo>
                          <a:pt x="848981" y="89949"/>
                          <a:pt x="966843" y="102673"/>
                          <a:pt x="1092530" y="71252"/>
                        </a:cubicBezTo>
                        <a:cubicBezTo>
                          <a:pt x="1104674" y="68216"/>
                          <a:pt x="1116281" y="63335"/>
                          <a:pt x="1128156" y="59377"/>
                        </a:cubicBezTo>
                        <a:cubicBezTo>
                          <a:pt x="1167740" y="63335"/>
                          <a:pt x="1207809" y="63921"/>
                          <a:pt x="1246909" y="71252"/>
                        </a:cubicBezTo>
                        <a:cubicBezTo>
                          <a:pt x="1271516" y="75866"/>
                          <a:pt x="1293250" y="92512"/>
                          <a:pt x="1318161" y="95003"/>
                        </a:cubicBezTo>
                        <a:lnTo>
                          <a:pt x="1436914" y="106878"/>
                        </a:lnTo>
                        <a:cubicBezTo>
                          <a:pt x="1539016" y="174947"/>
                          <a:pt x="1418858" y="84310"/>
                          <a:pt x="1484415" y="166255"/>
                        </a:cubicBezTo>
                        <a:cubicBezTo>
                          <a:pt x="1493331" y="177400"/>
                          <a:pt x="1508166" y="182088"/>
                          <a:pt x="1520041" y="190005"/>
                        </a:cubicBezTo>
                        <a:cubicBezTo>
                          <a:pt x="1527958" y="201880"/>
                          <a:pt x="1533700" y="215539"/>
                          <a:pt x="1543792" y="225631"/>
                        </a:cubicBezTo>
                        <a:cubicBezTo>
                          <a:pt x="1553884" y="235723"/>
                          <a:pt x="1570502" y="238237"/>
                          <a:pt x="1579418" y="249382"/>
                        </a:cubicBezTo>
                        <a:cubicBezTo>
                          <a:pt x="1587238" y="259157"/>
                          <a:pt x="1585695" y="273812"/>
                          <a:pt x="1591293" y="285008"/>
                        </a:cubicBezTo>
                        <a:cubicBezTo>
                          <a:pt x="1597676" y="297774"/>
                          <a:pt x="1607127" y="308759"/>
                          <a:pt x="1615044" y="320634"/>
                        </a:cubicBezTo>
                        <a:cubicBezTo>
                          <a:pt x="1622961" y="344385"/>
                          <a:pt x="1624908" y="371055"/>
                          <a:pt x="1638795" y="391886"/>
                        </a:cubicBezTo>
                        <a:cubicBezTo>
                          <a:pt x="1646712" y="403761"/>
                          <a:pt x="1656162" y="414747"/>
                          <a:pt x="1662545" y="427512"/>
                        </a:cubicBezTo>
                        <a:cubicBezTo>
                          <a:pt x="1688825" y="480072"/>
                          <a:pt x="1651744" y="479329"/>
                          <a:pt x="1745672" y="510639"/>
                        </a:cubicBezTo>
                        <a:lnTo>
                          <a:pt x="1816924" y="534390"/>
                        </a:lnTo>
                        <a:lnTo>
                          <a:pt x="1852550" y="546265"/>
                        </a:lnTo>
                        <a:lnTo>
                          <a:pt x="1888176" y="570016"/>
                        </a:lnTo>
                      </a:path>
                    </a:pathLst>
                  </a:custGeom>
                  <a:noFill/>
                  <a:ln w="285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0E0D16C-B30B-D22B-4C25-FF2C059256DB}"/>
                    </a:ext>
                  </a:extLst>
                </p:cNvPr>
                <p:cNvSpPr/>
                <p:nvPr/>
              </p:nvSpPr>
              <p:spPr>
                <a:xfrm>
                  <a:off x="3182586" y="4725146"/>
                  <a:ext cx="693083" cy="155586"/>
                </a:xfrm>
                <a:custGeom>
                  <a:avLst/>
                  <a:gdLst>
                    <a:gd name="connsiteX0" fmla="*/ 0 w 546265"/>
                    <a:gd name="connsiteY0" fmla="*/ 59377 h 154379"/>
                    <a:gd name="connsiteX1" fmla="*/ 83127 w 546265"/>
                    <a:gd name="connsiteY1" fmla="*/ 71252 h 154379"/>
                    <a:gd name="connsiteX2" fmla="*/ 118753 w 546265"/>
                    <a:gd name="connsiteY2" fmla="*/ 47502 h 154379"/>
                    <a:gd name="connsiteX3" fmla="*/ 190005 w 546265"/>
                    <a:gd name="connsiteY3" fmla="*/ 23751 h 154379"/>
                    <a:gd name="connsiteX4" fmla="*/ 225631 w 546265"/>
                    <a:gd name="connsiteY4" fmla="*/ 11876 h 154379"/>
                    <a:gd name="connsiteX5" fmla="*/ 261257 w 546265"/>
                    <a:gd name="connsiteY5" fmla="*/ 0 h 154379"/>
                    <a:gd name="connsiteX6" fmla="*/ 344384 w 546265"/>
                    <a:gd name="connsiteY6" fmla="*/ 11876 h 154379"/>
                    <a:gd name="connsiteX7" fmla="*/ 391886 w 546265"/>
                    <a:gd name="connsiteY7" fmla="*/ 83127 h 154379"/>
                    <a:gd name="connsiteX8" fmla="*/ 463138 w 546265"/>
                    <a:gd name="connsiteY8" fmla="*/ 106878 h 154379"/>
                    <a:gd name="connsiteX9" fmla="*/ 498764 w 546265"/>
                    <a:gd name="connsiteY9" fmla="*/ 118753 h 154379"/>
                    <a:gd name="connsiteX10" fmla="*/ 546265 w 546265"/>
                    <a:gd name="connsiteY10" fmla="*/ 154379 h 154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6265" h="154379">
                      <a:moveTo>
                        <a:pt x="0" y="59377"/>
                      </a:moveTo>
                      <a:cubicBezTo>
                        <a:pt x="27709" y="63335"/>
                        <a:pt x="55276" y="74037"/>
                        <a:pt x="83127" y="71252"/>
                      </a:cubicBezTo>
                      <a:cubicBezTo>
                        <a:pt x="97328" y="69832"/>
                        <a:pt x="105711" y="53298"/>
                        <a:pt x="118753" y="47502"/>
                      </a:cubicBezTo>
                      <a:cubicBezTo>
                        <a:pt x="141631" y="37334"/>
                        <a:pt x="166254" y="31668"/>
                        <a:pt x="190005" y="23751"/>
                      </a:cubicBezTo>
                      <a:lnTo>
                        <a:pt x="225631" y="11876"/>
                      </a:lnTo>
                      <a:lnTo>
                        <a:pt x="261257" y="0"/>
                      </a:lnTo>
                      <a:cubicBezTo>
                        <a:pt x="288966" y="3959"/>
                        <a:pt x="320770" y="-3151"/>
                        <a:pt x="344384" y="11876"/>
                      </a:cubicBezTo>
                      <a:cubicBezTo>
                        <a:pt x="368466" y="27201"/>
                        <a:pt x="364806" y="74100"/>
                        <a:pt x="391886" y="83127"/>
                      </a:cubicBezTo>
                      <a:lnTo>
                        <a:pt x="463138" y="106878"/>
                      </a:lnTo>
                      <a:lnTo>
                        <a:pt x="498764" y="118753"/>
                      </a:lnTo>
                      <a:cubicBezTo>
                        <a:pt x="539048" y="145609"/>
                        <a:pt x="524298" y="132412"/>
                        <a:pt x="546265" y="154379"/>
                      </a:cubicBezTo>
                    </a:path>
                  </a:pathLst>
                </a:custGeom>
                <a:noFill/>
                <a:ln w="285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ADCC3E9-75FF-5320-F8F3-67422428BB9F}"/>
                  </a:ext>
                </a:extLst>
              </p:cNvPr>
              <p:cNvSpPr txBox="1"/>
              <p:nvPr/>
            </p:nvSpPr>
            <p:spPr>
              <a:xfrm>
                <a:off x="3033087" y="5293437"/>
                <a:ext cx="316745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angular distance b    b </a:t>
                </a:r>
              </a:p>
            </p:txBody>
          </p:sp>
        </p:grp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EFD44731-3FA2-2D45-9DE1-7AD5B4FDFB2D}"/>
                </a:ext>
              </a:extLst>
            </p:cNvPr>
            <p:cNvCxnSpPr/>
            <p:nvPr/>
          </p:nvCxnSpPr>
          <p:spPr>
            <a:xfrm>
              <a:off x="3888000" y="3708000"/>
              <a:ext cx="2160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4769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3D5CF-34F8-1C33-87DB-39337605F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If you are impatient: trick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AFE0-A6A8-F368-C3BA-CBFA9675A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3" y="1187772"/>
            <a:ext cx="8147045" cy="1837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Expected mass and kinematic properties of Higgs known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Make use of all information and correlations amongst them with machine learning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52F0D-A4AC-AAFF-C6A9-E7B43E25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D80C27E-1D7B-CB48-97C1-6AA86C696234}"/>
              </a:ext>
            </a:extLst>
          </p:cNvPr>
          <p:cNvGrpSpPr>
            <a:grpSpLocks noChangeAspect="1"/>
          </p:cNvGrpSpPr>
          <p:nvPr/>
        </p:nvGrpSpPr>
        <p:grpSpPr>
          <a:xfrm>
            <a:off x="517187" y="3233411"/>
            <a:ext cx="1942930" cy="1185615"/>
            <a:chOff x="950714" y="4293096"/>
            <a:chExt cx="2378227" cy="145124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2BA9838-8E8C-C1E5-B84D-2582BE446534}"/>
                </a:ext>
              </a:extLst>
            </p:cNvPr>
            <p:cNvGrpSpPr/>
            <p:nvPr/>
          </p:nvGrpSpPr>
          <p:grpSpPr>
            <a:xfrm>
              <a:off x="950714" y="4293096"/>
              <a:ext cx="1965102" cy="1080120"/>
              <a:chOff x="950714" y="4293096"/>
              <a:chExt cx="1965102" cy="108012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085F849-F1B8-0ED1-35B5-C74A2412FE03}"/>
                  </a:ext>
                </a:extLst>
              </p:cNvPr>
              <p:cNvGrpSpPr/>
              <p:nvPr/>
            </p:nvGrpSpPr>
            <p:grpSpPr>
              <a:xfrm>
                <a:off x="950714" y="4293096"/>
                <a:ext cx="1965102" cy="1080120"/>
                <a:chOff x="950714" y="4293096"/>
                <a:chExt cx="1965102" cy="1080120"/>
              </a:xfrm>
            </p:grpSpPr>
            <p:cxnSp>
              <p:nvCxnSpPr>
                <p:cNvPr id="5" name="Straight Arrow Connector 4">
                  <a:extLst>
                    <a:ext uri="{FF2B5EF4-FFF2-40B4-BE49-F238E27FC236}">
                      <a16:creationId xmlns:a16="http://schemas.microsoft.com/office/drawing/2014/main" id="{686839A1-D6D5-21B1-D18A-15610B5A6E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50714" y="4293096"/>
                  <a:ext cx="0" cy="106572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Arrow Connector 5">
                  <a:extLst>
                    <a:ext uri="{FF2B5EF4-FFF2-40B4-BE49-F238E27FC236}">
                      <a16:creationId xmlns:a16="http://schemas.microsoft.com/office/drawing/2014/main" id="{84BF1B16-0BCF-F8FF-1E02-9DDC544CBA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0714" y="5373216"/>
                  <a:ext cx="1965102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3A484BD9-7232-0CF8-9E7A-BA01C7120540}"/>
                    </a:ext>
                  </a:extLst>
                </p:cNvPr>
                <p:cNvSpPr/>
                <p:nvPr/>
              </p:nvSpPr>
              <p:spPr>
                <a:xfrm>
                  <a:off x="964194" y="4307498"/>
                  <a:ext cx="1862134" cy="1060150"/>
                </a:xfrm>
                <a:custGeom>
                  <a:avLst/>
                  <a:gdLst>
                    <a:gd name="connsiteX0" fmla="*/ 0 w 1864426"/>
                    <a:gd name="connsiteY0" fmla="*/ 237507 h 820321"/>
                    <a:gd name="connsiteX1" fmla="*/ 35626 w 1864426"/>
                    <a:gd name="connsiteY1" fmla="*/ 154379 h 820321"/>
                    <a:gd name="connsiteX2" fmla="*/ 154380 w 1864426"/>
                    <a:gd name="connsiteY2" fmla="*/ 35626 h 820321"/>
                    <a:gd name="connsiteX3" fmla="*/ 225631 w 1864426"/>
                    <a:gd name="connsiteY3" fmla="*/ 11875 h 820321"/>
                    <a:gd name="connsiteX4" fmla="*/ 261257 w 1864426"/>
                    <a:gd name="connsiteY4" fmla="*/ 0 h 820321"/>
                    <a:gd name="connsiteX5" fmla="*/ 463138 w 1864426"/>
                    <a:gd name="connsiteY5" fmla="*/ 35626 h 820321"/>
                    <a:gd name="connsiteX6" fmla="*/ 498764 w 1864426"/>
                    <a:gd name="connsiteY6" fmla="*/ 47501 h 820321"/>
                    <a:gd name="connsiteX7" fmla="*/ 534390 w 1864426"/>
                    <a:gd name="connsiteY7" fmla="*/ 59377 h 820321"/>
                    <a:gd name="connsiteX8" fmla="*/ 558141 w 1864426"/>
                    <a:gd name="connsiteY8" fmla="*/ 95003 h 820321"/>
                    <a:gd name="connsiteX9" fmla="*/ 629393 w 1864426"/>
                    <a:gd name="connsiteY9" fmla="*/ 142504 h 820321"/>
                    <a:gd name="connsiteX10" fmla="*/ 688769 w 1864426"/>
                    <a:gd name="connsiteY10" fmla="*/ 201881 h 820321"/>
                    <a:gd name="connsiteX11" fmla="*/ 724395 w 1864426"/>
                    <a:gd name="connsiteY11" fmla="*/ 237507 h 820321"/>
                    <a:gd name="connsiteX12" fmla="*/ 795647 w 1864426"/>
                    <a:gd name="connsiteY12" fmla="*/ 285008 h 820321"/>
                    <a:gd name="connsiteX13" fmla="*/ 831273 w 1864426"/>
                    <a:gd name="connsiteY13" fmla="*/ 308758 h 820321"/>
                    <a:gd name="connsiteX14" fmla="*/ 890650 w 1864426"/>
                    <a:gd name="connsiteY14" fmla="*/ 356260 h 820321"/>
                    <a:gd name="connsiteX15" fmla="*/ 997528 w 1864426"/>
                    <a:gd name="connsiteY15" fmla="*/ 415636 h 820321"/>
                    <a:gd name="connsiteX16" fmla="*/ 1068780 w 1864426"/>
                    <a:gd name="connsiteY16" fmla="*/ 463138 h 820321"/>
                    <a:gd name="connsiteX17" fmla="*/ 1104405 w 1864426"/>
                    <a:gd name="connsiteY17" fmla="*/ 498764 h 820321"/>
                    <a:gd name="connsiteX18" fmla="*/ 1175657 w 1864426"/>
                    <a:gd name="connsiteY18" fmla="*/ 546265 h 820321"/>
                    <a:gd name="connsiteX19" fmla="*/ 1211283 w 1864426"/>
                    <a:gd name="connsiteY19" fmla="*/ 570016 h 820321"/>
                    <a:gd name="connsiteX20" fmla="*/ 1282535 w 1864426"/>
                    <a:gd name="connsiteY20" fmla="*/ 629392 h 820321"/>
                    <a:gd name="connsiteX21" fmla="*/ 1318161 w 1864426"/>
                    <a:gd name="connsiteY21" fmla="*/ 665018 h 820321"/>
                    <a:gd name="connsiteX22" fmla="*/ 1353787 w 1864426"/>
                    <a:gd name="connsiteY22" fmla="*/ 676894 h 820321"/>
                    <a:gd name="connsiteX23" fmla="*/ 1460665 w 1864426"/>
                    <a:gd name="connsiteY23" fmla="*/ 748146 h 820321"/>
                    <a:gd name="connsiteX24" fmla="*/ 1496291 w 1864426"/>
                    <a:gd name="connsiteY24" fmla="*/ 771896 h 820321"/>
                    <a:gd name="connsiteX25" fmla="*/ 1567543 w 1864426"/>
                    <a:gd name="connsiteY25" fmla="*/ 795647 h 820321"/>
                    <a:gd name="connsiteX26" fmla="*/ 1745673 w 1864426"/>
                    <a:gd name="connsiteY26" fmla="*/ 819397 h 820321"/>
                    <a:gd name="connsiteX27" fmla="*/ 1864426 w 1864426"/>
                    <a:gd name="connsiteY27" fmla="*/ 819397 h 820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64426" h="820321">
                      <a:moveTo>
                        <a:pt x="0" y="237507"/>
                      </a:moveTo>
                      <a:cubicBezTo>
                        <a:pt x="11875" y="209798"/>
                        <a:pt x="21333" y="180922"/>
                        <a:pt x="35626" y="154379"/>
                      </a:cubicBezTo>
                      <a:cubicBezTo>
                        <a:pt x="63335" y="102919"/>
                        <a:pt x="95003" y="55419"/>
                        <a:pt x="154380" y="35626"/>
                      </a:cubicBezTo>
                      <a:lnTo>
                        <a:pt x="225631" y="11875"/>
                      </a:lnTo>
                      <a:lnTo>
                        <a:pt x="261257" y="0"/>
                      </a:lnTo>
                      <a:cubicBezTo>
                        <a:pt x="416822" y="14142"/>
                        <a:pt x="350405" y="-1952"/>
                        <a:pt x="463138" y="35626"/>
                      </a:cubicBezTo>
                      <a:lnTo>
                        <a:pt x="498764" y="47501"/>
                      </a:lnTo>
                      <a:lnTo>
                        <a:pt x="534390" y="59377"/>
                      </a:lnTo>
                      <a:cubicBezTo>
                        <a:pt x="542307" y="71252"/>
                        <a:pt x="547400" y="85605"/>
                        <a:pt x="558141" y="95003"/>
                      </a:cubicBezTo>
                      <a:cubicBezTo>
                        <a:pt x="579623" y="113800"/>
                        <a:pt x="629393" y="142504"/>
                        <a:pt x="629393" y="142504"/>
                      </a:cubicBezTo>
                      <a:cubicBezTo>
                        <a:pt x="672934" y="207817"/>
                        <a:pt x="629394" y="152401"/>
                        <a:pt x="688769" y="201881"/>
                      </a:cubicBezTo>
                      <a:cubicBezTo>
                        <a:pt x="701671" y="212632"/>
                        <a:pt x="711138" y="227196"/>
                        <a:pt x="724395" y="237507"/>
                      </a:cubicBezTo>
                      <a:cubicBezTo>
                        <a:pt x="746927" y="255032"/>
                        <a:pt x="771896" y="269174"/>
                        <a:pt x="795647" y="285008"/>
                      </a:cubicBezTo>
                      <a:lnTo>
                        <a:pt x="831273" y="308758"/>
                      </a:lnTo>
                      <a:cubicBezTo>
                        <a:pt x="875157" y="374583"/>
                        <a:pt x="829916" y="322519"/>
                        <a:pt x="890650" y="356260"/>
                      </a:cubicBezTo>
                      <a:cubicBezTo>
                        <a:pt x="1013146" y="424314"/>
                        <a:pt x="916918" y="388767"/>
                        <a:pt x="997528" y="415636"/>
                      </a:cubicBezTo>
                      <a:cubicBezTo>
                        <a:pt x="1021279" y="431470"/>
                        <a:pt x="1048596" y="442953"/>
                        <a:pt x="1068780" y="463138"/>
                      </a:cubicBezTo>
                      <a:cubicBezTo>
                        <a:pt x="1080655" y="475013"/>
                        <a:pt x="1091149" y="488453"/>
                        <a:pt x="1104405" y="498764"/>
                      </a:cubicBezTo>
                      <a:cubicBezTo>
                        <a:pt x="1126937" y="516289"/>
                        <a:pt x="1151906" y="530431"/>
                        <a:pt x="1175657" y="546265"/>
                      </a:cubicBezTo>
                      <a:cubicBezTo>
                        <a:pt x="1187532" y="554182"/>
                        <a:pt x="1201191" y="559924"/>
                        <a:pt x="1211283" y="570016"/>
                      </a:cubicBezTo>
                      <a:cubicBezTo>
                        <a:pt x="1315365" y="674098"/>
                        <a:pt x="1183335" y="546727"/>
                        <a:pt x="1282535" y="629392"/>
                      </a:cubicBezTo>
                      <a:cubicBezTo>
                        <a:pt x="1295437" y="640143"/>
                        <a:pt x="1304187" y="655702"/>
                        <a:pt x="1318161" y="665018"/>
                      </a:cubicBezTo>
                      <a:cubicBezTo>
                        <a:pt x="1328576" y="671962"/>
                        <a:pt x="1342845" y="670815"/>
                        <a:pt x="1353787" y="676894"/>
                      </a:cubicBezTo>
                      <a:cubicBezTo>
                        <a:pt x="1353802" y="676902"/>
                        <a:pt x="1442845" y="736266"/>
                        <a:pt x="1460665" y="748146"/>
                      </a:cubicBezTo>
                      <a:cubicBezTo>
                        <a:pt x="1472540" y="756063"/>
                        <a:pt x="1482751" y="767383"/>
                        <a:pt x="1496291" y="771896"/>
                      </a:cubicBezTo>
                      <a:cubicBezTo>
                        <a:pt x="1520042" y="779813"/>
                        <a:pt x="1542848" y="791531"/>
                        <a:pt x="1567543" y="795647"/>
                      </a:cubicBezTo>
                      <a:cubicBezTo>
                        <a:pt x="1629092" y="805905"/>
                        <a:pt x="1681945" y="816043"/>
                        <a:pt x="1745673" y="819397"/>
                      </a:cubicBezTo>
                      <a:cubicBezTo>
                        <a:pt x="1785203" y="821477"/>
                        <a:pt x="1824842" y="819397"/>
                        <a:pt x="1864426" y="819397"/>
                      </a:cubicBezTo>
                    </a:path>
                  </a:pathLst>
                </a:custGeom>
                <a:noFill/>
                <a:ln w="285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32D72732-70F9-EC51-6B09-39CD9C796783}"/>
                  </a:ext>
                </a:extLst>
              </p:cNvPr>
              <p:cNvSpPr/>
              <p:nvPr/>
            </p:nvSpPr>
            <p:spPr>
              <a:xfrm>
                <a:off x="1472540" y="4358244"/>
                <a:ext cx="332509" cy="356260"/>
              </a:xfrm>
              <a:custGeom>
                <a:avLst/>
                <a:gdLst>
                  <a:gd name="connsiteX0" fmla="*/ 0 w 332509"/>
                  <a:gd name="connsiteY0" fmla="*/ 11875 h 356260"/>
                  <a:gd name="connsiteX1" fmla="*/ 83128 w 332509"/>
                  <a:gd name="connsiteY1" fmla="*/ 71252 h 356260"/>
                  <a:gd name="connsiteX2" fmla="*/ 118754 w 332509"/>
                  <a:gd name="connsiteY2" fmla="*/ 59377 h 356260"/>
                  <a:gd name="connsiteX3" fmla="*/ 190005 w 332509"/>
                  <a:gd name="connsiteY3" fmla="*/ 0 h 356260"/>
                  <a:gd name="connsiteX4" fmla="*/ 237507 w 332509"/>
                  <a:gd name="connsiteY4" fmla="*/ 11875 h 356260"/>
                  <a:gd name="connsiteX5" fmla="*/ 261257 w 332509"/>
                  <a:gd name="connsiteY5" fmla="*/ 47501 h 356260"/>
                  <a:gd name="connsiteX6" fmla="*/ 273133 w 332509"/>
                  <a:gd name="connsiteY6" fmla="*/ 225631 h 356260"/>
                  <a:gd name="connsiteX7" fmla="*/ 285008 w 332509"/>
                  <a:gd name="connsiteY7" fmla="*/ 273133 h 356260"/>
                  <a:gd name="connsiteX8" fmla="*/ 296883 w 332509"/>
                  <a:gd name="connsiteY8" fmla="*/ 308759 h 356260"/>
                  <a:gd name="connsiteX9" fmla="*/ 332509 w 332509"/>
                  <a:gd name="connsiteY9" fmla="*/ 356260 h 35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2509" h="356260">
                    <a:moveTo>
                      <a:pt x="0" y="11875"/>
                    </a:moveTo>
                    <a:cubicBezTo>
                      <a:pt x="27709" y="31667"/>
                      <a:pt x="51511" y="58605"/>
                      <a:pt x="83128" y="71252"/>
                    </a:cubicBezTo>
                    <a:cubicBezTo>
                      <a:pt x="94750" y="75901"/>
                      <a:pt x="107558" y="64975"/>
                      <a:pt x="118754" y="59377"/>
                    </a:cubicBezTo>
                    <a:cubicBezTo>
                      <a:pt x="151817" y="42845"/>
                      <a:pt x="163744" y="26261"/>
                      <a:pt x="190005" y="0"/>
                    </a:cubicBezTo>
                    <a:cubicBezTo>
                      <a:pt x="205839" y="3958"/>
                      <a:pt x="223927" y="2822"/>
                      <a:pt x="237507" y="11875"/>
                    </a:cubicBezTo>
                    <a:cubicBezTo>
                      <a:pt x="249382" y="19792"/>
                      <a:pt x="258911" y="33423"/>
                      <a:pt x="261257" y="47501"/>
                    </a:cubicBezTo>
                    <a:cubicBezTo>
                      <a:pt x="271040" y="106200"/>
                      <a:pt x="266903" y="166449"/>
                      <a:pt x="273133" y="225631"/>
                    </a:cubicBezTo>
                    <a:cubicBezTo>
                      <a:pt x="274842" y="241863"/>
                      <a:pt x="280524" y="257440"/>
                      <a:pt x="285008" y="273133"/>
                    </a:cubicBezTo>
                    <a:cubicBezTo>
                      <a:pt x="288447" y="285169"/>
                      <a:pt x="291285" y="297563"/>
                      <a:pt x="296883" y="308759"/>
                    </a:cubicBezTo>
                    <a:cubicBezTo>
                      <a:pt x="310311" y="335614"/>
                      <a:pt x="315809" y="339560"/>
                      <a:pt x="332509" y="356260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F5723FF-D3F8-D4D7-F041-B264A740EFB2}"/>
                </a:ext>
              </a:extLst>
            </p:cNvPr>
            <p:cNvSpPr txBox="1"/>
            <p:nvPr/>
          </p:nvSpPr>
          <p:spPr>
            <a:xfrm>
              <a:off x="1838035" y="5329933"/>
              <a:ext cx="1490906" cy="414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mass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17D2346-E45A-27CE-A6F1-AB6B120BA09A}"/>
              </a:ext>
            </a:extLst>
          </p:cNvPr>
          <p:cNvGrpSpPr/>
          <p:nvPr/>
        </p:nvGrpSpPr>
        <p:grpSpPr>
          <a:xfrm>
            <a:off x="209555" y="4244967"/>
            <a:ext cx="2796326" cy="1222894"/>
            <a:chOff x="4511978" y="3223330"/>
            <a:chExt cx="2796326" cy="1222894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1453DDD-B319-A453-E027-5B5EB8AA006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511978" y="3223330"/>
              <a:ext cx="1728187" cy="949899"/>
              <a:chOff x="5220072" y="4291117"/>
              <a:chExt cx="1965102" cy="1080120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0580F04E-9C33-A625-7A8B-BF17C7A510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20072" y="4291117"/>
                <a:ext cx="0" cy="106572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07A94AE2-1532-F8CE-730D-9EE1FD3682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20072" y="5371237"/>
                <a:ext cx="19651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B1153C0E-72DD-CAAE-96C4-D00322A8DD22}"/>
                  </a:ext>
                </a:extLst>
              </p:cNvPr>
              <p:cNvSpPr/>
              <p:nvPr/>
            </p:nvSpPr>
            <p:spPr>
              <a:xfrm>
                <a:off x="5284519" y="4607626"/>
                <a:ext cx="1793175" cy="760021"/>
              </a:xfrm>
              <a:custGeom>
                <a:avLst/>
                <a:gdLst>
                  <a:gd name="connsiteX0" fmla="*/ 0 w 1793175"/>
                  <a:gd name="connsiteY0" fmla="*/ 0 h 760021"/>
                  <a:gd name="connsiteX1" fmla="*/ 11876 w 1793175"/>
                  <a:gd name="connsiteY1" fmla="*/ 95003 h 760021"/>
                  <a:gd name="connsiteX2" fmla="*/ 118754 w 1793175"/>
                  <a:gd name="connsiteY2" fmla="*/ 154379 h 760021"/>
                  <a:gd name="connsiteX3" fmla="*/ 154380 w 1793175"/>
                  <a:gd name="connsiteY3" fmla="*/ 178130 h 760021"/>
                  <a:gd name="connsiteX4" fmla="*/ 166255 w 1793175"/>
                  <a:gd name="connsiteY4" fmla="*/ 213756 h 760021"/>
                  <a:gd name="connsiteX5" fmla="*/ 273133 w 1793175"/>
                  <a:gd name="connsiteY5" fmla="*/ 273132 h 760021"/>
                  <a:gd name="connsiteX6" fmla="*/ 344385 w 1793175"/>
                  <a:gd name="connsiteY6" fmla="*/ 320634 h 760021"/>
                  <a:gd name="connsiteX7" fmla="*/ 415637 w 1793175"/>
                  <a:gd name="connsiteY7" fmla="*/ 344384 h 760021"/>
                  <a:gd name="connsiteX8" fmla="*/ 486889 w 1793175"/>
                  <a:gd name="connsiteY8" fmla="*/ 391886 h 760021"/>
                  <a:gd name="connsiteX9" fmla="*/ 558141 w 1793175"/>
                  <a:gd name="connsiteY9" fmla="*/ 415636 h 760021"/>
                  <a:gd name="connsiteX10" fmla="*/ 629393 w 1793175"/>
                  <a:gd name="connsiteY10" fmla="*/ 451262 h 760021"/>
                  <a:gd name="connsiteX11" fmla="*/ 665019 w 1793175"/>
                  <a:gd name="connsiteY11" fmla="*/ 475013 h 760021"/>
                  <a:gd name="connsiteX12" fmla="*/ 736271 w 1793175"/>
                  <a:gd name="connsiteY12" fmla="*/ 498764 h 760021"/>
                  <a:gd name="connsiteX13" fmla="*/ 771897 w 1793175"/>
                  <a:gd name="connsiteY13" fmla="*/ 510639 h 760021"/>
                  <a:gd name="connsiteX14" fmla="*/ 866899 w 1793175"/>
                  <a:gd name="connsiteY14" fmla="*/ 534390 h 760021"/>
                  <a:gd name="connsiteX15" fmla="*/ 950026 w 1793175"/>
                  <a:gd name="connsiteY15" fmla="*/ 558140 h 760021"/>
                  <a:gd name="connsiteX16" fmla="*/ 1021278 w 1793175"/>
                  <a:gd name="connsiteY16" fmla="*/ 581891 h 760021"/>
                  <a:gd name="connsiteX17" fmla="*/ 1092530 w 1793175"/>
                  <a:gd name="connsiteY17" fmla="*/ 605642 h 760021"/>
                  <a:gd name="connsiteX18" fmla="*/ 1128156 w 1793175"/>
                  <a:gd name="connsiteY18" fmla="*/ 617517 h 760021"/>
                  <a:gd name="connsiteX19" fmla="*/ 1187533 w 1793175"/>
                  <a:gd name="connsiteY19" fmla="*/ 629392 h 760021"/>
                  <a:gd name="connsiteX20" fmla="*/ 1413164 w 1793175"/>
                  <a:gd name="connsiteY20" fmla="*/ 653143 h 760021"/>
                  <a:gd name="connsiteX21" fmla="*/ 1520042 w 1793175"/>
                  <a:gd name="connsiteY21" fmla="*/ 700644 h 760021"/>
                  <a:gd name="connsiteX22" fmla="*/ 1555668 w 1793175"/>
                  <a:gd name="connsiteY22" fmla="*/ 712519 h 760021"/>
                  <a:gd name="connsiteX23" fmla="*/ 1591294 w 1793175"/>
                  <a:gd name="connsiteY23" fmla="*/ 724395 h 760021"/>
                  <a:gd name="connsiteX24" fmla="*/ 1674421 w 1793175"/>
                  <a:gd name="connsiteY24" fmla="*/ 736270 h 760021"/>
                  <a:gd name="connsiteX25" fmla="*/ 1793175 w 1793175"/>
                  <a:gd name="connsiteY25" fmla="*/ 760021 h 760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3175" h="760021">
                    <a:moveTo>
                      <a:pt x="0" y="0"/>
                    </a:moveTo>
                    <a:cubicBezTo>
                      <a:pt x="3959" y="31668"/>
                      <a:pt x="-4205" y="67436"/>
                      <a:pt x="11876" y="95003"/>
                    </a:cubicBezTo>
                    <a:cubicBezTo>
                      <a:pt x="31589" y="128797"/>
                      <a:pt x="83217" y="142534"/>
                      <a:pt x="118754" y="154379"/>
                    </a:cubicBezTo>
                    <a:cubicBezTo>
                      <a:pt x="130629" y="162296"/>
                      <a:pt x="145464" y="166985"/>
                      <a:pt x="154380" y="178130"/>
                    </a:cubicBezTo>
                    <a:cubicBezTo>
                      <a:pt x="162200" y="187905"/>
                      <a:pt x="157404" y="204905"/>
                      <a:pt x="166255" y="213756"/>
                    </a:cubicBezTo>
                    <a:cubicBezTo>
                      <a:pt x="207089" y="254590"/>
                      <a:pt x="228334" y="258199"/>
                      <a:pt x="273133" y="273132"/>
                    </a:cubicBezTo>
                    <a:cubicBezTo>
                      <a:pt x="296884" y="288966"/>
                      <a:pt x="317305" y="311608"/>
                      <a:pt x="344385" y="320634"/>
                    </a:cubicBezTo>
                    <a:lnTo>
                      <a:pt x="415637" y="344384"/>
                    </a:lnTo>
                    <a:cubicBezTo>
                      <a:pt x="439388" y="360218"/>
                      <a:pt x="459809" y="382860"/>
                      <a:pt x="486889" y="391886"/>
                    </a:cubicBezTo>
                    <a:lnTo>
                      <a:pt x="558141" y="415636"/>
                    </a:lnTo>
                    <a:cubicBezTo>
                      <a:pt x="660241" y="483703"/>
                      <a:pt x="531061" y="402096"/>
                      <a:pt x="629393" y="451262"/>
                    </a:cubicBezTo>
                    <a:cubicBezTo>
                      <a:pt x="642159" y="457645"/>
                      <a:pt x="651977" y="469216"/>
                      <a:pt x="665019" y="475013"/>
                    </a:cubicBezTo>
                    <a:cubicBezTo>
                      <a:pt x="687897" y="485181"/>
                      <a:pt x="712520" y="490847"/>
                      <a:pt x="736271" y="498764"/>
                    </a:cubicBezTo>
                    <a:cubicBezTo>
                      <a:pt x="748146" y="502722"/>
                      <a:pt x="759753" y="507603"/>
                      <a:pt x="771897" y="510639"/>
                    </a:cubicBezTo>
                    <a:cubicBezTo>
                      <a:pt x="803564" y="518556"/>
                      <a:pt x="835932" y="524068"/>
                      <a:pt x="866899" y="534390"/>
                    </a:cubicBezTo>
                    <a:cubicBezTo>
                      <a:pt x="986657" y="574308"/>
                      <a:pt x="800875" y="513395"/>
                      <a:pt x="950026" y="558140"/>
                    </a:cubicBezTo>
                    <a:cubicBezTo>
                      <a:pt x="974006" y="565334"/>
                      <a:pt x="997527" y="573974"/>
                      <a:pt x="1021278" y="581891"/>
                    </a:cubicBezTo>
                    <a:lnTo>
                      <a:pt x="1092530" y="605642"/>
                    </a:lnTo>
                    <a:cubicBezTo>
                      <a:pt x="1104405" y="609600"/>
                      <a:pt x="1115881" y="615062"/>
                      <a:pt x="1128156" y="617517"/>
                    </a:cubicBezTo>
                    <a:cubicBezTo>
                      <a:pt x="1147948" y="621475"/>
                      <a:pt x="1167552" y="626537"/>
                      <a:pt x="1187533" y="629392"/>
                    </a:cubicBezTo>
                    <a:cubicBezTo>
                      <a:pt x="1225519" y="634819"/>
                      <a:pt x="1379082" y="649735"/>
                      <a:pt x="1413164" y="653143"/>
                    </a:cubicBezTo>
                    <a:cubicBezTo>
                      <a:pt x="1469620" y="690779"/>
                      <a:pt x="1435251" y="672380"/>
                      <a:pt x="1520042" y="700644"/>
                    </a:cubicBezTo>
                    <a:lnTo>
                      <a:pt x="1555668" y="712519"/>
                    </a:lnTo>
                    <a:cubicBezTo>
                      <a:pt x="1567543" y="716478"/>
                      <a:pt x="1578902" y="722625"/>
                      <a:pt x="1591294" y="724395"/>
                    </a:cubicBezTo>
                    <a:lnTo>
                      <a:pt x="1674421" y="736270"/>
                    </a:lnTo>
                    <a:cubicBezTo>
                      <a:pt x="1780566" y="750422"/>
                      <a:pt x="1740225" y="733545"/>
                      <a:pt x="1793175" y="760021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4AD8378D-844A-063F-8937-ED392706CC36}"/>
                  </a:ext>
                </a:extLst>
              </p:cNvPr>
              <p:cNvSpPr/>
              <p:nvPr/>
            </p:nvSpPr>
            <p:spPr>
              <a:xfrm>
                <a:off x="5225143" y="4465122"/>
                <a:ext cx="1496291" cy="890649"/>
              </a:xfrm>
              <a:custGeom>
                <a:avLst/>
                <a:gdLst>
                  <a:gd name="connsiteX0" fmla="*/ 0 w 1496291"/>
                  <a:gd name="connsiteY0" fmla="*/ 0 h 890649"/>
                  <a:gd name="connsiteX1" fmla="*/ 23751 w 1496291"/>
                  <a:gd name="connsiteY1" fmla="*/ 130629 h 890649"/>
                  <a:gd name="connsiteX2" fmla="*/ 47501 w 1496291"/>
                  <a:gd name="connsiteY2" fmla="*/ 166255 h 890649"/>
                  <a:gd name="connsiteX3" fmla="*/ 83127 w 1496291"/>
                  <a:gd name="connsiteY3" fmla="*/ 190005 h 890649"/>
                  <a:gd name="connsiteX4" fmla="*/ 106878 w 1496291"/>
                  <a:gd name="connsiteY4" fmla="*/ 225631 h 890649"/>
                  <a:gd name="connsiteX5" fmla="*/ 213756 w 1496291"/>
                  <a:gd name="connsiteY5" fmla="*/ 320634 h 890649"/>
                  <a:gd name="connsiteX6" fmla="*/ 237506 w 1496291"/>
                  <a:gd name="connsiteY6" fmla="*/ 356260 h 890649"/>
                  <a:gd name="connsiteX7" fmla="*/ 273132 w 1496291"/>
                  <a:gd name="connsiteY7" fmla="*/ 380010 h 890649"/>
                  <a:gd name="connsiteX8" fmla="*/ 391886 w 1496291"/>
                  <a:gd name="connsiteY8" fmla="*/ 498764 h 890649"/>
                  <a:gd name="connsiteX9" fmla="*/ 427512 w 1496291"/>
                  <a:gd name="connsiteY9" fmla="*/ 522514 h 890649"/>
                  <a:gd name="connsiteX10" fmla="*/ 498763 w 1496291"/>
                  <a:gd name="connsiteY10" fmla="*/ 546265 h 890649"/>
                  <a:gd name="connsiteX11" fmla="*/ 570015 w 1496291"/>
                  <a:gd name="connsiteY11" fmla="*/ 593766 h 890649"/>
                  <a:gd name="connsiteX12" fmla="*/ 641267 w 1496291"/>
                  <a:gd name="connsiteY12" fmla="*/ 617517 h 890649"/>
                  <a:gd name="connsiteX13" fmla="*/ 748145 w 1496291"/>
                  <a:gd name="connsiteY13" fmla="*/ 665018 h 890649"/>
                  <a:gd name="connsiteX14" fmla="*/ 783771 w 1496291"/>
                  <a:gd name="connsiteY14" fmla="*/ 676894 h 890649"/>
                  <a:gd name="connsiteX15" fmla="*/ 819397 w 1496291"/>
                  <a:gd name="connsiteY15" fmla="*/ 688769 h 890649"/>
                  <a:gd name="connsiteX16" fmla="*/ 855023 w 1496291"/>
                  <a:gd name="connsiteY16" fmla="*/ 712520 h 890649"/>
                  <a:gd name="connsiteX17" fmla="*/ 926275 w 1496291"/>
                  <a:gd name="connsiteY17" fmla="*/ 736270 h 890649"/>
                  <a:gd name="connsiteX18" fmla="*/ 961901 w 1496291"/>
                  <a:gd name="connsiteY18" fmla="*/ 760021 h 890649"/>
                  <a:gd name="connsiteX19" fmla="*/ 1068779 w 1496291"/>
                  <a:gd name="connsiteY19" fmla="*/ 795647 h 890649"/>
                  <a:gd name="connsiteX20" fmla="*/ 1175657 w 1496291"/>
                  <a:gd name="connsiteY20" fmla="*/ 831273 h 890649"/>
                  <a:gd name="connsiteX21" fmla="*/ 1211283 w 1496291"/>
                  <a:gd name="connsiteY21" fmla="*/ 843148 h 890649"/>
                  <a:gd name="connsiteX22" fmla="*/ 1318161 w 1496291"/>
                  <a:gd name="connsiteY22" fmla="*/ 855023 h 890649"/>
                  <a:gd name="connsiteX23" fmla="*/ 1389413 w 1496291"/>
                  <a:gd name="connsiteY23" fmla="*/ 878774 h 890649"/>
                  <a:gd name="connsiteX24" fmla="*/ 1425039 w 1496291"/>
                  <a:gd name="connsiteY24" fmla="*/ 890649 h 890649"/>
                  <a:gd name="connsiteX25" fmla="*/ 1496291 w 1496291"/>
                  <a:gd name="connsiteY25" fmla="*/ 890649 h 890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96291" h="890649">
                    <a:moveTo>
                      <a:pt x="0" y="0"/>
                    </a:moveTo>
                    <a:cubicBezTo>
                      <a:pt x="4095" y="32759"/>
                      <a:pt x="5443" y="94013"/>
                      <a:pt x="23751" y="130629"/>
                    </a:cubicBezTo>
                    <a:cubicBezTo>
                      <a:pt x="30134" y="143394"/>
                      <a:pt x="37409" y="156163"/>
                      <a:pt x="47501" y="166255"/>
                    </a:cubicBezTo>
                    <a:cubicBezTo>
                      <a:pt x="57593" y="176347"/>
                      <a:pt x="71252" y="182088"/>
                      <a:pt x="83127" y="190005"/>
                    </a:cubicBezTo>
                    <a:cubicBezTo>
                      <a:pt x="91044" y="201880"/>
                      <a:pt x="97396" y="214964"/>
                      <a:pt x="106878" y="225631"/>
                    </a:cubicBezTo>
                    <a:cubicBezTo>
                      <a:pt x="166037" y="292185"/>
                      <a:pt x="159610" y="284536"/>
                      <a:pt x="213756" y="320634"/>
                    </a:cubicBezTo>
                    <a:cubicBezTo>
                      <a:pt x="221673" y="332509"/>
                      <a:pt x="227414" y="346168"/>
                      <a:pt x="237506" y="356260"/>
                    </a:cubicBezTo>
                    <a:cubicBezTo>
                      <a:pt x="247598" y="366352"/>
                      <a:pt x="263734" y="369269"/>
                      <a:pt x="273132" y="380010"/>
                    </a:cubicBezTo>
                    <a:cubicBezTo>
                      <a:pt x="383969" y="506679"/>
                      <a:pt x="249382" y="403761"/>
                      <a:pt x="391886" y="498764"/>
                    </a:cubicBezTo>
                    <a:cubicBezTo>
                      <a:pt x="403761" y="506681"/>
                      <a:pt x="413972" y="518001"/>
                      <a:pt x="427512" y="522514"/>
                    </a:cubicBezTo>
                    <a:lnTo>
                      <a:pt x="498763" y="546265"/>
                    </a:lnTo>
                    <a:cubicBezTo>
                      <a:pt x="522514" y="562099"/>
                      <a:pt x="542935" y="584739"/>
                      <a:pt x="570015" y="593766"/>
                    </a:cubicBezTo>
                    <a:lnTo>
                      <a:pt x="641267" y="617517"/>
                    </a:lnTo>
                    <a:cubicBezTo>
                      <a:pt x="697725" y="655156"/>
                      <a:pt x="663351" y="636753"/>
                      <a:pt x="748145" y="665018"/>
                    </a:cubicBezTo>
                    <a:lnTo>
                      <a:pt x="783771" y="676894"/>
                    </a:lnTo>
                    <a:lnTo>
                      <a:pt x="819397" y="688769"/>
                    </a:lnTo>
                    <a:cubicBezTo>
                      <a:pt x="831272" y="696686"/>
                      <a:pt x="841981" y="706723"/>
                      <a:pt x="855023" y="712520"/>
                    </a:cubicBezTo>
                    <a:cubicBezTo>
                      <a:pt x="877901" y="722688"/>
                      <a:pt x="926275" y="736270"/>
                      <a:pt x="926275" y="736270"/>
                    </a:cubicBezTo>
                    <a:cubicBezTo>
                      <a:pt x="938150" y="744187"/>
                      <a:pt x="948859" y="754224"/>
                      <a:pt x="961901" y="760021"/>
                    </a:cubicBezTo>
                    <a:cubicBezTo>
                      <a:pt x="961911" y="760026"/>
                      <a:pt x="1050960" y="789708"/>
                      <a:pt x="1068779" y="795647"/>
                    </a:cubicBezTo>
                    <a:lnTo>
                      <a:pt x="1175657" y="831273"/>
                    </a:lnTo>
                    <a:cubicBezTo>
                      <a:pt x="1187532" y="835231"/>
                      <a:pt x="1198842" y="841766"/>
                      <a:pt x="1211283" y="843148"/>
                    </a:cubicBezTo>
                    <a:lnTo>
                      <a:pt x="1318161" y="855023"/>
                    </a:lnTo>
                    <a:lnTo>
                      <a:pt x="1389413" y="878774"/>
                    </a:lnTo>
                    <a:cubicBezTo>
                      <a:pt x="1401288" y="882732"/>
                      <a:pt x="1412521" y="890649"/>
                      <a:pt x="1425039" y="890649"/>
                    </a:cubicBezTo>
                    <a:lnTo>
                      <a:pt x="1496291" y="89064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AFA351A-21D5-A47B-491D-85611039B9E8}"/>
                </a:ext>
              </a:extLst>
            </p:cNvPr>
            <p:cNvSpPr txBox="1"/>
            <p:nvPr/>
          </p:nvSpPr>
          <p:spPr>
            <a:xfrm>
              <a:off x="4631946" y="4107670"/>
              <a:ext cx="26763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Higgs momentum</a:t>
              </a: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037CF675-7A37-656E-F549-6E7874A0DDD4}"/>
              </a:ext>
            </a:extLst>
          </p:cNvPr>
          <p:cNvSpPr/>
          <p:nvPr/>
        </p:nvSpPr>
        <p:spPr>
          <a:xfrm>
            <a:off x="2784984" y="4226921"/>
            <a:ext cx="1605475" cy="936104"/>
          </a:xfrm>
          <a:prstGeom prst="rect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/>
              <a:t>Machine learning</a:t>
            </a:r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9346E5F7-10A4-241C-16FB-36A82027F698}"/>
              </a:ext>
            </a:extLst>
          </p:cNvPr>
          <p:cNvSpPr/>
          <p:nvPr/>
        </p:nvSpPr>
        <p:spPr>
          <a:xfrm rot="1140044">
            <a:off x="1872897" y="4332320"/>
            <a:ext cx="930239" cy="185982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75A61E30-BE54-7C95-AFF4-D15BE423C4F7}"/>
              </a:ext>
            </a:extLst>
          </p:cNvPr>
          <p:cNvSpPr/>
          <p:nvPr/>
        </p:nvSpPr>
        <p:spPr>
          <a:xfrm rot="3776701">
            <a:off x="2722721" y="3927019"/>
            <a:ext cx="357284" cy="183600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FDED25E2-508C-F589-C96D-870791754AC2}"/>
              </a:ext>
            </a:extLst>
          </p:cNvPr>
          <p:cNvSpPr/>
          <p:nvPr/>
        </p:nvSpPr>
        <p:spPr>
          <a:xfrm rot="20456572">
            <a:off x="2008520" y="4912845"/>
            <a:ext cx="777524" cy="183600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07ECAD0F-1C88-6E21-CF5F-C9419BC73827}"/>
              </a:ext>
            </a:extLst>
          </p:cNvPr>
          <p:cNvSpPr/>
          <p:nvPr/>
        </p:nvSpPr>
        <p:spPr>
          <a:xfrm rot="15809230">
            <a:off x="2756999" y="5302520"/>
            <a:ext cx="353389" cy="181980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115" name="Group 4114">
            <a:extLst>
              <a:ext uri="{FF2B5EF4-FFF2-40B4-BE49-F238E27FC236}">
                <a16:creationId xmlns:a16="http://schemas.microsoft.com/office/drawing/2014/main" id="{165F1ADC-EDAD-12EB-8678-37198807355B}"/>
              </a:ext>
            </a:extLst>
          </p:cNvPr>
          <p:cNvGrpSpPr/>
          <p:nvPr/>
        </p:nvGrpSpPr>
        <p:grpSpPr>
          <a:xfrm>
            <a:off x="4856613" y="2780928"/>
            <a:ext cx="4259359" cy="3813352"/>
            <a:chOff x="4856613" y="2780928"/>
            <a:chExt cx="4259359" cy="3813352"/>
          </a:xfrm>
        </p:grpSpPr>
        <p:grpSp>
          <p:nvGrpSpPr>
            <p:cNvPr id="4114" name="Group 4113">
              <a:extLst>
                <a:ext uri="{FF2B5EF4-FFF2-40B4-BE49-F238E27FC236}">
                  <a16:creationId xmlns:a16="http://schemas.microsoft.com/office/drawing/2014/main" id="{E8AA6FB3-1F24-857F-FED0-A630CE13430F}"/>
                </a:ext>
              </a:extLst>
            </p:cNvPr>
            <p:cNvGrpSpPr/>
            <p:nvPr/>
          </p:nvGrpSpPr>
          <p:grpSpPr>
            <a:xfrm>
              <a:off x="4856613" y="2780928"/>
              <a:ext cx="4259359" cy="3813352"/>
              <a:chOff x="4856613" y="2780928"/>
              <a:chExt cx="4259359" cy="3813352"/>
            </a:xfrm>
          </p:grpSpPr>
          <p:grpSp>
            <p:nvGrpSpPr>
              <p:cNvPr id="4113" name="Group 4112">
                <a:extLst>
                  <a:ext uri="{FF2B5EF4-FFF2-40B4-BE49-F238E27FC236}">
                    <a16:creationId xmlns:a16="http://schemas.microsoft.com/office/drawing/2014/main" id="{9D8F166C-2C9F-9C42-B7AE-387FAF4DF5F4}"/>
                  </a:ext>
                </a:extLst>
              </p:cNvPr>
              <p:cNvGrpSpPr/>
              <p:nvPr/>
            </p:nvGrpSpPr>
            <p:grpSpPr>
              <a:xfrm>
                <a:off x="4856613" y="2780928"/>
                <a:ext cx="4259359" cy="3813352"/>
                <a:chOff x="4856613" y="2796060"/>
                <a:chExt cx="4259359" cy="3813352"/>
              </a:xfrm>
            </p:grpSpPr>
            <p:grpSp>
              <p:nvGrpSpPr>
                <p:cNvPr id="4105" name="Group 4104">
                  <a:extLst>
                    <a:ext uri="{FF2B5EF4-FFF2-40B4-BE49-F238E27FC236}">
                      <a16:creationId xmlns:a16="http://schemas.microsoft.com/office/drawing/2014/main" id="{0AB5BAD2-696C-1AFC-249A-8A166D714154}"/>
                    </a:ext>
                  </a:extLst>
                </p:cNvPr>
                <p:cNvGrpSpPr/>
                <p:nvPr/>
              </p:nvGrpSpPr>
              <p:grpSpPr>
                <a:xfrm>
                  <a:off x="4856613" y="2796060"/>
                  <a:ext cx="4259359" cy="3813352"/>
                  <a:chOff x="4884641" y="2796060"/>
                  <a:chExt cx="4259359" cy="3813352"/>
                </a:xfrm>
              </p:grpSpPr>
              <p:grpSp>
                <p:nvGrpSpPr>
                  <p:cNvPr id="4101" name="Group 4100">
                    <a:extLst>
                      <a:ext uri="{FF2B5EF4-FFF2-40B4-BE49-F238E27FC236}">
                        <a16:creationId xmlns:a16="http://schemas.microsoft.com/office/drawing/2014/main" id="{E7FFBBB5-A67D-8D07-60F7-02FF941ACDD5}"/>
                      </a:ext>
                    </a:extLst>
                  </p:cNvPr>
                  <p:cNvGrpSpPr/>
                  <p:nvPr/>
                </p:nvGrpSpPr>
                <p:grpSpPr>
                  <a:xfrm>
                    <a:off x="4884641" y="2796060"/>
                    <a:ext cx="4259359" cy="3813352"/>
                    <a:chOff x="4884641" y="2796060"/>
                    <a:chExt cx="4259359" cy="3813352"/>
                  </a:xfrm>
                </p:grpSpPr>
                <p:grpSp>
                  <p:nvGrpSpPr>
                    <p:cNvPr id="4100" name="Group 4099">
                      <a:extLst>
                        <a:ext uri="{FF2B5EF4-FFF2-40B4-BE49-F238E27FC236}">
                          <a16:creationId xmlns:a16="http://schemas.microsoft.com/office/drawing/2014/main" id="{CDB077DC-2D1C-AAB0-7559-CF4F012A8D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84641" y="2796060"/>
                      <a:ext cx="4259359" cy="3813352"/>
                      <a:chOff x="4884641" y="2796060"/>
                      <a:chExt cx="4259359" cy="3813352"/>
                    </a:xfrm>
                  </p:grpSpPr>
                  <p:grpSp>
                    <p:nvGrpSpPr>
                      <p:cNvPr id="4099" name="Group 4098">
                        <a:extLst>
                          <a:ext uri="{FF2B5EF4-FFF2-40B4-BE49-F238E27FC236}">
                            <a16:creationId xmlns:a16="http://schemas.microsoft.com/office/drawing/2014/main" id="{821605B2-DEA4-E235-AFA0-C2A5E1F6DA6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84641" y="2796060"/>
                        <a:ext cx="4259359" cy="3813352"/>
                        <a:chOff x="4884641" y="2796060"/>
                        <a:chExt cx="4259359" cy="3813352"/>
                      </a:xfrm>
                    </p:grpSpPr>
                    <p:pic>
                      <p:nvPicPr>
                        <p:cNvPr id="4098" name="Picture 2">
                          <a:extLst>
                            <a:ext uri="{FF2B5EF4-FFF2-40B4-BE49-F238E27FC236}">
                              <a16:creationId xmlns:a16="http://schemas.microsoft.com/office/drawing/2014/main" id="{457527C9-715E-2804-6948-9A9E4004383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rotWithShape="1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5427" b="24936"/>
                        <a:stretch/>
                      </p:blipFill>
                      <p:spPr bwMode="auto">
                        <a:xfrm>
                          <a:off x="4884641" y="2796060"/>
                          <a:ext cx="4251101" cy="32377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  <p:sp>
                      <p:nvSpPr>
                        <p:cNvPr id="63" name="TextBox 62">
                          <a:extLst>
                            <a:ext uri="{FF2B5EF4-FFF2-40B4-BE49-F238E27FC236}">
                              <a16:creationId xmlns:a16="http://schemas.microsoft.com/office/drawing/2014/main" id="{10669171-F511-7681-58D3-99EBD15246F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292080" y="5897765"/>
                          <a:ext cx="288032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p:txBody>
                    </p:sp>
                    <p:sp>
                      <p:nvSpPr>
                        <p:cNvPr id="65" name="TextBox 64">
                          <a:extLst>
                            <a:ext uri="{FF2B5EF4-FFF2-40B4-BE49-F238E27FC236}">
                              <a16:creationId xmlns:a16="http://schemas.microsoft.com/office/drawing/2014/main" id="{6AE7A76B-249F-03FB-89F4-7C2EE1FFDF1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8855968" y="5948091"/>
                          <a:ext cx="288032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p:txBody>
                    </p:sp>
                    <p:sp>
                      <p:nvSpPr>
                        <p:cNvPr id="66" name="TextBox 65">
                          <a:extLst>
                            <a:ext uri="{FF2B5EF4-FFF2-40B4-BE49-F238E27FC236}">
                              <a16:creationId xmlns:a16="http://schemas.microsoft.com/office/drawing/2014/main" id="{0178D7B0-B3C3-175D-E5B3-BE16539E1D6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005049" y="5925306"/>
                          <a:ext cx="541756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dirty="0"/>
                            <a:t>0.5</a:t>
                          </a:r>
                        </a:p>
                      </p:txBody>
                    </p:sp>
                    <p:sp>
                      <p:nvSpPr>
                        <p:cNvPr id="4096" name="TextBox 4095">
                          <a:extLst>
                            <a:ext uri="{FF2B5EF4-FFF2-40B4-BE49-F238E27FC236}">
                              <a16:creationId xmlns:a16="http://schemas.microsoft.com/office/drawing/2014/main" id="{6C3C4C2C-53D2-B0B9-B8AB-528CC90C5DF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405868" y="6209302"/>
                          <a:ext cx="2675384" cy="40011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2000" dirty="0"/>
                            <a:t>Signal probability</a:t>
                          </a:r>
                        </a:p>
                      </p:txBody>
                    </p:sp>
                    <p:sp>
                      <p:nvSpPr>
                        <p:cNvPr id="4097" name="Rectangle 4096">
                          <a:extLst>
                            <a:ext uri="{FF2B5EF4-FFF2-40B4-BE49-F238E27FC236}">
                              <a16:creationId xmlns:a16="http://schemas.microsoft.com/office/drawing/2014/main" id="{3D261FA1-5F2E-F3DC-BDC8-94BE01C11D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452320" y="4523806"/>
                          <a:ext cx="1447686" cy="12933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70" name="Rectangle 69">
                        <a:extLst>
                          <a:ext uri="{FF2B5EF4-FFF2-40B4-BE49-F238E27FC236}">
                            <a16:creationId xmlns:a16="http://schemas.microsoft.com/office/drawing/2014/main" id="{225A80E2-970B-975F-FB86-581C1B7456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88056" y="3381126"/>
                        <a:ext cx="701948" cy="98397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9E6332E0-31B9-A3D8-F632-9AEC76EDE2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09950" y="3057927"/>
                      <a:ext cx="1190055" cy="37107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103" name="Right Brace 4102">
                    <a:extLst>
                      <a:ext uri="{FF2B5EF4-FFF2-40B4-BE49-F238E27FC236}">
                        <a16:creationId xmlns:a16="http://schemas.microsoft.com/office/drawing/2014/main" id="{7D478F65-D368-C084-8779-156C6E7B0D2E}"/>
                      </a:ext>
                    </a:extLst>
                  </p:cNvPr>
                  <p:cNvSpPr/>
                  <p:nvPr/>
                </p:nvSpPr>
                <p:spPr>
                  <a:xfrm>
                    <a:off x="7688056" y="3381126"/>
                    <a:ext cx="124304" cy="983978"/>
                  </a:xfrm>
                  <a:prstGeom prst="rightBrac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04" name="TextBox 4103">
                    <a:extLst>
                      <a:ext uri="{FF2B5EF4-FFF2-40B4-BE49-F238E27FC236}">
                        <a16:creationId xmlns:a16="http://schemas.microsoft.com/office/drawing/2014/main" id="{A1374E07-3334-1C44-4982-9BEB84AB0B29}"/>
                      </a:ext>
                    </a:extLst>
                  </p:cNvPr>
                  <p:cNvSpPr txBox="1"/>
                  <p:nvPr/>
                </p:nvSpPr>
                <p:spPr>
                  <a:xfrm>
                    <a:off x="7777843" y="3659013"/>
                    <a:ext cx="1349915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/>
                      <a:t>Expected backgrounds</a:t>
                    </a:r>
                  </a:p>
                </p:txBody>
              </p:sp>
            </p:grp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83622D6F-F4E8-20B0-49B5-CF559CF16820}"/>
                    </a:ext>
                  </a:extLst>
                </p:cNvPr>
                <p:cNvSpPr/>
                <p:nvPr/>
              </p:nvSpPr>
              <p:spPr>
                <a:xfrm>
                  <a:off x="5605098" y="3259810"/>
                  <a:ext cx="1490483" cy="764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CA4BDB6-4E34-FA42-1C3A-EAF922F200FB}"/>
                  </a:ext>
                </a:extLst>
              </p:cNvPr>
              <p:cNvSpPr txBox="1"/>
              <p:nvPr/>
            </p:nvSpPr>
            <p:spPr>
              <a:xfrm>
                <a:off x="6203466" y="3068960"/>
                <a:ext cx="11497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Expected </a:t>
                </a:r>
                <a:r>
                  <a:rPr lang="en-GB" sz="1600" dirty="0" err="1"/>
                  <a:t>WH,H</a:t>
                </a:r>
                <a:r>
                  <a:rPr lang="en-GB" sz="1600" dirty="0" err="1">
                    <a:sym typeface="Wingdings" pitchFamily="2" charset="2"/>
                  </a:rPr>
                  <a:t>bb</a:t>
                </a:r>
                <a:endParaRPr lang="en-GB" sz="1600" dirty="0"/>
              </a:p>
            </p:txBody>
          </p:sp>
          <p:cxnSp>
            <p:nvCxnSpPr>
              <p:cNvPr id="4109" name="Straight Arrow Connector 4108">
                <a:extLst>
                  <a:ext uri="{FF2B5EF4-FFF2-40B4-BE49-F238E27FC236}">
                    <a16:creationId xmlns:a16="http://schemas.microsoft.com/office/drawing/2014/main" id="{E7D65B35-66A8-0666-4D55-349CE11F72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49838" y="3283805"/>
                <a:ext cx="27445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3703AE82-096B-99F1-8CFC-31AB57D24290}"/>
                </a:ext>
              </a:extLst>
            </p:cNvPr>
            <p:cNvSpPr txBox="1"/>
            <p:nvPr/>
          </p:nvSpPr>
          <p:spPr>
            <a:xfrm>
              <a:off x="7596113" y="2946340"/>
              <a:ext cx="11497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Data</a:t>
              </a:r>
            </a:p>
          </p:txBody>
        </p:sp>
      </p:grpSp>
      <p:sp>
        <p:nvSpPr>
          <p:cNvPr id="60" name="Right Arrow 59">
            <a:extLst>
              <a:ext uri="{FF2B5EF4-FFF2-40B4-BE49-F238E27FC236}">
                <a16:creationId xmlns:a16="http://schemas.microsoft.com/office/drawing/2014/main" id="{6E74A747-5443-AA9D-F428-391708F078F8}"/>
              </a:ext>
            </a:extLst>
          </p:cNvPr>
          <p:cNvSpPr/>
          <p:nvPr/>
        </p:nvSpPr>
        <p:spPr>
          <a:xfrm>
            <a:off x="4427985" y="4311507"/>
            <a:ext cx="549426" cy="799323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811B3A-5950-5042-B46D-732889E22685}"/>
              </a:ext>
            </a:extLst>
          </p:cNvPr>
          <p:cNvGrpSpPr/>
          <p:nvPr/>
        </p:nvGrpSpPr>
        <p:grpSpPr>
          <a:xfrm>
            <a:off x="2128891" y="2665562"/>
            <a:ext cx="2676359" cy="1195484"/>
            <a:chOff x="2128891" y="2665562"/>
            <a:chExt cx="2676359" cy="1195484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919D357-D674-ABEA-F0A7-66CAAB14BFD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28891" y="2665562"/>
              <a:ext cx="2676359" cy="1195484"/>
              <a:chOff x="3033087" y="4278696"/>
              <a:chExt cx="3167459" cy="1414851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4CCDB02-67AF-4827-A272-684C96491A17}"/>
                  </a:ext>
                </a:extLst>
              </p:cNvPr>
              <p:cNvGrpSpPr/>
              <p:nvPr/>
            </p:nvGrpSpPr>
            <p:grpSpPr>
              <a:xfrm>
                <a:off x="3059832" y="4278696"/>
                <a:ext cx="1965102" cy="1088951"/>
                <a:chOff x="3059832" y="4278696"/>
                <a:chExt cx="1965102" cy="1088951"/>
              </a:xfrm>
            </p:grpSpPr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1388283C-9737-36BD-9A9D-68005D786042}"/>
                    </a:ext>
                  </a:extLst>
                </p:cNvPr>
                <p:cNvGrpSpPr/>
                <p:nvPr/>
              </p:nvGrpSpPr>
              <p:grpSpPr>
                <a:xfrm>
                  <a:off x="3059832" y="4278696"/>
                  <a:ext cx="1965102" cy="1088951"/>
                  <a:chOff x="3059832" y="4278696"/>
                  <a:chExt cx="1965102" cy="1088951"/>
                </a:xfrm>
              </p:grpSpPr>
              <p:cxnSp>
                <p:nvCxnSpPr>
                  <p:cNvPr id="74" name="Straight Arrow Connector 73">
                    <a:extLst>
                      <a:ext uri="{FF2B5EF4-FFF2-40B4-BE49-F238E27FC236}">
                        <a16:creationId xmlns:a16="http://schemas.microsoft.com/office/drawing/2014/main" id="{CAC10BB9-2142-46D1-066A-597D1902BC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59832" y="4278696"/>
                    <a:ext cx="0" cy="106572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Arrow Connector 74">
                    <a:extLst>
                      <a:ext uri="{FF2B5EF4-FFF2-40B4-BE49-F238E27FC236}">
                        <a16:creationId xmlns:a16="http://schemas.microsoft.com/office/drawing/2014/main" id="{DADBC3C3-5A1D-FF33-349D-2B5E61C848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59832" y="5358816"/>
                    <a:ext cx="1965102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6" name="Freeform 75">
                    <a:extLst>
                      <a:ext uri="{FF2B5EF4-FFF2-40B4-BE49-F238E27FC236}">
                        <a16:creationId xmlns:a16="http://schemas.microsoft.com/office/drawing/2014/main" id="{6B94ABF9-D28C-1EB7-9DE8-8C507C8A9449}"/>
                      </a:ext>
                    </a:extLst>
                  </p:cNvPr>
                  <p:cNvSpPr/>
                  <p:nvPr/>
                </p:nvSpPr>
                <p:spPr>
                  <a:xfrm>
                    <a:off x="3063834" y="4797631"/>
                    <a:ext cx="1888176" cy="570016"/>
                  </a:xfrm>
                  <a:custGeom>
                    <a:avLst/>
                    <a:gdLst>
                      <a:gd name="connsiteX0" fmla="*/ 0 w 1888176"/>
                      <a:gd name="connsiteY0" fmla="*/ 95003 h 570016"/>
                      <a:gd name="connsiteX1" fmla="*/ 83127 w 1888176"/>
                      <a:gd name="connsiteY1" fmla="*/ 23751 h 570016"/>
                      <a:gd name="connsiteX2" fmla="*/ 118753 w 1888176"/>
                      <a:gd name="connsiteY2" fmla="*/ 0 h 570016"/>
                      <a:gd name="connsiteX3" fmla="*/ 332509 w 1888176"/>
                      <a:gd name="connsiteY3" fmla="*/ 11875 h 570016"/>
                      <a:gd name="connsiteX4" fmla="*/ 415636 w 1888176"/>
                      <a:gd name="connsiteY4" fmla="*/ 23751 h 570016"/>
                      <a:gd name="connsiteX5" fmla="*/ 463137 w 1888176"/>
                      <a:gd name="connsiteY5" fmla="*/ 35626 h 570016"/>
                      <a:gd name="connsiteX6" fmla="*/ 605641 w 1888176"/>
                      <a:gd name="connsiteY6" fmla="*/ 59377 h 570016"/>
                      <a:gd name="connsiteX7" fmla="*/ 676893 w 1888176"/>
                      <a:gd name="connsiteY7" fmla="*/ 83127 h 570016"/>
                      <a:gd name="connsiteX8" fmla="*/ 712519 w 1888176"/>
                      <a:gd name="connsiteY8" fmla="*/ 95003 h 570016"/>
                      <a:gd name="connsiteX9" fmla="*/ 1092530 w 1888176"/>
                      <a:gd name="connsiteY9" fmla="*/ 71252 h 570016"/>
                      <a:gd name="connsiteX10" fmla="*/ 1128156 w 1888176"/>
                      <a:gd name="connsiteY10" fmla="*/ 59377 h 570016"/>
                      <a:gd name="connsiteX11" fmla="*/ 1246909 w 1888176"/>
                      <a:gd name="connsiteY11" fmla="*/ 71252 h 570016"/>
                      <a:gd name="connsiteX12" fmla="*/ 1318161 w 1888176"/>
                      <a:gd name="connsiteY12" fmla="*/ 95003 h 570016"/>
                      <a:gd name="connsiteX13" fmla="*/ 1436914 w 1888176"/>
                      <a:gd name="connsiteY13" fmla="*/ 106878 h 570016"/>
                      <a:gd name="connsiteX14" fmla="*/ 1484415 w 1888176"/>
                      <a:gd name="connsiteY14" fmla="*/ 166255 h 570016"/>
                      <a:gd name="connsiteX15" fmla="*/ 1520041 w 1888176"/>
                      <a:gd name="connsiteY15" fmla="*/ 190005 h 570016"/>
                      <a:gd name="connsiteX16" fmla="*/ 1543792 w 1888176"/>
                      <a:gd name="connsiteY16" fmla="*/ 225631 h 570016"/>
                      <a:gd name="connsiteX17" fmla="*/ 1579418 w 1888176"/>
                      <a:gd name="connsiteY17" fmla="*/ 249382 h 570016"/>
                      <a:gd name="connsiteX18" fmla="*/ 1591293 w 1888176"/>
                      <a:gd name="connsiteY18" fmla="*/ 285008 h 570016"/>
                      <a:gd name="connsiteX19" fmla="*/ 1615044 w 1888176"/>
                      <a:gd name="connsiteY19" fmla="*/ 320634 h 570016"/>
                      <a:gd name="connsiteX20" fmla="*/ 1638795 w 1888176"/>
                      <a:gd name="connsiteY20" fmla="*/ 391886 h 570016"/>
                      <a:gd name="connsiteX21" fmla="*/ 1662545 w 1888176"/>
                      <a:gd name="connsiteY21" fmla="*/ 427512 h 570016"/>
                      <a:gd name="connsiteX22" fmla="*/ 1745672 w 1888176"/>
                      <a:gd name="connsiteY22" fmla="*/ 510639 h 570016"/>
                      <a:gd name="connsiteX23" fmla="*/ 1816924 w 1888176"/>
                      <a:gd name="connsiteY23" fmla="*/ 534390 h 570016"/>
                      <a:gd name="connsiteX24" fmla="*/ 1852550 w 1888176"/>
                      <a:gd name="connsiteY24" fmla="*/ 546265 h 570016"/>
                      <a:gd name="connsiteX25" fmla="*/ 1888176 w 1888176"/>
                      <a:gd name="connsiteY25" fmla="*/ 570016 h 570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888176" h="570016">
                        <a:moveTo>
                          <a:pt x="0" y="95003"/>
                        </a:moveTo>
                        <a:cubicBezTo>
                          <a:pt x="27709" y="71252"/>
                          <a:pt x="54629" y="46549"/>
                          <a:pt x="83127" y="23751"/>
                        </a:cubicBezTo>
                        <a:cubicBezTo>
                          <a:pt x="94272" y="14835"/>
                          <a:pt x="104497" y="679"/>
                          <a:pt x="118753" y="0"/>
                        </a:cubicBezTo>
                        <a:lnTo>
                          <a:pt x="332509" y="11875"/>
                        </a:lnTo>
                        <a:cubicBezTo>
                          <a:pt x="360218" y="15834"/>
                          <a:pt x="388097" y="18744"/>
                          <a:pt x="415636" y="23751"/>
                        </a:cubicBezTo>
                        <a:cubicBezTo>
                          <a:pt x="431694" y="26671"/>
                          <a:pt x="447205" y="32086"/>
                          <a:pt x="463137" y="35626"/>
                        </a:cubicBezTo>
                        <a:cubicBezTo>
                          <a:pt x="525645" y="49516"/>
                          <a:pt x="536252" y="49464"/>
                          <a:pt x="605641" y="59377"/>
                        </a:cubicBezTo>
                        <a:lnTo>
                          <a:pt x="676893" y="83127"/>
                        </a:lnTo>
                        <a:lnTo>
                          <a:pt x="712519" y="95003"/>
                        </a:lnTo>
                        <a:cubicBezTo>
                          <a:pt x="848981" y="89949"/>
                          <a:pt x="966843" y="102673"/>
                          <a:pt x="1092530" y="71252"/>
                        </a:cubicBezTo>
                        <a:cubicBezTo>
                          <a:pt x="1104674" y="68216"/>
                          <a:pt x="1116281" y="63335"/>
                          <a:pt x="1128156" y="59377"/>
                        </a:cubicBezTo>
                        <a:cubicBezTo>
                          <a:pt x="1167740" y="63335"/>
                          <a:pt x="1207809" y="63921"/>
                          <a:pt x="1246909" y="71252"/>
                        </a:cubicBezTo>
                        <a:cubicBezTo>
                          <a:pt x="1271516" y="75866"/>
                          <a:pt x="1293250" y="92512"/>
                          <a:pt x="1318161" y="95003"/>
                        </a:cubicBezTo>
                        <a:lnTo>
                          <a:pt x="1436914" y="106878"/>
                        </a:lnTo>
                        <a:cubicBezTo>
                          <a:pt x="1539016" y="174947"/>
                          <a:pt x="1418858" y="84310"/>
                          <a:pt x="1484415" y="166255"/>
                        </a:cubicBezTo>
                        <a:cubicBezTo>
                          <a:pt x="1493331" y="177400"/>
                          <a:pt x="1508166" y="182088"/>
                          <a:pt x="1520041" y="190005"/>
                        </a:cubicBezTo>
                        <a:cubicBezTo>
                          <a:pt x="1527958" y="201880"/>
                          <a:pt x="1533700" y="215539"/>
                          <a:pt x="1543792" y="225631"/>
                        </a:cubicBezTo>
                        <a:cubicBezTo>
                          <a:pt x="1553884" y="235723"/>
                          <a:pt x="1570502" y="238237"/>
                          <a:pt x="1579418" y="249382"/>
                        </a:cubicBezTo>
                        <a:cubicBezTo>
                          <a:pt x="1587238" y="259157"/>
                          <a:pt x="1585695" y="273812"/>
                          <a:pt x="1591293" y="285008"/>
                        </a:cubicBezTo>
                        <a:cubicBezTo>
                          <a:pt x="1597676" y="297774"/>
                          <a:pt x="1607127" y="308759"/>
                          <a:pt x="1615044" y="320634"/>
                        </a:cubicBezTo>
                        <a:cubicBezTo>
                          <a:pt x="1622961" y="344385"/>
                          <a:pt x="1624908" y="371055"/>
                          <a:pt x="1638795" y="391886"/>
                        </a:cubicBezTo>
                        <a:cubicBezTo>
                          <a:pt x="1646712" y="403761"/>
                          <a:pt x="1656162" y="414747"/>
                          <a:pt x="1662545" y="427512"/>
                        </a:cubicBezTo>
                        <a:cubicBezTo>
                          <a:pt x="1688825" y="480072"/>
                          <a:pt x="1651744" y="479329"/>
                          <a:pt x="1745672" y="510639"/>
                        </a:cubicBezTo>
                        <a:lnTo>
                          <a:pt x="1816924" y="534390"/>
                        </a:lnTo>
                        <a:lnTo>
                          <a:pt x="1852550" y="546265"/>
                        </a:lnTo>
                        <a:lnTo>
                          <a:pt x="1888176" y="570016"/>
                        </a:lnTo>
                      </a:path>
                    </a:pathLst>
                  </a:custGeom>
                  <a:noFill/>
                  <a:ln w="285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3" name="Freeform 72">
                  <a:extLst>
                    <a:ext uri="{FF2B5EF4-FFF2-40B4-BE49-F238E27FC236}">
                      <a16:creationId xmlns:a16="http://schemas.microsoft.com/office/drawing/2014/main" id="{BDDFCAB2-0317-42DF-A293-2BC13E01358F}"/>
                    </a:ext>
                  </a:extLst>
                </p:cNvPr>
                <p:cNvSpPr/>
                <p:nvPr/>
              </p:nvSpPr>
              <p:spPr>
                <a:xfrm>
                  <a:off x="3182586" y="4725146"/>
                  <a:ext cx="693083" cy="155586"/>
                </a:xfrm>
                <a:custGeom>
                  <a:avLst/>
                  <a:gdLst>
                    <a:gd name="connsiteX0" fmla="*/ 0 w 546265"/>
                    <a:gd name="connsiteY0" fmla="*/ 59377 h 154379"/>
                    <a:gd name="connsiteX1" fmla="*/ 83127 w 546265"/>
                    <a:gd name="connsiteY1" fmla="*/ 71252 h 154379"/>
                    <a:gd name="connsiteX2" fmla="*/ 118753 w 546265"/>
                    <a:gd name="connsiteY2" fmla="*/ 47502 h 154379"/>
                    <a:gd name="connsiteX3" fmla="*/ 190005 w 546265"/>
                    <a:gd name="connsiteY3" fmla="*/ 23751 h 154379"/>
                    <a:gd name="connsiteX4" fmla="*/ 225631 w 546265"/>
                    <a:gd name="connsiteY4" fmla="*/ 11876 h 154379"/>
                    <a:gd name="connsiteX5" fmla="*/ 261257 w 546265"/>
                    <a:gd name="connsiteY5" fmla="*/ 0 h 154379"/>
                    <a:gd name="connsiteX6" fmla="*/ 344384 w 546265"/>
                    <a:gd name="connsiteY6" fmla="*/ 11876 h 154379"/>
                    <a:gd name="connsiteX7" fmla="*/ 391886 w 546265"/>
                    <a:gd name="connsiteY7" fmla="*/ 83127 h 154379"/>
                    <a:gd name="connsiteX8" fmla="*/ 463138 w 546265"/>
                    <a:gd name="connsiteY8" fmla="*/ 106878 h 154379"/>
                    <a:gd name="connsiteX9" fmla="*/ 498764 w 546265"/>
                    <a:gd name="connsiteY9" fmla="*/ 118753 h 154379"/>
                    <a:gd name="connsiteX10" fmla="*/ 546265 w 546265"/>
                    <a:gd name="connsiteY10" fmla="*/ 154379 h 154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6265" h="154379">
                      <a:moveTo>
                        <a:pt x="0" y="59377"/>
                      </a:moveTo>
                      <a:cubicBezTo>
                        <a:pt x="27709" y="63335"/>
                        <a:pt x="55276" y="74037"/>
                        <a:pt x="83127" y="71252"/>
                      </a:cubicBezTo>
                      <a:cubicBezTo>
                        <a:pt x="97328" y="69832"/>
                        <a:pt x="105711" y="53298"/>
                        <a:pt x="118753" y="47502"/>
                      </a:cubicBezTo>
                      <a:cubicBezTo>
                        <a:pt x="141631" y="37334"/>
                        <a:pt x="166254" y="31668"/>
                        <a:pt x="190005" y="23751"/>
                      </a:cubicBezTo>
                      <a:lnTo>
                        <a:pt x="225631" y="11876"/>
                      </a:lnTo>
                      <a:lnTo>
                        <a:pt x="261257" y="0"/>
                      </a:lnTo>
                      <a:cubicBezTo>
                        <a:pt x="288966" y="3959"/>
                        <a:pt x="320770" y="-3151"/>
                        <a:pt x="344384" y="11876"/>
                      </a:cubicBezTo>
                      <a:cubicBezTo>
                        <a:pt x="368466" y="27201"/>
                        <a:pt x="364806" y="74100"/>
                        <a:pt x="391886" y="83127"/>
                      </a:cubicBezTo>
                      <a:lnTo>
                        <a:pt x="463138" y="106878"/>
                      </a:lnTo>
                      <a:lnTo>
                        <a:pt x="498764" y="118753"/>
                      </a:lnTo>
                      <a:cubicBezTo>
                        <a:pt x="539048" y="145609"/>
                        <a:pt x="524298" y="132412"/>
                        <a:pt x="546265" y="154379"/>
                      </a:cubicBezTo>
                    </a:path>
                  </a:pathLst>
                </a:custGeom>
                <a:noFill/>
                <a:ln w="285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266EE0AA-997F-A098-1D3A-36E262F09BD9}"/>
                  </a:ext>
                </a:extLst>
              </p:cNvPr>
              <p:cNvSpPr txBox="1"/>
              <p:nvPr/>
            </p:nvSpPr>
            <p:spPr>
              <a:xfrm>
                <a:off x="3033087" y="5293437"/>
                <a:ext cx="316745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angular distance b    b </a:t>
                </a:r>
              </a:p>
            </p:txBody>
          </p:sp>
        </p:grp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D9538605-74D9-4533-03DC-292F629C7CAB}"/>
                </a:ext>
              </a:extLst>
            </p:cNvPr>
            <p:cNvCxnSpPr/>
            <p:nvPr/>
          </p:nvCxnSpPr>
          <p:spPr>
            <a:xfrm>
              <a:off x="3888000" y="3708000"/>
              <a:ext cx="2160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6EA045F-AD90-DE19-38D8-CDD41F30555B}"/>
              </a:ext>
            </a:extLst>
          </p:cNvPr>
          <p:cNvGrpSpPr/>
          <p:nvPr/>
        </p:nvGrpSpPr>
        <p:grpSpPr>
          <a:xfrm>
            <a:off x="1703457" y="5541302"/>
            <a:ext cx="2580511" cy="1247408"/>
            <a:chOff x="1472047" y="5541302"/>
            <a:chExt cx="2580511" cy="1247408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90B4731-CAEF-0C91-0862-8A4A4F3996D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72047" y="5541302"/>
              <a:ext cx="2580511" cy="1247408"/>
              <a:chOff x="6202623" y="2314865"/>
              <a:chExt cx="2898503" cy="1401124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68FED828-CC25-675B-07B2-248B8186D310}"/>
                  </a:ext>
                </a:extLst>
              </p:cNvPr>
              <p:cNvGrpSpPr/>
              <p:nvPr/>
            </p:nvGrpSpPr>
            <p:grpSpPr>
              <a:xfrm>
                <a:off x="6202623" y="2314865"/>
                <a:ext cx="1965102" cy="1084070"/>
                <a:chOff x="6202623" y="2314865"/>
                <a:chExt cx="1965102" cy="1084070"/>
              </a:xfrm>
            </p:grpSpPr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361D4AD7-EBBF-5E72-017D-781448173F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202623" y="2314865"/>
                  <a:ext cx="0" cy="106572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>
                  <a:extLst>
                    <a:ext uri="{FF2B5EF4-FFF2-40B4-BE49-F238E27FC236}">
                      <a16:creationId xmlns:a16="http://schemas.microsoft.com/office/drawing/2014/main" id="{AD4DDAFD-8DE5-4002-6D1F-F5CD2F66BD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02623" y="3394985"/>
                  <a:ext cx="1965102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9A51344C-7166-1CD3-F449-B81515733148}"/>
                    </a:ext>
                  </a:extLst>
                </p:cNvPr>
                <p:cNvSpPr/>
                <p:nvPr/>
              </p:nvSpPr>
              <p:spPr>
                <a:xfrm>
                  <a:off x="6222670" y="2508287"/>
                  <a:ext cx="1840675" cy="890648"/>
                </a:xfrm>
                <a:custGeom>
                  <a:avLst/>
                  <a:gdLst>
                    <a:gd name="connsiteX0" fmla="*/ 0 w 1840675"/>
                    <a:gd name="connsiteY0" fmla="*/ 593767 h 608233"/>
                    <a:gd name="connsiteX1" fmla="*/ 83127 w 1840675"/>
                    <a:gd name="connsiteY1" fmla="*/ 605642 h 608233"/>
                    <a:gd name="connsiteX2" fmla="*/ 213756 w 1840675"/>
                    <a:gd name="connsiteY2" fmla="*/ 581891 h 608233"/>
                    <a:gd name="connsiteX3" fmla="*/ 285008 w 1840675"/>
                    <a:gd name="connsiteY3" fmla="*/ 558141 h 608233"/>
                    <a:gd name="connsiteX4" fmla="*/ 534390 w 1840675"/>
                    <a:gd name="connsiteY4" fmla="*/ 534390 h 608233"/>
                    <a:gd name="connsiteX5" fmla="*/ 783772 w 1840675"/>
                    <a:gd name="connsiteY5" fmla="*/ 498764 h 608233"/>
                    <a:gd name="connsiteX6" fmla="*/ 890649 w 1840675"/>
                    <a:gd name="connsiteY6" fmla="*/ 463138 h 608233"/>
                    <a:gd name="connsiteX7" fmla="*/ 926275 w 1840675"/>
                    <a:gd name="connsiteY7" fmla="*/ 451263 h 608233"/>
                    <a:gd name="connsiteX8" fmla="*/ 961901 w 1840675"/>
                    <a:gd name="connsiteY8" fmla="*/ 415637 h 608233"/>
                    <a:gd name="connsiteX9" fmla="*/ 1033153 w 1840675"/>
                    <a:gd name="connsiteY9" fmla="*/ 391886 h 608233"/>
                    <a:gd name="connsiteX10" fmla="*/ 1092530 w 1840675"/>
                    <a:gd name="connsiteY10" fmla="*/ 344385 h 608233"/>
                    <a:gd name="connsiteX11" fmla="*/ 1116281 w 1840675"/>
                    <a:gd name="connsiteY11" fmla="*/ 308759 h 608233"/>
                    <a:gd name="connsiteX12" fmla="*/ 1151907 w 1840675"/>
                    <a:gd name="connsiteY12" fmla="*/ 296883 h 608233"/>
                    <a:gd name="connsiteX13" fmla="*/ 1223159 w 1840675"/>
                    <a:gd name="connsiteY13" fmla="*/ 249382 h 608233"/>
                    <a:gd name="connsiteX14" fmla="*/ 1258785 w 1840675"/>
                    <a:gd name="connsiteY14" fmla="*/ 213756 h 608233"/>
                    <a:gd name="connsiteX15" fmla="*/ 1294411 w 1840675"/>
                    <a:gd name="connsiteY15" fmla="*/ 201881 h 608233"/>
                    <a:gd name="connsiteX16" fmla="*/ 1318161 w 1840675"/>
                    <a:gd name="connsiteY16" fmla="*/ 166255 h 608233"/>
                    <a:gd name="connsiteX17" fmla="*/ 1389413 w 1840675"/>
                    <a:gd name="connsiteY17" fmla="*/ 130629 h 608233"/>
                    <a:gd name="connsiteX18" fmla="*/ 1460665 w 1840675"/>
                    <a:gd name="connsiteY18" fmla="*/ 95003 h 608233"/>
                    <a:gd name="connsiteX19" fmla="*/ 1531917 w 1840675"/>
                    <a:gd name="connsiteY19" fmla="*/ 59377 h 608233"/>
                    <a:gd name="connsiteX20" fmla="*/ 1638795 w 1840675"/>
                    <a:gd name="connsiteY20" fmla="*/ 0 h 608233"/>
                    <a:gd name="connsiteX21" fmla="*/ 1733798 w 1840675"/>
                    <a:gd name="connsiteY21" fmla="*/ 47502 h 608233"/>
                    <a:gd name="connsiteX22" fmla="*/ 1757548 w 1840675"/>
                    <a:gd name="connsiteY22" fmla="*/ 118754 h 608233"/>
                    <a:gd name="connsiteX23" fmla="*/ 1781299 w 1840675"/>
                    <a:gd name="connsiteY23" fmla="*/ 427512 h 608233"/>
                    <a:gd name="connsiteX24" fmla="*/ 1816925 w 1840675"/>
                    <a:gd name="connsiteY24" fmla="*/ 534390 h 608233"/>
                    <a:gd name="connsiteX25" fmla="*/ 1828800 w 1840675"/>
                    <a:gd name="connsiteY25" fmla="*/ 570016 h 608233"/>
                    <a:gd name="connsiteX26" fmla="*/ 1840675 w 1840675"/>
                    <a:gd name="connsiteY26" fmla="*/ 605642 h 608233"/>
                    <a:gd name="connsiteX27" fmla="*/ 1840675 w 1840675"/>
                    <a:gd name="connsiteY27" fmla="*/ 593767 h 608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40675" h="608233">
                      <a:moveTo>
                        <a:pt x="0" y="593767"/>
                      </a:moveTo>
                      <a:cubicBezTo>
                        <a:pt x="27709" y="597725"/>
                        <a:pt x="55137" y="605642"/>
                        <a:pt x="83127" y="605642"/>
                      </a:cubicBezTo>
                      <a:cubicBezTo>
                        <a:pt x="92185" y="605642"/>
                        <a:pt x="199595" y="585753"/>
                        <a:pt x="213756" y="581891"/>
                      </a:cubicBezTo>
                      <a:cubicBezTo>
                        <a:pt x="237909" y="575304"/>
                        <a:pt x="260036" y="559925"/>
                        <a:pt x="285008" y="558141"/>
                      </a:cubicBezTo>
                      <a:cubicBezTo>
                        <a:pt x="479181" y="544271"/>
                        <a:pt x="396261" y="554122"/>
                        <a:pt x="534390" y="534390"/>
                      </a:cubicBezTo>
                      <a:cubicBezTo>
                        <a:pt x="662097" y="491821"/>
                        <a:pt x="580662" y="512304"/>
                        <a:pt x="783772" y="498764"/>
                      </a:cubicBezTo>
                      <a:lnTo>
                        <a:pt x="890649" y="463138"/>
                      </a:lnTo>
                      <a:lnTo>
                        <a:pt x="926275" y="451263"/>
                      </a:lnTo>
                      <a:cubicBezTo>
                        <a:pt x="938150" y="439388"/>
                        <a:pt x="947220" y="423793"/>
                        <a:pt x="961901" y="415637"/>
                      </a:cubicBezTo>
                      <a:cubicBezTo>
                        <a:pt x="983786" y="403479"/>
                        <a:pt x="1033153" y="391886"/>
                        <a:pt x="1033153" y="391886"/>
                      </a:cubicBezTo>
                      <a:cubicBezTo>
                        <a:pt x="1101220" y="289786"/>
                        <a:pt x="1010586" y="409939"/>
                        <a:pt x="1092530" y="344385"/>
                      </a:cubicBezTo>
                      <a:cubicBezTo>
                        <a:pt x="1103675" y="335469"/>
                        <a:pt x="1105136" y="317675"/>
                        <a:pt x="1116281" y="308759"/>
                      </a:cubicBezTo>
                      <a:cubicBezTo>
                        <a:pt x="1126056" y="300939"/>
                        <a:pt x="1140965" y="302962"/>
                        <a:pt x="1151907" y="296883"/>
                      </a:cubicBezTo>
                      <a:cubicBezTo>
                        <a:pt x="1176860" y="283020"/>
                        <a:pt x="1202975" y="269566"/>
                        <a:pt x="1223159" y="249382"/>
                      </a:cubicBezTo>
                      <a:cubicBezTo>
                        <a:pt x="1235034" y="237507"/>
                        <a:pt x="1244811" y="223072"/>
                        <a:pt x="1258785" y="213756"/>
                      </a:cubicBezTo>
                      <a:cubicBezTo>
                        <a:pt x="1269200" y="206812"/>
                        <a:pt x="1282536" y="205839"/>
                        <a:pt x="1294411" y="201881"/>
                      </a:cubicBezTo>
                      <a:cubicBezTo>
                        <a:pt x="1302328" y="190006"/>
                        <a:pt x="1308069" y="176347"/>
                        <a:pt x="1318161" y="166255"/>
                      </a:cubicBezTo>
                      <a:cubicBezTo>
                        <a:pt x="1341182" y="143234"/>
                        <a:pt x="1360437" y="140287"/>
                        <a:pt x="1389413" y="130629"/>
                      </a:cubicBezTo>
                      <a:cubicBezTo>
                        <a:pt x="1491513" y="62562"/>
                        <a:pt x="1362333" y="144169"/>
                        <a:pt x="1460665" y="95003"/>
                      </a:cubicBezTo>
                      <a:cubicBezTo>
                        <a:pt x="1552748" y="48962"/>
                        <a:pt x="1442370" y="89225"/>
                        <a:pt x="1531917" y="59377"/>
                      </a:cubicBezTo>
                      <a:cubicBezTo>
                        <a:pt x="1613584" y="4932"/>
                        <a:pt x="1576089" y="20903"/>
                        <a:pt x="1638795" y="0"/>
                      </a:cubicBezTo>
                      <a:cubicBezTo>
                        <a:pt x="1701587" y="10466"/>
                        <a:pt x="1710050" y="-5932"/>
                        <a:pt x="1733798" y="47502"/>
                      </a:cubicBezTo>
                      <a:cubicBezTo>
                        <a:pt x="1743966" y="70380"/>
                        <a:pt x="1757548" y="118754"/>
                        <a:pt x="1757548" y="118754"/>
                      </a:cubicBezTo>
                      <a:cubicBezTo>
                        <a:pt x="1759874" y="162944"/>
                        <a:pt x="1762869" y="347647"/>
                        <a:pt x="1781299" y="427512"/>
                      </a:cubicBezTo>
                      <a:cubicBezTo>
                        <a:pt x="1781305" y="427540"/>
                        <a:pt x="1810983" y="516564"/>
                        <a:pt x="1816925" y="534390"/>
                      </a:cubicBezTo>
                      <a:lnTo>
                        <a:pt x="1828800" y="570016"/>
                      </a:lnTo>
                      <a:cubicBezTo>
                        <a:pt x="1832758" y="581891"/>
                        <a:pt x="1840675" y="618160"/>
                        <a:pt x="1840675" y="605642"/>
                      </a:cubicBezTo>
                      <a:lnTo>
                        <a:pt x="1840675" y="593767"/>
                      </a:lnTo>
                    </a:path>
                  </a:pathLst>
                </a:cu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7" name="Freeform 86">
                  <a:extLst>
                    <a:ext uri="{FF2B5EF4-FFF2-40B4-BE49-F238E27FC236}">
                      <a16:creationId xmlns:a16="http://schemas.microsoft.com/office/drawing/2014/main" id="{C53D3D86-98C9-C26E-5629-245E7A138018}"/>
                    </a:ext>
                  </a:extLst>
                </p:cNvPr>
                <p:cNvSpPr/>
                <p:nvPr/>
              </p:nvSpPr>
              <p:spPr>
                <a:xfrm>
                  <a:off x="7457704" y="2410691"/>
                  <a:ext cx="510734" cy="427512"/>
                </a:xfrm>
                <a:custGeom>
                  <a:avLst/>
                  <a:gdLst>
                    <a:gd name="connsiteX0" fmla="*/ 0 w 510734"/>
                    <a:gd name="connsiteY0" fmla="*/ 427512 h 427512"/>
                    <a:gd name="connsiteX1" fmla="*/ 71252 w 510734"/>
                    <a:gd name="connsiteY1" fmla="*/ 344384 h 427512"/>
                    <a:gd name="connsiteX2" fmla="*/ 106878 w 510734"/>
                    <a:gd name="connsiteY2" fmla="*/ 320634 h 427512"/>
                    <a:gd name="connsiteX3" fmla="*/ 118753 w 510734"/>
                    <a:gd name="connsiteY3" fmla="*/ 285008 h 427512"/>
                    <a:gd name="connsiteX4" fmla="*/ 154379 w 510734"/>
                    <a:gd name="connsiteY4" fmla="*/ 249382 h 427512"/>
                    <a:gd name="connsiteX5" fmla="*/ 178130 w 510734"/>
                    <a:gd name="connsiteY5" fmla="*/ 213756 h 427512"/>
                    <a:gd name="connsiteX6" fmla="*/ 249382 w 510734"/>
                    <a:gd name="connsiteY6" fmla="*/ 166254 h 427512"/>
                    <a:gd name="connsiteX7" fmla="*/ 285008 w 510734"/>
                    <a:gd name="connsiteY7" fmla="*/ 95003 h 427512"/>
                    <a:gd name="connsiteX8" fmla="*/ 308758 w 510734"/>
                    <a:gd name="connsiteY8" fmla="*/ 59377 h 427512"/>
                    <a:gd name="connsiteX9" fmla="*/ 320634 w 510734"/>
                    <a:gd name="connsiteY9" fmla="*/ 23751 h 427512"/>
                    <a:gd name="connsiteX10" fmla="*/ 356260 w 510734"/>
                    <a:gd name="connsiteY10" fmla="*/ 0 h 427512"/>
                    <a:gd name="connsiteX11" fmla="*/ 475013 w 510734"/>
                    <a:gd name="connsiteY11" fmla="*/ 11875 h 427512"/>
                    <a:gd name="connsiteX12" fmla="*/ 498764 w 510734"/>
                    <a:gd name="connsiteY12" fmla="*/ 47501 h 427512"/>
                    <a:gd name="connsiteX13" fmla="*/ 510639 w 510734"/>
                    <a:gd name="connsiteY13" fmla="*/ 190005 h 427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10734" h="427512">
                      <a:moveTo>
                        <a:pt x="0" y="427512"/>
                      </a:moveTo>
                      <a:cubicBezTo>
                        <a:pt x="23751" y="399803"/>
                        <a:pt x="45446" y="370190"/>
                        <a:pt x="71252" y="344384"/>
                      </a:cubicBezTo>
                      <a:cubicBezTo>
                        <a:pt x="81344" y="334292"/>
                        <a:pt x="97962" y="331779"/>
                        <a:pt x="106878" y="320634"/>
                      </a:cubicBezTo>
                      <a:cubicBezTo>
                        <a:pt x="114698" y="310859"/>
                        <a:pt x="111809" y="295423"/>
                        <a:pt x="118753" y="285008"/>
                      </a:cubicBezTo>
                      <a:cubicBezTo>
                        <a:pt x="128069" y="271034"/>
                        <a:pt x="143628" y="262284"/>
                        <a:pt x="154379" y="249382"/>
                      </a:cubicBezTo>
                      <a:cubicBezTo>
                        <a:pt x="163516" y="238418"/>
                        <a:pt x="167389" y="223154"/>
                        <a:pt x="178130" y="213756"/>
                      </a:cubicBezTo>
                      <a:cubicBezTo>
                        <a:pt x="199612" y="194959"/>
                        <a:pt x="249382" y="166254"/>
                        <a:pt x="249382" y="166254"/>
                      </a:cubicBezTo>
                      <a:cubicBezTo>
                        <a:pt x="317447" y="64154"/>
                        <a:pt x="235842" y="193334"/>
                        <a:pt x="285008" y="95003"/>
                      </a:cubicBezTo>
                      <a:cubicBezTo>
                        <a:pt x="291391" y="82238"/>
                        <a:pt x="302375" y="72142"/>
                        <a:pt x="308758" y="59377"/>
                      </a:cubicBezTo>
                      <a:cubicBezTo>
                        <a:pt x="314356" y="48181"/>
                        <a:pt x="312814" y="33526"/>
                        <a:pt x="320634" y="23751"/>
                      </a:cubicBezTo>
                      <a:cubicBezTo>
                        <a:pt x="329550" y="12606"/>
                        <a:pt x="344385" y="7917"/>
                        <a:pt x="356260" y="0"/>
                      </a:cubicBezTo>
                      <a:cubicBezTo>
                        <a:pt x="395844" y="3958"/>
                        <a:pt x="437273" y="-705"/>
                        <a:pt x="475013" y="11875"/>
                      </a:cubicBezTo>
                      <a:cubicBezTo>
                        <a:pt x="488553" y="16388"/>
                        <a:pt x="495009" y="33731"/>
                        <a:pt x="498764" y="47501"/>
                      </a:cubicBezTo>
                      <a:cubicBezTo>
                        <a:pt x="512603" y="98244"/>
                        <a:pt x="510639" y="140344"/>
                        <a:pt x="510639" y="190005"/>
                      </a:cubicBezTo>
                    </a:path>
                  </a:pathLst>
                </a:custGeom>
                <a:noFill/>
                <a:ln w="285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6FDD89D-E569-B311-3A83-AE3BC133880A}"/>
                  </a:ext>
                </a:extLst>
              </p:cNvPr>
              <p:cNvSpPr txBox="1"/>
              <p:nvPr/>
            </p:nvSpPr>
            <p:spPr>
              <a:xfrm>
                <a:off x="6253576" y="3335716"/>
                <a:ext cx="2847550" cy="380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angular distance H    W</a:t>
                </a:r>
              </a:p>
            </p:txBody>
          </p:sp>
        </p:grp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975A8C12-75AF-48AC-FCEF-CEB980476ED2}"/>
                </a:ext>
              </a:extLst>
            </p:cNvPr>
            <p:cNvCxnSpPr/>
            <p:nvPr/>
          </p:nvCxnSpPr>
          <p:spPr>
            <a:xfrm>
              <a:off x="3312000" y="6624000"/>
              <a:ext cx="2160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8286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D618AB28-99BC-8EC9-66DB-A18DF59F07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73"/>
          <a:stretch/>
        </p:blipFill>
        <p:spPr bwMode="auto">
          <a:xfrm>
            <a:off x="4594193" y="0"/>
            <a:ext cx="448101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DCC5F4-1AF5-8EFC-ED33-E29A266AF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May 2018…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16B779-BEED-CB7A-F099-B0A915D6005B}"/>
              </a:ext>
            </a:extLst>
          </p:cNvPr>
          <p:cNvSpPr txBox="1"/>
          <p:nvPr/>
        </p:nvSpPr>
        <p:spPr>
          <a:xfrm rot="16200000">
            <a:off x="3666736" y="1483555"/>
            <a:ext cx="22698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Size of data set </a:t>
            </a:r>
          </a:p>
        </p:txBody>
      </p:sp>
      <p:sp>
        <p:nvSpPr>
          <p:cNvPr id="4096" name="Content Placeholder 4095">
            <a:extLst>
              <a:ext uri="{FF2B5EF4-FFF2-40B4-BE49-F238E27FC236}">
                <a16:creationId xmlns:a16="http://schemas.microsoft.com/office/drawing/2014/main" id="{9073E644-9F09-1BEA-1773-7CBE23828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63885"/>
            <a:ext cx="4103135" cy="284117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2017 data taking significantly increased data set</a:t>
            </a:r>
          </a:p>
          <a:p>
            <a:pPr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Can we observe, i.e. significance&gt;5𝝈, </a:t>
            </a:r>
            <a:r>
              <a:rPr lang="en-GB" dirty="0" err="1">
                <a:sym typeface="Wingdings" pitchFamily="2" charset="2"/>
              </a:rPr>
              <a:t>Hbb</a:t>
            </a:r>
            <a:r>
              <a:rPr lang="en-GB" dirty="0">
                <a:sym typeface="Wingdings" pitchFamily="2" charset="2"/>
              </a:rPr>
              <a:t> decays now?</a:t>
            </a:r>
          </a:p>
          <a:p>
            <a:pPr>
              <a:buFont typeface="Wingdings" pitchFamily="2" charset="2"/>
              <a:buChar char="à"/>
            </a:pPr>
            <a:r>
              <a:rPr lang="en-GB" b="1" dirty="0">
                <a:sym typeface="Wingdings" pitchFamily="2" charset="2"/>
              </a:rPr>
              <a:t>Let’s work hard and try!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562919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9B50B09B-6773-142D-B3A8-A827392D7D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73"/>
          <a:stretch/>
        </p:blipFill>
        <p:spPr bwMode="auto">
          <a:xfrm>
            <a:off x="4594193" y="0"/>
            <a:ext cx="448101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DCC5F4-1AF5-8EFC-ED33-E29A266AF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May 2018…</a:t>
            </a:r>
          </a:p>
        </p:txBody>
      </p:sp>
      <p:grpSp>
        <p:nvGrpSpPr>
          <p:cNvPr id="4107" name="Group 4106">
            <a:extLst>
              <a:ext uri="{FF2B5EF4-FFF2-40B4-BE49-F238E27FC236}">
                <a16:creationId xmlns:a16="http://schemas.microsoft.com/office/drawing/2014/main" id="{1CCCB61F-D45E-0448-7B89-6D1C04811B99}"/>
              </a:ext>
            </a:extLst>
          </p:cNvPr>
          <p:cNvGrpSpPr/>
          <p:nvPr/>
        </p:nvGrpSpPr>
        <p:grpSpPr>
          <a:xfrm>
            <a:off x="6732240" y="2132856"/>
            <a:ext cx="288032" cy="792088"/>
            <a:chOff x="6694760" y="2158306"/>
            <a:chExt cx="288032" cy="792088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7F83526-7A43-CDE9-A1D0-89FE745A573F}"/>
                </a:ext>
              </a:extLst>
            </p:cNvPr>
            <p:cNvCxnSpPr>
              <a:cxnSpLocks/>
            </p:cNvCxnSpPr>
            <p:nvPr/>
          </p:nvCxnSpPr>
          <p:spPr>
            <a:xfrm>
              <a:off x="6694760" y="2557682"/>
              <a:ext cx="0" cy="39271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D1CC88A-1C52-F38C-F6E4-C4BFFED5805F}"/>
                </a:ext>
              </a:extLst>
            </p:cNvPr>
            <p:cNvCxnSpPr>
              <a:cxnSpLocks/>
            </p:cNvCxnSpPr>
            <p:nvPr/>
          </p:nvCxnSpPr>
          <p:spPr>
            <a:xfrm>
              <a:off x="6982792" y="2158306"/>
              <a:ext cx="0" cy="39937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C16B779-BEED-CB7A-F099-B0A915D6005B}"/>
              </a:ext>
            </a:extLst>
          </p:cNvPr>
          <p:cNvSpPr txBox="1"/>
          <p:nvPr/>
        </p:nvSpPr>
        <p:spPr>
          <a:xfrm rot="16200000">
            <a:off x="3666736" y="1483555"/>
            <a:ext cx="22698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Size of data set </a:t>
            </a:r>
          </a:p>
        </p:txBody>
      </p:sp>
      <p:grpSp>
        <p:nvGrpSpPr>
          <p:cNvPr id="4106" name="Group 4105">
            <a:extLst>
              <a:ext uri="{FF2B5EF4-FFF2-40B4-BE49-F238E27FC236}">
                <a16:creationId xmlns:a16="http://schemas.microsoft.com/office/drawing/2014/main" id="{ED5B01A0-E996-BB07-D5C3-C008C5B4D0BA}"/>
              </a:ext>
            </a:extLst>
          </p:cNvPr>
          <p:cNvGrpSpPr/>
          <p:nvPr/>
        </p:nvGrpSpPr>
        <p:grpSpPr>
          <a:xfrm>
            <a:off x="107504" y="3874161"/>
            <a:ext cx="5097178" cy="2979285"/>
            <a:chOff x="107504" y="3874161"/>
            <a:chExt cx="5097178" cy="2979285"/>
          </a:xfrm>
        </p:grpSpPr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60C3C460-9A69-D5A7-AB9E-368913B92EA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39552" y="3874161"/>
            <a:ext cx="4665130" cy="26594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72BCFA2-0B86-170D-5169-D60866AE0757}"/>
                </a:ext>
              </a:extLst>
            </p:cNvPr>
            <p:cNvSpPr txBox="1"/>
            <p:nvPr/>
          </p:nvSpPr>
          <p:spPr>
            <a:xfrm rot="16200000">
              <a:off x="-520533" y="4561093"/>
              <a:ext cx="16561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Significance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09A4FA7-B02E-4DE2-97A5-5E8DBF5F2F74}"/>
                </a:ext>
              </a:extLst>
            </p:cNvPr>
            <p:cNvSpPr txBox="1"/>
            <p:nvPr/>
          </p:nvSpPr>
          <p:spPr>
            <a:xfrm>
              <a:off x="2843808" y="6453336"/>
              <a:ext cx="226985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000" dirty="0"/>
                <a:t>Size of data set </a:t>
              </a:r>
            </a:p>
          </p:txBody>
        </p:sp>
      </p:grpSp>
      <p:grpSp>
        <p:nvGrpSpPr>
          <p:cNvPr id="4102" name="Group 4101">
            <a:extLst>
              <a:ext uri="{FF2B5EF4-FFF2-40B4-BE49-F238E27FC236}">
                <a16:creationId xmlns:a16="http://schemas.microsoft.com/office/drawing/2014/main" id="{C9FFAACE-E89B-F5D5-B821-E76730E6F27C}"/>
              </a:ext>
            </a:extLst>
          </p:cNvPr>
          <p:cNvGrpSpPr/>
          <p:nvPr/>
        </p:nvGrpSpPr>
        <p:grpSpPr>
          <a:xfrm>
            <a:off x="1475656" y="4945208"/>
            <a:ext cx="2706263" cy="1092903"/>
            <a:chOff x="5364088" y="4945208"/>
            <a:chExt cx="2706263" cy="109290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EF9617B-0FAD-64BD-333E-098E080C20E8}"/>
                </a:ext>
              </a:extLst>
            </p:cNvPr>
            <p:cNvSpPr txBox="1"/>
            <p:nvPr/>
          </p:nvSpPr>
          <p:spPr>
            <a:xfrm>
              <a:off x="5730599" y="5391780"/>
              <a:ext cx="2339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VH(bb) Measurements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4F696FD-352B-68DD-528B-ECD3153E49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64088" y="5419555"/>
              <a:ext cx="366511" cy="9767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E69791CA-5208-E2A8-652F-9193B337D1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96668" y="5136723"/>
              <a:ext cx="143484" cy="2828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A5EA642-3C84-EACE-0B7D-139F99C5C3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52858" y="4945208"/>
              <a:ext cx="71742" cy="4743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3" name="Group 4102">
            <a:extLst>
              <a:ext uri="{FF2B5EF4-FFF2-40B4-BE49-F238E27FC236}">
                <a16:creationId xmlns:a16="http://schemas.microsoft.com/office/drawing/2014/main" id="{C11A51A2-8A39-AD0B-E8B6-F75427D03557}"/>
              </a:ext>
            </a:extLst>
          </p:cNvPr>
          <p:cNvGrpSpPr/>
          <p:nvPr/>
        </p:nvGrpSpPr>
        <p:grpSpPr>
          <a:xfrm>
            <a:off x="1498963" y="4149080"/>
            <a:ext cx="2280949" cy="557852"/>
            <a:chOff x="5355015" y="4111989"/>
            <a:chExt cx="2280949" cy="557852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FDA9C2A-E165-407A-7539-273FDA3528FC}"/>
                </a:ext>
              </a:extLst>
            </p:cNvPr>
            <p:cNvSpPr txBox="1"/>
            <p:nvPr/>
          </p:nvSpPr>
          <p:spPr>
            <a:xfrm>
              <a:off x="5355015" y="4111989"/>
              <a:ext cx="2280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Extrapolation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70D9519-FEE5-6228-3E94-7D17650BAFD6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58" y="4481321"/>
              <a:ext cx="242631" cy="18852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96" name="Content Placeholder 4095">
            <a:extLst>
              <a:ext uri="{FF2B5EF4-FFF2-40B4-BE49-F238E27FC236}">
                <a16:creationId xmlns:a16="http://schemas.microsoft.com/office/drawing/2014/main" id="{9073E644-9F09-1BEA-1773-7CBE23828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63885"/>
            <a:ext cx="4103135" cy="284117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2017 data taking significantly increased data set</a:t>
            </a:r>
          </a:p>
          <a:p>
            <a:pPr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Can we observe, i.e. significance&gt;5𝝈, </a:t>
            </a:r>
            <a:r>
              <a:rPr lang="en-GB" dirty="0" err="1">
                <a:sym typeface="Wingdings" pitchFamily="2" charset="2"/>
              </a:rPr>
              <a:t>Hbb</a:t>
            </a:r>
            <a:r>
              <a:rPr lang="en-GB" dirty="0">
                <a:sym typeface="Wingdings" pitchFamily="2" charset="2"/>
              </a:rPr>
              <a:t> decays now?</a:t>
            </a:r>
          </a:p>
          <a:p>
            <a:pPr>
              <a:buFont typeface="Wingdings" pitchFamily="2" charset="2"/>
              <a:buChar char="à"/>
            </a:pPr>
            <a:r>
              <a:rPr lang="en-GB" b="1" dirty="0">
                <a:sym typeface="Wingdings" pitchFamily="2" charset="2"/>
              </a:rPr>
              <a:t>Let’s work hard and try!</a:t>
            </a:r>
            <a:endParaRPr lang="en-GB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3277300-CBA8-2AC5-9C61-80B810B4D6B7}"/>
              </a:ext>
            </a:extLst>
          </p:cNvPr>
          <p:cNvSpPr txBox="1"/>
          <p:nvPr/>
        </p:nvSpPr>
        <p:spPr>
          <a:xfrm>
            <a:off x="1691680" y="4801749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5AE37C-8F89-1CE7-46FB-94AC5288AB57}"/>
              </a:ext>
            </a:extLst>
          </p:cNvPr>
          <p:cNvSpPr txBox="1"/>
          <p:nvPr/>
        </p:nvSpPr>
        <p:spPr>
          <a:xfrm>
            <a:off x="-21185" y="6545669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*from an earlier data taking period</a:t>
            </a:r>
          </a:p>
        </p:txBody>
      </p:sp>
    </p:spTree>
    <p:extLst>
      <p:ext uri="{BB962C8B-B14F-4D97-AF65-F5344CB8AC3E}">
        <p14:creationId xmlns:p14="http://schemas.microsoft.com/office/powerpoint/2010/main" val="315589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>
            <a:extLst>
              <a:ext uri="{FF2B5EF4-FFF2-40B4-BE49-F238E27FC236}">
                <a16:creationId xmlns:a16="http://schemas.microsoft.com/office/drawing/2014/main" id="{A4A28380-270D-AC6C-DCB5-5DB01BCD84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73"/>
          <a:stretch/>
        </p:blipFill>
        <p:spPr bwMode="auto">
          <a:xfrm>
            <a:off x="4594193" y="0"/>
            <a:ext cx="448101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DCC5F4-1AF5-8EFC-ED33-E29A266AF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May 2018…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16B779-BEED-CB7A-F099-B0A915D6005B}"/>
              </a:ext>
            </a:extLst>
          </p:cNvPr>
          <p:cNvSpPr txBox="1"/>
          <p:nvPr/>
        </p:nvSpPr>
        <p:spPr>
          <a:xfrm rot="16200000">
            <a:off x="3666736" y="1483555"/>
            <a:ext cx="22698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Size of data set </a:t>
            </a:r>
          </a:p>
        </p:txBody>
      </p:sp>
      <p:grpSp>
        <p:nvGrpSpPr>
          <p:cNvPr id="4106" name="Group 4105">
            <a:extLst>
              <a:ext uri="{FF2B5EF4-FFF2-40B4-BE49-F238E27FC236}">
                <a16:creationId xmlns:a16="http://schemas.microsoft.com/office/drawing/2014/main" id="{ED5B01A0-E996-BB07-D5C3-C008C5B4D0BA}"/>
              </a:ext>
            </a:extLst>
          </p:cNvPr>
          <p:cNvGrpSpPr/>
          <p:nvPr/>
        </p:nvGrpSpPr>
        <p:grpSpPr>
          <a:xfrm>
            <a:off x="107504" y="3691112"/>
            <a:ext cx="5097178" cy="3162334"/>
            <a:chOff x="107504" y="3691112"/>
            <a:chExt cx="5097178" cy="3162334"/>
          </a:xfrm>
        </p:grpSpPr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60C3C460-9A69-D5A7-AB9E-368913B92EA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39552" y="3874161"/>
            <a:ext cx="4665130" cy="26594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72BCFA2-0B86-170D-5169-D60866AE0757}"/>
                </a:ext>
              </a:extLst>
            </p:cNvPr>
            <p:cNvSpPr txBox="1"/>
            <p:nvPr/>
          </p:nvSpPr>
          <p:spPr>
            <a:xfrm rot="16200000">
              <a:off x="-641505" y="4440121"/>
              <a:ext cx="18981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Significance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09A4FA7-B02E-4DE2-97A5-5E8DBF5F2F74}"/>
                </a:ext>
              </a:extLst>
            </p:cNvPr>
            <p:cNvSpPr txBox="1"/>
            <p:nvPr/>
          </p:nvSpPr>
          <p:spPr>
            <a:xfrm>
              <a:off x="2843808" y="6453336"/>
              <a:ext cx="226985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000" dirty="0"/>
                <a:t>Size of data set </a:t>
              </a:r>
            </a:p>
          </p:txBody>
        </p:sp>
      </p:grpSp>
      <p:grpSp>
        <p:nvGrpSpPr>
          <p:cNvPr id="4105" name="Group 4104">
            <a:extLst>
              <a:ext uri="{FF2B5EF4-FFF2-40B4-BE49-F238E27FC236}">
                <a16:creationId xmlns:a16="http://schemas.microsoft.com/office/drawing/2014/main" id="{653B16A9-8231-C9DA-B8E2-8080A278A15E}"/>
              </a:ext>
            </a:extLst>
          </p:cNvPr>
          <p:cNvGrpSpPr/>
          <p:nvPr/>
        </p:nvGrpSpPr>
        <p:grpSpPr>
          <a:xfrm>
            <a:off x="7797685" y="1051039"/>
            <a:ext cx="864096" cy="733841"/>
            <a:chOff x="7570891" y="1051040"/>
            <a:chExt cx="864096" cy="73384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DB1568B-1260-A7F5-A568-C74A96ABD8FC}"/>
                </a:ext>
              </a:extLst>
            </p:cNvPr>
            <p:cNvCxnSpPr>
              <a:cxnSpLocks/>
            </p:cNvCxnSpPr>
            <p:nvPr/>
          </p:nvCxnSpPr>
          <p:spPr>
            <a:xfrm>
              <a:off x="7747909" y="1438445"/>
              <a:ext cx="0" cy="346436"/>
            </a:xfrm>
            <a:prstGeom prst="straightConnector1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C173492-EA76-9E42-C07C-23809017CAB3}"/>
                </a:ext>
              </a:extLst>
            </p:cNvPr>
            <p:cNvSpPr txBox="1"/>
            <p:nvPr/>
          </p:nvSpPr>
          <p:spPr>
            <a:xfrm>
              <a:off x="7570891" y="1051040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?</a:t>
              </a:r>
            </a:p>
          </p:txBody>
        </p:sp>
      </p:grpSp>
      <p:grpSp>
        <p:nvGrpSpPr>
          <p:cNvPr id="4102" name="Group 4101">
            <a:extLst>
              <a:ext uri="{FF2B5EF4-FFF2-40B4-BE49-F238E27FC236}">
                <a16:creationId xmlns:a16="http://schemas.microsoft.com/office/drawing/2014/main" id="{C9FFAACE-E89B-F5D5-B821-E76730E6F27C}"/>
              </a:ext>
            </a:extLst>
          </p:cNvPr>
          <p:cNvGrpSpPr/>
          <p:nvPr/>
        </p:nvGrpSpPr>
        <p:grpSpPr>
          <a:xfrm>
            <a:off x="1475656" y="4945208"/>
            <a:ext cx="2706263" cy="1092903"/>
            <a:chOff x="5364088" y="4945208"/>
            <a:chExt cx="2706263" cy="109290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EF9617B-0FAD-64BD-333E-098E080C20E8}"/>
                </a:ext>
              </a:extLst>
            </p:cNvPr>
            <p:cNvSpPr txBox="1"/>
            <p:nvPr/>
          </p:nvSpPr>
          <p:spPr>
            <a:xfrm>
              <a:off x="5730599" y="5391780"/>
              <a:ext cx="2339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VH(bb) Measurements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4F696FD-352B-68DD-528B-ECD3153E49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64088" y="5419555"/>
              <a:ext cx="366511" cy="9767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E69791CA-5208-E2A8-652F-9193B337D1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96668" y="5136723"/>
              <a:ext cx="143484" cy="2828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A5EA642-3C84-EACE-0B7D-139F99C5C3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52858" y="4945208"/>
              <a:ext cx="71742" cy="4743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3" name="Group 4102">
            <a:extLst>
              <a:ext uri="{FF2B5EF4-FFF2-40B4-BE49-F238E27FC236}">
                <a16:creationId xmlns:a16="http://schemas.microsoft.com/office/drawing/2014/main" id="{C11A51A2-8A39-AD0B-E8B6-F75427D03557}"/>
              </a:ext>
            </a:extLst>
          </p:cNvPr>
          <p:cNvGrpSpPr/>
          <p:nvPr/>
        </p:nvGrpSpPr>
        <p:grpSpPr>
          <a:xfrm>
            <a:off x="1498963" y="4149080"/>
            <a:ext cx="2280949" cy="557852"/>
            <a:chOff x="5355015" y="4111989"/>
            <a:chExt cx="2280949" cy="557852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FDA9C2A-E165-407A-7539-273FDA3528FC}"/>
                </a:ext>
              </a:extLst>
            </p:cNvPr>
            <p:cNvSpPr txBox="1"/>
            <p:nvPr/>
          </p:nvSpPr>
          <p:spPr>
            <a:xfrm>
              <a:off x="5355015" y="4111989"/>
              <a:ext cx="2280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Extrapolation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70D9519-FEE5-6228-3E94-7D17650BAFD6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58" y="4481321"/>
              <a:ext cx="242631" cy="18852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4" name="Group 4103">
            <a:extLst>
              <a:ext uri="{FF2B5EF4-FFF2-40B4-BE49-F238E27FC236}">
                <a16:creationId xmlns:a16="http://schemas.microsoft.com/office/drawing/2014/main" id="{C8D34741-086E-10B5-BBE4-87D5EDC1E545}"/>
              </a:ext>
            </a:extLst>
          </p:cNvPr>
          <p:cNvGrpSpPr/>
          <p:nvPr/>
        </p:nvGrpSpPr>
        <p:grpSpPr>
          <a:xfrm>
            <a:off x="864000" y="4149304"/>
            <a:ext cx="3257531" cy="2016000"/>
            <a:chOff x="4745408" y="4149304"/>
            <a:chExt cx="3257531" cy="2016000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C3C06D6-7D52-F867-2084-131457EB7299}"/>
                </a:ext>
              </a:extLst>
            </p:cNvPr>
            <p:cNvCxnSpPr>
              <a:cxnSpLocks/>
            </p:cNvCxnSpPr>
            <p:nvPr/>
          </p:nvCxnSpPr>
          <p:spPr>
            <a:xfrm>
              <a:off x="8002939" y="4149304"/>
              <a:ext cx="0" cy="20160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5EB9FB79-D2C6-561C-F06A-FC8DF354EE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45408" y="4149304"/>
              <a:ext cx="3257531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96" name="Content Placeholder 4095">
            <a:extLst>
              <a:ext uri="{FF2B5EF4-FFF2-40B4-BE49-F238E27FC236}">
                <a16:creationId xmlns:a16="http://schemas.microsoft.com/office/drawing/2014/main" id="{9073E644-9F09-1BEA-1773-7CBE23828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63885"/>
            <a:ext cx="4103135" cy="284117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2017 data taking significantly increased data set</a:t>
            </a:r>
          </a:p>
          <a:p>
            <a:pPr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Can we observe, i.e. significance&gt;5𝝈, </a:t>
            </a:r>
            <a:r>
              <a:rPr lang="en-GB" dirty="0" err="1">
                <a:sym typeface="Wingdings" pitchFamily="2" charset="2"/>
              </a:rPr>
              <a:t>Hbb</a:t>
            </a:r>
            <a:r>
              <a:rPr lang="en-GB" dirty="0">
                <a:sym typeface="Wingdings" pitchFamily="2" charset="2"/>
              </a:rPr>
              <a:t> decays now?</a:t>
            </a:r>
          </a:p>
          <a:p>
            <a:pPr>
              <a:buFont typeface="Wingdings" pitchFamily="2" charset="2"/>
              <a:buChar char="à"/>
            </a:pPr>
            <a:r>
              <a:rPr lang="en-GB" b="1" dirty="0">
                <a:sym typeface="Wingdings" pitchFamily="2" charset="2"/>
              </a:rPr>
              <a:t>Let’s work hard and try!</a:t>
            </a:r>
            <a:endParaRPr lang="en-GB" b="1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3B48F06-3A9D-5133-DC42-93883CE6D280}"/>
              </a:ext>
            </a:extLst>
          </p:cNvPr>
          <p:cNvGrpSpPr/>
          <p:nvPr/>
        </p:nvGrpSpPr>
        <p:grpSpPr>
          <a:xfrm>
            <a:off x="6732240" y="2132856"/>
            <a:ext cx="288032" cy="792088"/>
            <a:chOff x="6694760" y="2158306"/>
            <a:chExt cx="288032" cy="792088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2E6CC33-DC85-CBF8-22E9-E52B3B86B793}"/>
                </a:ext>
              </a:extLst>
            </p:cNvPr>
            <p:cNvCxnSpPr>
              <a:cxnSpLocks/>
            </p:cNvCxnSpPr>
            <p:nvPr/>
          </p:nvCxnSpPr>
          <p:spPr>
            <a:xfrm>
              <a:off x="6694760" y="2557682"/>
              <a:ext cx="0" cy="39271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ADA47255-A4FB-7FB2-62AA-824888DE2803}"/>
                </a:ext>
              </a:extLst>
            </p:cNvPr>
            <p:cNvCxnSpPr>
              <a:cxnSpLocks/>
            </p:cNvCxnSpPr>
            <p:nvPr/>
          </p:nvCxnSpPr>
          <p:spPr>
            <a:xfrm>
              <a:off x="6982792" y="2158306"/>
              <a:ext cx="0" cy="39937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3012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>
            <a:extLst>
              <a:ext uri="{FF2B5EF4-FFF2-40B4-BE49-F238E27FC236}">
                <a16:creationId xmlns:a16="http://schemas.microsoft.com/office/drawing/2014/main" id="{507520D8-363F-8075-3FBC-5FC6EA672A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73"/>
          <a:stretch/>
        </p:blipFill>
        <p:spPr bwMode="auto">
          <a:xfrm>
            <a:off x="4594193" y="0"/>
            <a:ext cx="448101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B36DB8CC-FE0A-F442-5A71-4E410B226F46}"/>
              </a:ext>
            </a:extLst>
          </p:cNvPr>
          <p:cNvGrpSpPr/>
          <p:nvPr/>
        </p:nvGrpSpPr>
        <p:grpSpPr>
          <a:xfrm>
            <a:off x="7797685" y="1051039"/>
            <a:ext cx="864096" cy="733841"/>
            <a:chOff x="7570891" y="1051040"/>
            <a:chExt cx="864096" cy="733841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23CB5BB3-2A99-67A3-5D3D-88F12B84C886}"/>
                </a:ext>
              </a:extLst>
            </p:cNvPr>
            <p:cNvCxnSpPr>
              <a:cxnSpLocks/>
            </p:cNvCxnSpPr>
            <p:nvPr/>
          </p:nvCxnSpPr>
          <p:spPr>
            <a:xfrm>
              <a:off x="7747909" y="1438445"/>
              <a:ext cx="0" cy="346436"/>
            </a:xfrm>
            <a:prstGeom prst="straightConnector1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817B267-9A4F-634D-3BBE-F0783B40CE75}"/>
                </a:ext>
              </a:extLst>
            </p:cNvPr>
            <p:cNvSpPr txBox="1"/>
            <p:nvPr/>
          </p:nvSpPr>
          <p:spPr>
            <a:xfrm>
              <a:off x="7570891" y="1051040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?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C3F5A0C-BCD4-9CA1-0B11-F8119AC1A92B}"/>
              </a:ext>
            </a:extLst>
          </p:cNvPr>
          <p:cNvGrpSpPr/>
          <p:nvPr/>
        </p:nvGrpSpPr>
        <p:grpSpPr>
          <a:xfrm>
            <a:off x="6732240" y="2132856"/>
            <a:ext cx="288032" cy="792088"/>
            <a:chOff x="6694760" y="2158306"/>
            <a:chExt cx="288032" cy="792088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79269C2-B5FE-B931-BC15-083021145469}"/>
                </a:ext>
              </a:extLst>
            </p:cNvPr>
            <p:cNvCxnSpPr>
              <a:cxnSpLocks/>
            </p:cNvCxnSpPr>
            <p:nvPr/>
          </p:nvCxnSpPr>
          <p:spPr>
            <a:xfrm>
              <a:off x="6694760" y="2557682"/>
              <a:ext cx="0" cy="39271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7D0815D5-17BD-9B1D-1DE0-77140770F764}"/>
                </a:ext>
              </a:extLst>
            </p:cNvPr>
            <p:cNvCxnSpPr>
              <a:cxnSpLocks/>
            </p:cNvCxnSpPr>
            <p:nvPr/>
          </p:nvCxnSpPr>
          <p:spPr>
            <a:xfrm>
              <a:off x="6982792" y="2158306"/>
              <a:ext cx="0" cy="39937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1DCC5F4-1AF5-8EFC-ED33-E29A266AF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May 2018…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16B779-BEED-CB7A-F099-B0A915D6005B}"/>
              </a:ext>
            </a:extLst>
          </p:cNvPr>
          <p:cNvSpPr txBox="1"/>
          <p:nvPr/>
        </p:nvSpPr>
        <p:spPr>
          <a:xfrm rot="16200000">
            <a:off x="3666736" y="1483555"/>
            <a:ext cx="22698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Size of data set </a:t>
            </a:r>
          </a:p>
        </p:txBody>
      </p:sp>
      <p:grpSp>
        <p:nvGrpSpPr>
          <p:cNvPr id="4106" name="Group 4105">
            <a:extLst>
              <a:ext uri="{FF2B5EF4-FFF2-40B4-BE49-F238E27FC236}">
                <a16:creationId xmlns:a16="http://schemas.microsoft.com/office/drawing/2014/main" id="{ED5B01A0-E996-BB07-D5C3-C008C5B4D0BA}"/>
              </a:ext>
            </a:extLst>
          </p:cNvPr>
          <p:cNvGrpSpPr/>
          <p:nvPr/>
        </p:nvGrpSpPr>
        <p:grpSpPr>
          <a:xfrm>
            <a:off x="107504" y="3691112"/>
            <a:ext cx="5097178" cy="3162334"/>
            <a:chOff x="107504" y="3691112"/>
            <a:chExt cx="5097178" cy="3162334"/>
          </a:xfrm>
        </p:grpSpPr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60C3C460-9A69-D5A7-AB9E-368913B92EA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39552" y="3874161"/>
            <a:ext cx="4665130" cy="26594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72BCFA2-0B86-170D-5169-D60866AE0757}"/>
                </a:ext>
              </a:extLst>
            </p:cNvPr>
            <p:cNvSpPr txBox="1"/>
            <p:nvPr/>
          </p:nvSpPr>
          <p:spPr>
            <a:xfrm rot="16200000">
              <a:off x="-641505" y="4440121"/>
              <a:ext cx="18981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Significance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09A4FA7-B02E-4DE2-97A5-5E8DBF5F2F74}"/>
                </a:ext>
              </a:extLst>
            </p:cNvPr>
            <p:cNvSpPr txBox="1"/>
            <p:nvPr/>
          </p:nvSpPr>
          <p:spPr>
            <a:xfrm>
              <a:off x="2843808" y="6453336"/>
              <a:ext cx="226985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000" dirty="0"/>
                <a:t>Size of data set </a:t>
              </a:r>
            </a:p>
          </p:txBody>
        </p:sp>
      </p:grpSp>
      <p:grpSp>
        <p:nvGrpSpPr>
          <p:cNvPr id="4102" name="Group 4101">
            <a:extLst>
              <a:ext uri="{FF2B5EF4-FFF2-40B4-BE49-F238E27FC236}">
                <a16:creationId xmlns:a16="http://schemas.microsoft.com/office/drawing/2014/main" id="{C9FFAACE-E89B-F5D5-B821-E76730E6F27C}"/>
              </a:ext>
            </a:extLst>
          </p:cNvPr>
          <p:cNvGrpSpPr/>
          <p:nvPr/>
        </p:nvGrpSpPr>
        <p:grpSpPr>
          <a:xfrm>
            <a:off x="1475656" y="4945208"/>
            <a:ext cx="2706263" cy="1092903"/>
            <a:chOff x="5364088" y="4945208"/>
            <a:chExt cx="2706263" cy="109290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EF9617B-0FAD-64BD-333E-098E080C20E8}"/>
                </a:ext>
              </a:extLst>
            </p:cNvPr>
            <p:cNvSpPr txBox="1"/>
            <p:nvPr/>
          </p:nvSpPr>
          <p:spPr>
            <a:xfrm>
              <a:off x="5730599" y="5391780"/>
              <a:ext cx="2339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VH(bb) Measurements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4F696FD-352B-68DD-528B-ECD3153E49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64088" y="5419555"/>
              <a:ext cx="366511" cy="9767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E69791CA-5208-E2A8-652F-9193B337D1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96668" y="5136723"/>
              <a:ext cx="143484" cy="2828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A5EA642-3C84-EACE-0B7D-139F99C5C3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52858" y="4945208"/>
              <a:ext cx="71742" cy="4743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3" name="Group 4102">
            <a:extLst>
              <a:ext uri="{FF2B5EF4-FFF2-40B4-BE49-F238E27FC236}">
                <a16:creationId xmlns:a16="http://schemas.microsoft.com/office/drawing/2014/main" id="{C11A51A2-8A39-AD0B-E8B6-F75427D03557}"/>
              </a:ext>
            </a:extLst>
          </p:cNvPr>
          <p:cNvGrpSpPr/>
          <p:nvPr/>
        </p:nvGrpSpPr>
        <p:grpSpPr>
          <a:xfrm>
            <a:off x="1498963" y="4149080"/>
            <a:ext cx="2280949" cy="557852"/>
            <a:chOff x="5355015" y="4111989"/>
            <a:chExt cx="2280949" cy="557852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FDA9C2A-E165-407A-7539-273FDA3528FC}"/>
                </a:ext>
              </a:extLst>
            </p:cNvPr>
            <p:cNvSpPr txBox="1"/>
            <p:nvPr/>
          </p:nvSpPr>
          <p:spPr>
            <a:xfrm>
              <a:off x="5355015" y="4111989"/>
              <a:ext cx="2280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Extrapolation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70D9519-FEE5-6228-3E94-7D17650BAFD6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58" y="4481321"/>
              <a:ext cx="242631" cy="18852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4" name="Group 4103">
            <a:extLst>
              <a:ext uri="{FF2B5EF4-FFF2-40B4-BE49-F238E27FC236}">
                <a16:creationId xmlns:a16="http://schemas.microsoft.com/office/drawing/2014/main" id="{C8D34741-086E-10B5-BBE4-87D5EDC1E545}"/>
              </a:ext>
            </a:extLst>
          </p:cNvPr>
          <p:cNvGrpSpPr/>
          <p:nvPr/>
        </p:nvGrpSpPr>
        <p:grpSpPr>
          <a:xfrm>
            <a:off x="864000" y="4149304"/>
            <a:ext cx="3257531" cy="2016000"/>
            <a:chOff x="4745408" y="4149304"/>
            <a:chExt cx="3257531" cy="2016000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C3C06D6-7D52-F867-2084-131457EB7299}"/>
                </a:ext>
              </a:extLst>
            </p:cNvPr>
            <p:cNvCxnSpPr>
              <a:cxnSpLocks/>
            </p:cNvCxnSpPr>
            <p:nvPr/>
          </p:nvCxnSpPr>
          <p:spPr>
            <a:xfrm>
              <a:off x="8002939" y="4149304"/>
              <a:ext cx="0" cy="20160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5EB9FB79-D2C6-561C-F06A-FC8DF354EE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45408" y="4149304"/>
              <a:ext cx="3257531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96" name="Content Placeholder 4095">
            <a:extLst>
              <a:ext uri="{FF2B5EF4-FFF2-40B4-BE49-F238E27FC236}">
                <a16:creationId xmlns:a16="http://schemas.microsoft.com/office/drawing/2014/main" id="{9073E644-9F09-1BEA-1773-7CBE23828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63885"/>
            <a:ext cx="4103135" cy="284117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2017 data taking significantly increased data set</a:t>
            </a:r>
          </a:p>
          <a:p>
            <a:pPr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Can we observe, i.e. significance&gt;5𝝈, </a:t>
            </a:r>
            <a:r>
              <a:rPr lang="en-GB" dirty="0" err="1">
                <a:sym typeface="Wingdings" pitchFamily="2" charset="2"/>
              </a:rPr>
              <a:t>Hbb</a:t>
            </a:r>
            <a:r>
              <a:rPr lang="en-GB" dirty="0">
                <a:sym typeface="Wingdings" pitchFamily="2" charset="2"/>
              </a:rPr>
              <a:t> decays now?</a:t>
            </a:r>
          </a:p>
          <a:p>
            <a:pPr>
              <a:buFont typeface="Wingdings" pitchFamily="2" charset="2"/>
              <a:buChar char="à"/>
            </a:pPr>
            <a:r>
              <a:rPr lang="en-GB" b="1" dirty="0">
                <a:sym typeface="Wingdings" pitchFamily="2" charset="2"/>
              </a:rPr>
              <a:t>Let’s work hard and try!</a:t>
            </a:r>
            <a:endParaRPr lang="en-GB" b="1" dirty="0"/>
          </a:p>
        </p:txBody>
      </p:sp>
      <p:pic>
        <p:nvPicPr>
          <p:cNvPr id="4098" name="Picture 4097">
            <a:extLst>
              <a:ext uri="{FF2B5EF4-FFF2-40B4-BE49-F238E27FC236}">
                <a16:creationId xmlns:a16="http://schemas.microsoft.com/office/drawing/2014/main" id="{71B632C3-1245-AD47-F9B1-5657F5874C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07"/>
          <a:stretch/>
        </p:blipFill>
        <p:spPr>
          <a:xfrm rot="5400000">
            <a:off x="6137152" y="3592040"/>
            <a:ext cx="2464617" cy="2714601"/>
          </a:xfrm>
          <a:prstGeom prst="rect">
            <a:avLst/>
          </a:prstGeom>
        </p:spPr>
      </p:pic>
      <p:sp>
        <p:nvSpPr>
          <p:cNvPr id="4099" name="TextBox 4098">
            <a:extLst>
              <a:ext uri="{FF2B5EF4-FFF2-40B4-BE49-F238E27FC236}">
                <a16:creationId xmlns:a16="http://schemas.microsoft.com/office/drawing/2014/main" id="{AB61A42C-1355-0D9D-E5ED-D8AE2215EFE9}"/>
              </a:ext>
            </a:extLst>
          </p:cNvPr>
          <p:cNvSpPr txBox="1"/>
          <p:nvPr/>
        </p:nvSpPr>
        <p:spPr>
          <a:xfrm>
            <a:off x="5420706" y="6165304"/>
            <a:ext cx="3874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…I had also just finished my PhD and started my Postdoc in Oxford</a:t>
            </a:r>
          </a:p>
        </p:txBody>
      </p:sp>
    </p:spTree>
    <p:extLst>
      <p:ext uri="{BB962C8B-B14F-4D97-AF65-F5344CB8AC3E}">
        <p14:creationId xmlns:p14="http://schemas.microsoft.com/office/powerpoint/2010/main" val="3735453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D7806-20F6-3C44-FD85-FB7790E4D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8177982" cy="1116106"/>
          </a:xfrm>
        </p:spPr>
        <p:txBody>
          <a:bodyPr/>
          <a:lstStyle/>
          <a:p>
            <a:r>
              <a:rPr lang="en-GB" dirty="0"/>
              <a:t>What is the challenge of finding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decays?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20582-9CF8-597F-6B83-93A8864E5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412776"/>
            <a:ext cx="8177982" cy="4144963"/>
          </a:xfrm>
        </p:spPr>
        <p:txBody>
          <a:bodyPr/>
          <a:lstStyle/>
          <a:p>
            <a:r>
              <a:rPr lang="en-GB" dirty="0"/>
              <a:t>Observed decays end of 2017:                                  H</a:t>
            </a:r>
            <a:r>
              <a:rPr lang="en-GB" dirty="0">
                <a:sym typeface="Wingdings" pitchFamily="2" charset="2"/>
              </a:rPr>
              <a:t>𝜸𝜸 (0.2%), HZZ (3%), HWW (21%), H𝝉𝝉 (6%)</a:t>
            </a:r>
          </a:p>
          <a:p>
            <a:r>
              <a:rPr lang="en-GB" b="1" dirty="0">
                <a:sym typeface="Wingdings" pitchFamily="2" charset="2"/>
              </a:rPr>
              <a:t>Experimental signature of b-quarks are “jets” and “a</a:t>
            </a:r>
            <a:r>
              <a:rPr lang="en-GB" b="1" dirty="0"/>
              <a:t>t the LHC it’s just jets everywhere” </a:t>
            </a:r>
            <a:r>
              <a:rPr lang="en-GB" sz="1800" dirty="0"/>
              <a:t>(my friend Luis in 2016) 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For every </a:t>
            </a:r>
            <a:r>
              <a:rPr lang="en-GB" dirty="0" err="1">
                <a:sym typeface="Wingdings" pitchFamily="2" charset="2"/>
              </a:rPr>
              <a:t>Hbb</a:t>
            </a:r>
            <a:r>
              <a:rPr lang="en-GB" dirty="0">
                <a:sym typeface="Wingdings" pitchFamily="2" charset="2"/>
              </a:rPr>
              <a:t> event generated in a collision there are approximately 1 billion non-Higgs di-jet events generated</a:t>
            </a:r>
            <a:endParaRPr lang="en-GB" dirty="0"/>
          </a:p>
          <a:p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B76DB-9C1B-AA6C-4ECE-617F50815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</p:spTree>
    <p:extLst>
      <p:ext uri="{BB962C8B-B14F-4D97-AF65-F5344CB8AC3E}">
        <p14:creationId xmlns:p14="http://schemas.microsoft.com/office/powerpoint/2010/main" val="9091504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thought I would be doing…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8738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thought I would be doing…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2D5270-E3C8-F89C-62C2-D8A53AC8B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37" y="1589732"/>
            <a:ext cx="3495582" cy="455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0257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thought I would be doing…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2D5270-E3C8-F89C-62C2-D8A53AC8B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37" y="1589732"/>
            <a:ext cx="3495582" cy="45527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D15E06-DC2C-A2D2-FFF6-B36131E76CA4}"/>
              </a:ext>
            </a:extLst>
          </p:cNvPr>
          <p:cNvSpPr txBox="1"/>
          <p:nvPr/>
        </p:nvSpPr>
        <p:spPr>
          <a:xfrm>
            <a:off x="467544" y="6093296"/>
            <a:ext cx="3785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…this is actually in Cambridge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E3510B-2873-69BD-47FE-264F91770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6144998"/>
            <a:ext cx="314926" cy="27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195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thought I would be doing…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2D5270-E3C8-F89C-62C2-D8A53AC8B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37" y="1589732"/>
            <a:ext cx="3495582" cy="45527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174959-3B2B-5B25-B2D5-BD839B7D5C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5949">
            <a:off x="2016731" y="3051780"/>
            <a:ext cx="3666461" cy="274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737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thought I would be doing…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2D5270-E3C8-F89C-62C2-D8A53AC8B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37" y="1589732"/>
            <a:ext cx="3495582" cy="45527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DBCD96-8F48-E658-4E52-16AE3A2FC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97" y="3685605"/>
            <a:ext cx="4128120" cy="30960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174959-3B2B-5B25-B2D5-BD839B7D5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5949">
            <a:off x="2016731" y="3051780"/>
            <a:ext cx="3666461" cy="274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7580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thought I would be doing…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2D5270-E3C8-F89C-62C2-D8A53AC8B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37" y="1589732"/>
            <a:ext cx="3495582" cy="45527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DBCD96-8F48-E658-4E52-16AE3A2FC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97" y="3685605"/>
            <a:ext cx="4128120" cy="30960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174959-3B2B-5B25-B2D5-BD839B7D5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5949">
            <a:off x="2016731" y="3051780"/>
            <a:ext cx="3666461" cy="27498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BF12E39-FB00-C2EC-A9B5-7A94A33961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2772">
            <a:off x="4627482" y="1351629"/>
            <a:ext cx="3798673" cy="284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7825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and many others were doing instead…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7485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09DDDE8-0DD2-8968-735A-E4E91BC02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3161">
            <a:off x="672232" y="1184263"/>
            <a:ext cx="4060501" cy="27004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and many others were doing instead…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05253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09DDDE8-0DD2-8968-735A-E4E91BC02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3161">
            <a:off x="672232" y="1184263"/>
            <a:ext cx="4060501" cy="27004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and many others were doing instead…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ECFE8C-B048-71CA-CC46-1DA5F5AAA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3" y="4270388"/>
            <a:ext cx="2952328" cy="191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15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09DDDE8-0DD2-8968-735A-E4E91BC02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3161">
            <a:off x="672232" y="1184263"/>
            <a:ext cx="4060501" cy="27004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and many others were doing instead…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ECFE8C-B048-71CA-CC46-1DA5F5AAA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3" y="4270388"/>
            <a:ext cx="2952328" cy="191010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32D7377-CF61-340C-F479-D627A0FAB44A}"/>
              </a:ext>
            </a:extLst>
          </p:cNvPr>
          <p:cNvGrpSpPr>
            <a:grpSpLocks noChangeAspect="1"/>
          </p:cNvGrpSpPr>
          <p:nvPr/>
        </p:nvGrpSpPr>
        <p:grpSpPr>
          <a:xfrm rot="917894">
            <a:off x="5580319" y="4476059"/>
            <a:ext cx="2692852" cy="1992711"/>
            <a:chOff x="5765558" y="4255362"/>
            <a:chExt cx="3176736" cy="235078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961287D-D9D4-918E-54B7-DEF71D1BD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558" y="4255362"/>
              <a:ext cx="3176736" cy="2350785"/>
            </a:xfrm>
            <a:prstGeom prst="rect">
              <a:avLst/>
            </a:prstGeom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D3678ED7-6C9E-80F8-8041-5720C995473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21" r="20250"/>
            <a:stretch/>
          </p:blipFill>
          <p:spPr bwMode="auto">
            <a:xfrm>
              <a:off x="5765558" y="5742748"/>
              <a:ext cx="724173" cy="863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31483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D7806-20F6-3C44-FD85-FB7790E4D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8177982" cy="1116106"/>
          </a:xfrm>
        </p:spPr>
        <p:txBody>
          <a:bodyPr/>
          <a:lstStyle/>
          <a:p>
            <a:r>
              <a:rPr lang="en-GB" dirty="0"/>
              <a:t>What is the challenge of finding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decays?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20582-9CF8-597F-6B83-93A8864E5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412776"/>
            <a:ext cx="8177982" cy="4144963"/>
          </a:xfrm>
        </p:spPr>
        <p:txBody>
          <a:bodyPr/>
          <a:lstStyle/>
          <a:p>
            <a:r>
              <a:rPr lang="en-GB" dirty="0"/>
              <a:t>Observed decays end of 2017:                                  H</a:t>
            </a:r>
            <a:r>
              <a:rPr lang="en-GB" dirty="0">
                <a:sym typeface="Wingdings" pitchFamily="2" charset="2"/>
              </a:rPr>
              <a:t>𝜸𝜸 (0.2%), HZZ (3%), HWW (21%), H𝝉𝝉 (6%)</a:t>
            </a:r>
          </a:p>
          <a:p>
            <a:r>
              <a:rPr lang="en-GB" b="1" dirty="0">
                <a:sym typeface="Wingdings" pitchFamily="2" charset="2"/>
              </a:rPr>
              <a:t>Experimental signature of b-quarks are “jets” and “a</a:t>
            </a:r>
            <a:r>
              <a:rPr lang="en-GB" b="1" dirty="0"/>
              <a:t>t the LHC it’s just jets everywhere” </a:t>
            </a:r>
            <a:r>
              <a:rPr lang="en-GB" sz="1800" dirty="0"/>
              <a:t>(my friend Luis in 2016) 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For every </a:t>
            </a:r>
            <a:r>
              <a:rPr lang="en-GB" dirty="0" err="1">
                <a:sym typeface="Wingdings" pitchFamily="2" charset="2"/>
              </a:rPr>
              <a:t>Hbb</a:t>
            </a:r>
            <a:r>
              <a:rPr lang="en-GB" dirty="0">
                <a:sym typeface="Wingdings" pitchFamily="2" charset="2"/>
              </a:rPr>
              <a:t> event generated in a collision there are approximately 1 billion non-Higgs di-jet events generated</a:t>
            </a:r>
            <a:endParaRPr lang="en-GB" dirty="0"/>
          </a:p>
          <a:p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B76DB-9C1B-AA6C-4ECE-617F50815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1CAC46-9899-85E5-338E-01A806DF27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195" y="4297312"/>
            <a:ext cx="3066661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694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09DDDE8-0DD2-8968-735A-E4E91BC02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3161">
            <a:off x="672232" y="1184263"/>
            <a:ext cx="4060501" cy="27004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and many others were doing instead…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ECFE8C-B048-71CA-CC46-1DA5F5AAA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3" y="4270388"/>
            <a:ext cx="2952328" cy="1910106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EF067260-0C26-9B99-2FF5-7026159DF3F9}"/>
              </a:ext>
            </a:extLst>
          </p:cNvPr>
          <p:cNvGrpSpPr/>
          <p:nvPr/>
        </p:nvGrpSpPr>
        <p:grpSpPr>
          <a:xfrm>
            <a:off x="3033510" y="2363118"/>
            <a:ext cx="4004142" cy="3146111"/>
            <a:chOff x="3033510" y="2363118"/>
            <a:chExt cx="4004142" cy="31461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3CEA02D-E8FA-9A43-B0F8-40F4EF1388D3}"/>
                </a:ext>
              </a:extLst>
            </p:cNvPr>
            <p:cNvGrpSpPr/>
            <p:nvPr/>
          </p:nvGrpSpPr>
          <p:grpSpPr>
            <a:xfrm>
              <a:off x="3033510" y="2363118"/>
              <a:ext cx="4004142" cy="3146111"/>
              <a:chOff x="3033510" y="2363118"/>
              <a:chExt cx="4004142" cy="314611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92DEFB25-1B0F-8824-733D-00F025527B83}"/>
                  </a:ext>
                </a:extLst>
              </p:cNvPr>
              <p:cNvGrpSpPr/>
              <p:nvPr/>
            </p:nvGrpSpPr>
            <p:grpSpPr>
              <a:xfrm>
                <a:off x="3033510" y="2363118"/>
                <a:ext cx="4004142" cy="3146111"/>
                <a:chOff x="2922603" y="2762664"/>
                <a:chExt cx="4004142" cy="3146111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450B3D1E-03FA-66B9-3B24-3DE14A1BD4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922603" y="2762664"/>
                  <a:ext cx="4004142" cy="3146111"/>
                </a:xfrm>
                <a:prstGeom prst="rect">
                  <a:avLst/>
                </a:prstGeom>
              </p:spPr>
            </p:pic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F63353B0-E0B1-30F6-C565-4C711AC0A982}"/>
                    </a:ext>
                  </a:extLst>
                </p:cNvPr>
                <p:cNvSpPr/>
                <p:nvPr/>
              </p:nvSpPr>
              <p:spPr>
                <a:xfrm>
                  <a:off x="3191271" y="2781248"/>
                  <a:ext cx="1085359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CCEE7B95-8C6C-5F52-5ED8-22B548A27E88}"/>
                    </a:ext>
                  </a:extLst>
                </p:cNvPr>
                <p:cNvSpPr/>
                <p:nvPr/>
              </p:nvSpPr>
              <p:spPr>
                <a:xfrm>
                  <a:off x="3203848" y="3163711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10C79EC6-D0B2-4D44-39AC-F074E2A2E995}"/>
                    </a:ext>
                  </a:extLst>
                </p:cNvPr>
                <p:cNvSpPr/>
                <p:nvPr/>
              </p:nvSpPr>
              <p:spPr>
                <a:xfrm>
                  <a:off x="3221917" y="3782465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80144F86-97C6-80D3-8F9E-B1BC8F9BE64A}"/>
                    </a:ext>
                  </a:extLst>
                </p:cNvPr>
                <p:cNvSpPr/>
                <p:nvPr/>
              </p:nvSpPr>
              <p:spPr>
                <a:xfrm>
                  <a:off x="3203848" y="4242966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85BC4AA2-3EA2-5A40-E2F6-D7997ECB2C8A}"/>
                    </a:ext>
                  </a:extLst>
                </p:cNvPr>
                <p:cNvSpPr/>
                <p:nvPr/>
              </p:nvSpPr>
              <p:spPr>
                <a:xfrm>
                  <a:off x="3216896" y="5204765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ACF66887-85B4-5A2E-02C5-BA0837D433F8}"/>
                    </a:ext>
                  </a:extLst>
                </p:cNvPr>
                <p:cNvSpPr/>
                <p:nvPr/>
              </p:nvSpPr>
              <p:spPr>
                <a:xfrm>
                  <a:off x="3211875" y="5651619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71B4153-9B56-0D9F-7A0A-77195381067B}"/>
                  </a:ext>
                </a:extLst>
              </p:cNvPr>
              <p:cNvSpPr/>
              <p:nvPr/>
            </p:nvSpPr>
            <p:spPr>
              <a:xfrm>
                <a:off x="3347864" y="4005064"/>
                <a:ext cx="936104" cy="2611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B7D76AB-14EE-F523-F7BF-FF850B9A2355}"/>
                </a:ext>
              </a:extLst>
            </p:cNvPr>
            <p:cNvSpPr/>
            <p:nvPr/>
          </p:nvSpPr>
          <p:spPr>
            <a:xfrm>
              <a:off x="3512824" y="5396329"/>
              <a:ext cx="180000" cy="917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32D7377-CF61-340C-F479-D627A0FAB44A}"/>
              </a:ext>
            </a:extLst>
          </p:cNvPr>
          <p:cNvGrpSpPr>
            <a:grpSpLocks noChangeAspect="1"/>
          </p:cNvGrpSpPr>
          <p:nvPr/>
        </p:nvGrpSpPr>
        <p:grpSpPr>
          <a:xfrm rot="917894">
            <a:off x="5580319" y="4476059"/>
            <a:ext cx="2692852" cy="1992711"/>
            <a:chOff x="5765558" y="4255362"/>
            <a:chExt cx="3176736" cy="235078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961287D-D9D4-918E-54B7-DEF71D1BD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558" y="4255362"/>
              <a:ext cx="3176736" cy="2350785"/>
            </a:xfrm>
            <a:prstGeom prst="rect">
              <a:avLst/>
            </a:prstGeom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D3678ED7-6C9E-80F8-8041-5720C995473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21" r="20250"/>
            <a:stretch/>
          </p:blipFill>
          <p:spPr bwMode="auto">
            <a:xfrm>
              <a:off x="5765558" y="5742748"/>
              <a:ext cx="724173" cy="863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797953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09DDDE8-0DD2-8968-735A-E4E91BC02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3161">
            <a:off x="672232" y="1184263"/>
            <a:ext cx="4060501" cy="27004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0E6657-8137-AB2E-7EB1-AAD5717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 and many others were doing instead…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9128E-C963-CB8C-65E4-97E23966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CBD5B-F247-68EA-AFEF-0B1280DD6A7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ECFE8C-B048-71CA-CC46-1DA5F5AAA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3" y="4270388"/>
            <a:ext cx="2952328" cy="1910106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EF067260-0C26-9B99-2FF5-7026159DF3F9}"/>
              </a:ext>
            </a:extLst>
          </p:cNvPr>
          <p:cNvGrpSpPr/>
          <p:nvPr/>
        </p:nvGrpSpPr>
        <p:grpSpPr>
          <a:xfrm>
            <a:off x="3033510" y="2363118"/>
            <a:ext cx="4004142" cy="3146111"/>
            <a:chOff x="3033510" y="2363118"/>
            <a:chExt cx="4004142" cy="31461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3CEA02D-E8FA-9A43-B0F8-40F4EF1388D3}"/>
                </a:ext>
              </a:extLst>
            </p:cNvPr>
            <p:cNvGrpSpPr/>
            <p:nvPr/>
          </p:nvGrpSpPr>
          <p:grpSpPr>
            <a:xfrm>
              <a:off x="3033510" y="2363118"/>
              <a:ext cx="4004142" cy="3146111"/>
              <a:chOff x="3033510" y="2363118"/>
              <a:chExt cx="4004142" cy="314611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92DEFB25-1B0F-8824-733D-00F025527B83}"/>
                  </a:ext>
                </a:extLst>
              </p:cNvPr>
              <p:cNvGrpSpPr/>
              <p:nvPr/>
            </p:nvGrpSpPr>
            <p:grpSpPr>
              <a:xfrm>
                <a:off x="3033510" y="2363118"/>
                <a:ext cx="4004142" cy="3146111"/>
                <a:chOff x="2922603" y="2762664"/>
                <a:chExt cx="4004142" cy="3146111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450B3D1E-03FA-66B9-3B24-3DE14A1BD4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922603" y="2762664"/>
                  <a:ext cx="4004142" cy="3146111"/>
                </a:xfrm>
                <a:prstGeom prst="rect">
                  <a:avLst/>
                </a:prstGeom>
              </p:spPr>
            </p:pic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F63353B0-E0B1-30F6-C565-4C711AC0A982}"/>
                    </a:ext>
                  </a:extLst>
                </p:cNvPr>
                <p:cNvSpPr/>
                <p:nvPr/>
              </p:nvSpPr>
              <p:spPr>
                <a:xfrm>
                  <a:off x="3191271" y="2781248"/>
                  <a:ext cx="1085359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CCEE7B95-8C6C-5F52-5ED8-22B548A27E88}"/>
                    </a:ext>
                  </a:extLst>
                </p:cNvPr>
                <p:cNvSpPr/>
                <p:nvPr/>
              </p:nvSpPr>
              <p:spPr>
                <a:xfrm>
                  <a:off x="3203848" y="3163711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10C79EC6-D0B2-4D44-39AC-F074E2A2E995}"/>
                    </a:ext>
                  </a:extLst>
                </p:cNvPr>
                <p:cNvSpPr/>
                <p:nvPr/>
              </p:nvSpPr>
              <p:spPr>
                <a:xfrm>
                  <a:off x="3221917" y="3782465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80144F86-97C6-80D3-8F9E-B1BC8F9BE64A}"/>
                    </a:ext>
                  </a:extLst>
                </p:cNvPr>
                <p:cNvSpPr/>
                <p:nvPr/>
              </p:nvSpPr>
              <p:spPr>
                <a:xfrm>
                  <a:off x="3203848" y="4242966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85BC4AA2-3EA2-5A40-E2F6-D7997ECB2C8A}"/>
                    </a:ext>
                  </a:extLst>
                </p:cNvPr>
                <p:cNvSpPr/>
                <p:nvPr/>
              </p:nvSpPr>
              <p:spPr>
                <a:xfrm>
                  <a:off x="3216896" y="5204765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ACF66887-85B4-5A2E-02C5-BA0837D433F8}"/>
                    </a:ext>
                  </a:extLst>
                </p:cNvPr>
                <p:cNvSpPr/>
                <p:nvPr/>
              </p:nvSpPr>
              <p:spPr>
                <a:xfrm>
                  <a:off x="3211875" y="5651619"/>
                  <a:ext cx="180000" cy="917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71B4153-9B56-0D9F-7A0A-77195381067B}"/>
                  </a:ext>
                </a:extLst>
              </p:cNvPr>
              <p:cNvSpPr/>
              <p:nvPr/>
            </p:nvSpPr>
            <p:spPr>
              <a:xfrm>
                <a:off x="3347864" y="4005064"/>
                <a:ext cx="936104" cy="2611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B7D76AB-14EE-F523-F7BF-FF850B9A2355}"/>
                </a:ext>
              </a:extLst>
            </p:cNvPr>
            <p:cNvSpPr/>
            <p:nvPr/>
          </p:nvSpPr>
          <p:spPr>
            <a:xfrm>
              <a:off x="3512824" y="5396329"/>
              <a:ext cx="180000" cy="917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32D7377-CF61-340C-F479-D627A0FAB44A}"/>
              </a:ext>
            </a:extLst>
          </p:cNvPr>
          <p:cNvGrpSpPr>
            <a:grpSpLocks noChangeAspect="1"/>
          </p:cNvGrpSpPr>
          <p:nvPr/>
        </p:nvGrpSpPr>
        <p:grpSpPr>
          <a:xfrm rot="917894">
            <a:off x="5580319" y="4476059"/>
            <a:ext cx="2692852" cy="1992711"/>
            <a:chOff x="5765558" y="4255362"/>
            <a:chExt cx="3176736" cy="235078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961287D-D9D4-918E-54B7-DEF71D1BD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558" y="4255362"/>
              <a:ext cx="3176736" cy="2350785"/>
            </a:xfrm>
            <a:prstGeom prst="rect">
              <a:avLst/>
            </a:prstGeom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D3678ED7-6C9E-80F8-8041-5720C995473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21" r="20250"/>
            <a:stretch/>
          </p:blipFill>
          <p:spPr bwMode="auto">
            <a:xfrm>
              <a:off x="5765558" y="5742748"/>
              <a:ext cx="724173" cy="863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075CEB7D-6C05-00C6-AA6C-CED69FBE20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0112" y="901346"/>
            <a:ext cx="3452957" cy="345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9111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210D-BE0E-F8A5-E891-80766F1FD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8249990" cy="1116106"/>
          </a:xfrm>
        </p:spPr>
        <p:txBody>
          <a:bodyPr/>
          <a:lstStyle/>
          <a:p>
            <a:r>
              <a:rPr lang="en-GB" dirty="0"/>
              <a:t>But CERN has offices with a view…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C8AE35-20D3-4FE5-F6AF-78BAC068E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E4873-F474-ED49-FAD5-A4C1C9B1098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2FD3B43-C2F7-47B7-9434-F0FB011FDE78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C454F0-49FC-C0CD-5100-E2A50A39D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04998" y="1299272"/>
            <a:ext cx="2880000" cy="21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21F1DB-6845-4F53-C65D-299DCD95B3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39"/>
          <a:stretch/>
        </p:blipFill>
        <p:spPr>
          <a:xfrm>
            <a:off x="4662950" y="3870402"/>
            <a:ext cx="2160000" cy="28799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66772F-6003-7B43-11C6-8DE9EE77C8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80488" y="1303705"/>
            <a:ext cx="2880000" cy="21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377EC7-669D-7D7D-7F3B-DF1FF6E05A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70704" y="4213823"/>
            <a:ext cx="2880000" cy="21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11A90B-5CA0-ED17-30B6-9A90B2363A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80488" y="4230403"/>
            <a:ext cx="2880000" cy="21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227ACA-9CED-DAB2-8B24-E7EE7422AB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51758" y="1298646"/>
            <a:ext cx="2880000" cy="21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4504BB-2281-C76F-4378-B1633E0EB1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54142" y="1298646"/>
            <a:ext cx="2880000" cy="21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7AEA99A-2E33-FBCB-87A9-098E6B2AB5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54142" y="4230401"/>
            <a:ext cx="2880000" cy="216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18855C8-14A2-345E-25DC-E3063338DB7F}"/>
              </a:ext>
            </a:extLst>
          </p:cNvPr>
          <p:cNvSpPr txBox="1"/>
          <p:nvPr/>
        </p:nvSpPr>
        <p:spPr>
          <a:xfrm>
            <a:off x="1319199" y="3587814"/>
            <a:ext cx="698477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Seeing Mont Blanc during all phases of the day...</a:t>
            </a:r>
          </a:p>
        </p:txBody>
      </p:sp>
    </p:spTree>
    <p:extLst>
      <p:ext uri="{BB962C8B-B14F-4D97-AF65-F5344CB8AC3E}">
        <p14:creationId xmlns:p14="http://schemas.microsoft.com/office/powerpoint/2010/main" val="36331159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1029C-E5EB-48AB-EAF3-6FF00BE39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9</a:t>
            </a:r>
            <a:r>
              <a:rPr lang="en-GB" baseline="30000" dirty="0"/>
              <a:t>th</a:t>
            </a:r>
            <a:r>
              <a:rPr lang="en-GB" dirty="0"/>
              <a:t> July 2018</a:t>
            </a:r>
          </a:p>
        </p:txBody>
      </p:sp>
    </p:spTree>
    <p:extLst>
      <p:ext uri="{BB962C8B-B14F-4D97-AF65-F5344CB8AC3E}">
        <p14:creationId xmlns:p14="http://schemas.microsoft.com/office/powerpoint/2010/main" val="14557686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1029C-E5EB-48AB-EAF3-6FF00BE39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9</a:t>
            </a:r>
            <a:r>
              <a:rPr lang="en-GB" baseline="30000" dirty="0"/>
              <a:t>th</a:t>
            </a:r>
            <a:r>
              <a:rPr lang="en-GB" dirty="0"/>
              <a:t> July 2018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C811C7-D61E-FCF0-D641-F5A39D5A5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73355"/>
            <a:ext cx="4600130" cy="8202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chemeClr val="accent2"/>
                </a:solidFill>
              </a:rPr>
              <a:t>First </a:t>
            </a:r>
            <a:r>
              <a:rPr lang="en-GB" sz="2800" b="1" dirty="0" err="1">
                <a:solidFill>
                  <a:schemeClr val="accent2"/>
                </a:solidFill>
              </a:rPr>
              <a:t>H</a:t>
            </a:r>
            <a:r>
              <a:rPr lang="en-GB" sz="2800" b="1" dirty="0" err="1">
                <a:solidFill>
                  <a:schemeClr val="accent2"/>
                </a:solidFill>
                <a:sym typeface="Wingdings" pitchFamily="2" charset="2"/>
              </a:rPr>
              <a:t>bb</a:t>
            </a:r>
            <a:r>
              <a:rPr lang="en-GB" sz="2800" b="1" dirty="0">
                <a:solidFill>
                  <a:schemeClr val="accent2"/>
                </a:solidFill>
                <a:sym typeface="Wingdings" pitchFamily="2" charset="2"/>
              </a:rPr>
              <a:t> observation*!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9F0684-E25C-A7D7-9DED-69FFAC10AF0B}"/>
              </a:ext>
            </a:extLst>
          </p:cNvPr>
          <p:cNvSpPr txBox="1"/>
          <p:nvPr/>
        </p:nvSpPr>
        <p:spPr>
          <a:xfrm>
            <a:off x="201706" y="6444044"/>
            <a:ext cx="936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*with the help of other non-WH/ZH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measurements; WH+ZH standalone =4.9𝝈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B1F096-2524-0698-7422-46652003EED6}"/>
              </a:ext>
            </a:extLst>
          </p:cNvPr>
          <p:cNvGrpSpPr/>
          <p:nvPr/>
        </p:nvGrpSpPr>
        <p:grpSpPr>
          <a:xfrm>
            <a:off x="5076056" y="798535"/>
            <a:ext cx="4067944" cy="5256811"/>
            <a:chOff x="5076056" y="798535"/>
            <a:chExt cx="4067944" cy="525681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E13AC4A-8ED1-014F-7F1F-66FEF0C4CD62}"/>
                </a:ext>
              </a:extLst>
            </p:cNvPr>
            <p:cNvGrpSpPr/>
            <p:nvPr/>
          </p:nvGrpSpPr>
          <p:grpSpPr>
            <a:xfrm>
              <a:off x="5076056" y="798535"/>
              <a:ext cx="4067944" cy="5256811"/>
              <a:chOff x="5076056" y="798535"/>
              <a:chExt cx="4067944" cy="5256811"/>
            </a:xfrm>
          </p:grpSpPr>
          <p:pic>
            <p:nvPicPr>
              <p:cNvPr id="3074" name="Picture 2">
                <a:extLst>
                  <a:ext uri="{FF2B5EF4-FFF2-40B4-BE49-F238E27FC236}">
                    <a16:creationId xmlns:a16="http://schemas.microsoft.com/office/drawing/2014/main" id="{FA159950-2CC6-9474-5737-D922A3A850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76056" y="798535"/>
                <a:ext cx="4067944" cy="52568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581708A-9C6F-0B8E-FF91-5AB696C12A63}"/>
                  </a:ext>
                </a:extLst>
              </p:cNvPr>
              <p:cNvSpPr/>
              <p:nvPr/>
            </p:nvSpPr>
            <p:spPr>
              <a:xfrm>
                <a:off x="5691552" y="1253199"/>
                <a:ext cx="1490483" cy="10236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ED19A32-E3C2-8DB1-F561-98BA9B463E81}"/>
                </a:ext>
              </a:extLst>
            </p:cNvPr>
            <p:cNvSpPr/>
            <p:nvPr/>
          </p:nvSpPr>
          <p:spPr>
            <a:xfrm>
              <a:off x="8233300" y="1138147"/>
              <a:ext cx="436984" cy="3466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E6C2C9F-4CDC-51C3-40C4-1DA814A7D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38" y="2132856"/>
            <a:ext cx="3354798" cy="8767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FA024A-9541-CC28-3DA3-CAFB7C1B7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78" y="1651138"/>
            <a:ext cx="3009518" cy="33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4108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1029C-E5EB-48AB-EAF3-6FF00BE39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9</a:t>
            </a:r>
            <a:r>
              <a:rPr lang="en-GB" baseline="30000" dirty="0"/>
              <a:t>th</a:t>
            </a:r>
            <a:r>
              <a:rPr lang="en-GB" dirty="0"/>
              <a:t> July 2018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C811C7-D61E-FCF0-D641-F5A39D5A5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73355"/>
            <a:ext cx="4600130" cy="8202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chemeClr val="accent2"/>
                </a:solidFill>
              </a:rPr>
              <a:t>First </a:t>
            </a:r>
            <a:r>
              <a:rPr lang="en-GB" sz="2800" b="1" dirty="0" err="1">
                <a:solidFill>
                  <a:schemeClr val="accent2"/>
                </a:solidFill>
              </a:rPr>
              <a:t>H</a:t>
            </a:r>
            <a:r>
              <a:rPr lang="en-GB" sz="2800" b="1" dirty="0" err="1">
                <a:solidFill>
                  <a:schemeClr val="accent2"/>
                </a:solidFill>
                <a:sym typeface="Wingdings" pitchFamily="2" charset="2"/>
              </a:rPr>
              <a:t>bb</a:t>
            </a:r>
            <a:r>
              <a:rPr lang="en-GB" sz="2800" b="1" dirty="0">
                <a:solidFill>
                  <a:schemeClr val="accent2"/>
                </a:solidFill>
                <a:sym typeface="Wingdings" pitchFamily="2" charset="2"/>
              </a:rPr>
              <a:t> observation*!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B21DFD-4A2B-E6A5-EE3F-FD5D8CFB1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38" y="2132856"/>
            <a:ext cx="3354798" cy="8767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9F0684-E25C-A7D7-9DED-69FFAC10AF0B}"/>
              </a:ext>
            </a:extLst>
          </p:cNvPr>
          <p:cNvSpPr txBox="1"/>
          <p:nvPr/>
        </p:nvSpPr>
        <p:spPr>
          <a:xfrm>
            <a:off x="201706" y="6444044"/>
            <a:ext cx="936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*with the help of other non-WH/ZH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measurements; WH+ZH standalone 4.9𝝈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34C876C-19D9-A6A0-D2F1-28CC85CE0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34" y="3138479"/>
            <a:ext cx="4197327" cy="31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430C057-70CA-2BF6-2B68-47314C7EFFBC}"/>
              </a:ext>
            </a:extLst>
          </p:cNvPr>
          <p:cNvSpPr txBox="1"/>
          <p:nvPr/>
        </p:nvSpPr>
        <p:spPr>
          <a:xfrm rot="20530299">
            <a:off x="756844" y="5072252"/>
            <a:ext cx="4250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Presented to audience of ~1000 particle physicists at ICHEP conference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B1F096-2524-0698-7422-46652003EED6}"/>
              </a:ext>
            </a:extLst>
          </p:cNvPr>
          <p:cNvGrpSpPr/>
          <p:nvPr/>
        </p:nvGrpSpPr>
        <p:grpSpPr>
          <a:xfrm>
            <a:off x="5076056" y="798535"/>
            <a:ext cx="4067944" cy="5256811"/>
            <a:chOff x="5076056" y="798535"/>
            <a:chExt cx="4067944" cy="525681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E13AC4A-8ED1-014F-7F1F-66FEF0C4CD62}"/>
                </a:ext>
              </a:extLst>
            </p:cNvPr>
            <p:cNvGrpSpPr/>
            <p:nvPr/>
          </p:nvGrpSpPr>
          <p:grpSpPr>
            <a:xfrm>
              <a:off x="5076056" y="798535"/>
              <a:ext cx="4067944" cy="5256811"/>
              <a:chOff x="5076056" y="798535"/>
              <a:chExt cx="4067944" cy="5256811"/>
            </a:xfrm>
          </p:grpSpPr>
          <p:pic>
            <p:nvPicPr>
              <p:cNvPr id="3074" name="Picture 2">
                <a:extLst>
                  <a:ext uri="{FF2B5EF4-FFF2-40B4-BE49-F238E27FC236}">
                    <a16:creationId xmlns:a16="http://schemas.microsoft.com/office/drawing/2014/main" id="{FA159950-2CC6-9474-5737-D922A3A850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76056" y="798535"/>
                <a:ext cx="4067944" cy="52568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581708A-9C6F-0B8E-FF91-5AB696C12A63}"/>
                  </a:ext>
                </a:extLst>
              </p:cNvPr>
              <p:cNvSpPr/>
              <p:nvPr/>
            </p:nvSpPr>
            <p:spPr>
              <a:xfrm>
                <a:off x="5691552" y="1253199"/>
                <a:ext cx="1490483" cy="10236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ED19A32-E3C2-8DB1-F561-98BA9B463E81}"/>
                </a:ext>
              </a:extLst>
            </p:cNvPr>
            <p:cNvSpPr/>
            <p:nvPr/>
          </p:nvSpPr>
          <p:spPr>
            <a:xfrm>
              <a:off x="8233300" y="1138147"/>
              <a:ext cx="436984" cy="3466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34F493BA-32C8-8160-BFD0-FD3E87D354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378" y="1651138"/>
            <a:ext cx="3009518" cy="33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723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BFD26-E610-1CE7-009A-885B41C8C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Oxford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/>
              <a:t> team:       present, past and future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18CFF6-BF85-E68E-98C8-5BB916E54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1AC822-0F7B-8E76-CF64-B2E5BD9FA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428" y="1818875"/>
            <a:ext cx="1390244" cy="21905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702680-9D5B-EA81-F597-BB55F0A04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30" y="1893439"/>
            <a:ext cx="2181255" cy="20414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A3846D-FB0E-9F84-7354-5C3CF53D2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426" y="4411995"/>
            <a:ext cx="1756461" cy="18019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DE2E2F-F8A1-5C4E-A175-3C6D8E1D88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1622" y="4424903"/>
            <a:ext cx="2054754" cy="18052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236BA5-2E59-E52B-8D12-E9FD2CC6D5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5358" y="4408635"/>
            <a:ext cx="1865073" cy="18052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FDCFBC2-04DE-47AB-A59F-5BF8F0CA6E3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858" r="8683"/>
          <a:stretch/>
        </p:blipFill>
        <p:spPr>
          <a:xfrm>
            <a:off x="4719330" y="1999403"/>
            <a:ext cx="1811374" cy="1805294"/>
          </a:xfrm>
          <a:prstGeom prst="rect">
            <a:avLst/>
          </a:prstGeom>
        </p:spPr>
      </p:pic>
      <p:pic>
        <p:nvPicPr>
          <p:cNvPr id="1026" name="Picture 2" descr="Luca Ambroz - Quantitative Analyst, AVP - Bank of America | LinkedIn">
            <a:extLst>
              <a:ext uri="{FF2B5EF4-FFF2-40B4-BE49-F238E27FC236}">
                <a16:creationId xmlns:a16="http://schemas.microsoft.com/office/drawing/2014/main" id="{DE3C4D35-F2AA-3669-18CE-D3A76D300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360" y="1999403"/>
            <a:ext cx="1811373" cy="181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31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D7806-20F6-3C44-FD85-FB7790E4D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8177982" cy="1116106"/>
          </a:xfrm>
        </p:spPr>
        <p:txBody>
          <a:bodyPr/>
          <a:lstStyle/>
          <a:p>
            <a:r>
              <a:rPr lang="en-GB" dirty="0"/>
              <a:t>What is the challenge of finding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decays?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20582-9CF8-597F-6B83-93A8864E5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412776"/>
            <a:ext cx="8177982" cy="4144963"/>
          </a:xfrm>
        </p:spPr>
        <p:txBody>
          <a:bodyPr/>
          <a:lstStyle/>
          <a:p>
            <a:r>
              <a:rPr lang="en-GB" dirty="0"/>
              <a:t>Observed decays end of 2017:                                  H</a:t>
            </a:r>
            <a:r>
              <a:rPr lang="en-GB" dirty="0">
                <a:sym typeface="Wingdings" pitchFamily="2" charset="2"/>
              </a:rPr>
              <a:t>𝜸𝜸 (0.2%), HZZ (3%), HWW (21%), H𝝉𝝉 (6%)</a:t>
            </a:r>
          </a:p>
          <a:p>
            <a:r>
              <a:rPr lang="en-GB" b="1" dirty="0">
                <a:sym typeface="Wingdings" pitchFamily="2" charset="2"/>
              </a:rPr>
              <a:t>Experimental signature of b-quarks are “jets” and “a</a:t>
            </a:r>
            <a:r>
              <a:rPr lang="en-GB" b="1" dirty="0"/>
              <a:t>t the LHC it’s just jets everywhere” </a:t>
            </a:r>
            <a:r>
              <a:rPr lang="en-GB" sz="1800" dirty="0"/>
              <a:t>(my friend Luis in 2016) 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For every </a:t>
            </a:r>
            <a:r>
              <a:rPr lang="en-GB" dirty="0" err="1">
                <a:sym typeface="Wingdings" pitchFamily="2" charset="2"/>
              </a:rPr>
              <a:t>Hbb</a:t>
            </a:r>
            <a:r>
              <a:rPr lang="en-GB" dirty="0">
                <a:sym typeface="Wingdings" pitchFamily="2" charset="2"/>
              </a:rPr>
              <a:t> event generated in a collision there are approximately 1 billion non-Higgs di-jet events generated</a:t>
            </a:r>
            <a:endParaRPr lang="en-GB" dirty="0"/>
          </a:p>
          <a:p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B76DB-9C1B-AA6C-4ECE-617F50815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1CAC46-9899-85E5-338E-01A806DF27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195" y="4297312"/>
            <a:ext cx="3066661" cy="219600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F9FEE15-9941-60F0-79E2-11465A8E3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341" y="4297312"/>
            <a:ext cx="3326048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019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D7806-20F6-3C44-FD85-FB7790E4D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8177982" cy="1116106"/>
          </a:xfrm>
        </p:spPr>
        <p:txBody>
          <a:bodyPr/>
          <a:lstStyle/>
          <a:p>
            <a:r>
              <a:rPr lang="en-GB" dirty="0"/>
              <a:t>What is the challenge of finding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decays?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20582-9CF8-597F-6B83-93A8864E5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412776"/>
            <a:ext cx="8177982" cy="4144963"/>
          </a:xfrm>
        </p:spPr>
        <p:txBody>
          <a:bodyPr/>
          <a:lstStyle/>
          <a:p>
            <a:r>
              <a:rPr lang="en-GB" dirty="0"/>
              <a:t>Observed decays end of 2017:                                  H</a:t>
            </a:r>
            <a:r>
              <a:rPr lang="en-GB" dirty="0">
                <a:sym typeface="Wingdings" pitchFamily="2" charset="2"/>
              </a:rPr>
              <a:t>𝜸𝜸 (0.2%), HZZ (3%), HWW (21%), H𝝉𝝉 (6%)</a:t>
            </a:r>
          </a:p>
          <a:p>
            <a:r>
              <a:rPr lang="en-GB" b="1" dirty="0">
                <a:sym typeface="Wingdings" pitchFamily="2" charset="2"/>
              </a:rPr>
              <a:t>Experimental signature of b-quarks are “jets” and “a</a:t>
            </a:r>
            <a:r>
              <a:rPr lang="en-GB" b="1" dirty="0"/>
              <a:t>t the LHC it’s just jets everywhere” </a:t>
            </a:r>
            <a:r>
              <a:rPr lang="en-GB" sz="1800" dirty="0"/>
              <a:t>(my friend Luis in 2016) 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For every </a:t>
            </a:r>
            <a:r>
              <a:rPr lang="en-GB" dirty="0" err="1">
                <a:sym typeface="Wingdings" pitchFamily="2" charset="2"/>
              </a:rPr>
              <a:t>Hbb</a:t>
            </a:r>
            <a:r>
              <a:rPr lang="en-GB" dirty="0">
                <a:sym typeface="Wingdings" pitchFamily="2" charset="2"/>
              </a:rPr>
              <a:t> event generated in a collision there are approximately 1 billion non-Higgs di-jet events generated</a:t>
            </a:r>
            <a:endParaRPr lang="en-GB" dirty="0"/>
          </a:p>
          <a:p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B76DB-9C1B-AA6C-4ECE-617F50815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1CAC46-9899-85E5-338E-01A806DF27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195" y="4297312"/>
            <a:ext cx="3066661" cy="219600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F9FEE15-9941-60F0-79E2-11465A8E3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341" y="4297312"/>
            <a:ext cx="3326048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D7EE1DDB-0520-FDDF-AE76-FD83CFF94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240" y="4296840"/>
            <a:ext cx="3326048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211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D7806-20F6-3C44-FD85-FB7790E4D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8177982" cy="1116106"/>
          </a:xfrm>
        </p:spPr>
        <p:txBody>
          <a:bodyPr/>
          <a:lstStyle/>
          <a:p>
            <a:r>
              <a:rPr lang="en-GB" dirty="0"/>
              <a:t>What is the challenge of finding </a:t>
            </a:r>
            <a:r>
              <a:rPr lang="en-GB" dirty="0" err="1"/>
              <a:t>H</a:t>
            </a:r>
            <a:r>
              <a:rPr lang="en-GB" dirty="0" err="1">
                <a:sym typeface="Wingdings" pitchFamily="2" charset="2"/>
              </a:rPr>
              <a:t>bb</a:t>
            </a:r>
            <a:r>
              <a:rPr lang="en-GB" dirty="0">
                <a:sym typeface="Wingdings" pitchFamily="2" charset="2"/>
              </a:rPr>
              <a:t> decays?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20582-9CF8-597F-6B83-93A8864E5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412776"/>
            <a:ext cx="8177982" cy="4144963"/>
          </a:xfrm>
        </p:spPr>
        <p:txBody>
          <a:bodyPr/>
          <a:lstStyle/>
          <a:p>
            <a:r>
              <a:rPr lang="en-GB" dirty="0"/>
              <a:t>Observed decays end of 2017:                                  H</a:t>
            </a:r>
            <a:r>
              <a:rPr lang="en-GB" dirty="0">
                <a:sym typeface="Wingdings" pitchFamily="2" charset="2"/>
              </a:rPr>
              <a:t>𝜸𝜸 (0.2%), HZZ (3%), HWW (21%), H𝝉𝝉 (6%)</a:t>
            </a:r>
          </a:p>
          <a:p>
            <a:r>
              <a:rPr lang="en-GB" b="1" dirty="0">
                <a:sym typeface="Wingdings" pitchFamily="2" charset="2"/>
              </a:rPr>
              <a:t>Experimental signature of b-quarks are “jets” and “a</a:t>
            </a:r>
            <a:r>
              <a:rPr lang="en-GB" b="1" dirty="0"/>
              <a:t>t the LHC it’s just jets everywhere” </a:t>
            </a:r>
            <a:r>
              <a:rPr lang="en-GB" sz="1800" dirty="0"/>
              <a:t>(my friend Luis in 2016) 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For every </a:t>
            </a:r>
            <a:r>
              <a:rPr lang="en-GB" dirty="0" err="1">
                <a:sym typeface="Wingdings" pitchFamily="2" charset="2"/>
              </a:rPr>
              <a:t>Hbb</a:t>
            </a:r>
            <a:r>
              <a:rPr lang="en-GB" dirty="0">
                <a:sym typeface="Wingdings" pitchFamily="2" charset="2"/>
              </a:rPr>
              <a:t> event generated in a collision there are approximately 1 billion non-Higgs di-jet events generated</a:t>
            </a:r>
            <a:endParaRPr lang="en-GB" dirty="0"/>
          </a:p>
          <a:p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B76DB-9C1B-AA6C-4ECE-617F50815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1CAC46-9899-85E5-338E-01A806DF27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195" y="4297312"/>
            <a:ext cx="3066661" cy="219600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F9FEE15-9941-60F0-79E2-11465A8E3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341" y="4297312"/>
            <a:ext cx="3326048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D7EE1DDB-0520-FDDF-AE76-FD83CFF94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240" y="4296840"/>
            <a:ext cx="3326048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3620705E-CEC0-CEDF-0AD1-EFCBA57BA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448" y="4298333"/>
            <a:ext cx="3326048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331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906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64E11-A46E-0D12-0904-6526210B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367200"/>
            <a:ext cx="7556313" cy="1116106"/>
          </a:xfrm>
        </p:spPr>
        <p:txBody>
          <a:bodyPr/>
          <a:lstStyle/>
          <a:p>
            <a:r>
              <a:rPr lang="en-GB" dirty="0"/>
              <a:t>What is a jet?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AA4F-9748-1D26-E49D-A8AC10B6A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052736"/>
            <a:ext cx="8394006" cy="175147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Experimentalist: “Collimated bundle of particles”</a:t>
            </a:r>
          </a:p>
          <a:p>
            <a:pPr marL="0" indent="0">
              <a:buNone/>
            </a:pPr>
            <a:r>
              <a:rPr lang="en-GB" dirty="0"/>
              <a:t>Theorist: “Consequence of the strong force growing with distance”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6DD74-E912-499B-C3EA-D08D86FF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Elisabeth Schopf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A9D06-D516-CF40-8266-115B806C1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71" r="38604" b="42480"/>
          <a:stretch/>
        </p:blipFill>
        <p:spPr>
          <a:xfrm>
            <a:off x="7040275" y="0"/>
            <a:ext cx="2103725" cy="123130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23AA856-9F88-6C01-7C8E-CAF7CE44B56E}"/>
              </a:ext>
            </a:extLst>
          </p:cNvPr>
          <p:cNvGrpSpPr/>
          <p:nvPr/>
        </p:nvGrpSpPr>
        <p:grpSpPr>
          <a:xfrm>
            <a:off x="395536" y="3236848"/>
            <a:ext cx="936104" cy="1704914"/>
            <a:chOff x="1115616" y="3280871"/>
            <a:chExt cx="936104" cy="17049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CEB9D2F-2BCC-166B-DE02-7F37D1B45270}"/>
                </a:ext>
              </a:extLst>
            </p:cNvPr>
            <p:cNvGrpSpPr/>
            <p:nvPr/>
          </p:nvGrpSpPr>
          <p:grpSpPr>
            <a:xfrm>
              <a:off x="1691680" y="3280871"/>
              <a:ext cx="360040" cy="652185"/>
              <a:chOff x="1691680" y="3280871"/>
              <a:chExt cx="360040" cy="65218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EE87886-A4D4-9CA4-21CE-51FE95A27256}"/>
                  </a:ext>
                </a:extLst>
              </p:cNvPr>
              <p:cNvSpPr/>
              <p:nvPr/>
            </p:nvSpPr>
            <p:spPr>
              <a:xfrm>
                <a:off x="1691680" y="364502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B0E3A7-B305-9483-781D-63AFAA0106CD}"/>
                  </a:ext>
                </a:extLst>
              </p:cNvPr>
              <p:cNvCxnSpPr/>
              <p:nvPr/>
            </p:nvCxnSpPr>
            <p:spPr>
              <a:xfrm flipV="1">
                <a:off x="1907704" y="3280871"/>
                <a:ext cx="144016" cy="344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791C4F-D80B-64E0-1D61-8AFB8C6473E7}"/>
                </a:ext>
              </a:extLst>
            </p:cNvPr>
            <p:cNvGrpSpPr/>
            <p:nvPr/>
          </p:nvGrpSpPr>
          <p:grpSpPr>
            <a:xfrm>
              <a:off x="1115616" y="4365104"/>
              <a:ext cx="504056" cy="620681"/>
              <a:chOff x="1115616" y="4365104"/>
              <a:chExt cx="504056" cy="620681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A75987C-3A1C-7588-4F3C-34BC9F396696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288032" cy="288032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34C4527-5406-3432-2025-613B7AF3F0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5616" y="4653136"/>
                <a:ext cx="216024" cy="3326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2A4AB-B786-D887-B83B-8EC3A8C5BE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180" t="-10256"/>
            <a:stretch/>
          </p:blipFill>
          <p:spPr>
            <a:xfrm rot="17775005">
              <a:off x="1368918" y="3937076"/>
              <a:ext cx="541858" cy="4200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7540214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Custom 2">
      <a:dk1>
        <a:srgbClr val="06112D"/>
      </a:dk1>
      <a:lt1>
        <a:sysClr val="window" lastClr="FFFFFF"/>
      </a:lt1>
      <a:dk2>
        <a:srgbClr val="05112C"/>
      </a:dk2>
      <a:lt2>
        <a:srgbClr val="8BBBD5"/>
      </a:lt2>
      <a:accent1>
        <a:srgbClr val="06112D"/>
      </a:accent1>
      <a:accent2>
        <a:srgbClr val="981329"/>
      </a:accent2>
      <a:accent3>
        <a:srgbClr val="3E70A9"/>
      </a:accent3>
      <a:accent4>
        <a:srgbClr val="344F5C"/>
      </a:accent4>
      <a:accent5>
        <a:srgbClr val="5E1726"/>
      </a:accent5>
      <a:accent6>
        <a:srgbClr val="155B51"/>
      </a:accent6>
      <a:hlink>
        <a:srgbClr val="BC5FBC"/>
      </a:hlink>
      <a:folHlink>
        <a:srgbClr val="9775A7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204751</TotalTime>
  <Words>1849</Words>
  <Application>Microsoft Macintosh PowerPoint</Application>
  <PresentationFormat>On-screen Show (4:3)</PresentationFormat>
  <Paragraphs>437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Arial Black</vt:lpstr>
      <vt:lpstr>Calibri</vt:lpstr>
      <vt:lpstr>Times New Roman</vt:lpstr>
      <vt:lpstr>Wingdings</vt:lpstr>
      <vt:lpstr>Advantage</vt:lpstr>
      <vt:lpstr>Observation of Higgs boson decays to bottom quarks</vt:lpstr>
      <vt:lpstr>Higgs Boson’s most probable decay</vt:lpstr>
      <vt:lpstr>What is the challenge of finding Hbb decays?</vt:lpstr>
      <vt:lpstr>What is the challenge of finding Hbb decays?</vt:lpstr>
      <vt:lpstr>What is the challenge of finding Hbb decays?</vt:lpstr>
      <vt:lpstr>What is the challenge of finding Hbb decays?</vt:lpstr>
      <vt:lpstr>What is the challenge of finding Hbb decays?</vt:lpstr>
      <vt:lpstr>What is a jet?</vt:lpstr>
      <vt:lpstr>What is a jet?</vt:lpstr>
      <vt:lpstr>What is a jet?</vt:lpstr>
      <vt:lpstr>What is a jet?</vt:lpstr>
      <vt:lpstr>What is a jet?</vt:lpstr>
      <vt:lpstr>What is a jet?</vt:lpstr>
      <vt:lpstr>What is a jet?</vt:lpstr>
      <vt:lpstr>What is a jet?</vt:lpstr>
      <vt:lpstr>What is a jet?</vt:lpstr>
      <vt:lpstr>What is a jet?</vt:lpstr>
      <vt:lpstr>How to find Hbb Decays?</vt:lpstr>
      <vt:lpstr>How to find Hbb Decays?</vt:lpstr>
      <vt:lpstr>How to find Hbb Decays?</vt:lpstr>
      <vt:lpstr>If you are impatient: trick 1</vt:lpstr>
      <vt:lpstr>If you are impatient: trick 1</vt:lpstr>
      <vt:lpstr>PowerPoint Presentation</vt:lpstr>
      <vt:lpstr>If you are impatient: trick 3</vt:lpstr>
      <vt:lpstr>If you are impatient: trick 3</vt:lpstr>
      <vt:lpstr>May 2018…</vt:lpstr>
      <vt:lpstr>May 2018…</vt:lpstr>
      <vt:lpstr>May 2018…</vt:lpstr>
      <vt:lpstr>May 2018…</vt:lpstr>
      <vt:lpstr>What I thought I would be doing…</vt:lpstr>
      <vt:lpstr>What I thought I would be doing…</vt:lpstr>
      <vt:lpstr>What I thought I would be doing…</vt:lpstr>
      <vt:lpstr>What I thought I would be doing…</vt:lpstr>
      <vt:lpstr>What I thought I would be doing…</vt:lpstr>
      <vt:lpstr>What I thought I would be doing…</vt:lpstr>
      <vt:lpstr>What I and many others were doing instead…</vt:lpstr>
      <vt:lpstr>What I and many others were doing instead…</vt:lpstr>
      <vt:lpstr>What I and many others were doing instead…</vt:lpstr>
      <vt:lpstr>What I and many others were doing instead…</vt:lpstr>
      <vt:lpstr>What I and many others were doing instead…</vt:lpstr>
      <vt:lpstr>What I and many others were doing instead…</vt:lpstr>
      <vt:lpstr>But CERN has offices with a view…</vt:lpstr>
      <vt:lpstr>9th July 2018</vt:lpstr>
      <vt:lpstr>9th July 2018</vt:lpstr>
      <vt:lpstr>9th July 2018</vt:lpstr>
      <vt:lpstr>The Oxford Hbb team:       present, past and future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Elisabeth Schopf</dc:creator>
  <cp:lastModifiedBy>Microsoft Office User</cp:lastModifiedBy>
  <cp:revision>1341</cp:revision>
  <dcterms:created xsi:type="dcterms:W3CDTF">2013-10-19T16:43:13Z</dcterms:created>
  <dcterms:modified xsi:type="dcterms:W3CDTF">2022-07-02T12:48:29Z</dcterms:modified>
</cp:coreProperties>
</file>