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1"/>
  </p:sldMasterIdLst>
  <p:notesMasterIdLst>
    <p:notesMasterId r:id="rId27"/>
  </p:notesMasterIdLst>
  <p:handoutMasterIdLst>
    <p:handoutMasterId r:id="rId28"/>
  </p:handoutMasterIdLst>
  <p:sldIdLst>
    <p:sldId id="256" r:id="rId2"/>
    <p:sldId id="624" r:id="rId3"/>
    <p:sldId id="649" r:id="rId4"/>
    <p:sldId id="628" r:id="rId5"/>
    <p:sldId id="650" r:id="rId6"/>
    <p:sldId id="629" r:id="rId7"/>
    <p:sldId id="631" r:id="rId8"/>
    <p:sldId id="630" r:id="rId9"/>
    <p:sldId id="632" r:id="rId10"/>
    <p:sldId id="633" r:id="rId11"/>
    <p:sldId id="634" r:id="rId12"/>
    <p:sldId id="636" r:id="rId13"/>
    <p:sldId id="417" r:id="rId14"/>
    <p:sldId id="637" r:id="rId15"/>
    <p:sldId id="644" r:id="rId16"/>
    <p:sldId id="635" r:id="rId17"/>
    <p:sldId id="638" r:id="rId18"/>
    <p:sldId id="639" r:id="rId19"/>
    <p:sldId id="640" r:id="rId20"/>
    <p:sldId id="641" r:id="rId21"/>
    <p:sldId id="645" r:id="rId22"/>
    <p:sldId id="647" r:id="rId23"/>
    <p:sldId id="316" r:id="rId24"/>
    <p:sldId id="648" r:id="rId25"/>
    <p:sldId id="642"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58B4E2"/>
    <a:srgbClr val="2FED1E"/>
    <a:srgbClr val="E726D6"/>
    <a:srgbClr val="64F3FF"/>
    <a:srgbClr val="63E75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03"/>
    <p:restoredTop sz="95401" autoAdjust="0"/>
  </p:normalViewPr>
  <p:slideViewPr>
    <p:cSldViewPr>
      <p:cViewPr>
        <p:scale>
          <a:sx n="128" d="100"/>
          <a:sy n="128" d="100"/>
        </p:scale>
        <p:origin x="144" y="144"/>
      </p:cViewPr>
      <p:guideLst>
        <p:guide orient="horz" pos="2160"/>
        <p:guide pos="384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140" d="100"/>
          <a:sy n="140" d="100"/>
        </p:scale>
        <p:origin x="4176" y="19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36F95EB-D365-5642-92C7-9A73913E0157}" type="datetimeFigureOut">
              <a:rPr lang="en-US" smtClean="0"/>
              <a:t>7/4/22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05327DB-4651-B742-AAD2-BC23FFE9FDAD}" type="slidenum">
              <a:rPr lang="en-US" smtClean="0"/>
              <a:t>‹#›</a:t>
            </a:fld>
            <a:endParaRPr lang="en-US"/>
          </a:p>
        </p:txBody>
      </p:sp>
    </p:spTree>
    <p:extLst>
      <p:ext uri="{BB962C8B-B14F-4D97-AF65-F5344CB8AC3E}">
        <p14:creationId xmlns:p14="http://schemas.microsoft.com/office/powerpoint/2010/main" val="26024250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C4CAC0-0730-4096-A26E-8915B31C363E}" type="datetimeFigureOut">
              <a:rPr lang="en-US" smtClean="0"/>
              <a:pPr/>
              <a:t>7/4/22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AA4FCB-03E8-4EB9-9BA6-BE82A22FABA9}" type="slidenum">
              <a:rPr lang="en-US" smtClean="0"/>
              <a:pPr/>
              <a:t>‹#›</a:t>
            </a:fld>
            <a:endParaRPr lang="en-US"/>
          </a:p>
        </p:txBody>
      </p:sp>
    </p:spTree>
    <p:extLst>
      <p:ext uri="{BB962C8B-B14F-4D97-AF65-F5344CB8AC3E}">
        <p14:creationId xmlns:p14="http://schemas.microsoft.com/office/powerpoint/2010/main" val="345290181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0AA4FCB-03E8-4EB9-9BA6-BE82A22FABA9}" type="slidenum">
              <a:rPr lang="en-US" smtClean="0"/>
              <a:pPr/>
              <a:t>1</a:t>
            </a:fld>
            <a:endParaRPr lang="en-US"/>
          </a:p>
        </p:txBody>
      </p:sp>
    </p:spTree>
    <p:extLst>
      <p:ext uri="{BB962C8B-B14F-4D97-AF65-F5344CB8AC3E}">
        <p14:creationId xmlns:p14="http://schemas.microsoft.com/office/powerpoint/2010/main" val="27944417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A 3-sigma detection event has a </a:t>
            </a:r>
            <a:r>
              <a:rPr lang="en-GB" sz="1200" b="1" i="0" u="none" strike="noStrike" kern="1200" dirty="0">
                <a:solidFill>
                  <a:schemeClr val="tx1"/>
                </a:solidFill>
                <a:effectLst/>
                <a:latin typeface="+mn-lt"/>
                <a:ea typeface="+mn-ea"/>
                <a:cs typeface="+mn-cs"/>
              </a:rPr>
              <a:t>0.3% probability of occurring by chance</a:t>
            </a:r>
            <a:r>
              <a:rPr lang="en-GB" sz="1200" b="0" i="0" u="none" strike="noStrike" kern="1200" dirty="0">
                <a:solidFill>
                  <a:schemeClr val="tx1"/>
                </a:solidFill>
                <a:effectLst/>
                <a:latin typeface="+mn-lt"/>
                <a:ea typeface="+mn-ea"/>
                <a:cs typeface="+mn-cs"/>
              </a:rPr>
              <a:t>, and a 5-sigma event has just a 0.00006% probability (1 in </a:t>
            </a:r>
            <a:r>
              <a:rPr lang="en-GB" sz="1200" b="1" i="0" u="none" strike="noStrike" kern="1200" dirty="0">
                <a:solidFill>
                  <a:schemeClr val="tx1"/>
                </a:solidFill>
                <a:effectLst/>
                <a:latin typeface="+mn-lt"/>
                <a:ea typeface="+mn-ea"/>
                <a:cs typeface="+mn-cs"/>
              </a:rPr>
              <a:t> 1 in 3.5 million)</a:t>
            </a:r>
          </a:p>
          <a:p>
            <a:endParaRPr lang="en-GB" sz="1200" b="1" i="0" u="none" strike="noStrike" kern="1200" dirty="0">
              <a:solidFill>
                <a:schemeClr val="tx1"/>
              </a:solidFill>
              <a:effectLst/>
              <a:latin typeface="+mn-lt"/>
              <a:ea typeface="+mn-ea"/>
              <a:cs typeface="+mn-cs"/>
            </a:endParaRPr>
          </a:p>
          <a:p>
            <a:r>
              <a:rPr lang="en-GB" sz="1200" b="1" i="0" u="none" strike="noStrike" kern="1200" dirty="0">
                <a:solidFill>
                  <a:schemeClr val="tx1"/>
                </a:solidFill>
                <a:effectLst/>
                <a:latin typeface="+mn-lt"/>
                <a:ea typeface="+mn-ea"/>
                <a:cs typeface="+mn-cs"/>
              </a:rPr>
              <a:t>Run 2 of the tevatron started poorly – the p anti-p collision rate was very low – </a:t>
            </a:r>
            <a:r>
              <a:rPr lang="en-GB" sz="1200" b="1" i="0" u="none" strike="noStrike" kern="1200" dirty="0" err="1">
                <a:solidFill>
                  <a:schemeClr val="tx1"/>
                </a:solidFill>
                <a:effectLst/>
                <a:latin typeface="+mn-lt"/>
                <a:ea typeface="+mn-ea"/>
                <a:cs typeface="+mn-cs"/>
              </a:rPr>
              <a:t>iut</a:t>
            </a:r>
            <a:r>
              <a:rPr lang="en-GB" sz="1200" b="1" i="0" u="none" strike="noStrike" kern="1200" dirty="0">
                <a:solidFill>
                  <a:schemeClr val="tx1"/>
                </a:solidFill>
                <a:effectLst/>
                <a:latin typeface="+mn-lt"/>
                <a:ea typeface="+mn-ea"/>
                <a:cs typeface="+mn-cs"/>
              </a:rPr>
              <a:t> started to improve on I n 2004 and by 2010 we </a:t>
            </a:r>
            <a:r>
              <a:rPr lang="en-GB" sz="1200" b="1" i="0" u="none" strike="noStrike" kern="1200" dirty="0" err="1">
                <a:solidFill>
                  <a:schemeClr val="tx1"/>
                </a:solidFill>
                <a:effectLst/>
                <a:latin typeface="+mn-lt"/>
                <a:ea typeface="+mn-ea"/>
                <a:cs typeface="+mn-cs"/>
              </a:rPr>
              <a:t>ahd</a:t>
            </a:r>
            <a:r>
              <a:rPr lang="en-GB" sz="1200" b="1" i="0" u="none" strike="noStrike" kern="1200" dirty="0">
                <a:solidFill>
                  <a:schemeClr val="tx1"/>
                </a:solidFill>
                <a:effectLst/>
                <a:latin typeface="+mn-lt"/>
                <a:ea typeface="+mn-ea"/>
                <a:cs typeface="+mn-cs"/>
              </a:rPr>
              <a:t> 9 fb-1 and we were on </a:t>
            </a:r>
            <a:r>
              <a:rPr lang="en-GB" sz="1200" b="1" i="0" u="none" strike="noStrike" kern="1200" dirty="0" err="1">
                <a:solidFill>
                  <a:schemeClr val="tx1"/>
                </a:solidFill>
                <a:effectLst/>
                <a:latin typeface="+mn-lt"/>
                <a:ea typeface="+mn-ea"/>
                <a:cs typeface="+mn-cs"/>
              </a:rPr>
              <a:t>tracj</a:t>
            </a:r>
            <a:r>
              <a:rPr lang="en-GB" sz="1200" b="1" i="0" u="none" strike="noStrike" kern="1200" dirty="0">
                <a:solidFill>
                  <a:schemeClr val="tx1"/>
                </a:solidFill>
                <a:effectLst/>
                <a:latin typeface="+mn-lt"/>
                <a:ea typeface="+mn-ea"/>
                <a:cs typeface="+mn-cs"/>
              </a:rPr>
              <a:t> to get 10 fb-1</a:t>
            </a:r>
          </a:p>
          <a:p>
            <a:endParaRPr lang="en-GB" sz="1200" b="1" i="0" u="none" strike="noStrike" kern="1200" dirty="0">
              <a:solidFill>
                <a:schemeClr val="tx1"/>
              </a:solidFill>
              <a:effectLst/>
              <a:latin typeface="+mn-lt"/>
              <a:ea typeface="+mn-ea"/>
              <a:cs typeface="+mn-cs"/>
            </a:endParaRPr>
          </a:p>
          <a:p>
            <a:r>
              <a:rPr lang="en-GB" sz="1200" b="1" i="0" u="none" strike="noStrike" kern="1200" dirty="0">
                <a:solidFill>
                  <a:schemeClr val="tx1"/>
                </a:solidFill>
                <a:effectLst/>
                <a:latin typeface="+mn-lt"/>
                <a:ea typeface="+mn-ea"/>
                <a:cs typeface="+mn-cs"/>
              </a:rPr>
              <a:t>LHC started in 2008 and there was an </a:t>
            </a:r>
            <a:r>
              <a:rPr lang="en-GB" sz="1200" b="1" i="0" u="none" strike="noStrike" kern="1200" dirty="0" err="1">
                <a:solidFill>
                  <a:schemeClr val="tx1"/>
                </a:solidFill>
                <a:effectLst/>
                <a:latin typeface="+mn-lt"/>
                <a:ea typeface="+mn-ea"/>
                <a:cs typeface="+mn-cs"/>
              </a:rPr>
              <a:t>accidednt</a:t>
            </a:r>
            <a:r>
              <a:rPr lang="en-GB" sz="1200" b="1" i="0" u="none" strike="noStrike" kern="1200" dirty="0">
                <a:solidFill>
                  <a:schemeClr val="tx1"/>
                </a:solidFill>
                <a:effectLst/>
                <a:latin typeface="+mn-lt"/>
                <a:ea typeface="+mn-ea"/>
                <a:cs typeface="+mn-cs"/>
              </a:rPr>
              <a:t> that cause a stop for one year – but after that it worked </a:t>
            </a:r>
            <a:r>
              <a:rPr lang="en-GB" sz="1200" b="1" i="0" u="none" strike="noStrike" kern="1200" dirty="0" err="1">
                <a:solidFill>
                  <a:schemeClr val="tx1"/>
                </a:solidFill>
                <a:effectLst/>
                <a:latin typeface="+mn-lt"/>
                <a:ea typeface="+mn-ea"/>
                <a:cs typeface="+mn-cs"/>
              </a:rPr>
              <a:t>beautifcully</a:t>
            </a:r>
            <a:endParaRPr lang="en-GB" sz="1200" b="1" i="0" u="none" strike="noStrike" kern="1200" dirty="0">
              <a:solidFill>
                <a:schemeClr val="tx1"/>
              </a:solidFill>
              <a:effectLst/>
              <a:latin typeface="+mn-lt"/>
              <a:ea typeface="+mn-ea"/>
              <a:cs typeface="+mn-cs"/>
            </a:endParaRPr>
          </a:p>
          <a:p>
            <a:endParaRPr lang="en-GB" sz="1200" b="1" i="0" u="none" strike="noStrike" kern="1200" dirty="0">
              <a:solidFill>
                <a:schemeClr val="tx1"/>
              </a:solidFill>
              <a:effectLst/>
              <a:latin typeface="+mn-lt"/>
              <a:ea typeface="+mn-ea"/>
              <a:cs typeface="+mn-cs"/>
            </a:endParaRPr>
          </a:p>
          <a:p>
            <a:r>
              <a:rPr lang="en-GB" sz="1200" b="1" i="0" u="none" strike="noStrike" kern="1200" dirty="0">
                <a:solidFill>
                  <a:schemeClr val="tx1"/>
                </a:solidFill>
                <a:effectLst/>
                <a:latin typeface="+mn-lt"/>
                <a:ea typeface="+mn-ea"/>
                <a:cs typeface="+mn-cs"/>
              </a:rPr>
              <a:t>You can imagine that history might have been different if the tevatron would have reached its </a:t>
            </a:r>
            <a:r>
              <a:rPr lang="en-GB" sz="1200" b="1" i="0" u="none" strike="noStrike" kern="1200" dirty="0" err="1">
                <a:solidFill>
                  <a:schemeClr val="tx1"/>
                </a:solidFill>
                <a:effectLst/>
                <a:latin typeface="+mn-lt"/>
                <a:ea typeface="+mn-ea"/>
                <a:cs typeface="+mn-cs"/>
              </a:rPr>
              <a:t>perofmranc</a:t>
            </a:r>
            <a:r>
              <a:rPr lang="en-GB" sz="1200" b="1" i="0" u="none" strike="noStrike" kern="1200" dirty="0">
                <a:solidFill>
                  <a:schemeClr val="tx1"/>
                </a:solidFill>
                <a:effectLst/>
                <a:latin typeface="+mn-lt"/>
                <a:ea typeface="+mn-ea"/>
                <a:cs typeface="+mn-cs"/>
              </a:rPr>
              <a:t> </a:t>
            </a:r>
            <a:r>
              <a:rPr lang="en-GB" sz="1200" b="1" i="0" u="none" strike="noStrike" kern="1200" dirty="0" err="1">
                <a:solidFill>
                  <a:schemeClr val="tx1"/>
                </a:solidFill>
                <a:effectLst/>
                <a:latin typeface="+mn-lt"/>
                <a:ea typeface="+mn-ea"/>
                <a:cs typeface="+mn-cs"/>
              </a:rPr>
              <a:t>equickly</a:t>
            </a:r>
            <a:r>
              <a:rPr lang="en-GB" sz="1200" b="1" i="0" u="none" strike="noStrike" kern="1200" dirty="0">
                <a:solidFill>
                  <a:schemeClr val="tx1"/>
                </a:solidFill>
                <a:effectLst/>
                <a:latin typeface="+mn-lt"/>
                <a:ea typeface="+mn-ea"/>
                <a:cs typeface="+mn-cs"/>
              </a:rPr>
              <a:t>,</a:t>
            </a:r>
            <a:endParaRPr lang="en-GB" dirty="0"/>
          </a:p>
        </p:txBody>
      </p:sp>
      <p:sp>
        <p:nvSpPr>
          <p:cNvPr id="4" name="Slide Number Placeholder 3"/>
          <p:cNvSpPr>
            <a:spLocks noGrp="1"/>
          </p:cNvSpPr>
          <p:nvPr>
            <p:ph type="sldNum" sz="quarter" idx="5"/>
          </p:nvPr>
        </p:nvSpPr>
        <p:spPr/>
        <p:txBody>
          <a:bodyPr/>
          <a:lstStyle/>
          <a:p>
            <a:fld id="{60AA4FCB-03E8-4EB9-9BA6-BE82A22FABA9}" type="slidenum">
              <a:rPr lang="en-US" smtClean="0"/>
              <a:pPr/>
              <a:t>10</a:t>
            </a:fld>
            <a:endParaRPr lang="en-US"/>
          </a:p>
        </p:txBody>
      </p:sp>
    </p:spTree>
    <p:extLst>
      <p:ext uri="{BB962C8B-B14F-4D97-AF65-F5344CB8AC3E}">
        <p14:creationId xmlns:p14="http://schemas.microsoft.com/office/powerpoint/2010/main" val="17486428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he Tevatron results indicate that the Higgs particle, if it exists, has a mass between 115 and 135 GeV/c2, or about 130 times the mass of the proton.</a:t>
            </a:r>
          </a:p>
          <a:p>
            <a:br>
              <a:rPr lang="en-GB" dirty="0"/>
            </a:br>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has a statistical significance of 2.9 sigma. This means there is only a 1-in-550 chance that the signal is due to a statistical fluctuation.</a:t>
            </a:r>
          </a:p>
          <a:p>
            <a:br>
              <a:rPr lang="en-GB" dirty="0"/>
            </a:br>
            <a:endParaRPr lang="en-GB" dirty="0"/>
          </a:p>
        </p:txBody>
      </p:sp>
      <p:sp>
        <p:nvSpPr>
          <p:cNvPr id="4" name="Slide Number Placeholder 3"/>
          <p:cNvSpPr>
            <a:spLocks noGrp="1"/>
          </p:cNvSpPr>
          <p:nvPr>
            <p:ph type="sldNum" sz="quarter" idx="5"/>
          </p:nvPr>
        </p:nvSpPr>
        <p:spPr/>
        <p:txBody>
          <a:bodyPr/>
          <a:lstStyle/>
          <a:p>
            <a:fld id="{60AA4FCB-03E8-4EB9-9BA6-BE82A22FABA9}" type="slidenum">
              <a:rPr lang="en-US" smtClean="0"/>
              <a:pPr/>
              <a:t>13</a:t>
            </a:fld>
            <a:endParaRPr lang="en-US"/>
          </a:p>
        </p:txBody>
      </p:sp>
    </p:spTree>
    <p:extLst>
      <p:ext uri="{BB962C8B-B14F-4D97-AF65-F5344CB8AC3E}">
        <p14:creationId xmlns:p14="http://schemas.microsoft.com/office/powerpoint/2010/main" val="13113034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0AA4FCB-03E8-4EB9-9BA6-BE82A22FABA9}" type="slidenum">
              <a:rPr lang="en-US" smtClean="0"/>
              <a:pPr/>
              <a:t>14</a:t>
            </a:fld>
            <a:endParaRPr lang="en-US"/>
          </a:p>
        </p:txBody>
      </p:sp>
    </p:spTree>
    <p:extLst>
      <p:ext uri="{BB962C8B-B14F-4D97-AF65-F5344CB8AC3E}">
        <p14:creationId xmlns:p14="http://schemas.microsoft.com/office/powerpoint/2010/main" val="9155960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only particles  that reach  the muon chambers (which are large  and   iconic)  are the muons-  other particle should be measured and and leave all their energy in other detector element</a:t>
            </a:r>
          </a:p>
        </p:txBody>
      </p:sp>
      <p:sp>
        <p:nvSpPr>
          <p:cNvPr id="4" name="Slide Number Placeholder 3"/>
          <p:cNvSpPr>
            <a:spLocks noGrp="1"/>
          </p:cNvSpPr>
          <p:nvPr>
            <p:ph type="sldNum" sz="quarter" idx="5"/>
          </p:nvPr>
        </p:nvSpPr>
        <p:spPr/>
        <p:txBody>
          <a:bodyPr/>
          <a:lstStyle/>
          <a:p>
            <a:fld id="{60AA4FCB-03E8-4EB9-9BA6-BE82A22FABA9}" type="slidenum">
              <a:rPr lang="en-US" smtClean="0"/>
              <a:pPr/>
              <a:t>15</a:t>
            </a:fld>
            <a:endParaRPr lang="en-US"/>
          </a:p>
        </p:txBody>
      </p:sp>
    </p:spTree>
    <p:extLst>
      <p:ext uri="{BB962C8B-B14F-4D97-AF65-F5344CB8AC3E}">
        <p14:creationId xmlns:p14="http://schemas.microsoft.com/office/powerpoint/2010/main" val="37411506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Our understanding of the detector was working well led to this iconic plot – showing the rediscovery of the Standard Model using 2 muons</a:t>
            </a:r>
          </a:p>
        </p:txBody>
      </p:sp>
      <p:sp>
        <p:nvSpPr>
          <p:cNvPr id="4" name="Slide Number Placeholder 3"/>
          <p:cNvSpPr>
            <a:spLocks noGrp="1"/>
          </p:cNvSpPr>
          <p:nvPr>
            <p:ph type="sldNum" sz="quarter" idx="5"/>
          </p:nvPr>
        </p:nvSpPr>
        <p:spPr/>
        <p:txBody>
          <a:bodyPr/>
          <a:lstStyle/>
          <a:p>
            <a:fld id="{60AA4FCB-03E8-4EB9-9BA6-BE82A22FABA9}" type="slidenum">
              <a:rPr lang="en-US" smtClean="0"/>
              <a:pPr/>
              <a:t>16</a:t>
            </a:fld>
            <a:endParaRPr lang="en-US"/>
          </a:p>
        </p:txBody>
      </p:sp>
    </p:spTree>
    <p:extLst>
      <p:ext uri="{BB962C8B-B14F-4D97-AF65-F5344CB8AC3E}">
        <p14:creationId xmlns:p14="http://schemas.microsoft.com/office/powerpoint/2010/main" val="33534299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0AA4FCB-03E8-4EB9-9BA6-BE82A22FABA9}" type="slidenum">
              <a:rPr lang="en-US" smtClean="0"/>
              <a:pPr/>
              <a:t>17</a:t>
            </a:fld>
            <a:endParaRPr lang="en-US"/>
          </a:p>
        </p:txBody>
      </p:sp>
    </p:spTree>
    <p:extLst>
      <p:ext uri="{BB962C8B-B14F-4D97-AF65-F5344CB8AC3E}">
        <p14:creationId xmlns:p14="http://schemas.microsoft.com/office/powerpoint/2010/main" val="12618624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Blind analysis- </a:t>
            </a:r>
            <a:r>
              <a:rPr lang="en-GB" sz="1200" b="0" i="0" u="none" strike="noStrike" kern="1200" dirty="0">
                <a:solidFill>
                  <a:schemeClr val="tx1"/>
                </a:solidFill>
                <a:effectLst/>
                <a:latin typeface="+mn-lt"/>
                <a:ea typeface="+mn-ea"/>
                <a:cs typeface="+mn-cs"/>
              </a:rPr>
              <a:t> fully establish procedures for a measurement before we look at the data so we can’t be swayed by intermediate results</a:t>
            </a:r>
            <a:endParaRPr lang="en-GB" dirty="0"/>
          </a:p>
        </p:txBody>
      </p:sp>
      <p:sp>
        <p:nvSpPr>
          <p:cNvPr id="4" name="Slide Number Placeholder 3"/>
          <p:cNvSpPr>
            <a:spLocks noGrp="1"/>
          </p:cNvSpPr>
          <p:nvPr>
            <p:ph type="sldNum" sz="quarter" idx="5"/>
          </p:nvPr>
        </p:nvSpPr>
        <p:spPr/>
        <p:txBody>
          <a:bodyPr/>
          <a:lstStyle/>
          <a:p>
            <a:fld id="{60AA4FCB-03E8-4EB9-9BA6-BE82A22FABA9}" type="slidenum">
              <a:rPr lang="en-US" smtClean="0"/>
              <a:pPr/>
              <a:t>18</a:t>
            </a:fld>
            <a:endParaRPr lang="en-US"/>
          </a:p>
        </p:txBody>
      </p:sp>
    </p:spTree>
    <p:extLst>
      <p:ext uri="{BB962C8B-B14F-4D97-AF65-F5344CB8AC3E}">
        <p14:creationId xmlns:p14="http://schemas.microsoft.com/office/powerpoint/2010/main" val="3768879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July the 4</a:t>
            </a:r>
            <a:r>
              <a:rPr lang="en-US" baseline="30000" dirty="0"/>
              <a:t>th</a:t>
            </a:r>
            <a:r>
              <a:rPr lang="en-US" dirty="0"/>
              <a:t> was total happiness - </a:t>
            </a:r>
          </a:p>
        </p:txBody>
      </p:sp>
      <p:sp>
        <p:nvSpPr>
          <p:cNvPr id="4" name="Slide Number Placeholder 3"/>
          <p:cNvSpPr>
            <a:spLocks noGrp="1"/>
          </p:cNvSpPr>
          <p:nvPr>
            <p:ph type="sldNum" sz="quarter" idx="10"/>
          </p:nvPr>
        </p:nvSpPr>
        <p:spPr/>
        <p:txBody>
          <a:bodyPr/>
          <a:lstStyle/>
          <a:p>
            <a:fld id="{08A7BB1B-1665-3944-ABFF-2EDA7A4DA152}" type="slidenum">
              <a:rPr lang="en-US" smtClean="0"/>
              <a:t>23</a:t>
            </a:fld>
            <a:endParaRPr lang="en-US"/>
          </a:p>
        </p:txBody>
      </p:sp>
    </p:spTree>
    <p:extLst>
      <p:ext uri="{BB962C8B-B14F-4D97-AF65-F5344CB8AC3E}">
        <p14:creationId xmlns:p14="http://schemas.microsoft.com/office/powerpoint/2010/main" val="6854439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road toward the discovery of the Higgs Started in 1964 when Higgs and other theorists introduced the Higgs field. Higgs was the first to point out that the existence of this field could be confirmed by finding the  quanta of this filed, the Higgs boson.</a:t>
            </a:r>
          </a:p>
          <a:p>
            <a:r>
              <a:rPr lang="en-GB" dirty="0"/>
              <a:t>By 1975 theorists like John Ellis, Marie </a:t>
            </a:r>
            <a:r>
              <a:rPr lang="en-GB" dirty="0" err="1"/>
              <a:t>claire</a:t>
            </a:r>
            <a:r>
              <a:rPr lang="en-GB" dirty="0"/>
              <a:t> Gaillard and Dimitri </a:t>
            </a:r>
            <a:r>
              <a:rPr lang="en-GB" dirty="0" err="1"/>
              <a:t>Nanopolus</a:t>
            </a:r>
            <a:r>
              <a:rPr lang="en-GB" dirty="0"/>
              <a:t> also indicated the experimental aspects of the existence of this particle</a:t>
            </a:r>
          </a:p>
        </p:txBody>
      </p:sp>
      <p:sp>
        <p:nvSpPr>
          <p:cNvPr id="4" name="Slide Number Placeholder 3"/>
          <p:cNvSpPr>
            <a:spLocks noGrp="1"/>
          </p:cNvSpPr>
          <p:nvPr>
            <p:ph type="sldNum" sz="quarter" idx="5"/>
          </p:nvPr>
        </p:nvSpPr>
        <p:spPr/>
        <p:txBody>
          <a:bodyPr/>
          <a:lstStyle/>
          <a:p>
            <a:fld id="{60AA4FCB-03E8-4EB9-9BA6-BE82A22FABA9}" type="slidenum">
              <a:rPr lang="en-US" smtClean="0"/>
              <a:pPr/>
              <a:t>2</a:t>
            </a:fld>
            <a:endParaRPr lang="en-US"/>
          </a:p>
        </p:txBody>
      </p:sp>
    </p:spTree>
    <p:extLst>
      <p:ext uri="{BB962C8B-B14F-4D97-AF65-F5344CB8AC3E}">
        <p14:creationId xmlns:p14="http://schemas.microsoft.com/office/powerpoint/2010/main" val="26978836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region of </a:t>
            </a:r>
            <a:r>
              <a:rPr lang="en-GB" dirty="0" err="1"/>
              <a:t>higgs</a:t>
            </a:r>
            <a:r>
              <a:rPr lang="en-GB" dirty="0"/>
              <a:t> masses on this paper cover up to 4 GeV – a range  of mass much lower than where eventually the Higgs was found</a:t>
            </a:r>
          </a:p>
        </p:txBody>
      </p:sp>
      <p:sp>
        <p:nvSpPr>
          <p:cNvPr id="4" name="Slide Number Placeholder 3"/>
          <p:cNvSpPr>
            <a:spLocks noGrp="1"/>
          </p:cNvSpPr>
          <p:nvPr>
            <p:ph type="sldNum" sz="quarter" idx="5"/>
          </p:nvPr>
        </p:nvSpPr>
        <p:spPr/>
        <p:txBody>
          <a:bodyPr/>
          <a:lstStyle/>
          <a:p>
            <a:fld id="{60AA4FCB-03E8-4EB9-9BA6-BE82A22FABA9}" type="slidenum">
              <a:rPr lang="en-US" smtClean="0"/>
              <a:pPr/>
              <a:t>3</a:t>
            </a:fld>
            <a:endParaRPr lang="en-US"/>
          </a:p>
        </p:txBody>
      </p:sp>
    </p:spTree>
    <p:extLst>
      <p:ext uri="{BB962C8B-B14F-4D97-AF65-F5344CB8AC3E}">
        <p14:creationId xmlns:p14="http://schemas.microsoft.com/office/powerpoint/2010/main" val="39304078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Quite interestingly say said:</a:t>
            </a:r>
          </a:p>
          <a:p>
            <a:endParaRPr lang="en-GB" dirty="0"/>
          </a:p>
          <a:p>
            <a:r>
              <a:rPr lang="en-GB" dirty="0"/>
              <a:t>Of course experimentalists did not follow this advice</a:t>
            </a:r>
          </a:p>
          <a:p>
            <a:endParaRPr lang="en-GB" dirty="0"/>
          </a:p>
        </p:txBody>
      </p:sp>
      <p:sp>
        <p:nvSpPr>
          <p:cNvPr id="4" name="Slide Number Placeholder 3"/>
          <p:cNvSpPr>
            <a:spLocks noGrp="1"/>
          </p:cNvSpPr>
          <p:nvPr>
            <p:ph type="sldNum" sz="quarter" idx="5"/>
          </p:nvPr>
        </p:nvSpPr>
        <p:spPr/>
        <p:txBody>
          <a:bodyPr/>
          <a:lstStyle/>
          <a:p>
            <a:fld id="{60AA4FCB-03E8-4EB9-9BA6-BE82A22FABA9}" type="slidenum">
              <a:rPr lang="en-US" smtClean="0"/>
              <a:pPr/>
              <a:t>4</a:t>
            </a:fld>
            <a:endParaRPr lang="en-US"/>
          </a:p>
        </p:txBody>
      </p:sp>
    </p:spTree>
    <p:extLst>
      <p:ext uri="{BB962C8B-B14F-4D97-AF65-F5344CB8AC3E}">
        <p14:creationId xmlns:p14="http://schemas.microsoft.com/office/powerpoint/2010/main" val="662895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 will focus on the competition between the </a:t>
            </a:r>
            <a:r>
              <a:rPr lang="en-GB" dirty="0" err="1"/>
              <a:t>Teavtron</a:t>
            </a:r>
            <a:r>
              <a:rPr lang="en-GB" dirty="0"/>
              <a:t> and the LHC</a:t>
            </a:r>
          </a:p>
        </p:txBody>
      </p:sp>
      <p:sp>
        <p:nvSpPr>
          <p:cNvPr id="4" name="Slide Number Placeholder 3"/>
          <p:cNvSpPr>
            <a:spLocks noGrp="1"/>
          </p:cNvSpPr>
          <p:nvPr>
            <p:ph type="sldNum" sz="quarter" idx="5"/>
          </p:nvPr>
        </p:nvSpPr>
        <p:spPr/>
        <p:txBody>
          <a:bodyPr/>
          <a:lstStyle/>
          <a:p>
            <a:fld id="{60AA4FCB-03E8-4EB9-9BA6-BE82A22FABA9}" type="slidenum">
              <a:rPr lang="en-US" smtClean="0"/>
              <a:pPr/>
              <a:t>5</a:t>
            </a:fld>
            <a:endParaRPr lang="en-US"/>
          </a:p>
        </p:txBody>
      </p:sp>
    </p:spTree>
    <p:extLst>
      <p:ext uri="{BB962C8B-B14F-4D97-AF65-F5344CB8AC3E}">
        <p14:creationId xmlns:p14="http://schemas.microsoft.com/office/powerpoint/2010/main" val="33430103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0AA4FCB-03E8-4EB9-9BA6-BE82A22FABA9}" type="slidenum">
              <a:rPr lang="en-US" smtClean="0"/>
              <a:pPr/>
              <a:t>6</a:t>
            </a:fld>
            <a:endParaRPr lang="en-US"/>
          </a:p>
        </p:txBody>
      </p:sp>
    </p:spTree>
    <p:extLst>
      <p:ext uri="{BB962C8B-B14F-4D97-AF65-F5344CB8AC3E}">
        <p14:creationId xmlns:p14="http://schemas.microsoft.com/office/powerpoint/2010/main" val="11081481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It is easier to look for a friend’s face in a concert in a stadium  filled with 100,000 people than to search for a Higgs-like event among trillions of collisions.”</a:t>
            </a:r>
            <a:endParaRPr lang="en-GB" dirty="0"/>
          </a:p>
        </p:txBody>
      </p:sp>
      <p:sp>
        <p:nvSpPr>
          <p:cNvPr id="4" name="Slide Number Placeholder 3"/>
          <p:cNvSpPr>
            <a:spLocks noGrp="1"/>
          </p:cNvSpPr>
          <p:nvPr>
            <p:ph type="sldNum" sz="quarter" idx="5"/>
          </p:nvPr>
        </p:nvSpPr>
        <p:spPr/>
        <p:txBody>
          <a:bodyPr/>
          <a:lstStyle/>
          <a:p>
            <a:fld id="{60AA4FCB-03E8-4EB9-9BA6-BE82A22FABA9}" type="slidenum">
              <a:rPr lang="en-US" smtClean="0"/>
              <a:pPr/>
              <a:t>7</a:t>
            </a:fld>
            <a:endParaRPr lang="en-US"/>
          </a:p>
        </p:txBody>
      </p:sp>
    </p:spTree>
    <p:extLst>
      <p:ext uri="{BB962C8B-B14F-4D97-AF65-F5344CB8AC3E}">
        <p14:creationId xmlns:p14="http://schemas.microsoft.com/office/powerpoint/2010/main" val="8375869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0AA4FCB-03E8-4EB9-9BA6-BE82A22FABA9}" type="slidenum">
              <a:rPr lang="en-US" smtClean="0"/>
              <a:pPr/>
              <a:t>8</a:t>
            </a:fld>
            <a:endParaRPr lang="en-US"/>
          </a:p>
        </p:txBody>
      </p:sp>
    </p:spTree>
    <p:extLst>
      <p:ext uri="{BB962C8B-B14F-4D97-AF65-F5344CB8AC3E}">
        <p14:creationId xmlns:p14="http://schemas.microsoft.com/office/powerpoint/2010/main" val="36014061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Easy to find the Higgs is the mass was around 170 GeV since it decay more about WW – more about this decay mode of the </a:t>
            </a:r>
            <a:r>
              <a:rPr lang="en-GB" dirty="0" err="1"/>
              <a:t>higgs</a:t>
            </a:r>
            <a:r>
              <a:rPr lang="en-GB" dirty="0"/>
              <a:t> in the next talk</a:t>
            </a:r>
          </a:p>
          <a:p>
            <a:r>
              <a:rPr lang="en-GB" dirty="0"/>
              <a:t>It I more difficult to find the </a:t>
            </a:r>
            <a:r>
              <a:rPr lang="en-GB" dirty="0" err="1"/>
              <a:t>higgs</a:t>
            </a:r>
            <a:r>
              <a:rPr lang="en-GB" dirty="0"/>
              <a:t> if it has a mass below 12=35 GeV sine is main </a:t>
            </a:r>
            <a:r>
              <a:rPr lang="en-GB" dirty="0" err="1"/>
              <a:t>deday</a:t>
            </a:r>
            <a:r>
              <a:rPr lang="en-GB" dirty="0"/>
              <a:t> more is to b –quark – more about this in </a:t>
            </a:r>
            <a:r>
              <a:rPr lang="en-GB" dirty="0" err="1"/>
              <a:t>ophilipp</a:t>
            </a:r>
            <a:r>
              <a:rPr lang="en-GB" dirty="0"/>
              <a:t> talks</a:t>
            </a:r>
          </a:p>
          <a:p>
            <a:endParaRPr lang="en-GB" dirty="0"/>
          </a:p>
          <a:p>
            <a:endParaRPr lang="en-GB" dirty="0"/>
          </a:p>
        </p:txBody>
      </p:sp>
      <p:sp>
        <p:nvSpPr>
          <p:cNvPr id="4" name="Slide Number Placeholder 3"/>
          <p:cNvSpPr>
            <a:spLocks noGrp="1"/>
          </p:cNvSpPr>
          <p:nvPr>
            <p:ph type="sldNum" sz="quarter" idx="5"/>
          </p:nvPr>
        </p:nvSpPr>
        <p:spPr/>
        <p:txBody>
          <a:bodyPr/>
          <a:lstStyle/>
          <a:p>
            <a:fld id="{60AA4FCB-03E8-4EB9-9BA6-BE82A22FABA9}" type="slidenum">
              <a:rPr lang="en-US" smtClean="0"/>
              <a:pPr/>
              <a:t>9</a:t>
            </a:fld>
            <a:endParaRPr lang="en-US"/>
          </a:p>
        </p:txBody>
      </p:sp>
    </p:spTree>
    <p:extLst>
      <p:ext uri="{BB962C8B-B14F-4D97-AF65-F5344CB8AC3E}">
        <p14:creationId xmlns:p14="http://schemas.microsoft.com/office/powerpoint/2010/main" val="14368001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828800" y="3886200"/>
            <a:ext cx="8534400" cy="1752600"/>
          </a:xfrm>
        </p:spPr>
        <p:txBody>
          <a:bodyPr anchor="t">
            <a:normAutofit/>
          </a:bodyPr>
          <a:lstStyle>
            <a:lvl1pPr marL="0" indent="0" algn="ctr">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19B2AFA-C835-464E-9FBE-F83C66E0FAE3}" type="datetime1">
              <a:rPr lang="en-GB" smtClean="0"/>
              <a:t>04/07/2022</a:t>
            </a:fld>
            <a:endParaRPr lang="en-US"/>
          </a:p>
        </p:txBody>
      </p:sp>
      <p:sp>
        <p:nvSpPr>
          <p:cNvPr id="5" name="Footer Placeholder 4"/>
          <p:cNvSpPr>
            <a:spLocks noGrp="1"/>
          </p:cNvSpPr>
          <p:nvPr>
            <p:ph type="ftr" sz="quarter" idx="11"/>
          </p:nvPr>
        </p:nvSpPr>
        <p:spPr/>
        <p:txBody>
          <a:bodyPr/>
          <a:lstStyle/>
          <a:p>
            <a:r>
              <a:rPr lang="it-IT"/>
              <a:t>D. Bortoletto, Higgs@10</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E5A3B5-98B1-8443-90A7-D6C624828634}" type="datetime1">
              <a:rPr lang="en-GB" smtClean="0"/>
              <a:t>04/07/2022</a:t>
            </a:fld>
            <a:endParaRPr lang="en-US"/>
          </a:p>
        </p:txBody>
      </p:sp>
      <p:sp>
        <p:nvSpPr>
          <p:cNvPr id="5" name="Footer Placeholder 4"/>
          <p:cNvSpPr>
            <a:spLocks noGrp="1"/>
          </p:cNvSpPr>
          <p:nvPr>
            <p:ph type="ftr" sz="quarter" idx="11"/>
          </p:nvPr>
        </p:nvSpPr>
        <p:spPr/>
        <p:txBody>
          <a:bodyPr/>
          <a:lstStyle/>
          <a:p>
            <a:r>
              <a:rPr lang="it-IT"/>
              <a:t>D. Bortoletto, Higgs@10</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72370D6-0E27-3D4A-94F9-8D87278ECAC9}" type="datetime1">
              <a:rPr lang="en-GB" smtClean="0"/>
              <a:t>04/07/2022</a:t>
            </a:fld>
            <a:endParaRPr lang="en-US"/>
          </a:p>
        </p:txBody>
      </p:sp>
      <p:sp>
        <p:nvSpPr>
          <p:cNvPr id="5" name="Footer Placeholder 4"/>
          <p:cNvSpPr>
            <a:spLocks noGrp="1"/>
          </p:cNvSpPr>
          <p:nvPr>
            <p:ph type="ftr" sz="quarter" idx="11"/>
          </p:nvPr>
        </p:nvSpPr>
        <p:spPr/>
        <p:txBody>
          <a:bodyPr/>
          <a:lstStyle/>
          <a:p>
            <a:r>
              <a:rPr lang="it-IT"/>
              <a:t>D. Bortoletto, Higgs@10</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48CAE345-D4DB-5149-B837-58AA8DE3AB5A}" type="datetime1">
              <a:rPr lang="en-GB" smtClean="0"/>
              <a:t>04/07/2022</a:t>
            </a:fld>
            <a:endParaRPr lang="en-US"/>
          </a:p>
        </p:txBody>
      </p:sp>
      <p:sp>
        <p:nvSpPr>
          <p:cNvPr id="5" name="Footer Placeholder 4"/>
          <p:cNvSpPr>
            <a:spLocks noGrp="1"/>
          </p:cNvSpPr>
          <p:nvPr>
            <p:ph type="ftr" sz="quarter" idx="11"/>
          </p:nvPr>
        </p:nvSpPr>
        <p:spPr/>
        <p:txBody>
          <a:bodyPr/>
          <a:lstStyle/>
          <a:p>
            <a:r>
              <a:rPr lang="it-IT"/>
              <a:t>D. Bortoletto, Higgs@10</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US"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16D21FA-300E-A34A-94F2-FBCDE57307CE}" type="datetime1">
              <a:rPr lang="en-GB" smtClean="0"/>
              <a:t>04/07/2022</a:t>
            </a:fld>
            <a:endParaRPr lang="en-US"/>
          </a:p>
        </p:txBody>
      </p:sp>
      <p:sp>
        <p:nvSpPr>
          <p:cNvPr id="5" name="Footer Placeholder 4"/>
          <p:cNvSpPr>
            <a:spLocks noGrp="1"/>
          </p:cNvSpPr>
          <p:nvPr>
            <p:ph type="ftr" sz="quarter" idx="11"/>
          </p:nvPr>
        </p:nvSpPr>
        <p:spPr/>
        <p:txBody>
          <a:bodyPr/>
          <a:lstStyle/>
          <a:p>
            <a:r>
              <a:rPr lang="it-IT"/>
              <a:t>D. Bortoletto, Higgs@10</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D6A7AA0-AE43-154A-8F2B-9C0CBBC46266}" type="datetime1">
              <a:rPr lang="en-GB" smtClean="0"/>
              <a:t>04/07/2022</a:t>
            </a:fld>
            <a:endParaRPr lang="en-US"/>
          </a:p>
        </p:txBody>
      </p:sp>
      <p:sp>
        <p:nvSpPr>
          <p:cNvPr id="6" name="Footer Placeholder 5"/>
          <p:cNvSpPr>
            <a:spLocks noGrp="1"/>
          </p:cNvSpPr>
          <p:nvPr>
            <p:ph type="ftr" sz="quarter" idx="11"/>
          </p:nvPr>
        </p:nvSpPr>
        <p:spPr/>
        <p:txBody>
          <a:bodyPr/>
          <a:lstStyle/>
          <a:p>
            <a:r>
              <a:rPr lang="it-IT"/>
              <a:t>D. Bortoletto, Higgs@10</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600" y="1535113"/>
            <a:ext cx="5386917" cy="639762"/>
          </a:xfrm>
        </p:spPr>
        <p:txBody>
          <a:bodyPr anchor="t"/>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t"/>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D1DC79F-F981-D34C-90A4-1199DE5305D7}" type="datetime1">
              <a:rPr lang="en-GB" smtClean="0"/>
              <a:t>04/07/2022</a:t>
            </a:fld>
            <a:endParaRPr lang="en-US"/>
          </a:p>
        </p:txBody>
      </p:sp>
      <p:sp>
        <p:nvSpPr>
          <p:cNvPr id="8" name="Footer Placeholder 7"/>
          <p:cNvSpPr>
            <a:spLocks noGrp="1"/>
          </p:cNvSpPr>
          <p:nvPr>
            <p:ph type="ftr" sz="quarter" idx="11"/>
          </p:nvPr>
        </p:nvSpPr>
        <p:spPr/>
        <p:txBody>
          <a:bodyPr/>
          <a:lstStyle/>
          <a:p>
            <a:r>
              <a:rPr lang="it-IT"/>
              <a:t>D. Bortoletto, Higgs@10</a:t>
            </a:r>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6BE08FE-B15C-5F4E-93A7-CAC7DF9F4B15}" type="datetime1">
              <a:rPr lang="en-GB" smtClean="0"/>
              <a:t>04/07/2022</a:t>
            </a:fld>
            <a:endParaRPr lang="en-US"/>
          </a:p>
        </p:txBody>
      </p:sp>
      <p:sp>
        <p:nvSpPr>
          <p:cNvPr id="4" name="Footer Placeholder 3"/>
          <p:cNvSpPr>
            <a:spLocks noGrp="1"/>
          </p:cNvSpPr>
          <p:nvPr>
            <p:ph type="ftr" sz="quarter" idx="11"/>
          </p:nvPr>
        </p:nvSpPr>
        <p:spPr/>
        <p:txBody>
          <a:bodyPr/>
          <a:lstStyle/>
          <a:p>
            <a:r>
              <a:rPr lang="it-IT"/>
              <a:t>D. Bortoletto, Higgs@10</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448C9D-32FA-ED4F-8B59-C9C86CB7B052}" type="datetime1">
              <a:rPr lang="en-GB" smtClean="0"/>
              <a:t>04/07/2022</a:t>
            </a:fld>
            <a:endParaRPr lang="en-US"/>
          </a:p>
        </p:txBody>
      </p:sp>
      <p:sp>
        <p:nvSpPr>
          <p:cNvPr id="3" name="Footer Placeholder 2"/>
          <p:cNvSpPr>
            <a:spLocks noGrp="1"/>
          </p:cNvSpPr>
          <p:nvPr>
            <p:ph type="ftr" sz="quarter" idx="11"/>
          </p:nvPr>
        </p:nvSpPr>
        <p:spPr/>
        <p:txBody>
          <a:bodyPr/>
          <a:lstStyle/>
          <a:p>
            <a:r>
              <a:rPr lang="it-IT"/>
              <a:t>D. Bortoletto, Higgs@10</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solidFill>
                  <a:schemeClr val="accent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E2AA555-154A-2B4E-A3A8-79ADE7780629}" type="datetime1">
              <a:rPr lang="en-GB" smtClean="0"/>
              <a:t>04/07/2022</a:t>
            </a:fld>
            <a:endParaRPr lang="en-US"/>
          </a:p>
        </p:txBody>
      </p:sp>
      <p:sp>
        <p:nvSpPr>
          <p:cNvPr id="6" name="Footer Placeholder 5"/>
          <p:cNvSpPr>
            <a:spLocks noGrp="1"/>
          </p:cNvSpPr>
          <p:nvPr>
            <p:ph type="ftr" sz="quarter" idx="11"/>
          </p:nvPr>
        </p:nvSpPr>
        <p:spPr/>
        <p:txBody>
          <a:bodyPr/>
          <a:lstStyle/>
          <a:p>
            <a:r>
              <a:rPr lang="it-IT"/>
              <a:t>D. Bortoletto, Higgs@10</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2389717" y="5367338"/>
            <a:ext cx="7315200" cy="804862"/>
          </a:xfrm>
        </p:spPr>
        <p:txBody>
          <a:bodyPr anchor="t"/>
          <a:lstStyle>
            <a:lvl1pPr marL="0" indent="0">
              <a:buNone/>
              <a:defRPr sz="1400">
                <a:solidFill>
                  <a:schemeClr val="accent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308BD40-9AE1-D041-A945-98AB798089CF}" type="datetime1">
              <a:rPr lang="en-GB" smtClean="0"/>
              <a:t>04/07/2022</a:t>
            </a:fld>
            <a:endParaRPr lang="en-US"/>
          </a:p>
        </p:txBody>
      </p:sp>
      <p:sp>
        <p:nvSpPr>
          <p:cNvPr id="6" name="Footer Placeholder 5"/>
          <p:cNvSpPr>
            <a:spLocks noGrp="1"/>
          </p:cNvSpPr>
          <p:nvPr>
            <p:ph type="ftr" sz="quarter" idx="11"/>
          </p:nvPr>
        </p:nvSpPr>
        <p:spPr/>
        <p:txBody>
          <a:bodyPr/>
          <a:lstStyle/>
          <a:p>
            <a:r>
              <a:rPr lang="it-IT"/>
              <a:t>D. Bortoletto, Higgs@10</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1143000"/>
          </a:xfrm>
          <a:prstGeom prst="rect">
            <a:avLst/>
          </a:prstGeom>
        </p:spPr>
        <p:txBody>
          <a:bodyPr vert="horz" lIns="91440" tIns="45720" rIns="91440" bIns="45720" rtlCol="0" anchor="t">
            <a:noAutofit/>
          </a:bodyPr>
          <a:lstStyle/>
          <a:p>
            <a:r>
              <a:rPr lang="en-US" dirty="0"/>
              <a:t>Click to edit Master title style</a:t>
            </a:r>
          </a:p>
        </p:txBody>
      </p:sp>
      <p:sp>
        <p:nvSpPr>
          <p:cNvPr id="3" name="Text Placeholder 2"/>
          <p:cNvSpPr>
            <a:spLocks noGrp="1"/>
          </p:cNvSpPr>
          <p:nvPr>
            <p:ph type="body" idx="1"/>
          </p:nvPr>
        </p:nvSpPr>
        <p:spPr>
          <a:xfrm>
            <a:off x="1016000" y="1219200"/>
            <a:ext cx="11176000" cy="5257800"/>
          </a:xfrm>
          <a:prstGeom prst="rect">
            <a:avLst/>
          </a:prstGeom>
        </p:spPr>
        <p:txBody>
          <a:bodyPr vert="horz" lIns="91440" tIns="45720" rIns="91440" bIns="45720" rtlCol="0" anchor="t" anchorCtr="0">
            <a:normAutofit/>
          </a:bodyPr>
          <a:lstStyle/>
          <a:p>
            <a:pPr lvl="0"/>
            <a:r>
              <a:rPr lang="en-US" dirty="0"/>
              <a:t>Click to edit Master text style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0" y="6492876"/>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14A4D0-2390-CA42-9204-D5005167CBEA}" type="datetime1">
              <a:rPr lang="en-GB" smtClean="0"/>
              <a:t>04/07/2022</a:t>
            </a:fld>
            <a:endParaRPr lang="en-US" dirty="0"/>
          </a:p>
        </p:txBody>
      </p:sp>
      <p:sp>
        <p:nvSpPr>
          <p:cNvPr id="5" name="Footer Placeholder 4"/>
          <p:cNvSpPr>
            <a:spLocks noGrp="1"/>
          </p:cNvSpPr>
          <p:nvPr>
            <p:ph type="ftr" sz="quarter" idx="3"/>
          </p:nvPr>
        </p:nvSpPr>
        <p:spPr>
          <a:xfrm>
            <a:off x="4267200" y="6491896"/>
            <a:ext cx="416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D. Bortoletto, Higgs@10</a:t>
            </a:r>
            <a:endParaRPr lang="en-US" dirty="0"/>
          </a:p>
        </p:txBody>
      </p:sp>
      <p:sp>
        <p:nvSpPr>
          <p:cNvPr id="6" name="Slide Number Placeholder 5"/>
          <p:cNvSpPr>
            <a:spLocks noGrp="1"/>
          </p:cNvSpPr>
          <p:nvPr>
            <p:ph type="sldNum" sz="quarter" idx="4"/>
          </p:nvPr>
        </p:nvSpPr>
        <p:spPr>
          <a:xfrm>
            <a:off x="9347200" y="6499578"/>
            <a:ext cx="2844800" cy="358422"/>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pic>
        <p:nvPicPr>
          <p:cNvPr id="7" name="Picture 2"/>
          <p:cNvPicPr>
            <a:picLocks noChangeAspect="1" noChangeArrowheads="1"/>
          </p:cNvPicPr>
          <p:nvPr userDrawn="1"/>
        </p:nvPicPr>
        <p:blipFill>
          <a:blip r:embed="rId13" cstate="print"/>
          <a:srcRect/>
          <a:stretch>
            <a:fillRect/>
          </a:stretch>
        </p:blipFill>
        <p:spPr bwMode="auto">
          <a:xfrm rot="16200000">
            <a:off x="-2921001" y="2921001"/>
            <a:ext cx="6858002" cy="1016000"/>
          </a:xfrm>
          <a:prstGeom prst="rect">
            <a:avLst/>
          </a:prstGeom>
          <a:noFill/>
          <a:ln w="9525">
            <a:noFill/>
            <a:miter lim="800000"/>
            <a:headEnd/>
            <a:tailEnd/>
          </a:ln>
          <a:effectLst/>
        </p:spPr>
      </p:pic>
      <p:pic>
        <p:nvPicPr>
          <p:cNvPr id="11" name="Picture 10" descr="ox_brand_cmyk_pos2.jpg"/>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20310"/>
            <a:ext cx="1043080" cy="782310"/>
          </a:xfrm>
          <a:prstGeom prst="rect">
            <a:avLst/>
          </a:prstGeom>
        </p:spPr>
      </p:pic>
    </p:spTree>
  </p:cSld>
  <p:clrMap bg1="dk1" tx1="lt1" bg2="dk2" tx2="lt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hf hdr="0"/>
  <p:txStyles>
    <p:titleStyle>
      <a:lvl1pPr algn="ctr" defTabSz="914400" rtl="0" eaLnBrk="1" latinLnBrk="0" hangingPunct="1">
        <a:spcBef>
          <a:spcPct val="0"/>
        </a:spcBef>
        <a:buNone/>
        <a:defRPr sz="4400" kern="1200">
          <a:solidFill>
            <a:schemeClr val="tx1"/>
          </a:solidFill>
          <a:latin typeface="Arial Black"/>
          <a:ea typeface="+mj-ea"/>
          <a:cs typeface="Arial Black"/>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914400" rtl="0" eaLnBrk="1" latinLnBrk="0" hangingPunct="1">
        <a:lnSpc>
          <a:spcPct val="100000"/>
        </a:lnSpc>
        <a:spcBef>
          <a:spcPts val="1200"/>
        </a:spcBef>
        <a:buFont typeface="Arial" pitchFamily="34" charset="0"/>
        <a:buNone/>
        <a:defRPr sz="3200" kern="1200">
          <a:solidFill>
            <a:schemeClr val="tx1"/>
          </a:solidFill>
          <a:latin typeface="Arial"/>
          <a:ea typeface="+mn-ea"/>
          <a:cs typeface="Arial"/>
        </a:defRPr>
      </a:lvl1pPr>
      <a:lvl2pPr marL="742950" indent="-285750" algn="l" defTabSz="914400" rtl="0" eaLnBrk="1" latinLnBrk="0" hangingPunct="1">
        <a:lnSpc>
          <a:spcPct val="100000"/>
        </a:lnSpc>
        <a:spcBef>
          <a:spcPts val="1200"/>
        </a:spcBef>
        <a:buFont typeface="Arial" pitchFamily="34" charset="0"/>
        <a:buChar char="–"/>
        <a:defRPr sz="2800" kern="1200">
          <a:solidFill>
            <a:schemeClr val="tx1"/>
          </a:solidFill>
          <a:latin typeface="Arial"/>
          <a:ea typeface="+mn-ea"/>
          <a:cs typeface="Arial"/>
        </a:defRPr>
      </a:lvl2pPr>
      <a:lvl3pPr marL="1143000" indent="-228600" algn="l" defTabSz="914400" rtl="0" eaLnBrk="1" latinLnBrk="0" hangingPunct="1">
        <a:lnSpc>
          <a:spcPct val="100000"/>
        </a:lnSpc>
        <a:spcBef>
          <a:spcPts val="1200"/>
        </a:spcBef>
        <a:buFont typeface="Arial" pitchFamily="34" charset="0"/>
        <a:buChar char="•"/>
        <a:defRPr sz="2400" kern="1200">
          <a:solidFill>
            <a:schemeClr val="tx1"/>
          </a:solidFill>
          <a:latin typeface="Arial"/>
          <a:ea typeface="+mn-ea"/>
          <a:cs typeface="Arial"/>
        </a:defRPr>
      </a:lvl3pPr>
      <a:lvl4pPr marL="1600200" indent="-228600" algn="l" defTabSz="914400" rtl="0" eaLnBrk="1" latinLnBrk="0" hangingPunct="1">
        <a:lnSpc>
          <a:spcPct val="100000"/>
        </a:lnSpc>
        <a:spcBef>
          <a:spcPts val="1200"/>
        </a:spcBef>
        <a:buFont typeface="Arial" pitchFamily="34" charset="0"/>
        <a:buChar char="–"/>
        <a:defRPr sz="2000" kern="1200">
          <a:solidFill>
            <a:schemeClr val="tx1"/>
          </a:solidFill>
          <a:latin typeface="Arial"/>
          <a:ea typeface="+mn-ea"/>
          <a:cs typeface="Arial"/>
        </a:defRPr>
      </a:lvl4pPr>
      <a:lvl5pPr marL="2057400" indent="-228600" algn="l" defTabSz="914400" rtl="0" eaLnBrk="1" latinLnBrk="0" hangingPunct="1">
        <a:lnSpc>
          <a:spcPct val="100000"/>
        </a:lnSpc>
        <a:spcBef>
          <a:spcPts val="1200"/>
        </a:spcBef>
        <a:buFont typeface="Arial" pitchFamily="34" charset="0"/>
        <a:buChar char="»"/>
        <a:defRPr sz="2000" kern="1200">
          <a:solidFill>
            <a:schemeClr val="tx1"/>
          </a:solidFill>
          <a:latin typeface="Arial"/>
          <a:ea typeface="+mn-ea"/>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12"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3.xml"/><Relationship Id="rId11" Type="http://schemas.openxmlformats.org/officeDocument/2006/relationships/image" Target="../media/image7.png"/><Relationship Id="rId5" Type="http://schemas.openxmlformats.org/officeDocument/2006/relationships/image" Target="../media/image5.jpeg"/><Relationship Id="rId10" Type="http://schemas.openxmlformats.org/officeDocument/2006/relationships/image" Target="../media/image6.png"/><Relationship Id="rId4" Type="http://schemas.openxmlformats.org/officeDocument/2006/relationships/image" Target="../media/image4.jpeg"/><Relationship Id="rId9"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28.png"/><Relationship Id="rId4" Type="http://schemas.openxmlformats.org/officeDocument/2006/relationships/image" Target="../media/image26.jpeg"/></Relationships>
</file>

<file path=ppt/slides/_rels/slide11.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4.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10" Type="http://schemas.openxmlformats.org/officeDocument/2006/relationships/image" Target="../media/image41.png"/><Relationship Id="rId4" Type="http://schemas.openxmlformats.org/officeDocument/2006/relationships/image" Target="../media/image35.jpeg"/><Relationship Id="rId9" Type="http://schemas.openxmlformats.org/officeDocument/2006/relationships/image" Target="../media/image40.png"/></Relationships>
</file>

<file path=ppt/slides/_rels/slide1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43.png"/></Relationships>
</file>

<file path=ppt/slides/_rels/slide1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1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49.png"/></Relationships>
</file>

<file path=ppt/slides/_rels/slide1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51.png"/><Relationship Id="rId4" Type="http://schemas.openxmlformats.org/officeDocument/2006/relationships/image" Target="../media/image5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jpeg"/><Relationship Id="rId3" Type="http://schemas.openxmlformats.org/officeDocument/2006/relationships/image" Target="../media/image9.jpeg"/><Relationship Id="rId7" Type="http://schemas.openxmlformats.org/officeDocument/2006/relationships/image" Target="../media/image13.png"/><Relationship Id="rId12" Type="http://schemas.openxmlformats.org/officeDocument/2006/relationships/image" Target="../media/image18.jpe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2.png"/><Relationship Id="rId11" Type="http://schemas.openxmlformats.org/officeDocument/2006/relationships/image" Target="../media/image17.jpeg"/><Relationship Id="rId5" Type="http://schemas.openxmlformats.org/officeDocument/2006/relationships/image" Target="../media/image11.jpeg"/><Relationship Id="rId10" Type="http://schemas.openxmlformats.org/officeDocument/2006/relationships/image" Target="../media/image16.emf"/><Relationship Id="rId4" Type="http://schemas.openxmlformats.org/officeDocument/2006/relationships/image" Target="../media/image10.png"/><Relationship Id="rId9" Type="http://schemas.openxmlformats.org/officeDocument/2006/relationships/image" Target="../media/image15.png"/></Relationships>
</file>

<file path=ppt/slides/_rels/slide20.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4.xml"/><Relationship Id="rId5" Type="http://schemas.openxmlformats.org/officeDocument/2006/relationships/image" Target="../media/image59.png"/><Relationship Id="rId4" Type="http://schemas.openxmlformats.org/officeDocument/2006/relationships/image" Target="../media/image58.png"/></Relationships>
</file>

<file path=ppt/slides/_rels/slide22.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24.xml.rels><?xml version="1.0" encoding="UTF-8" standalone="yes"?>
<Relationships xmlns="http://schemas.openxmlformats.org/package/2006/relationships"><Relationship Id="rId2" Type="http://schemas.openxmlformats.org/officeDocument/2006/relationships/image" Target="../media/image65.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emf"/><Relationship Id="rId1" Type="http://schemas.openxmlformats.org/officeDocument/2006/relationships/slideLayout" Target="../slideLayouts/slideLayout2.xml"/><Relationship Id="rId4" Type="http://schemas.openxmlformats.org/officeDocument/2006/relationships/image" Target="../media/image680.png"/></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jpeg"/><Relationship Id="rId3" Type="http://schemas.openxmlformats.org/officeDocument/2006/relationships/image" Target="../media/image9.jpeg"/><Relationship Id="rId7" Type="http://schemas.openxmlformats.org/officeDocument/2006/relationships/image" Target="../media/image13.png"/><Relationship Id="rId12" Type="http://schemas.openxmlformats.org/officeDocument/2006/relationships/image" Target="../media/image18.jpe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2.png"/><Relationship Id="rId11" Type="http://schemas.openxmlformats.org/officeDocument/2006/relationships/image" Target="../media/image17.jpeg"/><Relationship Id="rId5" Type="http://schemas.openxmlformats.org/officeDocument/2006/relationships/image" Target="../media/image11.jpeg"/><Relationship Id="rId10" Type="http://schemas.openxmlformats.org/officeDocument/2006/relationships/image" Target="../media/image16.emf"/><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png"/></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jpeg"/><Relationship Id="rId3" Type="http://schemas.openxmlformats.org/officeDocument/2006/relationships/image" Target="../media/image9.jpeg"/><Relationship Id="rId7" Type="http://schemas.openxmlformats.org/officeDocument/2006/relationships/image" Target="../media/image13.png"/><Relationship Id="rId12"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2.png"/><Relationship Id="rId11" Type="http://schemas.openxmlformats.org/officeDocument/2006/relationships/image" Target="../media/image17.jpeg"/><Relationship Id="rId5" Type="http://schemas.openxmlformats.org/officeDocument/2006/relationships/image" Target="../media/image11.jpeg"/><Relationship Id="rId10" Type="http://schemas.openxmlformats.org/officeDocument/2006/relationships/image" Target="../media/image16.emf"/><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A2E9C16D-3445-28A9-47FE-3582C70FE356}"/>
              </a:ext>
            </a:extLst>
          </p:cNvPr>
          <p:cNvSpPr/>
          <p:nvPr/>
        </p:nvSpPr>
        <p:spPr>
          <a:xfrm rot="20544526">
            <a:off x="3366665" y="1328460"/>
            <a:ext cx="4655101" cy="3087956"/>
          </a:xfrm>
          <a:custGeom>
            <a:avLst/>
            <a:gdLst>
              <a:gd name="connsiteX0" fmla="*/ 0 w 6503436"/>
              <a:gd name="connsiteY0" fmla="*/ 0 h 5775648"/>
              <a:gd name="connsiteX1" fmla="*/ 5057192 w 6503436"/>
              <a:gd name="connsiteY1" fmla="*/ 3610946 h 5775648"/>
              <a:gd name="connsiteX2" fmla="*/ 5057192 w 6503436"/>
              <a:gd name="connsiteY2" fmla="*/ 2883159 h 5775648"/>
              <a:gd name="connsiteX3" fmla="*/ 6503436 w 6503436"/>
              <a:gd name="connsiteY3" fmla="*/ 4348065 h 5775648"/>
              <a:gd name="connsiteX4" fmla="*/ 5057192 w 6503436"/>
              <a:gd name="connsiteY4" fmla="*/ 5775648 h 5775648"/>
              <a:gd name="connsiteX5" fmla="*/ 5066522 w 6503436"/>
              <a:gd name="connsiteY5" fmla="*/ 5038530 h 5775648"/>
              <a:gd name="connsiteX6" fmla="*/ 0 w 6503436"/>
              <a:gd name="connsiteY6" fmla="*/ 0 h 5775648"/>
              <a:gd name="connsiteX0" fmla="*/ 0 w 6503436"/>
              <a:gd name="connsiteY0" fmla="*/ 0 h 5775648"/>
              <a:gd name="connsiteX1" fmla="*/ 5057192 w 6503436"/>
              <a:gd name="connsiteY1" fmla="*/ 3610946 h 5775648"/>
              <a:gd name="connsiteX2" fmla="*/ 5057192 w 6503436"/>
              <a:gd name="connsiteY2" fmla="*/ 2883159 h 5775648"/>
              <a:gd name="connsiteX3" fmla="*/ 6503436 w 6503436"/>
              <a:gd name="connsiteY3" fmla="*/ 4348065 h 5775648"/>
              <a:gd name="connsiteX4" fmla="*/ 5057192 w 6503436"/>
              <a:gd name="connsiteY4" fmla="*/ 5775648 h 5775648"/>
              <a:gd name="connsiteX5" fmla="*/ 5066522 w 6503436"/>
              <a:gd name="connsiteY5" fmla="*/ 5038530 h 5775648"/>
              <a:gd name="connsiteX6" fmla="*/ 0 w 6503436"/>
              <a:gd name="connsiteY6" fmla="*/ 0 h 5775648"/>
              <a:gd name="connsiteX0" fmla="*/ 0 w 6503436"/>
              <a:gd name="connsiteY0" fmla="*/ 0 h 5775648"/>
              <a:gd name="connsiteX1" fmla="*/ 5057192 w 6503436"/>
              <a:gd name="connsiteY1" fmla="*/ 3610946 h 5775648"/>
              <a:gd name="connsiteX2" fmla="*/ 5057192 w 6503436"/>
              <a:gd name="connsiteY2" fmla="*/ 2883159 h 5775648"/>
              <a:gd name="connsiteX3" fmla="*/ 6503436 w 6503436"/>
              <a:gd name="connsiteY3" fmla="*/ 4348065 h 5775648"/>
              <a:gd name="connsiteX4" fmla="*/ 5057192 w 6503436"/>
              <a:gd name="connsiteY4" fmla="*/ 5775648 h 5775648"/>
              <a:gd name="connsiteX5" fmla="*/ 5066522 w 6503436"/>
              <a:gd name="connsiteY5" fmla="*/ 5038530 h 5775648"/>
              <a:gd name="connsiteX6" fmla="*/ 0 w 6503436"/>
              <a:gd name="connsiteY6" fmla="*/ 0 h 5775648"/>
              <a:gd name="connsiteX0" fmla="*/ 0 w 6503436"/>
              <a:gd name="connsiteY0" fmla="*/ 0 h 5775648"/>
              <a:gd name="connsiteX1" fmla="*/ 5057192 w 6503436"/>
              <a:gd name="connsiteY1" fmla="*/ 3610946 h 5775648"/>
              <a:gd name="connsiteX2" fmla="*/ 5057192 w 6503436"/>
              <a:gd name="connsiteY2" fmla="*/ 2883159 h 5775648"/>
              <a:gd name="connsiteX3" fmla="*/ 6503436 w 6503436"/>
              <a:gd name="connsiteY3" fmla="*/ 4348065 h 5775648"/>
              <a:gd name="connsiteX4" fmla="*/ 5057192 w 6503436"/>
              <a:gd name="connsiteY4" fmla="*/ 5775648 h 5775648"/>
              <a:gd name="connsiteX5" fmla="*/ 5066522 w 6503436"/>
              <a:gd name="connsiteY5" fmla="*/ 5038530 h 5775648"/>
              <a:gd name="connsiteX6" fmla="*/ 0 w 6503436"/>
              <a:gd name="connsiteY6" fmla="*/ 0 h 5775648"/>
              <a:gd name="connsiteX0" fmla="*/ 0 w 6503436"/>
              <a:gd name="connsiteY0" fmla="*/ 0 h 5775648"/>
              <a:gd name="connsiteX1" fmla="*/ 5057192 w 6503436"/>
              <a:gd name="connsiteY1" fmla="*/ 3610946 h 5775648"/>
              <a:gd name="connsiteX2" fmla="*/ 5057192 w 6503436"/>
              <a:gd name="connsiteY2" fmla="*/ 2883159 h 5775648"/>
              <a:gd name="connsiteX3" fmla="*/ 6503436 w 6503436"/>
              <a:gd name="connsiteY3" fmla="*/ 4348065 h 5775648"/>
              <a:gd name="connsiteX4" fmla="*/ 5057192 w 6503436"/>
              <a:gd name="connsiteY4" fmla="*/ 5775648 h 5775648"/>
              <a:gd name="connsiteX5" fmla="*/ 5066522 w 6503436"/>
              <a:gd name="connsiteY5" fmla="*/ 5038530 h 5775648"/>
              <a:gd name="connsiteX6" fmla="*/ 0 w 6503436"/>
              <a:gd name="connsiteY6" fmla="*/ 0 h 5775648"/>
              <a:gd name="connsiteX0" fmla="*/ 0 w 6503436"/>
              <a:gd name="connsiteY0" fmla="*/ 0 h 5775648"/>
              <a:gd name="connsiteX1" fmla="*/ 5057192 w 6503436"/>
              <a:gd name="connsiteY1" fmla="*/ 3610946 h 5775648"/>
              <a:gd name="connsiteX2" fmla="*/ 5057192 w 6503436"/>
              <a:gd name="connsiteY2" fmla="*/ 2883159 h 5775648"/>
              <a:gd name="connsiteX3" fmla="*/ 6503436 w 6503436"/>
              <a:gd name="connsiteY3" fmla="*/ 4348065 h 5775648"/>
              <a:gd name="connsiteX4" fmla="*/ 5057192 w 6503436"/>
              <a:gd name="connsiteY4" fmla="*/ 5775648 h 5775648"/>
              <a:gd name="connsiteX5" fmla="*/ 5066522 w 6503436"/>
              <a:gd name="connsiteY5" fmla="*/ 5038530 h 5775648"/>
              <a:gd name="connsiteX6" fmla="*/ 0 w 6503436"/>
              <a:gd name="connsiteY6" fmla="*/ 0 h 5775648"/>
              <a:gd name="connsiteX0" fmla="*/ 0 w 6512767"/>
              <a:gd name="connsiteY0" fmla="*/ 0 h 5775648"/>
              <a:gd name="connsiteX1" fmla="*/ 5057192 w 6512767"/>
              <a:gd name="connsiteY1" fmla="*/ 3610946 h 5775648"/>
              <a:gd name="connsiteX2" fmla="*/ 5057192 w 6512767"/>
              <a:gd name="connsiteY2" fmla="*/ 2883159 h 5775648"/>
              <a:gd name="connsiteX3" fmla="*/ 6512767 w 6512767"/>
              <a:gd name="connsiteY3" fmla="*/ 4198775 h 5775648"/>
              <a:gd name="connsiteX4" fmla="*/ 5057192 w 6512767"/>
              <a:gd name="connsiteY4" fmla="*/ 5775648 h 5775648"/>
              <a:gd name="connsiteX5" fmla="*/ 5066522 w 6512767"/>
              <a:gd name="connsiteY5" fmla="*/ 5038530 h 5775648"/>
              <a:gd name="connsiteX6" fmla="*/ 0 w 6512767"/>
              <a:gd name="connsiteY6" fmla="*/ 0 h 5775648"/>
              <a:gd name="connsiteX0" fmla="*/ 0 w 6904653"/>
              <a:gd name="connsiteY0" fmla="*/ 0 h 5775648"/>
              <a:gd name="connsiteX1" fmla="*/ 5057192 w 6904653"/>
              <a:gd name="connsiteY1" fmla="*/ 3610946 h 5775648"/>
              <a:gd name="connsiteX2" fmla="*/ 5057192 w 6904653"/>
              <a:gd name="connsiteY2" fmla="*/ 2883159 h 5775648"/>
              <a:gd name="connsiteX3" fmla="*/ 6904653 w 6904653"/>
              <a:gd name="connsiteY3" fmla="*/ 4320073 h 5775648"/>
              <a:gd name="connsiteX4" fmla="*/ 5057192 w 6904653"/>
              <a:gd name="connsiteY4" fmla="*/ 5775648 h 5775648"/>
              <a:gd name="connsiteX5" fmla="*/ 5066522 w 6904653"/>
              <a:gd name="connsiteY5" fmla="*/ 5038530 h 5775648"/>
              <a:gd name="connsiteX6" fmla="*/ 0 w 6904653"/>
              <a:gd name="connsiteY6" fmla="*/ 0 h 5775648"/>
              <a:gd name="connsiteX0" fmla="*/ 0 w 6885992"/>
              <a:gd name="connsiteY0" fmla="*/ 0 h 5775648"/>
              <a:gd name="connsiteX1" fmla="*/ 5057192 w 6885992"/>
              <a:gd name="connsiteY1" fmla="*/ 3610946 h 5775648"/>
              <a:gd name="connsiteX2" fmla="*/ 5057192 w 6885992"/>
              <a:gd name="connsiteY2" fmla="*/ 2883159 h 5775648"/>
              <a:gd name="connsiteX3" fmla="*/ 6885992 w 6885992"/>
              <a:gd name="connsiteY3" fmla="*/ 4245428 h 5775648"/>
              <a:gd name="connsiteX4" fmla="*/ 5057192 w 6885992"/>
              <a:gd name="connsiteY4" fmla="*/ 5775648 h 5775648"/>
              <a:gd name="connsiteX5" fmla="*/ 5066522 w 6885992"/>
              <a:gd name="connsiteY5" fmla="*/ 5038530 h 5775648"/>
              <a:gd name="connsiteX6" fmla="*/ 0 w 6885992"/>
              <a:gd name="connsiteY6" fmla="*/ 0 h 5775648"/>
              <a:gd name="connsiteX0" fmla="*/ 0 w 6867331"/>
              <a:gd name="connsiteY0" fmla="*/ 0 h 5775648"/>
              <a:gd name="connsiteX1" fmla="*/ 5057192 w 6867331"/>
              <a:gd name="connsiteY1" fmla="*/ 3610946 h 5775648"/>
              <a:gd name="connsiteX2" fmla="*/ 5057192 w 6867331"/>
              <a:gd name="connsiteY2" fmla="*/ 2883159 h 5775648"/>
              <a:gd name="connsiteX3" fmla="*/ 6867331 w 6867331"/>
              <a:gd name="connsiteY3" fmla="*/ 4329404 h 5775648"/>
              <a:gd name="connsiteX4" fmla="*/ 5057192 w 6867331"/>
              <a:gd name="connsiteY4" fmla="*/ 5775648 h 5775648"/>
              <a:gd name="connsiteX5" fmla="*/ 5066522 w 6867331"/>
              <a:gd name="connsiteY5" fmla="*/ 5038530 h 5775648"/>
              <a:gd name="connsiteX6" fmla="*/ 0 w 6867331"/>
              <a:gd name="connsiteY6" fmla="*/ 0 h 5775648"/>
              <a:gd name="connsiteX0" fmla="*/ 0 w 6867331"/>
              <a:gd name="connsiteY0" fmla="*/ 0 h 5775648"/>
              <a:gd name="connsiteX1" fmla="*/ 5057192 w 6867331"/>
              <a:gd name="connsiteY1" fmla="*/ 3610946 h 5775648"/>
              <a:gd name="connsiteX2" fmla="*/ 5057192 w 6867331"/>
              <a:gd name="connsiteY2" fmla="*/ 2883159 h 5775648"/>
              <a:gd name="connsiteX3" fmla="*/ 6867331 w 6867331"/>
              <a:gd name="connsiteY3" fmla="*/ 4329404 h 5775648"/>
              <a:gd name="connsiteX4" fmla="*/ 5057192 w 6867331"/>
              <a:gd name="connsiteY4" fmla="*/ 5775648 h 5775648"/>
              <a:gd name="connsiteX5" fmla="*/ 5066522 w 6867331"/>
              <a:gd name="connsiteY5" fmla="*/ 5038530 h 5775648"/>
              <a:gd name="connsiteX6" fmla="*/ 0 w 6867331"/>
              <a:gd name="connsiteY6" fmla="*/ 0 h 5775648"/>
              <a:gd name="connsiteX0" fmla="*/ 0 w 6867331"/>
              <a:gd name="connsiteY0" fmla="*/ 0 h 5775648"/>
              <a:gd name="connsiteX1" fmla="*/ 5057192 w 6867331"/>
              <a:gd name="connsiteY1" fmla="*/ 3610946 h 5775648"/>
              <a:gd name="connsiteX2" fmla="*/ 5057192 w 6867331"/>
              <a:gd name="connsiteY2" fmla="*/ 2883159 h 5775648"/>
              <a:gd name="connsiteX3" fmla="*/ 6867331 w 6867331"/>
              <a:gd name="connsiteY3" fmla="*/ 4329404 h 5775648"/>
              <a:gd name="connsiteX4" fmla="*/ 5057192 w 6867331"/>
              <a:gd name="connsiteY4" fmla="*/ 5775648 h 5775648"/>
              <a:gd name="connsiteX5" fmla="*/ 5066522 w 6867331"/>
              <a:gd name="connsiteY5" fmla="*/ 5038530 h 5775648"/>
              <a:gd name="connsiteX6" fmla="*/ 0 w 6867331"/>
              <a:gd name="connsiteY6" fmla="*/ 0 h 5775648"/>
              <a:gd name="connsiteX0" fmla="*/ 0 w 6867331"/>
              <a:gd name="connsiteY0" fmla="*/ 0 h 5775648"/>
              <a:gd name="connsiteX1" fmla="*/ 5057192 w 6867331"/>
              <a:gd name="connsiteY1" fmla="*/ 3610946 h 5775648"/>
              <a:gd name="connsiteX2" fmla="*/ 5057192 w 6867331"/>
              <a:gd name="connsiteY2" fmla="*/ 2883159 h 5775648"/>
              <a:gd name="connsiteX3" fmla="*/ 6867331 w 6867331"/>
              <a:gd name="connsiteY3" fmla="*/ 4329404 h 5775648"/>
              <a:gd name="connsiteX4" fmla="*/ 5057192 w 6867331"/>
              <a:gd name="connsiteY4" fmla="*/ 5775648 h 5775648"/>
              <a:gd name="connsiteX5" fmla="*/ 5066522 w 6867331"/>
              <a:gd name="connsiteY5" fmla="*/ 5038530 h 5775648"/>
              <a:gd name="connsiteX6" fmla="*/ 0 w 6867331"/>
              <a:gd name="connsiteY6" fmla="*/ 0 h 5775648"/>
              <a:gd name="connsiteX0" fmla="*/ 0 w 6867331"/>
              <a:gd name="connsiteY0" fmla="*/ 0 h 5775648"/>
              <a:gd name="connsiteX1" fmla="*/ 5057192 w 6867331"/>
              <a:gd name="connsiteY1" fmla="*/ 3610946 h 5775648"/>
              <a:gd name="connsiteX2" fmla="*/ 5057192 w 6867331"/>
              <a:gd name="connsiteY2" fmla="*/ 2883159 h 5775648"/>
              <a:gd name="connsiteX3" fmla="*/ 6867331 w 6867331"/>
              <a:gd name="connsiteY3" fmla="*/ 4329404 h 5775648"/>
              <a:gd name="connsiteX4" fmla="*/ 5057192 w 6867331"/>
              <a:gd name="connsiteY4" fmla="*/ 5775648 h 5775648"/>
              <a:gd name="connsiteX5" fmla="*/ 5066522 w 6867331"/>
              <a:gd name="connsiteY5" fmla="*/ 5038530 h 5775648"/>
              <a:gd name="connsiteX6" fmla="*/ 0 w 6867331"/>
              <a:gd name="connsiteY6" fmla="*/ 0 h 5775648"/>
              <a:gd name="connsiteX0" fmla="*/ 0 w 6867331"/>
              <a:gd name="connsiteY0" fmla="*/ 0 h 5775648"/>
              <a:gd name="connsiteX1" fmla="*/ 5057192 w 6867331"/>
              <a:gd name="connsiteY1" fmla="*/ 3610946 h 5775648"/>
              <a:gd name="connsiteX2" fmla="*/ 5057192 w 6867331"/>
              <a:gd name="connsiteY2" fmla="*/ 2883159 h 5775648"/>
              <a:gd name="connsiteX3" fmla="*/ 6867331 w 6867331"/>
              <a:gd name="connsiteY3" fmla="*/ 4329404 h 5775648"/>
              <a:gd name="connsiteX4" fmla="*/ 5057192 w 6867331"/>
              <a:gd name="connsiteY4" fmla="*/ 5775648 h 5775648"/>
              <a:gd name="connsiteX5" fmla="*/ 5066522 w 6867331"/>
              <a:gd name="connsiteY5" fmla="*/ 5038530 h 5775648"/>
              <a:gd name="connsiteX6" fmla="*/ 0 w 6867331"/>
              <a:gd name="connsiteY6" fmla="*/ 0 h 5775648"/>
              <a:gd name="connsiteX0" fmla="*/ 0 w 6867331"/>
              <a:gd name="connsiteY0" fmla="*/ 0 h 5775648"/>
              <a:gd name="connsiteX1" fmla="*/ 5057192 w 6867331"/>
              <a:gd name="connsiteY1" fmla="*/ 3610946 h 5775648"/>
              <a:gd name="connsiteX2" fmla="*/ 5057192 w 6867331"/>
              <a:gd name="connsiteY2" fmla="*/ 2883159 h 5775648"/>
              <a:gd name="connsiteX3" fmla="*/ 6867331 w 6867331"/>
              <a:gd name="connsiteY3" fmla="*/ 4329404 h 5775648"/>
              <a:gd name="connsiteX4" fmla="*/ 5057192 w 6867331"/>
              <a:gd name="connsiteY4" fmla="*/ 5775648 h 5775648"/>
              <a:gd name="connsiteX5" fmla="*/ 5066522 w 6867331"/>
              <a:gd name="connsiteY5" fmla="*/ 5038530 h 5775648"/>
              <a:gd name="connsiteX6" fmla="*/ 0 w 6867331"/>
              <a:gd name="connsiteY6" fmla="*/ 0 h 5775648"/>
              <a:gd name="connsiteX0" fmla="*/ 0 w 6867331"/>
              <a:gd name="connsiteY0" fmla="*/ 0 h 5775648"/>
              <a:gd name="connsiteX1" fmla="*/ 5057192 w 6867331"/>
              <a:gd name="connsiteY1" fmla="*/ 3610946 h 5775648"/>
              <a:gd name="connsiteX2" fmla="*/ 5057192 w 6867331"/>
              <a:gd name="connsiteY2" fmla="*/ 2883159 h 5775648"/>
              <a:gd name="connsiteX3" fmla="*/ 6867331 w 6867331"/>
              <a:gd name="connsiteY3" fmla="*/ 4329404 h 5775648"/>
              <a:gd name="connsiteX4" fmla="*/ 5057192 w 6867331"/>
              <a:gd name="connsiteY4" fmla="*/ 5775648 h 5775648"/>
              <a:gd name="connsiteX5" fmla="*/ 5066522 w 6867331"/>
              <a:gd name="connsiteY5" fmla="*/ 5038530 h 5775648"/>
              <a:gd name="connsiteX6" fmla="*/ 0 w 6867331"/>
              <a:gd name="connsiteY6" fmla="*/ 0 h 5775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67331" h="5775648">
                <a:moveTo>
                  <a:pt x="0" y="0"/>
                </a:moveTo>
                <a:cubicBezTo>
                  <a:pt x="1461796" y="2192694"/>
                  <a:pt x="2503715" y="3592285"/>
                  <a:pt x="5057192" y="3610946"/>
                </a:cubicBezTo>
                <a:lnTo>
                  <a:pt x="5057192" y="2883159"/>
                </a:lnTo>
                <a:lnTo>
                  <a:pt x="6867331" y="4329404"/>
                </a:lnTo>
                <a:lnTo>
                  <a:pt x="5057192" y="5775648"/>
                </a:lnTo>
                <a:lnTo>
                  <a:pt x="5066522" y="5038530"/>
                </a:lnTo>
                <a:cubicBezTo>
                  <a:pt x="1903443" y="5057192"/>
                  <a:pt x="1091682" y="2677885"/>
                  <a:pt x="0"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ext Placeholder 1"/>
          <p:cNvSpPr>
            <a:spLocks noGrp="1"/>
          </p:cNvSpPr>
          <p:nvPr>
            <p:ph type="body" idx="1"/>
          </p:nvPr>
        </p:nvSpPr>
        <p:spPr>
          <a:xfrm>
            <a:off x="8710200" y="66785"/>
            <a:ext cx="3072072" cy="836894"/>
          </a:xfrm>
          <a:solidFill>
            <a:schemeClr val="accent4">
              <a:lumMod val="50000"/>
            </a:schemeClr>
          </a:solidFill>
          <a:ln>
            <a:noFill/>
          </a:ln>
        </p:spPr>
        <p:txBody>
          <a:bodyPr>
            <a:normAutofit fontScale="92500" lnSpcReduction="20000"/>
          </a:bodyPr>
          <a:lstStyle/>
          <a:p>
            <a:pPr algn="ctr"/>
            <a:r>
              <a:rPr lang="en-US" sz="2400" dirty="0"/>
              <a:t>Daniela Bortoletto</a:t>
            </a:r>
          </a:p>
          <a:p>
            <a:pPr algn="ctr"/>
            <a:r>
              <a:rPr lang="en-US" sz="2400" dirty="0"/>
              <a:t>University of Oxford</a:t>
            </a:r>
          </a:p>
        </p:txBody>
      </p:sp>
      <p:sp>
        <p:nvSpPr>
          <p:cNvPr id="10" name="Date Placeholder 9"/>
          <p:cNvSpPr>
            <a:spLocks noGrp="1"/>
          </p:cNvSpPr>
          <p:nvPr>
            <p:ph type="dt" sz="half" idx="10"/>
          </p:nvPr>
        </p:nvSpPr>
        <p:spPr/>
        <p:txBody>
          <a:bodyPr/>
          <a:lstStyle/>
          <a:p>
            <a:fld id="{4A03E8A4-6CE2-C04C-BE86-A492BF0D5F51}" type="datetime1">
              <a:rPr lang="en-GB" smtClean="0"/>
              <a:t>04/07/2022</a:t>
            </a:fld>
            <a:endParaRPr lang="en-US" dirty="0"/>
          </a:p>
        </p:txBody>
      </p:sp>
      <p:sp>
        <p:nvSpPr>
          <p:cNvPr id="11" name="Slide Number Placeholder 10"/>
          <p:cNvSpPr>
            <a:spLocks noGrp="1"/>
          </p:cNvSpPr>
          <p:nvPr>
            <p:ph type="sldNum" sz="quarter" idx="12"/>
          </p:nvPr>
        </p:nvSpPr>
        <p:spPr/>
        <p:txBody>
          <a:bodyPr/>
          <a:lstStyle/>
          <a:p>
            <a:fld id="{B6F15528-21DE-4FAA-801E-634DDDAF4B2B}" type="slidenum">
              <a:rPr lang="en-US" smtClean="0"/>
              <a:pPr/>
              <a:t>1</a:t>
            </a:fld>
            <a:endParaRPr lang="en-US" dirty="0"/>
          </a:p>
        </p:txBody>
      </p:sp>
      <p:sp>
        <p:nvSpPr>
          <p:cNvPr id="9" name="Title 8">
            <a:extLst>
              <a:ext uri="{FF2B5EF4-FFF2-40B4-BE49-F238E27FC236}">
                <a16:creationId xmlns:a16="http://schemas.microsoft.com/office/drawing/2014/main" id="{BB3B8CED-017C-9D36-FAD7-6CE8D1328ACD}"/>
              </a:ext>
            </a:extLst>
          </p:cNvPr>
          <p:cNvSpPr>
            <a:spLocks noGrp="1"/>
          </p:cNvSpPr>
          <p:nvPr>
            <p:ph type="title"/>
          </p:nvPr>
        </p:nvSpPr>
        <p:spPr>
          <a:xfrm>
            <a:off x="1026489" y="0"/>
            <a:ext cx="7772400" cy="2576284"/>
          </a:xfrm>
        </p:spPr>
        <p:txBody>
          <a:bodyPr/>
          <a:lstStyle/>
          <a:p>
            <a:r>
              <a:rPr lang="en-GB" dirty="0">
                <a:latin typeface="Arial Rounded MT Bold" panose="020F0704030504030204" pitchFamily="34" charset="77"/>
              </a:rPr>
              <a:t>The Road to the Higgs discovery: from the Tevatron to the LHC</a:t>
            </a:r>
          </a:p>
        </p:txBody>
      </p:sp>
      <p:grpSp>
        <p:nvGrpSpPr>
          <p:cNvPr id="23" name="Group 22">
            <a:extLst>
              <a:ext uri="{FF2B5EF4-FFF2-40B4-BE49-F238E27FC236}">
                <a16:creationId xmlns:a16="http://schemas.microsoft.com/office/drawing/2014/main" id="{857D0F5D-A73E-0405-F4F8-68C6B75AA098}"/>
              </a:ext>
            </a:extLst>
          </p:cNvPr>
          <p:cNvGrpSpPr/>
          <p:nvPr/>
        </p:nvGrpSpPr>
        <p:grpSpPr>
          <a:xfrm>
            <a:off x="952963" y="2159513"/>
            <a:ext cx="3565945" cy="3864893"/>
            <a:chOff x="827877" y="2026230"/>
            <a:chExt cx="3565945" cy="3864893"/>
          </a:xfrm>
        </p:grpSpPr>
        <p:pic>
          <p:nvPicPr>
            <p:cNvPr id="13" name="Picture 2" descr="J:\AAAS\01-0061-08.jpg">
              <a:extLst>
                <a:ext uri="{FF2B5EF4-FFF2-40B4-BE49-F238E27FC236}">
                  <a16:creationId xmlns:a16="http://schemas.microsoft.com/office/drawing/2014/main" id="{DD688606-8C44-56B9-BF7E-6AEE15A7E09C}"/>
                </a:ext>
              </a:extLst>
            </p:cNvPr>
            <p:cNvPicPr>
              <a:picLocks noChangeAspect="1" noChangeArrowheads="1"/>
            </p:cNvPicPr>
            <p:nvPr/>
          </p:nvPicPr>
          <p:blipFill>
            <a:blip r:embed="rId3" cstate="print"/>
            <a:srcRect/>
            <a:stretch>
              <a:fillRect/>
            </a:stretch>
          </p:blipFill>
          <p:spPr bwMode="auto">
            <a:xfrm>
              <a:off x="833836" y="4069455"/>
              <a:ext cx="1861910" cy="1821668"/>
            </a:xfrm>
            <a:prstGeom prst="rect">
              <a:avLst/>
            </a:prstGeom>
            <a:noFill/>
            <a:ln w="9525">
              <a:solidFill>
                <a:schemeClr val="tx1"/>
              </a:solidFill>
              <a:miter lim="800000"/>
              <a:headEnd/>
              <a:tailEnd/>
            </a:ln>
          </p:spPr>
        </p:pic>
        <p:pic>
          <p:nvPicPr>
            <p:cNvPr id="15" name="Picture 4" descr="J:\AAAS\00-0010.jpg">
              <a:extLst>
                <a:ext uri="{FF2B5EF4-FFF2-40B4-BE49-F238E27FC236}">
                  <a16:creationId xmlns:a16="http://schemas.microsoft.com/office/drawing/2014/main" id="{10C25B5C-E562-B0F2-D55A-E6C82347BA86}"/>
                </a:ext>
              </a:extLst>
            </p:cNvPr>
            <p:cNvPicPr>
              <a:picLocks noChangeAspect="1" noChangeArrowheads="1"/>
            </p:cNvPicPr>
            <p:nvPr/>
          </p:nvPicPr>
          <p:blipFill>
            <a:blip r:embed="rId4" cstate="print"/>
            <a:srcRect/>
            <a:stretch>
              <a:fillRect/>
            </a:stretch>
          </p:blipFill>
          <p:spPr bwMode="auto">
            <a:xfrm>
              <a:off x="2598514" y="4064318"/>
              <a:ext cx="1795308" cy="1826805"/>
            </a:xfrm>
            <a:prstGeom prst="rect">
              <a:avLst/>
            </a:prstGeom>
            <a:noFill/>
            <a:ln w="9525">
              <a:solidFill>
                <a:schemeClr val="tx1"/>
              </a:solidFill>
              <a:miter lim="800000"/>
              <a:headEnd/>
              <a:tailEnd/>
            </a:ln>
          </p:spPr>
        </p:pic>
        <p:pic>
          <p:nvPicPr>
            <p:cNvPr id="12" name="Picture 2">
              <a:extLst>
                <a:ext uri="{FF2B5EF4-FFF2-40B4-BE49-F238E27FC236}">
                  <a16:creationId xmlns:a16="http://schemas.microsoft.com/office/drawing/2014/main" id="{B3E745F8-2C35-4860-558E-1AF79549F5B2}"/>
                </a:ext>
              </a:extLst>
            </p:cNvPr>
            <p:cNvPicPr>
              <a:picLocks noChangeAspect="1" noChangeArrowheads="1"/>
            </p:cNvPicPr>
            <p:nvPr/>
          </p:nvPicPr>
          <p:blipFill>
            <a:blip r:embed="rId5" cstate="print"/>
            <a:srcRect/>
            <a:stretch>
              <a:fillRect/>
            </a:stretch>
          </p:blipFill>
          <p:spPr bwMode="auto">
            <a:xfrm>
              <a:off x="827877" y="2026230"/>
              <a:ext cx="3541274" cy="2193710"/>
            </a:xfrm>
            <a:prstGeom prst="rect">
              <a:avLst/>
            </a:prstGeom>
            <a:noFill/>
            <a:ln w="9525">
              <a:noFill/>
              <a:miter lim="800000"/>
              <a:headEnd/>
              <a:tailEnd/>
            </a:ln>
            <a:effectLst/>
          </p:spPr>
        </p:pic>
        <p:sp>
          <p:nvSpPr>
            <p:cNvPr id="18" name="TextBox 17">
              <a:extLst>
                <a:ext uri="{FF2B5EF4-FFF2-40B4-BE49-F238E27FC236}">
                  <a16:creationId xmlns:a16="http://schemas.microsoft.com/office/drawing/2014/main" id="{501878AE-10D8-8B92-2618-EE38B87DFCBB}"/>
                </a:ext>
              </a:extLst>
            </p:cNvPr>
            <p:cNvSpPr txBox="1"/>
            <p:nvPr/>
          </p:nvSpPr>
          <p:spPr>
            <a:xfrm>
              <a:off x="894626" y="2028940"/>
              <a:ext cx="2162664" cy="369332"/>
            </a:xfrm>
            <a:prstGeom prst="rect">
              <a:avLst/>
            </a:prstGeom>
            <a:solidFill>
              <a:schemeClr val="tx1"/>
            </a:solidFill>
          </p:spPr>
          <p:txBody>
            <a:bodyPr wrap="square" rtlCol="0">
              <a:spAutoFit/>
            </a:bodyPr>
            <a:lstStyle/>
            <a:p>
              <a:r>
                <a:rPr lang="en-GB" dirty="0">
                  <a:solidFill>
                    <a:srgbClr val="C00000"/>
                  </a:solidFill>
                  <a:latin typeface="Helvetica" pitchFamily="2" charset="0"/>
                </a:rPr>
                <a:t>Tevatron in the US</a:t>
              </a:r>
            </a:p>
          </p:txBody>
        </p:sp>
        <p:sp>
          <p:nvSpPr>
            <p:cNvPr id="19" name="TextBox 18">
              <a:extLst>
                <a:ext uri="{FF2B5EF4-FFF2-40B4-BE49-F238E27FC236}">
                  <a16:creationId xmlns:a16="http://schemas.microsoft.com/office/drawing/2014/main" id="{63BD20B4-C433-E8B4-1A24-16C3070D094E}"/>
                </a:ext>
              </a:extLst>
            </p:cNvPr>
            <p:cNvSpPr txBox="1"/>
            <p:nvPr/>
          </p:nvSpPr>
          <p:spPr>
            <a:xfrm>
              <a:off x="1905000" y="4182787"/>
              <a:ext cx="677355" cy="369332"/>
            </a:xfrm>
            <a:prstGeom prst="rect">
              <a:avLst/>
            </a:prstGeom>
            <a:solidFill>
              <a:schemeClr val="tx1"/>
            </a:solidFill>
          </p:spPr>
          <p:txBody>
            <a:bodyPr wrap="square" rtlCol="0">
              <a:spAutoFit/>
            </a:bodyPr>
            <a:lstStyle/>
            <a:p>
              <a:r>
                <a:rPr lang="en-GB" dirty="0">
                  <a:solidFill>
                    <a:srgbClr val="C00000"/>
                  </a:solidFill>
                  <a:latin typeface="Helvetica" pitchFamily="2" charset="0"/>
                </a:rPr>
                <a:t>CDF</a:t>
              </a:r>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8470FC97-85C7-389E-932E-DDB9C770FE20}"/>
                    </a:ext>
                  </a:extLst>
                </p:cNvPr>
                <p:cNvSpPr txBox="1"/>
                <p:nvPr/>
              </p:nvSpPr>
              <p:spPr>
                <a:xfrm>
                  <a:off x="3849853" y="4185712"/>
                  <a:ext cx="504830" cy="369332"/>
                </a:xfrm>
                <a:prstGeom prst="rect">
                  <a:avLst/>
                </a:prstGeom>
                <a:solidFill>
                  <a:schemeClr val="tx1"/>
                </a:solidFill>
              </p:spPr>
              <p:txBody>
                <a:bodyPr wrap="square" rtlCol="0">
                  <a:spAutoFit/>
                </a:bodyPr>
                <a:lstStyle/>
                <a:p>
                  <a:r>
                    <a:rPr lang="en-GB" dirty="0">
                      <a:solidFill>
                        <a:srgbClr val="C00000"/>
                      </a:solidFill>
                      <a:latin typeface="Helvetica" pitchFamily="2" charset="0"/>
                    </a:rPr>
                    <a:t>D</a:t>
                  </a:r>
                  <a14:m>
                    <m:oMath xmlns:m="http://schemas.openxmlformats.org/officeDocument/2006/math">
                      <m:r>
                        <a:rPr lang="en-GB" i="1" smtClean="0">
                          <a:solidFill>
                            <a:srgbClr val="C00000"/>
                          </a:solidFill>
                          <a:latin typeface="Cambria Math" panose="02040503050406030204" pitchFamily="18" charset="0"/>
                          <a:ea typeface="Cambria Math" panose="02040503050406030204" pitchFamily="18" charset="0"/>
                        </a:rPr>
                        <m:t>∅</m:t>
                      </m:r>
                    </m:oMath>
                  </a14:m>
                  <a:endParaRPr lang="en-GB" dirty="0">
                    <a:solidFill>
                      <a:srgbClr val="C00000"/>
                    </a:solidFill>
                    <a:latin typeface="Helvetica" pitchFamily="2" charset="0"/>
                  </a:endParaRPr>
                </a:p>
              </p:txBody>
            </p:sp>
          </mc:Choice>
          <mc:Fallback xmlns="">
            <p:sp>
              <p:nvSpPr>
                <p:cNvPr id="20" name="TextBox 19">
                  <a:extLst>
                    <a:ext uri="{FF2B5EF4-FFF2-40B4-BE49-F238E27FC236}">
                      <a16:creationId xmlns:a16="http://schemas.microsoft.com/office/drawing/2014/main" id="{8470FC97-85C7-389E-932E-DDB9C770FE20}"/>
                    </a:ext>
                  </a:extLst>
                </p:cNvPr>
                <p:cNvSpPr txBox="1">
                  <a:spLocks noRot="1" noChangeAspect="1" noMove="1" noResize="1" noEditPoints="1" noAdjustHandles="1" noChangeArrowheads="1" noChangeShapeType="1" noTextEdit="1"/>
                </p:cNvSpPr>
                <p:nvPr/>
              </p:nvSpPr>
              <p:spPr>
                <a:xfrm>
                  <a:off x="3849853" y="4185712"/>
                  <a:ext cx="504830" cy="369332"/>
                </a:xfrm>
                <a:prstGeom prst="rect">
                  <a:avLst/>
                </a:prstGeom>
                <a:blipFill>
                  <a:blip r:embed="rId9"/>
                  <a:stretch>
                    <a:fillRect l="-7317" t="-6452" b="-22581"/>
                  </a:stretch>
                </a:blipFill>
              </p:spPr>
              <p:txBody>
                <a:bodyPr/>
                <a:lstStyle/>
                <a:p>
                  <a:r>
                    <a:rPr lang="en-GB">
                      <a:noFill/>
                    </a:rPr>
                    <a:t> </a:t>
                  </a:r>
                </a:p>
              </p:txBody>
            </p:sp>
          </mc:Fallback>
        </mc:AlternateContent>
      </p:grpSp>
      <p:grpSp>
        <p:nvGrpSpPr>
          <p:cNvPr id="44" name="Group 43">
            <a:extLst>
              <a:ext uri="{FF2B5EF4-FFF2-40B4-BE49-F238E27FC236}">
                <a16:creationId xmlns:a16="http://schemas.microsoft.com/office/drawing/2014/main" id="{D75449AC-E9FB-0367-617E-BC004E7AC3F3}"/>
              </a:ext>
            </a:extLst>
          </p:cNvPr>
          <p:cNvGrpSpPr/>
          <p:nvPr/>
        </p:nvGrpSpPr>
        <p:grpSpPr>
          <a:xfrm>
            <a:off x="4912689" y="958141"/>
            <a:ext cx="7264095" cy="5844778"/>
            <a:chOff x="4912689" y="958141"/>
            <a:chExt cx="7264095" cy="5844778"/>
          </a:xfrm>
        </p:grpSpPr>
        <p:grpSp>
          <p:nvGrpSpPr>
            <p:cNvPr id="45" name="Group 44">
              <a:extLst>
                <a:ext uri="{FF2B5EF4-FFF2-40B4-BE49-F238E27FC236}">
                  <a16:creationId xmlns:a16="http://schemas.microsoft.com/office/drawing/2014/main" id="{4DDF8CD0-3C35-712C-AA07-E3EA3FF7CD03}"/>
                </a:ext>
              </a:extLst>
            </p:cNvPr>
            <p:cNvGrpSpPr/>
            <p:nvPr/>
          </p:nvGrpSpPr>
          <p:grpSpPr>
            <a:xfrm>
              <a:off x="4912689" y="958141"/>
              <a:ext cx="7264095" cy="5844778"/>
              <a:chOff x="4919643" y="1122465"/>
              <a:chExt cx="7264095" cy="5844778"/>
            </a:xfrm>
          </p:grpSpPr>
          <p:pic>
            <p:nvPicPr>
              <p:cNvPr id="47" name="Picture 46">
                <a:extLst>
                  <a:ext uri="{FF2B5EF4-FFF2-40B4-BE49-F238E27FC236}">
                    <a16:creationId xmlns:a16="http://schemas.microsoft.com/office/drawing/2014/main" id="{27E840DD-4D64-5681-0DF9-66BAFE652C8D}"/>
                  </a:ext>
                </a:extLst>
              </p:cNvPr>
              <p:cNvPicPr>
                <a:picLocks noChangeAspect="1"/>
              </p:cNvPicPr>
              <p:nvPr/>
            </p:nvPicPr>
            <p:blipFill>
              <a:blip r:embed="rId10"/>
              <a:stretch>
                <a:fillRect/>
              </a:stretch>
            </p:blipFill>
            <p:spPr>
              <a:xfrm>
                <a:off x="8108687" y="1122465"/>
                <a:ext cx="4075051" cy="3616607"/>
              </a:xfrm>
              <a:prstGeom prst="rect">
                <a:avLst/>
              </a:prstGeom>
            </p:spPr>
          </p:pic>
          <p:grpSp>
            <p:nvGrpSpPr>
              <p:cNvPr id="48" name="Group 47">
                <a:extLst>
                  <a:ext uri="{FF2B5EF4-FFF2-40B4-BE49-F238E27FC236}">
                    <a16:creationId xmlns:a16="http://schemas.microsoft.com/office/drawing/2014/main" id="{1DE907E5-E107-DE1E-733C-B7A5641E7F8C}"/>
                  </a:ext>
                </a:extLst>
              </p:cNvPr>
              <p:cNvGrpSpPr/>
              <p:nvPr/>
            </p:nvGrpSpPr>
            <p:grpSpPr>
              <a:xfrm>
                <a:off x="4919643" y="1345407"/>
                <a:ext cx="7264095" cy="5621836"/>
                <a:chOff x="4939323" y="1254643"/>
                <a:chExt cx="7264095" cy="5621836"/>
              </a:xfrm>
            </p:grpSpPr>
            <p:pic>
              <p:nvPicPr>
                <p:cNvPr id="49" name="Picture 48">
                  <a:extLst>
                    <a:ext uri="{FF2B5EF4-FFF2-40B4-BE49-F238E27FC236}">
                      <a16:creationId xmlns:a16="http://schemas.microsoft.com/office/drawing/2014/main" id="{EC077573-AAC9-8CB7-5277-B80B5674CF80}"/>
                    </a:ext>
                  </a:extLst>
                </p:cNvPr>
                <p:cNvPicPr>
                  <a:picLocks noChangeAspect="1"/>
                </p:cNvPicPr>
                <p:nvPr/>
              </p:nvPicPr>
              <p:blipFill>
                <a:blip r:embed="rId11"/>
                <a:stretch>
                  <a:fillRect/>
                </a:stretch>
              </p:blipFill>
              <p:spPr>
                <a:xfrm>
                  <a:off x="4939324" y="4445454"/>
                  <a:ext cx="3859565" cy="2431025"/>
                </a:xfrm>
                <a:prstGeom prst="rect">
                  <a:avLst/>
                </a:prstGeom>
              </p:spPr>
            </p:pic>
            <p:sp>
              <p:nvSpPr>
                <p:cNvPr id="50" name="TextBox 49">
                  <a:extLst>
                    <a:ext uri="{FF2B5EF4-FFF2-40B4-BE49-F238E27FC236}">
                      <a16:creationId xmlns:a16="http://schemas.microsoft.com/office/drawing/2014/main" id="{68BF1A95-47C2-E2D5-DECB-B8808D29F79D}"/>
                    </a:ext>
                  </a:extLst>
                </p:cNvPr>
                <p:cNvSpPr txBox="1"/>
                <p:nvPr/>
              </p:nvSpPr>
              <p:spPr>
                <a:xfrm>
                  <a:off x="4939323" y="4454018"/>
                  <a:ext cx="994713" cy="369332"/>
                </a:xfrm>
                <a:prstGeom prst="rect">
                  <a:avLst/>
                </a:prstGeom>
                <a:solidFill>
                  <a:schemeClr val="tx1"/>
                </a:solidFill>
              </p:spPr>
              <p:txBody>
                <a:bodyPr wrap="square" rtlCol="0">
                  <a:spAutoFit/>
                </a:bodyPr>
                <a:lstStyle/>
                <a:p>
                  <a:r>
                    <a:rPr lang="en-GB" dirty="0">
                      <a:solidFill>
                        <a:srgbClr val="C00000"/>
                      </a:solidFill>
                    </a:rPr>
                    <a:t>ATLAS</a:t>
                  </a:r>
                </a:p>
              </p:txBody>
            </p:sp>
            <p:sp>
              <p:nvSpPr>
                <p:cNvPr id="51" name="TextBox 50">
                  <a:extLst>
                    <a:ext uri="{FF2B5EF4-FFF2-40B4-BE49-F238E27FC236}">
                      <a16:creationId xmlns:a16="http://schemas.microsoft.com/office/drawing/2014/main" id="{FBEFEDEA-ACC2-3494-4BC2-F2A7FCC85C6B}"/>
                    </a:ext>
                  </a:extLst>
                </p:cNvPr>
                <p:cNvSpPr txBox="1"/>
                <p:nvPr/>
              </p:nvSpPr>
              <p:spPr>
                <a:xfrm>
                  <a:off x="9961901" y="4454018"/>
                  <a:ext cx="685800" cy="369332"/>
                </a:xfrm>
                <a:prstGeom prst="rect">
                  <a:avLst/>
                </a:prstGeom>
                <a:solidFill>
                  <a:schemeClr val="tx1"/>
                </a:solidFill>
              </p:spPr>
              <p:txBody>
                <a:bodyPr wrap="square" rtlCol="0">
                  <a:spAutoFit/>
                </a:bodyPr>
                <a:lstStyle/>
                <a:p>
                  <a:r>
                    <a:rPr lang="en-GB" dirty="0">
                      <a:solidFill>
                        <a:srgbClr val="C00000"/>
                      </a:solidFill>
                    </a:rPr>
                    <a:t>CMS</a:t>
                  </a:r>
                </a:p>
              </p:txBody>
            </p:sp>
            <p:sp>
              <p:nvSpPr>
                <p:cNvPr id="52" name="TextBox 51">
                  <a:extLst>
                    <a:ext uri="{FF2B5EF4-FFF2-40B4-BE49-F238E27FC236}">
                      <a16:creationId xmlns:a16="http://schemas.microsoft.com/office/drawing/2014/main" id="{BD9A95ED-E2F1-C024-109C-98F9774F70CC}"/>
                    </a:ext>
                  </a:extLst>
                </p:cNvPr>
                <p:cNvSpPr txBox="1"/>
                <p:nvPr/>
              </p:nvSpPr>
              <p:spPr>
                <a:xfrm>
                  <a:off x="9925996" y="1254643"/>
                  <a:ext cx="1882910" cy="369332"/>
                </a:xfrm>
                <a:prstGeom prst="rect">
                  <a:avLst/>
                </a:prstGeom>
                <a:solidFill>
                  <a:schemeClr val="tx1"/>
                </a:solidFill>
              </p:spPr>
              <p:txBody>
                <a:bodyPr wrap="square" rtlCol="0">
                  <a:spAutoFit/>
                </a:bodyPr>
                <a:lstStyle/>
                <a:p>
                  <a:r>
                    <a:rPr lang="en-GB" dirty="0">
                      <a:solidFill>
                        <a:srgbClr val="C00000"/>
                      </a:solidFill>
                      <a:latin typeface="Helvetica" pitchFamily="2" charset="0"/>
                    </a:rPr>
                    <a:t>LHC at CERN</a:t>
                  </a:r>
                </a:p>
              </p:txBody>
            </p:sp>
            <p:pic>
              <p:nvPicPr>
                <p:cNvPr id="53" name="Picture 52">
                  <a:extLst>
                    <a:ext uri="{FF2B5EF4-FFF2-40B4-BE49-F238E27FC236}">
                      <a16:creationId xmlns:a16="http://schemas.microsoft.com/office/drawing/2014/main" id="{D2E5ECCF-96A1-9ABB-8CB9-175D6C5E3B39}"/>
                    </a:ext>
                  </a:extLst>
                </p:cNvPr>
                <p:cNvPicPr>
                  <a:picLocks noChangeAspect="1"/>
                </p:cNvPicPr>
                <p:nvPr/>
              </p:nvPicPr>
              <p:blipFill>
                <a:blip r:embed="rId12"/>
                <a:stretch>
                  <a:fillRect/>
                </a:stretch>
              </p:blipFill>
              <p:spPr>
                <a:xfrm>
                  <a:off x="8343854" y="4454017"/>
                  <a:ext cx="3859564" cy="2411377"/>
                </a:xfrm>
                <a:prstGeom prst="rect">
                  <a:avLst/>
                </a:prstGeom>
              </p:spPr>
            </p:pic>
          </p:grpSp>
        </p:grpSp>
        <p:sp>
          <p:nvSpPr>
            <p:cNvPr id="46" name="TextBox 45">
              <a:extLst>
                <a:ext uri="{FF2B5EF4-FFF2-40B4-BE49-F238E27FC236}">
                  <a16:creationId xmlns:a16="http://schemas.microsoft.com/office/drawing/2014/main" id="{A4A8BF9F-0835-321E-19EF-C852686B4401}"/>
                </a:ext>
              </a:extLst>
            </p:cNvPr>
            <p:cNvSpPr txBox="1"/>
            <p:nvPr/>
          </p:nvSpPr>
          <p:spPr>
            <a:xfrm>
              <a:off x="10911152" y="4355714"/>
              <a:ext cx="994713" cy="369332"/>
            </a:xfrm>
            <a:prstGeom prst="rect">
              <a:avLst/>
            </a:prstGeom>
            <a:solidFill>
              <a:schemeClr val="tx1"/>
            </a:solidFill>
          </p:spPr>
          <p:txBody>
            <a:bodyPr wrap="square" rtlCol="0">
              <a:spAutoFit/>
            </a:bodyPr>
            <a:lstStyle/>
            <a:p>
              <a:r>
                <a:rPr lang="en-GB" dirty="0">
                  <a:solidFill>
                    <a:srgbClr val="C00000"/>
                  </a:solidFill>
                </a:rPr>
                <a:t>CMS</a:t>
              </a:r>
            </a:p>
          </p:txBody>
        </p:sp>
      </p:grpSp>
      <p:sp>
        <p:nvSpPr>
          <p:cNvPr id="3" name="Footer Placeholder 2">
            <a:extLst>
              <a:ext uri="{FF2B5EF4-FFF2-40B4-BE49-F238E27FC236}">
                <a16:creationId xmlns:a16="http://schemas.microsoft.com/office/drawing/2014/main" id="{5572C72B-101A-9C22-BED6-8717E060544B}"/>
              </a:ext>
            </a:extLst>
          </p:cNvPr>
          <p:cNvSpPr>
            <a:spLocks noGrp="1"/>
          </p:cNvSpPr>
          <p:nvPr>
            <p:ph type="ftr" sz="quarter" idx="11"/>
          </p:nvPr>
        </p:nvSpPr>
        <p:spPr/>
        <p:txBody>
          <a:bodyPr/>
          <a:lstStyle/>
          <a:p>
            <a:r>
              <a:rPr lang="it-IT"/>
              <a:t>D. Bortoletto, Higgs@10</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85A8392-0FE3-BB90-1D61-76816FEC6C0A}"/>
              </a:ext>
            </a:extLst>
          </p:cNvPr>
          <p:cNvSpPr>
            <a:spLocks noGrp="1"/>
          </p:cNvSpPr>
          <p:nvPr>
            <p:ph type="ftr" sz="quarter" idx="11"/>
          </p:nvPr>
        </p:nvSpPr>
        <p:spPr/>
        <p:txBody>
          <a:bodyPr/>
          <a:lstStyle/>
          <a:p>
            <a:r>
              <a:rPr lang="it-IT"/>
              <a:t>D. Bortoletto, Higgs@10</a:t>
            </a:r>
            <a:endParaRPr lang="en-US" dirty="0"/>
          </a:p>
        </p:txBody>
      </p:sp>
      <p:sp>
        <p:nvSpPr>
          <p:cNvPr id="2" name="Title 1">
            <a:extLst>
              <a:ext uri="{FF2B5EF4-FFF2-40B4-BE49-F238E27FC236}">
                <a16:creationId xmlns:a16="http://schemas.microsoft.com/office/drawing/2014/main" id="{D6C29CBB-4772-1E4C-2C13-3F5C8B308BC3}"/>
              </a:ext>
            </a:extLst>
          </p:cNvPr>
          <p:cNvSpPr>
            <a:spLocks noGrp="1"/>
          </p:cNvSpPr>
          <p:nvPr>
            <p:ph type="title"/>
          </p:nvPr>
        </p:nvSpPr>
        <p:spPr>
          <a:xfrm>
            <a:off x="1066800" y="0"/>
            <a:ext cx="11125200" cy="1143000"/>
          </a:xfrm>
        </p:spPr>
        <p:txBody>
          <a:bodyPr/>
          <a:lstStyle/>
          <a:p>
            <a:r>
              <a:rPr lang="en-GB" dirty="0"/>
              <a:t>CDF @ Tevatron – My experience</a:t>
            </a:r>
          </a:p>
        </p:txBody>
      </p:sp>
      <p:sp>
        <p:nvSpPr>
          <p:cNvPr id="3" name="Content Placeholder 2">
            <a:extLst>
              <a:ext uri="{FF2B5EF4-FFF2-40B4-BE49-F238E27FC236}">
                <a16:creationId xmlns:a16="http://schemas.microsoft.com/office/drawing/2014/main" id="{A3D4E768-BDED-42DE-6FAC-8D7C2A852417}"/>
              </a:ext>
            </a:extLst>
          </p:cNvPr>
          <p:cNvSpPr>
            <a:spLocks noGrp="1"/>
          </p:cNvSpPr>
          <p:nvPr>
            <p:ph sz="half" idx="1"/>
          </p:nvPr>
        </p:nvSpPr>
        <p:spPr>
          <a:xfrm>
            <a:off x="1001319" y="952814"/>
            <a:ext cx="5177549" cy="1143000"/>
          </a:xfrm>
        </p:spPr>
        <p:txBody>
          <a:bodyPr>
            <a:normAutofit fontScale="62500" lnSpcReduction="20000"/>
          </a:bodyPr>
          <a:lstStyle/>
          <a:p>
            <a:pPr marL="228600" indent="-228600">
              <a:lnSpc>
                <a:spcPct val="120000"/>
              </a:lnSpc>
              <a:buFont typeface="Arial" panose="020B0604020202020204" pitchFamily="34" charset="0"/>
              <a:buChar char="•"/>
            </a:pPr>
            <a:r>
              <a:rPr lang="en-GB" dirty="0"/>
              <a:t>Joined CDF as an assistant professor at Purdue University in 1992</a:t>
            </a:r>
          </a:p>
          <a:p>
            <a:pPr marL="228600" indent="-228600">
              <a:lnSpc>
                <a:spcPct val="120000"/>
              </a:lnSpc>
              <a:buFont typeface="Arial" panose="020B0604020202020204" pitchFamily="34" charset="0"/>
              <a:buChar char="•"/>
            </a:pPr>
            <a:r>
              <a:rPr lang="en-GB" dirty="0"/>
              <a:t>Run1: Discovery of the top quark in 1995 </a:t>
            </a:r>
          </a:p>
          <a:p>
            <a:pPr marL="457200" indent="-457200">
              <a:lnSpc>
                <a:spcPct val="120000"/>
              </a:lnSpc>
              <a:buFont typeface="Arial" panose="020B0604020202020204" pitchFamily="34" charset="0"/>
              <a:buChar char="•"/>
            </a:pPr>
            <a:endParaRPr lang="en-GB" dirty="0"/>
          </a:p>
          <a:p>
            <a:pPr marL="457200" indent="-457200">
              <a:lnSpc>
                <a:spcPct val="120000"/>
              </a:lnSpc>
              <a:buFont typeface="Arial" panose="020B0604020202020204" pitchFamily="34" charset="0"/>
              <a:buChar char="•"/>
            </a:pPr>
            <a:endParaRPr lang="en-GB" dirty="0"/>
          </a:p>
          <a:p>
            <a:pPr>
              <a:lnSpc>
                <a:spcPct val="120000"/>
              </a:lnSpc>
            </a:pPr>
            <a:endParaRPr lang="en-GB" dirty="0"/>
          </a:p>
          <a:p>
            <a:pPr>
              <a:lnSpc>
                <a:spcPct val="120000"/>
              </a:lnSpc>
            </a:pPr>
            <a:endParaRPr lang="en-GB" dirty="0"/>
          </a:p>
          <a:p>
            <a:pPr marL="457200" indent="-457200">
              <a:lnSpc>
                <a:spcPct val="120000"/>
              </a:lnSpc>
              <a:buFont typeface="Arial" panose="020B0604020202020204" pitchFamily="34" charset="0"/>
              <a:buChar char="•"/>
            </a:pPr>
            <a:endParaRPr lang="en-GB" dirty="0"/>
          </a:p>
        </p:txBody>
      </p:sp>
      <p:sp>
        <p:nvSpPr>
          <p:cNvPr id="5" name="Date Placeholder 4">
            <a:extLst>
              <a:ext uri="{FF2B5EF4-FFF2-40B4-BE49-F238E27FC236}">
                <a16:creationId xmlns:a16="http://schemas.microsoft.com/office/drawing/2014/main" id="{398DEB9F-9DFB-3477-148E-4765B76D1684}"/>
              </a:ext>
            </a:extLst>
          </p:cNvPr>
          <p:cNvSpPr>
            <a:spLocks noGrp="1"/>
          </p:cNvSpPr>
          <p:nvPr>
            <p:ph type="dt" sz="half" idx="10"/>
          </p:nvPr>
        </p:nvSpPr>
        <p:spPr/>
        <p:txBody>
          <a:bodyPr/>
          <a:lstStyle/>
          <a:p>
            <a:fld id="{BE19FB84-D2CD-2744-BB95-05FB16250B7D}" type="datetime1">
              <a:rPr lang="en-GB" smtClean="0"/>
              <a:t>04/07/2022</a:t>
            </a:fld>
            <a:endParaRPr lang="en-US"/>
          </a:p>
        </p:txBody>
      </p:sp>
      <p:sp>
        <p:nvSpPr>
          <p:cNvPr id="7" name="Slide Number Placeholder 6">
            <a:extLst>
              <a:ext uri="{FF2B5EF4-FFF2-40B4-BE49-F238E27FC236}">
                <a16:creationId xmlns:a16="http://schemas.microsoft.com/office/drawing/2014/main" id="{C00AF269-8DD0-2A7A-CF52-861DAA29F786}"/>
              </a:ext>
            </a:extLst>
          </p:cNvPr>
          <p:cNvSpPr>
            <a:spLocks noGrp="1"/>
          </p:cNvSpPr>
          <p:nvPr>
            <p:ph type="sldNum" sz="quarter" idx="12"/>
          </p:nvPr>
        </p:nvSpPr>
        <p:spPr/>
        <p:txBody>
          <a:bodyPr/>
          <a:lstStyle/>
          <a:p>
            <a:fld id="{B6F15528-21DE-4FAA-801E-634DDDAF4B2B}" type="slidenum">
              <a:rPr lang="en-US" smtClean="0"/>
              <a:pPr/>
              <a:t>10</a:t>
            </a:fld>
            <a:endParaRPr lang="en-US"/>
          </a:p>
        </p:txBody>
      </p:sp>
      <p:sp>
        <p:nvSpPr>
          <p:cNvPr id="11" name="TextBox 10">
            <a:extLst>
              <a:ext uri="{FF2B5EF4-FFF2-40B4-BE49-F238E27FC236}">
                <a16:creationId xmlns:a16="http://schemas.microsoft.com/office/drawing/2014/main" id="{86BF2934-80F2-79D6-2D07-846022EF9CED}"/>
              </a:ext>
            </a:extLst>
          </p:cNvPr>
          <p:cNvSpPr txBox="1"/>
          <p:nvPr/>
        </p:nvSpPr>
        <p:spPr>
          <a:xfrm>
            <a:off x="1289034" y="2095814"/>
            <a:ext cx="3111532" cy="923330"/>
          </a:xfrm>
          <a:prstGeom prst="rect">
            <a:avLst/>
          </a:prstGeom>
          <a:solidFill>
            <a:srgbClr val="C00000"/>
          </a:solidFill>
        </p:spPr>
        <p:txBody>
          <a:bodyPr wrap="square" rtlCol="0">
            <a:spAutoFit/>
          </a:bodyPr>
          <a:lstStyle/>
          <a:p>
            <a:r>
              <a:rPr lang="en-GB" dirty="0">
                <a:latin typeface="Helvetica" pitchFamily="2" charset="0"/>
              </a:rPr>
              <a:t>One of the channels was the thesis of my student M. Kruse (Professor at Duke</a:t>
            </a:r>
            <a:r>
              <a:rPr lang="en-GB" dirty="0"/>
              <a:t>)</a:t>
            </a:r>
          </a:p>
        </p:txBody>
      </p:sp>
      <p:grpSp>
        <p:nvGrpSpPr>
          <p:cNvPr id="21" name="Group 20">
            <a:extLst>
              <a:ext uri="{FF2B5EF4-FFF2-40B4-BE49-F238E27FC236}">
                <a16:creationId xmlns:a16="http://schemas.microsoft.com/office/drawing/2014/main" id="{1D0F63EA-206C-E565-D058-3574C74C1CCD}"/>
              </a:ext>
            </a:extLst>
          </p:cNvPr>
          <p:cNvGrpSpPr/>
          <p:nvPr/>
        </p:nvGrpSpPr>
        <p:grpSpPr>
          <a:xfrm>
            <a:off x="6146209" y="1665472"/>
            <a:ext cx="5989141" cy="4108189"/>
            <a:chOff x="6202859" y="993906"/>
            <a:chExt cx="5989141" cy="4108189"/>
          </a:xfrm>
        </p:grpSpPr>
        <p:pic>
          <p:nvPicPr>
            <p:cNvPr id="14" name="Picture 2">
              <a:extLst>
                <a:ext uri="{FF2B5EF4-FFF2-40B4-BE49-F238E27FC236}">
                  <a16:creationId xmlns:a16="http://schemas.microsoft.com/office/drawing/2014/main" id="{1FA38D9C-16ED-49AA-F1CC-9B5F55DD56D0}"/>
                </a:ext>
              </a:extLst>
            </p:cNvPr>
            <p:cNvPicPr>
              <a:picLocks noChangeAspect="1" noChangeArrowheads="1"/>
            </p:cNvPicPr>
            <p:nvPr/>
          </p:nvPicPr>
          <p:blipFill>
            <a:blip r:embed="rId3" cstate="print"/>
            <a:srcRect/>
            <a:stretch>
              <a:fillRect/>
            </a:stretch>
          </p:blipFill>
          <p:spPr bwMode="auto">
            <a:xfrm>
              <a:off x="6202859" y="993906"/>
              <a:ext cx="5989141" cy="4108189"/>
            </a:xfrm>
            <a:prstGeom prst="rect">
              <a:avLst/>
            </a:prstGeom>
            <a:noFill/>
            <a:ln w="9525">
              <a:noFill/>
              <a:miter lim="800000"/>
              <a:headEnd/>
              <a:tailEnd/>
            </a:ln>
          </p:spPr>
        </p:pic>
        <p:grpSp>
          <p:nvGrpSpPr>
            <p:cNvPr id="20" name="Group 19">
              <a:extLst>
                <a:ext uri="{FF2B5EF4-FFF2-40B4-BE49-F238E27FC236}">
                  <a16:creationId xmlns:a16="http://schemas.microsoft.com/office/drawing/2014/main" id="{A332A724-8EB4-2CA9-C5B1-A4A03664C966}"/>
                </a:ext>
              </a:extLst>
            </p:cNvPr>
            <p:cNvGrpSpPr/>
            <p:nvPr/>
          </p:nvGrpSpPr>
          <p:grpSpPr>
            <a:xfrm>
              <a:off x="6615341" y="4647528"/>
              <a:ext cx="5283478" cy="426793"/>
              <a:chOff x="6615341" y="4647528"/>
              <a:chExt cx="5283478" cy="426793"/>
            </a:xfrm>
          </p:grpSpPr>
          <p:sp>
            <p:nvSpPr>
              <p:cNvPr id="12" name="TextBox 11">
                <a:extLst>
                  <a:ext uri="{FF2B5EF4-FFF2-40B4-BE49-F238E27FC236}">
                    <a16:creationId xmlns:a16="http://schemas.microsoft.com/office/drawing/2014/main" id="{E6241396-B1DC-3FB4-4502-C5D60130F7B1}"/>
                  </a:ext>
                </a:extLst>
              </p:cNvPr>
              <p:cNvSpPr txBox="1"/>
              <p:nvPr/>
            </p:nvSpPr>
            <p:spPr>
              <a:xfrm>
                <a:off x="6615341" y="4650288"/>
                <a:ext cx="838200" cy="381000"/>
              </a:xfrm>
              <a:prstGeom prst="rect">
                <a:avLst/>
              </a:prstGeom>
              <a:noFill/>
            </p:spPr>
            <p:txBody>
              <a:bodyPr wrap="square" rtlCol="0">
                <a:spAutoFit/>
              </a:bodyPr>
              <a:lstStyle/>
              <a:p>
                <a:r>
                  <a:rPr lang="en-GB" dirty="0">
                    <a:solidFill>
                      <a:schemeClr val="bg1"/>
                    </a:solidFill>
                    <a:latin typeface="Helvetica" pitchFamily="2" charset="0"/>
                  </a:rPr>
                  <a:t>2001</a:t>
                </a:r>
              </a:p>
            </p:txBody>
          </p:sp>
          <p:sp>
            <p:nvSpPr>
              <p:cNvPr id="17" name="TextBox 16">
                <a:extLst>
                  <a:ext uri="{FF2B5EF4-FFF2-40B4-BE49-F238E27FC236}">
                    <a16:creationId xmlns:a16="http://schemas.microsoft.com/office/drawing/2014/main" id="{2591C79F-257A-7260-DDE2-80367FB2EC63}"/>
                  </a:ext>
                </a:extLst>
              </p:cNvPr>
              <p:cNvSpPr txBox="1"/>
              <p:nvPr/>
            </p:nvSpPr>
            <p:spPr>
              <a:xfrm>
                <a:off x="7947178" y="4647528"/>
                <a:ext cx="838200" cy="381000"/>
              </a:xfrm>
              <a:prstGeom prst="rect">
                <a:avLst/>
              </a:prstGeom>
              <a:solidFill>
                <a:schemeClr val="tx1"/>
              </a:solidFill>
            </p:spPr>
            <p:txBody>
              <a:bodyPr wrap="square" rtlCol="0">
                <a:spAutoFit/>
              </a:bodyPr>
              <a:lstStyle/>
              <a:p>
                <a:r>
                  <a:rPr lang="en-GB" dirty="0">
                    <a:solidFill>
                      <a:schemeClr val="bg1"/>
                    </a:solidFill>
                    <a:latin typeface="Helvetica" pitchFamily="2" charset="0"/>
                  </a:rPr>
                  <a:t>2003</a:t>
                </a:r>
              </a:p>
            </p:txBody>
          </p:sp>
          <p:sp>
            <p:nvSpPr>
              <p:cNvPr id="18" name="TextBox 17">
                <a:extLst>
                  <a:ext uri="{FF2B5EF4-FFF2-40B4-BE49-F238E27FC236}">
                    <a16:creationId xmlns:a16="http://schemas.microsoft.com/office/drawing/2014/main" id="{F716F4F3-ED17-853B-5CB5-B8C57050B915}"/>
                  </a:ext>
                </a:extLst>
              </p:cNvPr>
              <p:cNvSpPr txBox="1"/>
              <p:nvPr/>
            </p:nvSpPr>
            <p:spPr>
              <a:xfrm>
                <a:off x="11060619" y="4693321"/>
                <a:ext cx="838200" cy="381000"/>
              </a:xfrm>
              <a:prstGeom prst="rect">
                <a:avLst/>
              </a:prstGeom>
              <a:solidFill>
                <a:schemeClr val="tx1"/>
              </a:solidFill>
            </p:spPr>
            <p:txBody>
              <a:bodyPr wrap="square" rtlCol="0">
                <a:spAutoFit/>
              </a:bodyPr>
              <a:lstStyle/>
              <a:p>
                <a:r>
                  <a:rPr lang="en-GB" dirty="0">
                    <a:solidFill>
                      <a:schemeClr val="bg1"/>
                    </a:solidFill>
                    <a:latin typeface="Helvetica" pitchFamily="2" charset="0"/>
                  </a:rPr>
                  <a:t>2010</a:t>
                </a:r>
              </a:p>
            </p:txBody>
          </p:sp>
        </p:grpSp>
      </p:grpSp>
      <p:pic>
        <p:nvPicPr>
          <p:cNvPr id="6148" name="Picture 4" descr="Mark Kruse | Duke Office of Undergraduate Education">
            <a:extLst>
              <a:ext uri="{FF2B5EF4-FFF2-40B4-BE49-F238E27FC236}">
                <a16:creationId xmlns:a16="http://schemas.microsoft.com/office/drawing/2014/main" id="{9BEB7786-FA02-7D42-F7E3-0F2A7B43F53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13468" y="2085090"/>
            <a:ext cx="1253932" cy="1253932"/>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4" name="Content Placeholder 2">
                <a:extLst>
                  <a:ext uri="{FF2B5EF4-FFF2-40B4-BE49-F238E27FC236}">
                    <a16:creationId xmlns:a16="http://schemas.microsoft.com/office/drawing/2014/main" id="{2D8E268D-9F69-CF82-7D2A-BA2A19961558}"/>
                  </a:ext>
                </a:extLst>
              </p:cNvPr>
              <p:cNvSpPr txBox="1">
                <a:spLocks/>
              </p:cNvSpPr>
              <p:nvPr/>
            </p:nvSpPr>
            <p:spPr>
              <a:xfrm>
                <a:off x="1001317" y="3395224"/>
                <a:ext cx="5177549" cy="3462776"/>
              </a:xfrm>
              <a:prstGeom prst="rect">
                <a:avLst/>
              </a:prstGeom>
            </p:spPr>
            <p:txBody>
              <a:bodyPr vert="horz" lIns="91440" tIns="45720" rIns="91440" bIns="45720" rtlCol="0" anchor="t" anchorCtr="0">
                <a:normAutofit fontScale="55000" lnSpcReduction="20000"/>
              </a:bodyPr>
              <a:lstStyle>
                <a:lvl1pPr marL="0" indent="0" algn="l" defTabSz="914400" rtl="0" eaLnBrk="1" latinLnBrk="0" hangingPunct="1">
                  <a:lnSpc>
                    <a:spcPct val="100000"/>
                  </a:lnSpc>
                  <a:spcBef>
                    <a:spcPts val="1200"/>
                  </a:spcBef>
                  <a:buFont typeface="Arial" pitchFamily="34" charset="0"/>
                  <a:buNone/>
                  <a:defRPr sz="2800" kern="1200">
                    <a:solidFill>
                      <a:schemeClr val="tx1"/>
                    </a:solidFill>
                    <a:latin typeface="Arial"/>
                    <a:ea typeface="+mn-ea"/>
                    <a:cs typeface="Arial"/>
                  </a:defRPr>
                </a:lvl1pPr>
                <a:lvl2pPr marL="742950" indent="-285750" algn="l" defTabSz="914400" rtl="0" eaLnBrk="1" latinLnBrk="0" hangingPunct="1">
                  <a:lnSpc>
                    <a:spcPct val="100000"/>
                  </a:lnSpc>
                  <a:spcBef>
                    <a:spcPts val="1200"/>
                  </a:spcBef>
                  <a:buFont typeface="Arial" pitchFamily="34" charset="0"/>
                  <a:buChar char="–"/>
                  <a:defRPr sz="2400" kern="1200">
                    <a:solidFill>
                      <a:schemeClr val="tx1"/>
                    </a:solidFill>
                    <a:latin typeface="Arial"/>
                    <a:ea typeface="+mn-ea"/>
                    <a:cs typeface="Arial"/>
                  </a:defRPr>
                </a:lvl2pPr>
                <a:lvl3pPr marL="1143000" indent="-228600" algn="l" defTabSz="914400" rtl="0" eaLnBrk="1" latinLnBrk="0" hangingPunct="1">
                  <a:lnSpc>
                    <a:spcPct val="100000"/>
                  </a:lnSpc>
                  <a:spcBef>
                    <a:spcPts val="1200"/>
                  </a:spcBef>
                  <a:buFont typeface="Arial" pitchFamily="34" charset="0"/>
                  <a:buChar char="•"/>
                  <a:defRPr sz="2000" kern="1200">
                    <a:solidFill>
                      <a:schemeClr val="tx1"/>
                    </a:solidFill>
                    <a:latin typeface="Arial"/>
                    <a:ea typeface="+mn-ea"/>
                    <a:cs typeface="Arial"/>
                  </a:defRPr>
                </a:lvl3pPr>
                <a:lvl4pPr marL="1600200" indent="-228600" algn="l" defTabSz="914400" rtl="0" eaLnBrk="1" latinLnBrk="0" hangingPunct="1">
                  <a:lnSpc>
                    <a:spcPct val="100000"/>
                  </a:lnSpc>
                  <a:spcBef>
                    <a:spcPts val="1200"/>
                  </a:spcBef>
                  <a:buFont typeface="Arial" pitchFamily="34" charset="0"/>
                  <a:buChar char="–"/>
                  <a:defRPr sz="1800" kern="1200">
                    <a:solidFill>
                      <a:schemeClr val="tx1"/>
                    </a:solidFill>
                    <a:latin typeface="Arial"/>
                    <a:ea typeface="+mn-ea"/>
                    <a:cs typeface="Arial"/>
                  </a:defRPr>
                </a:lvl4pPr>
                <a:lvl5pPr marL="2057400" indent="-228600" algn="l" defTabSz="914400" rtl="0" eaLnBrk="1" latinLnBrk="0" hangingPunct="1">
                  <a:lnSpc>
                    <a:spcPct val="100000"/>
                  </a:lnSpc>
                  <a:spcBef>
                    <a:spcPts val="1200"/>
                  </a:spcBef>
                  <a:buFont typeface="Arial" pitchFamily="34" charset="0"/>
                  <a:buChar char="»"/>
                  <a:defRPr sz="1800" kern="1200">
                    <a:solidFill>
                      <a:schemeClr val="tx1"/>
                    </a:solidFill>
                    <a:latin typeface="Arial"/>
                    <a:ea typeface="+mn-ea"/>
                    <a:cs typeface="Arial"/>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228600" indent="-228600">
                  <a:lnSpc>
                    <a:spcPct val="120000"/>
                  </a:lnSpc>
                  <a:buFont typeface="Arial" panose="020B0604020202020204" pitchFamily="34" charset="0"/>
                  <a:buChar char="•"/>
                </a:pPr>
                <a:r>
                  <a:rPr lang="en-GB" sz="3300" dirty="0"/>
                  <a:t>Report in 2000 showed prospects for 3-𝜎 </a:t>
                </a:r>
                <a:r>
                  <a:rPr lang="en-GB" sz="3300" b="1" dirty="0">
                    <a:solidFill>
                      <a:srgbClr val="FFFF00"/>
                    </a:solidFill>
                  </a:rPr>
                  <a:t>(evidence)  </a:t>
                </a:r>
                <a:r>
                  <a:rPr lang="en-GB" sz="3300" dirty="0"/>
                  <a:t>evidence for a 125 GeV Higgs boson with ~10 fb</a:t>
                </a:r>
                <a:r>
                  <a:rPr lang="en-GB" sz="3300" baseline="30000" dirty="0"/>
                  <a:t>-1 </a:t>
                </a:r>
                <a:r>
                  <a:rPr lang="en-GB" sz="3300" dirty="0"/>
                  <a:t>of data</a:t>
                </a:r>
              </a:p>
              <a:p>
                <a:pPr marL="228600" indent="-228600">
                  <a:lnSpc>
                    <a:spcPct val="120000"/>
                  </a:lnSpc>
                  <a:buFont typeface="Arial" panose="020B0604020202020204" pitchFamily="34" charset="0"/>
                  <a:buChar char="•"/>
                </a:pPr>
                <a:r>
                  <a:rPr lang="en-GB" sz="3300" dirty="0"/>
                  <a:t>CDF created </a:t>
                </a:r>
                <a:r>
                  <a:rPr lang="en-GB" sz="3300" b="1" dirty="0">
                    <a:solidFill>
                      <a:srgbClr val="FFFF00"/>
                    </a:solidFill>
                  </a:rPr>
                  <a:t>Higgs discovery group </a:t>
                </a:r>
                <a:r>
                  <a:rPr lang="en-GB" sz="3300" dirty="0"/>
                  <a:t>(co-lead by M. Kruse)</a:t>
                </a:r>
              </a:p>
              <a:p>
                <a:pPr marL="228600" indent="-228600">
                  <a:lnSpc>
                    <a:spcPct val="120000"/>
                  </a:lnSpc>
                  <a:buFont typeface="Arial" panose="020B0604020202020204" pitchFamily="34" charset="0"/>
                  <a:buChar char="•"/>
                </a:pPr>
                <a:r>
                  <a:rPr lang="en-GB" sz="3300" dirty="0"/>
                  <a:t>I became the convener of one of the  H</a:t>
                </a:r>
                <a14:m>
                  <m:oMath xmlns:m="http://schemas.openxmlformats.org/officeDocument/2006/math">
                    <m:r>
                      <a:rPr lang="en-GB" sz="3300" i="1" smtClean="0">
                        <a:latin typeface="Cambria Math" panose="02040503050406030204" pitchFamily="18" charset="0"/>
                        <a:ea typeface="Cambria Math" panose="02040503050406030204" pitchFamily="18" charset="0"/>
                      </a:rPr>
                      <m:t>→</m:t>
                    </m:r>
                  </m:oMath>
                </a14:m>
                <a:r>
                  <a:rPr lang="en-GB" sz="3300" dirty="0"/>
                  <a:t>bb subgroups until the Tevatron shutdown in 2011</a:t>
                </a:r>
              </a:p>
              <a:p>
                <a:pPr marL="228600" indent="-228600">
                  <a:lnSpc>
                    <a:spcPct val="120000"/>
                  </a:lnSpc>
                  <a:buFont typeface="Arial" panose="020B0604020202020204" pitchFamily="34" charset="0"/>
                  <a:buChar char="•"/>
                </a:pPr>
                <a:r>
                  <a:rPr lang="en-GB" sz="3300" dirty="0"/>
                  <a:t>Developed passion for silicon (Worked on  SVX’ and  built SVX II for Tevatron Run II )</a:t>
                </a:r>
              </a:p>
            </p:txBody>
          </p:sp>
        </mc:Choice>
        <mc:Fallback xmlns="">
          <p:sp>
            <p:nvSpPr>
              <p:cNvPr id="24" name="Content Placeholder 2">
                <a:extLst>
                  <a:ext uri="{FF2B5EF4-FFF2-40B4-BE49-F238E27FC236}">
                    <a16:creationId xmlns:a16="http://schemas.microsoft.com/office/drawing/2014/main" id="{2D8E268D-9F69-CF82-7D2A-BA2A19961558}"/>
                  </a:ext>
                </a:extLst>
              </p:cNvPr>
              <p:cNvSpPr txBox="1">
                <a:spLocks noRot="1" noChangeAspect="1" noMove="1" noResize="1" noEditPoints="1" noAdjustHandles="1" noChangeArrowheads="1" noChangeShapeType="1" noTextEdit="1"/>
              </p:cNvSpPr>
              <p:nvPr/>
            </p:nvSpPr>
            <p:spPr>
              <a:xfrm>
                <a:off x="1001317" y="3395224"/>
                <a:ext cx="5177549" cy="3462776"/>
              </a:xfrm>
              <a:prstGeom prst="rect">
                <a:avLst/>
              </a:prstGeom>
              <a:blipFill>
                <a:blip r:embed="rId5"/>
                <a:stretch>
                  <a:fillRect l="-733" t="-1099" r="-1467"/>
                </a:stretch>
              </a:blipFill>
            </p:spPr>
            <p:txBody>
              <a:bodyPr/>
              <a:lstStyle/>
              <a:p>
                <a:r>
                  <a:rPr lang="en-GB">
                    <a:noFill/>
                  </a:rPr>
                  <a:t> </a:t>
                </a:r>
              </a:p>
            </p:txBody>
          </p:sp>
        </mc:Fallback>
      </mc:AlternateContent>
      <p:sp>
        <p:nvSpPr>
          <p:cNvPr id="25" name="Content Placeholder 2">
            <a:extLst>
              <a:ext uri="{FF2B5EF4-FFF2-40B4-BE49-F238E27FC236}">
                <a16:creationId xmlns:a16="http://schemas.microsoft.com/office/drawing/2014/main" id="{D6B37D10-24AB-A391-1DFE-C5834C6EB7D4}"/>
              </a:ext>
            </a:extLst>
          </p:cNvPr>
          <p:cNvSpPr txBox="1">
            <a:spLocks/>
          </p:cNvSpPr>
          <p:nvPr/>
        </p:nvSpPr>
        <p:spPr>
          <a:xfrm>
            <a:off x="6214340" y="952814"/>
            <a:ext cx="5977660" cy="656456"/>
          </a:xfrm>
          <a:prstGeom prst="rect">
            <a:avLst/>
          </a:prstGeom>
        </p:spPr>
        <p:txBody>
          <a:bodyPr vert="horz" lIns="91440" tIns="45720" rIns="91440" bIns="45720" rtlCol="0" anchor="t" anchorCtr="0">
            <a:normAutofit fontScale="62500" lnSpcReduction="20000"/>
          </a:bodyPr>
          <a:lstStyle>
            <a:lvl1pPr marL="0" indent="0" algn="l" defTabSz="914400" rtl="0" eaLnBrk="1" latinLnBrk="0" hangingPunct="1">
              <a:lnSpc>
                <a:spcPct val="100000"/>
              </a:lnSpc>
              <a:spcBef>
                <a:spcPts val="1200"/>
              </a:spcBef>
              <a:buFont typeface="Arial" pitchFamily="34" charset="0"/>
              <a:buNone/>
              <a:defRPr sz="2800" kern="1200">
                <a:solidFill>
                  <a:schemeClr val="tx1"/>
                </a:solidFill>
                <a:latin typeface="Arial"/>
                <a:ea typeface="+mn-ea"/>
                <a:cs typeface="Arial"/>
              </a:defRPr>
            </a:lvl1pPr>
            <a:lvl2pPr marL="742950" indent="-285750" algn="l" defTabSz="914400" rtl="0" eaLnBrk="1" latinLnBrk="0" hangingPunct="1">
              <a:lnSpc>
                <a:spcPct val="100000"/>
              </a:lnSpc>
              <a:spcBef>
                <a:spcPts val="1200"/>
              </a:spcBef>
              <a:buFont typeface="Arial" pitchFamily="34" charset="0"/>
              <a:buChar char="–"/>
              <a:defRPr sz="2400" kern="1200">
                <a:solidFill>
                  <a:schemeClr val="tx1"/>
                </a:solidFill>
                <a:latin typeface="Arial"/>
                <a:ea typeface="+mn-ea"/>
                <a:cs typeface="Arial"/>
              </a:defRPr>
            </a:lvl2pPr>
            <a:lvl3pPr marL="1143000" indent="-228600" algn="l" defTabSz="914400" rtl="0" eaLnBrk="1" latinLnBrk="0" hangingPunct="1">
              <a:lnSpc>
                <a:spcPct val="100000"/>
              </a:lnSpc>
              <a:spcBef>
                <a:spcPts val="1200"/>
              </a:spcBef>
              <a:buFont typeface="Arial" pitchFamily="34" charset="0"/>
              <a:buChar char="•"/>
              <a:defRPr sz="2000" kern="1200">
                <a:solidFill>
                  <a:schemeClr val="tx1"/>
                </a:solidFill>
                <a:latin typeface="Arial"/>
                <a:ea typeface="+mn-ea"/>
                <a:cs typeface="Arial"/>
              </a:defRPr>
            </a:lvl3pPr>
            <a:lvl4pPr marL="1600200" indent="-228600" algn="l" defTabSz="914400" rtl="0" eaLnBrk="1" latinLnBrk="0" hangingPunct="1">
              <a:lnSpc>
                <a:spcPct val="100000"/>
              </a:lnSpc>
              <a:spcBef>
                <a:spcPts val="1200"/>
              </a:spcBef>
              <a:buFont typeface="Arial" pitchFamily="34" charset="0"/>
              <a:buChar char="–"/>
              <a:defRPr sz="1800" kern="1200">
                <a:solidFill>
                  <a:schemeClr val="tx1"/>
                </a:solidFill>
                <a:latin typeface="Arial"/>
                <a:ea typeface="+mn-ea"/>
                <a:cs typeface="Arial"/>
              </a:defRPr>
            </a:lvl4pPr>
            <a:lvl5pPr marL="2057400" indent="-228600" algn="l" defTabSz="914400" rtl="0" eaLnBrk="1" latinLnBrk="0" hangingPunct="1">
              <a:lnSpc>
                <a:spcPct val="100000"/>
              </a:lnSpc>
              <a:spcBef>
                <a:spcPts val="1200"/>
              </a:spcBef>
              <a:buFont typeface="Arial" pitchFamily="34" charset="0"/>
              <a:buChar char="»"/>
              <a:defRPr sz="1800" kern="1200">
                <a:solidFill>
                  <a:schemeClr val="tx1"/>
                </a:solidFill>
                <a:latin typeface="Arial"/>
                <a:ea typeface="+mn-ea"/>
                <a:cs typeface="Arial"/>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185738" indent="-185738">
              <a:lnSpc>
                <a:spcPct val="120000"/>
              </a:lnSpc>
              <a:buFont typeface="Arial" panose="020B0604020202020204" pitchFamily="34" charset="0"/>
              <a:buChar char="•"/>
            </a:pPr>
            <a:r>
              <a:rPr lang="en-GB" dirty="0"/>
              <a:t>Low collision rates until 2004, but on track to collect </a:t>
            </a:r>
            <a:r>
              <a:rPr lang="en-US" dirty="0">
                <a:latin typeface="Helvetica" pitchFamily="2" charset="0"/>
              </a:rPr>
              <a:t>10 or more fb</a:t>
            </a:r>
            <a:r>
              <a:rPr lang="en-US" baseline="30000" dirty="0">
                <a:latin typeface="Helvetica" pitchFamily="2" charset="0"/>
              </a:rPr>
              <a:t>-1</a:t>
            </a:r>
            <a:r>
              <a:rPr lang="en-US" dirty="0">
                <a:latin typeface="Helvetica" pitchFamily="2" charset="0"/>
              </a:rPr>
              <a:t> by October 2011</a:t>
            </a:r>
            <a:r>
              <a:rPr lang="en-GB" dirty="0"/>
              <a:t> </a:t>
            </a:r>
          </a:p>
          <a:p>
            <a:pPr marL="457200" indent="-457200">
              <a:lnSpc>
                <a:spcPct val="120000"/>
              </a:lnSpc>
              <a:buFont typeface="Arial" panose="020B0604020202020204" pitchFamily="34" charset="0"/>
              <a:buChar char="•"/>
            </a:pPr>
            <a:endParaRPr lang="en-GB" dirty="0"/>
          </a:p>
        </p:txBody>
      </p:sp>
      <p:sp>
        <p:nvSpPr>
          <p:cNvPr id="22" name="Content Placeholder 2">
            <a:extLst>
              <a:ext uri="{FF2B5EF4-FFF2-40B4-BE49-F238E27FC236}">
                <a16:creationId xmlns:a16="http://schemas.microsoft.com/office/drawing/2014/main" id="{6586423B-0D98-2BBC-EDB4-38B685995C50}"/>
              </a:ext>
            </a:extLst>
          </p:cNvPr>
          <p:cNvSpPr txBox="1">
            <a:spLocks/>
          </p:cNvSpPr>
          <p:nvPr/>
        </p:nvSpPr>
        <p:spPr>
          <a:xfrm>
            <a:off x="838200" y="5668483"/>
            <a:ext cx="11190683" cy="1089514"/>
          </a:xfrm>
          <a:prstGeom prst="rect">
            <a:avLst/>
          </a:prstGeom>
          <a:solidFill>
            <a:srgbClr val="C00000"/>
          </a:solidFill>
        </p:spPr>
        <p:txBody>
          <a:bodyPr vert="horz" lIns="91440" tIns="45720" rIns="91440" bIns="45720" rtlCol="0" anchor="t" anchorCtr="0">
            <a:normAutofit/>
          </a:bodyPr>
          <a:lstStyle>
            <a:lvl1pPr marL="0" indent="0" algn="l" defTabSz="914400" rtl="0" eaLnBrk="1" latinLnBrk="0" hangingPunct="1">
              <a:lnSpc>
                <a:spcPct val="100000"/>
              </a:lnSpc>
              <a:spcBef>
                <a:spcPts val="1200"/>
              </a:spcBef>
              <a:buFont typeface="Arial" pitchFamily="34" charset="0"/>
              <a:buNone/>
              <a:defRPr sz="2800" kern="1200">
                <a:solidFill>
                  <a:schemeClr val="tx1"/>
                </a:solidFill>
                <a:latin typeface="Arial"/>
                <a:ea typeface="+mn-ea"/>
                <a:cs typeface="Arial"/>
              </a:defRPr>
            </a:lvl1pPr>
            <a:lvl2pPr marL="742950" indent="-285750" algn="l" defTabSz="914400" rtl="0" eaLnBrk="1" latinLnBrk="0" hangingPunct="1">
              <a:lnSpc>
                <a:spcPct val="100000"/>
              </a:lnSpc>
              <a:spcBef>
                <a:spcPts val="1200"/>
              </a:spcBef>
              <a:buFont typeface="Arial" pitchFamily="34" charset="0"/>
              <a:buChar char="–"/>
              <a:defRPr sz="2400" kern="1200">
                <a:solidFill>
                  <a:schemeClr val="tx1"/>
                </a:solidFill>
                <a:latin typeface="Arial"/>
                <a:ea typeface="+mn-ea"/>
                <a:cs typeface="Arial"/>
              </a:defRPr>
            </a:lvl2pPr>
            <a:lvl3pPr marL="1143000" indent="-228600" algn="l" defTabSz="914400" rtl="0" eaLnBrk="1" latinLnBrk="0" hangingPunct="1">
              <a:lnSpc>
                <a:spcPct val="100000"/>
              </a:lnSpc>
              <a:spcBef>
                <a:spcPts val="1200"/>
              </a:spcBef>
              <a:buFont typeface="Arial" pitchFamily="34" charset="0"/>
              <a:buChar char="•"/>
              <a:defRPr sz="2000" kern="1200">
                <a:solidFill>
                  <a:schemeClr val="tx1"/>
                </a:solidFill>
                <a:latin typeface="Arial"/>
                <a:ea typeface="+mn-ea"/>
                <a:cs typeface="Arial"/>
              </a:defRPr>
            </a:lvl3pPr>
            <a:lvl4pPr marL="1600200" indent="-228600" algn="l" defTabSz="914400" rtl="0" eaLnBrk="1" latinLnBrk="0" hangingPunct="1">
              <a:lnSpc>
                <a:spcPct val="100000"/>
              </a:lnSpc>
              <a:spcBef>
                <a:spcPts val="1200"/>
              </a:spcBef>
              <a:buFont typeface="Arial" pitchFamily="34" charset="0"/>
              <a:buChar char="–"/>
              <a:defRPr sz="1800" kern="1200">
                <a:solidFill>
                  <a:schemeClr val="tx1"/>
                </a:solidFill>
                <a:latin typeface="Arial"/>
                <a:ea typeface="+mn-ea"/>
                <a:cs typeface="Arial"/>
              </a:defRPr>
            </a:lvl4pPr>
            <a:lvl5pPr marL="2057400" indent="-228600" algn="l" defTabSz="914400" rtl="0" eaLnBrk="1" latinLnBrk="0" hangingPunct="1">
              <a:lnSpc>
                <a:spcPct val="100000"/>
              </a:lnSpc>
              <a:spcBef>
                <a:spcPts val="1200"/>
              </a:spcBef>
              <a:buFont typeface="Arial" pitchFamily="34" charset="0"/>
              <a:buChar char="»"/>
              <a:defRPr sz="1800" kern="1200">
                <a:solidFill>
                  <a:schemeClr val="tx1"/>
                </a:solidFill>
                <a:latin typeface="Arial"/>
                <a:ea typeface="+mn-ea"/>
                <a:cs typeface="Arial"/>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457200" indent="-457200">
              <a:lnSpc>
                <a:spcPct val="120000"/>
              </a:lnSpc>
              <a:buFont typeface="Arial" panose="020B0604020202020204" pitchFamily="34" charset="0"/>
              <a:buChar char="•"/>
            </a:pPr>
            <a:r>
              <a:rPr lang="en-GB" dirty="0"/>
              <a:t>What if the Tevatron would have reached its top performance as quickly as the LHC did ?</a:t>
            </a:r>
          </a:p>
        </p:txBody>
      </p:sp>
      <p:sp>
        <p:nvSpPr>
          <p:cNvPr id="8" name="Rectangle 7">
            <a:extLst>
              <a:ext uri="{FF2B5EF4-FFF2-40B4-BE49-F238E27FC236}">
                <a16:creationId xmlns:a16="http://schemas.microsoft.com/office/drawing/2014/main" id="{803209C2-4341-7803-C4CB-1B3C9A7F664D}"/>
              </a:ext>
            </a:extLst>
          </p:cNvPr>
          <p:cNvSpPr/>
          <p:nvPr/>
        </p:nvSpPr>
        <p:spPr>
          <a:xfrm>
            <a:off x="10795726" y="2527390"/>
            <a:ext cx="748923" cy="369332"/>
          </a:xfrm>
          <a:prstGeom prst="rect">
            <a:avLst/>
          </a:prstGeom>
        </p:spPr>
        <p:txBody>
          <a:bodyPr wrap="none">
            <a:spAutoFit/>
          </a:bodyPr>
          <a:lstStyle/>
          <a:p>
            <a:r>
              <a:rPr lang="en-GB" dirty="0">
                <a:solidFill>
                  <a:schemeClr val="bg1"/>
                </a:solidFill>
                <a:latin typeface="Helvetica" pitchFamily="2" charset="0"/>
              </a:rPr>
              <a:t>9 fb</a:t>
            </a:r>
            <a:r>
              <a:rPr lang="en-GB" baseline="30000" dirty="0">
                <a:solidFill>
                  <a:schemeClr val="bg1"/>
                </a:solidFill>
                <a:latin typeface="Helvetica" pitchFamily="2" charset="0"/>
              </a:rPr>
              <a:t>-1 </a:t>
            </a:r>
            <a:endParaRPr lang="en-GB" dirty="0">
              <a:solidFill>
                <a:schemeClr val="bg1"/>
              </a:solidFill>
              <a:latin typeface="Helvetica" pitchFamily="2" charset="0"/>
            </a:endParaRPr>
          </a:p>
        </p:txBody>
      </p:sp>
    </p:spTree>
    <p:extLst>
      <p:ext uri="{BB962C8B-B14F-4D97-AF65-F5344CB8AC3E}">
        <p14:creationId xmlns:p14="http://schemas.microsoft.com/office/powerpoint/2010/main" val="4162132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9FAEF-27E7-8247-9337-16B3C1975903}"/>
              </a:ext>
            </a:extLst>
          </p:cNvPr>
          <p:cNvSpPr>
            <a:spLocks noGrp="1"/>
          </p:cNvSpPr>
          <p:nvPr>
            <p:ph type="title"/>
          </p:nvPr>
        </p:nvSpPr>
        <p:spPr>
          <a:xfrm>
            <a:off x="0" y="0"/>
            <a:ext cx="8153400" cy="1143000"/>
          </a:xfrm>
        </p:spPr>
        <p:txBody>
          <a:bodyPr/>
          <a:lstStyle/>
          <a:p>
            <a:r>
              <a:rPr lang="en-GB" dirty="0"/>
              <a:t>David vs Goliath</a:t>
            </a:r>
          </a:p>
        </p:txBody>
      </p:sp>
      <p:pic>
        <p:nvPicPr>
          <p:cNvPr id="8" name="Content Placeholder 7">
            <a:extLst>
              <a:ext uri="{FF2B5EF4-FFF2-40B4-BE49-F238E27FC236}">
                <a16:creationId xmlns:a16="http://schemas.microsoft.com/office/drawing/2014/main" id="{761C38DA-03BC-3BDD-580C-5A864D612C28}"/>
              </a:ext>
            </a:extLst>
          </p:cNvPr>
          <p:cNvPicPr>
            <a:picLocks noGrp="1" noChangeAspect="1"/>
          </p:cNvPicPr>
          <p:nvPr>
            <p:ph sz="half" idx="2"/>
          </p:nvPr>
        </p:nvPicPr>
        <p:blipFill>
          <a:blip r:embed="rId2"/>
          <a:stretch>
            <a:fillRect/>
          </a:stretch>
        </p:blipFill>
        <p:spPr>
          <a:xfrm>
            <a:off x="1060450" y="1777660"/>
            <a:ext cx="11236416" cy="4721918"/>
          </a:xfrm>
          <a:prstGeom prst="rect">
            <a:avLst/>
          </a:prstGeom>
        </p:spPr>
      </p:pic>
      <p:sp>
        <p:nvSpPr>
          <p:cNvPr id="5" name="Date Placeholder 4">
            <a:extLst>
              <a:ext uri="{FF2B5EF4-FFF2-40B4-BE49-F238E27FC236}">
                <a16:creationId xmlns:a16="http://schemas.microsoft.com/office/drawing/2014/main" id="{7C47CDE0-04AF-349D-D425-926D7D1D421E}"/>
              </a:ext>
            </a:extLst>
          </p:cNvPr>
          <p:cNvSpPr>
            <a:spLocks noGrp="1"/>
          </p:cNvSpPr>
          <p:nvPr>
            <p:ph type="dt" sz="half" idx="10"/>
          </p:nvPr>
        </p:nvSpPr>
        <p:spPr/>
        <p:txBody>
          <a:bodyPr/>
          <a:lstStyle/>
          <a:p>
            <a:fld id="{ADA134E6-C1F6-E847-98A5-CEB85E599498}" type="datetime1">
              <a:rPr lang="en-GB" smtClean="0"/>
              <a:t>04/07/2022</a:t>
            </a:fld>
            <a:endParaRPr lang="en-US"/>
          </a:p>
        </p:txBody>
      </p:sp>
      <p:sp>
        <p:nvSpPr>
          <p:cNvPr id="7" name="Slide Number Placeholder 6">
            <a:extLst>
              <a:ext uri="{FF2B5EF4-FFF2-40B4-BE49-F238E27FC236}">
                <a16:creationId xmlns:a16="http://schemas.microsoft.com/office/drawing/2014/main" id="{9731A2A8-38D2-FD9D-8422-C184DF67E2E0}"/>
              </a:ext>
            </a:extLst>
          </p:cNvPr>
          <p:cNvSpPr>
            <a:spLocks noGrp="1"/>
          </p:cNvSpPr>
          <p:nvPr>
            <p:ph type="sldNum" sz="quarter" idx="12"/>
          </p:nvPr>
        </p:nvSpPr>
        <p:spPr/>
        <p:txBody>
          <a:bodyPr/>
          <a:lstStyle/>
          <a:p>
            <a:fld id="{B6F15528-21DE-4FAA-801E-634DDDAF4B2B}" type="slidenum">
              <a:rPr lang="en-US" smtClean="0"/>
              <a:pPr/>
              <a:t>11</a:t>
            </a:fld>
            <a:endParaRPr lang="en-US"/>
          </a:p>
        </p:txBody>
      </p:sp>
      <p:sp>
        <p:nvSpPr>
          <p:cNvPr id="9" name="TextBox 8">
            <a:extLst>
              <a:ext uri="{FF2B5EF4-FFF2-40B4-BE49-F238E27FC236}">
                <a16:creationId xmlns:a16="http://schemas.microsoft.com/office/drawing/2014/main" id="{6EF98BCE-FE11-C3F4-9593-BEE34833E0F2}"/>
              </a:ext>
            </a:extLst>
          </p:cNvPr>
          <p:cNvSpPr txBox="1"/>
          <p:nvPr/>
        </p:nvSpPr>
        <p:spPr>
          <a:xfrm>
            <a:off x="2057400" y="1087863"/>
            <a:ext cx="3124200" cy="923330"/>
          </a:xfrm>
          <a:prstGeom prst="rect">
            <a:avLst/>
          </a:prstGeom>
          <a:noFill/>
        </p:spPr>
        <p:txBody>
          <a:bodyPr wrap="square" rtlCol="0">
            <a:spAutoFit/>
          </a:bodyPr>
          <a:lstStyle/>
          <a:p>
            <a:r>
              <a:rPr lang="en-GB" dirty="0">
                <a:latin typeface="Helvetica" pitchFamily="2" charset="0"/>
              </a:rPr>
              <a:t>Diameter = 25 m </a:t>
            </a:r>
          </a:p>
          <a:p>
            <a:r>
              <a:rPr lang="en-GB" dirty="0">
                <a:latin typeface="Helvetica" pitchFamily="2" charset="0"/>
              </a:rPr>
              <a:t>Length = 46 m </a:t>
            </a:r>
          </a:p>
          <a:p>
            <a:endParaRPr lang="en-GB" dirty="0"/>
          </a:p>
        </p:txBody>
      </p:sp>
      <p:sp>
        <p:nvSpPr>
          <p:cNvPr id="11" name="TextBox 10">
            <a:extLst>
              <a:ext uri="{FF2B5EF4-FFF2-40B4-BE49-F238E27FC236}">
                <a16:creationId xmlns:a16="http://schemas.microsoft.com/office/drawing/2014/main" id="{CEAF7A1C-424B-0645-05DA-49B845E04AA7}"/>
              </a:ext>
            </a:extLst>
          </p:cNvPr>
          <p:cNvSpPr txBox="1"/>
          <p:nvPr/>
        </p:nvSpPr>
        <p:spPr>
          <a:xfrm>
            <a:off x="6870700" y="1757065"/>
            <a:ext cx="1968500" cy="923330"/>
          </a:xfrm>
          <a:prstGeom prst="rect">
            <a:avLst/>
          </a:prstGeom>
          <a:noFill/>
        </p:spPr>
        <p:txBody>
          <a:bodyPr wrap="square" rtlCol="0">
            <a:spAutoFit/>
          </a:bodyPr>
          <a:lstStyle/>
          <a:p>
            <a:r>
              <a:rPr lang="en-GB" dirty="0">
                <a:latin typeface="Helvetica" pitchFamily="2" charset="0"/>
              </a:rPr>
              <a:t>Diameter = 16 m </a:t>
            </a:r>
          </a:p>
          <a:p>
            <a:r>
              <a:rPr lang="en-GB" dirty="0">
                <a:latin typeface="Helvetica" pitchFamily="2" charset="0"/>
              </a:rPr>
              <a:t>Length = 21 m </a:t>
            </a:r>
          </a:p>
          <a:p>
            <a:endParaRPr lang="en-GB" dirty="0"/>
          </a:p>
        </p:txBody>
      </p:sp>
      <p:sp>
        <p:nvSpPr>
          <p:cNvPr id="12" name="TextBox 11">
            <a:extLst>
              <a:ext uri="{FF2B5EF4-FFF2-40B4-BE49-F238E27FC236}">
                <a16:creationId xmlns:a16="http://schemas.microsoft.com/office/drawing/2014/main" id="{6D756788-213B-83AA-0F3F-2968F488D6AB}"/>
              </a:ext>
            </a:extLst>
          </p:cNvPr>
          <p:cNvSpPr txBox="1"/>
          <p:nvPr/>
        </p:nvSpPr>
        <p:spPr>
          <a:xfrm>
            <a:off x="9829800" y="1969370"/>
            <a:ext cx="1968500" cy="923330"/>
          </a:xfrm>
          <a:prstGeom prst="rect">
            <a:avLst/>
          </a:prstGeom>
          <a:noFill/>
        </p:spPr>
        <p:txBody>
          <a:bodyPr wrap="square" rtlCol="0">
            <a:spAutoFit/>
          </a:bodyPr>
          <a:lstStyle/>
          <a:p>
            <a:r>
              <a:rPr lang="en-GB" dirty="0">
                <a:latin typeface="Helvetica" pitchFamily="2" charset="0"/>
              </a:rPr>
              <a:t>Diameter = 12 m </a:t>
            </a:r>
          </a:p>
          <a:p>
            <a:r>
              <a:rPr lang="en-GB" dirty="0">
                <a:latin typeface="Helvetica" pitchFamily="2" charset="0"/>
              </a:rPr>
              <a:t>Length = 12 m </a:t>
            </a:r>
          </a:p>
          <a:p>
            <a:endParaRPr lang="en-GB" dirty="0"/>
          </a:p>
        </p:txBody>
      </p:sp>
      <p:sp>
        <p:nvSpPr>
          <p:cNvPr id="22" name="TextBox 21">
            <a:extLst>
              <a:ext uri="{FF2B5EF4-FFF2-40B4-BE49-F238E27FC236}">
                <a16:creationId xmlns:a16="http://schemas.microsoft.com/office/drawing/2014/main" id="{8C23B499-C6F5-4E16-7491-732B42A9941C}"/>
              </a:ext>
            </a:extLst>
          </p:cNvPr>
          <p:cNvSpPr txBox="1"/>
          <p:nvPr/>
        </p:nvSpPr>
        <p:spPr>
          <a:xfrm>
            <a:off x="2286000" y="2011193"/>
            <a:ext cx="2590800" cy="707886"/>
          </a:xfrm>
          <a:prstGeom prst="rect">
            <a:avLst/>
          </a:prstGeom>
          <a:noFill/>
        </p:spPr>
        <p:txBody>
          <a:bodyPr wrap="square" rtlCol="0">
            <a:spAutoFit/>
          </a:bodyPr>
          <a:lstStyle/>
          <a:p>
            <a:r>
              <a:rPr lang="en-GB" sz="4000" dirty="0">
                <a:solidFill>
                  <a:srgbClr val="C00000"/>
                </a:solidFill>
                <a:latin typeface="Helvetica" pitchFamily="2" charset="0"/>
              </a:rPr>
              <a:t>ATLAS</a:t>
            </a:r>
          </a:p>
        </p:txBody>
      </p:sp>
      <p:sp>
        <p:nvSpPr>
          <p:cNvPr id="23" name="Rectangle 22">
            <a:extLst>
              <a:ext uri="{FF2B5EF4-FFF2-40B4-BE49-F238E27FC236}">
                <a16:creationId xmlns:a16="http://schemas.microsoft.com/office/drawing/2014/main" id="{0F1028EB-8E44-9107-0024-21D6C58BE26A}"/>
              </a:ext>
            </a:extLst>
          </p:cNvPr>
          <p:cNvSpPr/>
          <p:nvPr/>
        </p:nvSpPr>
        <p:spPr>
          <a:xfrm>
            <a:off x="5646678" y="3244334"/>
            <a:ext cx="898644" cy="369332"/>
          </a:xfrm>
          <a:prstGeom prst="rect">
            <a:avLst/>
          </a:prstGeom>
        </p:spPr>
        <p:txBody>
          <a:bodyPr wrap="none">
            <a:spAutoFit/>
          </a:bodyPr>
          <a:lstStyle/>
          <a:p>
            <a:r>
              <a:rPr lang="en-GB" dirty="0">
                <a:solidFill>
                  <a:srgbClr val="C00000"/>
                </a:solidFill>
                <a:latin typeface="Helvetica" pitchFamily="2" charset="0"/>
              </a:rPr>
              <a:t>ATLAS</a:t>
            </a:r>
          </a:p>
        </p:txBody>
      </p:sp>
      <p:sp>
        <p:nvSpPr>
          <p:cNvPr id="24" name="TextBox 23">
            <a:extLst>
              <a:ext uri="{FF2B5EF4-FFF2-40B4-BE49-F238E27FC236}">
                <a16:creationId xmlns:a16="http://schemas.microsoft.com/office/drawing/2014/main" id="{BE542627-5DC2-8A5B-1251-71414B4783FC}"/>
              </a:ext>
            </a:extLst>
          </p:cNvPr>
          <p:cNvSpPr txBox="1"/>
          <p:nvPr/>
        </p:nvSpPr>
        <p:spPr>
          <a:xfrm>
            <a:off x="7010400" y="2365136"/>
            <a:ext cx="2590800" cy="707886"/>
          </a:xfrm>
          <a:prstGeom prst="rect">
            <a:avLst/>
          </a:prstGeom>
          <a:noFill/>
        </p:spPr>
        <p:txBody>
          <a:bodyPr wrap="square" rtlCol="0">
            <a:spAutoFit/>
          </a:bodyPr>
          <a:lstStyle/>
          <a:p>
            <a:r>
              <a:rPr lang="en-GB" sz="4000" dirty="0">
                <a:solidFill>
                  <a:srgbClr val="C00000"/>
                </a:solidFill>
                <a:latin typeface="Helvetica" pitchFamily="2" charset="0"/>
              </a:rPr>
              <a:t>CMS</a:t>
            </a:r>
          </a:p>
        </p:txBody>
      </p:sp>
      <p:sp>
        <p:nvSpPr>
          <p:cNvPr id="25" name="TextBox 24">
            <a:extLst>
              <a:ext uri="{FF2B5EF4-FFF2-40B4-BE49-F238E27FC236}">
                <a16:creationId xmlns:a16="http://schemas.microsoft.com/office/drawing/2014/main" id="{E42820C3-F477-6A4F-4EC7-E9E8033A830A}"/>
              </a:ext>
            </a:extLst>
          </p:cNvPr>
          <p:cNvSpPr txBox="1"/>
          <p:nvPr/>
        </p:nvSpPr>
        <p:spPr>
          <a:xfrm>
            <a:off x="10058400" y="4953000"/>
            <a:ext cx="2590800" cy="707886"/>
          </a:xfrm>
          <a:prstGeom prst="rect">
            <a:avLst/>
          </a:prstGeom>
          <a:noFill/>
        </p:spPr>
        <p:txBody>
          <a:bodyPr wrap="square" rtlCol="0">
            <a:spAutoFit/>
          </a:bodyPr>
          <a:lstStyle/>
          <a:p>
            <a:r>
              <a:rPr lang="en-GB" sz="4000" dirty="0">
                <a:latin typeface="Helvetica" pitchFamily="2" charset="0"/>
              </a:rPr>
              <a:t>CDF</a:t>
            </a:r>
          </a:p>
        </p:txBody>
      </p:sp>
      <p:pic>
        <p:nvPicPr>
          <p:cNvPr id="26" name="Picture 25">
            <a:extLst>
              <a:ext uri="{FF2B5EF4-FFF2-40B4-BE49-F238E27FC236}">
                <a16:creationId xmlns:a16="http://schemas.microsoft.com/office/drawing/2014/main" id="{08EA7D74-51B6-2BBC-E825-211E2E2438F9}"/>
              </a:ext>
            </a:extLst>
          </p:cNvPr>
          <p:cNvPicPr>
            <a:picLocks noChangeAspect="1"/>
          </p:cNvPicPr>
          <p:nvPr/>
        </p:nvPicPr>
        <p:blipFill>
          <a:blip r:embed="rId3"/>
          <a:stretch>
            <a:fillRect/>
          </a:stretch>
        </p:blipFill>
        <p:spPr>
          <a:xfrm>
            <a:off x="8686800" y="-9247"/>
            <a:ext cx="3505200" cy="1776610"/>
          </a:xfrm>
          <a:prstGeom prst="rect">
            <a:avLst/>
          </a:prstGeom>
        </p:spPr>
      </p:pic>
      <p:sp>
        <p:nvSpPr>
          <p:cNvPr id="3" name="Footer Placeholder 2">
            <a:extLst>
              <a:ext uri="{FF2B5EF4-FFF2-40B4-BE49-F238E27FC236}">
                <a16:creationId xmlns:a16="http://schemas.microsoft.com/office/drawing/2014/main" id="{97336B9F-B83F-F82E-5E64-86954D5B8634}"/>
              </a:ext>
            </a:extLst>
          </p:cNvPr>
          <p:cNvSpPr>
            <a:spLocks noGrp="1"/>
          </p:cNvSpPr>
          <p:nvPr>
            <p:ph type="ftr" sz="quarter" idx="11"/>
          </p:nvPr>
        </p:nvSpPr>
        <p:spPr/>
        <p:txBody>
          <a:bodyPr/>
          <a:lstStyle/>
          <a:p>
            <a:r>
              <a:rPr lang="it-IT"/>
              <a:t>D. Bortoletto, Higgs@10</a:t>
            </a:r>
            <a:endParaRPr lang="en-US" dirty="0"/>
          </a:p>
        </p:txBody>
      </p:sp>
    </p:spTree>
    <p:extLst>
      <p:ext uri="{BB962C8B-B14F-4D97-AF65-F5344CB8AC3E}">
        <p14:creationId xmlns:p14="http://schemas.microsoft.com/office/powerpoint/2010/main" val="803510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1FEAA3F6-FC4C-B768-6F69-C2EE5E3F295C}"/>
                  </a:ext>
                </a:extLst>
              </p:cNvPr>
              <p:cNvSpPr>
                <a:spLocks noGrp="1"/>
              </p:cNvSpPr>
              <p:nvPr>
                <p:ph type="title"/>
              </p:nvPr>
            </p:nvSpPr>
            <p:spPr>
              <a:xfrm>
                <a:off x="1274276" y="0"/>
                <a:ext cx="7010400" cy="1143000"/>
              </a:xfrm>
            </p:spPr>
            <p:txBody>
              <a:bodyPr/>
              <a:lstStyle/>
              <a:p>
                <a:r>
                  <a:rPr lang="en-GB" dirty="0"/>
                  <a:t>H</a:t>
                </a:r>
                <a:r>
                  <a:rPr lang="en-GB" dirty="0">
                    <a:ea typeface="Cambria Math" panose="02040503050406030204" pitchFamily="18" charset="0"/>
                  </a:rPr>
                  <a:t> </a:t>
                </a:r>
                <a14:m>
                  <m:oMath xmlns:m="http://schemas.openxmlformats.org/officeDocument/2006/math">
                    <m:r>
                      <a:rPr lang="en-GB" i="1">
                        <a:latin typeface="Cambria Math" panose="02040503050406030204" pitchFamily="18" charset="0"/>
                        <a:ea typeface="Cambria Math" panose="02040503050406030204" pitchFamily="18" charset="0"/>
                      </a:rPr>
                      <m:t>→</m:t>
                    </m:r>
                  </m:oMath>
                </a14:m>
                <a:r>
                  <a:rPr lang="en-GB" dirty="0"/>
                  <a:t>bb @ CDF</a:t>
                </a:r>
              </a:p>
            </p:txBody>
          </p:sp>
        </mc:Choice>
        <mc:Fallback>
          <p:sp>
            <p:nvSpPr>
              <p:cNvPr id="2" name="Title 1">
                <a:extLst>
                  <a:ext uri="{FF2B5EF4-FFF2-40B4-BE49-F238E27FC236}">
                    <a16:creationId xmlns:a16="http://schemas.microsoft.com/office/drawing/2014/main" id="{1FEAA3F6-FC4C-B768-6F69-C2EE5E3F295C}"/>
                  </a:ext>
                </a:extLst>
              </p:cNvPr>
              <p:cNvSpPr>
                <a:spLocks noGrp="1" noRot="1" noChangeAspect="1" noMove="1" noResize="1" noEditPoints="1" noAdjustHandles="1" noChangeArrowheads="1" noChangeShapeType="1" noTextEdit="1"/>
              </p:cNvSpPr>
              <p:nvPr>
                <p:ph type="title"/>
              </p:nvPr>
            </p:nvSpPr>
            <p:spPr>
              <a:xfrm>
                <a:off x="1274276" y="0"/>
                <a:ext cx="7010400" cy="1143000"/>
              </a:xfrm>
              <a:blipFill>
                <a:blip r:embed="rId2"/>
                <a:stretch>
                  <a:fillRect t="-12088"/>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4" name="Content Placeholder 3">
                <a:extLst>
                  <a:ext uri="{FF2B5EF4-FFF2-40B4-BE49-F238E27FC236}">
                    <a16:creationId xmlns:a16="http://schemas.microsoft.com/office/drawing/2014/main" id="{A2DF2FA0-8407-B671-943C-D0E32C02CA9F}"/>
                  </a:ext>
                </a:extLst>
              </p:cNvPr>
              <p:cNvSpPr>
                <a:spLocks noGrp="1"/>
              </p:cNvSpPr>
              <p:nvPr>
                <p:ph sz="half" idx="2"/>
              </p:nvPr>
            </p:nvSpPr>
            <p:spPr>
              <a:xfrm>
                <a:off x="1248789" y="3386193"/>
                <a:ext cx="10790811" cy="2786007"/>
              </a:xfrm>
            </p:spPr>
            <p:txBody>
              <a:bodyPr>
                <a:normAutofit fontScale="92500"/>
              </a:bodyPr>
              <a:lstStyle/>
              <a:p>
                <a:pPr marL="317500" indent="-317500">
                  <a:lnSpc>
                    <a:spcPct val="120000"/>
                  </a:lnSpc>
                  <a:buFont typeface="Arial" panose="020B0604020202020204" pitchFamily="34" charset="0"/>
                  <a:buChar char="•"/>
                </a:pPr>
                <a:r>
                  <a:rPr lang="en-GB" dirty="0">
                    <a:latin typeface="Helvetica" pitchFamily="2" charset="0"/>
                  </a:rPr>
                  <a:t>Focus on </a:t>
                </a:r>
                <a:r>
                  <a:rPr lang="en-US" dirty="0">
                    <a:latin typeface="Helvetica" pitchFamily="2" charset="0"/>
                  </a:rPr>
                  <a:t>ZH</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latin typeface="Helvetica" pitchFamily="2" charset="0"/>
                  </a:rPr>
                  <a:t>bb</a:t>
                </a:r>
                <a14:m>
                  <m:oMath xmlns:m="http://schemas.openxmlformats.org/officeDocument/2006/math">
                    <m:r>
                      <a:rPr lang="en-US" i="1" dirty="0" smtClean="0">
                        <a:latin typeface="Cambria Math" panose="02040503050406030204" pitchFamily="18" charset="0"/>
                        <a:ea typeface="Cambria Math" panose="02040503050406030204" pitchFamily="18" charset="0"/>
                      </a:rPr>
                      <m:t>𝜈</m:t>
                    </m:r>
                    <m:acc>
                      <m:accPr>
                        <m:chr m:val="̅"/>
                        <m:ctrlPr>
                          <a:rPr lang="en-US" i="1" dirty="0" smtClean="0">
                            <a:latin typeface="Cambria Math" panose="02040503050406030204" pitchFamily="18" charset="0"/>
                            <a:ea typeface="Cambria Math" panose="02040503050406030204" pitchFamily="18" charset="0"/>
                          </a:rPr>
                        </m:ctrlPr>
                      </m:accPr>
                      <m:e>
                        <m:r>
                          <a:rPr lang="en-US" i="1" dirty="0">
                            <a:latin typeface="Cambria Math" panose="02040503050406030204" pitchFamily="18" charset="0"/>
                            <a:ea typeface="Cambria Math" panose="02040503050406030204" pitchFamily="18" charset="0"/>
                          </a:rPr>
                          <m:t>𝜈</m:t>
                        </m:r>
                      </m:e>
                    </m:acc>
                    <m:r>
                      <a:rPr lang="en-US" b="0" i="1" dirty="0" smtClean="0">
                        <a:latin typeface="Cambria Math" panose="02040503050406030204" pitchFamily="18" charset="0"/>
                        <a:ea typeface="Cambria Math" panose="02040503050406030204" pitchFamily="18" charset="0"/>
                      </a:rPr>
                      <m:t> </m:t>
                    </m:r>
                    <m:r>
                      <a:rPr lang="en-US" b="0" i="0" dirty="0" smtClean="0">
                        <a:latin typeface="Cambria Math" panose="02040503050406030204" pitchFamily="18" charset="0"/>
                        <a:ea typeface="Cambria Math" panose="02040503050406030204" pitchFamily="18" charset="0"/>
                      </a:rPr>
                      <m:t> − </m:t>
                    </m:r>
                  </m:oMath>
                </a14:m>
                <a:r>
                  <a:rPr lang="en-US" dirty="0">
                    <a:latin typeface="Helvetica" pitchFamily="2" charset="0"/>
                  </a:rPr>
                  <a:t>considered very challenging at the time.  </a:t>
                </a:r>
              </a:p>
              <a:p>
                <a:pPr marL="852488" lvl="1" indent="-447675">
                  <a:lnSpc>
                    <a:spcPct val="120000"/>
                  </a:lnSpc>
                  <a:buFont typeface=".PingFang SC Regular"/>
                  <a:buChar char="－"/>
                </a:pPr>
                <a:r>
                  <a:rPr lang="en-US" dirty="0">
                    <a:latin typeface="Helvetica" pitchFamily="2" charset="0"/>
                  </a:rPr>
                  <a:t>Neutrinos undetected in the experiment – only missing transverse energy</a:t>
                </a:r>
              </a:p>
              <a:p>
                <a:pPr marL="317500" indent="-317500">
                  <a:lnSpc>
                    <a:spcPct val="120000"/>
                  </a:lnSpc>
                  <a:buFont typeface="Arial" panose="020B0604020202020204" pitchFamily="34" charset="0"/>
                  <a:buChar char="•"/>
                </a:pPr>
                <a:r>
                  <a:rPr lang="en-US" dirty="0">
                    <a:latin typeface="Helvetica" pitchFamily="2" charset="0"/>
                  </a:rPr>
                  <a:t>Introduced many improvements:</a:t>
                </a:r>
              </a:p>
              <a:p>
                <a:pPr marL="809625" lvl="1" indent="-404813">
                  <a:lnSpc>
                    <a:spcPct val="120000"/>
                  </a:lnSpc>
                  <a:buFont typeface=".PingFang SC Regular"/>
                  <a:buChar char="－"/>
                </a:pPr>
                <a:r>
                  <a:rPr lang="en-US" dirty="0">
                    <a:latin typeface="Helvetica" pitchFamily="2" charset="0"/>
                  </a:rPr>
                  <a:t>Machine Learning to improve b-tagging and signal over background discrimination (Philipp will explain later on why it is essential for </a:t>
                </a:r>
                <a:r>
                  <a:rPr lang="en-US" dirty="0" err="1"/>
                  <a:t>H</a:t>
                </a:r>
                <a:r>
                  <a:rPr lang="en-US" dirty="0" err="1">
                    <a:latin typeface="Symbol"/>
                  </a:rPr>
                  <a:t>®</a:t>
                </a:r>
                <a:r>
                  <a:rPr lang="en-US" dirty="0" err="1"/>
                  <a:t>bb</a:t>
                </a:r>
                <a:r>
                  <a:rPr lang="en-US" dirty="0"/>
                  <a:t>)</a:t>
                </a:r>
              </a:p>
              <a:p>
                <a:pPr marL="404813" indent="-404813">
                  <a:buFont typeface="Arial" panose="020B0604020202020204" pitchFamily="34" charset="0"/>
                  <a:buChar char="•"/>
                </a:pPr>
                <a:endParaRPr lang="en-US" dirty="0">
                  <a:latin typeface="Helvetica" pitchFamily="2" charset="0"/>
                </a:endParaRPr>
              </a:p>
              <a:p>
                <a:endParaRPr lang="en-US" dirty="0">
                  <a:latin typeface="Helvetica" pitchFamily="2" charset="0"/>
                </a:endParaRPr>
              </a:p>
              <a:p>
                <a:endParaRPr lang="en-GB" dirty="0"/>
              </a:p>
            </p:txBody>
          </p:sp>
        </mc:Choice>
        <mc:Fallback>
          <p:sp>
            <p:nvSpPr>
              <p:cNvPr id="4" name="Content Placeholder 3">
                <a:extLst>
                  <a:ext uri="{FF2B5EF4-FFF2-40B4-BE49-F238E27FC236}">
                    <a16:creationId xmlns:a16="http://schemas.microsoft.com/office/drawing/2014/main" id="{A2DF2FA0-8407-B671-943C-D0E32C02CA9F}"/>
                  </a:ext>
                </a:extLst>
              </p:cNvPr>
              <p:cNvSpPr>
                <a:spLocks noGrp="1" noRot="1" noChangeAspect="1" noMove="1" noResize="1" noEditPoints="1" noAdjustHandles="1" noChangeArrowheads="1" noChangeShapeType="1" noTextEdit="1"/>
              </p:cNvSpPr>
              <p:nvPr>
                <p:ph sz="half" idx="2"/>
              </p:nvPr>
            </p:nvSpPr>
            <p:spPr>
              <a:xfrm>
                <a:off x="1248789" y="3386193"/>
                <a:ext cx="10790811" cy="2786007"/>
              </a:xfrm>
              <a:blipFill>
                <a:blip r:embed="rId3"/>
                <a:stretch>
                  <a:fillRect l="-940" b="-452"/>
                </a:stretch>
              </a:blipFill>
            </p:spPr>
            <p:txBody>
              <a:bodyPr/>
              <a:lstStyle/>
              <a:p>
                <a:r>
                  <a:rPr lang="en-GB">
                    <a:noFill/>
                  </a:rPr>
                  <a:t> </a:t>
                </a:r>
              </a:p>
            </p:txBody>
          </p:sp>
        </mc:Fallback>
      </mc:AlternateContent>
      <p:sp>
        <p:nvSpPr>
          <p:cNvPr id="5" name="Date Placeholder 4">
            <a:extLst>
              <a:ext uri="{FF2B5EF4-FFF2-40B4-BE49-F238E27FC236}">
                <a16:creationId xmlns:a16="http://schemas.microsoft.com/office/drawing/2014/main" id="{3ABC050F-4A5E-CF8F-684A-105A9699CCA4}"/>
              </a:ext>
            </a:extLst>
          </p:cNvPr>
          <p:cNvSpPr>
            <a:spLocks noGrp="1"/>
          </p:cNvSpPr>
          <p:nvPr>
            <p:ph type="dt" sz="half" idx="10"/>
          </p:nvPr>
        </p:nvSpPr>
        <p:spPr/>
        <p:txBody>
          <a:bodyPr/>
          <a:lstStyle/>
          <a:p>
            <a:fld id="{7E79F42D-8057-5943-ABA0-EF850B9D021F}" type="datetime1">
              <a:rPr lang="en-GB" smtClean="0"/>
              <a:t>04/07/2022</a:t>
            </a:fld>
            <a:endParaRPr lang="en-US" dirty="0"/>
          </a:p>
        </p:txBody>
      </p:sp>
      <p:sp>
        <p:nvSpPr>
          <p:cNvPr id="7" name="Slide Number Placeholder 6">
            <a:extLst>
              <a:ext uri="{FF2B5EF4-FFF2-40B4-BE49-F238E27FC236}">
                <a16:creationId xmlns:a16="http://schemas.microsoft.com/office/drawing/2014/main" id="{93113A58-4B07-212A-96F5-3934883B7AE3}"/>
              </a:ext>
            </a:extLst>
          </p:cNvPr>
          <p:cNvSpPr>
            <a:spLocks noGrp="1"/>
          </p:cNvSpPr>
          <p:nvPr>
            <p:ph type="sldNum" sz="quarter" idx="12"/>
          </p:nvPr>
        </p:nvSpPr>
        <p:spPr/>
        <p:txBody>
          <a:bodyPr/>
          <a:lstStyle/>
          <a:p>
            <a:fld id="{B6F15528-21DE-4FAA-801E-634DDDAF4B2B}" type="slidenum">
              <a:rPr lang="en-US" smtClean="0"/>
              <a:pPr/>
              <a:t>12</a:t>
            </a:fld>
            <a:endParaRPr lang="en-US"/>
          </a:p>
        </p:txBody>
      </p:sp>
      <p:grpSp>
        <p:nvGrpSpPr>
          <p:cNvPr id="20" name="Group 19">
            <a:extLst>
              <a:ext uri="{FF2B5EF4-FFF2-40B4-BE49-F238E27FC236}">
                <a16:creationId xmlns:a16="http://schemas.microsoft.com/office/drawing/2014/main" id="{7F968DC2-248B-E38D-7ECA-21036B8040A5}"/>
              </a:ext>
            </a:extLst>
          </p:cNvPr>
          <p:cNvGrpSpPr/>
          <p:nvPr/>
        </p:nvGrpSpPr>
        <p:grpSpPr>
          <a:xfrm>
            <a:off x="4692773" y="1100994"/>
            <a:ext cx="2819592" cy="2089582"/>
            <a:chOff x="4469960" y="1522830"/>
            <a:chExt cx="2819592" cy="2089582"/>
          </a:xfrm>
        </p:grpSpPr>
        <p:pic>
          <p:nvPicPr>
            <p:cNvPr id="13" name="Picture 18" descr="Stationery">
              <a:extLst>
                <a:ext uri="{FF2B5EF4-FFF2-40B4-BE49-F238E27FC236}">
                  <a16:creationId xmlns:a16="http://schemas.microsoft.com/office/drawing/2014/main" id="{13A73AA5-C4B9-A655-0496-D20340078039}"/>
                </a:ext>
              </a:extLst>
            </p:cNvPr>
            <p:cNvPicPr>
              <a:picLocks noChangeAspect="1" noChangeArrowheads="1"/>
            </p:cNvPicPr>
            <p:nvPr/>
          </p:nvPicPr>
          <p:blipFill>
            <a:blip r:embed="rId4" cstate="print"/>
            <a:srcRect/>
            <a:stretch>
              <a:fillRect/>
            </a:stretch>
          </p:blipFill>
          <p:spPr bwMode="auto">
            <a:xfrm>
              <a:off x="4469960" y="1522830"/>
              <a:ext cx="2806453" cy="1523503"/>
            </a:xfrm>
            <a:prstGeom prst="rect">
              <a:avLst/>
            </a:prstGeom>
            <a:solidFill>
              <a:schemeClr val="tx1"/>
            </a:solidFill>
            <a:ln w="9525">
              <a:noFill/>
              <a:miter lim="800000"/>
              <a:headEnd/>
              <a:tailEnd/>
            </a:ln>
          </p:spPr>
        </p:pic>
        <p:sp>
          <p:nvSpPr>
            <p:cNvPr id="14" name="TextBox 13">
              <a:extLst>
                <a:ext uri="{FF2B5EF4-FFF2-40B4-BE49-F238E27FC236}">
                  <a16:creationId xmlns:a16="http://schemas.microsoft.com/office/drawing/2014/main" id="{A81504B5-D653-7530-0963-54E3FF40A511}"/>
                </a:ext>
              </a:extLst>
            </p:cNvPr>
            <p:cNvSpPr txBox="1"/>
            <p:nvPr/>
          </p:nvSpPr>
          <p:spPr>
            <a:xfrm>
              <a:off x="4483099" y="3027637"/>
              <a:ext cx="2806453" cy="584775"/>
            </a:xfrm>
            <a:prstGeom prst="rect">
              <a:avLst/>
            </a:prstGeom>
            <a:solidFill>
              <a:srgbClr val="EA821A"/>
            </a:solidFill>
          </p:spPr>
          <p:txBody>
            <a:bodyPr wrap="square" rtlCol="0">
              <a:spAutoFit/>
            </a:bodyPr>
            <a:lstStyle/>
            <a:p>
              <a:pPr algn="ctr"/>
              <a:r>
                <a:rPr lang="en-US" sz="3200" dirty="0" err="1">
                  <a:solidFill>
                    <a:srgbClr val="00192F"/>
                  </a:solidFill>
                </a:rPr>
                <a:t>WH</a:t>
              </a:r>
              <a:r>
                <a:rPr lang="en-US" sz="3200" dirty="0" err="1">
                  <a:solidFill>
                    <a:srgbClr val="00192F"/>
                  </a:solidFill>
                  <a:latin typeface="Symbol"/>
                </a:rPr>
                <a:t>®</a:t>
              </a:r>
              <a:r>
                <a:rPr lang="en-US" sz="3200" dirty="0" err="1">
                  <a:solidFill>
                    <a:srgbClr val="00192F"/>
                  </a:solidFill>
                </a:rPr>
                <a:t>l</a:t>
              </a:r>
              <a:r>
                <a:rPr lang="en-US" sz="2800" dirty="0" err="1">
                  <a:solidFill>
                    <a:srgbClr val="00192F"/>
                  </a:solidFill>
                  <a:latin typeface="Symbol" pitchFamily="18" charset="2"/>
                </a:rPr>
                <a:t>n</a:t>
              </a:r>
              <a:r>
                <a:rPr lang="en-US" sz="3200" dirty="0" err="1">
                  <a:solidFill>
                    <a:srgbClr val="00192F"/>
                  </a:solidFill>
                </a:rPr>
                <a:t>bb</a:t>
              </a:r>
              <a:endParaRPr lang="en-US" sz="3200" dirty="0">
                <a:solidFill>
                  <a:srgbClr val="00192F"/>
                </a:solidFill>
              </a:endParaRPr>
            </a:p>
          </p:txBody>
        </p:sp>
      </p:grpSp>
      <p:grpSp>
        <p:nvGrpSpPr>
          <p:cNvPr id="19" name="Group 18">
            <a:extLst>
              <a:ext uri="{FF2B5EF4-FFF2-40B4-BE49-F238E27FC236}">
                <a16:creationId xmlns:a16="http://schemas.microsoft.com/office/drawing/2014/main" id="{D5BAB9BD-FF0C-4C61-7FD4-A90E88A9B822}"/>
              </a:ext>
            </a:extLst>
          </p:cNvPr>
          <p:cNvGrpSpPr/>
          <p:nvPr/>
        </p:nvGrpSpPr>
        <p:grpSpPr>
          <a:xfrm>
            <a:off x="1248789" y="1107065"/>
            <a:ext cx="3124200" cy="2091509"/>
            <a:chOff x="1248789" y="1515623"/>
            <a:chExt cx="3124200" cy="2091509"/>
          </a:xfrm>
        </p:grpSpPr>
        <p:pic>
          <p:nvPicPr>
            <p:cNvPr id="15" name="Picture 24" descr="Stationery">
              <a:extLst>
                <a:ext uri="{FF2B5EF4-FFF2-40B4-BE49-F238E27FC236}">
                  <a16:creationId xmlns:a16="http://schemas.microsoft.com/office/drawing/2014/main" id="{37065821-DBA7-9908-6171-66A8E326952A}"/>
                </a:ext>
              </a:extLst>
            </p:cNvPr>
            <p:cNvPicPr>
              <a:picLocks noChangeAspect="1" noChangeArrowheads="1"/>
            </p:cNvPicPr>
            <p:nvPr/>
          </p:nvPicPr>
          <p:blipFill>
            <a:blip r:embed="rId5" cstate="print"/>
            <a:srcRect/>
            <a:stretch>
              <a:fillRect/>
            </a:stretch>
          </p:blipFill>
          <p:spPr bwMode="auto">
            <a:xfrm>
              <a:off x="1248789" y="1515623"/>
              <a:ext cx="3124200" cy="1485900"/>
            </a:xfrm>
            <a:prstGeom prst="rect">
              <a:avLst/>
            </a:prstGeom>
            <a:solidFill>
              <a:schemeClr val="tx1"/>
            </a:solidFill>
            <a:ln w="9525">
              <a:noFill/>
              <a:miter lim="800000"/>
              <a:headEnd/>
              <a:tailEnd/>
            </a:ln>
          </p:spPr>
        </p:pic>
        <p:sp>
          <p:nvSpPr>
            <p:cNvPr id="18" name="TextBox 17">
              <a:extLst>
                <a:ext uri="{FF2B5EF4-FFF2-40B4-BE49-F238E27FC236}">
                  <a16:creationId xmlns:a16="http://schemas.microsoft.com/office/drawing/2014/main" id="{C61A06C9-64F4-E698-FDE4-76F11CE617AD}"/>
                </a:ext>
              </a:extLst>
            </p:cNvPr>
            <p:cNvSpPr txBox="1"/>
            <p:nvPr/>
          </p:nvSpPr>
          <p:spPr>
            <a:xfrm>
              <a:off x="1267182" y="3001523"/>
              <a:ext cx="3105807" cy="605609"/>
            </a:xfrm>
            <a:prstGeom prst="rect">
              <a:avLst/>
            </a:prstGeom>
            <a:solidFill>
              <a:srgbClr val="0070C0"/>
            </a:solidFill>
          </p:spPr>
          <p:txBody>
            <a:bodyPr wrap="square" rtlCol="0">
              <a:spAutoFit/>
            </a:bodyPr>
            <a:lstStyle/>
            <a:p>
              <a:pPr algn="ctr"/>
              <a:r>
                <a:rPr lang="en-US" sz="3200" dirty="0" err="1">
                  <a:solidFill>
                    <a:srgbClr val="00192F"/>
                  </a:solidFill>
                </a:rPr>
                <a:t>ZH</a:t>
              </a:r>
              <a:r>
                <a:rPr lang="en-US" sz="3200" dirty="0" err="1">
                  <a:solidFill>
                    <a:srgbClr val="00192F"/>
                  </a:solidFill>
                  <a:latin typeface="Symbol"/>
                </a:rPr>
                <a:t>®</a:t>
              </a:r>
              <a:r>
                <a:rPr lang="en-US" sz="3200" dirty="0" err="1">
                  <a:solidFill>
                    <a:srgbClr val="00192F"/>
                  </a:solidFill>
                </a:rPr>
                <a:t>llbb</a:t>
              </a:r>
              <a:endParaRPr lang="en-US" sz="2800" dirty="0">
                <a:solidFill>
                  <a:srgbClr val="00192F"/>
                </a:solidFill>
              </a:endParaRPr>
            </a:p>
          </p:txBody>
        </p:sp>
      </p:grpSp>
      <p:grpSp>
        <p:nvGrpSpPr>
          <p:cNvPr id="21" name="Group 20">
            <a:extLst>
              <a:ext uri="{FF2B5EF4-FFF2-40B4-BE49-F238E27FC236}">
                <a16:creationId xmlns:a16="http://schemas.microsoft.com/office/drawing/2014/main" id="{60733E18-A263-F83E-F26E-94E880F63B6D}"/>
              </a:ext>
            </a:extLst>
          </p:cNvPr>
          <p:cNvGrpSpPr/>
          <p:nvPr/>
        </p:nvGrpSpPr>
        <p:grpSpPr>
          <a:xfrm>
            <a:off x="7696200" y="1066800"/>
            <a:ext cx="2916005" cy="2150347"/>
            <a:chOff x="7268713" y="1507253"/>
            <a:chExt cx="2916005" cy="2150347"/>
          </a:xfrm>
        </p:grpSpPr>
        <p:sp>
          <p:nvSpPr>
            <p:cNvPr id="16" name="TextBox 15">
              <a:extLst>
                <a:ext uri="{FF2B5EF4-FFF2-40B4-BE49-F238E27FC236}">
                  <a16:creationId xmlns:a16="http://schemas.microsoft.com/office/drawing/2014/main" id="{B0AA3005-6CEF-AAF8-2105-A3A2E8AEF3AA}"/>
                </a:ext>
              </a:extLst>
            </p:cNvPr>
            <p:cNvSpPr txBox="1"/>
            <p:nvPr/>
          </p:nvSpPr>
          <p:spPr>
            <a:xfrm>
              <a:off x="7268713" y="3072825"/>
              <a:ext cx="2895600" cy="584775"/>
            </a:xfrm>
            <a:prstGeom prst="rect">
              <a:avLst/>
            </a:prstGeom>
            <a:solidFill>
              <a:schemeClr val="accent5"/>
            </a:solidFill>
          </p:spPr>
          <p:txBody>
            <a:bodyPr wrap="square" rtlCol="0">
              <a:spAutoFit/>
            </a:bodyPr>
            <a:lstStyle/>
            <a:p>
              <a:pPr algn="ctr"/>
              <a:r>
                <a:rPr lang="en-US" sz="3200" dirty="0" err="1">
                  <a:solidFill>
                    <a:schemeClr val="tx2">
                      <a:lumMod val="10000"/>
                    </a:schemeClr>
                  </a:solidFill>
                </a:rPr>
                <a:t>ZH</a:t>
              </a:r>
              <a:r>
                <a:rPr lang="en-US" sz="3200" dirty="0" err="1">
                  <a:solidFill>
                    <a:schemeClr val="tx2">
                      <a:lumMod val="10000"/>
                    </a:schemeClr>
                  </a:solidFill>
                  <a:latin typeface="Symbol"/>
                </a:rPr>
                <a:t>®</a:t>
              </a:r>
              <a:r>
                <a:rPr lang="en-US" sz="2800" dirty="0" err="1">
                  <a:solidFill>
                    <a:schemeClr val="tx2">
                      <a:lumMod val="10000"/>
                    </a:schemeClr>
                  </a:solidFill>
                  <a:latin typeface="Symbol" pitchFamily="18" charset="2"/>
                </a:rPr>
                <a:t>nn</a:t>
              </a:r>
              <a:r>
                <a:rPr lang="en-US" sz="3200" dirty="0" err="1">
                  <a:solidFill>
                    <a:schemeClr val="tx2">
                      <a:lumMod val="10000"/>
                    </a:schemeClr>
                  </a:solidFill>
                </a:rPr>
                <a:t>bb</a:t>
              </a:r>
              <a:endParaRPr lang="en-US" sz="3200" dirty="0">
                <a:solidFill>
                  <a:schemeClr val="tx2">
                    <a:lumMod val="10000"/>
                  </a:schemeClr>
                </a:solidFill>
              </a:endParaRPr>
            </a:p>
          </p:txBody>
        </p:sp>
        <p:grpSp>
          <p:nvGrpSpPr>
            <p:cNvPr id="10" name="Group 9">
              <a:extLst>
                <a:ext uri="{FF2B5EF4-FFF2-40B4-BE49-F238E27FC236}">
                  <a16:creationId xmlns:a16="http://schemas.microsoft.com/office/drawing/2014/main" id="{B3795375-E92D-53D7-FBC5-B96D6212B6D7}"/>
                </a:ext>
              </a:extLst>
            </p:cNvPr>
            <p:cNvGrpSpPr/>
            <p:nvPr/>
          </p:nvGrpSpPr>
          <p:grpSpPr>
            <a:xfrm>
              <a:off x="7289118" y="1507253"/>
              <a:ext cx="2895600" cy="1539081"/>
              <a:chOff x="6324600" y="2057400"/>
              <a:chExt cx="2667000" cy="1539081"/>
            </a:xfrm>
          </p:grpSpPr>
          <p:pic>
            <p:nvPicPr>
              <p:cNvPr id="11" name="Picture 86">
                <a:extLst>
                  <a:ext uri="{FF2B5EF4-FFF2-40B4-BE49-F238E27FC236}">
                    <a16:creationId xmlns:a16="http://schemas.microsoft.com/office/drawing/2014/main" id="{A1D9D21C-9DDD-C02F-9653-F1E09188FB0A}"/>
                  </a:ext>
                </a:extLst>
              </p:cNvPr>
              <p:cNvPicPr>
                <a:picLocks noChangeAspect="1" noChangeArrowheads="1"/>
              </p:cNvPicPr>
              <p:nvPr/>
            </p:nvPicPr>
            <p:blipFill>
              <a:blip r:embed="rId6" cstate="print"/>
              <a:srcRect/>
              <a:stretch>
                <a:fillRect/>
              </a:stretch>
            </p:blipFill>
            <p:spPr bwMode="auto">
              <a:xfrm>
                <a:off x="6324600" y="2057400"/>
                <a:ext cx="2667000" cy="1539081"/>
              </a:xfrm>
              <a:prstGeom prst="rect">
                <a:avLst/>
              </a:prstGeom>
              <a:solidFill>
                <a:schemeClr val="tx1"/>
              </a:solidFill>
              <a:ln w="9525">
                <a:noFill/>
                <a:miter lim="800000"/>
                <a:headEnd/>
                <a:tailEnd/>
              </a:ln>
            </p:spPr>
          </p:pic>
          <p:sp>
            <p:nvSpPr>
              <p:cNvPr id="12" name="Content Placeholder 2">
                <a:extLst>
                  <a:ext uri="{FF2B5EF4-FFF2-40B4-BE49-F238E27FC236}">
                    <a16:creationId xmlns:a16="http://schemas.microsoft.com/office/drawing/2014/main" id="{EBE2E7EE-E467-E997-52FF-833A417362A1}"/>
                  </a:ext>
                </a:extLst>
              </p:cNvPr>
              <p:cNvSpPr txBox="1">
                <a:spLocks/>
              </p:cNvSpPr>
              <p:nvPr/>
            </p:nvSpPr>
            <p:spPr>
              <a:xfrm>
                <a:off x="6324600" y="2286000"/>
                <a:ext cx="2590800" cy="1219200"/>
              </a:xfrm>
              <a:prstGeom prst="rect">
                <a:avLst/>
              </a:prstGeom>
            </p:spPr>
            <p:txBody>
              <a:bodyPr vert="horz">
                <a:normAutofit/>
              </a:bodyPr>
              <a:lstStyle/>
              <a:p>
                <a:pPr marL="411480" marR="0" lvl="0" indent="-342900" algn="l" defTabSz="914400" rtl="0" eaLnBrk="1" fontAlgn="auto" latinLnBrk="0" hangingPunct="1">
                  <a:lnSpc>
                    <a:spcPct val="100000"/>
                  </a:lnSpc>
                  <a:spcBef>
                    <a:spcPts val="700"/>
                  </a:spcBef>
                  <a:spcAft>
                    <a:spcPts val="0"/>
                  </a:spcAft>
                  <a:buClr>
                    <a:schemeClr val="tx2"/>
                  </a:buClr>
                  <a:buSzPct val="95000"/>
                  <a:tabLst/>
                  <a:defRPr/>
                </a:pPr>
                <a:endParaRPr kumimoji="0" lang="en-US" sz="2800" b="0" i="1" u="none" strike="noStrike" kern="1200" cap="none" spc="0" normalizeH="0" baseline="0" noProof="0" dirty="0">
                  <a:ln>
                    <a:noFill/>
                  </a:ln>
                  <a:solidFill>
                    <a:schemeClr val="tx1"/>
                  </a:solidFill>
                  <a:effectLst/>
                  <a:uLnTx/>
                  <a:uFillTx/>
                  <a:latin typeface="+mn-lt"/>
                  <a:ea typeface="+mn-ea"/>
                  <a:cs typeface="+mn-cs"/>
                </a:endParaRPr>
              </a:p>
            </p:txBody>
          </p:sp>
        </p:grpSp>
      </p:grpSp>
      <p:sp>
        <p:nvSpPr>
          <p:cNvPr id="17" name="Footer Placeholder 16">
            <a:extLst>
              <a:ext uri="{FF2B5EF4-FFF2-40B4-BE49-F238E27FC236}">
                <a16:creationId xmlns:a16="http://schemas.microsoft.com/office/drawing/2014/main" id="{B24C739F-4F80-E7CC-6833-5BEBD60EB20F}"/>
              </a:ext>
            </a:extLst>
          </p:cNvPr>
          <p:cNvSpPr>
            <a:spLocks noGrp="1"/>
          </p:cNvSpPr>
          <p:nvPr>
            <p:ph type="ftr" sz="quarter" idx="11"/>
          </p:nvPr>
        </p:nvSpPr>
        <p:spPr/>
        <p:txBody>
          <a:bodyPr/>
          <a:lstStyle/>
          <a:p>
            <a:r>
              <a:rPr lang="it-IT"/>
              <a:t>D. Bortoletto, Higgs@10</a:t>
            </a:r>
            <a:endParaRPr lang="en-US" dirty="0"/>
          </a:p>
        </p:txBody>
      </p:sp>
    </p:spTree>
    <p:extLst>
      <p:ext uri="{BB962C8B-B14F-4D97-AF65-F5344CB8AC3E}">
        <p14:creationId xmlns:p14="http://schemas.microsoft.com/office/powerpoint/2010/main" val="33974931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54300" y="80700"/>
            <a:ext cx="7391400" cy="1143000"/>
          </a:xfrm>
        </p:spPr>
        <p:txBody>
          <a:bodyPr/>
          <a:lstStyle/>
          <a:p>
            <a:r>
              <a:rPr lang="en-US" b="1" dirty="0">
                <a:solidFill>
                  <a:schemeClr val="tx1"/>
                </a:solidFill>
                <a:latin typeface="Arial Rounded MT Bold" panose="020F0704030504030204" pitchFamily="34" charset="77"/>
              </a:rPr>
              <a:t>Tevatron final result</a:t>
            </a:r>
          </a:p>
        </p:txBody>
      </p:sp>
      <p:sp>
        <p:nvSpPr>
          <p:cNvPr id="4" name="Date Placeholder 3"/>
          <p:cNvSpPr>
            <a:spLocks noGrp="1"/>
          </p:cNvSpPr>
          <p:nvPr>
            <p:ph type="dt" sz="half" idx="10"/>
          </p:nvPr>
        </p:nvSpPr>
        <p:spPr/>
        <p:txBody>
          <a:bodyPr/>
          <a:lstStyle/>
          <a:p>
            <a:fld id="{A8BEE1C0-A2D4-F249-8132-2BA95C9A9C91}" type="datetime1">
              <a:rPr lang="en-GB" smtClean="0"/>
              <a:t>04/07/2022</a:t>
            </a:fld>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13</a:t>
            </a:fld>
            <a:endParaRPr lang="en-US"/>
          </a:p>
        </p:txBody>
      </p:sp>
      <p:pic>
        <p:nvPicPr>
          <p:cNvPr id="8" name="Picture 7"/>
          <p:cNvPicPr>
            <a:picLocks noChangeAspect="1"/>
          </p:cNvPicPr>
          <p:nvPr/>
        </p:nvPicPr>
        <p:blipFill>
          <a:blip r:embed="rId3"/>
          <a:stretch>
            <a:fillRect/>
          </a:stretch>
        </p:blipFill>
        <p:spPr>
          <a:xfrm>
            <a:off x="1524000" y="0"/>
            <a:ext cx="1600200" cy="1600200"/>
          </a:xfrm>
          <a:prstGeom prst="rect">
            <a:avLst/>
          </a:prstGeom>
        </p:spPr>
      </p:pic>
      <p:pic>
        <p:nvPicPr>
          <p:cNvPr id="9" name="Picture 8" descr="apresya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1676400"/>
            <a:ext cx="1600200" cy="1600200"/>
          </a:xfrm>
          <a:prstGeom prst="rect">
            <a:avLst/>
          </a:prstGeom>
          <a:noFill/>
          <a:extLst>
            <a:ext uri="{909E8E84-426E-40dd-AFC4-6F175D3DCCD1}">
              <a14:hiddenFill xmlns:a14="http://schemas.microsoft.com/office/drawing/2010/main" xmlns="">
                <a:solidFill>
                  <a:srgbClr val="FFFFFF"/>
                </a:solidFill>
              </a14:hiddenFill>
            </a:ext>
          </a:extLst>
        </p:spPr>
      </p:pic>
      <p:pic>
        <p:nvPicPr>
          <p:cNvPr id="10"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3276600"/>
            <a:ext cx="1600200" cy="1871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TextBox 11"/>
          <p:cNvSpPr txBox="1"/>
          <p:nvPr/>
        </p:nvSpPr>
        <p:spPr>
          <a:xfrm>
            <a:off x="1160851" y="1393146"/>
            <a:ext cx="2438399" cy="338554"/>
          </a:xfrm>
          <a:prstGeom prst="rect">
            <a:avLst/>
          </a:prstGeom>
          <a:solidFill>
            <a:srgbClr val="000090"/>
          </a:solidFill>
        </p:spPr>
        <p:txBody>
          <a:bodyPr wrap="square" rtlCol="0">
            <a:spAutoFit/>
          </a:bodyPr>
          <a:lstStyle/>
          <a:p>
            <a:r>
              <a:rPr lang="en-US" sz="1400" dirty="0">
                <a:latin typeface="Helvetica" pitchFamily="2" charset="0"/>
              </a:rPr>
              <a:t>V</a:t>
            </a:r>
            <a:r>
              <a:rPr lang="en-US" sz="1400" dirty="0">
                <a:latin typeface="Helvetica" pitchFamily="2" charset="0"/>
                <a:cs typeface="Arial"/>
              </a:rPr>
              <a:t>. </a:t>
            </a:r>
            <a:r>
              <a:rPr lang="en-US" sz="1600" dirty="0" err="1">
                <a:latin typeface="Helvetica" pitchFamily="2" charset="0"/>
                <a:cs typeface="Arial"/>
              </a:rPr>
              <a:t>Veszpremi</a:t>
            </a:r>
            <a:r>
              <a:rPr lang="en-US" sz="1400" dirty="0">
                <a:latin typeface="Helvetica" pitchFamily="2" charset="0"/>
                <a:cs typeface="Arial"/>
              </a:rPr>
              <a:t> Ph. D. 2007</a:t>
            </a:r>
          </a:p>
        </p:txBody>
      </p:sp>
      <p:sp>
        <p:nvSpPr>
          <p:cNvPr id="14" name="TextBox 13"/>
          <p:cNvSpPr txBox="1"/>
          <p:nvPr/>
        </p:nvSpPr>
        <p:spPr>
          <a:xfrm>
            <a:off x="1190635" y="3058222"/>
            <a:ext cx="2362200" cy="307777"/>
          </a:xfrm>
          <a:prstGeom prst="rect">
            <a:avLst/>
          </a:prstGeom>
          <a:solidFill>
            <a:srgbClr val="000090"/>
          </a:solidFill>
        </p:spPr>
        <p:txBody>
          <a:bodyPr wrap="square" rtlCol="0">
            <a:spAutoFit/>
          </a:bodyPr>
          <a:lstStyle/>
          <a:p>
            <a:r>
              <a:rPr lang="en-US" sz="1400" dirty="0">
                <a:latin typeface="Helvetica" pitchFamily="2" charset="0"/>
                <a:cs typeface="Arial"/>
              </a:rPr>
              <a:t>A. </a:t>
            </a:r>
            <a:r>
              <a:rPr lang="en-US" sz="1400" dirty="0" err="1">
                <a:latin typeface="Helvetica" pitchFamily="2" charset="0"/>
                <a:cs typeface="Arial"/>
              </a:rPr>
              <a:t>Apresyan</a:t>
            </a:r>
            <a:r>
              <a:rPr lang="en-US" sz="1400" dirty="0">
                <a:latin typeface="Helvetica" pitchFamily="2" charset="0"/>
                <a:cs typeface="Arial"/>
              </a:rPr>
              <a:t>, Ph. D. 2009</a:t>
            </a:r>
          </a:p>
        </p:txBody>
      </p:sp>
      <p:pic>
        <p:nvPicPr>
          <p:cNvPr id="16" name="Picture 15"/>
          <p:cNvPicPr>
            <a:picLocks noChangeAspect="1"/>
          </p:cNvPicPr>
          <p:nvPr/>
        </p:nvPicPr>
        <p:blipFill>
          <a:blip r:embed="rId6"/>
          <a:stretch>
            <a:fillRect/>
          </a:stretch>
        </p:blipFill>
        <p:spPr>
          <a:xfrm>
            <a:off x="3073400" y="1231900"/>
            <a:ext cx="6032500" cy="4381500"/>
          </a:xfrm>
          <a:prstGeom prst="rect">
            <a:avLst/>
          </a:prstGeom>
        </p:spPr>
      </p:pic>
      <p:pic>
        <p:nvPicPr>
          <p:cNvPr id="18" name="Picture 17"/>
          <p:cNvPicPr>
            <a:picLocks noChangeAspect="1"/>
          </p:cNvPicPr>
          <p:nvPr/>
        </p:nvPicPr>
        <p:blipFill>
          <a:blip r:embed="rId6"/>
          <a:stretch>
            <a:fillRect/>
          </a:stretch>
        </p:blipFill>
        <p:spPr>
          <a:xfrm>
            <a:off x="3073400" y="1231900"/>
            <a:ext cx="6032500" cy="4381500"/>
          </a:xfrm>
          <a:prstGeom prst="rect">
            <a:avLst/>
          </a:prstGeom>
        </p:spPr>
      </p:pic>
      <p:pic>
        <p:nvPicPr>
          <p:cNvPr id="19" name="Picture 18"/>
          <p:cNvPicPr>
            <a:picLocks noChangeAspect="1"/>
          </p:cNvPicPr>
          <p:nvPr/>
        </p:nvPicPr>
        <p:blipFill>
          <a:blip r:embed="rId7"/>
          <a:stretch>
            <a:fillRect/>
          </a:stretch>
        </p:blipFill>
        <p:spPr>
          <a:xfrm>
            <a:off x="2762248" y="1247135"/>
            <a:ext cx="6032500" cy="4381500"/>
          </a:xfrm>
          <a:prstGeom prst="rect">
            <a:avLst/>
          </a:prstGeom>
        </p:spPr>
      </p:pic>
      <p:pic>
        <p:nvPicPr>
          <p:cNvPr id="22" name="Picture 21"/>
          <p:cNvPicPr>
            <a:picLocks noChangeAspect="1"/>
          </p:cNvPicPr>
          <p:nvPr/>
        </p:nvPicPr>
        <p:blipFill>
          <a:blip r:embed="rId8"/>
          <a:stretch>
            <a:fillRect/>
          </a:stretch>
        </p:blipFill>
        <p:spPr>
          <a:xfrm>
            <a:off x="4940300" y="941740"/>
            <a:ext cx="5540287" cy="4060121"/>
          </a:xfrm>
          <a:prstGeom prst="rect">
            <a:avLst/>
          </a:prstGeom>
        </p:spPr>
      </p:pic>
      <p:pic>
        <p:nvPicPr>
          <p:cNvPr id="3" name="Picture 2"/>
          <p:cNvPicPr>
            <a:picLocks noChangeAspect="1"/>
          </p:cNvPicPr>
          <p:nvPr/>
        </p:nvPicPr>
        <p:blipFill>
          <a:blip r:embed="rId9"/>
          <a:stretch>
            <a:fillRect/>
          </a:stretch>
        </p:blipFill>
        <p:spPr>
          <a:xfrm>
            <a:off x="1524000" y="5298722"/>
            <a:ext cx="2057400" cy="1536700"/>
          </a:xfrm>
          <a:prstGeom prst="rect">
            <a:avLst/>
          </a:prstGeom>
        </p:spPr>
      </p:pic>
      <p:sp>
        <p:nvSpPr>
          <p:cNvPr id="24" name="TextBox 23"/>
          <p:cNvSpPr txBox="1"/>
          <p:nvPr/>
        </p:nvSpPr>
        <p:spPr>
          <a:xfrm>
            <a:off x="1159933" y="4870769"/>
            <a:ext cx="2667000" cy="338554"/>
          </a:xfrm>
          <a:prstGeom prst="rect">
            <a:avLst/>
          </a:prstGeom>
          <a:solidFill>
            <a:srgbClr val="000090"/>
          </a:solidFill>
        </p:spPr>
        <p:txBody>
          <a:bodyPr wrap="square" rtlCol="0">
            <a:spAutoFit/>
          </a:bodyPr>
          <a:lstStyle/>
          <a:p>
            <a:r>
              <a:rPr lang="en-US" sz="1600" dirty="0">
                <a:latin typeface="Helvetica" pitchFamily="2" charset="0"/>
                <a:cs typeface="Arial"/>
              </a:rPr>
              <a:t>K. Potamianos, Ph. D 2011</a:t>
            </a:r>
          </a:p>
        </p:txBody>
      </p:sp>
      <p:sp>
        <p:nvSpPr>
          <p:cNvPr id="25" name="TextBox 24"/>
          <p:cNvSpPr txBox="1"/>
          <p:nvPr/>
        </p:nvSpPr>
        <p:spPr>
          <a:xfrm>
            <a:off x="1388533" y="6465840"/>
            <a:ext cx="2209800" cy="338554"/>
          </a:xfrm>
          <a:prstGeom prst="rect">
            <a:avLst/>
          </a:prstGeom>
          <a:solidFill>
            <a:srgbClr val="000090"/>
          </a:solidFill>
        </p:spPr>
        <p:txBody>
          <a:bodyPr wrap="square" rtlCol="0">
            <a:spAutoFit/>
          </a:bodyPr>
          <a:lstStyle/>
          <a:p>
            <a:r>
              <a:rPr lang="en-US" sz="1600" dirty="0">
                <a:latin typeface="Helvetica" pitchFamily="2" charset="0"/>
              </a:rPr>
              <a:t>Q. Li, Ph. D  2012</a:t>
            </a:r>
          </a:p>
        </p:txBody>
      </p:sp>
      <mc:AlternateContent xmlns:mc="http://schemas.openxmlformats.org/markup-compatibility/2006">
        <mc:Choice xmlns:a14="http://schemas.microsoft.com/office/drawing/2010/main" Requires="a14">
          <p:sp>
            <p:nvSpPr>
              <p:cNvPr id="23" name="Content Placeholder 3">
                <a:extLst>
                  <a:ext uri="{FF2B5EF4-FFF2-40B4-BE49-F238E27FC236}">
                    <a16:creationId xmlns:a16="http://schemas.microsoft.com/office/drawing/2014/main" id="{5A1FB77F-29F1-DB37-BEFB-8174E3C20E08}"/>
                  </a:ext>
                </a:extLst>
              </p:cNvPr>
              <p:cNvSpPr txBox="1">
                <a:spLocks/>
              </p:cNvSpPr>
              <p:nvPr/>
            </p:nvSpPr>
            <p:spPr>
              <a:xfrm>
                <a:off x="4464485" y="5029200"/>
                <a:ext cx="7239000" cy="1536700"/>
              </a:xfrm>
              <a:prstGeom prst="rect">
                <a:avLst/>
              </a:prstGeom>
            </p:spPr>
            <p:txBody>
              <a:bodyPr/>
              <a:lstStyle>
                <a:lvl1pPr marL="0" indent="0" algn="l" defTabSz="914400" rtl="0" eaLnBrk="1" latinLnBrk="0" hangingPunct="1">
                  <a:lnSpc>
                    <a:spcPct val="100000"/>
                  </a:lnSpc>
                  <a:spcBef>
                    <a:spcPts val="1200"/>
                  </a:spcBef>
                  <a:buFont typeface="Arial" pitchFamily="34" charset="0"/>
                  <a:buNone/>
                  <a:defRPr sz="3200" kern="1200">
                    <a:solidFill>
                      <a:schemeClr val="tx1"/>
                    </a:solidFill>
                    <a:latin typeface="Arial"/>
                    <a:ea typeface="+mn-ea"/>
                    <a:cs typeface="Arial"/>
                  </a:defRPr>
                </a:lvl1pPr>
                <a:lvl2pPr marL="742950" indent="-285750" algn="l" defTabSz="914400" rtl="0" eaLnBrk="1" latinLnBrk="0" hangingPunct="1">
                  <a:lnSpc>
                    <a:spcPct val="100000"/>
                  </a:lnSpc>
                  <a:spcBef>
                    <a:spcPts val="1200"/>
                  </a:spcBef>
                  <a:buFont typeface="Arial" pitchFamily="34" charset="0"/>
                  <a:buChar char="–"/>
                  <a:defRPr sz="2800" kern="1200">
                    <a:solidFill>
                      <a:schemeClr val="tx1"/>
                    </a:solidFill>
                    <a:latin typeface="Arial"/>
                    <a:ea typeface="+mn-ea"/>
                    <a:cs typeface="Arial"/>
                  </a:defRPr>
                </a:lvl2pPr>
                <a:lvl3pPr marL="1143000" indent="-228600" algn="l" defTabSz="914400" rtl="0" eaLnBrk="1" latinLnBrk="0" hangingPunct="1">
                  <a:lnSpc>
                    <a:spcPct val="100000"/>
                  </a:lnSpc>
                  <a:spcBef>
                    <a:spcPts val="1200"/>
                  </a:spcBef>
                  <a:buFont typeface="Arial" pitchFamily="34" charset="0"/>
                  <a:buChar char="•"/>
                  <a:defRPr sz="2400" kern="1200">
                    <a:solidFill>
                      <a:schemeClr val="tx1"/>
                    </a:solidFill>
                    <a:latin typeface="Arial"/>
                    <a:ea typeface="+mn-ea"/>
                    <a:cs typeface="Arial"/>
                  </a:defRPr>
                </a:lvl3pPr>
                <a:lvl4pPr marL="1600200" indent="-228600" algn="l" defTabSz="914400" rtl="0" eaLnBrk="1" latinLnBrk="0" hangingPunct="1">
                  <a:lnSpc>
                    <a:spcPct val="100000"/>
                  </a:lnSpc>
                  <a:spcBef>
                    <a:spcPts val="1200"/>
                  </a:spcBef>
                  <a:buFont typeface="Arial" pitchFamily="34" charset="0"/>
                  <a:buChar char="–"/>
                  <a:defRPr sz="2000" kern="1200">
                    <a:solidFill>
                      <a:schemeClr val="tx1"/>
                    </a:solidFill>
                    <a:latin typeface="Arial"/>
                    <a:ea typeface="+mn-ea"/>
                    <a:cs typeface="Arial"/>
                  </a:defRPr>
                </a:lvl4pPr>
                <a:lvl5pPr marL="2057400" indent="-228600" algn="l" defTabSz="914400" rtl="0" eaLnBrk="1" latinLnBrk="0" hangingPunct="1">
                  <a:lnSpc>
                    <a:spcPct val="100000"/>
                  </a:lnSpc>
                  <a:spcBef>
                    <a:spcPts val="1200"/>
                  </a:spcBef>
                  <a:buFont typeface="Arial" pitchFamily="34" charset="0"/>
                  <a:buChar char="»"/>
                  <a:defRPr sz="2000" kern="1200">
                    <a:solidFill>
                      <a:schemeClr val="tx1"/>
                    </a:solidFill>
                    <a:latin typeface="Arial"/>
                    <a:ea typeface="+mn-ea"/>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Arial" panose="020B0604020202020204" pitchFamily="34" charset="0"/>
                  <a:buChar char="•"/>
                </a:pPr>
                <a:r>
                  <a:rPr lang="en-GB" sz="1800" dirty="0"/>
                  <a:t>Expected to exclude </a:t>
                </a:r>
                <a:r>
                  <a:rPr lang="en-GB" sz="1800" dirty="0" err="1"/>
                  <a:t>m</a:t>
                </a:r>
                <a:r>
                  <a:rPr lang="en-GB" sz="1800" baseline="-25000" dirty="0" err="1"/>
                  <a:t>H</a:t>
                </a:r>
                <a:r>
                  <a:rPr lang="en-GB" sz="1800" dirty="0"/>
                  <a:t>&lt;120 GeV, but found a  broad excess</a:t>
                </a:r>
              </a:p>
              <a:p>
                <a:pPr marL="457200" indent="-457200">
                  <a:buFont typeface="Arial" panose="020B0604020202020204" pitchFamily="34" charset="0"/>
                  <a:buChar char="•"/>
                </a:pPr>
                <a:r>
                  <a:rPr lang="en-GB" sz="1800" dirty="0"/>
                  <a:t>Excluded 147 &lt;</a:t>
                </a:r>
                <a:r>
                  <a:rPr lang="en-GB" sz="1800" dirty="0" err="1"/>
                  <a:t>m</a:t>
                </a:r>
                <a:r>
                  <a:rPr lang="en-GB" sz="1800" baseline="-25000" dirty="0" err="1"/>
                  <a:t>H</a:t>
                </a:r>
                <a:r>
                  <a:rPr lang="en-GB" sz="1800" dirty="0"/>
                  <a:t> &lt; 180 GeV mainly with H </a:t>
                </a:r>
                <a14:m>
                  <m:oMath xmlns:m="http://schemas.openxmlformats.org/officeDocument/2006/math">
                    <m:r>
                      <a:rPr lang="en-US" sz="1800" i="1">
                        <a:latin typeface="Cambria Math" panose="02040503050406030204" pitchFamily="18" charset="0"/>
                        <a:ea typeface="Cambria Math" panose="02040503050406030204" pitchFamily="18" charset="0"/>
                      </a:rPr>
                      <m:t>→</m:t>
                    </m:r>
                  </m:oMath>
                </a14:m>
                <a:r>
                  <a:rPr lang="en-GB" sz="1800" dirty="0"/>
                  <a:t>WW</a:t>
                </a:r>
              </a:p>
              <a:p>
                <a:pPr marL="457200" indent="-457200">
                  <a:buFont typeface="Arial" panose="020B0604020202020204" pitchFamily="34" charset="0"/>
                  <a:buChar char="•"/>
                </a:pPr>
                <a:r>
                  <a:rPr lang="en-GB" sz="1800" dirty="0"/>
                  <a:t>Evidence for Higgs boson from the Tevatron around  125 GeV</a:t>
                </a:r>
              </a:p>
              <a:p>
                <a:endParaRPr lang="en-GB" dirty="0"/>
              </a:p>
            </p:txBody>
          </p:sp>
        </mc:Choice>
        <mc:Fallback>
          <p:sp>
            <p:nvSpPr>
              <p:cNvPr id="23" name="Content Placeholder 3">
                <a:extLst>
                  <a:ext uri="{FF2B5EF4-FFF2-40B4-BE49-F238E27FC236}">
                    <a16:creationId xmlns:a16="http://schemas.microsoft.com/office/drawing/2014/main" id="{5A1FB77F-29F1-DB37-BEFB-8174E3C20E08}"/>
                  </a:ext>
                </a:extLst>
              </p:cNvPr>
              <p:cNvSpPr txBox="1">
                <a:spLocks noRot="1" noChangeAspect="1" noMove="1" noResize="1" noEditPoints="1" noAdjustHandles="1" noChangeArrowheads="1" noChangeShapeType="1" noTextEdit="1"/>
              </p:cNvSpPr>
              <p:nvPr/>
            </p:nvSpPr>
            <p:spPr>
              <a:xfrm>
                <a:off x="4464485" y="5029200"/>
                <a:ext cx="7239000" cy="1536700"/>
              </a:xfrm>
              <a:prstGeom prst="rect">
                <a:avLst/>
              </a:prstGeom>
              <a:blipFill>
                <a:blip r:embed="rId10"/>
                <a:stretch>
                  <a:fillRect l="-525" t="-1653"/>
                </a:stretch>
              </a:blipFill>
            </p:spPr>
            <p:txBody>
              <a:bodyPr/>
              <a:lstStyle/>
              <a:p>
                <a:r>
                  <a:rPr lang="en-GB">
                    <a:noFill/>
                  </a:rPr>
                  <a:t> </a:t>
                </a:r>
              </a:p>
            </p:txBody>
          </p:sp>
        </mc:Fallback>
      </mc:AlternateContent>
      <p:sp>
        <p:nvSpPr>
          <p:cNvPr id="5" name="Footer Placeholder 4">
            <a:extLst>
              <a:ext uri="{FF2B5EF4-FFF2-40B4-BE49-F238E27FC236}">
                <a16:creationId xmlns:a16="http://schemas.microsoft.com/office/drawing/2014/main" id="{6B2980B6-8342-5935-40EF-487A4F030471}"/>
              </a:ext>
            </a:extLst>
          </p:cNvPr>
          <p:cNvSpPr>
            <a:spLocks noGrp="1"/>
          </p:cNvSpPr>
          <p:nvPr>
            <p:ph type="ftr" sz="quarter" idx="11"/>
          </p:nvPr>
        </p:nvSpPr>
        <p:spPr/>
        <p:txBody>
          <a:bodyPr/>
          <a:lstStyle/>
          <a:p>
            <a:r>
              <a:rPr lang="it-IT"/>
              <a:t>D. Bortoletto, Higgs@10</a:t>
            </a:r>
            <a:endParaRPr lang="en-US" dirty="0"/>
          </a:p>
        </p:txBody>
      </p:sp>
    </p:spTree>
    <p:extLst>
      <p:ext uri="{BB962C8B-B14F-4D97-AF65-F5344CB8AC3E}">
        <p14:creationId xmlns:p14="http://schemas.microsoft.com/office/powerpoint/2010/main" val="29406215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F37171-1ADD-5BA0-EFCA-6D42D313F4B2}"/>
              </a:ext>
            </a:extLst>
          </p:cNvPr>
          <p:cNvSpPr>
            <a:spLocks noGrp="1"/>
          </p:cNvSpPr>
          <p:nvPr>
            <p:ph type="title"/>
          </p:nvPr>
        </p:nvSpPr>
        <p:spPr/>
        <p:txBody>
          <a:bodyPr/>
          <a:lstStyle/>
          <a:p>
            <a:r>
              <a:rPr lang="en-GB" dirty="0"/>
              <a:t>CMS @ LHC - My experience</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4F7635E6-337F-4F89-DF72-D8DB61B80297}"/>
                  </a:ext>
                </a:extLst>
              </p:cNvPr>
              <p:cNvSpPr>
                <a:spLocks noGrp="1"/>
              </p:cNvSpPr>
              <p:nvPr>
                <p:ph sz="half" idx="1"/>
              </p:nvPr>
            </p:nvSpPr>
            <p:spPr>
              <a:xfrm>
                <a:off x="1165654" y="896534"/>
                <a:ext cx="5511800" cy="5410200"/>
              </a:xfrm>
            </p:spPr>
            <p:txBody>
              <a:bodyPr>
                <a:normAutofit fontScale="92500"/>
              </a:bodyPr>
              <a:lstStyle/>
              <a:p>
                <a:pPr marL="457200" indent="-457200">
                  <a:buFont typeface="Arial" panose="020B0604020202020204" pitchFamily="34" charset="0"/>
                  <a:buChar char="•"/>
                </a:pPr>
                <a:r>
                  <a:rPr lang="en-GB" dirty="0"/>
                  <a:t>Joined CMS in 1996</a:t>
                </a:r>
              </a:p>
              <a:p>
                <a:pPr marL="457200" indent="-457200">
                  <a:buFont typeface="Arial" panose="020B0604020202020204" pitchFamily="34" charset="0"/>
                  <a:buChar char="•"/>
                </a:pPr>
                <a:r>
                  <a:rPr lang="en-GB" dirty="0"/>
                  <a:t>Building the CMS silicon vertex detector (Ian also joined in 2001)</a:t>
                </a:r>
              </a:p>
              <a:p>
                <a:pPr marL="457200" indent="-457200">
                  <a:buFont typeface="Arial" panose="020B0604020202020204" pitchFamily="34" charset="0"/>
                  <a:buChar char="•"/>
                </a:pPr>
                <a:r>
                  <a:rPr lang="en-GB" dirty="0"/>
                  <a:t>Important to keep analysis in CMS and CDF well separated.</a:t>
                </a:r>
              </a:p>
              <a:p>
                <a:pPr marL="457200" indent="-457200">
                  <a:buFont typeface="Arial" panose="020B0604020202020204" pitchFamily="34" charset="0"/>
                  <a:buChar char="•"/>
                </a:pPr>
                <a:r>
                  <a:rPr lang="en-GB" dirty="0"/>
                  <a:t>Joined H</a:t>
                </a:r>
                <a:r>
                  <a:rPr lang="en-US" dirty="0">
                    <a:ea typeface="Cambria Math" panose="02040503050406030204" pitchFamily="18" charset="0"/>
                  </a:rPr>
                  <a:t>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GB" dirty="0"/>
                  <a:t> ZZ around 2010</a:t>
                </a:r>
              </a:p>
              <a:p>
                <a:pPr marL="457200" indent="-457200">
                  <a:buFont typeface="Arial" panose="020B0604020202020204" pitchFamily="34" charset="0"/>
                  <a:buChar char="•"/>
                </a:pPr>
                <a:r>
                  <a:rPr lang="en-GB" dirty="0"/>
                  <a:t>Worked on most channels:</a:t>
                </a:r>
              </a:p>
              <a:p>
                <a:pPr marL="1200150" lvl="1" indent="-457200">
                  <a:buFont typeface=".PingFang SC Regular"/>
                  <a:buChar char="－"/>
                </a:pPr>
                <a:r>
                  <a:rPr lang="en-GB" b="1" dirty="0">
                    <a:solidFill>
                      <a:srgbClr val="FFFF00"/>
                    </a:solidFill>
                  </a:rPr>
                  <a:t>H</a:t>
                </a:r>
                <a:r>
                  <a:rPr lang="en-US" b="1" dirty="0">
                    <a:solidFill>
                      <a:srgbClr val="FFFF00"/>
                    </a:solidFill>
                    <a:ea typeface="Cambria Math" panose="02040503050406030204" pitchFamily="18" charset="0"/>
                  </a:rPr>
                  <a:t> </a:t>
                </a:r>
                <a14:m>
                  <m:oMath xmlns:m="http://schemas.openxmlformats.org/officeDocument/2006/math">
                    <m:r>
                      <a:rPr lang="en-US" b="1" i="1">
                        <a:solidFill>
                          <a:srgbClr val="FFFF00"/>
                        </a:solidFill>
                        <a:latin typeface="Cambria Math" panose="02040503050406030204" pitchFamily="18" charset="0"/>
                        <a:ea typeface="Cambria Math" panose="02040503050406030204" pitchFamily="18" charset="0"/>
                      </a:rPr>
                      <m:t>→</m:t>
                    </m:r>
                  </m:oMath>
                </a14:m>
                <a:r>
                  <a:rPr lang="en-GB" b="1" dirty="0">
                    <a:solidFill>
                      <a:srgbClr val="FFFF00"/>
                    </a:solidFill>
                  </a:rPr>
                  <a:t> ZZ</a:t>
                </a:r>
                <a:r>
                  <a:rPr lang="en-US" b="1" dirty="0">
                    <a:solidFill>
                      <a:srgbClr val="FFFF00"/>
                    </a:solidFill>
                    <a:ea typeface="Cambria Math" panose="02040503050406030204" pitchFamily="18" charset="0"/>
                  </a:rPr>
                  <a:t> </a:t>
                </a:r>
                <a14:m>
                  <m:oMath xmlns:m="http://schemas.openxmlformats.org/officeDocument/2006/math">
                    <m:r>
                      <a:rPr lang="en-US" b="1" i="1">
                        <a:solidFill>
                          <a:srgbClr val="FFFF00"/>
                        </a:solidFill>
                        <a:latin typeface="Cambria Math" panose="02040503050406030204" pitchFamily="18" charset="0"/>
                        <a:ea typeface="Cambria Math" panose="02040503050406030204" pitchFamily="18" charset="0"/>
                      </a:rPr>
                      <m:t>→</m:t>
                    </m:r>
                  </m:oMath>
                </a14:m>
                <a:r>
                  <a:rPr lang="en-GB" b="1" dirty="0">
                    <a:solidFill>
                      <a:srgbClr val="FFFF00"/>
                    </a:solidFill>
                  </a:rPr>
                  <a:t> </a:t>
                </a:r>
                <a:r>
                  <a:rPr lang="en-GB" b="1" dirty="0" err="1">
                    <a:solidFill>
                      <a:srgbClr val="FFFF00"/>
                    </a:solidFill>
                  </a:rPr>
                  <a:t>eeee</a:t>
                </a:r>
                <a:r>
                  <a:rPr lang="en-GB" b="1" dirty="0">
                    <a:solidFill>
                      <a:srgbClr val="FFFF00"/>
                    </a:solidFill>
                  </a:rPr>
                  <a:t>, </a:t>
                </a:r>
                <a14:m>
                  <m:oMath xmlns:m="http://schemas.openxmlformats.org/officeDocument/2006/math">
                    <m:r>
                      <a:rPr lang="en-GB" b="1" i="1" smtClean="0">
                        <a:solidFill>
                          <a:srgbClr val="FFFF00"/>
                        </a:solidFill>
                        <a:latin typeface="Cambria Math" panose="02040503050406030204" pitchFamily="18" charset="0"/>
                        <a:ea typeface="Cambria Math" panose="02040503050406030204" pitchFamily="18" charset="0"/>
                      </a:rPr>
                      <m:t>𝝁𝝁𝝁𝝁</m:t>
                    </m:r>
                    <m:r>
                      <a:rPr lang="en-US" b="1" i="1" smtClean="0">
                        <a:solidFill>
                          <a:srgbClr val="FFFF00"/>
                        </a:solidFill>
                        <a:latin typeface="Cambria Math" panose="02040503050406030204" pitchFamily="18" charset="0"/>
                        <a:ea typeface="Cambria Math" panose="02040503050406030204" pitchFamily="18" charset="0"/>
                      </a:rPr>
                      <m:t>, </m:t>
                    </m:r>
                    <m:r>
                      <a:rPr lang="en-US" b="1" i="1" smtClean="0">
                        <a:solidFill>
                          <a:srgbClr val="FFFF00"/>
                        </a:solidFill>
                        <a:latin typeface="Cambria Math" panose="02040503050406030204" pitchFamily="18" charset="0"/>
                        <a:ea typeface="Cambria Math" panose="02040503050406030204" pitchFamily="18" charset="0"/>
                      </a:rPr>
                      <m:t>𝒆𝒆</m:t>
                    </m:r>
                    <m:r>
                      <a:rPr lang="en-US" b="1" i="1" smtClean="0">
                        <a:solidFill>
                          <a:srgbClr val="FFFF00"/>
                        </a:solidFill>
                        <a:latin typeface="Cambria Math" panose="02040503050406030204" pitchFamily="18" charset="0"/>
                        <a:ea typeface="Cambria Math" panose="02040503050406030204" pitchFamily="18" charset="0"/>
                      </a:rPr>
                      <m:t>𝝁𝝁</m:t>
                    </m:r>
                  </m:oMath>
                </a14:m>
                <a:r>
                  <a:rPr lang="en-GB" b="1" dirty="0">
                    <a:solidFill>
                      <a:srgbClr val="FFFF00"/>
                    </a:solidFill>
                  </a:rPr>
                  <a:t>  (4-lepton channel</a:t>
                </a:r>
                <a:r>
                  <a:rPr lang="en-GB" dirty="0"/>
                  <a:t>)</a:t>
                </a:r>
              </a:p>
              <a:p>
                <a:pPr marL="1200150" lvl="1" indent="-457200">
                  <a:buFont typeface=".PingFang SC Regular"/>
                  <a:buChar char="－"/>
                </a:pPr>
                <a:r>
                  <a:rPr lang="en-GB" dirty="0"/>
                  <a:t>H</a:t>
                </a:r>
                <a:r>
                  <a:rPr lang="en-US" dirty="0">
                    <a:ea typeface="Cambria Math" panose="02040503050406030204" pitchFamily="18" charset="0"/>
                  </a:rPr>
                  <a:t> </a:t>
                </a:r>
                <a14:m>
                  <m:oMath xmlns:m="http://schemas.openxmlformats.org/officeDocument/2006/math">
                    <m:r>
                      <a:rPr lang="en-US" i="1">
                        <a:latin typeface="Cambria Math" panose="02040503050406030204" pitchFamily="18" charset="0"/>
                        <a:ea typeface="Cambria Math" panose="02040503050406030204" pitchFamily="18" charset="0"/>
                      </a:rPr>
                      <m:t>→</m:t>
                    </m:r>
                  </m:oMath>
                </a14:m>
                <a:r>
                  <a:rPr lang="en-GB" dirty="0"/>
                  <a:t> ZZ</a:t>
                </a:r>
                <a:r>
                  <a:rPr lang="en-US" dirty="0">
                    <a:ea typeface="Cambria Math" panose="02040503050406030204" pitchFamily="18" charset="0"/>
                  </a:rPr>
                  <a:t> </a:t>
                </a:r>
                <a14:m>
                  <m:oMath xmlns:m="http://schemas.openxmlformats.org/officeDocument/2006/math">
                    <m:r>
                      <a:rPr lang="en-US" i="1">
                        <a:latin typeface="Cambria Math" panose="02040503050406030204" pitchFamily="18" charset="0"/>
                        <a:ea typeface="Cambria Math" panose="02040503050406030204" pitchFamily="18" charset="0"/>
                      </a:rPr>
                      <m:t>→</m:t>
                    </m:r>
                  </m:oMath>
                </a14:m>
                <a:r>
                  <a:rPr lang="en-GB" dirty="0"/>
                  <a:t> ee</a:t>
                </a:r>
                <a14:m>
                  <m:oMath xmlns:m="http://schemas.openxmlformats.org/officeDocument/2006/math">
                    <m:r>
                      <a:rPr lang="en-GB" i="1" dirty="0" smtClean="0">
                        <a:latin typeface="Cambria Math" panose="02040503050406030204" pitchFamily="18" charset="0"/>
                        <a:ea typeface="Cambria Math" panose="02040503050406030204" pitchFamily="18" charset="0"/>
                      </a:rPr>
                      <m:t>𝜈</m:t>
                    </m:r>
                    <m:acc>
                      <m:accPr>
                        <m:chr m:val="̅"/>
                        <m:ctrlPr>
                          <a:rPr lang="en-GB" i="1" dirty="0" smtClean="0">
                            <a:latin typeface="Cambria Math" panose="02040503050406030204" pitchFamily="18" charset="0"/>
                            <a:ea typeface="Cambria Math" panose="02040503050406030204" pitchFamily="18" charset="0"/>
                          </a:rPr>
                        </m:ctrlPr>
                      </m:accPr>
                      <m:e>
                        <m:r>
                          <a:rPr lang="en-GB" i="1" dirty="0">
                            <a:latin typeface="Cambria Math" panose="02040503050406030204" pitchFamily="18" charset="0"/>
                            <a:ea typeface="Cambria Math" panose="02040503050406030204" pitchFamily="18" charset="0"/>
                          </a:rPr>
                          <m:t>𝜈</m:t>
                        </m:r>
                      </m:e>
                    </m:acc>
                  </m:oMath>
                </a14:m>
                <a:r>
                  <a:rPr lang="en-GB" dirty="0"/>
                  <a:t>, </a:t>
                </a:r>
                <a14:m>
                  <m:oMath xmlns:m="http://schemas.openxmlformats.org/officeDocument/2006/math">
                    <m:r>
                      <a:rPr lang="en-GB" i="1">
                        <a:latin typeface="Cambria Math" panose="02040503050406030204" pitchFamily="18" charset="0"/>
                        <a:ea typeface="Cambria Math" panose="02040503050406030204" pitchFamily="18" charset="0"/>
                      </a:rPr>
                      <m:t>𝜇𝜇</m:t>
                    </m:r>
                    <m:r>
                      <a:rPr lang="en-GB" i="1" dirty="0">
                        <a:latin typeface="Cambria Math" panose="02040503050406030204" pitchFamily="18" charset="0"/>
                        <a:ea typeface="Cambria Math" panose="02040503050406030204" pitchFamily="18" charset="0"/>
                      </a:rPr>
                      <m:t>𝜈</m:t>
                    </m:r>
                    <m:acc>
                      <m:accPr>
                        <m:chr m:val="̅"/>
                        <m:ctrlPr>
                          <a:rPr lang="en-GB" i="1" dirty="0">
                            <a:latin typeface="Cambria Math" panose="02040503050406030204" pitchFamily="18" charset="0"/>
                            <a:ea typeface="Cambria Math" panose="02040503050406030204" pitchFamily="18" charset="0"/>
                          </a:rPr>
                        </m:ctrlPr>
                      </m:accPr>
                      <m:e>
                        <m:r>
                          <a:rPr lang="en-GB" i="1" dirty="0">
                            <a:latin typeface="Cambria Math" panose="02040503050406030204" pitchFamily="18" charset="0"/>
                            <a:ea typeface="Cambria Math" panose="02040503050406030204" pitchFamily="18" charset="0"/>
                          </a:rPr>
                          <m:t>𝜈</m:t>
                        </m:r>
                      </m:e>
                    </m:acc>
                  </m:oMath>
                </a14:m>
                <a:r>
                  <a:rPr lang="en-GB" dirty="0"/>
                  <a:t> </a:t>
                </a:r>
              </a:p>
              <a:p>
                <a:pPr marL="1200150" lvl="1" indent="-457200">
                  <a:buFont typeface=".PingFang SC Regular"/>
                  <a:buChar char="－"/>
                </a:pPr>
                <a:r>
                  <a:rPr lang="en-GB" dirty="0"/>
                  <a:t>H</a:t>
                </a:r>
                <a:r>
                  <a:rPr lang="en-US" dirty="0">
                    <a:ea typeface="Cambria Math" panose="02040503050406030204" pitchFamily="18" charset="0"/>
                  </a:rPr>
                  <a:t> </a:t>
                </a:r>
                <a14:m>
                  <m:oMath xmlns:m="http://schemas.openxmlformats.org/officeDocument/2006/math">
                    <m:r>
                      <a:rPr lang="en-US" i="1">
                        <a:latin typeface="Cambria Math" panose="02040503050406030204" pitchFamily="18" charset="0"/>
                        <a:ea typeface="Cambria Math" panose="02040503050406030204" pitchFamily="18" charset="0"/>
                      </a:rPr>
                      <m:t>→</m:t>
                    </m:r>
                  </m:oMath>
                </a14:m>
                <a:r>
                  <a:rPr lang="en-GB" dirty="0"/>
                  <a:t> ZZ</a:t>
                </a:r>
                <a:r>
                  <a:rPr lang="en-US" dirty="0">
                    <a:ea typeface="Cambria Math" panose="02040503050406030204" pitchFamily="18" charset="0"/>
                  </a:rPr>
                  <a:t> </a:t>
                </a:r>
                <a14:m>
                  <m:oMath xmlns:m="http://schemas.openxmlformats.org/officeDocument/2006/math">
                    <m:r>
                      <a:rPr lang="en-US" i="1">
                        <a:latin typeface="Cambria Math" panose="02040503050406030204" pitchFamily="18" charset="0"/>
                        <a:ea typeface="Cambria Math" panose="02040503050406030204" pitchFamily="18" charset="0"/>
                      </a:rPr>
                      <m:t>→</m:t>
                    </m:r>
                  </m:oMath>
                </a14:m>
                <a:r>
                  <a:rPr lang="en-GB" dirty="0"/>
                  <a:t> eeqq, </a:t>
                </a:r>
                <a14:m>
                  <m:oMath xmlns:m="http://schemas.openxmlformats.org/officeDocument/2006/math">
                    <m:r>
                      <a:rPr lang="en-GB" i="1">
                        <a:latin typeface="Cambria Math" panose="02040503050406030204" pitchFamily="18" charset="0"/>
                        <a:ea typeface="Cambria Math" panose="02040503050406030204" pitchFamily="18" charset="0"/>
                      </a:rPr>
                      <m:t>𝜇𝜇</m:t>
                    </m:r>
                    <m:r>
                      <a:rPr lang="en-US" b="0" i="1" smtClean="0">
                        <a:latin typeface="Cambria Math" panose="02040503050406030204" pitchFamily="18" charset="0"/>
                        <a:ea typeface="Cambria Math" panose="02040503050406030204" pitchFamily="18" charset="0"/>
                      </a:rPr>
                      <m:t>𝑞𝑞</m:t>
                    </m:r>
                  </m:oMath>
                </a14:m>
                <a:endParaRPr lang="en-GB" dirty="0"/>
              </a:p>
              <a:p>
                <a:pPr marL="457200" indent="-457200">
                  <a:buFont typeface=".PingFang SC Regular"/>
                  <a:buChar char="－"/>
                </a:pPr>
                <a:endParaRPr lang="en-GB" dirty="0"/>
              </a:p>
              <a:p>
                <a:pPr marL="457200" indent="-457200">
                  <a:buFont typeface="Arial" panose="020B0604020202020204" pitchFamily="34" charset="0"/>
                  <a:buChar char="•"/>
                </a:pPr>
                <a:endParaRPr lang="en-GB" dirty="0"/>
              </a:p>
              <a:p>
                <a:pPr marL="457200" indent="-457200">
                  <a:buFont typeface="Arial" panose="020B0604020202020204" pitchFamily="34" charset="0"/>
                  <a:buChar char="•"/>
                </a:pPr>
                <a:endParaRPr lang="en-GB" dirty="0"/>
              </a:p>
              <a:p>
                <a:pPr marL="457200" indent="-457200">
                  <a:buFont typeface="Arial" panose="020B0604020202020204" pitchFamily="34" charset="0"/>
                  <a:buChar char="•"/>
                </a:pPr>
                <a:endParaRPr lang="en-GB" dirty="0"/>
              </a:p>
              <a:p>
                <a:pPr marL="457200" indent="-457200">
                  <a:buFont typeface="Arial" panose="020B0604020202020204" pitchFamily="34" charset="0"/>
                  <a:buChar char="•"/>
                </a:pPr>
                <a:endParaRPr lang="en-GB" dirty="0"/>
              </a:p>
              <a:p>
                <a:endParaRPr lang="en-GB" dirty="0"/>
              </a:p>
            </p:txBody>
          </p:sp>
        </mc:Choice>
        <mc:Fallback>
          <p:sp>
            <p:nvSpPr>
              <p:cNvPr id="3" name="Content Placeholder 2">
                <a:extLst>
                  <a:ext uri="{FF2B5EF4-FFF2-40B4-BE49-F238E27FC236}">
                    <a16:creationId xmlns:a16="http://schemas.microsoft.com/office/drawing/2014/main" id="{4F7635E6-337F-4F89-DF72-D8DB61B80297}"/>
                  </a:ext>
                </a:extLst>
              </p:cNvPr>
              <p:cNvSpPr>
                <a:spLocks noGrp="1" noRot="1" noChangeAspect="1" noMove="1" noResize="1" noEditPoints="1" noAdjustHandles="1" noChangeArrowheads="1" noChangeShapeType="1" noTextEdit="1"/>
              </p:cNvSpPr>
              <p:nvPr>
                <p:ph sz="half" idx="1"/>
              </p:nvPr>
            </p:nvSpPr>
            <p:spPr>
              <a:xfrm>
                <a:off x="1165654" y="896534"/>
                <a:ext cx="5511800" cy="5410200"/>
              </a:xfrm>
              <a:blipFill>
                <a:blip r:embed="rId3"/>
                <a:stretch>
                  <a:fillRect l="-1609" t="-937" r="-920"/>
                </a:stretch>
              </a:blipFill>
            </p:spPr>
            <p:txBody>
              <a:bodyPr/>
              <a:lstStyle/>
              <a:p>
                <a:r>
                  <a:rPr lang="en-GB">
                    <a:noFill/>
                  </a:rPr>
                  <a:t> </a:t>
                </a:r>
              </a:p>
            </p:txBody>
          </p:sp>
        </mc:Fallback>
      </mc:AlternateContent>
      <p:sp>
        <p:nvSpPr>
          <p:cNvPr id="5" name="Date Placeholder 4">
            <a:extLst>
              <a:ext uri="{FF2B5EF4-FFF2-40B4-BE49-F238E27FC236}">
                <a16:creationId xmlns:a16="http://schemas.microsoft.com/office/drawing/2014/main" id="{9CDF28C5-1D3F-D77B-A389-693BCD554E84}"/>
              </a:ext>
            </a:extLst>
          </p:cNvPr>
          <p:cNvSpPr>
            <a:spLocks noGrp="1"/>
          </p:cNvSpPr>
          <p:nvPr>
            <p:ph type="dt" sz="half" idx="10"/>
          </p:nvPr>
        </p:nvSpPr>
        <p:spPr/>
        <p:txBody>
          <a:bodyPr/>
          <a:lstStyle/>
          <a:p>
            <a:fld id="{AECB799B-69CF-D64F-AD60-3B5FFE4227F8}" type="datetime1">
              <a:rPr lang="en-GB" smtClean="0"/>
              <a:t>04/07/2022</a:t>
            </a:fld>
            <a:endParaRPr lang="en-US"/>
          </a:p>
        </p:txBody>
      </p:sp>
      <p:sp>
        <p:nvSpPr>
          <p:cNvPr id="7" name="Slide Number Placeholder 6">
            <a:extLst>
              <a:ext uri="{FF2B5EF4-FFF2-40B4-BE49-F238E27FC236}">
                <a16:creationId xmlns:a16="http://schemas.microsoft.com/office/drawing/2014/main" id="{3203F9A4-5E95-CA90-BED2-4728971FA905}"/>
              </a:ext>
            </a:extLst>
          </p:cNvPr>
          <p:cNvSpPr>
            <a:spLocks noGrp="1"/>
          </p:cNvSpPr>
          <p:nvPr>
            <p:ph type="sldNum" sz="quarter" idx="12"/>
          </p:nvPr>
        </p:nvSpPr>
        <p:spPr/>
        <p:txBody>
          <a:bodyPr/>
          <a:lstStyle/>
          <a:p>
            <a:fld id="{B6F15528-21DE-4FAA-801E-634DDDAF4B2B}" type="slidenum">
              <a:rPr lang="en-US" smtClean="0"/>
              <a:pPr/>
              <a:t>14</a:t>
            </a:fld>
            <a:endParaRPr lang="en-US"/>
          </a:p>
        </p:txBody>
      </p:sp>
      <p:pic>
        <p:nvPicPr>
          <p:cNvPr id="10" name="Picture 9">
            <a:extLst>
              <a:ext uri="{FF2B5EF4-FFF2-40B4-BE49-F238E27FC236}">
                <a16:creationId xmlns:a16="http://schemas.microsoft.com/office/drawing/2014/main" id="{A798FABB-D597-DE38-8F2D-DD343817DA81}"/>
              </a:ext>
            </a:extLst>
          </p:cNvPr>
          <p:cNvPicPr>
            <a:picLocks noChangeAspect="1"/>
          </p:cNvPicPr>
          <p:nvPr/>
        </p:nvPicPr>
        <p:blipFill>
          <a:blip r:embed="rId4"/>
          <a:stretch>
            <a:fillRect/>
          </a:stretch>
        </p:blipFill>
        <p:spPr>
          <a:xfrm>
            <a:off x="7315200" y="761999"/>
            <a:ext cx="4264784" cy="5679271"/>
          </a:xfrm>
          <a:prstGeom prst="rect">
            <a:avLst/>
          </a:prstGeom>
        </p:spPr>
      </p:pic>
      <p:sp>
        <p:nvSpPr>
          <p:cNvPr id="4" name="Footer Placeholder 3">
            <a:extLst>
              <a:ext uri="{FF2B5EF4-FFF2-40B4-BE49-F238E27FC236}">
                <a16:creationId xmlns:a16="http://schemas.microsoft.com/office/drawing/2014/main" id="{E3CE4DFC-353E-9419-7AE8-02FBCFEFBAA7}"/>
              </a:ext>
            </a:extLst>
          </p:cNvPr>
          <p:cNvSpPr>
            <a:spLocks noGrp="1"/>
          </p:cNvSpPr>
          <p:nvPr>
            <p:ph type="ftr" sz="quarter" idx="11"/>
          </p:nvPr>
        </p:nvSpPr>
        <p:spPr/>
        <p:txBody>
          <a:bodyPr/>
          <a:lstStyle/>
          <a:p>
            <a:r>
              <a:rPr lang="it-IT"/>
              <a:t>D. Bortoletto, Higgs@10</a:t>
            </a:r>
            <a:endParaRPr lang="en-US" dirty="0"/>
          </a:p>
        </p:txBody>
      </p:sp>
    </p:spTree>
    <p:extLst>
      <p:ext uri="{BB962C8B-B14F-4D97-AF65-F5344CB8AC3E}">
        <p14:creationId xmlns:p14="http://schemas.microsoft.com/office/powerpoint/2010/main" val="1711395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6F9D33-1373-DF8D-0C79-D801460F33DD}"/>
              </a:ext>
            </a:extLst>
          </p:cNvPr>
          <p:cNvSpPr>
            <a:spLocks noGrp="1"/>
          </p:cNvSpPr>
          <p:nvPr>
            <p:ph type="title"/>
          </p:nvPr>
        </p:nvSpPr>
        <p:spPr/>
        <p:txBody>
          <a:bodyPr/>
          <a:lstStyle/>
          <a:p>
            <a:r>
              <a:rPr lang="en-GB" dirty="0"/>
              <a:t>4-lepton channel</a:t>
            </a:r>
          </a:p>
        </p:txBody>
      </p:sp>
      <p:sp>
        <p:nvSpPr>
          <p:cNvPr id="3" name="Content Placeholder 2">
            <a:extLst>
              <a:ext uri="{FF2B5EF4-FFF2-40B4-BE49-F238E27FC236}">
                <a16:creationId xmlns:a16="http://schemas.microsoft.com/office/drawing/2014/main" id="{84DBB923-2C07-3BFD-B11E-F93B18972BF1}"/>
              </a:ext>
            </a:extLst>
          </p:cNvPr>
          <p:cNvSpPr>
            <a:spLocks noGrp="1"/>
          </p:cNvSpPr>
          <p:nvPr>
            <p:ph sz="half" idx="1"/>
          </p:nvPr>
        </p:nvSpPr>
        <p:spPr/>
        <p:txBody>
          <a:bodyPr>
            <a:normAutofit/>
          </a:bodyPr>
          <a:lstStyle/>
          <a:p>
            <a:endParaRPr lang="en-GB"/>
          </a:p>
        </p:txBody>
      </p:sp>
      <p:sp>
        <p:nvSpPr>
          <p:cNvPr id="4" name="Content Placeholder 3">
            <a:extLst>
              <a:ext uri="{FF2B5EF4-FFF2-40B4-BE49-F238E27FC236}">
                <a16:creationId xmlns:a16="http://schemas.microsoft.com/office/drawing/2014/main" id="{F150F501-B620-B2D7-C77B-04682B07FF59}"/>
              </a:ext>
            </a:extLst>
          </p:cNvPr>
          <p:cNvSpPr>
            <a:spLocks noGrp="1"/>
          </p:cNvSpPr>
          <p:nvPr>
            <p:ph sz="half" idx="2"/>
          </p:nvPr>
        </p:nvSpPr>
        <p:spPr>
          <a:xfrm>
            <a:off x="7177838" y="1600201"/>
            <a:ext cx="4861761" cy="4525963"/>
          </a:xfrm>
        </p:spPr>
        <p:txBody>
          <a:bodyPr>
            <a:normAutofit/>
          </a:bodyPr>
          <a:lstStyle/>
          <a:p>
            <a:r>
              <a:rPr lang="en-GB" b="1" dirty="0"/>
              <a:t>A simple search:</a:t>
            </a:r>
            <a:endParaRPr lang="en-GB" dirty="0"/>
          </a:p>
          <a:p>
            <a:pPr marL="457200" indent="-457200">
              <a:buFont typeface="Arial" panose="020B0604020202020204" pitchFamily="34" charset="0"/>
              <a:buChar char="•"/>
            </a:pPr>
            <a:r>
              <a:rPr lang="en-GB" dirty="0"/>
              <a:t>Clean signature</a:t>
            </a:r>
          </a:p>
          <a:p>
            <a:pPr marL="457200" indent="-457200">
              <a:buFont typeface="Arial" panose="020B0604020202020204" pitchFamily="34" charset="0"/>
              <a:buChar char="•"/>
            </a:pPr>
            <a:r>
              <a:rPr lang="en-GB" dirty="0"/>
              <a:t>Accurate reconstruction of lepton kinematics</a:t>
            </a:r>
          </a:p>
          <a:p>
            <a:pPr marL="457200" indent="-457200">
              <a:buFont typeface="Arial" panose="020B0604020202020204" pitchFamily="34" charset="0"/>
              <a:buChar char="•"/>
            </a:pPr>
            <a:r>
              <a:rPr lang="en-GB" dirty="0"/>
              <a:t>ZZ background is well known</a:t>
            </a:r>
          </a:p>
          <a:p>
            <a:pPr marL="457200" indent="-457200">
              <a:buFont typeface="Arial" panose="020B0604020202020204" pitchFamily="34" charset="0"/>
              <a:buChar char="•"/>
            </a:pPr>
            <a:r>
              <a:rPr lang="en-GB" dirty="0"/>
              <a:t>Instrumental background is tiny</a:t>
            </a:r>
          </a:p>
          <a:p>
            <a:endParaRPr lang="en-GB" dirty="0"/>
          </a:p>
        </p:txBody>
      </p:sp>
      <p:sp>
        <p:nvSpPr>
          <p:cNvPr id="5" name="Date Placeholder 4">
            <a:extLst>
              <a:ext uri="{FF2B5EF4-FFF2-40B4-BE49-F238E27FC236}">
                <a16:creationId xmlns:a16="http://schemas.microsoft.com/office/drawing/2014/main" id="{561503E4-014A-AA81-9029-0E39AE015C88}"/>
              </a:ext>
            </a:extLst>
          </p:cNvPr>
          <p:cNvSpPr>
            <a:spLocks noGrp="1"/>
          </p:cNvSpPr>
          <p:nvPr>
            <p:ph type="dt" sz="half" idx="10"/>
          </p:nvPr>
        </p:nvSpPr>
        <p:spPr/>
        <p:txBody>
          <a:bodyPr/>
          <a:lstStyle/>
          <a:p>
            <a:fld id="{DDE0522B-5AEA-7340-83AD-9591BDEE2A07}" type="datetime1">
              <a:rPr lang="en-GB" smtClean="0"/>
              <a:t>04/07/2022</a:t>
            </a:fld>
            <a:endParaRPr lang="en-US"/>
          </a:p>
        </p:txBody>
      </p:sp>
      <p:sp>
        <p:nvSpPr>
          <p:cNvPr id="7" name="Slide Number Placeholder 6">
            <a:extLst>
              <a:ext uri="{FF2B5EF4-FFF2-40B4-BE49-F238E27FC236}">
                <a16:creationId xmlns:a16="http://schemas.microsoft.com/office/drawing/2014/main" id="{C3EA7285-FC0A-4490-A723-7FB76712B903}"/>
              </a:ext>
            </a:extLst>
          </p:cNvPr>
          <p:cNvSpPr>
            <a:spLocks noGrp="1"/>
          </p:cNvSpPr>
          <p:nvPr>
            <p:ph type="sldNum" sz="quarter" idx="12"/>
          </p:nvPr>
        </p:nvSpPr>
        <p:spPr/>
        <p:txBody>
          <a:bodyPr/>
          <a:lstStyle/>
          <a:p>
            <a:fld id="{B6F15528-21DE-4FAA-801E-634DDDAF4B2B}" type="slidenum">
              <a:rPr lang="en-US" smtClean="0"/>
              <a:pPr/>
              <a:t>15</a:t>
            </a:fld>
            <a:endParaRPr lang="en-US" dirty="0"/>
          </a:p>
        </p:txBody>
      </p:sp>
      <p:pic>
        <p:nvPicPr>
          <p:cNvPr id="9" name="Picture 8">
            <a:extLst>
              <a:ext uri="{FF2B5EF4-FFF2-40B4-BE49-F238E27FC236}">
                <a16:creationId xmlns:a16="http://schemas.microsoft.com/office/drawing/2014/main" id="{215A6E97-5017-AA05-57B9-9063B6EAB151}"/>
              </a:ext>
            </a:extLst>
          </p:cNvPr>
          <p:cNvPicPr>
            <a:picLocks noChangeAspect="1"/>
          </p:cNvPicPr>
          <p:nvPr/>
        </p:nvPicPr>
        <p:blipFill>
          <a:blip r:embed="rId3"/>
          <a:stretch>
            <a:fillRect/>
          </a:stretch>
        </p:blipFill>
        <p:spPr>
          <a:xfrm>
            <a:off x="533400" y="1307220"/>
            <a:ext cx="6310745" cy="4971460"/>
          </a:xfrm>
          <a:prstGeom prst="rect">
            <a:avLst/>
          </a:prstGeom>
        </p:spPr>
      </p:pic>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277F82D7-A5E5-1F97-020B-79FB8DC56641}"/>
                  </a:ext>
                </a:extLst>
              </p:cNvPr>
              <p:cNvSpPr txBox="1"/>
              <p:nvPr/>
            </p:nvSpPr>
            <p:spPr>
              <a:xfrm>
                <a:off x="3296409" y="4380637"/>
                <a:ext cx="812800" cy="7078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4000" i="1" smtClean="0">
                          <a:solidFill>
                            <a:schemeClr val="accent4">
                              <a:lumMod val="50000"/>
                            </a:schemeClr>
                          </a:solidFill>
                          <a:latin typeface="Cambria Math" panose="02040503050406030204" pitchFamily="18" charset="0"/>
                          <a:ea typeface="Cambria Math" panose="02040503050406030204" pitchFamily="18" charset="0"/>
                        </a:rPr>
                        <m:t>𝜇</m:t>
                      </m:r>
                    </m:oMath>
                  </m:oMathPara>
                </a14:m>
                <a:endParaRPr lang="en-GB" sz="4000" dirty="0">
                  <a:solidFill>
                    <a:schemeClr val="accent4">
                      <a:lumMod val="50000"/>
                    </a:schemeClr>
                  </a:solidFill>
                </a:endParaRPr>
              </a:p>
            </p:txBody>
          </p:sp>
        </mc:Choice>
        <mc:Fallback>
          <p:sp>
            <p:nvSpPr>
              <p:cNvPr id="11" name="TextBox 10">
                <a:extLst>
                  <a:ext uri="{FF2B5EF4-FFF2-40B4-BE49-F238E27FC236}">
                    <a16:creationId xmlns:a16="http://schemas.microsoft.com/office/drawing/2014/main" id="{277F82D7-A5E5-1F97-020B-79FB8DC56641}"/>
                  </a:ext>
                </a:extLst>
              </p:cNvPr>
              <p:cNvSpPr txBox="1">
                <a:spLocks noRot="1" noChangeAspect="1" noMove="1" noResize="1" noEditPoints="1" noAdjustHandles="1" noChangeArrowheads="1" noChangeShapeType="1" noTextEdit="1"/>
              </p:cNvSpPr>
              <p:nvPr/>
            </p:nvSpPr>
            <p:spPr>
              <a:xfrm>
                <a:off x="3296409" y="4380637"/>
                <a:ext cx="812800" cy="707886"/>
              </a:xfrm>
              <a:prstGeom prst="rect">
                <a:avLst/>
              </a:prstGeom>
              <a:blipFill>
                <a:blip r:embed="rId4"/>
                <a:stretch>
                  <a:fillRect b="-14286"/>
                </a:stretch>
              </a:blipFill>
            </p:spPr>
            <p:txBody>
              <a:bodyPr/>
              <a:lstStyle/>
              <a:p>
                <a:r>
                  <a:rPr lang="en-GB">
                    <a:noFill/>
                  </a:rPr>
                  <a:t> </a:t>
                </a:r>
              </a:p>
            </p:txBody>
          </p:sp>
        </mc:Fallback>
      </mc:AlternateContent>
      <p:sp>
        <p:nvSpPr>
          <p:cNvPr id="8" name="Footer Placeholder 7">
            <a:extLst>
              <a:ext uri="{FF2B5EF4-FFF2-40B4-BE49-F238E27FC236}">
                <a16:creationId xmlns:a16="http://schemas.microsoft.com/office/drawing/2014/main" id="{8E8E83B6-C7E2-A442-1285-B1D571A02EAF}"/>
              </a:ext>
            </a:extLst>
          </p:cNvPr>
          <p:cNvSpPr>
            <a:spLocks noGrp="1"/>
          </p:cNvSpPr>
          <p:nvPr>
            <p:ph type="ftr" sz="quarter" idx="11"/>
          </p:nvPr>
        </p:nvSpPr>
        <p:spPr/>
        <p:txBody>
          <a:bodyPr/>
          <a:lstStyle/>
          <a:p>
            <a:r>
              <a:rPr lang="it-IT"/>
              <a:t>D. Bortoletto, Higgs@10</a:t>
            </a:r>
            <a:endParaRPr lang="en-US" dirty="0"/>
          </a:p>
        </p:txBody>
      </p:sp>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86910674-74FD-1B33-DB94-92B3D9C9F079}"/>
                  </a:ext>
                </a:extLst>
              </p:cNvPr>
              <p:cNvSpPr txBox="1"/>
              <p:nvPr/>
            </p:nvSpPr>
            <p:spPr>
              <a:xfrm>
                <a:off x="1633864" y="3811238"/>
                <a:ext cx="812800" cy="7078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4000" i="1" smtClean="0">
                          <a:solidFill>
                            <a:schemeClr val="accent4">
                              <a:lumMod val="50000"/>
                            </a:schemeClr>
                          </a:solidFill>
                          <a:latin typeface="Cambria Math" panose="02040503050406030204" pitchFamily="18" charset="0"/>
                          <a:ea typeface="Cambria Math" panose="02040503050406030204" pitchFamily="18" charset="0"/>
                        </a:rPr>
                        <m:t>𝜇</m:t>
                      </m:r>
                    </m:oMath>
                  </m:oMathPara>
                </a14:m>
                <a:endParaRPr lang="en-GB" sz="4000" dirty="0">
                  <a:solidFill>
                    <a:schemeClr val="accent4">
                      <a:lumMod val="50000"/>
                    </a:schemeClr>
                  </a:solidFill>
                </a:endParaRPr>
              </a:p>
            </p:txBody>
          </p:sp>
        </mc:Choice>
        <mc:Fallback>
          <p:sp>
            <p:nvSpPr>
              <p:cNvPr id="13" name="TextBox 12">
                <a:extLst>
                  <a:ext uri="{FF2B5EF4-FFF2-40B4-BE49-F238E27FC236}">
                    <a16:creationId xmlns:a16="http://schemas.microsoft.com/office/drawing/2014/main" id="{86910674-74FD-1B33-DB94-92B3D9C9F079}"/>
                  </a:ext>
                </a:extLst>
              </p:cNvPr>
              <p:cNvSpPr txBox="1">
                <a:spLocks noRot="1" noChangeAspect="1" noMove="1" noResize="1" noEditPoints="1" noAdjustHandles="1" noChangeArrowheads="1" noChangeShapeType="1" noTextEdit="1"/>
              </p:cNvSpPr>
              <p:nvPr/>
            </p:nvSpPr>
            <p:spPr>
              <a:xfrm>
                <a:off x="1633864" y="3811238"/>
                <a:ext cx="812800" cy="707886"/>
              </a:xfrm>
              <a:prstGeom prst="rect">
                <a:avLst/>
              </a:prstGeom>
              <a:blipFill>
                <a:blip r:embed="rId5"/>
                <a:stretch>
                  <a:fillRect b="-14286"/>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8CDADDE1-EF70-8843-C61E-CD0F74BAC2FF}"/>
                  </a:ext>
                </a:extLst>
              </p:cNvPr>
              <p:cNvSpPr txBox="1"/>
              <p:nvPr/>
            </p:nvSpPr>
            <p:spPr>
              <a:xfrm>
                <a:off x="3124200" y="1547325"/>
                <a:ext cx="812800" cy="7078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4000" i="1" smtClean="0">
                          <a:solidFill>
                            <a:schemeClr val="accent4">
                              <a:lumMod val="50000"/>
                            </a:schemeClr>
                          </a:solidFill>
                          <a:latin typeface="Cambria Math" panose="02040503050406030204" pitchFamily="18" charset="0"/>
                          <a:ea typeface="Cambria Math" panose="02040503050406030204" pitchFamily="18" charset="0"/>
                        </a:rPr>
                        <m:t>𝜇</m:t>
                      </m:r>
                    </m:oMath>
                  </m:oMathPara>
                </a14:m>
                <a:endParaRPr lang="en-GB" sz="4000" dirty="0">
                  <a:solidFill>
                    <a:schemeClr val="accent4">
                      <a:lumMod val="50000"/>
                    </a:schemeClr>
                  </a:solidFill>
                </a:endParaRPr>
              </a:p>
            </p:txBody>
          </p:sp>
        </mc:Choice>
        <mc:Fallback>
          <p:sp>
            <p:nvSpPr>
              <p:cNvPr id="14" name="TextBox 13">
                <a:extLst>
                  <a:ext uri="{FF2B5EF4-FFF2-40B4-BE49-F238E27FC236}">
                    <a16:creationId xmlns:a16="http://schemas.microsoft.com/office/drawing/2014/main" id="{8CDADDE1-EF70-8843-C61E-CD0F74BAC2FF}"/>
                  </a:ext>
                </a:extLst>
              </p:cNvPr>
              <p:cNvSpPr txBox="1">
                <a:spLocks noRot="1" noChangeAspect="1" noMove="1" noResize="1" noEditPoints="1" noAdjustHandles="1" noChangeArrowheads="1" noChangeShapeType="1" noTextEdit="1"/>
              </p:cNvSpPr>
              <p:nvPr/>
            </p:nvSpPr>
            <p:spPr>
              <a:xfrm>
                <a:off x="3124200" y="1547325"/>
                <a:ext cx="812800" cy="707886"/>
              </a:xfrm>
              <a:prstGeom prst="rect">
                <a:avLst/>
              </a:prstGeom>
              <a:blipFill>
                <a:blip r:embed="rId6"/>
                <a:stretch>
                  <a:fillRect b="-14035"/>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5" name="TextBox 14">
                <a:extLst>
                  <a:ext uri="{FF2B5EF4-FFF2-40B4-BE49-F238E27FC236}">
                    <a16:creationId xmlns:a16="http://schemas.microsoft.com/office/drawing/2014/main" id="{217A358E-20DF-342D-3E9D-A94C00AA4B50}"/>
                  </a:ext>
                </a:extLst>
              </p:cNvPr>
              <p:cNvSpPr txBox="1"/>
              <p:nvPr/>
            </p:nvSpPr>
            <p:spPr>
              <a:xfrm>
                <a:off x="5009061" y="2057400"/>
                <a:ext cx="812800" cy="7078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4000" i="1" smtClean="0">
                          <a:solidFill>
                            <a:schemeClr val="accent4">
                              <a:lumMod val="50000"/>
                            </a:schemeClr>
                          </a:solidFill>
                          <a:latin typeface="Cambria Math" panose="02040503050406030204" pitchFamily="18" charset="0"/>
                          <a:ea typeface="Cambria Math" panose="02040503050406030204" pitchFamily="18" charset="0"/>
                        </a:rPr>
                        <m:t>𝜇</m:t>
                      </m:r>
                    </m:oMath>
                  </m:oMathPara>
                </a14:m>
                <a:endParaRPr lang="en-GB" sz="4000" dirty="0">
                  <a:solidFill>
                    <a:schemeClr val="accent4">
                      <a:lumMod val="50000"/>
                    </a:schemeClr>
                  </a:solidFill>
                </a:endParaRPr>
              </a:p>
            </p:txBody>
          </p:sp>
        </mc:Choice>
        <mc:Fallback>
          <p:sp>
            <p:nvSpPr>
              <p:cNvPr id="15" name="TextBox 14">
                <a:extLst>
                  <a:ext uri="{FF2B5EF4-FFF2-40B4-BE49-F238E27FC236}">
                    <a16:creationId xmlns:a16="http://schemas.microsoft.com/office/drawing/2014/main" id="{217A358E-20DF-342D-3E9D-A94C00AA4B50}"/>
                  </a:ext>
                </a:extLst>
              </p:cNvPr>
              <p:cNvSpPr txBox="1">
                <a:spLocks noRot="1" noChangeAspect="1" noMove="1" noResize="1" noEditPoints="1" noAdjustHandles="1" noChangeArrowheads="1" noChangeShapeType="1" noTextEdit="1"/>
              </p:cNvSpPr>
              <p:nvPr/>
            </p:nvSpPr>
            <p:spPr>
              <a:xfrm>
                <a:off x="5009061" y="2057400"/>
                <a:ext cx="812800" cy="707886"/>
              </a:xfrm>
              <a:prstGeom prst="rect">
                <a:avLst/>
              </a:prstGeom>
              <a:blipFill>
                <a:blip r:embed="rId4"/>
                <a:stretch>
                  <a:fillRect b="-14286"/>
                </a:stretch>
              </a:blipFill>
            </p:spPr>
            <p:txBody>
              <a:bodyPr/>
              <a:lstStyle/>
              <a:p>
                <a:r>
                  <a:rPr lang="en-GB">
                    <a:noFill/>
                  </a:rPr>
                  <a:t> </a:t>
                </a:r>
              </a:p>
            </p:txBody>
          </p:sp>
        </mc:Fallback>
      </mc:AlternateContent>
    </p:spTree>
    <p:extLst>
      <p:ext uri="{BB962C8B-B14F-4D97-AF65-F5344CB8AC3E}">
        <p14:creationId xmlns:p14="http://schemas.microsoft.com/office/powerpoint/2010/main" val="2619543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F9874-EB22-0E96-3660-19DF06DA3A5C}"/>
              </a:ext>
            </a:extLst>
          </p:cNvPr>
          <p:cNvSpPr>
            <a:spLocks noGrp="1"/>
          </p:cNvSpPr>
          <p:nvPr>
            <p:ph type="title"/>
          </p:nvPr>
        </p:nvSpPr>
        <p:spPr>
          <a:xfrm>
            <a:off x="0" y="0"/>
            <a:ext cx="7010400" cy="1143000"/>
          </a:xfrm>
        </p:spPr>
        <p:txBody>
          <a:bodyPr/>
          <a:lstStyle/>
          <a:p>
            <a:r>
              <a:rPr lang="en-GB" dirty="0"/>
              <a:t>4-lepton channel</a:t>
            </a:r>
          </a:p>
        </p:txBody>
      </p:sp>
      <p:sp>
        <p:nvSpPr>
          <p:cNvPr id="3" name="Content Placeholder 2">
            <a:extLst>
              <a:ext uri="{FF2B5EF4-FFF2-40B4-BE49-F238E27FC236}">
                <a16:creationId xmlns:a16="http://schemas.microsoft.com/office/drawing/2014/main" id="{55C6E317-B4F6-04F1-1EEE-13A461170CB3}"/>
              </a:ext>
            </a:extLst>
          </p:cNvPr>
          <p:cNvSpPr>
            <a:spLocks noGrp="1"/>
          </p:cNvSpPr>
          <p:nvPr>
            <p:ph sz="half" idx="1"/>
          </p:nvPr>
        </p:nvSpPr>
        <p:spPr>
          <a:xfrm>
            <a:off x="965200" y="914400"/>
            <a:ext cx="5575610" cy="5577496"/>
          </a:xfrm>
        </p:spPr>
        <p:txBody>
          <a:bodyPr>
            <a:normAutofit/>
          </a:bodyPr>
          <a:lstStyle/>
          <a:p>
            <a:pPr marL="317500" indent="-317500">
              <a:buFont typeface="Arial" panose="020B0604020202020204" pitchFamily="34" charset="0"/>
              <a:buChar char="•"/>
            </a:pPr>
            <a:r>
              <a:rPr lang="en-GB" dirty="0"/>
              <a:t>But: </a:t>
            </a:r>
          </a:p>
          <a:p>
            <a:pPr marL="715963" lvl="1" indent="-307975">
              <a:buFont typeface=".PingFang SC Regular"/>
              <a:buChar char="－"/>
              <a:tabLst>
                <a:tab pos="752475" algn="l"/>
              </a:tabLst>
            </a:pPr>
            <a:r>
              <a:rPr lang="en-GB" dirty="0"/>
              <a:t>Still understanding the detector</a:t>
            </a:r>
          </a:p>
          <a:p>
            <a:pPr marL="715963" lvl="1" indent="-307975">
              <a:buFont typeface=".PingFang SC Regular"/>
              <a:buChar char="－"/>
              <a:tabLst>
                <a:tab pos="752475" algn="l"/>
              </a:tabLst>
            </a:pPr>
            <a:r>
              <a:rPr lang="en-GB" dirty="0"/>
              <a:t>Worried about unexpected instrumental errors</a:t>
            </a:r>
          </a:p>
          <a:p>
            <a:pPr marL="715963" lvl="1" indent="-307975">
              <a:buFont typeface=".PingFang SC Regular"/>
              <a:buChar char="－"/>
              <a:tabLst>
                <a:tab pos="752475" algn="l"/>
              </a:tabLst>
            </a:pPr>
            <a:r>
              <a:rPr lang="en-GB" dirty="0"/>
              <a:t>Every candidate event was scrutinized</a:t>
            </a:r>
          </a:p>
          <a:p>
            <a:pPr marL="715963" lvl="1" indent="-307975">
              <a:buFont typeface=".PingFang SC Regular"/>
              <a:buChar char="－"/>
              <a:tabLst>
                <a:tab pos="752475" algn="l"/>
              </a:tabLst>
            </a:pPr>
            <a:r>
              <a:rPr lang="en-GB" dirty="0"/>
              <a:t>Huge amount  lot of internal collaboration &amp; competition</a:t>
            </a:r>
          </a:p>
          <a:p>
            <a:pPr marL="715963" lvl="1" indent="-307975">
              <a:buFont typeface=".PingFang SC Regular"/>
              <a:buChar char="－"/>
              <a:tabLst>
                <a:tab pos="752475" algn="l"/>
              </a:tabLst>
            </a:pPr>
            <a:r>
              <a:rPr lang="en-GB" dirty="0"/>
              <a:t>Established to maintain a common reference between the groups</a:t>
            </a:r>
          </a:p>
          <a:p>
            <a:pPr marL="715963" lvl="1" indent="-307975">
              <a:buFont typeface=".PingFang SC Regular"/>
              <a:buChar char="－"/>
              <a:tabLst>
                <a:tab pos="752475" algn="l"/>
              </a:tabLst>
            </a:pPr>
            <a:r>
              <a:rPr lang="en-GB" dirty="0"/>
              <a:t>Synchronization exercises</a:t>
            </a:r>
          </a:p>
          <a:p>
            <a:pPr lvl="1" indent="0">
              <a:buNone/>
            </a:pPr>
            <a:endParaRPr lang="en-GB" dirty="0"/>
          </a:p>
          <a:p>
            <a:pPr marL="457200" indent="-457200">
              <a:buFont typeface="Arial" panose="020B0604020202020204" pitchFamily="34" charset="0"/>
              <a:buChar char="•"/>
            </a:pPr>
            <a:endParaRPr lang="en-GB" dirty="0"/>
          </a:p>
          <a:p>
            <a:pPr marL="457200" indent="-457200">
              <a:buFont typeface="Arial" panose="020B0604020202020204" pitchFamily="34" charset="0"/>
              <a:buChar char="•"/>
            </a:pPr>
            <a:endParaRPr lang="en-GB" dirty="0"/>
          </a:p>
          <a:p>
            <a:endParaRPr lang="en-GB" dirty="0"/>
          </a:p>
          <a:p>
            <a:endParaRPr lang="en-GB" dirty="0"/>
          </a:p>
        </p:txBody>
      </p:sp>
      <p:sp>
        <p:nvSpPr>
          <p:cNvPr id="5" name="Date Placeholder 4">
            <a:extLst>
              <a:ext uri="{FF2B5EF4-FFF2-40B4-BE49-F238E27FC236}">
                <a16:creationId xmlns:a16="http://schemas.microsoft.com/office/drawing/2014/main" id="{66539F42-4639-82F2-5248-4DC5DF92FCA6}"/>
              </a:ext>
            </a:extLst>
          </p:cNvPr>
          <p:cNvSpPr>
            <a:spLocks noGrp="1"/>
          </p:cNvSpPr>
          <p:nvPr>
            <p:ph type="dt" sz="half" idx="10"/>
          </p:nvPr>
        </p:nvSpPr>
        <p:spPr/>
        <p:txBody>
          <a:bodyPr/>
          <a:lstStyle/>
          <a:p>
            <a:fld id="{12E792FE-9979-CB43-9CCD-73772A298473}" type="datetime1">
              <a:rPr lang="en-GB" smtClean="0"/>
              <a:t>04/07/2022</a:t>
            </a:fld>
            <a:endParaRPr lang="en-US"/>
          </a:p>
        </p:txBody>
      </p:sp>
      <p:sp>
        <p:nvSpPr>
          <p:cNvPr id="7" name="Slide Number Placeholder 6">
            <a:extLst>
              <a:ext uri="{FF2B5EF4-FFF2-40B4-BE49-F238E27FC236}">
                <a16:creationId xmlns:a16="http://schemas.microsoft.com/office/drawing/2014/main" id="{D19010A8-A1BF-B4E1-3050-2DEE018DF1AF}"/>
              </a:ext>
            </a:extLst>
          </p:cNvPr>
          <p:cNvSpPr>
            <a:spLocks noGrp="1"/>
          </p:cNvSpPr>
          <p:nvPr>
            <p:ph type="sldNum" sz="quarter" idx="12"/>
          </p:nvPr>
        </p:nvSpPr>
        <p:spPr/>
        <p:txBody>
          <a:bodyPr/>
          <a:lstStyle/>
          <a:p>
            <a:fld id="{B6F15528-21DE-4FAA-801E-634DDDAF4B2B}" type="slidenum">
              <a:rPr lang="en-US" smtClean="0"/>
              <a:pPr/>
              <a:t>16</a:t>
            </a:fld>
            <a:endParaRPr lang="en-US"/>
          </a:p>
        </p:txBody>
      </p:sp>
      <p:pic>
        <p:nvPicPr>
          <p:cNvPr id="11" name="Picture 10">
            <a:extLst>
              <a:ext uri="{FF2B5EF4-FFF2-40B4-BE49-F238E27FC236}">
                <a16:creationId xmlns:a16="http://schemas.microsoft.com/office/drawing/2014/main" id="{5017071F-50E6-6071-C1B4-90C72B20463E}"/>
              </a:ext>
            </a:extLst>
          </p:cNvPr>
          <p:cNvPicPr>
            <a:picLocks noChangeAspect="1"/>
          </p:cNvPicPr>
          <p:nvPr/>
        </p:nvPicPr>
        <p:blipFill>
          <a:blip r:embed="rId3"/>
          <a:stretch>
            <a:fillRect/>
          </a:stretch>
        </p:blipFill>
        <p:spPr>
          <a:xfrm>
            <a:off x="7067395" y="3564430"/>
            <a:ext cx="5575610" cy="3276115"/>
          </a:xfrm>
          <a:prstGeom prst="rect">
            <a:avLst/>
          </a:prstGeom>
        </p:spPr>
      </p:pic>
      <p:grpSp>
        <p:nvGrpSpPr>
          <p:cNvPr id="17" name="Group 16">
            <a:extLst>
              <a:ext uri="{FF2B5EF4-FFF2-40B4-BE49-F238E27FC236}">
                <a16:creationId xmlns:a16="http://schemas.microsoft.com/office/drawing/2014/main" id="{41F19137-D438-2028-0591-DA362D07600A}"/>
              </a:ext>
            </a:extLst>
          </p:cNvPr>
          <p:cNvGrpSpPr/>
          <p:nvPr/>
        </p:nvGrpSpPr>
        <p:grpSpPr>
          <a:xfrm>
            <a:off x="6747851" y="102698"/>
            <a:ext cx="5455872" cy="3714750"/>
            <a:chOff x="6747851" y="102698"/>
            <a:chExt cx="5455872" cy="3714750"/>
          </a:xfrm>
        </p:grpSpPr>
        <p:grpSp>
          <p:nvGrpSpPr>
            <p:cNvPr id="18" name="Group 17">
              <a:extLst>
                <a:ext uri="{FF2B5EF4-FFF2-40B4-BE49-F238E27FC236}">
                  <a16:creationId xmlns:a16="http://schemas.microsoft.com/office/drawing/2014/main" id="{902032C4-5EFA-DA67-54EA-B124E9855F7A}"/>
                </a:ext>
              </a:extLst>
            </p:cNvPr>
            <p:cNvGrpSpPr/>
            <p:nvPr/>
          </p:nvGrpSpPr>
          <p:grpSpPr>
            <a:xfrm>
              <a:off x="6747851" y="102698"/>
              <a:ext cx="5455872" cy="3714750"/>
              <a:chOff x="6747851" y="102698"/>
              <a:chExt cx="5455872" cy="3714750"/>
            </a:xfrm>
          </p:grpSpPr>
          <p:pic>
            <p:nvPicPr>
              <p:cNvPr id="20" name="Picture 19">
                <a:extLst>
                  <a:ext uri="{FF2B5EF4-FFF2-40B4-BE49-F238E27FC236}">
                    <a16:creationId xmlns:a16="http://schemas.microsoft.com/office/drawing/2014/main" id="{6948B637-677C-226E-0C78-F114227B62FE}"/>
                  </a:ext>
                </a:extLst>
              </p:cNvPr>
              <p:cNvPicPr>
                <a:picLocks noChangeAspect="1"/>
              </p:cNvPicPr>
              <p:nvPr/>
            </p:nvPicPr>
            <p:blipFill>
              <a:blip r:embed="rId4"/>
              <a:stretch>
                <a:fillRect/>
              </a:stretch>
            </p:blipFill>
            <p:spPr>
              <a:xfrm>
                <a:off x="6747851" y="102698"/>
                <a:ext cx="5444149" cy="3714750"/>
              </a:xfrm>
              <a:prstGeom prst="rect">
                <a:avLst/>
              </a:prstGeom>
            </p:spPr>
          </p:pic>
          <p:sp>
            <p:nvSpPr>
              <p:cNvPr id="21" name="TextBox 20">
                <a:extLst>
                  <a:ext uri="{FF2B5EF4-FFF2-40B4-BE49-F238E27FC236}">
                    <a16:creationId xmlns:a16="http://schemas.microsoft.com/office/drawing/2014/main" id="{960B2F0F-CEC7-BA53-852C-F91CFA30BE1C}"/>
                  </a:ext>
                </a:extLst>
              </p:cNvPr>
              <p:cNvSpPr txBox="1"/>
              <p:nvPr/>
            </p:nvSpPr>
            <p:spPr>
              <a:xfrm>
                <a:off x="10542143" y="234528"/>
                <a:ext cx="1661580" cy="1200329"/>
              </a:xfrm>
              <a:prstGeom prst="rect">
                <a:avLst/>
              </a:prstGeom>
              <a:noFill/>
            </p:spPr>
            <p:txBody>
              <a:bodyPr wrap="square" rtlCol="0">
                <a:spAutoFit/>
              </a:bodyPr>
              <a:lstStyle/>
              <a:p>
                <a:r>
                  <a:rPr lang="en-GB" dirty="0">
                    <a:solidFill>
                      <a:srgbClr val="C00000"/>
                    </a:solidFill>
                    <a:latin typeface="Helvetica" pitchFamily="2" charset="0"/>
                  </a:rPr>
                  <a:t>This was the Iconic plot of the first LHC run</a:t>
                </a:r>
              </a:p>
            </p:txBody>
          </p:sp>
        </p:grpSp>
        <p:sp>
          <p:nvSpPr>
            <p:cNvPr id="19" name="TextBox 18">
              <a:extLst>
                <a:ext uri="{FF2B5EF4-FFF2-40B4-BE49-F238E27FC236}">
                  <a16:creationId xmlns:a16="http://schemas.microsoft.com/office/drawing/2014/main" id="{2E1238C4-FCE8-B807-E39E-587345AF2712}"/>
                </a:ext>
              </a:extLst>
            </p:cNvPr>
            <p:cNvSpPr txBox="1"/>
            <p:nvPr/>
          </p:nvSpPr>
          <p:spPr>
            <a:xfrm>
              <a:off x="7509058" y="1250191"/>
              <a:ext cx="1661580" cy="369332"/>
            </a:xfrm>
            <a:prstGeom prst="rect">
              <a:avLst/>
            </a:prstGeom>
            <a:noFill/>
          </p:spPr>
          <p:txBody>
            <a:bodyPr wrap="square" rtlCol="0">
              <a:spAutoFit/>
            </a:bodyPr>
            <a:lstStyle/>
            <a:p>
              <a:r>
                <a:rPr lang="en-GB" dirty="0">
                  <a:solidFill>
                    <a:srgbClr val="C00000"/>
                  </a:solidFill>
                  <a:latin typeface="Helvetica" pitchFamily="2" charset="0"/>
                </a:rPr>
                <a:t> Ian </a:t>
              </a:r>
              <a:r>
                <a:rPr lang="en-GB" dirty="0" err="1">
                  <a:solidFill>
                    <a:srgbClr val="C00000"/>
                  </a:solidFill>
                  <a:latin typeface="Helvetica" pitchFamily="2" charset="0"/>
                </a:rPr>
                <a:t>Shipsey</a:t>
              </a:r>
              <a:r>
                <a:rPr lang="en-GB" dirty="0">
                  <a:solidFill>
                    <a:srgbClr val="C00000"/>
                  </a:solidFill>
                  <a:latin typeface="Helvetica" pitchFamily="2" charset="0"/>
                </a:rPr>
                <a:t>  </a:t>
              </a:r>
            </a:p>
          </p:txBody>
        </p:sp>
      </p:grpSp>
      <p:sp>
        <p:nvSpPr>
          <p:cNvPr id="4" name="Footer Placeholder 3">
            <a:extLst>
              <a:ext uri="{FF2B5EF4-FFF2-40B4-BE49-F238E27FC236}">
                <a16:creationId xmlns:a16="http://schemas.microsoft.com/office/drawing/2014/main" id="{822D8B59-F028-DAC9-75F2-B8C1DBCE166A}"/>
              </a:ext>
            </a:extLst>
          </p:cNvPr>
          <p:cNvSpPr>
            <a:spLocks noGrp="1"/>
          </p:cNvSpPr>
          <p:nvPr>
            <p:ph type="ftr" sz="quarter" idx="11"/>
          </p:nvPr>
        </p:nvSpPr>
        <p:spPr/>
        <p:txBody>
          <a:bodyPr/>
          <a:lstStyle/>
          <a:p>
            <a:r>
              <a:rPr lang="it-IT"/>
              <a:t>D. Bortoletto, Higgs@10</a:t>
            </a:r>
            <a:endParaRPr lang="en-US" dirty="0"/>
          </a:p>
        </p:txBody>
      </p:sp>
    </p:spTree>
    <p:extLst>
      <p:ext uri="{BB962C8B-B14F-4D97-AF65-F5344CB8AC3E}">
        <p14:creationId xmlns:p14="http://schemas.microsoft.com/office/powerpoint/2010/main" val="1291886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391745-2D6F-2E6D-FCAF-3E6A887BDFA4}"/>
              </a:ext>
            </a:extLst>
          </p:cNvPr>
          <p:cNvSpPr>
            <a:spLocks noGrp="1"/>
          </p:cNvSpPr>
          <p:nvPr>
            <p:ph type="title"/>
          </p:nvPr>
        </p:nvSpPr>
        <p:spPr/>
        <p:txBody>
          <a:bodyPr/>
          <a:lstStyle/>
          <a:p>
            <a:r>
              <a:rPr lang="en-GB" dirty="0"/>
              <a:t>December 2011</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F09A473-D2C8-5D44-AD8C-8F96B29E9B2F}"/>
                  </a:ext>
                </a:extLst>
              </p:cNvPr>
              <p:cNvSpPr>
                <a:spLocks noGrp="1"/>
              </p:cNvSpPr>
              <p:nvPr>
                <p:ph sz="half" idx="1"/>
              </p:nvPr>
            </p:nvSpPr>
            <p:spPr>
              <a:xfrm>
                <a:off x="1032477" y="813610"/>
                <a:ext cx="5195246" cy="2058906"/>
              </a:xfrm>
            </p:spPr>
            <p:txBody>
              <a:bodyPr>
                <a:normAutofit lnSpcReduction="10000"/>
              </a:bodyPr>
              <a:lstStyle/>
              <a:p>
                <a:pPr marL="457200" indent="-457200">
                  <a:buFont typeface="Arial" panose="020B0604020202020204" pitchFamily="34" charset="0"/>
                  <a:buChar char="•"/>
                </a:pPr>
                <a:r>
                  <a:rPr lang="en-GB" dirty="0"/>
                  <a:t>In December 2011 we started to see some discrepancies with null hypothesis, and a </a:t>
                </a:r>
                <a:r>
                  <a:rPr lang="en-GB" dirty="0">
                    <a:solidFill>
                      <a:srgbClr val="FFFF00"/>
                    </a:solidFill>
                  </a:rPr>
                  <a:t>2 </a:t>
                </a:r>
                <a14:m>
                  <m:oMath xmlns:m="http://schemas.openxmlformats.org/officeDocument/2006/math">
                    <m:r>
                      <a:rPr lang="en-GB" i="1" smtClean="0">
                        <a:solidFill>
                          <a:srgbClr val="FFFF00"/>
                        </a:solidFill>
                        <a:latin typeface="Cambria Math" panose="02040503050406030204" pitchFamily="18" charset="0"/>
                        <a:ea typeface="Cambria Math" panose="02040503050406030204" pitchFamily="18" charset="0"/>
                      </a:rPr>
                      <m:t>𝜎</m:t>
                    </m:r>
                  </m:oMath>
                </a14:m>
                <a:r>
                  <a:rPr lang="en-GB" dirty="0">
                    <a:solidFill>
                      <a:srgbClr val="FFFF00"/>
                    </a:solidFill>
                  </a:rPr>
                  <a:t> excess </a:t>
                </a:r>
                <a:r>
                  <a:rPr lang="en-GB" dirty="0"/>
                  <a:t>around 120 GeV</a:t>
                </a:r>
              </a:p>
            </p:txBody>
          </p:sp>
        </mc:Choice>
        <mc:Fallback xmlns="">
          <p:sp>
            <p:nvSpPr>
              <p:cNvPr id="3" name="Content Placeholder 2">
                <a:extLst>
                  <a:ext uri="{FF2B5EF4-FFF2-40B4-BE49-F238E27FC236}">
                    <a16:creationId xmlns:a16="http://schemas.microsoft.com/office/drawing/2014/main" id="{5F09A473-D2C8-5D44-AD8C-8F96B29E9B2F}"/>
                  </a:ext>
                </a:extLst>
              </p:cNvPr>
              <p:cNvSpPr>
                <a:spLocks noGrp="1" noRot="1" noChangeAspect="1" noMove="1" noResize="1" noEditPoints="1" noAdjustHandles="1" noChangeArrowheads="1" noChangeShapeType="1" noTextEdit="1"/>
              </p:cNvSpPr>
              <p:nvPr>
                <p:ph sz="half" idx="1"/>
              </p:nvPr>
            </p:nvSpPr>
            <p:spPr>
              <a:xfrm>
                <a:off x="1032477" y="813610"/>
                <a:ext cx="5195246" cy="2058906"/>
              </a:xfrm>
              <a:blipFill>
                <a:blip r:embed="rId3"/>
                <a:stretch>
                  <a:fillRect l="-2195" t="-4268" b="-5488"/>
                </a:stretch>
              </a:blipFill>
            </p:spPr>
            <p:txBody>
              <a:bodyPr/>
              <a:lstStyle/>
              <a:p>
                <a:r>
                  <a:rPr lang="en-GB">
                    <a:noFill/>
                  </a:rPr>
                  <a:t> </a:t>
                </a:r>
              </a:p>
            </p:txBody>
          </p:sp>
        </mc:Fallback>
      </mc:AlternateContent>
      <p:sp>
        <p:nvSpPr>
          <p:cNvPr id="5" name="Date Placeholder 4">
            <a:extLst>
              <a:ext uri="{FF2B5EF4-FFF2-40B4-BE49-F238E27FC236}">
                <a16:creationId xmlns:a16="http://schemas.microsoft.com/office/drawing/2014/main" id="{04716E6F-2FC4-9AF4-AB67-00518E35F3DF}"/>
              </a:ext>
            </a:extLst>
          </p:cNvPr>
          <p:cNvSpPr>
            <a:spLocks noGrp="1"/>
          </p:cNvSpPr>
          <p:nvPr>
            <p:ph type="dt" sz="half" idx="10"/>
          </p:nvPr>
        </p:nvSpPr>
        <p:spPr/>
        <p:txBody>
          <a:bodyPr/>
          <a:lstStyle/>
          <a:p>
            <a:fld id="{6CE4FD4C-08E6-CB4F-8665-41F0E5E77F1A}" type="datetime1">
              <a:rPr lang="en-GB" smtClean="0"/>
              <a:t>04/07/2022</a:t>
            </a:fld>
            <a:endParaRPr lang="en-US"/>
          </a:p>
        </p:txBody>
      </p:sp>
      <p:sp>
        <p:nvSpPr>
          <p:cNvPr id="7" name="Slide Number Placeholder 6">
            <a:extLst>
              <a:ext uri="{FF2B5EF4-FFF2-40B4-BE49-F238E27FC236}">
                <a16:creationId xmlns:a16="http://schemas.microsoft.com/office/drawing/2014/main" id="{D02098DB-72F4-0B89-E72B-322B6B1EA36D}"/>
              </a:ext>
            </a:extLst>
          </p:cNvPr>
          <p:cNvSpPr>
            <a:spLocks noGrp="1"/>
          </p:cNvSpPr>
          <p:nvPr>
            <p:ph type="sldNum" sz="quarter" idx="12"/>
          </p:nvPr>
        </p:nvSpPr>
        <p:spPr/>
        <p:txBody>
          <a:bodyPr/>
          <a:lstStyle/>
          <a:p>
            <a:fld id="{B6F15528-21DE-4FAA-801E-634DDDAF4B2B}" type="slidenum">
              <a:rPr lang="en-US" smtClean="0"/>
              <a:pPr/>
              <a:t>17</a:t>
            </a:fld>
            <a:endParaRPr lang="en-US"/>
          </a:p>
        </p:txBody>
      </p:sp>
      <p:pic>
        <p:nvPicPr>
          <p:cNvPr id="8" name="Picture 7">
            <a:extLst>
              <a:ext uri="{FF2B5EF4-FFF2-40B4-BE49-F238E27FC236}">
                <a16:creationId xmlns:a16="http://schemas.microsoft.com/office/drawing/2014/main" id="{2C6FF157-1B1D-545F-F4FE-A4524C648800}"/>
              </a:ext>
            </a:extLst>
          </p:cNvPr>
          <p:cNvPicPr>
            <a:picLocks noChangeAspect="1"/>
          </p:cNvPicPr>
          <p:nvPr/>
        </p:nvPicPr>
        <p:blipFill>
          <a:blip r:embed="rId4"/>
          <a:stretch>
            <a:fillRect/>
          </a:stretch>
        </p:blipFill>
        <p:spPr>
          <a:xfrm>
            <a:off x="1455354" y="2831260"/>
            <a:ext cx="3950334" cy="3605757"/>
          </a:xfrm>
          <a:prstGeom prst="rect">
            <a:avLst/>
          </a:prstGeom>
        </p:spPr>
      </p:pic>
      <p:pic>
        <p:nvPicPr>
          <p:cNvPr id="9" name="Picture 8">
            <a:extLst>
              <a:ext uri="{FF2B5EF4-FFF2-40B4-BE49-F238E27FC236}">
                <a16:creationId xmlns:a16="http://schemas.microsoft.com/office/drawing/2014/main" id="{AD1AC7D9-6FB1-6CF6-5CD1-087C60CC3FA8}"/>
              </a:ext>
            </a:extLst>
          </p:cNvPr>
          <p:cNvPicPr>
            <a:picLocks noChangeAspect="1"/>
          </p:cNvPicPr>
          <p:nvPr/>
        </p:nvPicPr>
        <p:blipFill>
          <a:blip r:embed="rId5"/>
          <a:stretch>
            <a:fillRect/>
          </a:stretch>
        </p:blipFill>
        <p:spPr>
          <a:xfrm>
            <a:off x="6437872" y="958051"/>
            <a:ext cx="5543979" cy="4038600"/>
          </a:xfrm>
          <a:prstGeom prst="rect">
            <a:avLst/>
          </a:prstGeom>
        </p:spPr>
      </p:pic>
      <p:sp>
        <p:nvSpPr>
          <p:cNvPr id="10" name="Rectangle 9">
            <a:extLst>
              <a:ext uri="{FF2B5EF4-FFF2-40B4-BE49-F238E27FC236}">
                <a16:creationId xmlns:a16="http://schemas.microsoft.com/office/drawing/2014/main" id="{7D4A0502-1C3A-1412-046F-6A1E0BFE0B18}"/>
              </a:ext>
            </a:extLst>
          </p:cNvPr>
          <p:cNvSpPr/>
          <p:nvPr/>
        </p:nvSpPr>
        <p:spPr>
          <a:xfrm>
            <a:off x="6380976" y="5113578"/>
            <a:ext cx="5436971" cy="1323439"/>
          </a:xfrm>
          <a:prstGeom prst="rect">
            <a:avLst/>
          </a:prstGeom>
        </p:spPr>
        <p:txBody>
          <a:bodyPr wrap="square">
            <a:spAutoFit/>
          </a:bodyPr>
          <a:lstStyle/>
          <a:p>
            <a:pPr marL="285750" indent="-285750">
              <a:buFont typeface="Arial" panose="020B0604020202020204" pitchFamily="34" charset="0"/>
              <a:buChar char="•"/>
            </a:pPr>
            <a:r>
              <a:rPr lang="en-GB" sz="2000" dirty="0">
                <a:latin typeface="Helvetica" pitchFamily="2" charset="0"/>
              </a:rPr>
              <a:t>The combination of all CMS analyses excluded the range [127-600]</a:t>
            </a:r>
            <a:endParaRPr lang="en-GB" sz="2000" dirty="0">
              <a:effectLst/>
              <a:latin typeface="Helvetica" pitchFamily="2" charset="0"/>
            </a:endParaRPr>
          </a:p>
          <a:p>
            <a:pPr marL="285750" indent="-285750">
              <a:buFont typeface="Arial" panose="020B0604020202020204" pitchFamily="34" charset="0"/>
              <a:buChar char="•"/>
            </a:pPr>
            <a:r>
              <a:rPr lang="en-GB" sz="2000" dirty="0">
                <a:latin typeface="Helvetica" pitchFamily="2" charset="0"/>
              </a:rPr>
              <a:t>LEP Analysis excluded </a:t>
            </a:r>
            <a:r>
              <a:rPr lang="en-GB" sz="2000" dirty="0" err="1">
                <a:latin typeface="Helvetica" pitchFamily="2" charset="0"/>
              </a:rPr>
              <a:t>m</a:t>
            </a:r>
            <a:r>
              <a:rPr lang="en-GB" sz="2000" baseline="-25000" dirty="0" err="1">
                <a:latin typeface="Helvetica" pitchFamily="2" charset="0"/>
              </a:rPr>
              <a:t>H</a:t>
            </a:r>
            <a:r>
              <a:rPr lang="en-GB" sz="2000" dirty="0">
                <a:latin typeface="Helvetica" pitchFamily="2" charset="0"/>
              </a:rPr>
              <a:t>&lt; 114.4 GeV</a:t>
            </a:r>
          </a:p>
          <a:p>
            <a:pPr marL="285750" indent="-285750">
              <a:buFont typeface="Arial" panose="020B0604020202020204" pitchFamily="34" charset="0"/>
              <a:buChar char="•"/>
            </a:pPr>
            <a:r>
              <a:rPr lang="en-GB" sz="2000" dirty="0">
                <a:latin typeface="Helvetica" pitchFamily="2" charset="0"/>
              </a:rPr>
              <a:t>E</a:t>
            </a:r>
            <a:r>
              <a:rPr lang="en-GB" sz="2000" dirty="0">
                <a:effectLst/>
                <a:latin typeface="Helvetica" pitchFamily="2" charset="0"/>
              </a:rPr>
              <a:t>xclusions from the Tevatron</a:t>
            </a:r>
          </a:p>
        </p:txBody>
      </p:sp>
      <p:sp>
        <p:nvSpPr>
          <p:cNvPr id="4" name="TextBox 3">
            <a:extLst>
              <a:ext uri="{FF2B5EF4-FFF2-40B4-BE49-F238E27FC236}">
                <a16:creationId xmlns:a16="http://schemas.microsoft.com/office/drawing/2014/main" id="{9DE035A6-BE71-D501-89B0-28B216C8AF38}"/>
              </a:ext>
            </a:extLst>
          </p:cNvPr>
          <p:cNvSpPr txBox="1"/>
          <p:nvPr/>
        </p:nvSpPr>
        <p:spPr>
          <a:xfrm>
            <a:off x="9347200" y="75145"/>
            <a:ext cx="2844800" cy="646331"/>
          </a:xfrm>
          <a:prstGeom prst="rect">
            <a:avLst/>
          </a:prstGeom>
          <a:solidFill>
            <a:srgbClr val="FFFF00"/>
          </a:solidFill>
          <a:ln>
            <a:solidFill>
              <a:schemeClr val="tx1"/>
            </a:solidFill>
          </a:ln>
        </p:spPr>
        <p:txBody>
          <a:bodyPr wrap="square" rtlCol="0">
            <a:spAutoFit/>
          </a:bodyPr>
          <a:lstStyle/>
          <a:p>
            <a:r>
              <a:rPr lang="en-GB" dirty="0">
                <a:solidFill>
                  <a:schemeClr val="bg1"/>
                </a:solidFill>
                <a:latin typeface="Helvetica" pitchFamily="2" charset="0"/>
              </a:rPr>
              <a:t>Ian chaired the Analysis Review Committee</a:t>
            </a:r>
          </a:p>
        </p:txBody>
      </p:sp>
      <p:sp>
        <p:nvSpPr>
          <p:cNvPr id="6" name="TextBox 5">
            <a:extLst>
              <a:ext uri="{FF2B5EF4-FFF2-40B4-BE49-F238E27FC236}">
                <a16:creationId xmlns:a16="http://schemas.microsoft.com/office/drawing/2014/main" id="{673F968B-AAE5-9028-98FA-9AE79E9AFBE0}"/>
              </a:ext>
            </a:extLst>
          </p:cNvPr>
          <p:cNvSpPr txBox="1"/>
          <p:nvPr/>
        </p:nvSpPr>
        <p:spPr>
          <a:xfrm>
            <a:off x="278312" y="6168730"/>
            <a:ext cx="3505200" cy="646331"/>
          </a:xfrm>
          <a:prstGeom prst="rect">
            <a:avLst/>
          </a:prstGeom>
          <a:solidFill>
            <a:schemeClr val="accent4">
              <a:lumMod val="50000"/>
            </a:schemeClr>
          </a:solidFill>
        </p:spPr>
        <p:txBody>
          <a:bodyPr wrap="square" rtlCol="0">
            <a:spAutoFit/>
          </a:bodyPr>
          <a:lstStyle/>
          <a:p>
            <a:r>
              <a:rPr lang="en-GB" dirty="0">
                <a:latin typeface="Helvetica" pitchFamily="2" charset="0"/>
              </a:rPr>
              <a:t>Reconstructed mass from Higgs decay products</a:t>
            </a:r>
          </a:p>
        </p:txBody>
      </p:sp>
      <p:sp>
        <p:nvSpPr>
          <p:cNvPr id="11" name="Footer Placeholder 10">
            <a:extLst>
              <a:ext uri="{FF2B5EF4-FFF2-40B4-BE49-F238E27FC236}">
                <a16:creationId xmlns:a16="http://schemas.microsoft.com/office/drawing/2014/main" id="{66A4938E-0AA5-7CE5-FB1F-85B735225E12}"/>
              </a:ext>
            </a:extLst>
          </p:cNvPr>
          <p:cNvSpPr>
            <a:spLocks noGrp="1"/>
          </p:cNvSpPr>
          <p:nvPr>
            <p:ph type="ftr" sz="quarter" idx="11"/>
          </p:nvPr>
        </p:nvSpPr>
        <p:spPr/>
        <p:txBody>
          <a:bodyPr/>
          <a:lstStyle/>
          <a:p>
            <a:r>
              <a:rPr lang="it-IT"/>
              <a:t>D. Bortoletto, Higgs@10</a:t>
            </a:r>
            <a:endParaRPr lang="en-US" dirty="0"/>
          </a:p>
        </p:txBody>
      </p:sp>
    </p:spTree>
    <p:extLst>
      <p:ext uri="{BB962C8B-B14F-4D97-AF65-F5344CB8AC3E}">
        <p14:creationId xmlns:p14="http://schemas.microsoft.com/office/powerpoint/2010/main" val="148374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93D2B4-0F01-E45D-9353-17F61F91D3D2}"/>
              </a:ext>
            </a:extLst>
          </p:cNvPr>
          <p:cNvSpPr>
            <a:spLocks noGrp="1"/>
          </p:cNvSpPr>
          <p:nvPr>
            <p:ph type="title"/>
          </p:nvPr>
        </p:nvSpPr>
        <p:spPr>
          <a:xfrm>
            <a:off x="1371600" y="0"/>
            <a:ext cx="10820400" cy="1143000"/>
          </a:xfrm>
        </p:spPr>
        <p:txBody>
          <a:bodyPr/>
          <a:lstStyle/>
          <a:p>
            <a:r>
              <a:rPr lang="en-GB" dirty="0"/>
              <a:t>June 13, 2012</a:t>
            </a:r>
          </a:p>
        </p:txBody>
      </p:sp>
      <p:sp>
        <p:nvSpPr>
          <p:cNvPr id="3" name="Content Placeholder 2">
            <a:extLst>
              <a:ext uri="{FF2B5EF4-FFF2-40B4-BE49-F238E27FC236}">
                <a16:creationId xmlns:a16="http://schemas.microsoft.com/office/drawing/2014/main" id="{B814325D-F3A1-3338-32FE-8E8D225CF77E}"/>
              </a:ext>
            </a:extLst>
          </p:cNvPr>
          <p:cNvSpPr>
            <a:spLocks noGrp="1"/>
          </p:cNvSpPr>
          <p:nvPr>
            <p:ph sz="half" idx="1"/>
          </p:nvPr>
        </p:nvSpPr>
        <p:spPr>
          <a:xfrm>
            <a:off x="1066800" y="990600"/>
            <a:ext cx="4724400" cy="5638800"/>
          </a:xfrm>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a:normAutofit fontScale="92500" lnSpcReduction="10000"/>
          </a:bodyPr>
          <a:lstStyle/>
          <a:p>
            <a:pPr marL="231775" indent="-231775">
              <a:buFont typeface="Arial" panose="020B0604020202020204" pitchFamily="34" charset="0"/>
              <a:buChar char="•"/>
            </a:pPr>
            <a:r>
              <a:rPr lang="en-GB" dirty="0"/>
              <a:t>In Spring 2012</a:t>
            </a:r>
          </a:p>
          <a:p>
            <a:pPr marL="719138" lvl="1" indent="-317500">
              <a:buFont typeface=".PingFang SC Regular"/>
              <a:buChar char="－"/>
            </a:pPr>
            <a:r>
              <a:rPr lang="en-GB" dirty="0"/>
              <a:t>Accelerator restarted at 8 </a:t>
            </a:r>
            <a:r>
              <a:rPr lang="en-GB" dirty="0" err="1"/>
              <a:t>TeV</a:t>
            </a:r>
            <a:r>
              <a:rPr lang="en-GB" dirty="0"/>
              <a:t> (more H produced)</a:t>
            </a:r>
          </a:p>
          <a:p>
            <a:pPr marL="719138" lvl="1" indent="-317500">
              <a:buFont typeface=".PingFang SC Regular"/>
              <a:buChar char="－"/>
            </a:pPr>
            <a:r>
              <a:rPr lang="en-GB" dirty="0"/>
              <a:t>Evident that if H existed we should observe it in 4l</a:t>
            </a:r>
          </a:p>
          <a:p>
            <a:pPr marL="719138" lvl="1" indent="-317500">
              <a:buFont typeface=".PingFang SC Regular"/>
              <a:buChar char="－"/>
            </a:pPr>
            <a:r>
              <a:rPr lang="en-GB" dirty="0"/>
              <a:t>Aggressive approach:</a:t>
            </a:r>
          </a:p>
          <a:p>
            <a:pPr marL="1119188" lvl="2" indent="-317500">
              <a:buFont typeface=".PingFang SC Regular"/>
              <a:buChar char="－"/>
            </a:pPr>
            <a:r>
              <a:rPr lang="en-GB" dirty="0"/>
              <a:t>Improve physics objects and statistical approach </a:t>
            </a:r>
          </a:p>
          <a:p>
            <a:pPr marL="1119188" lvl="2" indent="-317500">
              <a:buFont typeface=".PingFang SC Regular"/>
              <a:buChar char="－"/>
            </a:pPr>
            <a:r>
              <a:rPr lang="en-GB" b="1" dirty="0">
                <a:solidFill>
                  <a:srgbClr val="FFFF00"/>
                </a:solidFill>
              </a:rPr>
              <a:t>Blind analysis</a:t>
            </a:r>
          </a:p>
          <a:p>
            <a:pPr marL="719138" lvl="1" indent="-317500">
              <a:buFont typeface=".PingFang SC Regular"/>
              <a:buChar char="－"/>
            </a:pPr>
            <a:r>
              <a:rPr lang="en-GB" dirty="0"/>
              <a:t>My postdoc Daniele Benedetti worked day and night to improve electron reconstruction</a:t>
            </a:r>
          </a:p>
          <a:p>
            <a:pPr marL="765175" lvl="2" indent="-365125"/>
            <a:endParaRPr lang="en-GB" dirty="0"/>
          </a:p>
          <a:p>
            <a:pPr marL="365125" indent="-365125">
              <a:buFont typeface="Arial" panose="020B0604020202020204" pitchFamily="34" charset="0"/>
              <a:buChar char="•"/>
            </a:pPr>
            <a:endParaRPr lang="en-GB" dirty="0"/>
          </a:p>
          <a:p>
            <a:pPr marL="457200" indent="-457200">
              <a:buFont typeface="Arial" panose="020B0604020202020204" pitchFamily="34" charset="0"/>
              <a:buChar char="•"/>
            </a:pPr>
            <a:endParaRPr lang="en-GB" dirty="0"/>
          </a:p>
          <a:p>
            <a:endParaRPr lang="en-GB" dirty="0"/>
          </a:p>
        </p:txBody>
      </p:sp>
      <p:sp>
        <p:nvSpPr>
          <p:cNvPr id="4" name="Content Placeholder 3">
            <a:extLst>
              <a:ext uri="{FF2B5EF4-FFF2-40B4-BE49-F238E27FC236}">
                <a16:creationId xmlns:a16="http://schemas.microsoft.com/office/drawing/2014/main" id="{B7B08F12-6679-17AE-F8A4-9D90FCB20173}"/>
              </a:ext>
            </a:extLst>
          </p:cNvPr>
          <p:cNvSpPr>
            <a:spLocks noGrp="1"/>
          </p:cNvSpPr>
          <p:nvPr>
            <p:ph sz="half" idx="2"/>
          </p:nvPr>
        </p:nvSpPr>
        <p:spPr>
          <a:xfrm>
            <a:off x="5791200" y="1310296"/>
            <a:ext cx="6172200" cy="3795104"/>
          </a:xfrm>
          <a:solidFill>
            <a:srgbClr val="C00000"/>
          </a:solidFill>
        </p:spPr>
        <p:txBody>
          <a:bodyPr>
            <a:normAutofit fontScale="92500" lnSpcReduction="10000"/>
          </a:bodyPr>
          <a:lstStyle/>
          <a:p>
            <a:pPr marL="457200" indent="-457200">
              <a:buFont typeface="Arial" panose="020B0604020202020204" pitchFamily="34" charset="0"/>
              <a:buChar char="•"/>
            </a:pPr>
            <a:r>
              <a:rPr lang="en-GB" b="1" dirty="0"/>
              <a:t>Unblinding </a:t>
            </a:r>
            <a:r>
              <a:rPr lang="en-GB" dirty="0"/>
              <a:t>was planned for June 13</a:t>
            </a:r>
          </a:p>
          <a:p>
            <a:pPr marL="457200" indent="-457200">
              <a:buFont typeface="Arial" panose="020B0604020202020204" pitchFamily="34" charset="0"/>
              <a:buChar char="•"/>
            </a:pPr>
            <a:r>
              <a:rPr lang="en-GB" dirty="0"/>
              <a:t>The Analysis Review Committee had to give us the green light to report to the Collaboration the next day or we were out from the combination</a:t>
            </a:r>
          </a:p>
          <a:p>
            <a:pPr marL="457200" indent="-457200">
              <a:buFont typeface="Arial" panose="020B0604020202020204" pitchFamily="34" charset="0"/>
              <a:buChar char="•"/>
            </a:pPr>
            <a:r>
              <a:rPr lang="en-GB" dirty="0"/>
              <a:t>The actual unblinding happened in a closed meeting in the evening</a:t>
            </a:r>
          </a:p>
          <a:p>
            <a:pPr marL="457200" indent="-457200">
              <a:buFont typeface="Arial" panose="020B0604020202020204" pitchFamily="34" charset="0"/>
              <a:buChar char="•"/>
            </a:pPr>
            <a:r>
              <a:rPr lang="en-GB" dirty="0"/>
              <a:t>I still get butterflies in the stomach recalling the moment </a:t>
            </a:r>
          </a:p>
          <a:p>
            <a:pPr marL="457200" indent="-457200">
              <a:buFont typeface="Arial" panose="020B0604020202020204" pitchFamily="34" charset="0"/>
              <a:buChar char="•"/>
            </a:pPr>
            <a:endParaRPr lang="en-GB" dirty="0"/>
          </a:p>
          <a:p>
            <a:endParaRPr lang="en-GB" dirty="0"/>
          </a:p>
          <a:p>
            <a:endParaRPr lang="en-GB" dirty="0"/>
          </a:p>
        </p:txBody>
      </p:sp>
      <p:sp>
        <p:nvSpPr>
          <p:cNvPr id="5" name="Date Placeholder 4">
            <a:extLst>
              <a:ext uri="{FF2B5EF4-FFF2-40B4-BE49-F238E27FC236}">
                <a16:creationId xmlns:a16="http://schemas.microsoft.com/office/drawing/2014/main" id="{B817C41E-98E2-0D57-FAB7-D56CA645B714}"/>
              </a:ext>
            </a:extLst>
          </p:cNvPr>
          <p:cNvSpPr>
            <a:spLocks noGrp="1"/>
          </p:cNvSpPr>
          <p:nvPr>
            <p:ph type="dt" sz="half" idx="10"/>
          </p:nvPr>
        </p:nvSpPr>
        <p:spPr/>
        <p:txBody>
          <a:bodyPr/>
          <a:lstStyle/>
          <a:p>
            <a:fld id="{A53C4656-4692-3C46-83EA-986464DC22A6}" type="datetime1">
              <a:rPr lang="en-GB" smtClean="0"/>
              <a:t>04/07/2022</a:t>
            </a:fld>
            <a:endParaRPr lang="en-US"/>
          </a:p>
        </p:txBody>
      </p:sp>
      <p:sp>
        <p:nvSpPr>
          <p:cNvPr id="7" name="Slide Number Placeholder 6">
            <a:extLst>
              <a:ext uri="{FF2B5EF4-FFF2-40B4-BE49-F238E27FC236}">
                <a16:creationId xmlns:a16="http://schemas.microsoft.com/office/drawing/2014/main" id="{47830D9A-DF04-AA0C-B357-51F9F89C93C0}"/>
              </a:ext>
            </a:extLst>
          </p:cNvPr>
          <p:cNvSpPr>
            <a:spLocks noGrp="1"/>
          </p:cNvSpPr>
          <p:nvPr>
            <p:ph type="sldNum" sz="quarter" idx="12"/>
          </p:nvPr>
        </p:nvSpPr>
        <p:spPr/>
        <p:txBody>
          <a:bodyPr/>
          <a:lstStyle/>
          <a:p>
            <a:fld id="{B6F15528-21DE-4FAA-801E-634DDDAF4B2B}" type="slidenum">
              <a:rPr lang="en-US" smtClean="0"/>
              <a:pPr/>
              <a:t>18</a:t>
            </a:fld>
            <a:endParaRPr lang="en-US"/>
          </a:p>
        </p:txBody>
      </p:sp>
      <p:sp>
        <p:nvSpPr>
          <p:cNvPr id="8" name="Footer Placeholder 5">
            <a:extLst>
              <a:ext uri="{FF2B5EF4-FFF2-40B4-BE49-F238E27FC236}">
                <a16:creationId xmlns:a16="http://schemas.microsoft.com/office/drawing/2014/main" id="{E415761E-3834-0435-BE9C-C988FACCF442}"/>
              </a:ext>
            </a:extLst>
          </p:cNvPr>
          <p:cNvSpPr txBox="1">
            <a:spLocks/>
          </p:cNvSpPr>
          <p:nvPr/>
        </p:nvSpPr>
        <p:spPr>
          <a:xfrm>
            <a:off x="4242486" y="6499578"/>
            <a:ext cx="41656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a:t>D. Bortoletto, TCD Seminar</a:t>
            </a:r>
            <a:endParaRPr lang="en-US" dirty="0"/>
          </a:p>
        </p:txBody>
      </p:sp>
      <p:sp>
        <p:nvSpPr>
          <p:cNvPr id="6" name="Footer Placeholder 5">
            <a:extLst>
              <a:ext uri="{FF2B5EF4-FFF2-40B4-BE49-F238E27FC236}">
                <a16:creationId xmlns:a16="http://schemas.microsoft.com/office/drawing/2014/main" id="{72D9DFE0-DCD0-CF07-D49E-D7AF077DBE8B}"/>
              </a:ext>
            </a:extLst>
          </p:cNvPr>
          <p:cNvSpPr>
            <a:spLocks noGrp="1"/>
          </p:cNvSpPr>
          <p:nvPr>
            <p:ph type="ftr" sz="quarter" idx="11"/>
          </p:nvPr>
        </p:nvSpPr>
        <p:spPr/>
        <p:txBody>
          <a:bodyPr/>
          <a:lstStyle/>
          <a:p>
            <a:r>
              <a:rPr lang="it-IT"/>
              <a:t>D. Bortoletto, Higgs@10</a:t>
            </a:r>
            <a:endParaRPr lang="en-US" dirty="0"/>
          </a:p>
        </p:txBody>
      </p:sp>
    </p:spTree>
    <p:extLst>
      <p:ext uri="{BB962C8B-B14F-4D97-AF65-F5344CB8AC3E}">
        <p14:creationId xmlns:p14="http://schemas.microsoft.com/office/powerpoint/2010/main" val="886463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554E78-897C-7868-3B04-22FE0A0A1CCB}"/>
              </a:ext>
            </a:extLst>
          </p:cNvPr>
          <p:cNvSpPr>
            <a:spLocks noGrp="1"/>
          </p:cNvSpPr>
          <p:nvPr>
            <p:ph type="title"/>
          </p:nvPr>
        </p:nvSpPr>
        <p:spPr/>
        <p:txBody>
          <a:bodyPr/>
          <a:lstStyle/>
          <a:p>
            <a:r>
              <a:rPr lang="en-GB" dirty="0"/>
              <a:t>June 13, 2012</a:t>
            </a:r>
          </a:p>
        </p:txBody>
      </p:sp>
      <p:pic>
        <p:nvPicPr>
          <p:cNvPr id="9" name="Content Placeholder 8">
            <a:extLst>
              <a:ext uri="{FF2B5EF4-FFF2-40B4-BE49-F238E27FC236}">
                <a16:creationId xmlns:a16="http://schemas.microsoft.com/office/drawing/2014/main" id="{E6DDD362-82C7-37C5-9883-8CE40788719C}"/>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90600" y="700696"/>
            <a:ext cx="7721600" cy="5791200"/>
          </a:xfrm>
        </p:spPr>
      </p:pic>
      <p:sp>
        <p:nvSpPr>
          <p:cNvPr id="5" name="Date Placeholder 4">
            <a:extLst>
              <a:ext uri="{FF2B5EF4-FFF2-40B4-BE49-F238E27FC236}">
                <a16:creationId xmlns:a16="http://schemas.microsoft.com/office/drawing/2014/main" id="{1D427B84-C2FE-6810-70C8-3E8F0C95585F}"/>
              </a:ext>
            </a:extLst>
          </p:cNvPr>
          <p:cNvSpPr>
            <a:spLocks noGrp="1"/>
          </p:cNvSpPr>
          <p:nvPr>
            <p:ph type="dt" sz="half" idx="10"/>
          </p:nvPr>
        </p:nvSpPr>
        <p:spPr/>
        <p:txBody>
          <a:bodyPr/>
          <a:lstStyle/>
          <a:p>
            <a:fld id="{DDA872A4-9E6C-734F-8D59-04ECD914810E}" type="datetime1">
              <a:rPr lang="en-GB" smtClean="0"/>
              <a:t>04/07/2022</a:t>
            </a:fld>
            <a:endParaRPr lang="en-US"/>
          </a:p>
        </p:txBody>
      </p:sp>
      <p:sp>
        <p:nvSpPr>
          <p:cNvPr id="7" name="Slide Number Placeholder 6">
            <a:extLst>
              <a:ext uri="{FF2B5EF4-FFF2-40B4-BE49-F238E27FC236}">
                <a16:creationId xmlns:a16="http://schemas.microsoft.com/office/drawing/2014/main" id="{74F397E8-3496-08A8-0064-4A14E07414B2}"/>
              </a:ext>
            </a:extLst>
          </p:cNvPr>
          <p:cNvSpPr>
            <a:spLocks noGrp="1"/>
          </p:cNvSpPr>
          <p:nvPr>
            <p:ph type="sldNum" sz="quarter" idx="12"/>
          </p:nvPr>
        </p:nvSpPr>
        <p:spPr/>
        <p:txBody>
          <a:bodyPr/>
          <a:lstStyle/>
          <a:p>
            <a:fld id="{B6F15528-21DE-4FAA-801E-634DDDAF4B2B}" type="slidenum">
              <a:rPr lang="en-US" smtClean="0"/>
              <a:pPr/>
              <a:t>19</a:t>
            </a:fld>
            <a:endParaRPr lang="en-US"/>
          </a:p>
        </p:txBody>
      </p:sp>
      <p:pic>
        <p:nvPicPr>
          <p:cNvPr id="10" name="Picture 9">
            <a:extLst>
              <a:ext uri="{FF2B5EF4-FFF2-40B4-BE49-F238E27FC236}">
                <a16:creationId xmlns:a16="http://schemas.microsoft.com/office/drawing/2014/main" id="{89A9BA53-413B-FED0-702B-84D4781371E2}"/>
              </a:ext>
            </a:extLst>
          </p:cNvPr>
          <p:cNvPicPr>
            <a:picLocks noChangeAspect="1"/>
          </p:cNvPicPr>
          <p:nvPr/>
        </p:nvPicPr>
        <p:blipFill>
          <a:blip r:embed="rId3"/>
          <a:stretch>
            <a:fillRect/>
          </a:stretch>
        </p:blipFill>
        <p:spPr>
          <a:xfrm>
            <a:off x="7079349" y="2590800"/>
            <a:ext cx="5451168" cy="4442178"/>
          </a:xfrm>
          <a:prstGeom prst="rect">
            <a:avLst/>
          </a:prstGeom>
        </p:spPr>
      </p:pic>
      <p:sp>
        <p:nvSpPr>
          <p:cNvPr id="3" name="Footer Placeholder 2">
            <a:extLst>
              <a:ext uri="{FF2B5EF4-FFF2-40B4-BE49-F238E27FC236}">
                <a16:creationId xmlns:a16="http://schemas.microsoft.com/office/drawing/2014/main" id="{2565E762-604A-056B-63D6-E192F3C4DFB4}"/>
              </a:ext>
            </a:extLst>
          </p:cNvPr>
          <p:cNvSpPr>
            <a:spLocks noGrp="1"/>
          </p:cNvSpPr>
          <p:nvPr>
            <p:ph type="ftr" sz="quarter" idx="11"/>
          </p:nvPr>
        </p:nvSpPr>
        <p:spPr/>
        <p:txBody>
          <a:bodyPr/>
          <a:lstStyle/>
          <a:p>
            <a:r>
              <a:rPr lang="it-IT"/>
              <a:t>D. Bortoletto, Higgs@10</a:t>
            </a:r>
            <a:endParaRPr lang="en-US" dirty="0"/>
          </a:p>
        </p:txBody>
      </p:sp>
    </p:spTree>
    <p:extLst>
      <p:ext uri="{BB962C8B-B14F-4D97-AF65-F5344CB8AC3E}">
        <p14:creationId xmlns:p14="http://schemas.microsoft.com/office/powerpoint/2010/main" val="997297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6BE345-2FEF-60B8-0DC4-DB90FA3B8DE8}"/>
              </a:ext>
            </a:extLst>
          </p:cNvPr>
          <p:cNvSpPr>
            <a:spLocks noGrp="1"/>
          </p:cNvSpPr>
          <p:nvPr>
            <p:ph type="title"/>
          </p:nvPr>
        </p:nvSpPr>
        <p:spPr/>
        <p:txBody>
          <a:bodyPr/>
          <a:lstStyle/>
          <a:p>
            <a:r>
              <a:rPr lang="en-GB" dirty="0"/>
              <a:t>The beginning of the road</a:t>
            </a:r>
          </a:p>
        </p:txBody>
      </p:sp>
      <p:sp>
        <p:nvSpPr>
          <p:cNvPr id="12" name="Content Placeholder 11">
            <a:extLst>
              <a:ext uri="{FF2B5EF4-FFF2-40B4-BE49-F238E27FC236}">
                <a16:creationId xmlns:a16="http://schemas.microsoft.com/office/drawing/2014/main" id="{BCCFD460-1A82-2D46-BF72-1025D554BA51}"/>
              </a:ext>
            </a:extLst>
          </p:cNvPr>
          <p:cNvSpPr>
            <a:spLocks noGrp="1"/>
          </p:cNvSpPr>
          <p:nvPr>
            <p:ph sz="half" idx="1"/>
          </p:nvPr>
        </p:nvSpPr>
        <p:spPr>
          <a:xfrm>
            <a:off x="4831536" y="4041708"/>
            <a:ext cx="6578600" cy="3091308"/>
          </a:xfrm>
        </p:spPr>
        <p:txBody>
          <a:bodyPr/>
          <a:lstStyle/>
          <a:p>
            <a:endParaRPr lang="en-GB" dirty="0"/>
          </a:p>
        </p:txBody>
      </p:sp>
      <p:sp>
        <p:nvSpPr>
          <p:cNvPr id="4" name="Date Placeholder 3">
            <a:extLst>
              <a:ext uri="{FF2B5EF4-FFF2-40B4-BE49-F238E27FC236}">
                <a16:creationId xmlns:a16="http://schemas.microsoft.com/office/drawing/2014/main" id="{AFA40C3B-5842-ECEF-F449-9114F1CFF07E}"/>
              </a:ext>
            </a:extLst>
          </p:cNvPr>
          <p:cNvSpPr>
            <a:spLocks noGrp="1"/>
          </p:cNvSpPr>
          <p:nvPr>
            <p:ph type="dt" sz="half" idx="10"/>
          </p:nvPr>
        </p:nvSpPr>
        <p:spPr/>
        <p:txBody>
          <a:bodyPr/>
          <a:lstStyle/>
          <a:p>
            <a:fld id="{52394F7A-CCB2-9048-9B89-61564A844752}" type="datetime1">
              <a:rPr lang="en-GB" smtClean="0"/>
              <a:t>04/07/2022</a:t>
            </a:fld>
            <a:endParaRPr lang="en-US"/>
          </a:p>
        </p:txBody>
      </p:sp>
      <p:sp>
        <p:nvSpPr>
          <p:cNvPr id="6" name="Slide Number Placeholder 5">
            <a:extLst>
              <a:ext uri="{FF2B5EF4-FFF2-40B4-BE49-F238E27FC236}">
                <a16:creationId xmlns:a16="http://schemas.microsoft.com/office/drawing/2014/main" id="{6E7A1DD0-AA87-6C31-ECA1-090AE6309D2B}"/>
              </a:ext>
            </a:extLst>
          </p:cNvPr>
          <p:cNvSpPr>
            <a:spLocks noGrp="1"/>
          </p:cNvSpPr>
          <p:nvPr>
            <p:ph type="sldNum" sz="quarter" idx="12"/>
          </p:nvPr>
        </p:nvSpPr>
        <p:spPr/>
        <p:txBody>
          <a:bodyPr/>
          <a:lstStyle/>
          <a:p>
            <a:fld id="{B6F15528-21DE-4FAA-801E-634DDDAF4B2B}" type="slidenum">
              <a:rPr lang="en-US" smtClean="0"/>
              <a:pPr/>
              <a:t>2</a:t>
            </a:fld>
            <a:endParaRPr lang="en-US"/>
          </a:p>
        </p:txBody>
      </p:sp>
      <p:grpSp>
        <p:nvGrpSpPr>
          <p:cNvPr id="19" name="Group 18">
            <a:extLst>
              <a:ext uri="{FF2B5EF4-FFF2-40B4-BE49-F238E27FC236}">
                <a16:creationId xmlns:a16="http://schemas.microsoft.com/office/drawing/2014/main" id="{A22E4A1B-8E15-222C-8AE8-EEA8918F11D7}"/>
              </a:ext>
            </a:extLst>
          </p:cNvPr>
          <p:cNvGrpSpPr/>
          <p:nvPr/>
        </p:nvGrpSpPr>
        <p:grpSpPr>
          <a:xfrm>
            <a:off x="-35560" y="709086"/>
            <a:ext cx="4550995" cy="6140819"/>
            <a:chOff x="-35560" y="709086"/>
            <a:chExt cx="4550995" cy="6140819"/>
          </a:xfrm>
        </p:grpSpPr>
        <p:sp>
          <p:nvSpPr>
            <p:cNvPr id="17" name="Rectangle 16">
              <a:extLst>
                <a:ext uri="{FF2B5EF4-FFF2-40B4-BE49-F238E27FC236}">
                  <a16:creationId xmlns:a16="http://schemas.microsoft.com/office/drawing/2014/main" id="{079D4F1E-3AD2-4DDD-93D8-7BC35CE839D9}"/>
                </a:ext>
              </a:extLst>
            </p:cNvPr>
            <p:cNvSpPr/>
            <p:nvPr/>
          </p:nvSpPr>
          <p:spPr>
            <a:xfrm>
              <a:off x="-35560" y="774316"/>
              <a:ext cx="4550995" cy="603315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30" name="Picture 6" descr="De gauche à droite, François Englert et Robert Brout, les codécouvreurs du mécanisme de Brout-Englert-Higgs, lors de la remise du prix Sakurai 2010. © Self, Wikipédia, DP">
              <a:extLst>
                <a:ext uri="{FF2B5EF4-FFF2-40B4-BE49-F238E27FC236}">
                  <a16:creationId xmlns:a16="http://schemas.microsoft.com/office/drawing/2014/main" id="{E396F850-E968-32A1-2643-6318B83278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 y="2153463"/>
              <a:ext cx="3063861" cy="171959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1698459D-7D88-B829-4F32-8CBB651AA3E4}"/>
                </a:ext>
              </a:extLst>
            </p:cNvPr>
            <p:cNvPicPr>
              <a:picLocks noChangeAspect="1"/>
            </p:cNvPicPr>
            <p:nvPr/>
          </p:nvPicPr>
          <p:blipFill>
            <a:blip r:embed="rId4"/>
            <a:stretch>
              <a:fillRect/>
            </a:stretch>
          </p:blipFill>
          <p:spPr>
            <a:xfrm>
              <a:off x="-35560" y="3615659"/>
              <a:ext cx="4150360" cy="833914"/>
            </a:xfrm>
            <a:prstGeom prst="rect">
              <a:avLst/>
            </a:prstGeom>
          </p:spPr>
        </p:pic>
        <p:pic>
          <p:nvPicPr>
            <p:cNvPr id="1032" name="Picture 8" descr="Credit: Getty Images/Peter Macdiarmid">
              <a:extLst>
                <a:ext uri="{FF2B5EF4-FFF2-40B4-BE49-F238E27FC236}">
                  <a16:creationId xmlns:a16="http://schemas.microsoft.com/office/drawing/2014/main" id="{184C66BA-AE08-D7EA-C375-06B8E982FDF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484" y="709086"/>
              <a:ext cx="963196" cy="1461028"/>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6B4BB80F-EF50-5307-4F7D-B79786BC524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 y="4459354"/>
              <a:ext cx="2378061" cy="178354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9EC5592A-343E-A82F-7108-F4166C540926}"/>
                </a:ext>
              </a:extLst>
            </p:cNvPr>
            <p:cNvPicPr>
              <a:picLocks noChangeAspect="1"/>
            </p:cNvPicPr>
            <p:nvPr/>
          </p:nvPicPr>
          <p:blipFill>
            <a:blip r:embed="rId7"/>
            <a:stretch>
              <a:fillRect/>
            </a:stretch>
          </p:blipFill>
          <p:spPr>
            <a:xfrm>
              <a:off x="-35560" y="6025862"/>
              <a:ext cx="4150360" cy="824043"/>
            </a:xfrm>
            <a:prstGeom prst="rect">
              <a:avLst/>
            </a:prstGeom>
          </p:spPr>
        </p:pic>
        <p:pic>
          <p:nvPicPr>
            <p:cNvPr id="11" name="Picture 10">
              <a:extLst>
                <a:ext uri="{FF2B5EF4-FFF2-40B4-BE49-F238E27FC236}">
                  <a16:creationId xmlns:a16="http://schemas.microsoft.com/office/drawing/2014/main" id="{78063C4D-40D1-D129-6E8B-29071B955C03}"/>
                </a:ext>
              </a:extLst>
            </p:cNvPr>
            <p:cNvPicPr>
              <a:picLocks noChangeAspect="1"/>
            </p:cNvPicPr>
            <p:nvPr/>
          </p:nvPicPr>
          <p:blipFill>
            <a:blip r:embed="rId8"/>
            <a:stretch>
              <a:fillRect/>
            </a:stretch>
          </p:blipFill>
          <p:spPr>
            <a:xfrm>
              <a:off x="1028164" y="862111"/>
              <a:ext cx="3319780" cy="610515"/>
            </a:xfrm>
            <a:prstGeom prst="rect">
              <a:avLst/>
            </a:prstGeom>
          </p:spPr>
        </p:pic>
        <p:pic>
          <p:nvPicPr>
            <p:cNvPr id="18" name="Picture 17">
              <a:extLst>
                <a:ext uri="{FF2B5EF4-FFF2-40B4-BE49-F238E27FC236}">
                  <a16:creationId xmlns:a16="http://schemas.microsoft.com/office/drawing/2014/main" id="{BF3C458B-962A-A0E9-EC09-D78338767CBC}"/>
                </a:ext>
              </a:extLst>
            </p:cNvPr>
            <p:cNvPicPr>
              <a:picLocks noChangeAspect="1"/>
            </p:cNvPicPr>
            <p:nvPr/>
          </p:nvPicPr>
          <p:blipFill>
            <a:blip r:embed="rId9"/>
            <a:stretch>
              <a:fillRect/>
            </a:stretch>
          </p:blipFill>
          <p:spPr>
            <a:xfrm>
              <a:off x="1043404" y="1552757"/>
              <a:ext cx="3304540" cy="608676"/>
            </a:xfrm>
            <a:prstGeom prst="rect">
              <a:avLst/>
            </a:prstGeom>
          </p:spPr>
        </p:pic>
      </p:grpSp>
      <p:grpSp>
        <p:nvGrpSpPr>
          <p:cNvPr id="20" name="Group 19">
            <a:extLst>
              <a:ext uri="{FF2B5EF4-FFF2-40B4-BE49-F238E27FC236}">
                <a16:creationId xmlns:a16="http://schemas.microsoft.com/office/drawing/2014/main" id="{E7B68275-12DB-E1C9-6507-E4AAF6B6DA06}"/>
              </a:ext>
            </a:extLst>
          </p:cNvPr>
          <p:cNvGrpSpPr/>
          <p:nvPr/>
        </p:nvGrpSpPr>
        <p:grpSpPr>
          <a:xfrm>
            <a:off x="4490909" y="804710"/>
            <a:ext cx="7701091" cy="6033158"/>
            <a:chOff x="4490909" y="804710"/>
            <a:chExt cx="7701091" cy="6033158"/>
          </a:xfrm>
        </p:grpSpPr>
        <p:sp>
          <p:nvSpPr>
            <p:cNvPr id="16" name="Rectangle 15">
              <a:extLst>
                <a:ext uri="{FF2B5EF4-FFF2-40B4-BE49-F238E27FC236}">
                  <a16:creationId xmlns:a16="http://schemas.microsoft.com/office/drawing/2014/main" id="{0133032C-AC84-1606-FD60-6E5F90A7C994}"/>
                </a:ext>
              </a:extLst>
            </p:cNvPr>
            <p:cNvSpPr/>
            <p:nvPr/>
          </p:nvSpPr>
          <p:spPr>
            <a:xfrm>
              <a:off x="4490909" y="804710"/>
              <a:ext cx="7701091" cy="6033158"/>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a:extLst>
                <a:ext uri="{FF2B5EF4-FFF2-40B4-BE49-F238E27FC236}">
                  <a16:creationId xmlns:a16="http://schemas.microsoft.com/office/drawing/2014/main" id="{0EADFEF0-B5F5-6815-EC7E-E2AA37687227}"/>
                </a:ext>
              </a:extLst>
            </p:cNvPr>
            <p:cNvPicPr>
              <a:picLocks noChangeAspect="1"/>
            </p:cNvPicPr>
            <p:nvPr/>
          </p:nvPicPr>
          <p:blipFill>
            <a:blip r:embed="rId10"/>
            <a:stretch>
              <a:fillRect/>
            </a:stretch>
          </p:blipFill>
          <p:spPr>
            <a:xfrm>
              <a:off x="4739144" y="3033667"/>
              <a:ext cx="6995346" cy="3327056"/>
            </a:xfrm>
            <a:prstGeom prst="rect">
              <a:avLst/>
            </a:prstGeom>
          </p:spPr>
        </p:pic>
        <p:pic>
          <p:nvPicPr>
            <p:cNvPr id="1036" name="Picture 12">
              <a:extLst>
                <a:ext uri="{FF2B5EF4-FFF2-40B4-BE49-F238E27FC236}">
                  <a16:creationId xmlns:a16="http://schemas.microsoft.com/office/drawing/2014/main" id="{DA915899-3839-22AE-566A-50EFBAFB04F8}"/>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639917" y="907329"/>
              <a:ext cx="2396458" cy="1920239"/>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Dimitri Nanopoulos">
              <a:extLst>
                <a:ext uri="{FF2B5EF4-FFF2-40B4-BE49-F238E27FC236}">
                  <a16:creationId xmlns:a16="http://schemas.microsoft.com/office/drawing/2014/main" id="{53AE59D5-C8AB-A176-96BB-80434FCF4594}"/>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0302564" y="875101"/>
              <a:ext cx="1279929" cy="1791900"/>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Physics: She did it all | Nature">
              <a:extLst>
                <a:ext uri="{FF2B5EF4-FFF2-40B4-BE49-F238E27FC236}">
                  <a16:creationId xmlns:a16="http://schemas.microsoft.com/office/drawing/2014/main" id="{A4FB4C04-4CD2-493F-66C1-A90CF03C317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230283" y="862111"/>
              <a:ext cx="2744083" cy="1939535"/>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Footer Placeholder 2">
            <a:extLst>
              <a:ext uri="{FF2B5EF4-FFF2-40B4-BE49-F238E27FC236}">
                <a16:creationId xmlns:a16="http://schemas.microsoft.com/office/drawing/2014/main" id="{3CBCDFD4-9341-6C9F-71F9-470423DB504D}"/>
              </a:ext>
            </a:extLst>
          </p:cNvPr>
          <p:cNvSpPr>
            <a:spLocks noGrp="1"/>
          </p:cNvSpPr>
          <p:nvPr>
            <p:ph type="ftr" sz="quarter" idx="11"/>
          </p:nvPr>
        </p:nvSpPr>
        <p:spPr/>
        <p:txBody>
          <a:bodyPr/>
          <a:lstStyle/>
          <a:p>
            <a:r>
              <a:rPr lang="it-IT"/>
              <a:t>D. Bortoletto, Higgs@10</a:t>
            </a:r>
            <a:endParaRPr lang="en-US" dirty="0"/>
          </a:p>
        </p:txBody>
      </p:sp>
    </p:spTree>
    <p:extLst>
      <p:ext uri="{BB962C8B-B14F-4D97-AF65-F5344CB8AC3E}">
        <p14:creationId xmlns:p14="http://schemas.microsoft.com/office/powerpoint/2010/main" val="686762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554E78-897C-7868-3B04-22FE0A0A1CCB}"/>
              </a:ext>
            </a:extLst>
          </p:cNvPr>
          <p:cNvSpPr>
            <a:spLocks noGrp="1"/>
          </p:cNvSpPr>
          <p:nvPr>
            <p:ph type="title"/>
          </p:nvPr>
        </p:nvSpPr>
        <p:spPr/>
        <p:txBody>
          <a:bodyPr/>
          <a:lstStyle/>
          <a:p>
            <a:r>
              <a:rPr lang="en-GB" dirty="0"/>
              <a:t>June 13, 2012</a:t>
            </a:r>
          </a:p>
        </p:txBody>
      </p:sp>
      <p:sp>
        <p:nvSpPr>
          <p:cNvPr id="5" name="Date Placeholder 4">
            <a:extLst>
              <a:ext uri="{FF2B5EF4-FFF2-40B4-BE49-F238E27FC236}">
                <a16:creationId xmlns:a16="http://schemas.microsoft.com/office/drawing/2014/main" id="{1D427B84-C2FE-6810-70C8-3E8F0C95585F}"/>
              </a:ext>
            </a:extLst>
          </p:cNvPr>
          <p:cNvSpPr>
            <a:spLocks noGrp="1"/>
          </p:cNvSpPr>
          <p:nvPr>
            <p:ph type="dt" sz="half" idx="10"/>
          </p:nvPr>
        </p:nvSpPr>
        <p:spPr/>
        <p:txBody>
          <a:bodyPr/>
          <a:lstStyle/>
          <a:p>
            <a:fld id="{78F21246-D3FC-F44A-B2F9-739794934AF8}" type="datetime1">
              <a:rPr lang="en-GB" smtClean="0"/>
              <a:t>04/07/2022</a:t>
            </a:fld>
            <a:endParaRPr lang="en-US"/>
          </a:p>
        </p:txBody>
      </p:sp>
      <p:sp>
        <p:nvSpPr>
          <p:cNvPr id="7" name="Slide Number Placeholder 6">
            <a:extLst>
              <a:ext uri="{FF2B5EF4-FFF2-40B4-BE49-F238E27FC236}">
                <a16:creationId xmlns:a16="http://schemas.microsoft.com/office/drawing/2014/main" id="{74F397E8-3496-08A8-0064-4A14E07414B2}"/>
              </a:ext>
            </a:extLst>
          </p:cNvPr>
          <p:cNvSpPr>
            <a:spLocks noGrp="1"/>
          </p:cNvSpPr>
          <p:nvPr>
            <p:ph type="sldNum" sz="quarter" idx="12"/>
          </p:nvPr>
        </p:nvSpPr>
        <p:spPr/>
        <p:txBody>
          <a:bodyPr/>
          <a:lstStyle/>
          <a:p>
            <a:fld id="{B6F15528-21DE-4FAA-801E-634DDDAF4B2B}" type="slidenum">
              <a:rPr lang="en-US" smtClean="0"/>
              <a:pPr/>
              <a:t>20</a:t>
            </a:fld>
            <a:endParaRPr lang="en-US"/>
          </a:p>
        </p:txBody>
      </p:sp>
      <p:pic>
        <p:nvPicPr>
          <p:cNvPr id="11" name="Content Placeholder 10">
            <a:extLst>
              <a:ext uri="{FF2B5EF4-FFF2-40B4-BE49-F238E27FC236}">
                <a16:creationId xmlns:a16="http://schemas.microsoft.com/office/drawing/2014/main" id="{7B6ED007-D5C8-F3E0-BBD9-CD0F26856F77}"/>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209800" y="838200"/>
            <a:ext cx="8382000" cy="5592365"/>
          </a:xfrm>
        </p:spPr>
      </p:pic>
      <p:sp>
        <p:nvSpPr>
          <p:cNvPr id="3" name="Footer Placeholder 2">
            <a:extLst>
              <a:ext uri="{FF2B5EF4-FFF2-40B4-BE49-F238E27FC236}">
                <a16:creationId xmlns:a16="http://schemas.microsoft.com/office/drawing/2014/main" id="{AD410745-C25C-A69F-491B-B2C0B35D6161}"/>
              </a:ext>
            </a:extLst>
          </p:cNvPr>
          <p:cNvSpPr>
            <a:spLocks noGrp="1"/>
          </p:cNvSpPr>
          <p:nvPr>
            <p:ph type="ftr" sz="quarter" idx="11"/>
          </p:nvPr>
        </p:nvSpPr>
        <p:spPr/>
        <p:txBody>
          <a:bodyPr/>
          <a:lstStyle/>
          <a:p>
            <a:r>
              <a:rPr lang="it-IT"/>
              <a:t>D. Bortoletto, Higgs@10</a:t>
            </a:r>
            <a:endParaRPr lang="en-US" dirty="0"/>
          </a:p>
        </p:txBody>
      </p:sp>
    </p:spTree>
    <p:extLst>
      <p:ext uri="{BB962C8B-B14F-4D97-AF65-F5344CB8AC3E}">
        <p14:creationId xmlns:p14="http://schemas.microsoft.com/office/powerpoint/2010/main" val="15322681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FDA1F-D57C-59EF-B02A-D978A493A2AF}"/>
              </a:ext>
            </a:extLst>
          </p:cNvPr>
          <p:cNvSpPr>
            <a:spLocks noGrp="1"/>
          </p:cNvSpPr>
          <p:nvPr>
            <p:ph type="title"/>
          </p:nvPr>
        </p:nvSpPr>
        <p:spPr/>
        <p:txBody>
          <a:bodyPr/>
          <a:lstStyle/>
          <a:p>
            <a:r>
              <a:rPr lang="en-GB" dirty="0"/>
              <a:t>The history</a:t>
            </a:r>
          </a:p>
        </p:txBody>
      </p:sp>
      <p:sp>
        <p:nvSpPr>
          <p:cNvPr id="3" name="Content Placeholder 2">
            <a:extLst>
              <a:ext uri="{FF2B5EF4-FFF2-40B4-BE49-F238E27FC236}">
                <a16:creationId xmlns:a16="http://schemas.microsoft.com/office/drawing/2014/main" id="{629FE5A1-94A8-5ECB-04E2-939EF1564436}"/>
              </a:ext>
            </a:extLst>
          </p:cNvPr>
          <p:cNvSpPr>
            <a:spLocks noGrp="1"/>
          </p:cNvSpPr>
          <p:nvPr>
            <p:ph sz="half" idx="1"/>
          </p:nvPr>
        </p:nvSpPr>
        <p:spPr/>
        <p:txBody>
          <a:bodyPr>
            <a:normAutofit/>
          </a:bodyPr>
          <a:lstStyle/>
          <a:p>
            <a:endParaRPr lang="en-GB"/>
          </a:p>
        </p:txBody>
      </p:sp>
      <p:sp>
        <p:nvSpPr>
          <p:cNvPr id="4" name="Content Placeholder 3">
            <a:extLst>
              <a:ext uri="{FF2B5EF4-FFF2-40B4-BE49-F238E27FC236}">
                <a16:creationId xmlns:a16="http://schemas.microsoft.com/office/drawing/2014/main" id="{05B1FD86-5D09-B8D0-13A7-902C282DE45C}"/>
              </a:ext>
            </a:extLst>
          </p:cNvPr>
          <p:cNvSpPr>
            <a:spLocks noGrp="1"/>
          </p:cNvSpPr>
          <p:nvPr>
            <p:ph sz="half" idx="2"/>
          </p:nvPr>
        </p:nvSpPr>
        <p:spPr>
          <a:xfrm>
            <a:off x="2635148" y="5984570"/>
            <a:ext cx="8133408" cy="743702"/>
          </a:xfrm>
        </p:spPr>
        <p:txBody>
          <a:bodyPr>
            <a:normAutofit/>
          </a:bodyPr>
          <a:lstStyle/>
          <a:p>
            <a:r>
              <a:rPr lang="en-GB" dirty="0"/>
              <a:t>Analysis featured in the Nobel Prize talk </a:t>
            </a:r>
          </a:p>
        </p:txBody>
      </p:sp>
      <p:sp>
        <p:nvSpPr>
          <p:cNvPr id="5" name="Date Placeholder 4">
            <a:extLst>
              <a:ext uri="{FF2B5EF4-FFF2-40B4-BE49-F238E27FC236}">
                <a16:creationId xmlns:a16="http://schemas.microsoft.com/office/drawing/2014/main" id="{3AA5E078-574F-B60B-6310-B662DA07472D}"/>
              </a:ext>
            </a:extLst>
          </p:cNvPr>
          <p:cNvSpPr>
            <a:spLocks noGrp="1"/>
          </p:cNvSpPr>
          <p:nvPr>
            <p:ph type="dt" sz="half" idx="10"/>
          </p:nvPr>
        </p:nvSpPr>
        <p:spPr/>
        <p:txBody>
          <a:bodyPr/>
          <a:lstStyle/>
          <a:p>
            <a:fld id="{91D54BFB-8AA9-AF48-8AF9-51E2FA5F1E4A}" type="datetime1">
              <a:rPr lang="en-GB" smtClean="0"/>
              <a:t>04/07/2022</a:t>
            </a:fld>
            <a:endParaRPr lang="en-US"/>
          </a:p>
        </p:txBody>
      </p:sp>
      <p:sp>
        <p:nvSpPr>
          <p:cNvPr id="7" name="Slide Number Placeholder 6">
            <a:extLst>
              <a:ext uri="{FF2B5EF4-FFF2-40B4-BE49-F238E27FC236}">
                <a16:creationId xmlns:a16="http://schemas.microsoft.com/office/drawing/2014/main" id="{64170B28-C9ED-41CB-CCC6-E39A17EB0777}"/>
              </a:ext>
            </a:extLst>
          </p:cNvPr>
          <p:cNvSpPr>
            <a:spLocks noGrp="1"/>
          </p:cNvSpPr>
          <p:nvPr>
            <p:ph type="sldNum" sz="quarter" idx="12"/>
          </p:nvPr>
        </p:nvSpPr>
        <p:spPr/>
        <p:txBody>
          <a:bodyPr/>
          <a:lstStyle/>
          <a:p>
            <a:fld id="{B6F15528-21DE-4FAA-801E-634DDDAF4B2B}" type="slidenum">
              <a:rPr lang="en-US" smtClean="0"/>
              <a:pPr/>
              <a:t>21</a:t>
            </a:fld>
            <a:endParaRPr lang="en-US"/>
          </a:p>
        </p:txBody>
      </p:sp>
      <p:pic>
        <p:nvPicPr>
          <p:cNvPr id="8" name="Picture 7">
            <a:extLst>
              <a:ext uri="{FF2B5EF4-FFF2-40B4-BE49-F238E27FC236}">
                <a16:creationId xmlns:a16="http://schemas.microsoft.com/office/drawing/2014/main" id="{42AC25F7-3F5B-4153-5EA6-0E2A4744094B}"/>
              </a:ext>
            </a:extLst>
          </p:cNvPr>
          <p:cNvPicPr>
            <a:picLocks noChangeAspect="1"/>
          </p:cNvPicPr>
          <p:nvPr/>
        </p:nvPicPr>
        <p:blipFill>
          <a:blip r:embed="rId2"/>
          <a:stretch>
            <a:fillRect/>
          </a:stretch>
        </p:blipFill>
        <p:spPr>
          <a:xfrm>
            <a:off x="-9395" y="960530"/>
            <a:ext cx="6582587" cy="4936940"/>
          </a:xfrm>
          <a:prstGeom prst="rect">
            <a:avLst/>
          </a:prstGeom>
        </p:spPr>
      </p:pic>
      <p:pic>
        <p:nvPicPr>
          <p:cNvPr id="9" name="Picture 8">
            <a:extLst>
              <a:ext uri="{FF2B5EF4-FFF2-40B4-BE49-F238E27FC236}">
                <a16:creationId xmlns:a16="http://schemas.microsoft.com/office/drawing/2014/main" id="{E034DF03-E700-9043-88ED-5074B2114E39}"/>
              </a:ext>
            </a:extLst>
          </p:cNvPr>
          <p:cNvPicPr>
            <a:picLocks noChangeAspect="1"/>
          </p:cNvPicPr>
          <p:nvPr/>
        </p:nvPicPr>
        <p:blipFill>
          <a:blip r:embed="rId3"/>
          <a:stretch>
            <a:fillRect/>
          </a:stretch>
        </p:blipFill>
        <p:spPr>
          <a:xfrm>
            <a:off x="7192187" y="1058183"/>
            <a:ext cx="4928432" cy="4839287"/>
          </a:xfrm>
          <a:prstGeom prst="rect">
            <a:avLst/>
          </a:prstGeom>
        </p:spPr>
      </p:pic>
      <p:pic>
        <p:nvPicPr>
          <p:cNvPr id="12" name="Picture 11">
            <a:extLst>
              <a:ext uri="{FF2B5EF4-FFF2-40B4-BE49-F238E27FC236}">
                <a16:creationId xmlns:a16="http://schemas.microsoft.com/office/drawing/2014/main" id="{4C04566C-9674-62C3-03A1-CB9C68C63725}"/>
              </a:ext>
            </a:extLst>
          </p:cNvPr>
          <p:cNvPicPr>
            <a:picLocks noChangeAspect="1"/>
          </p:cNvPicPr>
          <p:nvPr/>
        </p:nvPicPr>
        <p:blipFill>
          <a:blip r:embed="rId4"/>
          <a:stretch>
            <a:fillRect/>
          </a:stretch>
        </p:blipFill>
        <p:spPr>
          <a:xfrm>
            <a:off x="1524000" y="844550"/>
            <a:ext cx="9144000" cy="5168900"/>
          </a:xfrm>
          <a:prstGeom prst="rect">
            <a:avLst/>
          </a:prstGeom>
        </p:spPr>
      </p:pic>
      <p:pic>
        <p:nvPicPr>
          <p:cNvPr id="14" name="Picture 13">
            <a:extLst>
              <a:ext uri="{FF2B5EF4-FFF2-40B4-BE49-F238E27FC236}">
                <a16:creationId xmlns:a16="http://schemas.microsoft.com/office/drawing/2014/main" id="{C6DEB1ED-7CC1-6050-B10A-B1F409586361}"/>
              </a:ext>
            </a:extLst>
          </p:cNvPr>
          <p:cNvPicPr>
            <a:picLocks noChangeAspect="1"/>
          </p:cNvPicPr>
          <p:nvPr/>
        </p:nvPicPr>
        <p:blipFill>
          <a:blip r:embed="rId5"/>
          <a:stretch>
            <a:fillRect/>
          </a:stretch>
        </p:blipFill>
        <p:spPr>
          <a:xfrm>
            <a:off x="10312992" y="0"/>
            <a:ext cx="1935726" cy="1905000"/>
          </a:xfrm>
          <a:prstGeom prst="rect">
            <a:avLst/>
          </a:prstGeom>
        </p:spPr>
      </p:pic>
      <p:sp>
        <p:nvSpPr>
          <p:cNvPr id="6" name="Footer Placeholder 5">
            <a:extLst>
              <a:ext uri="{FF2B5EF4-FFF2-40B4-BE49-F238E27FC236}">
                <a16:creationId xmlns:a16="http://schemas.microsoft.com/office/drawing/2014/main" id="{C12EE226-201B-6DB7-0696-289521DF30D8}"/>
              </a:ext>
            </a:extLst>
          </p:cNvPr>
          <p:cNvSpPr>
            <a:spLocks noGrp="1"/>
          </p:cNvSpPr>
          <p:nvPr>
            <p:ph type="ftr" sz="quarter" idx="11"/>
          </p:nvPr>
        </p:nvSpPr>
        <p:spPr/>
        <p:txBody>
          <a:bodyPr/>
          <a:lstStyle/>
          <a:p>
            <a:r>
              <a:rPr lang="it-IT"/>
              <a:t>D. Bortoletto, Higgs@10</a:t>
            </a:r>
            <a:endParaRPr lang="en-US" dirty="0"/>
          </a:p>
        </p:txBody>
      </p:sp>
    </p:spTree>
    <p:extLst>
      <p:ext uri="{BB962C8B-B14F-4D97-AF65-F5344CB8AC3E}">
        <p14:creationId xmlns:p14="http://schemas.microsoft.com/office/powerpoint/2010/main" val="1420405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92DA1C-85DB-4A76-C7E1-00B87EE9D941}"/>
              </a:ext>
            </a:extLst>
          </p:cNvPr>
          <p:cNvSpPr>
            <a:spLocks noGrp="1"/>
          </p:cNvSpPr>
          <p:nvPr>
            <p:ph type="title"/>
          </p:nvPr>
        </p:nvSpPr>
        <p:spPr/>
        <p:txBody>
          <a:bodyPr/>
          <a:lstStyle/>
          <a:p>
            <a:r>
              <a:rPr lang="en-GB" dirty="0"/>
              <a:t>July 2, 2012</a:t>
            </a:r>
          </a:p>
        </p:txBody>
      </p:sp>
      <p:pic>
        <p:nvPicPr>
          <p:cNvPr id="8" name="Content Placeholder 7">
            <a:extLst>
              <a:ext uri="{FF2B5EF4-FFF2-40B4-BE49-F238E27FC236}">
                <a16:creationId xmlns:a16="http://schemas.microsoft.com/office/drawing/2014/main" id="{26A8795B-8805-980F-0B92-AE62073BC08A}"/>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900392" y="888081"/>
            <a:ext cx="4424266" cy="5899022"/>
          </a:xfrm>
        </p:spPr>
      </p:pic>
      <p:sp>
        <p:nvSpPr>
          <p:cNvPr id="5" name="Date Placeholder 4">
            <a:extLst>
              <a:ext uri="{FF2B5EF4-FFF2-40B4-BE49-F238E27FC236}">
                <a16:creationId xmlns:a16="http://schemas.microsoft.com/office/drawing/2014/main" id="{27D09016-F849-BAA0-F149-149E31DE0DAD}"/>
              </a:ext>
            </a:extLst>
          </p:cNvPr>
          <p:cNvSpPr>
            <a:spLocks noGrp="1"/>
          </p:cNvSpPr>
          <p:nvPr>
            <p:ph type="dt" sz="half" idx="10"/>
          </p:nvPr>
        </p:nvSpPr>
        <p:spPr/>
        <p:txBody>
          <a:bodyPr/>
          <a:lstStyle/>
          <a:p>
            <a:fld id="{4BAA16FA-EC2C-8346-8318-EDF0154AF47B}" type="datetime1">
              <a:rPr lang="en-GB" smtClean="0"/>
              <a:t>04/07/2022</a:t>
            </a:fld>
            <a:endParaRPr lang="en-US"/>
          </a:p>
        </p:txBody>
      </p:sp>
      <p:sp>
        <p:nvSpPr>
          <p:cNvPr id="6" name="Slide Number Placeholder 5">
            <a:extLst>
              <a:ext uri="{FF2B5EF4-FFF2-40B4-BE49-F238E27FC236}">
                <a16:creationId xmlns:a16="http://schemas.microsoft.com/office/drawing/2014/main" id="{B046A055-8570-C775-48E2-80079D4BD338}"/>
              </a:ext>
            </a:extLst>
          </p:cNvPr>
          <p:cNvSpPr>
            <a:spLocks noGrp="1"/>
          </p:cNvSpPr>
          <p:nvPr>
            <p:ph type="sldNum" sz="quarter" idx="12"/>
          </p:nvPr>
        </p:nvSpPr>
        <p:spPr/>
        <p:txBody>
          <a:bodyPr/>
          <a:lstStyle/>
          <a:p>
            <a:fld id="{B6F15528-21DE-4FAA-801E-634DDDAF4B2B}" type="slidenum">
              <a:rPr lang="en-US" smtClean="0"/>
              <a:pPr/>
              <a:t>22</a:t>
            </a:fld>
            <a:endParaRPr lang="en-US"/>
          </a:p>
        </p:txBody>
      </p:sp>
      <p:sp>
        <p:nvSpPr>
          <p:cNvPr id="3" name="Footer Placeholder 2">
            <a:extLst>
              <a:ext uri="{FF2B5EF4-FFF2-40B4-BE49-F238E27FC236}">
                <a16:creationId xmlns:a16="http://schemas.microsoft.com/office/drawing/2014/main" id="{6BDFD580-9699-5AC0-11CB-4723A9740087}"/>
              </a:ext>
            </a:extLst>
          </p:cNvPr>
          <p:cNvSpPr>
            <a:spLocks noGrp="1"/>
          </p:cNvSpPr>
          <p:nvPr>
            <p:ph type="ftr" sz="quarter" idx="11"/>
          </p:nvPr>
        </p:nvSpPr>
        <p:spPr/>
        <p:txBody>
          <a:bodyPr/>
          <a:lstStyle/>
          <a:p>
            <a:r>
              <a:rPr lang="it-IT"/>
              <a:t>D. Bortoletto, Higgs@10</a:t>
            </a:r>
            <a:endParaRPr lang="en-US" dirty="0"/>
          </a:p>
        </p:txBody>
      </p:sp>
    </p:spTree>
    <p:extLst>
      <p:ext uri="{BB962C8B-B14F-4D97-AF65-F5344CB8AC3E}">
        <p14:creationId xmlns:p14="http://schemas.microsoft.com/office/powerpoint/2010/main" val="31624299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July 4, 2012</a:t>
            </a:r>
          </a:p>
        </p:txBody>
      </p:sp>
      <p:pic>
        <p:nvPicPr>
          <p:cNvPr id="5" name="Picture 4"/>
          <p:cNvPicPr>
            <a:picLocks noChangeAspect="1"/>
          </p:cNvPicPr>
          <p:nvPr/>
        </p:nvPicPr>
        <p:blipFill>
          <a:blip r:embed="rId3"/>
          <a:stretch>
            <a:fillRect/>
          </a:stretch>
        </p:blipFill>
        <p:spPr>
          <a:xfrm>
            <a:off x="3048000" y="1219200"/>
            <a:ext cx="6400800" cy="4800600"/>
          </a:xfrm>
          <a:prstGeom prst="rect">
            <a:avLst/>
          </a:prstGeom>
        </p:spPr>
      </p:pic>
      <p:pic>
        <p:nvPicPr>
          <p:cNvPr id="6" name="Picture 5"/>
          <p:cNvPicPr>
            <a:picLocks noChangeAspect="1"/>
          </p:cNvPicPr>
          <p:nvPr/>
        </p:nvPicPr>
        <p:blipFill>
          <a:blip r:embed="rId4"/>
          <a:stretch>
            <a:fillRect/>
          </a:stretch>
        </p:blipFill>
        <p:spPr>
          <a:xfrm>
            <a:off x="2286000" y="1066800"/>
            <a:ext cx="8128000" cy="5422900"/>
          </a:xfrm>
          <a:prstGeom prst="rect">
            <a:avLst/>
          </a:prstGeom>
        </p:spPr>
      </p:pic>
      <p:pic>
        <p:nvPicPr>
          <p:cNvPr id="7" name="Picture 6"/>
          <p:cNvPicPr>
            <a:picLocks noChangeAspect="1"/>
          </p:cNvPicPr>
          <p:nvPr/>
        </p:nvPicPr>
        <p:blipFill>
          <a:blip r:embed="rId5"/>
          <a:stretch>
            <a:fillRect/>
          </a:stretch>
        </p:blipFill>
        <p:spPr>
          <a:xfrm>
            <a:off x="1524000" y="920362"/>
            <a:ext cx="9144000" cy="5162939"/>
          </a:xfrm>
          <a:prstGeom prst="rect">
            <a:avLst/>
          </a:prstGeom>
        </p:spPr>
      </p:pic>
      <p:pic>
        <p:nvPicPr>
          <p:cNvPr id="8" name="Picture 7"/>
          <p:cNvPicPr>
            <a:picLocks noChangeAspect="1"/>
          </p:cNvPicPr>
          <p:nvPr/>
        </p:nvPicPr>
        <p:blipFill>
          <a:blip r:embed="rId6"/>
          <a:stretch>
            <a:fillRect/>
          </a:stretch>
        </p:blipFill>
        <p:spPr>
          <a:xfrm>
            <a:off x="1736497" y="1435100"/>
            <a:ext cx="8128000" cy="5422900"/>
          </a:xfrm>
          <a:prstGeom prst="rect">
            <a:avLst/>
          </a:prstGeom>
        </p:spPr>
      </p:pic>
      <p:sp>
        <p:nvSpPr>
          <p:cNvPr id="9" name="Content Placeholder 8"/>
          <p:cNvSpPr>
            <a:spLocks noGrp="1"/>
          </p:cNvSpPr>
          <p:nvPr>
            <p:ph idx="1"/>
          </p:nvPr>
        </p:nvSpPr>
        <p:spPr>
          <a:xfrm>
            <a:off x="1727200" y="1054101"/>
            <a:ext cx="8365899" cy="5112117"/>
          </a:xfrm>
        </p:spPr>
        <p:txBody>
          <a:bodyPr/>
          <a:lstStyle/>
          <a:p>
            <a:endParaRPr lang="en-US" dirty="0"/>
          </a:p>
        </p:txBody>
      </p:sp>
      <p:sp>
        <p:nvSpPr>
          <p:cNvPr id="3" name="Date Placeholder 2">
            <a:extLst>
              <a:ext uri="{FF2B5EF4-FFF2-40B4-BE49-F238E27FC236}">
                <a16:creationId xmlns:a16="http://schemas.microsoft.com/office/drawing/2014/main" id="{9D0FDA2B-1818-5DB2-1484-3CB22D371C70}"/>
              </a:ext>
            </a:extLst>
          </p:cNvPr>
          <p:cNvSpPr>
            <a:spLocks noGrp="1"/>
          </p:cNvSpPr>
          <p:nvPr>
            <p:ph type="dt" sz="half" idx="10"/>
          </p:nvPr>
        </p:nvSpPr>
        <p:spPr/>
        <p:txBody>
          <a:bodyPr/>
          <a:lstStyle/>
          <a:p>
            <a:fld id="{DA85C202-030A-2F4B-9092-BF9A78AAAACC}" type="datetime1">
              <a:rPr lang="en-GB" smtClean="0"/>
              <a:t>04/07/2022</a:t>
            </a:fld>
            <a:endParaRPr lang="en-US"/>
          </a:p>
        </p:txBody>
      </p:sp>
      <p:sp>
        <p:nvSpPr>
          <p:cNvPr id="10" name="Slide Number Placeholder 9">
            <a:extLst>
              <a:ext uri="{FF2B5EF4-FFF2-40B4-BE49-F238E27FC236}">
                <a16:creationId xmlns:a16="http://schemas.microsoft.com/office/drawing/2014/main" id="{5BC421AF-E57A-8D21-7660-87F05BBF76D1}"/>
              </a:ext>
            </a:extLst>
          </p:cNvPr>
          <p:cNvSpPr>
            <a:spLocks noGrp="1"/>
          </p:cNvSpPr>
          <p:nvPr>
            <p:ph type="sldNum" sz="quarter" idx="12"/>
          </p:nvPr>
        </p:nvSpPr>
        <p:spPr/>
        <p:txBody>
          <a:bodyPr/>
          <a:lstStyle/>
          <a:p>
            <a:fld id="{B6F15528-21DE-4FAA-801E-634DDDAF4B2B}" type="slidenum">
              <a:rPr lang="en-US" smtClean="0"/>
              <a:pPr/>
              <a:t>23</a:t>
            </a:fld>
            <a:endParaRPr lang="en-US"/>
          </a:p>
        </p:txBody>
      </p:sp>
      <p:sp>
        <p:nvSpPr>
          <p:cNvPr id="4" name="Footer Placeholder 3">
            <a:extLst>
              <a:ext uri="{FF2B5EF4-FFF2-40B4-BE49-F238E27FC236}">
                <a16:creationId xmlns:a16="http://schemas.microsoft.com/office/drawing/2014/main" id="{0905A883-8F22-0B89-C59B-53B25101EEA5}"/>
              </a:ext>
            </a:extLst>
          </p:cNvPr>
          <p:cNvSpPr>
            <a:spLocks noGrp="1"/>
          </p:cNvSpPr>
          <p:nvPr>
            <p:ph type="ftr" sz="quarter" idx="11"/>
          </p:nvPr>
        </p:nvSpPr>
        <p:spPr/>
        <p:txBody>
          <a:bodyPr/>
          <a:lstStyle/>
          <a:p>
            <a:r>
              <a:rPr lang="it-IT"/>
              <a:t>D. Bortoletto, Higgs@10</a:t>
            </a:r>
            <a:endParaRPr lang="en-US" dirty="0"/>
          </a:p>
        </p:txBody>
      </p:sp>
    </p:spTree>
    <p:extLst>
      <p:ext uri="{BB962C8B-B14F-4D97-AF65-F5344CB8AC3E}">
        <p14:creationId xmlns:p14="http://schemas.microsoft.com/office/powerpoint/2010/main" val="2812146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07C72-1AAE-53C4-D140-4A6DA24F1005}"/>
              </a:ext>
            </a:extLst>
          </p:cNvPr>
          <p:cNvSpPr>
            <a:spLocks noGrp="1"/>
          </p:cNvSpPr>
          <p:nvPr>
            <p:ph type="title"/>
          </p:nvPr>
        </p:nvSpPr>
        <p:spPr/>
        <p:txBody>
          <a:bodyPr/>
          <a:lstStyle/>
          <a:p>
            <a:r>
              <a:rPr lang="en-GB" dirty="0"/>
              <a:t>July 4, 2012</a:t>
            </a:r>
          </a:p>
        </p:txBody>
      </p:sp>
      <p:pic>
        <p:nvPicPr>
          <p:cNvPr id="7" name="Content Placeholder 6">
            <a:extLst>
              <a:ext uri="{FF2B5EF4-FFF2-40B4-BE49-F238E27FC236}">
                <a16:creationId xmlns:a16="http://schemas.microsoft.com/office/drawing/2014/main" id="{C65FF343-6484-E3B1-20C7-F6D572285A2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90800" y="990600"/>
            <a:ext cx="7583080" cy="5257800"/>
          </a:xfrm>
        </p:spPr>
      </p:pic>
      <p:sp>
        <p:nvSpPr>
          <p:cNvPr id="4" name="Date Placeholder 3">
            <a:extLst>
              <a:ext uri="{FF2B5EF4-FFF2-40B4-BE49-F238E27FC236}">
                <a16:creationId xmlns:a16="http://schemas.microsoft.com/office/drawing/2014/main" id="{A2C0A9F6-A4DF-8A02-A98B-D5D842C57AB3}"/>
              </a:ext>
            </a:extLst>
          </p:cNvPr>
          <p:cNvSpPr>
            <a:spLocks noGrp="1"/>
          </p:cNvSpPr>
          <p:nvPr>
            <p:ph type="dt" sz="half" idx="10"/>
          </p:nvPr>
        </p:nvSpPr>
        <p:spPr/>
        <p:txBody>
          <a:bodyPr/>
          <a:lstStyle/>
          <a:p>
            <a:fld id="{C6B73539-E889-2549-915C-51F3135802D6}" type="datetime1">
              <a:rPr lang="en-GB" smtClean="0"/>
              <a:t>04/07/2022</a:t>
            </a:fld>
            <a:endParaRPr lang="en-US"/>
          </a:p>
        </p:txBody>
      </p:sp>
      <p:sp>
        <p:nvSpPr>
          <p:cNvPr id="5" name="Slide Number Placeholder 4">
            <a:extLst>
              <a:ext uri="{FF2B5EF4-FFF2-40B4-BE49-F238E27FC236}">
                <a16:creationId xmlns:a16="http://schemas.microsoft.com/office/drawing/2014/main" id="{E2D9EEFA-9FCD-2C60-1E3C-BD692B9B8B48}"/>
              </a:ext>
            </a:extLst>
          </p:cNvPr>
          <p:cNvSpPr>
            <a:spLocks noGrp="1"/>
          </p:cNvSpPr>
          <p:nvPr>
            <p:ph type="sldNum" sz="quarter" idx="12"/>
          </p:nvPr>
        </p:nvSpPr>
        <p:spPr/>
        <p:txBody>
          <a:bodyPr/>
          <a:lstStyle/>
          <a:p>
            <a:fld id="{B6F15528-21DE-4FAA-801E-634DDDAF4B2B}" type="slidenum">
              <a:rPr lang="en-US" smtClean="0"/>
              <a:pPr/>
              <a:t>24</a:t>
            </a:fld>
            <a:endParaRPr lang="en-US"/>
          </a:p>
        </p:txBody>
      </p:sp>
      <p:sp>
        <p:nvSpPr>
          <p:cNvPr id="3" name="Footer Placeholder 2">
            <a:extLst>
              <a:ext uri="{FF2B5EF4-FFF2-40B4-BE49-F238E27FC236}">
                <a16:creationId xmlns:a16="http://schemas.microsoft.com/office/drawing/2014/main" id="{B87B8AB3-C96F-1B57-4B47-049A2CD654D0}"/>
              </a:ext>
            </a:extLst>
          </p:cNvPr>
          <p:cNvSpPr>
            <a:spLocks noGrp="1"/>
          </p:cNvSpPr>
          <p:nvPr>
            <p:ph type="ftr" sz="quarter" idx="11"/>
          </p:nvPr>
        </p:nvSpPr>
        <p:spPr/>
        <p:txBody>
          <a:bodyPr/>
          <a:lstStyle/>
          <a:p>
            <a:r>
              <a:rPr lang="it-IT"/>
              <a:t>D. Bortoletto, Higgs@10</a:t>
            </a:r>
            <a:endParaRPr lang="en-US" dirty="0"/>
          </a:p>
        </p:txBody>
      </p:sp>
    </p:spTree>
    <p:extLst>
      <p:ext uri="{BB962C8B-B14F-4D97-AF65-F5344CB8AC3E}">
        <p14:creationId xmlns:p14="http://schemas.microsoft.com/office/powerpoint/2010/main" val="11113632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1ED5E-5BFB-9001-C5AA-AF3C60871652}"/>
              </a:ext>
            </a:extLst>
          </p:cNvPr>
          <p:cNvSpPr>
            <a:spLocks noGrp="1"/>
          </p:cNvSpPr>
          <p:nvPr>
            <p:ph type="title"/>
          </p:nvPr>
        </p:nvSpPr>
        <p:spPr/>
        <p:txBody>
          <a:bodyPr/>
          <a:lstStyle/>
          <a:p>
            <a:r>
              <a:rPr lang="en-US" dirty="0"/>
              <a:t>July 4, 2012</a:t>
            </a:r>
            <a:endParaRPr lang="en-GB" dirty="0"/>
          </a:p>
        </p:txBody>
      </p:sp>
      <p:sp>
        <p:nvSpPr>
          <p:cNvPr id="4" name="Date Placeholder 3">
            <a:extLst>
              <a:ext uri="{FF2B5EF4-FFF2-40B4-BE49-F238E27FC236}">
                <a16:creationId xmlns:a16="http://schemas.microsoft.com/office/drawing/2014/main" id="{5D7E7D6B-D912-4BF5-6C79-D7C9CFA281A9}"/>
              </a:ext>
            </a:extLst>
          </p:cNvPr>
          <p:cNvSpPr>
            <a:spLocks noGrp="1"/>
          </p:cNvSpPr>
          <p:nvPr>
            <p:ph type="dt" sz="half" idx="10"/>
          </p:nvPr>
        </p:nvSpPr>
        <p:spPr/>
        <p:txBody>
          <a:bodyPr/>
          <a:lstStyle/>
          <a:p>
            <a:fld id="{BB6E7D0D-C6F6-C34E-B013-B981CF80E292}" type="datetime1">
              <a:rPr lang="en-GB" smtClean="0"/>
              <a:t>04/07/2022</a:t>
            </a:fld>
            <a:endParaRPr lang="en-US"/>
          </a:p>
        </p:txBody>
      </p:sp>
      <p:sp>
        <p:nvSpPr>
          <p:cNvPr id="6" name="Slide Number Placeholder 5">
            <a:extLst>
              <a:ext uri="{FF2B5EF4-FFF2-40B4-BE49-F238E27FC236}">
                <a16:creationId xmlns:a16="http://schemas.microsoft.com/office/drawing/2014/main" id="{E6797920-CC3B-0DD4-FB1F-4CE91A8D7B76}"/>
              </a:ext>
            </a:extLst>
          </p:cNvPr>
          <p:cNvSpPr>
            <a:spLocks noGrp="1"/>
          </p:cNvSpPr>
          <p:nvPr>
            <p:ph type="sldNum" sz="quarter" idx="12"/>
          </p:nvPr>
        </p:nvSpPr>
        <p:spPr/>
        <p:txBody>
          <a:bodyPr/>
          <a:lstStyle/>
          <a:p>
            <a:fld id="{B6F15528-21DE-4FAA-801E-634DDDAF4B2B}" type="slidenum">
              <a:rPr lang="en-US" smtClean="0"/>
              <a:pPr/>
              <a:t>25</a:t>
            </a:fld>
            <a:endParaRPr lang="en-US"/>
          </a:p>
        </p:txBody>
      </p:sp>
      <p:pic>
        <p:nvPicPr>
          <p:cNvPr id="11" name="Picture 10">
            <a:extLst>
              <a:ext uri="{FF2B5EF4-FFF2-40B4-BE49-F238E27FC236}">
                <a16:creationId xmlns:a16="http://schemas.microsoft.com/office/drawing/2014/main" id="{4D52A776-875F-675E-1526-DF9344882D40}"/>
              </a:ext>
            </a:extLst>
          </p:cNvPr>
          <p:cNvPicPr>
            <a:picLocks noChangeAspect="1"/>
          </p:cNvPicPr>
          <p:nvPr/>
        </p:nvPicPr>
        <p:blipFill>
          <a:blip r:embed="rId2"/>
          <a:stretch>
            <a:fillRect/>
          </a:stretch>
        </p:blipFill>
        <p:spPr>
          <a:xfrm>
            <a:off x="0" y="774700"/>
            <a:ext cx="7213600" cy="4864100"/>
          </a:xfrm>
          <a:prstGeom prst="rect">
            <a:avLst/>
          </a:prstGeom>
        </p:spPr>
      </p:pic>
      <p:pic>
        <p:nvPicPr>
          <p:cNvPr id="20" name="Content Placeholder 19">
            <a:extLst>
              <a:ext uri="{FF2B5EF4-FFF2-40B4-BE49-F238E27FC236}">
                <a16:creationId xmlns:a16="http://schemas.microsoft.com/office/drawing/2014/main" id="{182EB8F3-E587-6BE6-868B-99C24D838C8A}"/>
              </a:ext>
            </a:extLst>
          </p:cNvPr>
          <p:cNvPicPr>
            <a:picLocks noGrp="1" noChangeAspect="1"/>
          </p:cNvPicPr>
          <p:nvPr>
            <p:ph idx="1"/>
          </p:nvPr>
        </p:nvPicPr>
        <p:blipFill>
          <a:blip r:embed="rId3"/>
          <a:stretch>
            <a:fillRect/>
          </a:stretch>
        </p:blipFill>
        <p:spPr>
          <a:xfrm>
            <a:off x="5607968" y="1013686"/>
            <a:ext cx="6001813" cy="4754428"/>
          </a:xfrm>
          <a:prstGeom prst="rect">
            <a:avLst/>
          </a:prstGeom>
        </p:spPr>
      </p:pic>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96418E19-F883-D2A7-52AC-83079ED695DB}"/>
                  </a:ext>
                </a:extLst>
              </p:cNvPr>
              <p:cNvSpPr txBox="1"/>
              <p:nvPr/>
            </p:nvSpPr>
            <p:spPr>
              <a:xfrm>
                <a:off x="5607968" y="5733206"/>
                <a:ext cx="6507831" cy="646331"/>
              </a:xfrm>
              <a:prstGeom prst="rect">
                <a:avLst/>
              </a:prstGeom>
              <a:noFill/>
            </p:spPr>
            <p:txBody>
              <a:bodyPr wrap="square" rtlCol="0">
                <a:spAutoFit/>
              </a:bodyPr>
              <a:lstStyle/>
              <a:p>
                <a:r>
                  <a:rPr lang="en-GB" dirty="0">
                    <a:latin typeface="Helvetica" pitchFamily="2" charset="0"/>
                  </a:rPr>
                  <a:t>Prelude to 2018 when my students Cecilia </a:t>
                </a:r>
                <a:r>
                  <a:rPr lang="en-GB" dirty="0" err="1">
                    <a:latin typeface="Helvetica" pitchFamily="2" charset="0"/>
                  </a:rPr>
                  <a:t>Tosciri</a:t>
                </a:r>
                <a:r>
                  <a:rPr lang="en-GB" dirty="0">
                    <a:latin typeface="Helvetica" pitchFamily="2" charset="0"/>
                  </a:rPr>
                  <a:t> and Luca </a:t>
                </a:r>
                <a:r>
                  <a:rPr lang="en-GB" dirty="0" err="1">
                    <a:latin typeface="Helvetica" pitchFamily="2" charset="0"/>
                  </a:rPr>
                  <a:t>Ambroz</a:t>
                </a:r>
                <a:r>
                  <a:rPr lang="en-GB" dirty="0">
                    <a:latin typeface="Helvetica" pitchFamily="2" charset="0"/>
                  </a:rPr>
                  <a:t>  (with Elisabeth </a:t>
                </a:r>
                <a:r>
                  <a:rPr lang="en-GB" dirty="0" err="1">
                    <a:latin typeface="Helvetica" pitchFamily="2" charset="0"/>
                  </a:rPr>
                  <a:t>Schopf</a:t>
                </a:r>
                <a:r>
                  <a:rPr lang="en-GB" dirty="0">
                    <a:latin typeface="Helvetica" pitchFamily="2" charset="0"/>
                  </a:rPr>
                  <a:t>) unblinded the H</a:t>
                </a:r>
                <a14:m>
                  <m:oMath xmlns:m="http://schemas.openxmlformats.org/officeDocument/2006/math">
                    <m:r>
                      <a:rPr lang="en-GB"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𝑏𝑏</m:t>
                    </m:r>
                    <m:r>
                      <a:rPr lang="en-US" b="0" i="1" smtClean="0">
                        <a:latin typeface="Cambria Math" panose="02040503050406030204" pitchFamily="18" charset="0"/>
                        <a:ea typeface="Cambria Math" panose="02040503050406030204" pitchFamily="18" charset="0"/>
                      </a:rPr>
                      <m:t> </m:t>
                    </m:r>
                    <m:r>
                      <m:rPr>
                        <m:sty m:val="p"/>
                      </m:rPr>
                      <a:rPr lang="en-US" b="0" i="0" smtClean="0">
                        <a:latin typeface="Cambria Math" panose="02040503050406030204" pitchFamily="18" charset="0"/>
                        <a:ea typeface="Cambria Math" panose="02040503050406030204" pitchFamily="18" charset="0"/>
                      </a:rPr>
                      <m:t>analysis</m:t>
                    </m:r>
                  </m:oMath>
                </a14:m>
                <a:endParaRPr lang="en-GB" dirty="0">
                  <a:latin typeface="Helvetica" pitchFamily="2" charset="0"/>
                </a:endParaRPr>
              </a:p>
            </p:txBody>
          </p:sp>
        </mc:Choice>
        <mc:Fallback xmlns="">
          <p:sp>
            <p:nvSpPr>
              <p:cNvPr id="21" name="TextBox 20">
                <a:extLst>
                  <a:ext uri="{FF2B5EF4-FFF2-40B4-BE49-F238E27FC236}">
                    <a16:creationId xmlns:a16="http://schemas.microsoft.com/office/drawing/2014/main" id="{96418E19-F883-D2A7-52AC-83079ED695DB}"/>
                  </a:ext>
                </a:extLst>
              </p:cNvPr>
              <p:cNvSpPr txBox="1">
                <a:spLocks noRot="1" noChangeAspect="1" noMove="1" noResize="1" noEditPoints="1" noAdjustHandles="1" noChangeArrowheads="1" noChangeShapeType="1" noTextEdit="1"/>
              </p:cNvSpPr>
              <p:nvPr/>
            </p:nvSpPr>
            <p:spPr>
              <a:xfrm>
                <a:off x="5607968" y="5733206"/>
                <a:ext cx="6507831" cy="646331"/>
              </a:xfrm>
              <a:prstGeom prst="rect">
                <a:avLst/>
              </a:prstGeom>
              <a:blipFill>
                <a:blip r:embed="rId4"/>
                <a:stretch>
                  <a:fillRect l="-780" t="-3846" b="-13462"/>
                </a:stretch>
              </a:blipFill>
            </p:spPr>
            <p:txBody>
              <a:bodyPr/>
              <a:lstStyle/>
              <a:p>
                <a:r>
                  <a:rPr lang="en-GB">
                    <a:noFill/>
                  </a:rPr>
                  <a:t> </a:t>
                </a:r>
              </a:p>
            </p:txBody>
          </p:sp>
        </mc:Fallback>
      </mc:AlternateContent>
      <p:sp>
        <p:nvSpPr>
          <p:cNvPr id="3" name="TextBox 2">
            <a:extLst>
              <a:ext uri="{FF2B5EF4-FFF2-40B4-BE49-F238E27FC236}">
                <a16:creationId xmlns:a16="http://schemas.microsoft.com/office/drawing/2014/main" id="{2361402A-70B0-96F2-948D-8FAC6D0263C3}"/>
              </a:ext>
            </a:extLst>
          </p:cNvPr>
          <p:cNvSpPr txBox="1"/>
          <p:nvPr/>
        </p:nvSpPr>
        <p:spPr>
          <a:xfrm>
            <a:off x="3196948" y="867038"/>
            <a:ext cx="1984651" cy="646331"/>
          </a:xfrm>
          <a:prstGeom prst="rect">
            <a:avLst/>
          </a:prstGeom>
          <a:noFill/>
        </p:spPr>
        <p:txBody>
          <a:bodyPr wrap="square" rtlCol="0">
            <a:spAutoFit/>
          </a:bodyPr>
          <a:lstStyle/>
          <a:p>
            <a:r>
              <a:rPr lang="en-GB" dirty="0">
                <a:solidFill>
                  <a:srgbClr val="C00000"/>
                </a:solidFill>
              </a:rPr>
              <a:t>IOP</a:t>
            </a:r>
          </a:p>
          <a:p>
            <a:r>
              <a:rPr lang="en-GB" dirty="0">
                <a:solidFill>
                  <a:srgbClr val="C00000"/>
                </a:solidFill>
              </a:rPr>
              <a:t>PHYSICS WORLD</a:t>
            </a:r>
          </a:p>
        </p:txBody>
      </p:sp>
      <p:sp>
        <p:nvSpPr>
          <p:cNvPr id="5" name="TextBox 4">
            <a:extLst>
              <a:ext uri="{FF2B5EF4-FFF2-40B4-BE49-F238E27FC236}">
                <a16:creationId xmlns:a16="http://schemas.microsoft.com/office/drawing/2014/main" id="{8C62E147-9070-1DFD-6803-28BD96075961}"/>
              </a:ext>
            </a:extLst>
          </p:cNvPr>
          <p:cNvSpPr txBox="1"/>
          <p:nvPr/>
        </p:nvSpPr>
        <p:spPr>
          <a:xfrm>
            <a:off x="803031" y="6499578"/>
            <a:ext cx="8610600" cy="369332"/>
          </a:xfrm>
          <a:prstGeom prst="rect">
            <a:avLst/>
          </a:prstGeom>
          <a:noFill/>
          <a:ln>
            <a:solidFill>
              <a:schemeClr val="tx1"/>
            </a:solidFill>
          </a:ln>
        </p:spPr>
        <p:txBody>
          <a:bodyPr wrap="square" rtlCol="0">
            <a:spAutoFit/>
          </a:bodyPr>
          <a:lstStyle/>
          <a:p>
            <a:r>
              <a:rPr lang="en-GB" dirty="0">
                <a:latin typeface="Helvetica" pitchFamily="2" charset="0"/>
              </a:rPr>
              <a:t>Thanks to Ben </a:t>
            </a:r>
            <a:r>
              <a:rPr lang="en-GB" dirty="0" err="1">
                <a:latin typeface="Helvetica" pitchFamily="2" charset="0"/>
              </a:rPr>
              <a:t>Kilminster</a:t>
            </a:r>
            <a:r>
              <a:rPr lang="en-GB" dirty="0">
                <a:latin typeface="Helvetica" pitchFamily="2" charset="0"/>
              </a:rPr>
              <a:t> &amp; Nicola </a:t>
            </a:r>
            <a:r>
              <a:rPr lang="en-GB" dirty="0" err="1">
                <a:latin typeface="Helvetica" pitchFamily="2" charset="0"/>
              </a:rPr>
              <a:t>Amapane</a:t>
            </a:r>
            <a:r>
              <a:rPr lang="en-GB" dirty="0">
                <a:latin typeface="Helvetica" pitchFamily="2" charset="0"/>
              </a:rPr>
              <a:t>, who provided some of the slides </a:t>
            </a:r>
          </a:p>
        </p:txBody>
      </p:sp>
      <p:sp>
        <p:nvSpPr>
          <p:cNvPr id="7" name="Footer Placeholder 6">
            <a:extLst>
              <a:ext uri="{FF2B5EF4-FFF2-40B4-BE49-F238E27FC236}">
                <a16:creationId xmlns:a16="http://schemas.microsoft.com/office/drawing/2014/main" id="{47B979A5-0D94-7E2D-E2E4-C48FA99C1CD7}"/>
              </a:ext>
            </a:extLst>
          </p:cNvPr>
          <p:cNvSpPr>
            <a:spLocks noGrp="1"/>
          </p:cNvSpPr>
          <p:nvPr>
            <p:ph type="ftr" sz="quarter" idx="11"/>
          </p:nvPr>
        </p:nvSpPr>
        <p:spPr/>
        <p:txBody>
          <a:bodyPr/>
          <a:lstStyle/>
          <a:p>
            <a:r>
              <a:rPr lang="it-IT"/>
              <a:t>D. Bortoletto, Higgs@10</a:t>
            </a:r>
            <a:endParaRPr lang="en-US" dirty="0"/>
          </a:p>
        </p:txBody>
      </p:sp>
    </p:spTree>
    <p:extLst>
      <p:ext uri="{BB962C8B-B14F-4D97-AF65-F5344CB8AC3E}">
        <p14:creationId xmlns:p14="http://schemas.microsoft.com/office/powerpoint/2010/main" val="1223173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6BE345-2FEF-60B8-0DC4-DB90FA3B8DE8}"/>
              </a:ext>
            </a:extLst>
          </p:cNvPr>
          <p:cNvSpPr>
            <a:spLocks noGrp="1"/>
          </p:cNvSpPr>
          <p:nvPr>
            <p:ph type="title"/>
          </p:nvPr>
        </p:nvSpPr>
        <p:spPr>
          <a:xfrm>
            <a:off x="0" y="76200"/>
            <a:ext cx="12192000" cy="1143000"/>
          </a:xfrm>
        </p:spPr>
        <p:txBody>
          <a:bodyPr/>
          <a:lstStyle/>
          <a:p>
            <a:r>
              <a:rPr lang="en-GB" dirty="0"/>
              <a:t>The beginning of the road</a:t>
            </a:r>
          </a:p>
        </p:txBody>
      </p:sp>
      <p:sp>
        <p:nvSpPr>
          <p:cNvPr id="12" name="Content Placeholder 11">
            <a:extLst>
              <a:ext uri="{FF2B5EF4-FFF2-40B4-BE49-F238E27FC236}">
                <a16:creationId xmlns:a16="http://schemas.microsoft.com/office/drawing/2014/main" id="{BCCFD460-1A82-2D46-BF72-1025D554BA51}"/>
              </a:ext>
            </a:extLst>
          </p:cNvPr>
          <p:cNvSpPr>
            <a:spLocks noGrp="1"/>
          </p:cNvSpPr>
          <p:nvPr>
            <p:ph sz="half" idx="1"/>
          </p:nvPr>
        </p:nvSpPr>
        <p:spPr>
          <a:xfrm>
            <a:off x="4831536" y="4041708"/>
            <a:ext cx="6578600" cy="3091308"/>
          </a:xfrm>
        </p:spPr>
        <p:txBody>
          <a:bodyPr/>
          <a:lstStyle/>
          <a:p>
            <a:endParaRPr lang="en-GB" dirty="0"/>
          </a:p>
        </p:txBody>
      </p:sp>
      <p:sp>
        <p:nvSpPr>
          <p:cNvPr id="4" name="Date Placeholder 3">
            <a:extLst>
              <a:ext uri="{FF2B5EF4-FFF2-40B4-BE49-F238E27FC236}">
                <a16:creationId xmlns:a16="http://schemas.microsoft.com/office/drawing/2014/main" id="{AFA40C3B-5842-ECEF-F449-9114F1CFF07E}"/>
              </a:ext>
            </a:extLst>
          </p:cNvPr>
          <p:cNvSpPr>
            <a:spLocks noGrp="1"/>
          </p:cNvSpPr>
          <p:nvPr>
            <p:ph type="dt" sz="half" idx="10"/>
          </p:nvPr>
        </p:nvSpPr>
        <p:spPr/>
        <p:txBody>
          <a:bodyPr/>
          <a:lstStyle/>
          <a:p>
            <a:fld id="{763F40E2-EF8B-AA43-B23D-B8B410E35392}" type="datetime1">
              <a:rPr lang="en-GB" smtClean="0"/>
              <a:t>04/07/2022</a:t>
            </a:fld>
            <a:endParaRPr lang="en-US"/>
          </a:p>
        </p:txBody>
      </p:sp>
      <p:sp>
        <p:nvSpPr>
          <p:cNvPr id="6" name="Slide Number Placeholder 5">
            <a:extLst>
              <a:ext uri="{FF2B5EF4-FFF2-40B4-BE49-F238E27FC236}">
                <a16:creationId xmlns:a16="http://schemas.microsoft.com/office/drawing/2014/main" id="{6E7A1DD0-AA87-6C31-ECA1-090AE6309D2B}"/>
              </a:ext>
            </a:extLst>
          </p:cNvPr>
          <p:cNvSpPr>
            <a:spLocks noGrp="1"/>
          </p:cNvSpPr>
          <p:nvPr>
            <p:ph type="sldNum" sz="quarter" idx="12"/>
          </p:nvPr>
        </p:nvSpPr>
        <p:spPr/>
        <p:txBody>
          <a:bodyPr/>
          <a:lstStyle/>
          <a:p>
            <a:fld id="{B6F15528-21DE-4FAA-801E-634DDDAF4B2B}" type="slidenum">
              <a:rPr lang="en-US" smtClean="0"/>
              <a:pPr/>
              <a:t>3</a:t>
            </a:fld>
            <a:endParaRPr lang="en-US"/>
          </a:p>
        </p:txBody>
      </p:sp>
      <p:grpSp>
        <p:nvGrpSpPr>
          <p:cNvPr id="19" name="Group 18">
            <a:extLst>
              <a:ext uri="{FF2B5EF4-FFF2-40B4-BE49-F238E27FC236}">
                <a16:creationId xmlns:a16="http://schemas.microsoft.com/office/drawing/2014/main" id="{A22E4A1B-8E15-222C-8AE8-EEA8918F11D7}"/>
              </a:ext>
            </a:extLst>
          </p:cNvPr>
          <p:cNvGrpSpPr/>
          <p:nvPr/>
        </p:nvGrpSpPr>
        <p:grpSpPr>
          <a:xfrm>
            <a:off x="-35560" y="709086"/>
            <a:ext cx="4550995" cy="6140819"/>
            <a:chOff x="-35560" y="709086"/>
            <a:chExt cx="4550995" cy="6140819"/>
          </a:xfrm>
        </p:grpSpPr>
        <p:sp>
          <p:nvSpPr>
            <p:cNvPr id="17" name="Rectangle 16">
              <a:extLst>
                <a:ext uri="{FF2B5EF4-FFF2-40B4-BE49-F238E27FC236}">
                  <a16:creationId xmlns:a16="http://schemas.microsoft.com/office/drawing/2014/main" id="{079D4F1E-3AD2-4DDD-93D8-7BC35CE839D9}"/>
                </a:ext>
              </a:extLst>
            </p:cNvPr>
            <p:cNvSpPr/>
            <p:nvPr/>
          </p:nvSpPr>
          <p:spPr>
            <a:xfrm>
              <a:off x="-35560" y="774316"/>
              <a:ext cx="4550995" cy="603315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30" name="Picture 6" descr="De gauche à droite, François Englert et Robert Brout, les codécouvreurs du mécanisme de Brout-Englert-Higgs, lors de la remise du prix Sakurai 2010. © Self, Wikipédia, DP">
              <a:extLst>
                <a:ext uri="{FF2B5EF4-FFF2-40B4-BE49-F238E27FC236}">
                  <a16:creationId xmlns:a16="http://schemas.microsoft.com/office/drawing/2014/main" id="{E396F850-E968-32A1-2643-6318B83278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 y="2153463"/>
              <a:ext cx="3063861" cy="171959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1698459D-7D88-B829-4F32-8CBB651AA3E4}"/>
                </a:ext>
              </a:extLst>
            </p:cNvPr>
            <p:cNvPicPr>
              <a:picLocks noChangeAspect="1"/>
            </p:cNvPicPr>
            <p:nvPr/>
          </p:nvPicPr>
          <p:blipFill>
            <a:blip r:embed="rId4"/>
            <a:stretch>
              <a:fillRect/>
            </a:stretch>
          </p:blipFill>
          <p:spPr>
            <a:xfrm>
              <a:off x="-35560" y="3615659"/>
              <a:ext cx="4150360" cy="833914"/>
            </a:xfrm>
            <a:prstGeom prst="rect">
              <a:avLst/>
            </a:prstGeom>
          </p:spPr>
        </p:pic>
        <p:pic>
          <p:nvPicPr>
            <p:cNvPr id="1032" name="Picture 8" descr="Credit: Getty Images/Peter Macdiarmid">
              <a:extLst>
                <a:ext uri="{FF2B5EF4-FFF2-40B4-BE49-F238E27FC236}">
                  <a16:creationId xmlns:a16="http://schemas.microsoft.com/office/drawing/2014/main" id="{184C66BA-AE08-D7EA-C375-06B8E982FDF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484" y="709086"/>
              <a:ext cx="963196" cy="1461028"/>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6B4BB80F-EF50-5307-4F7D-B79786BC524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 y="4459354"/>
              <a:ext cx="2378061" cy="178354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9EC5592A-343E-A82F-7108-F4166C540926}"/>
                </a:ext>
              </a:extLst>
            </p:cNvPr>
            <p:cNvPicPr>
              <a:picLocks noChangeAspect="1"/>
            </p:cNvPicPr>
            <p:nvPr/>
          </p:nvPicPr>
          <p:blipFill>
            <a:blip r:embed="rId7"/>
            <a:stretch>
              <a:fillRect/>
            </a:stretch>
          </p:blipFill>
          <p:spPr>
            <a:xfrm>
              <a:off x="-35560" y="6025862"/>
              <a:ext cx="4150360" cy="824043"/>
            </a:xfrm>
            <a:prstGeom prst="rect">
              <a:avLst/>
            </a:prstGeom>
          </p:spPr>
        </p:pic>
        <p:pic>
          <p:nvPicPr>
            <p:cNvPr id="11" name="Picture 10">
              <a:extLst>
                <a:ext uri="{FF2B5EF4-FFF2-40B4-BE49-F238E27FC236}">
                  <a16:creationId xmlns:a16="http://schemas.microsoft.com/office/drawing/2014/main" id="{78063C4D-40D1-D129-6E8B-29071B955C03}"/>
                </a:ext>
              </a:extLst>
            </p:cNvPr>
            <p:cNvPicPr>
              <a:picLocks noChangeAspect="1"/>
            </p:cNvPicPr>
            <p:nvPr/>
          </p:nvPicPr>
          <p:blipFill>
            <a:blip r:embed="rId8"/>
            <a:stretch>
              <a:fillRect/>
            </a:stretch>
          </p:blipFill>
          <p:spPr>
            <a:xfrm>
              <a:off x="1028164" y="862111"/>
              <a:ext cx="3319780" cy="610515"/>
            </a:xfrm>
            <a:prstGeom prst="rect">
              <a:avLst/>
            </a:prstGeom>
          </p:spPr>
        </p:pic>
        <p:pic>
          <p:nvPicPr>
            <p:cNvPr id="18" name="Picture 17">
              <a:extLst>
                <a:ext uri="{FF2B5EF4-FFF2-40B4-BE49-F238E27FC236}">
                  <a16:creationId xmlns:a16="http://schemas.microsoft.com/office/drawing/2014/main" id="{BF3C458B-962A-A0E9-EC09-D78338767CBC}"/>
                </a:ext>
              </a:extLst>
            </p:cNvPr>
            <p:cNvPicPr>
              <a:picLocks noChangeAspect="1"/>
            </p:cNvPicPr>
            <p:nvPr/>
          </p:nvPicPr>
          <p:blipFill>
            <a:blip r:embed="rId9"/>
            <a:stretch>
              <a:fillRect/>
            </a:stretch>
          </p:blipFill>
          <p:spPr>
            <a:xfrm>
              <a:off x="1043404" y="1552757"/>
              <a:ext cx="3304540" cy="608676"/>
            </a:xfrm>
            <a:prstGeom prst="rect">
              <a:avLst/>
            </a:prstGeom>
          </p:spPr>
        </p:pic>
      </p:grpSp>
      <p:grpSp>
        <p:nvGrpSpPr>
          <p:cNvPr id="20" name="Group 19">
            <a:extLst>
              <a:ext uri="{FF2B5EF4-FFF2-40B4-BE49-F238E27FC236}">
                <a16:creationId xmlns:a16="http://schemas.microsoft.com/office/drawing/2014/main" id="{E7B68275-12DB-E1C9-6507-E4AAF6B6DA06}"/>
              </a:ext>
            </a:extLst>
          </p:cNvPr>
          <p:cNvGrpSpPr/>
          <p:nvPr/>
        </p:nvGrpSpPr>
        <p:grpSpPr>
          <a:xfrm>
            <a:off x="4490909" y="804710"/>
            <a:ext cx="7701091" cy="6033158"/>
            <a:chOff x="4490909" y="804710"/>
            <a:chExt cx="7701091" cy="6033158"/>
          </a:xfrm>
        </p:grpSpPr>
        <p:sp>
          <p:nvSpPr>
            <p:cNvPr id="16" name="Rectangle 15">
              <a:extLst>
                <a:ext uri="{FF2B5EF4-FFF2-40B4-BE49-F238E27FC236}">
                  <a16:creationId xmlns:a16="http://schemas.microsoft.com/office/drawing/2014/main" id="{0133032C-AC84-1606-FD60-6E5F90A7C994}"/>
                </a:ext>
              </a:extLst>
            </p:cNvPr>
            <p:cNvSpPr/>
            <p:nvPr/>
          </p:nvSpPr>
          <p:spPr>
            <a:xfrm>
              <a:off x="4490909" y="804710"/>
              <a:ext cx="7701091" cy="6033158"/>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a:extLst>
                <a:ext uri="{FF2B5EF4-FFF2-40B4-BE49-F238E27FC236}">
                  <a16:creationId xmlns:a16="http://schemas.microsoft.com/office/drawing/2014/main" id="{0EADFEF0-B5F5-6815-EC7E-E2AA37687227}"/>
                </a:ext>
              </a:extLst>
            </p:cNvPr>
            <p:cNvPicPr>
              <a:picLocks noChangeAspect="1"/>
            </p:cNvPicPr>
            <p:nvPr/>
          </p:nvPicPr>
          <p:blipFill>
            <a:blip r:embed="rId10"/>
            <a:stretch>
              <a:fillRect/>
            </a:stretch>
          </p:blipFill>
          <p:spPr>
            <a:xfrm>
              <a:off x="4739144" y="3033667"/>
              <a:ext cx="6995346" cy="3327056"/>
            </a:xfrm>
            <a:prstGeom prst="rect">
              <a:avLst/>
            </a:prstGeom>
          </p:spPr>
        </p:pic>
        <p:pic>
          <p:nvPicPr>
            <p:cNvPr id="1036" name="Picture 12">
              <a:extLst>
                <a:ext uri="{FF2B5EF4-FFF2-40B4-BE49-F238E27FC236}">
                  <a16:creationId xmlns:a16="http://schemas.microsoft.com/office/drawing/2014/main" id="{DA915899-3839-22AE-566A-50EFBAFB04F8}"/>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639917" y="907329"/>
              <a:ext cx="2396458" cy="1920239"/>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Dimitri Nanopoulos">
              <a:extLst>
                <a:ext uri="{FF2B5EF4-FFF2-40B4-BE49-F238E27FC236}">
                  <a16:creationId xmlns:a16="http://schemas.microsoft.com/office/drawing/2014/main" id="{53AE59D5-C8AB-A176-96BB-80434FCF4594}"/>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0302564" y="875101"/>
              <a:ext cx="1279929" cy="1791900"/>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Physics: She did it all | Nature">
              <a:extLst>
                <a:ext uri="{FF2B5EF4-FFF2-40B4-BE49-F238E27FC236}">
                  <a16:creationId xmlns:a16="http://schemas.microsoft.com/office/drawing/2014/main" id="{A4FB4C04-4CD2-493F-66C1-A90CF03C317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230283" y="862111"/>
              <a:ext cx="2744083" cy="193953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 name="Group 7">
            <a:extLst>
              <a:ext uri="{FF2B5EF4-FFF2-40B4-BE49-F238E27FC236}">
                <a16:creationId xmlns:a16="http://schemas.microsoft.com/office/drawing/2014/main" id="{5EFD1E5D-F460-F4C3-1F59-23FB7F6A3284}"/>
              </a:ext>
            </a:extLst>
          </p:cNvPr>
          <p:cNvGrpSpPr/>
          <p:nvPr/>
        </p:nvGrpSpPr>
        <p:grpSpPr>
          <a:xfrm>
            <a:off x="1219389" y="115165"/>
            <a:ext cx="9898411" cy="6464816"/>
            <a:chOff x="1219389" y="115165"/>
            <a:chExt cx="9898411" cy="6464816"/>
          </a:xfrm>
        </p:grpSpPr>
        <p:pic>
          <p:nvPicPr>
            <p:cNvPr id="3" name="Picture 2">
              <a:extLst>
                <a:ext uri="{FF2B5EF4-FFF2-40B4-BE49-F238E27FC236}">
                  <a16:creationId xmlns:a16="http://schemas.microsoft.com/office/drawing/2014/main" id="{015F38A1-F3BB-1BDA-3711-8DE4C09A1DE3}"/>
                </a:ext>
              </a:extLst>
            </p:cNvPr>
            <p:cNvPicPr>
              <a:picLocks noChangeAspect="1"/>
            </p:cNvPicPr>
            <p:nvPr/>
          </p:nvPicPr>
          <p:blipFill>
            <a:blip r:embed="rId14"/>
            <a:stretch>
              <a:fillRect/>
            </a:stretch>
          </p:blipFill>
          <p:spPr>
            <a:xfrm>
              <a:off x="1219389" y="115165"/>
              <a:ext cx="9898411" cy="6464816"/>
            </a:xfrm>
            <a:prstGeom prst="rect">
              <a:avLst/>
            </a:prstGeom>
          </p:spPr>
        </p:pic>
        <p:sp>
          <p:nvSpPr>
            <p:cNvPr id="7" name="TextBox 6">
              <a:extLst>
                <a:ext uri="{FF2B5EF4-FFF2-40B4-BE49-F238E27FC236}">
                  <a16:creationId xmlns:a16="http://schemas.microsoft.com/office/drawing/2014/main" id="{0AEA4FF0-201A-5E66-E48E-5A3211435453}"/>
                </a:ext>
              </a:extLst>
            </p:cNvPr>
            <p:cNvSpPr txBox="1"/>
            <p:nvPr/>
          </p:nvSpPr>
          <p:spPr>
            <a:xfrm>
              <a:off x="6096001" y="305280"/>
              <a:ext cx="4802318" cy="830997"/>
            </a:xfrm>
            <a:prstGeom prst="rect">
              <a:avLst/>
            </a:prstGeom>
            <a:noFill/>
          </p:spPr>
          <p:txBody>
            <a:bodyPr wrap="square" rtlCol="0">
              <a:spAutoFit/>
            </a:bodyPr>
            <a:lstStyle/>
            <a:p>
              <a:r>
                <a:rPr lang="en-GB" sz="2400" dirty="0">
                  <a:solidFill>
                    <a:srgbClr val="C00000"/>
                  </a:solidFill>
                  <a:latin typeface="Helvetica" pitchFamily="2" charset="0"/>
                </a:rPr>
                <a:t>Masses about 40 times smaller than the Higgs mass</a:t>
              </a:r>
            </a:p>
          </p:txBody>
        </p:sp>
      </p:grpSp>
      <p:sp>
        <p:nvSpPr>
          <p:cNvPr id="5" name="Footer Placeholder 4">
            <a:extLst>
              <a:ext uri="{FF2B5EF4-FFF2-40B4-BE49-F238E27FC236}">
                <a16:creationId xmlns:a16="http://schemas.microsoft.com/office/drawing/2014/main" id="{75CD5851-E4E8-B383-14EC-5E8FD39C80E8}"/>
              </a:ext>
            </a:extLst>
          </p:cNvPr>
          <p:cNvSpPr>
            <a:spLocks noGrp="1"/>
          </p:cNvSpPr>
          <p:nvPr>
            <p:ph type="ftr" sz="quarter" idx="11"/>
          </p:nvPr>
        </p:nvSpPr>
        <p:spPr/>
        <p:txBody>
          <a:bodyPr/>
          <a:lstStyle/>
          <a:p>
            <a:r>
              <a:rPr lang="it-IT"/>
              <a:t>D. Bortoletto, Higgs@10</a:t>
            </a:r>
            <a:endParaRPr lang="en-US" dirty="0"/>
          </a:p>
        </p:txBody>
      </p:sp>
    </p:spTree>
    <p:extLst>
      <p:ext uri="{BB962C8B-B14F-4D97-AF65-F5344CB8AC3E}">
        <p14:creationId xmlns:p14="http://schemas.microsoft.com/office/powerpoint/2010/main" val="11478208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6BE345-2FEF-60B8-0DC4-DB90FA3B8DE8}"/>
              </a:ext>
            </a:extLst>
          </p:cNvPr>
          <p:cNvSpPr>
            <a:spLocks noGrp="1"/>
          </p:cNvSpPr>
          <p:nvPr>
            <p:ph type="title"/>
          </p:nvPr>
        </p:nvSpPr>
        <p:spPr/>
        <p:txBody>
          <a:bodyPr/>
          <a:lstStyle/>
          <a:p>
            <a:r>
              <a:rPr lang="en-GB" dirty="0"/>
              <a:t>The beginning of the road</a:t>
            </a:r>
          </a:p>
        </p:txBody>
      </p:sp>
      <p:sp>
        <p:nvSpPr>
          <p:cNvPr id="12" name="Content Placeholder 11">
            <a:extLst>
              <a:ext uri="{FF2B5EF4-FFF2-40B4-BE49-F238E27FC236}">
                <a16:creationId xmlns:a16="http://schemas.microsoft.com/office/drawing/2014/main" id="{BCCFD460-1A82-2D46-BF72-1025D554BA51}"/>
              </a:ext>
            </a:extLst>
          </p:cNvPr>
          <p:cNvSpPr>
            <a:spLocks noGrp="1"/>
          </p:cNvSpPr>
          <p:nvPr>
            <p:ph sz="half" idx="1"/>
          </p:nvPr>
        </p:nvSpPr>
        <p:spPr>
          <a:xfrm>
            <a:off x="4831536" y="4041708"/>
            <a:ext cx="6578600" cy="3091308"/>
          </a:xfrm>
        </p:spPr>
        <p:txBody>
          <a:bodyPr/>
          <a:lstStyle/>
          <a:p>
            <a:endParaRPr lang="en-GB" dirty="0"/>
          </a:p>
        </p:txBody>
      </p:sp>
      <p:sp>
        <p:nvSpPr>
          <p:cNvPr id="4" name="Date Placeholder 3">
            <a:extLst>
              <a:ext uri="{FF2B5EF4-FFF2-40B4-BE49-F238E27FC236}">
                <a16:creationId xmlns:a16="http://schemas.microsoft.com/office/drawing/2014/main" id="{AFA40C3B-5842-ECEF-F449-9114F1CFF07E}"/>
              </a:ext>
            </a:extLst>
          </p:cNvPr>
          <p:cNvSpPr>
            <a:spLocks noGrp="1"/>
          </p:cNvSpPr>
          <p:nvPr>
            <p:ph type="dt" sz="half" idx="10"/>
          </p:nvPr>
        </p:nvSpPr>
        <p:spPr/>
        <p:txBody>
          <a:bodyPr/>
          <a:lstStyle/>
          <a:p>
            <a:fld id="{0AA623FB-809E-FD4C-8BEF-E06D6FA34D19}" type="datetime1">
              <a:rPr lang="en-GB" smtClean="0"/>
              <a:t>04/07/2022</a:t>
            </a:fld>
            <a:endParaRPr lang="en-US"/>
          </a:p>
        </p:txBody>
      </p:sp>
      <p:sp>
        <p:nvSpPr>
          <p:cNvPr id="6" name="Slide Number Placeholder 5">
            <a:extLst>
              <a:ext uri="{FF2B5EF4-FFF2-40B4-BE49-F238E27FC236}">
                <a16:creationId xmlns:a16="http://schemas.microsoft.com/office/drawing/2014/main" id="{6E7A1DD0-AA87-6C31-ECA1-090AE6309D2B}"/>
              </a:ext>
            </a:extLst>
          </p:cNvPr>
          <p:cNvSpPr>
            <a:spLocks noGrp="1"/>
          </p:cNvSpPr>
          <p:nvPr>
            <p:ph type="sldNum" sz="quarter" idx="12"/>
          </p:nvPr>
        </p:nvSpPr>
        <p:spPr/>
        <p:txBody>
          <a:bodyPr/>
          <a:lstStyle/>
          <a:p>
            <a:fld id="{B6F15528-21DE-4FAA-801E-634DDDAF4B2B}" type="slidenum">
              <a:rPr lang="en-US" smtClean="0"/>
              <a:pPr/>
              <a:t>4</a:t>
            </a:fld>
            <a:endParaRPr lang="en-US"/>
          </a:p>
        </p:txBody>
      </p:sp>
      <p:grpSp>
        <p:nvGrpSpPr>
          <p:cNvPr id="19" name="Group 18">
            <a:extLst>
              <a:ext uri="{FF2B5EF4-FFF2-40B4-BE49-F238E27FC236}">
                <a16:creationId xmlns:a16="http://schemas.microsoft.com/office/drawing/2014/main" id="{A22E4A1B-8E15-222C-8AE8-EEA8918F11D7}"/>
              </a:ext>
            </a:extLst>
          </p:cNvPr>
          <p:cNvGrpSpPr/>
          <p:nvPr/>
        </p:nvGrpSpPr>
        <p:grpSpPr>
          <a:xfrm>
            <a:off x="30812" y="746643"/>
            <a:ext cx="4550995" cy="6140819"/>
            <a:chOff x="-35560" y="709086"/>
            <a:chExt cx="4550995" cy="6140819"/>
          </a:xfrm>
        </p:grpSpPr>
        <p:sp>
          <p:nvSpPr>
            <p:cNvPr id="17" name="Rectangle 16">
              <a:extLst>
                <a:ext uri="{FF2B5EF4-FFF2-40B4-BE49-F238E27FC236}">
                  <a16:creationId xmlns:a16="http://schemas.microsoft.com/office/drawing/2014/main" id="{079D4F1E-3AD2-4DDD-93D8-7BC35CE839D9}"/>
                </a:ext>
              </a:extLst>
            </p:cNvPr>
            <p:cNvSpPr/>
            <p:nvPr/>
          </p:nvSpPr>
          <p:spPr>
            <a:xfrm>
              <a:off x="-35560" y="774316"/>
              <a:ext cx="4550995" cy="603315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30" name="Picture 6" descr="De gauche à droite, François Englert et Robert Brout, les codécouvreurs du mécanisme de Brout-Englert-Higgs, lors de la remise du prix Sakurai 2010. © Self, Wikipédia, DP">
              <a:extLst>
                <a:ext uri="{FF2B5EF4-FFF2-40B4-BE49-F238E27FC236}">
                  <a16:creationId xmlns:a16="http://schemas.microsoft.com/office/drawing/2014/main" id="{E396F850-E968-32A1-2643-6318B83278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 y="2153463"/>
              <a:ext cx="3063861" cy="171959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1698459D-7D88-B829-4F32-8CBB651AA3E4}"/>
                </a:ext>
              </a:extLst>
            </p:cNvPr>
            <p:cNvPicPr>
              <a:picLocks noChangeAspect="1"/>
            </p:cNvPicPr>
            <p:nvPr/>
          </p:nvPicPr>
          <p:blipFill>
            <a:blip r:embed="rId4"/>
            <a:stretch>
              <a:fillRect/>
            </a:stretch>
          </p:blipFill>
          <p:spPr>
            <a:xfrm>
              <a:off x="-35560" y="3615659"/>
              <a:ext cx="4150360" cy="833914"/>
            </a:xfrm>
            <a:prstGeom prst="rect">
              <a:avLst/>
            </a:prstGeom>
          </p:spPr>
        </p:pic>
        <p:pic>
          <p:nvPicPr>
            <p:cNvPr id="1032" name="Picture 8" descr="Credit: Getty Images/Peter Macdiarmid">
              <a:extLst>
                <a:ext uri="{FF2B5EF4-FFF2-40B4-BE49-F238E27FC236}">
                  <a16:creationId xmlns:a16="http://schemas.microsoft.com/office/drawing/2014/main" id="{184C66BA-AE08-D7EA-C375-06B8E982FDF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484" y="709086"/>
              <a:ext cx="963196" cy="1461028"/>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6B4BB80F-EF50-5307-4F7D-B79786BC524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 y="4459354"/>
              <a:ext cx="2378061" cy="178354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9EC5592A-343E-A82F-7108-F4166C540926}"/>
                </a:ext>
              </a:extLst>
            </p:cNvPr>
            <p:cNvPicPr>
              <a:picLocks noChangeAspect="1"/>
            </p:cNvPicPr>
            <p:nvPr/>
          </p:nvPicPr>
          <p:blipFill>
            <a:blip r:embed="rId7"/>
            <a:stretch>
              <a:fillRect/>
            </a:stretch>
          </p:blipFill>
          <p:spPr>
            <a:xfrm>
              <a:off x="-35560" y="6025862"/>
              <a:ext cx="4150360" cy="824043"/>
            </a:xfrm>
            <a:prstGeom prst="rect">
              <a:avLst/>
            </a:prstGeom>
          </p:spPr>
        </p:pic>
        <p:pic>
          <p:nvPicPr>
            <p:cNvPr id="11" name="Picture 10">
              <a:extLst>
                <a:ext uri="{FF2B5EF4-FFF2-40B4-BE49-F238E27FC236}">
                  <a16:creationId xmlns:a16="http://schemas.microsoft.com/office/drawing/2014/main" id="{78063C4D-40D1-D129-6E8B-29071B955C03}"/>
                </a:ext>
              </a:extLst>
            </p:cNvPr>
            <p:cNvPicPr>
              <a:picLocks noChangeAspect="1"/>
            </p:cNvPicPr>
            <p:nvPr/>
          </p:nvPicPr>
          <p:blipFill>
            <a:blip r:embed="rId8"/>
            <a:stretch>
              <a:fillRect/>
            </a:stretch>
          </p:blipFill>
          <p:spPr>
            <a:xfrm>
              <a:off x="1028164" y="862111"/>
              <a:ext cx="3319780" cy="610515"/>
            </a:xfrm>
            <a:prstGeom prst="rect">
              <a:avLst/>
            </a:prstGeom>
          </p:spPr>
        </p:pic>
        <p:pic>
          <p:nvPicPr>
            <p:cNvPr id="18" name="Picture 17">
              <a:extLst>
                <a:ext uri="{FF2B5EF4-FFF2-40B4-BE49-F238E27FC236}">
                  <a16:creationId xmlns:a16="http://schemas.microsoft.com/office/drawing/2014/main" id="{BF3C458B-962A-A0E9-EC09-D78338767CBC}"/>
                </a:ext>
              </a:extLst>
            </p:cNvPr>
            <p:cNvPicPr>
              <a:picLocks noChangeAspect="1"/>
            </p:cNvPicPr>
            <p:nvPr/>
          </p:nvPicPr>
          <p:blipFill>
            <a:blip r:embed="rId9"/>
            <a:stretch>
              <a:fillRect/>
            </a:stretch>
          </p:blipFill>
          <p:spPr>
            <a:xfrm>
              <a:off x="1043404" y="1552757"/>
              <a:ext cx="3304540" cy="608676"/>
            </a:xfrm>
            <a:prstGeom prst="rect">
              <a:avLst/>
            </a:prstGeom>
          </p:spPr>
        </p:pic>
      </p:grpSp>
      <p:grpSp>
        <p:nvGrpSpPr>
          <p:cNvPr id="20" name="Group 19">
            <a:extLst>
              <a:ext uri="{FF2B5EF4-FFF2-40B4-BE49-F238E27FC236}">
                <a16:creationId xmlns:a16="http://schemas.microsoft.com/office/drawing/2014/main" id="{E7B68275-12DB-E1C9-6507-E4AAF6B6DA06}"/>
              </a:ext>
            </a:extLst>
          </p:cNvPr>
          <p:cNvGrpSpPr/>
          <p:nvPr/>
        </p:nvGrpSpPr>
        <p:grpSpPr>
          <a:xfrm>
            <a:off x="4490909" y="804710"/>
            <a:ext cx="7701091" cy="6033158"/>
            <a:chOff x="4490909" y="804710"/>
            <a:chExt cx="7701091" cy="6033158"/>
          </a:xfrm>
        </p:grpSpPr>
        <p:sp>
          <p:nvSpPr>
            <p:cNvPr id="16" name="Rectangle 15">
              <a:extLst>
                <a:ext uri="{FF2B5EF4-FFF2-40B4-BE49-F238E27FC236}">
                  <a16:creationId xmlns:a16="http://schemas.microsoft.com/office/drawing/2014/main" id="{0133032C-AC84-1606-FD60-6E5F90A7C994}"/>
                </a:ext>
              </a:extLst>
            </p:cNvPr>
            <p:cNvSpPr/>
            <p:nvPr/>
          </p:nvSpPr>
          <p:spPr>
            <a:xfrm>
              <a:off x="4490909" y="804710"/>
              <a:ext cx="7701091" cy="6033158"/>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a:extLst>
                <a:ext uri="{FF2B5EF4-FFF2-40B4-BE49-F238E27FC236}">
                  <a16:creationId xmlns:a16="http://schemas.microsoft.com/office/drawing/2014/main" id="{0EADFEF0-B5F5-6815-EC7E-E2AA37687227}"/>
                </a:ext>
              </a:extLst>
            </p:cNvPr>
            <p:cNvPicPr>
              <a:picLocks noChangeAspect="1"/>
            </p:cNvPicPr>
            <p:nvPr/>
          </p:nvPicPr>
          <p:blipFill>
            <a:blip r:embed="rId10"/>
            <a:stretch>
              <a:fillRect/>
            </a:stretch>
          </p:blipFill>
          <p:spPr>
            <a:xfrm>
              <a:off x="6705192" y="2858623"/>
              <a:ext cx="2642008" cy="1256565"/>
            </a:xfrm>
            <a:prstGeom prst="rect">
              <a:avLst/>
            </a:prstGeom>
          </p:spPr>
        </p:pic>
        <p:pic>
          <p:nvPicPr>
            <p:cNvPr id="1036" name="Picture 12">
              <a:extLst>
                <a:ext uri="{FF2B5EF4-FFF2-40B4-BE49-F238E27FC236}">
                  <a16:creationId xmlns:a16="http://schemas.microsoft.com/office/drawing/2014/main" id="{DA915899-3839-22AE-566A-50EFBAFB04F8}"/>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639917" y="907329"/>
              <a:ext cx="2396458" cy="1920239"/>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Dimitri Nanopoulos">
              <a:extLst>
                <a:ext uri="{FF2B5EF4-FFF2-40B4-BE49-F238E27FC236}">
                  <a16:creationId xmlns:a16="http://schemas.microsoft.com/office/drawing/2014/main" id="{53AE59D5-C8AB-A176-96BB-80434FCF4594}"/>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0302564" y="875101"/>
              <a:ext cx="1279929" cy="1791900"/>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Physics: She did it all | Nature">
              <a:extLst>
                <a:ext uri="{FF2B5EF4-FFF2-40B4-BE49-F238E27FC236}">
                  <a16:creationId xmlns:a16="http://schemas.microsoft.com/office/drawing/2014/main" id="{A4FB4C04-4CD2-493F-66C1-A90CF03C317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230283" y="862111"/>
              <a:ext cx="2744083" cy="1939535"/>
            </a:xfrm>
            <a:prstGeom prst="rect">
              <a:avLst/>
            </a:prstGeom>
            <a:noFill/>
            <a:extLst>
              <a:ext uri="{909E8E84-426E-40DD-AFC4-6F175D3DCCD1}">
                <a14:hiddenFill xmlns:a14="http://schemas.microsoft.com/office/drawing/2010/main">
                  <a:solidFill>
                    <a:srgbClr val="FFFFFF"/>
                  </a:solidFill>
                </a14:hiddenFill>
              </a:ext>
            </a:extLst>
          </p:spPr>
        </p:pic>
      </p:grpSp>
      <p:pic>
        <p:nvPicPr>
          <p:cNvPr id="22" name="Picture 21" descr="Snapshot 2010-11-20 18-48-03.tiff">
            <a:extLst>
              <a:ext uri="{FF2B5EF4-FFF2-40B4-BE49-F238E27FC236}">
                <a16:creationId xmlns:a16="http://schemas.microsoft.com/office/drawing/2014/main" id="{9424E3F6-E4D5-1095-734A-A2835EDF8C3C}"/>
              </a:ext>
            </a:extLst>
          </p:cNvPr>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228600" y="4227744"/>
            <a:ext cx="11755739" cy="2496620"/>
          </a:xfrm>
          <a:prstGeom prst="rect">
            <a:avLst/>
          </a:prstGeom>
          <a:noFill/>
          <a:ln w="28575">
            <a:solidFill>
              <a:schemeClr val="accent4">
                <a:lumMod val="40000"/>
                <a:lumOff val="60000"/>
              </a:schemeClr>
            </a:solidFill>
            <a:round/>
            <a:headEnd/>
            <a:tailEnd/>
          </a:ln>
          <a:extLst>
            <a:ext uri="{909E8E84-426E-40dd-AFC4-6F175D3DCCD1}">
              <a14:hiddenFill xmlns="" xmlns:a14="http://schemas.microsoft.com/office/drawing/2010/main">
                <a:solidFill>
                  <a:srgbClr val="FFFFFF"/>
                </a:solidFill>
              </a14:hiddenFill>
            </a:ext>
          </a:extLst>
        </p:spPr>
      </p:pic>
      <p:sp>
        <p:nvSpPr>
          <p:cNvPr id="3" name="Footer Placeholder 2">
            <a:extLst>
              <a:ext uri="{FF2B5EF4-FFF2-40B4-BE49-F238E27FC236}">
                <a16:creationId xmlns:a16="http://schemas.microsoft.com/office/drawing/2014/main" id="{2EA49B88-7395-A7EA-F258-5F0DE28AC48D}"/>
              </a:ext>
            </a:extLst>
          </p:cNvPr>
          <p:cNvSpPr>
            <a:spLocks noGrp="1"/>
          </p:cNvSpPr>
          <p:nvPr>
            <p:ph type="ftr" sz="quarter" idx="11"/>
          </p:nvPr>
        </p:nvSpPr>
        <p:spPr/>
        <p:txBody>
          <a:bodyPr/>
          <a:lstStyle/>
          <a:p>
            <a:r>
              <a:rPr lang="it-IT"/>
              <a:t>D. Bortoletto, Higgs@10</a:t>
            </a:r>
            <a:endParaRPr lang="en-US" dirty="0"/>
          </a:p>
        </p:txBody>
      </p:sp>
    </p:spTree>
    <p:extLst>
      <p:ext uri="{BB962C8B-B14F-4D97-AF65-F5344CB8AC3E}">
        <p14:creationId xmlns:p14="http://schemas.microsoft.com/office/powerpoint/2010/main" val="38894316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8AB2DF-4652-9FCC-EC54-333AB132DA24}"/>
              </a:ext>
            </a:extLst>
          </p:cNvPr>
          <p:cNvSpPr>
            <a:spLocks noGrp="1"/>
          </p:cNvSpPr>
          <p:nvPr>
            <p:ph type="title"/>
          </p:nvPr>
        </p:nvSpPr>
        <p:spPr/>
        <p:txBody>
          <a:bodyPr/>
          <a:lstStyle/>
          <a:p>
            <a:r>
              <a:rPr lang="en-GB" dirty="0"/>
              <a:t>The Road</a:t>
            </a:r>
          </a:p>
        </p:txBody>
      </p:sp>
      <p:sp>
        <p:nvSpPr>
          <p:cNvPr id="5" name="Date Placeholder 4">
            <a:extLst>
              <a:ext uri="{FF2B5EF4-FFF2-40B4-BE49-F238E27FC236}">
                <a16:creationId xmlns:a16="http://schemas.microsoft.com/office/drawing/2014/main" id="{B73B0CB1-BB05-9889-495F-A39D8C9627C2}"/>
              </a:ext>
            </a:extLst>
          </p:cNvPr>
          <p:cNvSpPr>
            <a:spLocks noGrp="1"/>
          </p:cNvSpPr>
          <p:nvPr>
            <p:ph type="dt" sz="half" idx="10"/>
          </p:nvPr>
        </p:nvSpPr>
        <p:spPr/>
        <p:txBody>
          <a:bodyPr/>
          <a:lstStyle/>
          <a:p>
            <a:fld id="{F6167DBA-B487-AB40-BB80-3E2E3B1D1B96}" type="datetime1">
              <a:rPr lang="en-GB" smtClean="0"/>
              <a:t>04/07/2022</a:t>
            </a:fld>
            <a:endParaRPr lang="en-US"/>
          </a:p>
        </p:txBody>
      </p:sp>
      <p:sp>
        <p:nvSpPr>
          <p:cNvPr id="6" name="Footer Placeholder 5">
            <a:extLst>
              <a:ext uri="{FF2B5EF4-FFF2-40B4-BE49-F238E27FC236}">
                <a16:creationId xmlns:a16="http://schemas.microsoft.com/office/drawing/2014/main" id="{6B33DEC4-337E-BF6A-22A3-002E719691EE}"/>
              </a:ext>
            </a:extLst>
          </p:cNvPr>
          <p:cNvSpPr>
            <a:spLocks noGrp="1"/>
          </p:cNvSpPr>
          <p:nvPr>
            <p:ph type="ftr" sz="quarter" idx="11"/>
          </p:nvPr>
        </p:nvSpPr>
        <p:spPr/>
        <p:txBody>
          <a:bodyPr/>
          <a:lstStyle/>
          <a:p>
            <a:r>
              <a:rPr lang="it-IT"/>
              <a:t>D. Bortoletto, Higgs@10</a:t>
            </a:r>
            <a:endParaRPr lang="en-US" dirty="0"/>
          </a:p>
        </p:txBody>
      </p:sp>
      <p:sp>
        <p:nvSpPr>
          <p:cNvPr id="7" name="Slide Number Placeholder 6">
            <a:extLst>
              <a:ext uri="{FF2B5EF4-FFF2-40B4-BE49-F238E27FC236}">
                <a16:creationId xmlns:a16="http://schemas.microsoft.com/office/drawing/2014/main" id="{7C2C5C5C-9EDD-831B-6208-F77BA41EE660}"/>
              </a:ext>
            </a:extLst>
          </p:cNvPr>
          <p:cNvSpPr>
            <a:spLocks noGrp="1"/>
          </p:cNvSpPr>
          <p:nvPr>
            <p:ph type="sldNum" sz="quarter" idx="12"/>
          </p:nvPr>
        </p:nvSpPr>
        <p:spPr/>
        <p:txBody>
          <a:bodyPr/>
          <a:lstStyle/>
          <a:p>
            <a:fld id="{B6F15528-21DE-4FAA-801E-634DDDAF4B2B}" type="slidenum">
              <a:rPr lang="en-US" smtClean="0"/>
              <a:pPr/>
              <a:t>5</a:t>
            </a:fld>
            <a:endParaRPr lang="en-US"/>
          </a:p>
        </p:txBody>
      </p:sp>
      <p:sp>
        <p:nvSpPr>
          <p:cNvPr id="8" name="Up Arrow 7">
            <a:extLst>
              <a:ext uri="{FF2B5EF4-FFF2-40B4-BE49-F238E27FC236}">
                <a16:creationId xmlns:a16="http://schemas.microsoft.com/office/drawing/2014/main" id="{144C9904-2A75-6829-673B-D6C08A6534C9}"/>
              </a:ext>
            </a:extLst>
          </p:cNvPr>
          <p:cNvSpPr/>
          <p:nvPr/>
        </p:nvSpPr>
        <p:spPr>
          <a:xfrm rot="5400000">
            <a:off x="6265587" y="-1455543"/>
            <a:ext cx="1828800" cy="99144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308826F3-D5FE-CD0C-DA69-2993544FE127}"/>
              </a:ext>
            </a:extLst>
          </p:cNvPr>
          <p:cNvSpPr/>
          <p:nvPr/>
        </p:nvSpPr>
        <p:spPr>
          <a:xfrm>
            <a:off x="16280" y="3032468"/>
            <a:ext cx="1295400" cy="9336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E0B71D70-2C9F-9580-9517-FF568E993233}"/>
              </a:ext>
            </a:extLst>
          </p:cNvPr>
          <p:cNvSpPr txBox="1"/>
          <p:nvPr/>
        </p:nvSpPr>
        <p:spPr>
          <a:xfrm>
            <a:off x="137845" y="2301294"/>
            <a:ext cx="1473200" cy="369332"/>
          </a:xfrm>
          <a:prstGeom prst="rect">
            <a:avLst/>
          </a:prstGeom>
          <a:solidFill>
            <a:schemeClr val="bg1"/>
          </a:solidFill>
        </p:spPr>
        <p:txBody>
          <a:bodyPr wrap="square" rtlCol="0">
            <a:spAutoFit/>
          </a:bodyPr>
          <a:lstStyle/>
          <a:p>
            <a:r>
              <a:rPr lang="en-GB" dirty="0">
                <a:latin typeface="Helvetica" pitchFamily="2" charset="0"/>
              </a:rPr>
              <a:t>1964-1975</a:t>
            </a:r>
          </a:p>
        </p:txBody>
      </p:sp>
      <p:sp>
        <p:nvSpPr>
          <p:cNvPr id="11" name="TextBox 10">
            <a:extLst>
              <a:ext uri="{FF2B5EF4-FFF2-40B4-BE49-F238E27FC236}">
                <a16:creationId xmlns:a16="http://schemas.microsoft.com/office/drawing/2014/main" id="{E1E39E95-94C8-0901-D350-684A6DDAC970}"/>
              </a:ext>
            </a:extLst>
          </p:cNvPr>
          <p:cNvSpPr txBox="1"/>
          <p:nvPr/>
        </p:nvSpPr>
        <p:spPr>
          <a:xfrm>
            <a:off x="107313" y="738084"/>
            <a:ext cx="8529412" cy="646331"/>
          </a:xfrm>
          <a:prstGeom prst="rect">
            <a:avLst/>
          </a:prstGeom>
          <a:solidFill>
            <a:srgbClr val="C00000"/>
          </a:solidFill>
        </p:spPr>
        <p:txBody>
          <a:bodyPr wrap="square" rtlCol="0">
            <a:spAutoFit/>
          </a:bodyPr>
          <a:lstStyle/>
          <a:p>
            <a:r>
              <a:rPr lang="en-GB" dirty="0">
                <a:latin typeface="Helvetica" pitchFamily="2" charset="0"/>
              </a:rPr>
              <a:t>EUROPE: In the 1980 CERN builds a 27 Km tunnel hosting and </a:t>
            </a:r>
            <a:r>
              <a:rPr lang="en-GB" dirty="0" err="1">
                <a:latin typeface="Helvetica" pitchFamily="2" charset="0"/>
              </a:rPr>
              <a:t>e</a:t>
            </a:r>
            <a:r>
              <a:rPr lang="en-GB" baseline="30000" dirty="0" err="1">
                <a:latin typeface="Helvetica" pitchFamily="2" charset="0"/>
              </a:rPr>
              <a:t>+</a:t>
            </a:r>
            <a:r>
              <a:rPr lang="en-GB" dirty="0" err="1">
                <a:latin typeface="Helvetica" pitchFamily="2" charset="0"/>
              </a:rPr>
              <a:t>e</a:t>
            </a:r>
            <a:r>
              <a:rPr lang="en-GB" baseline="30000" dirty="0">
                <a:latin typeface="Helvetica" pitchFamily="2" charset="0"/>
              </a:rPr>
              <a:t>-</a:t>
            </a:r>
            <a:r>
              <a:rPr lang="en-GB" dirty="0">
                <a:latin typeface="Helvetica" pitchFamily="2" charset="0"/>
              </a:rPr>
              <a:t> machine (LEP) and then a proton proton collider (LHC) to discover the Higgs boson</a:t>
            </a:r>
          </a:p>
        </p:txBody>
      </p:sp>
      <p:sp>
        <p:nvSpPr>
          <p:cNvPr id="12" name="Rectangle 11">
            <a:extLst>
              <a:ext uri="{FF2B5EF4-FFF2-40B4-BE49-F238E27FC236}">
                <a16:creationId xmlns:a16="http://schemas.microsoft.com/office/drawing/2014/main" id="{7A41AFAA-AD23-6F96-7F99-43E1C1831BB0}"/>
              </a:ext>
            </a:extLst>
          </p:cNvPr>
          <p:cNvSpPr/>
          <p:nvPr/>
        </p:nvSpPr>
        <p:spPr>
          <a:xfrm>
            <a:off x="3809664" y="1449464"/>
            <a:ext cx="2421637" cy="1200329"/>
          </a:xfrm>
          <a:prstGeom prst="rect">
            <a:avLst/>
          </a:prstGeom>
        </p:spPr>
        <p:txBody>
          <a:bodyPr wrap="square">
            <a:spAutoFit/>
          </a:bodyPr>
          <a:lstStyle/>
          <a:p>
            <a:r>
              <a:rPr lang="en-GB" dirty="0">
                <a:latin typeface="Helvetica" pitchFamily="2" charset="0"/>
              </a:rPr>
              <a:t>LEP (202 GeV) few Higgs-like events (115 GeV) but shutdown- </a:t>
            </a:r>
            <a:r>
              <a:rPr lang="en-GB" dirty="0">
                <a:solidFill>
                  <a:srgbClr val="FFFF00"/>
                </a:solidFill>
                <a:latin typeface="Helvetica" pitchFamily="2" charset="0"/>
              </a:rPr>
              <a:t>2000 </a:t>
            </a:r>
          </a:p>
        </p:txBody>
      </p:sp>
      <p:sp>
        <p:nvSpPr>
          <p:cNvPr id="16" name="Down Arrow 15">
            <a:extLst>
              <a:ext uri="{FF2B5EF4-FFF2-40B4-BE49-F238E27FC236}">
                <a16:creationId xmlns:a16="http://schemas.microsoft.com/office/drawing/2014/main" id="{E39A7A0F-8146-5AF7-CF90-4DE747235DF1}"/>
              </a:ext>
            </a:extLst>
          </p:cNvPr>
          <p:cNvSpPr/>
          <p:nvPr/>
        </p:nvSpPr>
        <p:spPr>
          <a:xfrm>
            <a:off x="5201674" y="2573403"/>
            <a:ext cx="381000" cy="848450"/>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CE9A391B-EE2B-8042-ECF6-09FFB14188D9}"/>
              </a:ext>
            </a:extLst>
          </p:cNvPr>
          <p:cNvSpPr/>
          <p:nvPr/>
        </p:nvSpPr>
        <p:spPr>
          <a:xfrm flipH="1">
            <a:off x="2072210" y="3402546"/>
            <a:ext cx="139699" cy="1239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C676C2F0-C3BE-6F80-DF71-7A74FD42EA27}"/>
              </a:ext>
            </a:extLst>
          </p:cNvPr>
          <p:cNvSpPr/>
          <p:nvPr/>
        </p:nvSpPr>
        <p:spPr>
          <a:xfrm>
            <a:off x="1605256" y="3400087"/>
            <a:ext cx="139700" cy="1239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17528ED9-A045-3685-8BF6-53C0DA79BAC7}"/>
              </a:ext>
            </a:extLst>
          </p:cNvPr>
          <p:cNvSpPr/>
          <p:nvPr/>
        </p:nvSpPr>
        <p:spPr>
          <a:xfrm>
            <a:off x="1295400" y="3400087"/>
            <a:ext cx="139700" cy="1239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07B040FE-7D29-BC39-DDE4-82F76CE4A9BE}"/>
              </a:ext>
            </a:extLst>
          </p:cNvPr>
          <p:cNvSpPr/>
          <p:nvPr/>
        </p:nvSpPr>
        <p:spPr>
          <a:xfrm>
            <a:off x="1827981" y="3400087"/>
            <a:ext cx="139700" cy="1239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Down Arrow 22">
            <a:extLst>
              <a:ext uri="{FF2B5EF4-FFF2-40B4-BE49-F238E27FC236}">
                <a16:creationId xmlns:a16="http://schemas.microsoft.com/office/drawing/2014/main" id="{0D5EE52A-BA60-39F4-A980-3DFB108FE097}"/>
              </a:ext>
            </a:extLst>
          </p:cNvPr>
          <p:cNvSpPr/>
          <p:nvPr/>
        </p:nvSpPr>
        <p:spPr>
          <a:xfrm>
            <a:off x="6588555" y="2614001"/>
            <a:ext cx="381000" cy="755255"/>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66E5CD4-864D-2F8F-C751-DDEB9DE6175E}"/>
              </a:ext>
            </a:extLst>
          </p:cNvPr>
          <p:cNvSpPr txBox="1"/>
          <p:nvPr/>
        </p:nvSpPr>
        <p:spPr>
          <a:xfrm>
            <a:off x="6341963" y="1871107"/>
            <a:ext cx="1602415" cy="646331"/>
          </a:xfrm>
          <a:prstGeom prst="rect">
            <a:avLst/>
          </a:prstGeom>
          <a:noFill/>
        </p:spPr>
        <p:txBody>
          <a:bodyPr wrap="square" rtlCol="0">
            <a:spAutoFit/>
          </a:bodyPr>
          <a:lstStyle/>
          <a:p>
            <a:r>
              <a:rPr lang="en-GB" dirty="0">
                <a:latin typeface="Helvetica" pitchFamily="2" charset="0"/>
              </a:rPr>
              <a:t>LHC-start up </a:t>
            </a:r>
            <a:r>
              <a:rPr lang="en-GB" dirty="0">
                <a:solidFill>
                  <a:srgbClr val="FFFF00"/>
                </a:solidFill>
                <a:latin typeface="Helvetica" pitchFamily="2" charset="0"/>
              </a:rPr>
              <a:t>2008</a:t>
            </a:r>
          </a:p>
        </p:txBody>
      </p:sp>
      <p:sp>
        <p:nvSpPr>
          <p:cNvPr id="25" name="TextBox 24">
            <a:extLst>
              <a:ext uri="{FF2B5EF4-FFF2-40B4-BE49-F238E27FC236}">
                <a16:creationId xmlns:a16="http://schemas.microsoft.com/office/drawing/2014/main" id="{B0BB0048-E933-673D-3741-2E68A1625BC2}"/>
              </a:ext>
            </a:extLst>
          </p:cNvPr>
          <p:cNvSpPr txBox="1"/>
          <p:nvPr/>
        </p:nvSpPr>
        <p:spPr>
          <a:xfrm>
            <a:off x="209723" y="5465183"/>
            <a:ext cx="7961884" cy="646331"/>
          </a:xfrm>
          <a:prstGeom prst="rect">
            <a:avLst/>
          </a:prstGeom>
          <a:solidFill>
            <a:srgbClr val="C00000"/>
          </a:solidFill>
        </p:spPr>
        <p:txBody>
          <a:bodyPr wrap="square" rtlCol="0">
            <a:spAutoFit/>
          </a:bodyPr>
          <a:lstStyle/>
          <a:p>
            <a:r>
              <a:rPr lang="en-GB" dirty="0">
                <a:latin typeface="Helvetica" pitchFamily="2" charset="0"/>
              </a:rPr>
              <a:t>US: End of 1970 and beginning of the 1980 Fermilab builds a 6.3 km tunnel for a proton-anti-proton collider reaching 1 </a:t>
            </a:r>
            <a:r>
              <a:rPr lang="en-GB" dirty="0" err="1">
                <a:latin typeface="Helvetica" pitchFamily="2" charset="0"/>
              </a:rPr>
              <a:t>TeV</a:t>
            </a:r>
            <a:r>
              <a:rPr lang="en-GB" dirty="0">
                <a:latin typeface="Helvetica" pitchFamily="2" charset="0"/>
              </a:rPr>
              <a:t>/beam (TEVATRON)</a:t>
            </a:r>
          </a:p>
        </p:txBody>
      </p:sp>
      <p:sp>
        <p:nvSpPr>
          <p:cNvPr id="26" name="Down Arrow 25">
            <a:extLst>
              <a:ext uri="{FF2B5EF4-FFF2-40B4-BE49-F238E27FC236}">
                <a16:creationId xmlns:a16="http://schemas.microsoft.com/office/drawing/2014/main" id="{57F3551E-8E0D-EB9F-F401-232383B733A2}"/>
              </a:ext>
            </a:extLst>
          </p:cNvPr>
          <p:cNvSpPr/>
          <p:nvPr/>
        </p:nvSpPr>
        <p:spPr>
          <a:xfrm rot="10800000">
            <a:off x="2277537" y="3911479"/>
            <a:ext cx="381000" cy="755255"/>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Down Arrow 26">
            <a:extLst>
              <a:ext uri="{FF2B5EF4-FFF2-40B4-BE49-F238E27FC236}">
                <a16:creationId xmlns:a16="http://schemas.microsoft.com/office/drawing/2014/main" id="{B4459423-1A27-D614-254D-79977B38EE37}"/>
              </a:ext>
            </a:extLst>
          </p:cNvPr>
          <p:cNvSpPr/>
          <p:nvPr/>
        </p:nvSpPr>
        <p:spPr>
          <a:xfrm rot="10800000">
            <a:off x="8271937" y="3849317"/>
            <a:ext cx="381000" cy="755255"/>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a:extLst>
              <a:ext uri="{FF2B5EF4-FFF2-40B4-BE49-F238E27FC236}">
                <a16:creationId xmlns:a16="http://schemas.microsoft.com/office/drawing/2014/main" id="{44CFAADA-36FE-CD2E-1CE0-639748E39337}"/>
              </a:ext>
            </a:extLst>
          </p:cNvPr>
          <p:cNvSpPr txBox="1"/>
          <p:nvPr/>
        </p:nvSpPr>
        <p:spPr>
          <a:xfrm>
            <a:off x="2965750" y="4395907"/>
            <a:ext cx="2588387" cy="646331"/>
          </a:xfrm>
          <a:prstGeom prst="rect">
            <a:avLst/>
          </a:prstGeom>
          <a:noFill/>
        </p:spPr>
        <p:txBody>
          <a:bodyPr wrap="square" rtlCol="0">
            <a:spAutoFit/>
          </a:bodyPr>
          <a:lstStyle/>
          <a:p>
            <a:r>
              <a:rPr lang="en-GB" dirty="0">
                <a:solidFill>
                  <a:srgbClr val="FFFF00"/>
                </a:solidFill>
                <a:latin typeface="Helvetica" pitchFamily="2" charset="0"/>
              </a:rPr>
              <a:t>1986</a:t>
            </a:r>
          </a:p>
          <a:p>
            <a:r>
              <a:rPr lang="en-GB" dirty="0">
                <a:latin typeface="Helvetica" pitchFamily="2" charset="0"/>
              </a:rPr>
              <a:t>First p-pbar collisions</a:t>
            </a:r>
          </a:p>
        </p:txBody>
      </p:sp>
      <p:sp>
        <p:nvSpPr>
          <p:cNvPr id="31" name="Down Arrow 30">
            <a:extLst>
              <a:ext uri="{FF2B5EF4-FFF2-40B4-BE49-F238E27FC236}">
                <a16:creationId xmlns:a16="http://schemas.microsoft.com/office/drawing/2014/main" id="{150D14E7-8079-9DD8-F212-D78BCBA62E41}"/>
              </a:ext>
            </a:extLst>
          </p:cNvPr>
          <p:cNvSpPr/>
          <p:nvPr/>
        </p:nvSpPr>
        <p:spPr>
          <a:xfrm>
            <a:off x="9038332" y="2639944"/>
            <a:ext cx="381000" cy="760143"/>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a:extLst>
              <a:ext uri="{FF2B5EF4-FFF2-40B4-BE49-F238E27FC236}">
                <a16:creationId xmlns:a16="http://schemas.microsoft.com/office/drawing/2014/main" id="{B792CC73-4566-2087-86C9-6A94A51A1B6F}"/>
              </a:ext>
            </a:extLst>
          </p:cNvPr>
          <p:cNvSpPr txBox="1"/>
          <p:nvPr/>
        </p:nvSpPr>
        <p:spPr>
          <a:xfrm>
            <a:off x="8482407" y="1763482"/>
            <a:ext cx="1948530" cy="923330"/>
          </a:xfrm>
          <a:prstGeom prst="rect">
            <a:avLst/>
          </a:prstGeom>
          <a:noFill/>
        </p:spPr>
        <p:txBody>
          <a:bodyPr wrap="square" rtlCol="0">
            <a:spAutoFit/>
          </a:bodyPr>
          <a:lstStyle/>
          <a:p>
            <a:r>
              <a:rPr lang="en-GB" dirty="0">
                <a:latin typeface="Helvetica" pitchFamily="2" charset="0"/>
              </a:rPr>
              <a:t>LHC 8 </a:t>
            </a:r>
            <a:r>
              <a:rPr lang="en-GB" dirty="0" err="1">
                <a:latin typeface="Helvetica" pitchFamily="2" charset="0"/>
              </a:rPr>
              <a:t>TeV</a:t>
            </a:r>
            <a:r>
              <a:rPr lang="en-GB" dirty="0">
                <a:latin typeface="Helvetica" pitchFamily="2" charset="0"/>
              </a:rPr>
              <a:t>-  Higgs boson discovery </a:t>
            </a:r>
            <a:r>
              <a:rPr lang="en-GB" dirty="0">
                <a:solidFill>
                  <a:srgbClr val="FFFF00"/>
                </a:solidFill>
                <a:latin typeface="Helvetica" pitchFamily="2" charset="0"/>
              </a:rPr>
              <a:t>2012</a:t>
            </a:r>
          </a:p>
        </p:txBody>
      </p:sp>
      <p:sp>
        <p:nvSpPr>
          <p:cNvPr id="33" name="Down Arrow 32">
            <a:extLst>
              <a:ext uri="{FF2B5EF4-FFF2-40B4-BE49-F238E27FC236}">
                <a16:creationId xmlns:a16="http://schemas.microsoft.com/office/drawing/2014/main" id="{A48BF931-BB50-91E3-BC5F-3D2F135A1D30}"/>
              </a:ext>
            </a:extLst>
          </p:cNvPr>
          <p:cNvSpPr/>
          <p:nvPr/>
        </p:nvSpPr>
        <p:spPr>
          <a:xfrm>
            <a:off x="2560337" y="2614001"/>
            <a:ext cx="381000" cy="755255"/>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189</a:t>
            </a:r>
          </a:p>
        </p:txBody>
      </p:sp>
      <p:sp>
        <p:nvSpPr>
          <p:cNvPr id="35" name="TextBox 34">
            <a:extLst>
              <a:ext uri="{FF2B5EF4-FFF2-40B4-BE49-F238E27FC236}">
                <a16:creationId xmlns:a16="http://schemas.microsoft.com/office/drawing/2014/main" id="{FAA82FDF-8278-B79B-F254-6A31E524FAA0}"/>
              </a:ext>
            </a:extLst>
          </p:cNvPr>
          <p:cNvSpPr txBox="1"/>
          <p:nvPr/>
        </p:nvSpPr>
        <p:spPr>
          <a:xfrm>
            <a:off x="2000170" y="4727688"/>
            <a:ext cx="2327275" cy="646331"/>
          </a:xfrm>
          <a:prstGeom prst="rect">
            <a:avLst/>
          </a:prstGeom>
          <a:noFill/>
        </p:spPr>
        <p:txBody>
          <a:bodyPr wrap="square" rtlCol="0">
            <a:spAutoFit/>
          </a:bodyPr>
          <a:lstStyle/>
          <a:p>
            <a:r>
              <a:rPr lang="en-GB" dirty="0">
                <a:solidFill>
                  <a:srgbClr val="FFFF00"/>
                </a:solidFill>
                <a:latin typeface="Helvetica" pitchFamily="2" charset="0"/>
              </a:rPr>
              <a:t>1983</a:t>
            </a:r>
          </a:p>
          <a:p>
            <a:r>
              <a:rPr lang="en-GB" dirty="0">
                <a:latin typeface="Helvetica" pitchFamily="2" charset="0"/>
              </a:rPr>
              <a:t>Tevatron start up</a:t>
            </a:r>
          </a:p>
        </p:txBody>
      </p:sp>
      <p:sp>
        <p:nvSpPr>
          <p:cNvPr id="36" name="TextBox 35">
            <a:extLst>
              <a:ext uri="{FF2B5EF4-FFF2-40B4-BE49-F238E27FC236}">
                <a16:creationId xmlns:a16="http://schemas.microsoft.com/office/drawing/2014/main" id="{17E7AD7D-E949-EC92-BD96-59CD12D1D62F}"/>
              </a:ext>
            </a:extLst>
          </p:cNvPr>
          <p:cNvSpPr txBox="1"/>
          <p:nvPr/>
        </p:nvSpPr>
        <p:spPr>
          <a:xfrm>
            <a:off x="1993953" y="2006670"/>
            <a:ext cx="2327275" cy="646331"/>
          </a:xfrm>
          <a:prstGeom prst="rect">
            <a:avLst/>
          </a:prstGeom>
          <a:noFill/>
        </p:spPr>
        <p:txBody>
          <a:bodyPr wrap="square" rtlCol="0">
            <a:spAutoFit/>
          </a:bodyPr>
          <a:lstStyle/>
          <a:p>
            <a:r>
              <a:rPr lang="en-GB" dirty="0">
                <a:latin typeface="Helvetica" pitchFamily="2" charset="0"/>
              </a:rPr>
              <a:t>LEP Start up</a:t>
            </a:r>
          </a:p>
          <a:p>
            <a:r>
              <a:rPr lang="en-GB" dirty="0">
                <a:solidFill>
                  <a:srgbClr val="FFFF00"/>
                </a:solidFill>
                <a:latin typeface="Helvetica" pitchFamily="2" charset="0"/>
              </a:rPr>
              <a:t>1989 </a:t>
            </a:r>
            <a:r>
              <a:rPr lang="en-GB" dirty="0">
                <a:latin typeface="Helvetica" pitchFamily="2" charset="0"/>
              </a:rPr>
              <a:t>(92 GeV)</a:t>
            </a:r>
          </a:p>
        </p:txBody>
      </p:sp>
      <p:sp>
        <p:nvSpPr>
          <p:cNvPr id="37" name="TextBox 36">
            <a:extLst>
              <a:ext uri="{FF2B5EF4-FFF2-40B4-BE49-F238E27FC236}">
                <a16:creationId xmlns:a16="http://schemas.microsoft.com/office/drawing/2014/main" id="{0F4EDA3C-5883-DFFF-4C21-3885EB5C043D}"/>
              </a:ext>
            </a:extLst>
          </p:cNvPr>
          <p:cNvSpPr txBox="1"/>
          <p:nvPr/>
        </p:nvSpPr>
        <p:spPr>
          <a:xfrm>
            <a:off x="8506124" y="4317432"/>
            <a:ext cx="2327275" cy="646331"/>
          </a:xfrm>
          <a:prstGeom prst="rect">
            <a:avLst/>
          </a:prstGeom>
          <a:noFill/>
        </p:spPr>
        <p:txBody>
          <a:bodyPr wrap="square" rtlCol="0">
            <a:spAutoFit/>
          </a:bodyPr>
          <a:lstStyle/>
          <a:p>
            <a:r>
              <a:rPr lang="en-GB" dirty="0">
                <a:solidFill>
                  <a:srgbClr val="FFFF00"/>
                </a:solidFill>
                <a:latin typeface="Helvetica" pitchFamily="2" charset="0"/>
              </a:rPr>
              <a:t>2011</a:t>
            </a:r>
          </a:p>
          <a:p>
            <a:r>
              <a:rPr lang="en-GB" dirty="0">
                <a:latin typeface="Helvetica" pitchFamily="2" charset="0"/>
              </a:rPr>
              <a:t>Tevatron shutdown </a:t>
            </a:r>
          </a:p>
        </p:txBody>
      </p:sp>
      <p:sp>
        <p:nvSpPr>
          <p:cNvPr id="38" name="Down Arrow 37">
            <a:extLst>
              <a:ext uri="{FF2B5EF4-FFF2-40B4-BE49-F238E27FC236}">
                <a16:creationId xmlns:a16="http://schemas.microsoft.com/office/drawing/2014/main" id="{5163895A-1064-3674-DD4E-5715351AC58D}"/>
              </a:ext>
            </a:extLst>
          </p:cNvPr>
          <p:cNvSpPr/>
          <p:nvPr/>
        </p:nvSpPr>
        <p:spPr>
          <a:xfrm rot="10800000">
            <a:off x="3122405" y="3911478"/>
            <a:ext cx="381000" cy="487131"/>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Down Arrow 39">
            <a:extLst>
              <a:ext uri="{FF2B5EF4-FFF2-40B4-BE49-F238E27FC236}">
                <a16:creationId xmlns:a16="http://schemas.microsoft.com/office/drawing/2014/main" id="{F21B97A2-392E-0E14-F692-7575ECB866DD}"/>
              </a:ext>
            </a:extLst>
          </p:cNvPr>
          <p:cNvSpPr/>
          <p:nvPr/>
        </p:nvSpPr>
        <p:spPr>
          <a:xfrm rot="10800000">
            <a:off x="3809665" y="3888723"/>
            <a:ext cx="381000" cy="572790"/>
          </a:xfrm>
          <a:prstGeom prst="downArrow">
            <a:avLst>
              <a:gd name="adj1" fmla="val 50000"/>
              <a:gd name="adj2"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a:extLst>
              <a:ext uri="{FF2B5EF4-FFF2-40B4-BE49-F238E27FC236}">
                <a16:creationId xmlns:a16="http://schemas.microsoft.com/office/drawing/2014/main" id="{16140703-F2D6-F053-994C-C8015D1E2408}"/>
              </a:ext>
            </a:extLst>
          </p:cNvPr>
          <p:cNvSpPr txBox="1"/>
          <p:nvPr/>
        </p:nvSpPr>
        <p:spPr>
          <a:xfrm>
            <a:off x="4047598" y="4135227"/>
            <a:ext cx="2588387" cy="646331"/>
          </a:xfrm>
          <a:prstGeom prst="rect">
            <a:avLst/>
          </a:prstGeom>
          <a:noFill/>
        </p:spPr>
        <p:txBody>
          <a:bodyPr wrap="square" rtlCol="0">
            <a:spAutoFit/>
          </a:bodyPr>
          <a:lstStyle/>
          <a:p>
            <a:r>
              <a:rPr lang="en-GB" dirty="0">
                <a:solidFill>
                  <a:srgbClr val="FFFF00"/>
                </a:solidFill>
                <a:latin typeface="Helvetica" pitchFamily="2" charset="0"/>
              </a:rPr>
              <a:t>1982 </a:t>
            </a:r>
          </a:p>
          <a:p>
            <a:r>
              <a:rPr lang="en-GB" dirty="0">
                <a:latin typeface="Helvetica" pitchFamily="2" charset="0"/>
              </a:rPr>
              <a:t>Collisions at 1.92 </a:t>
            </a:r>
            <a:r>
              <a:rPr lang="en-GB" dirty="0" err="1">
                <a:latin typeface="Helvetica" pitchFamily="2" charset="0"/>
              </a:rPr>
              <a:t>TeV</a:t>
            </a:r>
            <a:endParaRPr lang="en-GB" dirty="0">
              <a:latin typeface="Helvetica" pitchFamily="2" charset="0"/>
            </a:endParaRPr>
          </a:p>
        </p:txBody>
      </p:sp>
      <p:sp>
        <p:nvSpPr>
          <p:cNvPr id="42" name="Down Arrow 41">
            <a:extLst>
              <a:ext uri="{FF2B5EF4-FFF2-40B4-BE49-F238E27FC236}">
                <a16:creationId xmlns:a16="http://schemas.microsoft.com/office/drawing/2014/main" id="{7AE8304B-6489-11CE-04F4-1891F7457928}"/>
              </a:ext>
            </a:extLst>
          </p:cNvPr>
          <p:cNvSpPr/>
          <p:nvPr/>
        </p:nvSpPr>
        <p:spPr>
          <a:xfrm>
            <a:off x="7621628" y="2614001"/>
            <a:ext cx="381000" cy="727243"/>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TextBox 43">
            <a:extLst>
              <a:ext uri="{FF2B5EF4-FFF2-40B4-BE49-F238E27FC236}">
                <a16:creationId xmlns:a16="http://schemas.microsoft.com/office/drawing/2014/main" id="{5A05D9F9-77AB-BC17-D4E6-ADB1193FBB44}"/>
              </a:ext>
            </a:extLst>
          </p:cNvPr>
          <p:cNvSpPr txBox="1"/>
          <p:nvPr/>
        </p:nvSpPr>
        <p:spPr>
          <a:xfrm>
            <a:off x="7034310" y="2254810"/>
            <a:ext cx="1602415" cy="646331"/>
          </a:xfrm>
          <a:prstGeom prst="rect">
            <a:avLst/>
          </a:prstGeom>
          <a:noFill/>
        </p:spPr>
        <p:txBody>
          <a:bodyPr wrap="square" rtlCol="0">
            <a:spAutoFit/>
          </a:bodyPr>
          <a:lstStyle/>
          <a:p>
            <a:r>
              <a:rPr lang="en-GB" dirty="0">
                <a:latin typeface="Helvetica" pitchFamily="2" charset="0"/>
              </a:rPr>
              <a:t>LHC-3.5 </a:t>
            </a:r>
            <a:r>
              <a:rPr lang="en-GB" dirty="0" err="1">
                <a:latin typeface="Helvetica" pitchFamily="2" charset="0"/>
              </a:rPr>
              <a:t>TeV</a:t>
            </a:r>
            <a:r>
              <a:rPr lang="en-GB" dirty="0">
                <a:latin typeface="Helvetica" pitchFamily="2" charset="0"/>
              </a:rPr>
              <a:t> </a:t>
            </a:r>
            <a:r>
              <a:rPr lang="en-GB" dirty="0">
                <a:solidFill>
                  <a:srgbClr val="FFFF00"/>
                </a:solidFill>
                <a:latin typeface="Helvetica" pitchFamily="2" charset="0"/>
              </a:rPr>
              <a:t>2010</a:t>
            </a:r>
          </a:p>
        </p:txBody>
      </p:sp>
      <p:sp>
        <p:nvSpPr>
          <p:cNvPr id="47" name="TextBox 46">
            <a:extLst>
              <a:ext uri="{FF2B5EF4-FFF2-40B4-BE49-F238E27FC236}">
                <a16:creationId xmlns:a16="http://schemas.microsoft.com/office/drawing/2014/main" id="{087C3572-9E50-E8D5-1E03-810AEC89D922}"/>
              </a:ext>
            </a:extLst>
          </p:cNvPr>
          <p:cNvSpPr txBox="1"/>
          <p:nvPr/>
        </p:nvSpPr>
        <p:spPr>
          <a:xfrm>
            <a:off x="10201940" y="1901981"/>
            <a:ext cx="1948530" cy="646331"/>
          </a:xfrm>
          <a:prstGeom prst="rect">
            <a:avLst/>
          </a:prstGeom>
          <a:noFill/>
        </p:spPr>
        <p:txBody>
          <a:bodyPr wrap="square" rtlCol="0">
            <a:spAutoFit/>
          </a:bodyPr>
          <a:lstStyle/>
          <a:p>
            <a:r>
              <a:rPr lang="en-GB" dirty="0">
                <a:latin typeface="Helvetica" pitchFamily="2" charset="0"/>
              </a:rPr>
              <a:t>LHC 13 </a:t>
            </a:r>
            <a:r>
              <a:rPr lang="en-GB" dirty="0" err="1">
                <a:latin typeface="Helvetica" pitchFamily="2" charset="0"/>
              </a:rPr>
              <a:t>TeV</a:t>
            </a:r>
            <a:r>
              <a:rPr lang="en-GB" dirty="0">
                <a:latin typeface="Helvetica" pitchFamily="2" charset="0"/>
              </a:rPr>
              <a:t>-  </a:t>
            </a:r>
            <a:r>
              <a:rPr lang="en-GB" dirty="0">
                <a:solidFill>
                  <a:srgbClr val="FFFF00"/>
                </a:solidFill>
                <a:latin typeface="Helvetica" pitchFamily="2" charset="0"/>
              </a:rPr>
              <a:t>2015-2018</a:t>
            </a:r>
          </a:p>
        </p:txBody>
      </p:sp>
      <p:sp>
        <p:nvSpPr>
          <p:cNvPr id="50" name="Down Arrow 49">
            <a:extLst>
              <a:ext uri="{FF2B5EF4-FFF2-40B4-BE49-F238E27FC236}">
                <a16:creationId xmlns:a16="http://schemas.microsoft.com/office/drawing/2014/main" id="{F498E034-1B0B-80FD-B06C-55B921C2721F}"/>
              </a:ext>
            </a:extLst>
          </p:cNvPr>
          <p:cNvSpPr/>
          <p:nvPr/>
        </p:nvSpPr>
        <p:spPr>
          <a:xfrm>
            <a:off x="10487551" y="2683250"/>
            <a:ext cx="381000" cy="616756"/>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TextBox 52">
            <a:extLst>
              <a:ext uri="{FF2B5EF4-FFF2-40B4-BE49-F238E27FC236}">
                <a16:creationId xmlns:a16="http://schemas.microsoft.com/office/drawing/2014/main" id="{CF3AAE49-A990-86CE-A52D-7F46FC74139F}"/>
              </a:ext>
            </a:extLst>
          </p:cNvPr>
          <p:cNvSpPr txBox="1"/>
          <p:nvPr/>
        </p:nvSpPr>
        <p:spPr>
          <a:xfrm>
            <a:off x="10803582" y="3042763"/>
            <a:ext cx="1575476" cy="923330"/>
          </a:xfrm>
          <a:prstGeom prst="rect">
            <a:avLst/>
          </a:prstGeom>
          <a:noFill/>
        </p:spPr>
        <p:txBody>
          <a:bodyPr wrap="square" rtlCol="0">
            <a:spAutoFit/>
          </a:bodyPr>
          <a:lstStyle/>
          <a:p>
            <a:r>
              <a:rPr lang="en-GB" dirty="0">
                <a:solidFill>
                  <a:srgbClr val="C00000"/>
                </a:solidFill>
                <a:latin typeface="Helvetica" pitchFamily="2" charset="0"/>
              </a:rPr>
              <a:t>LHC restarting@ 13.6 GeV</a:t>
            </a:r>
          </a:p>
        </p:txBody>
      </p:sp>
      <p:sp>
        <p:nvSpPr>
          <p:cNvPr id="54" name="Down Arrow 53">
            <a:extLst>
              <a:ext uri="{FF2B5EF4-FFF2-40B4-BE49-F238E27FC236}">
                <a16:creationId xmlns:a16="http://schemas.microsoft.com/office/drawing/2014/main" id="{5A161693-B0B8-DD81-8142-E3E8AAC39A3E}"/>
              </a:ext>
            </a:extLst>
          </p:cNvPr>
          <p:cNvSpPr/>
          <p:nvPr/>
        </p:nvSpPr>
        <p:spPr>
          <a:xfrm rot="10800000">
            <a:off x="5850301" y="3888722"/>
            <a:ext cx="381000" cy="385957"/>
          </a:xfrm>
          <a:prstGeom prst="downArrow">
            <a:avLst>
              <a:gd name="adj1" fmla="val 50000"/>
              <a:gd name="adj2"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TextBox 58">
            <a:extLst>
              <a:ext uri="{FF2B5EF4-FFF2-40B4-BE49-F238E27FC236}">
                <a16:creationId xmlns:a16="http://schemas.microsoft.com/office/drawing/2014/main" id="{F9A4BE0B-5539-689E-EFB3-3722B1870971}"/>
              </a:ext>
            </a:extLst>
          </p:cNvPr>
          <p:cNvSpPr txBox="1"/>
          <p:nvPr/>
        </p:nvSpPr>
        <p:spPr>
          <a:xfrm>
            <a:off x="6121293" y="3925557"/>
            <a:ext cx="1425768" cy="646331"/>
          </a:xfrm>
          <a:prstGeom prst="rect">
            <a:avLst/>
          </a:prstGeom>
          <a:noFill/>
        </p:spPr>
        <p:txBody>
          <a:bodyPr wrap="square" rtlCol="0">
            <a:spAutoFit/>
          </a:bodyPr>
          <a:lstStyle/>
          <a:p>
            <a:r>
              <a:rPr lang="en-GB" dirty="0">
                <a:solidFill>
                  <a:srgbClr val="FFFF00"/>
                </a:solidFill>
                <a:latin typeface="Helvetica" pitchFamily="2" charset="0"/>
              </a:rPr>
              <a:t>1995</a:t>
            </a:r>
          </a:p>
          <a:p>
            <a:r>
              <a:rPr lang="en-GB" dirty="0">
                <a:latin typeface="Helvetica" pitchFamily="2" charset="0"/>
              </a:rPr>
              <a:t>Top quark</a:t>
            </a:r>
          </a:p>
        </p:txBody>
      </p:sp>
    </p:spTree>
    <p:extLst>
      <p:ext uri="{BB962C8B-B14F-4D97-AF65-F5344CB8AC3E}">
        <p14:creationId xmlns:p14="http://schemas.microsoft.com/office/powerpoint/2010/main" val="813376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8735A81B-5123-8671-3FBD-CE679688E5AB}"/>
              </a:ext>
            </a:extLst>
          </p:cNvPr>
          <p:cNvSpPr>
            <a:spLocks noGrp="1"/>
          </p:cNvSpPr>
          <p:nvPr>
            <p:ph type="dt" sz="half" idx="10"/>
          </p:nvPr>
        </p:nvSpPr>
        <p:spPr/>
        <p:txBody>
          <a:bodyPr/>
          <a:lstStyle/>
          <a:p>
            <a:fld id="{87175D50-9F21-874A-BD61-C3978C1FA3E7}" type="datetime1">
              <a:rPr lang="en-GB" smtClean="0"/>
              <a:t>04/07/2022</a:t>
            </a:fld>
            <a:endParaRPr lang="en-US"/>
          </a:p>
        </p:txBody>
      </p:sp>
      <p:sp>
        <p:nvSpPr>
          <p:cNvPr id="7" name="Slide Number Placeholder 6">
            <a:extLst>
              <a:ext uri="{FF2B5EF4-FFF2-40B4-BE49-F238E27FC236}">
                <a16:creationId xmlns:a16="http://schemas.microsoft.com/office/drawing/2014/main" id="{16F0C8A4-E6EE-A2A6-0EC5-0A8CF25E2C7A}"/>
              </a:ext>
            </a:extLst>
          </p:cNvPr>
          <p:cNvSpPr>
            <a:spLocks noGrp="1"/>
          </p:cNvSpPr>
          <p:nvPr>
            <p:ph type="sldNum" sz="quarter" idx="12"/>
          </p:nvPr>
        </p:nvSpPr>
        <p:spPr/>
        <p:txBody>
          <a:bodyPr/>
          <a:lstStyle/>
          <a:p>
            <a:fld id="{B6F15528-21DE-4FAA-801E-634DDDAF4B2B}" type="slidenum">
              <a:rPr lang="en-US" smtClean="0"/>
              <a:pPr/>
              <a:t>6</a:t>
            </a:fld>
            <a:endParaRPr lang="en-US"/>
          </a:p>
        </p:txBody>
      </p:sp>
      <p:pic>
        <p:nvPicPr>
          <p:cNvPr id="8" name="Picture 4" descr="uantum Fluctuations">
            <a:extLst>
              <a:ext uri="{FF2B5EF4-FFF2-40B4-BE49-F238E27FC236}">
                <a16:creationId xmlns:a16="http://schemas.microsoft.com/office/drawing/2014/main" id="{C2642218-6858-CB57-8D44-511E3DEE41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0" y="2209800"/>
            <a:ext cx="5077969" cy="3886200"/>
          </a:xfrm>
          <a:prstGeom prst="rect">
            <a:avLst/>
          </a:prstGeom>
          <a:noFill/>
          <a:extLst>
            <a:ext uri="{909E8E84-426E-40DD-AFC4-6F175D3DCCD1}">
              <a14:hiddenFill xmlns:a14="http://schemas.microsoft.com/office/drawing/2010/main">
                <a:solidFill>
                  <a:srgbClr val="FFFFFF"/>
                </a:solidFill>
              </a14:hiddenFill>
            </a:ext>
          </a:extLst>
        </p:spPr>
      </p:pic>
      <p:sp>
        <p:nvSpPr>
          <p:cNvPr id="12" name="Content Placeholder 2">
            <a:extLst>
              <a:ext uri="{FF2B5EF4-FFF2-40B4-BE49-F238E27FC236}">
                <a16:creationId xmlns:a16="http://schemas.microsoft.com/office/drawing/2014/main" id="{8F03D858-5470-F882-D113-6C8A700E0DD3}"/>
              </a:ext>
            </a:extLst>
          </p:cNvPr>
          <p:cNvSpPr txBox="1">
            <a:spLocks/>
          </p:cNvSpPr>
          <p:nvPr/>
        </p:nvSpPr>
        <p:spPr>
          <a:xfrm>
            <a:off x="1066800" y="1524000"/>
            <a:ext cx="5791200" cy="4860485"/>
          </a:xfrm>
          <a:prstGeom prst="rect">
            <a:avLst/>
          </a:prstGeom>
        </p:spPr>
        <p:txBody>
          <a:bodyPr vert="horz" lIns="91440" tIns="45720" rIns="91440" bIns="45720" rtlCol="0" anchor="t" anchorCtr="0">
            <a:normAutofit/>
          </a:bodyPr>
          <a:lstStyle>
            <a:lvl1pPr marL="0" indent="0" algn="l" defTabSz="914400" rtl="0" eaLnBrk="1" latinLnBrk="0" hangingPunct="1">
              <a:lnSpc>
                <a:spcPct val="100000"/>
              </a:lnSpc>
              <a:spcBef>
                <a:spcPts val="1200"/>
              </a:spcBef>
              <a:buFont typeface="Arial" pitchFamily="34" charset="0"/>
              <a:buNone/>
              <a:defRPr sz="2800" kern="1200">
                <a:solidFill>
                  <a:schemeClr val="tx1"/>
                </a:solidFill>
                <a:latin typeface="Arial"/>
                <a:ea typeface="+mn-ea"/>
                <a:cs typeface="Arial"/>
              </a:defRPr>
            </a:lvl1pPr>
            <a:lvl2pPr marL="742950" indent="-285750" algn="l" defTabSz="914400" rtl="0" eaLnBrk="1" latinLnBrk="0" hangingPunct="1">
              <a:lnSpc>
                <a:spcPct val="100000"/>
              </a:lnSpc>
              <a:spcBef>
                <a:spcPts val="1200"/>
              </a:spcBef>
              <a:buFont typeface="Arial" pitchFamily="34" charset="0"/>
              <a:buChar char="–"/>
              <a:defRPr sz="2400" kern="1200">
                <a:solidFill>
                  <a:schemeClr val="tx1"/>
                </a:solidFill>
                <a:latin typeface="Arial"/>
                <a:ea typeface="+mn-ea"/>
                <a:cs typeface="Arial"/>
              </a:defRPr>
            </a:lvl2pPr>
            <a:lvl3pPr marL="1143000" indent="-228600" algn="l" defTabSz="914400" rtl="0" eaLnBrk="1" latinLnBrk="0" hangingPunct="1">
              <a:lnSpc>
                <a:spcPct val="100000"/>
              </a:lnSpc>
              <a:spcBef>
                <a:spcPts val="1200"/>
              </a:spcBef>
              <a:buFont typeface="Arial" pitchFamily="34" charset="0"/>
              <a:buChar char="•"/>
              <a:defRPr sz="2000" kern="1200">
                <a:solidFill>
                  <a:schemeClr val="tx1"/>
                </a:solidFill>
                <a:latin typeface="Arial"/>
                <a:ea typeface="+mn-ea"/>
                <a:cs typeface="Arial"/>
              </a:defRPr>
            </a:lvl3pPr>
            <a:lvl4pPr marL="1600200" indent="-228600" algn="l" defTabSz="914400" rtl="0" eaLnBrk="1" latinLnBrk="0" hangingPunct="1">
              <a:lnSpc>
                <a:spcPct val="100000"/>
              </a:lnSpc>
              <a:spcBef>
                <a:spcPts val="1200"/>
              </a:spcBef>
              <a:buFont typeface="Arial" pitchFamily="34" charset="0"/>
              <a:buChar char="–"/>
              <a:defRPr sz="1800" kern="1200">
                <a:solidFill>
                  <a:schemeClr val="tx1"/>
                </a:solidFill>
                <a:latin typeface="Arial"/>
                <a:ea typeface="+mn-ea"/>
                <a:cs typeface="Arial"/>
              </a:defRPr>
            </a:lvl4pPr>
            <a:lvl5pPr marL="2057400" indent="-228600" algn="l" defTabSz="914400" rtl="0" eaLnBrk="1" latinLnBrk="0" hangingPunct="1">
              <a:lnSpc>
                <a:spcPct val="100000"/>
              </a:lnSpc>
              <a:spcBef>
                <a:spcPts val="1200"/>
              </a:spcBef>
              <a:buFont typeface="Arial" pitchFamily="34" charset="0"/>
              <a:buChar char="»"/>
              <a:defRPr sz="1800" kern="1200">
                <a:solidFill>
                  <a:schemeClr val="tx1"/>
                </a:solidFill>
                <a:latin typeface="Arial"/>
                <a:ea typeface="+mn-ea"/>
                <a:cs typeface="Arial"/>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514350" indent="-514350">
              <a:buFont typeface="+mj-lt"/>
              <a:buAutoNum type="arabicPeriod"/>
            </a:pPr>
            <a:r>
              <a:rPr lang="en-GB" dirty="0"/>
              <a:t>Creating the Higgs boson in a collider is a </a:t>
            </a:r>
            <a:r>
              <a:rPr lang="en-GB" b="1" dirty="0">
                <a:solidFill>
                  <a:srgbClr val="FFFF00"/>
                </a:solidFill>
              </a:rPr>
              <a:t>rare process</a:t>
            </a:r>
          </a:p>
          <a:p>
            <a:endParaRPr lang="en-GB" dirty="0"/>
          </a:p>
          <a:p>
            <a:endParaRPr lang="en-GB" dirty="0"/>
          </a:p>
        </p:txBody>
      </p:sp>
      <p:pic>
        <p:nvPicPr>
          <p:cNvPr id="5122" name="Picture 2" descr="Why will massless gluons couple with Higgs, a theoretical answer be  appreciated. - Quora">
            <a:extLst>
              <a:ext uri="{FF2B5EF4-FFF2-40B4-BE49-F238E27FC236}">
                <a16:creationId xmlns:a16="http://schemas.microsoft.com/office/drawing/2014/main" id="{3CB03571-576A-8058-95CD-72FBE8E0BF7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39900" y="2848585"/>
            <a:ext cx="4610100" cy="3136900"/>
          </a:xfrm>
          <a:prstGeom prst="rect">
            <a:avLst/>
          </a:prstGeom>
          <a:solidFill>
            <a:schemeClr val="tx1"/>
          </a:solidFill>
        </p:spPr>
      </p:pic>
      <p:sp>
        <p:nvSpPr>
          <p:cNvPr id="13" name="TextBox 12">
            <a:extLst>
              <a:ext uri="{FF2B5EF4-FFF2-40B4-BE49-F238E27FC236}">
                <a16:creationId xmlns:a16="http://schemas.microsoft.com/office/drawing/2014/main" id="{CDC14F6A-96D1-C518-1DEE-EDF0AF5BEA6B}"/>
              </a:ext>
            </a:extLst>
          </p:cNvPr>
          <p:cNvSpPr txBox="1"/>
          <p:nvPr/>
        </p:nvSpPr>
        <p:spPr>
          <a:xfrm>
            <a:off x="7122175" y="1417431"/>
            <a:ext cx="4572000" cy="738664"/>
          </a:xfrm>
          <a:prstGeom prst="rect">
            <a:avLst/>
          </a:prstGeom>
          <a:noFill/>
        </p:spPr>
        <p:txBody>
          <a:bodyPr wrap="square" rtlCol="0">
            <a:spAutoFit/>
          </a:bodyPr>
          <a:lstStyle/>
          <a:p>
            <a:r>
              <a:rPr lang="en-US" sz="2400" dirty="0">
                <a:latin typeface="Helvetica" pitchFamily="2" charset="0"/>
                <a:cs typeface="Arial" panose="020B0604020202020204" pitchFamily="34" charset="0"/>
              </a:rPr>
              <a:t>Heisenberg principle </a:t>
            </a:r>
            <a:r>
              <a:rPr lang="el-GR" sz="2400" dirty="0">
                <a:latin typeface="Helvetica" pitchFamily="2" charset="0"/>
                <a:cs typeface="Arial" panose="020B0604020202020204" pitchFamily="34" charset="0"/>
              </a:rPr>
              <a:t>Δ</a:t>
            </a:r>
            <a:r>
              <a:rPr lang="en-GB" sz="2400" dirty="0">
                <a:latin typeface="Helvetica" pitchFamily="2" charset="0"/>
                <a:cs typeface="Arial" panose="020B0604020202020204" pitchFamily="34" charset="0"/>
              </a:rPr>
              <a:t>t⋅</a:t>
            </a:r>
            <a:r>
              <a:rPr lang="el-GR" sz="2400" dirty="0">
                <a:latin typeface="Helvetica" pitchFamily="2" charset="0"/>
                <a:cs typeface="Arial" panose="020B0604020202020204" pitchFamily="34" charset="0"/>
              </a:rPr>
              <a:t>Δ</a:t>
            </a:r>
            <a:r>
              <a:rPr lang="en-GB" sz="2400" dirty="0" err="1">
                <a:latin typeface="Helvetica" pitchFamily="2" charset="0"/>
                <a:cs typeface="Arial" panose="020B0604020202020204" pitchFamily="34" charset="0"/>
              </a:rPr>
              <a:t>E~h</a:t>
            </a:r>
            <a:endParaRPr lang="en-GB" sz="2400" dirty="0">
              <a:latin typeface="Helvetica" pitchFamily="2" charset="0"/>
              <a:cs typeface="Arial" panose="020B0604020202020204" pitchFamily="34" charset="0"/>
            </a:endParaRPr>
          </a:p>
          <a:p>
            <a:endParaRPr lang="en-GB" dirty="0"/>
          </a:p>
        </p:txBody>
      </p:sp>
      <p:sp>
        <p:nvSpPr>
          <p:cNvPr id="14" name="Title 1">
            <a:extLst>
              <a:ext uri="{FF2B5EF4-FFF2-40B4-BE49-F238E27FC236}">
                <a16:creationId xmlns:a16="http://schemas.microsoft.com/office/drawing/2014/main" id="{F16B3189-0C57-AFED-FD52-0391535D1E4C}"/>
              </a:ext>
            </a:extLst>
          </p:cNvPr>
          <p:cNvSpPr>
            <a:spLocks noGrp="1"/>
          </p:cNvSpPr>
          <p:nvPr>
            <p:ph type="title"/>
          </p:nvPr>
        </p:nvSpPr>
        <p:spPr>
          <a:xfrm>
            <a:off x="914400" y="868"/>
            <a:ext cx="6242050" cy="1308172"/>
          </a:xfrm>
        </p:spPr>
        <p:txBody>
          <a:bodyPr/>
          <a:lstStyle/>
          <a:p>
            <a:r>
              <a:rPr lang="en-GB" dirty="0"/>
              <a:t>Why was it difficult to find the Higgs ?</a:t>
            </a:r>
          </a:p>
        </p:txBody>
      </p:sp>
      <p:sp>
        <p:nvSpPr>
          <p:cNvPr id="2" name="Footer Placeholder 1">
            <a:extLst>
              <a:ext uri="{FF2B5EF4-FFF2-40B4-BE49-F238E27FC236}">
                <a16:creationId xmlns:a16="http://schemas.microsoft.com/office/drawing/2014/main" id="{C8D90470-8091-188B-A629-B83BF1DB4147}"/>
              </a:ext>
            </a:extLst>
          </p:cNvPr>
          <p:cNvSpPr>
            <a:spLocks noGrp="1"/>
          </p:cNvSpPr>
          <p:nvPr>
            <p:ph type="ftr" sz="quarter" idx="11"/>
          </p:nvPr>
        </p:nvSpPr>
        <p:spPr/>
        <p:txBody>
          <a:bodyPr/>
          <a:lstStyle/>
          <a:p>
            <a:r>
              <a:rPr lang="it-IT"/>
              <a:t>D. Bortoletto, Higgs@10</a:t>
            </a:r>
            <a:endParaRPr lang="en-US" dirty="0"/>
          </a:p>
        </p:txBody>
      </p:sp>
    </p:spTree>
    <p:extLst>
      <p:ext uri="{BB962C8B-B14F-4D97-AF65-F5344CB8AC3E}">
        <p14:creationId xmlns:p14="http://schemas.microsoft.com/office/powerpoint/2010/main" val="239956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8735A81B-5123-8671-3FBD-CE679688E5AB}"/>
              </a:ext>
            </a:extLst>
          </p:cNvPr>
          <p:cNvSpPr>
            <a:spLocks noGrp="1"/>
          </p:cNvSpPr>
          <p:nvPr>
            <p:ph type="dt" sz="half" idx="10"/>
          </p:nvPr>
        </p:nvSpPr>
        <p:spPr/>
        <p:txBody>
          <a:bodyPr/>
          <a:lstStyle/>
          <a:p>
            <a:fld id="{52613584-4E8C-1945-AAF7-A7E4DD727F9B}" type="datetime1">
              <a:rPr lang="en-GB" smtClean="0"/>
              <a:t>04/07/2022</a:t>
            </a:fld>
            <a:endParaRPr lang="en-US"/>
          </a:p>
        </p:txBody>
      </p:sp>
      <p:sp>
        <p:nvSpPr>
          <p:cNvPr id="7" name="Slide Number Placeholder 6">
            <a:extLst>
              <a:ext uri="{FF2B5EF4-FFF2-40B4-BE49-F238E27FC236}">
                <a16:creationId xmlns:a16="http://schemas.microsoft.com/office/drawing/2014/main" id="{16F0C8A4-E6EE-A2A6-0EC5-0A8CF25E2C7A}"/>
              </a:ext>
            </a:extLst>
          </p:cNvPr>
          <p:cNvSpPr>
            <a:spLocks noGrp="1"/>
          </p:cNvSpPr>
          <p:nvPr>
            <p:ph type="sldNum" sz="quarter" idx="12"/>
          </p:nvPr>
        </p:nvSpPr>
        <p:spPr/>
        <p:txBody>
          <a:bodyPr/>
          <a:lstStyle/>
          <a:p>
            <a:fld id="{B6F15528-21DE-4FAA-801E-634DDDAF4B2B}" type="slidenum">
              <a:rPr lang="en-US" smtClean="0"/>
              <a:pPr/>
              <a:t>7</a:t>
            </a:fld>
            <a:endParaRPr lang="en-US"/>
          </a:p>
        </p:txBody>
      </p:sp>
      <p:sp>
        <p:nvSpPr>
          <p:cNvPr id="45" name="Content Placeholder 2">
            <a:extLst>
              <a:ext uri="{FF2B5EF4-FFF2-40B4-BE49-F238E27FC236}">
                <a16:creationId xmlns:a16="http://schemas.microsoft.com/office/drawing/2014/main" id="{AA26C793-6B59-20DA-28A9-B8A5E61BC892}"/>
              </a:ext>
            </a:extLst>
          </p:cNvPr>
          <p:cNvSpPr txBox="1">
            <a:spLocks/>
          </p:cNvSpPr>
          <p:nvPr/>
        </p:nvSpPr>
        <p:spPr>
          <a:xfrm>
            <a:off x="1066800" y="1524000"/>
            <a:ext cx="5791200" cy="4860485"/>
          </a:xfrm>
          <a:prstGeom prst="rect">
            <a:avLst/>
          </a:prstGeom>
        </p:spPr>
        <p:txBody>
          <a:bodyPr vert="horz" lIns="91440" tIns="45720" rIns="91440" bIns="45720" rtlCol="0" anchor="t" anchorCtr="0">
            <a:normAutofit/>
          </a:bodyPr>
          <a:lstStyle>
            <a:lvl1pPr marL="0" indent="0" algn="l" defTabSz="914400" rtl="0" eaLnBrk="1" latinLnBrk="0" hangingPunct="1">
              <a:lnSpc>
                <a:spcPct val="100000"/>
              </a:lnSpc>
              <a:spcBef>
                <a:spcPts val="1200"/>
              </a:spcBef>
              <a:buFont typeface="Arial" pitchFamily="34" charset="0"/>
              <a:buNone/>
              <a:defRPr sz="2800" kern="1200">
                <a:solidFill>
                  <a:schemeClr val="tx1"/>
                </a:solidFill>
                <a:latin typeface="Arial"/>
                <a:ea typeface="+mn-ea"/>
                <a:cs typeface="Arial"/>
              </a:defRPr>
            </a:lvl1pPr>
            <a:lvl2pPr marL="742950" indent="-285750" algn="l" defTabSz="914400" rtl="0" eaLnBrk="1" latinLnBrk="0" hangingPunct="1">
              <a:lnSpc>
                <a:spcPct val="100000"/>
              </a:lnSpc>
              <a:spcBef>
                <a:spcPts val="1200"/>
              </a:spcBef>
              <a:buFont typeface="Arial" pitchFamily="34" charset="0"/>
              <a:buChar char="–"/>
              <a:defRPr sz="2400" kern="1200">
                <a:solidFill>
                  <a:schemeClr val="tx1"/>
                </a:solidFill>
                <a:latin typeface="Arial"/>
                <a:ea typeface="+mn-ea"/>
                <a:cs typeface="Arial"/>
              </a:defRPr>
            </a:lvl2pPr>
            <a:lvl3pPr marL="1143000" indent="-228600" algn="l" defTabSz="914400" rtl="0" eaLnBrk="1" latinLnBrk="0" hangingPunct="1">
              <a:lnSpc>
                <a:spcPct val="100000"/>
              </a:lnSpc>
              <a:spcBef>
                <a:spcPts val="1200"/>
              </a:spcBef>
              <a:buFont typeface="Arial" pitchFamily="34" charset="0"/>
              <a:buChar char="•"/>
              <a:defRPr sz="2000" kern="1200">
                <a:solidFill>
                  <a:schemeClr val="tx1"/>
                </a:solidFill>
                <a:latin typeface="Arial"/>
                <a:ea typeface="+mn-ea"/>
                <a:cs typeface="Arial"/>
              </a:defRPr>
            </a:lvl3pPr>
            <a:lvl4pPr marL="1600200" indent="-228600" algn="l" defTabSz="914400" rtl="0" eaLnBrk="1" latinLnBrk="0" hangingPunct="1">
              <a:lnSpc>
                <a:spcPct val="100000"/>
              </a:lnSpc>
              <a:spcBef>
                <a:spcPts val="1200"/>
              </a:spcBef>
              <a:buFont typeface="Arial" pitchFamily="34" charset="0"/>
              <a:buChar char="–"/>
              <a:defRPr sz="1800" kern="1200">
                <a:solidFill>
                  <a:schemeClr val="tx1"/>
                </a:solidFill>
                <a:latin typeface="Arial"/>
                <a:ea typeface="+mn-ea"/>
                <a:cs typeface="Arial"/>
              </a:defRPr>
            </a:lvl4pPr>
            <a:lvl5pPr marL="2057400" indent="-228600" algn="l" defTabSz="914400" rtl="0" eaLnBrk="1" latinLnBrk="0" hangingPunct="1">
              <a:lnSpc>
                <a:spcPct val="100000"/>
              </a:lnSpc>
              <a:spcBef>
                <a:spcPts val="1200"/>
              </a:spcBef>
              <a:buFont typeface="Arial" pitchFamily="34" charset="0"/>
              <a:buChar char="»"/>
              <a:defRPr sz="1800" kern="1200">
                <a:solidFill>
                  <a:schemeClr val="tx1"/>
                </a:solidFill>
                <a:latin typeface="Arial"/>
                <a:ea typeface="+mn-ea"/>
                <a:cs typeface="Arial"/>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514350" indent="-514350">
              <a:buFont typeface="+mj-lt"/>
              <a:buAutoNum type="arabicPeriod"/>
            </a:pPr>
            <a:r>
              <a:rPr lang="en-GB" dirty="0"/>
              <a:t>Creating the Higgs boson in a collider is a </a:t>
            </a:r>
            <a:r>
              <a:rPr lang="en-GB" b="1" dirty="0">
                <a:solidFill>
                  <a:srgbClr val="FFFF00"/>
                </a:solidFill>
              </a:rPr>
              <a:t>rare process</a:t>
            </a:r>
          </a:p>
          <a:p>
            <a:endParaRPr lang="en-GB" dirty="0"/>
          </a:p>
          <a:p>
            <a:endParaRPr lang="en-GB" dirty="0"/>
          </a:p>
        </p:txBody>
      </p:sp>
      <p:sp>
        <p:nvSpPr>
          <p:cNvPr id="24" name="Title 1">
            <a:extLst>
              <a:ext uri="{FF2B5EF4-FFF2-40B4-BE49-F238E27FC236}">
                <a16:creationId xmlns:a16="http://schemas.microsoft.com/office/drawing/2014/main" id="{C4BC85F4-DF22-E260-F36C-8C5EDB16C6B7}"/>
              </a:ext>
            </a:extLst>
          </p:cNvPr>
          <p:cNvSpPr txBox="1">
            <a:spLocks/>
          </p:cNvSpPr>
          <p:nvPr/>
        </p:nvSpPr>
        <p:spPr>
          <a:xfrm>
            <a:off x="914400" y="0"/>
            <a:ext cx="6172200" cy="1424003"/>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Arial Black"/>
                <a:ea typeface="+mj-ea"/>
                <a:cs typeface="Arial Black"/>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dirty="0"/>
              <a:t>Why was it difficult to find the Higgs ?</a:t>
            </a:r>
          </a:p>
        </p:txBody>
      </p:sp>
      <p:sp>
        <p:nvSpPr>
          <p:cNvPr id="4" name="Footer Placeholder 3">
            <a:extLst>
              <a:ext uri="{FF2B5EF4-FFF2-40B4-BE49-F238E27FC236}">
                <a16:creationId xmlns:a16="http://schemas.microsoft.com/office/drawing/2014/main" id="{AC8096AA-367B-A2A0-A70C-B443EAB795A4}"/>
              </a:ext>
            </a:extLst>
          </p:cNvPr>
          <p:cNvSpPr>
            <a:spLocks noGrp="1"/>
          </p:cNvSpPr>
          <p:nvPr>
            <p:ph type="ftr" sz="quarter" idx="11"/>
          </p:nvPr>
        </p:nvSpPr>
        <p:spPr/>
        <p:txBody>
          <a:bodyPr/>
          <a:lstStyle/>
          <a:p>
            <a:r>
              <a:rPr lang="it-IT"/>
              <a:t>D. Bortoletto, Higgs@10</a:t>
            </a:r>
            <a:endParaRPr lang="en-US" dirty="0"/>
          </a:p>
        </p:txBody>
      </p:sp>
      <p:sp>
        <p:nvSpPr>
          <p:cNvPr id="6" name="Triangle 5">
            <a:extLst>
              <a:ext uri="{FF2B5EF4-FFF2-40B4-BE49-F238E27FC236}">
                <a16:creationId xmlns:a16="http://schemas.microsoft.com/office/drawing/2014/main" id="{3075EB59-8E54-0EFC-7157-45CDE910161B}"/>
              </a:ext>
            </a:extLst>
          </p:cNvPr>
          <p:cNvSpPr/>
          <p:nvPr/>
        </p:nvSpPr>
        <p:spPr>
          <a:xfrm>
            <a:off x="5943600" y="152400"/>
            <a:ext cx="6172200" cy="4251325"/>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latin typeface="Helvetica" pitchFamily="2" charset="0"/>
              </a:rPr>
              <a:t>1 in 10 billion</a:t>
            </a:r>
            <a:r>
              <a:rPr lang="en-GB" sz="2400" dirty="0">
                <a:latin typeface="Helvetica" pitchFamily="2" charset="0"/>
              </a:rPr>
              <a:t> at the LHC (13 </a:t>
            </a:r>
            <a:r>
              <a:rPr lang="en-GB" sz="2400" dirty="0" err="1">
                <a:latin typeface="Helvetica" pitchFamily="2" charset="0"/>
              </a:rPr>
              <a:t>TeV</a:t>
            </a:r>
            <a:r>
              <a:rPr lang="en-GB" sz="2400" dirty="0">
                <a:latin typeface="Helvetica" pitchFamily="2" charset="0"/>
              </a:rPr>
              <a:t>)</a:t>
            </a:r>
          </a:p>
          <a:p>
            <a:pPr algn="ctr"/>
            <a:endParaRPr lang="en-GB" sz="2400" dirty="0">
              <a:latin typeface="Helvetica" pitchFamily="2" charset="0"/>
            </a:endParaRPr>
          </a:p>
          <a:p>
            <a:pPr algn="ctr"/>
            <a:endParaRPr lang="en-GB" sz="2400" dirty="0">
              <a:latin typeface="Helvetica" pitchFamily="2" charset="0"/>
            </a:endParaRPr>
          </a:p>
          <a:p>
            <a:pPr algn="ctr"/>
            <a:r>
              <a:rPr lang="en-GB" sz="2400" b="1" dirty="0">
                <a:latin typeface="Helvetica" pitchFamily="2" charset="0"/>
              </a:rPr>
              <a:t>1 in 1 trillion</a:t>
            </a:r>
            <a:r>
              <a:rPr lang="en-GB" sz="2400" dirty="0">
                <a:latin typeface="Helvetica" pitchFamily="2" charset="0"/>
              </a:rPr>
              <a:t> at the Tevatron (2 </a:t>
            </a:r>
            <a:r>
              <a:rPr lang="en-GB" sz="2400" dirty="0" err="1">
                <a:latin typeface="Helvetica" pitchFamily="2" charset="0"/>
              </a:rPr>
              <a:t>TeV</a:t>
            </a:r>
            <a:r>
              <a:rPr lang="en-GB" sz="2400" dirty="0">
                <a:latin typeface="Helvetica" pitchFamily="2" charset="0"/>
              </a:rPr>
              <a:t>)</a:t>
            </a:r>
          </a:p>
          <a:p>
            <a:pPr algn="ctr"/>
            <a:endParaRPr lang="en-GB" dirty="0">
              <a:latin typeface="Helvetica" pitchFamily="2" charset="0"/>
            </a:endParaRPr>
          </a:p>
        </p:txBody>
      </p:sp>
    </p:spTree>
    <p:extLst>
      <p:ext uri="{BB962C8B-B14F-4D97-AF65-F5344CB8AC3E}">
        <p14:creationId xmlns:p14="http://schemas.microsoft.com/office/powerpoint/2010/main" val="35382490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4364B9-D0C6-677A-5F0D-B2C2FAC7C032}"/>
              </a:ext>
            </a:extLst>
          </p:cNvPr>
          <p:cNvSpPr>
            <a:spLocks noGrp="1"/>
          </p:cNvSpPr>
          <p:nvPr>
            <p:ph type="title"/>
          </p:nvPr>
        </p:nvSpPr>
        <p:spPr>
          <a:xfrm>
            <a:off x="914400" y="-1"/>
            <a:ext cx="6172200" cy="1415609"/>
          </a:xfrm>
        </p:spPr>
        <p:txBody>
          <a:bodyPr/>
          <a:lstStyle/>
          <a:p>
            <a:r>
              <a:rPr lang="en-GB" dirty="0"/>
              <a:t>Why was it difficult to find the Higgs?</a:t>
            </a:r>
          </a:p>
        </p:txBody>
      </p:sp>
      <p:sp>
        <p:nvSpPr>
          <p:cNvPr id="5" name="Date Placeholder 4">
            <a:extLst>
              <a:ext uri="{FF2B5EF4-FFF2-40B4-BE49-F238E27FC236}">
                <a16:creationId xmlns:a16="http://schemas.microsoft.com/office/drawing/2014/main" id="{8735A81B-5123-8671-3FBD-CE679688E5AB}"/>
              </a:ext>
            </a:extLst>
          </p:cNvPr>
          <p:cNvSpPr>
            <a:spLocks noGrp="1"/>
          </p:cNvSpPr>
          <p:nvPr>
            <p:ph type="dt" sz="half" idx="10"/>
          </p:nvPr>
        </p:nvSpPr>
        <p:spPr/>
        <p:txBody>
          <a:bodyPr/>
          <a:lstStyle/>
          <a:p>
            <a:fld id="{3C50A892-75B0-B243-A2F2-723046BD4316}" type="datetime1">
              <a:rPr lang="en-GB" smtClean="0"/>
              <a:t>04/07/2022</a:t>
            </a:fld>
            <a:endParaRPr lang="en-US"/>
          </a:p>
        </p:txBody>
      </p:sp>
      <p:sp>
        <p:nvSpPr>
          <p:cNvPr id="7" name="Slide Number Placeholder 6">
            <a:extLst>
              <a:ext uri="{FF2B5EF4-FFF2-40B4-BE49-F238E27FC236}">
                <a16:creationId xmlns:a16="http://schemas.microsoft.com/office/drawing/2014/main" id="{16F0C8A4-E6EE-A2A6-0EC5-0A8CF25E2C7A}"/>
              </a:ext>
            </a:extLst>
          </p:cNvPr>
          <p:cNvSpPr>
            <a:spLocks noGrp="1"/>
          </p:cNvSpPr>
          <p:nvPr>
            <p:ph type="sldNum" sz="quarter" idx="12"/>
          </p:nvPr>
        </p:nvSpPr>
        <p:spPr/>
        <p:txBody>
          <a:bodyPr/>
          <a:lstStyle/>
          <a:p>
            <a:fld id="{B6F15528-21DE-4FAA-801E-634DDDAF4B2B}" type="slidenum">
              <a:rPr lang="en-US" smtClean="0"/>
              <a:pPr/>
              <a:t>8</a:t>
            </a:fld>
            <a:endParaRPr lang="en-US"/>
          </a:p>
        </p:txBody>
      </p:sp>
      <p:sp>
        <p:nvSpPr>
          <p:cNvPr id="4" name="Oval 3">
            <a:extLst>
              <a:ext uri="{FF2B5EF4-FFF2-40B4-BE49-F238E27FC236}">
                <a16:creationId xmlns:a16="http://schemas.microsoft.com/office/drawing/2014/main" id="{C1E4667F-A016-186F-B235-53B8504B06C4}"/>
              </a:ext>
            </a:extLst>
          </p:cNvPr>
          <p:cNvSpPr/>
          <p:nvPr/>
        </p:nvSpPr>
        <p:spPr>
          <a:xfrm>
            <a:off x="7174753" y="1219200"/>
            <a:ext cx="5003800" cy="375885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dirty="0">
                <a:solidFill>
                  <a:schemeClr val="tx1"/>
                </a:solidFill>
                <a:latin typeface="Helvetica" pitchFamily="2" charset="0"/>
              </a:rPr>
              <a:t>1.6 x 10</a:t>
            </a:r>
            <a:r>
              <a:rPr lang="en-GB" sz="4800" baseline="30000" dirty="0">
                <a:solidFill>
                  <a:schemeClr val="tx1"/>
                </a:solidFill>
                <a:latin typeface="Helvetica" pitchFamily="2" charset="0"/>
              </a:rPr>
              <a:t>-22</a:t>
            </a:r>
            <a:r>
              <a:rPr lang="en-GB" sz="4800" dirty="0">
                <a:solidFill>
                  <a:schemeClr val="tx1"/>
                </a:solidFill>
                <a:latin typeface="Helvetica" pitchFamily="2" charset="0"/>
              </a:rPr>
              <a:t> s</a:t>
            </a:r>
          </a:p>
        </p:txBody>
      </p:sp>
      <p:sp>
        <p:nvSpPr>
          <p:cNvPr id="13" name="Content Placeholder 2">
            <a:extLst>
              <a:ext uri="{FF2B5EF4-FFF2-40B4-BE49-F238E27FC236}">
                <a16:creationId xmlns:a16="http://schemas.microsoft.com/office/drawing/2014/main" id="{1832C268-4345-7B1F-291F-0502D99EBC38}"/>
              </a:ext>
            </a:extLst>
          </p:cNvPr>
          <p:cNvSpPr txBox="1">
            <a:spLocks/>
          </p:cNvSpPr>
          <p:nvPr/>
        </p:nvSpPr>
        <p:spPr>
          <a:xfrm>
            <a:off x="1066800" y="1524000"/>
            <a:ext cx="5791200" cy="4860485"/>
          </a:xfrm>
          <a:prstGeom prst="rect">
            <a:avLst/>
          </a:prstGeom>
        </p:spPr>
        <p:txBody>
          <a:bodyPr vert="horz" lIns="91440" tIns="45720" rIns="91440" bIns="45720" rtlCol="0" anchor="t" anchorCtr="0">
            <a:normAutofit/>
          </a:bodyPr>
          <a:lstStyle>
            <a:lvl1pPr marL="0" indent="0" algn="l" defTabSz="914400" rtl="0" eaLnBrk="1" latinLnBrk="0" hangingPunct="1">
              <a:lnSpc>
                <a:spcPct val="100000"/>
              </a:lnSpc>
              <a:spcBef>
                <a:spcPts val="1200"/>
              </a:spcBef>
              <a:buFont typeface="Arial" pitchFamily="34" charset="0"/>
              <a:buNone/>
              <a:defRPr sz="2800" kern="1200">
                <a:solidFill>
                  <a:schemeClr val="tx1"/>
                </a:solidFill>
                <a:latin typeface="Arial"/>
                <a:ea typeface="+mn-ea"/>
                <a:cs typeface="Arial"/>
              </a:defRPr>
            </a:lvl1pPr>
            <a:lvl2pPr marL="742950" indent="-285750" algn="l" defTabSz="914400" rtl="0" eaLnBrk="1" latinLnBrk="0" hangingPunct="1">
              <a:lnSpc>
                <a:spcPct val="100000"/>
              </a:lnSpc>
              <a:spcBef>
                <a:spcPts val="1200"/>
              </a:spcBef>
              <a:buFont typeface="Arial" pitchFamily="34" charset="0"/>
              <a:buChar char="–"/>
              <a:defRPr sz="2400" kern="1200">
                <a:solidFill>
                  <a:schemeClr val="tx1"/>
                </a:solidFill>
                <a:latin typeface="Arial"/>
                <a:ea typeface="+mn-ea"/>
                <a:cs typeface="Arial"/>
              </a:defRPr>
            </a:lvl2pPr>
            <a:lvl3pPr marL="1143000" indent="-228600" algn="l" defTabSz="914400" rtl="0" eaLnBrk="1" latinLnBrk="0" hangingPunct="1">
              <a:lnSpc>
                <a:spcPct val="100000"/>
              </a:lnSpc>
              <a:spcBef>
                <a:spcPts val="1200"/>
              </a:spcBef>
              <a:buFont typeface="Arial" pitchFamily="34" charset="0"/>
              <a:buChar char="•"/>
              <a:defRPr sz="2000" kern="1200">
                <a:solidFill>
                  <a:schemeClr val="tx1"/>
                </a:solidFill>
                <a:latin typeface="Arial"/>
                <a:ea typeface="+mn-ea"/>
                <a:cs typeface="Arial"/>
              </a:defRPr>
            </a:lvl3pPr>
            <a:lvl4pPr marL="1600200" indent="-228600" algn="l" defTabSz="914400" rtl="0" eaLnBrk="1" latinLnBrk="0" hangingPunct="1">
              <a:lnSpc>
                <a:spcPct val="100000"/>
              </a:lnSpc>
              <a:spcBef>
                <a:spcPts val="1200"/>
              </a:spcBef>
              <a:buFont typeface="Arial" pitchFamily="34" charset="0"/>
              <a:buChar char="–"/>
              <a:defRPr sz="1800" kern="1200">
                <a:solidFill>
                  <a:schemeClr val="tx1"/>
                </a:solidFill>
                <a:latin typeface="Arial"/>
                <a:ea typeface="+mn-ea"/>
                <a:cs typeface="Arial"/>
              </a:defRPr>
            </a:lvl4pPr>
            <a:lvl5pPr marL="2057400" indent="-228600" algn="l" defTabSz="914400" rtl="0" eaLnBrk="1" latinLnBrk="0" hangingPunct="1">
              <a:lnSpc>
                <a:spcPct val="100000"/>
              </a:lnSpc>
              <a:spcBef>
                <a:spcPts val="1200"/>
              </a:spcBef>
              <a:buFont typeface="Arial" pitchFamily="34" charset="0"/>
              <a:buChar char="»"/>
              <a:defRPr sz="1800" kern="1200">
                <a:solidFill>
                  <a:schemeClr val="tx1"/>
                </a:solidFill>
                <a:latin typeface="Arial"/>
                <a:ea typeface="+mn-ea"/>
                <a:cs typeface="Arial"/>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514350" indent="-514350">
              <a:buFont typeface="+mj-lt"/>
              <a:buAutoNum type="arabicPeriod"/>
            </a:pPr>
            <a:r>
              <a:rPr lang="en-GB" dirty="0"/>
              <a:t>Creating the Higgs boson in a collider is a </a:t>
            </a:r>
            <a:r>
              <a:rPr lang="en-GB" b="1" dirty="0">
                <a:solidFill>
                  <a:srgbClr val="FFFF00"/>
                </a:solidFill>
              </a:rPr>
              <a:t>rare process</a:t>
            </a:r>
          </a:p>
          <a:p>
            <a:pPr marL="514350" indent="-514350">
              <a:buFont typeface="+mj-lt"/>
              <a:buAutoNum type="arabicPeriod"/>
            </a:pPr>
            <a:r>
              <a:rPr lang="en-GB" dirty="0"/>
              <a:t>Once you create the Higgs boson it </a:t>
            </a:r>
            <a:r>
              <a:rPr lang="en-GB" b="1" dirty="0">
                <a:solidFill>
                  <a:srgbClr val="FFFF00"/>
                </a:solidFill>
              </a:rPr>
              <a:t>decays very rapidly</a:t>
            </a:r>
          </a:p>
          <a:p>
            <a:endParaRPr lang="en-GB" dirty="0"/>
          </a:p>
          <a:p>
            <a:endParaRPr lang="en-GB" dirty="0"/>
          </a:p>
        </p:txBody>
      </p:sp>
      <p:sp>
        <p:nvSpPr>
          <p:cNvPr id="3" name="Footer Placeholder 2">
            <a:extLst>
              <a:ext uri="{FF2B5EF4-FFF2-40B4-BE49-F238E27FC236}">
                <a16:creationId xmlns:a16="http://schemas.microsoft.com/office/drawing/2014/main" id="{E3B61CD2-E74C-CF1B-59EB-FFB7EDE12230}"/>
              </a:ext>
            </a:extLst>
          </p:cNvPr>
          <p:cNvSpPr>
            <a:spLocks noGrp="1"/>
          </p:cNvSpPr>
          <p:nvPr>
            <p:ph type="ftr" sz="quarter" idx="11"/>
          </p:nvPr>
        </p:nvSpPr>
        <p:spPr/>
        <p:txBody>
          <a:bodyPr/>
          <a:lstStyle/>
          <a:p>
            <a:r>
              <a:rPr lang="it-IT"/>
              <a:t>D. Bortoletto, Higgs@10</a:t>
            </a:r>
            <a:endParaRPr lang="en-US" dirty="0"/>
          </a:p>
        </p:txBody>
      </p:sp>
    </p:spTree>
    <p:extLst>
      <p:ext uri="{BB962C8B-B14F-4D97-AF65-F5344CB8AC3E}">
        <p14:creationId xmlns:p14="http://schemas.microsoft.com/office/powerpoint/2010/main" val="1979104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4364B9-D0C6-677A-5F0D-B2C2FAC7C032}"/>
              </a:ext>
            </a:extLst>
          </p:cNvPr>
          <p:cNvSpPr>
            <a:spLocks noGrp="1"/>
          </p:cNvSpPr>
          <p:nvPr>
            <p:ph type="title"/>
          </p:nvPr>
        </p:nvSpPr>
        <p:spPr>
          <a:xfrm>
            <a:off x="990600" y="-19210"/>
            <a:ext cx="6104878" cy="1428115"/>
          </a:xfrm>
        </p:spPr>
        <p:txBody>
          <a:bodyPr/>
          <a:lstStyle/>
          <a:p>
            <a:r>
              <a:rPr lang="en-GB" dirty="0"/>
              <a:t>Why was it difficult to find the Higgs?</a:t>
            </a:r>
          </a:p>
        </p:txBody>
      </p:sp>
      <p:sp>
        <p:nvSpPr>
          <p:cNvPr id="3" name="Content Placeholder 2">
            <a:extLst>
              <a:ext uri="{FF2B5EF4-FFF2-40B4-BE49-F238E27FC236}">
                <a16:creationId xmlns:a16="http://schemas.microsoft.com/office/drawing/2014/main" id="{F89F65F4-8884-57C3-5D3E-B223A2AAD48D}"/>
              </a:ext>
            </a:extLst>
          </p:cNvPr>
          <p:cNvSpPr>
            <a:spLocks noGrp="1"/>
          </p:cNvSpPr>
          <p:nvPr>
            <p:ph sz="half" idx="1"/>
          </p:nvPr>
        </p:nvSpPr>
        <p:spPr>
          <a:xfrm>
            <a:off x="1066800" y="1524000"/>
            <a:ext cx="5791200" cy="4860485"/>
          </a:xfrm>
        </p:spPr>
        <p:txBody>
          <a:bodyPr>
            <a:normAutofit/>
          </a:bodyPr>
          <a:lstStyle/>
          <a:p>
            <a:pPr marL="514350" indent="-514350">
              <a:buFont typeface="+mj-lt"/>
              <a:buAutoNum type="arabicPeriod"/>
            </a:pPr>
            <a:r>
              <a:rPr lang="en-GB" dirty="0"/>
              <a:t>Creating the Higgs boson in a collider is a </a:t>
            </a:r>
            <a:r>
              <a:rPr lang="en-GB" b="1" dirty="0">
                <a:solidFill>
                  <a:srgbClr val="FFFF00"/>
                </a:solidFill>
              </a:rPr>
              <a:t>rare process</a:t>
            </a:r>
          </a:p>
          <a:p>
            <a:pPr marL="514350" indent="-514350">
              <a:buFont typeface="+mj-lt"/>
              <a:buAutoNum type="arabicPeriod"/>
            </a:pPr>
            <a:r>
              <a:rPr lang="en-GB" dirty="0"/>
              <a:t>Once you create the Higgs boson it </a:t>
            </a:r>
            <a:r>
              <a:rPr lang="en-GB" b="1" dirty="0">
                <a:solidFill>
                  <a:srgbClr val="FFFF00"/>
                </a:solidFill>
              </a:rPr>
              <a:t>decays very rapidly</a:t>
            </a:r>
          </a:p>
          <a:p>
            <a:pPr marL="514350" indent="-514350">
              <a:buFont typeface="+mj-lt"/>
              <a:buAutoNum type="arabicPeriod"/>
            </a:pPr>
            <a:r>
              <a:rPr lang="en-GB" dirty="0"/>
              <a:t>The SM predicts the Higgs production cross section and its decay modes </a:t>
            </a:r>
            <a:r>
              <a:rPr lang="en-GB" b="1" dirty="0">
                <a:solidFill>
                  <a:srgbClr val="FFFF00"/>
                </a:solidFill>
              </a:rPr>
              <a:t>if the mass of Higgs is known</a:t>
            </a:r>
            <a:r>
              <a:rPr lang="en-GB" dirty="0"/>
              <a:t>. But until we found it, we had  to </a:t>
            </a:r>
            <a:r>
              <a:rPr lang="en-GB" b="1" dirty="0">
                <a:solidFill>
                  <a:srgbClr val="FFFF00"/>
                </a:solidFill>
              </a:rPr>
              <a:t>look everywhere (up to 1 </a:t>
            </a:r>
            <a:r>
              <a:rPr lang="en-GB" b="1" dirty="0" err="1">
                <a:solidFill>
                  <a:srgbClr val="FFFF00"/>
                </a:solidFill>
              </a:rPr>
              <a:t>TeV</a:t>
            </a:r>
            <a:r>
              <a:rPr lang="en-GB" b="1" dirty="0">
                <a:solidFill>
                  <a:srgbClr val="FFFF00"/>
                </a:solidFill>
              </a:rPr>
              <a:t>)</a:t>
            </a:r>
          </a:p>
          <a:p>
            <a:endParaRPr lang="en-GB" dirty="0"/>
          </a:p>
          <a:p>
            <a:endParaRPr lang="en-GB" dirty="0"/>
          </a:p>
        </p:txBody>
      </p:sp>
      <p:sp>
        <p:nvSpPr>
          <p:cNvPr id="5" name="Date Placeholder 4">
            <a:extLst>
              <a:ext uri="{FF2B5EF4-FFF2-40B4-BE49-F238E27FC236}">
                <a16:creationId xmlns:a16="http://schemas.microsoft.com/office/drawing/2014/main" id="{8735A81B-5123-8671-3FBD-CE679688E5AB}"/>
              </a:ext>
            </a:extLst>
          </p:cNvPr>
          <p:cNvSpPr>
            <a:spLocks noGrp="1"/>
          </p:cNvSpPr>
          <p:nvPr>
            <p:ph type="dt" sz="half" idx="10"/>
          </p:nvPr>
        </p:nvSpPr>
        <p:spPr/>
        <p:txBody>
          <a:bodyPr/>
          <a:lstStyle/>
          <a:p>
            <a:fld id="{AC8CE094-219C-C149-84E3-B8F1F026C96C}" type="datetime1">
              <a:rPr lang="en-GB" smtClean="0"/>
              <a:t>04/07/2022</a:t>
            </a:fld>
            <a:endParaRPr lang="en-US"/>
          </a:p>
        </p:txBody>
      </p:sp>
      <p:sp>
        <p:nvSpPr>
          <p:cNvPr id="7" name="Slide Number Placeholder 6">
            <a:extLst>
              <a:ext uri="{FF2B5EF4-FFF2-40B4-BE49-F238E27FC236}">
                <a16:creationId xmlns:a16="http://schemas.microsoft.com/office/drawing/2014/main" id="{16F0C8A4-E6EE-A2A6-0EC5-0A8CF25E2C7A}"/>
              </a:ext>
            </a:extLst>
          </p:cNvPr>
          <p:cNvSpPr>
            <a:spLocks noGrp="1"/>
          </p:cNvSpPr>
          <p:nvPr>
            <p:ph type="sldNum" sz="quarter" idx="12"/>
          </p:nvPr>
        </p:nvSpPr>
        <p:spPr/>
        <p:txBody>
          <a:bodyPr/>
          <a:lstStyle/>
          <a:p>
            <a:fld id="{B6F15528-21DE-4FAA-801E-634DDDAF4B2B}" type="slidenum">
              <a:rPr lang="en-US" smtClean="0"/>
              <a:pPr/>
              <a:t>9</a:t>
            </a:fld>
            <a:endParaRPr lang="en-US"/>
          </a:p>
        </p:txBody>
      </p:sp>
      <p:pic>
        <p:nvPicPr>
          <p:cNvPr id="8" name="Picture 2">
            <a:extLst>
              <a:ext uri="{FF2B5EF4-FFF2-40B4-BE49-F238E27FC236}">
                <a16:creationId xmlns:a16="http://schemas.microsoft.com/office/drawing/2014/main" id="{9202384E-8AD4-1F8F-E5EE-ADC1A70398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0452" y="1702594"/>
            <a:ext cx="5391548" cy="4503296"/>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Group 15">
            <a:extLst>
              <a:ext uri="{FF2B5EF4-FFF2-40B4-BE49-F238E27FC236}">
                <a16:creationId xmlns:a16="http://schemas.microsoft.com/office/drawing/2014/main" id="{8D73AEB2-3E37-5D0F-5E8B-D2B8CBACD635}"/>
              </a:ext>
            </a:extLst>
          </p:cNvPr>
          <p:cNvGrpSpPr/>
          <p:nvPr/>
        </p:nvGrpSpPr>
        <p:grpSpPr>
          <a:xfrm>
            <a:off x="10015097" y="230935"/>
            <a:ext cx="1625600" cy="1425282"/>
            <a:chOff x="10015097" y="230935"/>
            <a:chExt cx="1625600" cy="1425282"/>
          </a:xfrm>
        </p:grpSpPr>
        <p:sp>
          <p:nvSpPr>
            <p:cNvPr id="17" name="Right Arrow 16">
              <a:extLst>
                <a:ext uri="{FF2B5EF4-FFF2-40B4-BE49-F238E27FC236}">
                  <a16:creationId xmlns:a16="http://schemas.microsoft.com/office/drawing/2014/main" id="{3DBA4766-E939-96BE-8BF4-DBCB9332F9D1}"/>
                </a:ext>
              </a:extLst>
            </p:cNvPr>
            <p:cNvSpPr/>
            <p:nvPr/>
          </p:nvSpPr>
          <p:spPr>
            <a:xfrm rot="5400000">
              <a:off x="10293350" y="532268"/>
              <a:ext cx="952499" cy="1295400"/>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18E886BE-8794-F2FD-EF0B-2EB1C30AD2AA}"/>
                </a:ext>
              </a:extLst>
            </p:cNvPr>
            <p:cNvSpPr txBox="1"/>
            <p:nvPr/>
          </p:nvSpPr>
          <p:spPr>
            <a:xfrm>
              <a:off x="10015097" y="230935"/>
              <a:ext cx="1625600" cy="461665"/>
            </a:xfrm>
            <a:prstGeom prst="rect">
              <a:avLst/>
            </a:prstGeom>
            <a:noFill/>
          </p:spPr>
          <p:txBody>
            <a:bodyPr wrap="square" rtlCol="0">
              <a:spAutoFit/>
            </a:bodyPr>
            <a:lstStyle/>
            <a:p>
              <a:r>
                <a:rPr lang="en-GB" sz="2400" dirty="0">
                  <a:latin typeface="Helvetica" pitchFamily="2" charset="0"/>
                </a:rPr>
                <a:t>EASIER</a:t>
              </a:r>
            </a:p>
          </p:txBody>
        </p:sp>
      </p:grpSp>
      <p:grpSp>
        <p:nvGrpSpPr>
          <p:cNvPr id="19" name="Group 18">
            <a:extLst>
              <a:ext uri="{FF2B5EF4-FFF2-40B4-BE49-F238E27FC236}">
                <a16:creationId xmlns:a16="http://schemas.microsoft.com/office/drawing/2014/main" id="{E1F8D220-8B57-7222-09A0-93F94C178C8C}"/>
              </a:ext>
            </a:extLst>
          </p:cNvPr>
          <p:cNvGrpSpPr/>
          <p:nvPr/>
        </p:nvGrpSpPr>
        <p:grpSpPr>
          <a:xfrm>
            <a:off x="7636584" y="217569"/>
            <a:ext cx="1894594" cy="1431485"/>
            <a:chOff x="10050903" y="230936"/>
            <a:chExt cx="1894594" cy="1431485"/>
          </a:xfrm>
        </p:grpSpPr>
        <p:sp>
          <p:nvSpPr>
            <p:cNvPr id="20" name="Right Arrow 19">
              <a:extLst>
                <a:ext uri="{FF2B5EF4-FFF2-40B4-BE49-F238E27FC236}">
                  <a16:creationId xmlns:a16="http://schemas.microsoft.com/office/drawing/2014/main" id="{69819E55-9E7B-D4F0-3BD7-0F03F95635FC}"/>
                </a:ext>
              </a:extLst>
            </p:cNvPr>
            <p:cNvSpPr/>
            <p:nvPr/>
          </p:nvSpPr>
          <p:spPr>
            <a:xfrm rot="5400000">
              <a:off x="10424099" y="801423"/>
              <a:ext cx="952499" cy="769497"/>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F7DB1EBE-8A8A-9852-052F-E7C558324C54}"/>
                </a:ext>
              </a:extLst>
            </p:cNvPr>
            <p:cNvSpPr txBox="1"/>
            <p:nvPr/>
          </p:nvSpPr>
          <p:spPr>
            <a:xfrm>
              <a:off x="10050903" y="230936"/>
              <a:ext cx="1894594" cy="461665"/>
            </a:xfrm>
            <a:prstGeom prst="rect">
              <a:avLst/>
            </a:prstGeom>
            <a:noFill/>
          </p:spPr>
          <p:txBody>
            <a:bodyPr wrap="square" rtlCol="0">
              <a:spAutoFit/>
            </a:bodyPr>
            <a:lstStyle/>
            <a:p>
              <a:r>
                <a:rPr lang="en-GB" sz="2400" dirty="0">
                  <a:latin typeface="Helvetica" pitchFamily="2" charset="0"/>
                </a:rPr>
                <a:t>DIFFICULT</a:t>
              </a:r>
            </a:p>
          </p:txBody>
        </p:sp>
      </p:grpSp>
      <p:sp>
        <p:nvSpPr>
          <p:cNvPr id="6" name="Footer Placeholder 5">
            <a:extLst>
              <a:ext uri="{FF2B5EF4-FFF2-40B4-BE49-F238E27FC236}">
                <a16:creationId xmlns:a16="http://schemas.microsoft.com/office/drawing/2014/main" id="{0406943A-2E01-5010-F2C0-9541FED9799B}"/>
              </a:ext>
            </a:extLst>
          </p:cNvPr>
          <p:cNvSpPr>
            <a:spLocks noGrp="1"/>
          </p:cNvSpPr>
          <p:nvPr>
            <p:ph type="ftr" sz="quarter" idx="11"/>
          </p:nvPr>
        </p:nvSpPr>
        <p:spPr/>
        <p:txBody>
          <a:bodyPr/>
          <a:lstStyle/>
          <a:p>
            <a:r>
              <a:rPr lang="it-IT"/>
              <a:t>D. Bortoletto, Higgs@10</a:t>
            </a:r>
            <a:endParaRPr lang="en-US" dirty="0"/>
          </a:p>
        </p:txBody>
      </p:sp>
    </p:spTree>
    <p:extLst>
      <p:ext uri="{BB962C8B-B14F-4D97-AF65-F5344CB8AC3E}">
        <p14:creationId xmlns:p14="http://schemas.microsoft.com/office/powerpoint/2010/main" val="340572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wilight">
  <a:themeElements>
    <a:clrScheme name="Twilight">
      <a:dk1>
        <a:sysClr val="windowText" lastClr="000000"/>
      </a:dk1>
      <a:lt1>
        <a:sysClr val="window" lastClr="FFFFFF"/>
      </a:lt1>
      <a:dk2>
        <a:srgbClr val="24213E"/>
      </a:dk2>
      <a:lt2>
        <a:srgbClr val="E9EAF0"/>
      </a:lt2>
      <a:accent1>
        <a:srgbClr val="E8BC4A"/>
      </a:accent1>
      <a:accent2>
        <a:srgbClr val="83C1C6"/>
      </a:accent2>
      <a:accent3>
        <a:srgbClr val="E78D35"/>
      </a:accent3>
      <a:accent4>
        <a:srgbClr val="909CE1"/>
      </a:accent4>
      <a:accent5>
        <a:srgbClr val="839C41"/>
      </a:accent5>
      <a:accent6>
        <a:srgbClr val="CC5439"/>
      </a:accent6>
      <a:hlink>
        <a:srgbClr val="1C6CF1"/>
      </a:hlink>
      <a:folHlink>
        <a:srgbClr val="C649E0"/>
      </a:folHlink>
    </a:clrScheme>
    <a:fontScheme name="Twilight">
      <a:majorFont>
        <a:latin typeface="Corbel"/>
        <a:ea typeface=""/>
        <a:cs typeface=""/>
        <a:font script="Jpan" typeface="ヒラギノ角ゴ Pro W3"/>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ヒラギノ角ゴ Pro W3"/>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wiligh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fov="600000">
              <a:rot lat="0" lon="0" rev="0"/>
            </a:camera>
            <a:lightRig rig="threePt" dir="t">
              <a:rot lat="0" lon="0" rev="1200000"/>
            </a:lightRig>
          </a:scene3d>
          <a:sp3d>
            <a:bevelT w="63500" h="25400"/>
          </a:sp3d>
        </a:effectStyle>
      </a:effectStyleLst>
      <a:bgFillStyleLst>
        <a:solidFill>
          <a:schemeClr val="phClr"/>
        </a:solidFill>
        <a:gradFill rotWithShape="1">
          <a:gsLst>
            <a:gs pos="0">
              <a:schemeClr val="bg1">
                <a:shade val="100000"/>
                <a:satMod val="300000"/>
              </a:schemeClr>
            </a:gs>
            <a:gs pos="31000">
              <a:schemeClr val="bg1">
                <a:tint val="100000"/>
                <a:satMod val="300000"/>
              </a:schemeClr>
            </a:gs>
            <a:gs pos="62000">
              <a:schemeClr val="phClr">
                <a:tint val="100000"/>
                <a:shade val="100000"/>
                <a:satMod val="100000"/>
              </a:schemeClr>
            </a:gs>
            <a:gs pos="100000">
              <a:schemeClr val="phClr">
                <a:shade val="100000"/>
                <a:hueMod val="93000"/>
                <a:satMod val="50000"/>
                <a:lumMod val="200000"/>
              </a:schemeClr>
            </a:gs>
          </a:gsLst>
          <a:lin ang="5400000" scaled="0"/>
        </a:gradFill>
        <a:gradFill rotWithShape="1">
          <a:gsLst>
            <a:gs pos="0">
              <a:schemeClr val="phClr">
                <a:tint val="100000"/>
                <a:satMod val="100000"/>
              </a:schemeClr>
            </a:gs>
            <a:gs pos="100000">
              <a:schemeClr val="phClr">
                <a:tint val="100000"/>
                <a:shade val="100000"/>
                <a:alpha val="100000"/>
                <a:hueMod val="100000"/>
                <a:satMod val="150000"/>
                <a:lumMod val="5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Twilight.thmx</Template>
  <TotalTime>22862</TotalTime>
  <Words>1802</Words>
  <Application>Microsoft Macintosh PowerPoint</Application>
  <PresentationFormat>Widescreen</PresentationFormat>
  <Paragraphs>289</Paragraphs>
  <Slides>25</Slides>
  <Notes>17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25</vt:i4>
      </vt:variant>
    </vt:vector>
  </HeadingPairs>
  <TitlesOfParts>
    <vt:vector size="35" baseType="lpstr">
      <vt:lpstr>.PingFang SC Regular</vt:lpstr>
      <vt:lpstr>Arial</vt:lpstr>
      <vt:lpstr>Arial Black</vt:lpstr>
      <vt:lpstr>Arial Rounded MT Bold</vt:lpstr>
      <vt:lpstr>Calibri</vt:lpstr>
      <vt:lpstr>Cambria Math</vt:lpstr>
      <vt:lpstr>Corbel</vt:lpstr>
      <vt:lpstr>Helvetica</vt:lpstr>
      <vt:lpstr>Symbol</vt:lpstr>
      <vt:lpstr>Twilight</vt:lpstr>
      <vt:lpstr>The Road to the Higgs discovery: from the Tevatron to the LHC</vt:lpstr>
      <vt:lpstr>The beginning of the road</vt:lpstr>
      <vt:lpstr>The beginning of the road</vt:lpstr>
      <vt:lpstr>The beginning of the road</vt:lpstr>
      <vt:lpstr>The Road</vt:lpstr>
      <vt:lpstr>Why was it difficult to find the Higgs ?</vt:lpstr>
      <vt:lpstr>PowerPoint Presentation</vt:lpstr>
      <vt:lpstr>Why was it difficult to find the Higgs?</vt:lpstr>
      <vt:lpstr>Why was it difficult to find the Higgs?</vt:lpstr>
      <vt:lpstr>CDF @ Tevatron – My experience</vt:lpstr>
      <vt:lpstr>David vs Goliath</vt:lpstr>
      <vt:lpstr>H →bb @ CDF</vt:lpstr>
      <vt:lpstr>Tevatron final result</vt:lpstr>
      <vt:lpstr>CMS @ LHC - My experience</vt:lpstr>
      <vt:lpstr>4-lepton channel</vt:lpstr>
      <vt:lpstr>4-lepton channel</vt:lpstr>
      <vt:lpstr>December 2011</vt:lpstr>
      <vt:lpstr>June 13, 2012</vt:lpstr>
      <vt:lpstr>June 13, 2012</vt:lpstr>
      <vt:lpstr>June 13, 2012</vt:lpstr>
      <vt:lpstr>The history</vt:lpstr>
      <vt:lpstr>July 2, 2012</vt:lpstr>
      <vt:lpstr>July 4, 2012</vt:lpstr>
      <vt:lpstr>July 4, 2012</vt:lpstr>
      <vt:lpstr>July 4, 2012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Postcards from the TERASCALE</dc:title>
  <dc:creator/>
  <cp:lastModifiedBy>Daniela Bortoletto</cp:lastModifiedBy>
  <cp:revision>1064</cp:revision>
  <cp:lastPrinted>2015-02-13T13:56:19Z</cp:lastPrinted>
  <dcterms:created xsi:type="dcterms:W3CDTF">2006-08-16T00:00:00Z</dcterms:created>
  <dcterms:modified xsi:type="dcterms:W3CDTF">2022-07-04T17:11:59Z</dcterms:modified>
</cp:coreProperties>
</file>