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notesMasterIdLst>
    <p:notesMasterId r:id="rId8"/>
  </p:notesMasterIdLst>
  <p:sldIdLst>
    <p:sldId id="268" r:id="rId2"/>
    <p:sldId id="270" r:id="rId3"/>
    <p:sldId id="273" r:id="rId4"/>
    <p:sldId id="269" r:id="rId5"/>
    <p:sldId id="272" r:id="rId6"/>
    <p:sldId id="27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7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78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8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AA8188-DA17-4459-AAF6-A3177D48DB8B}" type="datetimeFigureOut">
              <a:rPr lang="en-GB" smtClean="0"/>
              <a:t>18/03/2020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60AF2-540A-451E-A5C0-102898521C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9599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B774D9-99F8-47AA-AED6-D15B780130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D032A54-A5DA-4CA1-92BA-38C38F189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58EDC1-25E8-481E-A806-CA75CE458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7366D7-F891-42AF-86A2-29C03D7CCEAB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B3A343-4881-4B1C-8B25-0FDDE1C1CE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62DBB-C4C1-44C0-B10C-B5C7EA88C3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883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E48915-3AEF-4C10-BB88-49E3EA90E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4A3B7AA-D36B-4BF9-8807-2730B1A524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DAA5B8-8E9D-4B5F-AD11-E2A0BEBF2B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F1EEE-815C-4423-98EC-0B3B2BCAB948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D96B6D-DE2E-4390-A22C-6AB0F164B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D9AEC9-691E-4062-B6EC-BCDDADA6C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9274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CA7079C-25C8-49E8-A251-F32BA4B5A3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A23DF2-3C67-49E3-8409-5A5F9F49B2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2C75E60-760D-49EF-A45B-D009E7575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2F346A-8D5D-4C93-87D0-BC8B9996683E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7436C6-9B29-4492-BC02-28610D74E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1525F0-ED61-4498-A2E6-AE735833D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819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26788D-7E99-4E1E-BBE5-B6DC791195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4DEFE0-5851-4C28-B79B-0E9E5F105F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D21A8A-9246-4A6A-9942-D703D1B3A0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8769B-5B60-4CE2-9836-A0B2EC28A483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CC1A5-63B2-41D8-8F4E-1ABA0BDC95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0D122E-25F5-4A49-8A95-73FD74F54B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864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664F53-C7D6-4054-8756-4562D132D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A37FBD-1611-4FD1-81A4-0502DBF191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588E26-92F9-4109-BADC-8540D880F0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88D64-6FA2-4DBD-9A83-66A6848D8216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25F53-3F71-4561-80A1-8CE6D0227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6F87F1-04AD-466E-B44D-79C1480B0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3773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929B15-6872-4BE5-8EA6-C4465D0E8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91105E-CB53-49FA-A9E1-0B3280B109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82E34B7-8332-4F60-B136-3F2CCC733D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749BDB-C2C8-42DC-8162-F234399D6F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9F3FC6-9F23-4F7A-AD55-A18E60814144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2B4F6B-0EE8-4875-9F2A-5D672E652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9F2322-34B1-4BFD-A392-7B740310E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22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DC854-C7AD-42B4-933B-601A39E22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D1E9E7-1A17-41C0-B50E-AB53E89DA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E6B900-0929-4673-AE88-5AA8D65F89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D35E19-A57E-487C-98C9-2E5CAB87C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26650A-AF4F-4D15-BAD0-9B9729A811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678E1E-C1C2-4223-A4B7-D6A11C9237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BACE8-DEA9-417F-8958-5CF2CC49192F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F9427B-6138-4B4C-ADD3-AA152CBC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69B05C2-4F5E-4CD1-A2C6-AA11A76EC8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99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485204-01EE-473F-93D1-5203D8194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F67FE3-67E5-48F6-BD2E-B41EF8F5B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3C7C31-95C2-4CA9-A2C1-8AD6CAF57D04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5D044A-889F-4A9B-8285-933F9CF94F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348A1A-340E-4544-87FE-62E291CAF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3795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1806448-FCDF-4E8F-BD3E-E5B4D00A1E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2081E-9B22-4DD0-B624-4271F2937407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4CF39E9-FB5F-4B90-AB9A-80FA5FFED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406687-CE6A-45B3-8D00-648255CA20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627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CECE2-4ACA-4A7A-9F58-86F09E773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4A263-63AD-4AC6-9D19-280EF1A35C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3359F-E306-491D-8621-F424ADCA1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5F282-B03D-48D2-96FD-195C0FD8B5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E85896-84A5-4858-AFCB-80C2177D2117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62092A-1AB0-47E5-8611-120EABBC1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2EAA43-6DFA-40DF-A4D2-AC5997154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372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3B06D-4500-4201-B00B-BF2E418BE6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1892AA-A478-4D88-806A-6414E1AAF5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F8A9D92-7F57-47E2-B79C-FA430613F1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000452-92BD-4C67-A828-CB543D8B91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CCAB88-83B6-42B4-B450-6078701B1537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1D3E320-5E23-465F-9385-9B6FD22596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04EF52-FD4F-424A-8745-81839BF40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5949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14CB10-749D-42E5-B602-2B9AC17E6D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68B5F-A723-43E1-AC02-3EC8D2E319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69AA28-7098-48D5-90C0-77147472C47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1E0AE-C08F-4CFC-9D87-AA45C926C14C}" type="datetime1">
              <a:rPr lang="en-US" smtClean="0"/>
              <a:t>3/18/2020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1A782-CAF3-4F08-80CB-9C71BAABE45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205B84-A184-43B7-A2AC-080391652C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51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95B1E-71F5-4973-A9EC-3775AA119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246" y="246825"/>
            <a:ext cx="9981666" cy="1365812"/>
          </a:xfrm>
        </p:spPr>
        <p:txBody>
          <a:bodyPr/>
          <a:lstStyle/>
          <a:p>
            <a:r>
              <a:rPr lang="en-GB" dirty="0"/>
              <a:t>UK Funding: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06CA51-E2A0-4C64-8EB8-D2E6F1FCB3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4445" y="1712872"/>
            <a:ext cx="6120179" cy="4543243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Oxford Mathematics Dept</a:t>
            </a:r>
          </a:p>
          <a:p>
            <a:endParaRPr lang="en-GB" dirty="0"/>
          </a:p>
          <a:p>
            <a:r>
              <a:rPr lang="en-GB" dirty="0"/>
              <a:t>Joint programme with DFG and EPSRC</a:t>
            </a:r>
          </a:p>
          <a:p>
            <a:endParaRPr lang="en-GB" dirty="0"/>
          </a:p>
          <a:p>
            <a:r>
              <a:rPr lang="en-GB" dirty="0"/>
              <a:t>A formal Doctoral Training centre of joint studentships exists</a:t>
            </a:r>
          </a:p>
          <a:p>
            <a:endParaRPr lang="en-GB" dirty="0"/>
          </a:p>
          <a:p>
            <a:r>
              <a:rPr lang="en-GB" dirty="0"/>
              <a:t>The ideal situation…with new call for proposals. 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C2632E-22AE-4123-B359-B1FF542DEE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653742" y="1888466"/>
            <a:ext cx="4700058" cy="3919242"/>
          </a:xfrm>
        </p:spPr>
        <p:txBody>
          <a:bodyPr>
            <a:norm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Conversations working on Doctoral Training centre call.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BEIS economist involved in “researcher mobility”</a:t>
            </a:r>
            <a:endParaRPr lang="en-GB" dirty="0"/>
          </a:p>
          <a:p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EBE26D-CAFC-4EF2-AD34-67A97AFDE8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C646F-67D9-4713-BFAA-D5CACF560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3420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68D19-9C47-4B7D-9A07-2099432BAF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Research council funding -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BDE1F3-F947-4477-9EFB-AFD64EBCC8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Oxford </a:t>
            </a:r>
            <a:r>
              <a:rPr lang="en-GB" dirty="0" err="1"/>
              <a:t>Mathmatics</a:t>
            </a:r>
            <a:r>
              <a:rPr lang="en-GB" dirty="0"/>
              <a:t> success</a:t>
            </a:r>
          </a:p>
          <a:p>
            <a:pPr lvl="1"/>
            <a:r>
              <a:rPr lang="en-GB" dirty="0"/>
              <a:t>DFG and EPSRC joint funding of studentships programme</a:t>
            </a:r>
          </a:p>
          <a:p>
            <a:pPr lvl="1"/>
            <a:r>
              <a:rPr lang="en-GB" dirty="0"/>
              <a:t>Research driven – research connections were clear</a:t>
            </a:r>
          </a:p>
          <a:p>
            <a:pPr lvl="1"/>
            <a:r>
              <a:rPr lang="en-GB" dirty="0"/>
              <a:t>EPSRC funded Doctoral Training centre</a:t>
            </a:r>
          </a:p>
          <a:p>
            <a:r>
              <a:rPr lang="en-GB" dirty="0"/>
              <a:t>Need to work on another such call (STFC and EPSRC)</a:t>
            </a:r>
          </a:p>
          <a:p>
            <a:r>
              <a:rPr lang="en-GB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Conversations working on Doctoral Training centre call.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BEIS economist involved in “researcher mobility”</a:t>
            </a:r>
          </a:p>
          <a:p>
            <a:pPr lvl="1"/>
            <a:r>
              <a:rPr lang="en-GB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Summarize (TH) – short answer: positive noises but chaos of Brexit+COVID-19 is making progress slow. </a:t>
            </a:r>
          </a:p>
          <a:p>
            <a:pPr lvl="1"/>
            <a:r>
              <a:rPr lang="en-GB" dirty="0">
                <a:solidFill>
                  <a:schemeClr val="accent2">
                    <a:lumMod val="50000"/>
                  </a:schemeClr>
                </a:solidFill>
                <a:sym typeface="Wingdings" panose="05000000000000000000" pitchFamily="2" charset="2"/>
              </a:rPr>
              <a:t>Still: Optimistic outlook</a:t>
            </a:r>
            <a:endParaRPr lang="en-GB" dirty="0">
              <a:solidFill>
                <a:schemeClr val="accent2">
                  <a:lumMod val="50000"/>
                </a:schemeClr>
              </a:solidFill>
            </a:endParaRPr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7547A3-055A-4171-8B6A-585F1C24C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93070F-F80D-42E9-B5AA-73E68B5EA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8607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C4BBA-66F0-4E8B-8EE3-8BE45E6A7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Getting a “call” for an international programme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BD5E34-B1C6-4C5D-9D84-F73837D39D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Conversations working on Doctoral Training centre call.</a:t>
            </a:r>
          </a:p>
          <a:p>
            <a:pPr lvl="1"/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BEIS economist involved in “researcher mobility”, Rosa </a:t>
            </a:r>
            <a:r>
              <a:rPr lang="en-GB" dirty="0" err="1">
                <a:solidFill>
                  <a:srgbClr val="0070C0"/>
                </a:solidFill>
                <a:sym typeface="Wingdings" panose="05000000000000000000" pitchFamily="2" charset="2"/>
              </a:rPr>
              <a:t>Ferandez</a:t>
            </a:r>
            <a:endParaRPr lang="en-GB" dirty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r>
              <a:rPr lang="en-GB" dirty="0">
                <a:sym typeface="Wingdings" panose="05000000000000000000" pitchFamily="2" charset="2"/>
              </a:rPr>
              <a:t>Asking contacts in EPSRC their thinking on international or mobility focused DTC’s</a:t>
            </a:r>
          </a:p>
          <a:p>
            <a:pPr lvl="1"/>
            <a:r>
              <a:rPr lang="en-GB" dirty="0"/>
              <a:t>Thinks this will happen</a:t>
            </a:r>
          </a:p>
          <a:p>
            <a:pPr lvl="1"/>
            <a:r>
              <a:rPr lang="en-GB" dirty="0"/>
              <a:t>UKRI has a lot of independence</a:t>
            </a:r>
          </a:p>
          <a:p>
            <a:pPr lvl="1"/>
            <a:r>
              <a:rPr lang="en-GB" dirty="0"/>
              <a:t>Currently though all EU communication must go through ministers</a:t>
            </a:r>
          </a:p>
          <a:p>
            <a:pPr lvl="2"/>
            <a:r>
              <a:rPr lang="en-GB" dirty="0"/>
              <a:t>Use any potential bargaining position.</a:t>
            </a:r>
          </a:p>
          <a:p>
            <a:r>
              <a:rPr lang="en-GB" dirty="0"/>
              <a:t>Special research visa’s in the works to smooth postdocs, Lecturers, visiting lecturers work in the UK.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646A9A-E124-451E-9355-34514ECDA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D1D451-4CDB-4DA9-AF08-C64FFAF03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1327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71C098-A784-49F8-9F87-B16738297A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Oxford side:</a:t>
            </a:r>
            <a:br>
              <a:rPr lang="en-GB" dirty="0"/>
            </a:br>
            <a:r>
              <a:rPr lang="en-GB" dirty="0"/>
              <a:t>College support information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61DEFE-8D9D-43E9-902E-3133068FB6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College support information</a:t>
            </a:r>
          </a:p>
          <a:p>
            <a:pPr lvl="1"/>
            <a:r>
              <a:rPr lang="en-GB" dirty="0"/>
              <a:t>Brasenose</a:t>
            </a:r>
          </a:p>
          <a:p>
            <a:pPr lvl="1"/>
            <a:r>
              <a:rPr lang="en-GB" dirty="0"/>
              <a:t>Balliol – Armin R. and Brian F. </a:t>
            </a:r>
          </a:p>
          <a:p>
            <a:pPr lvl="1"/>
            <a:r>
              <a:rPr lang="en-GB" dirty="0"/>
              <a:t>Cats – Daniela, Ian</a:t>
            </a:r>
          </a:p>
          <a:p>
            <a:pPr lvl="1"/>
            <a:r>
              <a:rPr lang="en-GB" dirty="0"/>
              <a:t>Lincoln – Cigdem I. </a:t>
            </a:r>
          </a:p>
          <a:p>
            <a:pPr lvl="1"/>
            <a:r>
              <a:rPr lang="en-GB" dirty="0"/>
              <a:t>LMH – Todd H.</a:t>
            </a:r>
          </a:p>
          <a:p>
            <a:pPr lvl="1"/>
            <a:r>
              <a:rPr lang="en-GB" dirty="0"/>
              <a:t>Exeter</a:t>
            </a:r>
          </a:p>
          <a:p>
            <a:pPr lvl="1"/>
            <a:r>
              <a:rPr lang="en-GB" dirty="0"/>
              <a:t>Jesus – Phil B. 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CF5FF-392D-4EE8-91F2-B74AB7363B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8FEDD-8BD8-4D61-B874-C2E9AA0A9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46053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B1C98B-1FC6-49E3-9641-FD409F0AC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Accomodation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26C43A-3E06-4190-B819-6BE5803AC3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Currently Oxford in Berlin</a:t>
            </a:r>
          </a:p>
          <a:p>
            <a:pPr lvl="1"/>
            <a:r>
              <a:rPr lang="en-GB" dirty="0"/>
              <a:t>Swing by office space only, However</a:t>
            </a:r>
          </a:p>
          <a:p>
            <a:pPr lvl="1"/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Students need place to stay; no or minimal cost; </a:t>
            </a:r>
          </a:p>
          <a:p>
            <a:pPr lvl="2"/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Berlin culture of long-term rents</a:t>
            </a:r>
          </a:p>
          <a:p>
            <a:pPr lvl="2"/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Time wasted hunting for accommodation </a:t>
            </a:r>
          </a:p>
          <a:p>
            <a:pPr lvl="1"/>
            <a:r>
              <a:rPr lang="en-GB" dirty="0"/>
              <a:t>Room available for weeks to 6 months</a:t>
            </a:r>
          </a:p>
          <a:p>
            <a:r>
              <a:rPr lang="en-GB" dirty="0"/>
              <a:t>On the way - </a:t>
            </a:r>
            <a:r>
              <a:rPr lang="en-GB" dirty="0" err="1"/>
              <a:t>Glienike</a:t>
            </a:r>
            <a:r>
              <a:rPr lang="en-GB"/>
              <a:t> Palace </a:t>
            </a:r>
            <a:r>
              <a:rPr lang="en-GB" dirty="0"/>
              <a:t>(Potsdam) </a:t>
            </a:r>
          </a:p>
          <a:p>
            <a:pPr lvl="1"/>
            <a:r>
              <a:rPr lang="en-GB" dirty="0"/>
              <a:t>Needs refurbishment</a:t>
            </a:r>
          </a:p>
          <a:p>
            <a:pPr lvl="1"/>
            <a:r>
              <a:rPr lang="en-GB" dirty="0"/>
              <a:t>20-25 rooms in first instance (expansion planned)</a:t>
            </a:r>
          </a:p>
          <a:p>
            <a:pPr lvl="1"/>
            <a:r>
              <a:rPr lang="en-GB" dirty="0"/>
              <a:t>OX/BER group has budget for full-time administrator</a:t>
            </a:r>
          </a:p>
          <a:p>
            <a:pPr lvl="1"/>
            <a:r>
              <a:rPr lang="en-GB" dirty="0"/>
              <a:t>Einstein Fund run it for Oxford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AB1948A-C097-423F-BF11-65D90CE9E7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EF6AA9-47AD-4654-9771-C239C9AA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9080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D7C86-FB2F-4B91-9019-3C2B2E2BA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675" y="3175"/>
            <a:ext cx="10515600" cy="1325563"/>
          </a:xfrm>
        </p:spPr>
        <p:txBody>
          <a:bodyPr/>
          <a:lstStyle/>
          <a:p>
            <a:r>
              <a:rPr lang="en-GB" b="1" dirty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Move ahead anyway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DE2B1-8397-46CB-88F9-3ED04B4ADF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224" y="1003300"/>
            <a:ext cx="11534776" cy="5353050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Arial Rounded MT Bold" panose="020F0704030504030204" pitchFamily="34" charset="0"/>
              </a:rPr>
              <a:t>Identify part funding with STFC </a:t>
            </a:r>
            <a:r>
              <a:rPr lang="en-GB" dirty="0" err="1">
                <a:latin typeface="Arial Rounded MT Bold" panose="020F0704030504030204" pitchFamily="34" charset="0"/>
              </a:rPr>
              <a:t>studenships</a:t>
            </a:r>
            <a:r>
              <a:rPr lang="en-GB" dirty="0">
                <a:latin typeface="Arial Rounded MT Bold" panose="020F0704030504030204" pitchFamily="34" charset="0"/>
              </a:rPr>
              <a:t> now. (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</a:rPr>
              <a:t>examples follow</a:t>
            </a:r>
            <a:r>
              <a:rPr lang="en-GB" dirty="0">
                <a:latin typeface="Arial Rounded MT Bold" panose="020F0704030504030204" pitchFamily="34" charset="0"/>
              </a:rPr>
              <a:t>)</a:t>
            </a: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</a:rPr>
              <a:t>PP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 Issever, Huffman; </a:t>
            </a:r>
          </a:p>
          <a:p>
            <a:pPr lvl="2"/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diHiggs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 combinations limits</a:t>
            </a:r>
          </a:p>
          <a:p>
            <a:pPr lvl="2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diHiggs4b studies, measuring the Higgs Potential in HL-LHC</a:t>
            </a:r>
          </a:p>
          <a:p>
            <a:pPr lvl="2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Mono-Higgs</a:t>
            </a:r>
            <a:endParaRPr lang="en-GB" dirty="0">
              <a:latin typeface="Arial Rounded MT Bold" panose="020F0704030504030204" pitchFamily="34" charset="0"/>
              <a:sym typeface="Wingdings" panose="05000000000000000000" pitchFamily="2" charset="2"/>
            </a:endParaRP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PP  Wilkinson, Lacker;</a:t>
            </a:r>
          </a:p>
          <a:p>
            <a:pPr lvl="2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SPS 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beam-dump facility 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(</a:t>
            </a:r>
            <a:r>
              <a:rPr lang="en-GB" dirty="0" err="1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LHCb</a:t>
            </a:r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 detector technology)</a:t>
            </a:r>
          </a:p>
          <a:p>
            <a:pPr lvl="1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Other groups  Van Den Heuvel, Stephan;</a:t>
            </a:r>
          </a:p>
          <a:p>
            <a:pPr lvl="2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Beam Therapy</a:t>
            </a:r>
          </a:p>
          <a:p>
            <a:pPr lvl="2"/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I am certain there are several others</a:t>
            </a:r>
          </a:p>
          <a:p>
            <a:r>
              <a:rPr lang="en-GB" dirty="0">
                <a:latin typeface="Arial Rounded MT Bold" panose="020F0704030504030204" pitchFamily="34" charset="0"/>
                <a:sym typeface="Wingdings" panose="05000000000000000000" pitchFamily="2" charset="2"/>
              </a:rPr>
              <a:t>Can joint funding of Berlin-Oxford students be found?</a:t>
            </a:r>
          </a:p>
          <a:p>
            <a:pPr lvl="1"/>
            <a:r>
              <a:rPr lang="en-GB" dirty="0">
                <a:latin typeface="Arial Rounded MT Bold" panose="020F0704030504030204" pitchFamily="34" charset="0"/>
                <a:sym typeface="Wingdings" panose="05000000000000000000" pitchFamily="2" charset="2"/>
              </a:rPr>
              <a:t>Agreements with Berlin counterparts to part-fund.</a:t>
            </a:r>
          </a:p>
          <a:p>
            <a:r>
              <a:rPr lang="en-GB" dirty="0">
                <a:solidFill>
                  <a:srgbClr val="C00000"/>
                </a:solidFill>
                <a:latin typeface="Arial Rounded MT Bold" panose="020F0704030504030204" pitchFamily="34" charset="0"/>
                <a:sym typeface="Wingdings" panose="05000000000000000000" pitchFamily="2" charset="2"/>
              </a:rPr>
              <a:t>Goal: Establish a “programme” prior to or in concert with proposal.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AF469-B285-45FF-9489-923B729F15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B. Todd Huffman – Oxford University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FD5D33-CB7F-4CB5-AFD8-783E054A34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4150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473</Words>
  <Application>Microsoft Office PowerPoint</Application>
  <PresentationFormat>Widescreen</PresentationFormat>
  <Paragraphs>76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Arial Rounded MT Bold</vt:lpstr>
      <vt:lpstr>Calibri</vt:lpstr>
      <vt:lpstr>Calibri Light</vt:lpstr>
      <vt:lpstr>Wingdings</vt:lpstr>
      <vt:lpstr>Office Theme</vt:lpstr>
      <vt:lpstr>UK Funding: </vt:lpstr>
      <vt:lpstr>Research council funding - </vt:lpstr>
      <vt:lpstr>Getting a “call” for an international programme</vt:lpstr>
      <vt:lpstr>Oxford side: College support information</vt:lpstr>
      <vt:lpstr>Accomodation </vt:lpstr>
      <vt:lpstr>Move ahead anyway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Humboldt U. – Oxford</dc:title>
  <dc:creator>Todd Huffman</dc:creator>
  <cp:lastModifiedBy>Todd Huffman</cp:lastModifiedBy>
  <cp:revision>51</cp:revision>
  <dcterms:created xsi:type="dcterms:W3CDTF">2020-02-22T12:44:05Z</dcterms:created>
  <dcterms:modified xsi:type="dcterms:W3CDTF">2020-03-18T08:11:59Z</dcterms:modified>
</cp:coreProperties>
</file>