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7"/>
  </p:notesMasterIdLst>
  <p:sldIdLst>
    <p:sldId id="256" r:id="rId2"/>
    <p:sldId id="275" r:id="rId3"/>
    <p:sldId id="270" r:id="rId4"/>
    <p:sldId id="262" r:id="rId5"/>
    <p:sldId id="273" r:id="rId6"/>
    <p:sldId id="263" r:id="rId7"/>
    <p:sldId id="274" r:id="rId8"/>
    <p:sldId id="272" r:id="rId9"/>
    <p:sldId id="267" r:id="rId10"/>
    <p:sldId id="257" r:id="rId11"/>
    <p:sldId id="258" r:id="rId12"/>
    <p:sldId id="259" r:id="rId13"/>
    <p:sldId id="260" r:id="rId14"/>
    <p:sldId id="261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8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A8188-DA17-4459-AAF6-A3177D48DB8B}" type="datetimeFigureOut">
              <a:rPr lang="en-GB" smtClean="0"/>
              <a:t>16/03/2020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60AF2-540A-451E-A5C0-102898521C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599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66D7-F891-42AF-86A2-29C03D7CCEAB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43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ED7F-52F4-4B22-A376-A5423DF618CC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789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ACC48-3BD5-4217-BE37-CA60C6790C32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848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3116-3AEE-4DE0-8DF0-892F607E9262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059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BEE09-9E21-4A50-B1C5-1E5A26B4DA81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43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555E-CCF7-4AEA-8D1A-F54771FDA6D5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268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08C6D-06FC-4663-9E09-258B0699DF66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273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1EEE-815C-4423-98EC-0B3B2BCAB948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48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D52F346A-8D5D-4C93-87D0-BC8B9996683E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37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769B-5B60-4CE2-9836-A0B2EC28A483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50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8D64-6FA2-4DBD-9A83-66A6848D8216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09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3FC6-9F23-4F7A-AD55-A18E60814144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654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BACE8-DEA9-417F-8958-5CF2CC49192F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304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7C31-95C2-4CA9-A2C1-8AD6CAF57D04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787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2081E-9B22-4DD0-B624-4271F2937407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5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5896-84A5-4858-AFCB-80C2177D2117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397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AB88-83B6-42B4-B450-6078701B1537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08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1E0AE-C08F-4CFC-9D87-AA45C926C14C}" type="datetime1">
              <a:rPr lang="en-US" smtClean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0876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www.cvent.com/events/meeting-minds-in-europe-2020/custom-18-2d8638f1b44e4b4e963e873fdcd8f2a8.aspx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2C0D7-CEF2-43D1-AD31-ACAB634F2C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Berlin – Oxford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450085-9940-4CE1-B23D-8E30D75B6A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Joint Studentships! </a:t>
            </a:r>
          </a:p>
          <a:p>
            <a:r>
              <a:rPr lang="en-GB" dirty="0"/>
              <a:t>Great ways to help!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42AD3-FCA5-48C0-8BA0-512C54AA9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A92EB9-6907-43FC-ACEA-C64BC3545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683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C47D6-A093-401C-86C8-19D31C4F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Joint studentships Oxford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97A5F-455A-4429-844A-AB867E808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8394" y="1969478"/>
            <a:ext cx="5155455" cy="3666391"/>
          </a:xfrm>
        </p:spPr>
        <p:txBody>
          <a:bodyPr/>
          <a:lstStyle/>
          <a:p>
            <a:r>
              <a:rPr lang="en-GB" dirty="0"/>
              <a:t>Academic Year 1</a:t>
            </a:r>
          </a:p>
          <a:p>
            <a:pPr lvl="1"/>
            <a:r>
              <a:rPr lang="en-GB" dirty="0"/>
              <a:t>Formal Course work </a:t>
            </a:r>
          </a:p>
          <a:p>
            <a:pPr lvl="2"/>
            <a:r>
              <a:rPr lang="en-GB" dirty="0"/>
              <a:t>Attach course </a:t>
            </a:r>
            <a:r>
              <a:rPr lang="en-GB" dirty="0" err="1"/>
              <a:t>Cirricula</a:t>
            </a:r>
            <a:endParaRPr lang="en-GB" dirty="0"/>
          </a:p>
          <a:p>
            <a:pPr lvl="1"/>
            <a:r>
              <a:rPr lang="en-GB" dirty="0"/>
              <a:t>Qualification/Service Projects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Part of research skills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Identify joint thesis research project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Regular joint meeting schedule with supervisors</a:t>
            </a:r>
          </a:p>
          <a:p>
            <a:pPr lvl="1"/>
            <a:r>
              <a:rPr lang="en-GB" dirty="0">
                <a:solidFill>
                  <a:srgbClr val="FFFF00"/>
                </a:solidFill>
                <a:sym typeface="Wingdings" panose="05000000000000000000" pitchFamily="2" charset="2"/>
              </a:rPr>
              <a:t>1</a:t>
            </a:r>
            <a:r>
              <a:rPr lang="en-GB" baseline="30000" dirty="0">
                <a:solidFill>
                  <a:srgbClr val="FFFF00"/>
                </a:solidFill>
                <a:sym typeface="Wingdings" panose="05000000000000000000" pitchFamily="2" charset="2"/>
              </a:rPr>
              <a:t>st</a:t>
            </a:r>
            <a:r>
              <a:rPr lang="en-GB" dirty="0">
                <a:solidFill>
                  <a:srgbClr val="FFFF00"/>
                </a:solidFill>
                <a:sym typeface="Wingdings" panose="05000000000000000000" pitchFamily="2" charset="2"/>
              </a:rPr>
              <a:t> year transfer of status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DB0B8-75A8-4EDE-ADA4-38FE6E0B4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>
                <a:solidFill>
                  <a:schemeClr val="tx2">
                    <a:lumMod val="10000"/>
                  </a:schemeClr>
                </a:solidFill>
              </a:rPr>
              <a:t>I want to put nice pictures on this side on </a:t>
            </a:r>
            <a:r>
              <a:rPr lang="en-GB">
                <a:solidFill>
                  <a:schemeClr val="tx2">
                    <a:lumMod val="10000"/>
                  </a:schemeClr>
                </a:solidFill>
              </a:rPr>
              <a:t>each slide.</a:t>
            </a:r>
            <a:endParaRPr lang="en-GB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2E35F-1434-4F9E-8250-5A3DF76A7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0BCE2-6C4B-4A2F-BF51-635D9CE44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04DD3DC1-6AEC-43E3-B3CA-EFAAB9A49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5215" y="3487446"/>
            <a:ext cx="2749062" cy="274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800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C47D6-A093-401C-86C8-19D31C4F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97A5F-455A-4429-844A-AB867E808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1995854"/>
            <a:ext cx="4698358" cy="4800600"/>
          </a:xfrm>
        </p:spPr>
        <p:txBody>
          <a:bodyPr>
            <a:normAutofit/>
          </a:bodyPr>
          <a:lstStyle/>
          <a:p>
            <a:r>
              <a:rPr lang="en-GB" dirty="0"/>
              <a:t>Academic Year 2</a:t>
            </a:r>
          </a:p>
          <a:p>
            <a:pPr lvl="1"/>
            <a:r>
              <a:rPr lang="en-GB" dirty="0"/>
              <a:t>Continue joint meeting sched.</a:t>
            </a:r>
          </a:p>
          <a:p>
            <a:pPr lvl="1"/>
            <a:r>
              <a:rPr lang="en-GB" dirty="0"/>
              <a:t>Research field work</a:t>
            </a:r>
          </a:p>
          <a:p>
            <a:pPr lvl="2"/>
            <a:r>
              <a:rPr lang="en-GB" dirty="0" err="1"/>
              <a:t>Programatically</a:t>
            </a:r>
            <a:r>
              <a:rPr lang="en-GB" dirty="0"/>
              <a:t> driven; but can include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</a:p>
          <a:p>
            <a:pPr lvl="3"/>
            <a:r>
              <a:rPr lang="en-GB" dirty="0"/>
              <a:t>LTA at experimental site</a:t>
            </a:r>
          </a:p>
          <a:p>
            <a:pPr lvl="3"/>
            <a:r>
              <a:rPr lang="en-GB" dirty="0"/>
              <a:t>LTA at Berlin w. Berlin supervisor</a:t>
            </a:r>
          </a:p>
          <a:p>
            <a:pPr lvl="3"/>
            <a:r>
              <a:rPr lang="en-GB" dirty="0"/>
              <a:t>Additional experience (Laboratory/telescope)</a:t>
            </a:r>
          </a:p>
          <a:p>
            <a:pPr lvl="2"/>
            <a:r>
              <a:rPr lang="en-GB" dirty="0"/>
              <a:t>Mix components of both driven by research necessity and approval of supervisors. 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This Continues into Year 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DB0B8-75A8-4EDE-ADA4-38FE6E0B4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6A1FD-AAC5-4CA2-AFD7-7D6BACE91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C24A3-C5C9-4D07-B5CA-37849EFA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67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C47D6-A093-401C-86C8-19D31C4F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Vision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97A5F-455A-4429-844A-AB867E808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0851" y="2336873"/>
            <a:ext cx="4698358" cy="3780692"/>
          </a:xfrm>
        </p:spPr>
        <p:txBody>
          <a:bodyPr/>
          <a:lstStyle/>
          <a:p>
            <a:r>
              <a:rPr lang="en-GB" dirty="0"/>
              <a:t>Academic Year 3</a:t>
            </a:r>
          </a:p>
          <a:p>
            <a:pPr lvl="1"/>
            <a:r>
              <a:rPr lang="en-GB" dirty="0"/>
              <a:t>Continue joint meeting sched.</a:t>
            </a:r>
          </a:p>
          <a:p>
            <a:pPr lvl="1"/>
            <a:r>
              <a:rPr lang="en-GB" dirty="0"/>
              <a:t>Complete remote laboratory work</a:t>
            </a:r>
          </a:p>
          <a:p>
            <a:pPr lvl="2"/>
            <a:r>
              <a:rPr lang="en-GB" dirty="0"/>
              <a:t>Paper/poster/report outcome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Research field work</a:t>
            </a:r>
          </a:p>
          <a:p>
            <a:pPr lvl="2"/>
            <a:r>
              <a:rPr lang="en-GB" dirty="0">
                <a:solidFill>
                  <a:srgbClr val="FFFF00"/>
                </a:solidFill>
              </a:rPr>
              <a:t>Continue LTA: based on established programme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Confirmation of status</a:t>
            </a:r>
          </a:p>
          <a:p>
            <a:pPr lvl="2"/>
            <a:r>
              <a:rPr lang="en-GB" dirty="0">
                <a:solidFill>
                  <a:schemeClr val="tx2">
                    <a:lumMod val="10000"/>
                  </a:schemeClr>
                </a:solidFill>
              </a:rPr>
              <a:t>Thesis timeline review</a:t>
            </a:r>
          </a:p>
          <a:p>
            <a:pPr marL="0" indent="0">
              <a:buNone/>
            </a:pP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DB0B8-75A8-4EDE-ADA4-38FE6E0B4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1B6C9-98F9-4D82-95A7-F99A4BD2F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F1212-F4B1-4C2E-A6A7-A4BC1ACEE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984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C47D6-A093-401C-86C8-19D31C4F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Vision – full 4 year 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97A5F-455A-4429-844A-AB867E808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0851" y="2336873"/>
            <a:ext cx="4698358" cy="3780692"/>
          </a:xfrm>
        </p:spPr>
        <p:txBody>
          <a:bodyPr/>
          <a:lstStyle/>
          <a:p>
            <a:r>
              <a:rPr lang="en-GB" dirty="0"/>
              <a:t>Academic Year 4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Complete Research field work</a:t>
            </a:r>
          </a:p>
          <a:p>
            <a:pPr lvl="2"/>
            <a:r>
              <a:rPr lang="en-GB" dirty="0">
                <a:solidFill>
                  <a:srgbClr val="FFFF00"/>
                </a:solidFill>
              </a:rPr>
              <a:t>Continue limited LTA if needed </a:t>
            </a:r>
          </a:p>
          <a:p>
            <a:pPr lvl="2"/>
            <a:r>
              <a:rPr lang="en-GB" dirty="0">
                <a:solidFill>
                  <a:srgbClr val="FFFF00"/>
                </a:solidFill>
              </a:rPr>
              <a:t>Complete 3-4 months or earlier into year 4</a:t>
            </a:r>
          </a:p>
          <a:p>
            <a:pPr lvl="2"/>
            <a:r>
              <a:rPr lang="en-GB" dirty="0">
                <a:solidFill>
                  <a:srgbClr val="FFFF00"/>
                </a:solidFill>
              </a:rPr>
              <a:t>Return to home institution</a:t>
            </a:r>
          </a:p>
          <a:p>
            <a:pPr lvl="1"/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Final research activity</a:t>
            </a:r>
          </a:p>
          <a:p>
            <a:pPr lvl="1"/>
            <a:r>
              <a:rPr lang="en-GB" dirty="0">
                <a:solidFill>
                  <a:schemeClr val="tx2">
                    <a:lumMod val="10000"/>
                  </a:schemeClr>
                </a:solidFill>
              </a:rPr>
              <a:t>Thesis writing, submission during latter ½ of 4</a:t>
            </a:r>
            <a:r>
              <a:rPr lang="en-GB" baseline="30000" dirty="0">
                <a:solidFill>
                  <a:schemeClr val="tx2">
                    <a:lumMod val="10000"/>
                  </a:schemeClr>
                </a:solidFill>
              </a:rPr>
              <a:t>th</a:t>
            </a:r>
            <a:r>
              <a:rPr lang="en-GB" dirty="0">
                <a:solidFill>
                  <a:schemeClr val="tx2">
                    <a:lumMod val="10000"/>
                  </a:schemeClr>
                </a:solidFill>
              </a:rPr>
              <a:t> year</a:t>
            </a:r>
          </a:p>
          <a:p>
            <a:pPr marL="0" indent="0">
              <a:buNone/>
            </a:pP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DB0B8-75A8-4EDE-ADA4-38FE6E0B4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2BD6E-6D38-40F8-9863-291ECFCDA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C914B-68E4-43D0-8DF5-DDE9AE0CF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788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2EA06-3A2E-41D8-8866-14C336A9C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Joint programme – Adds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21FD7-5E3B-4972-B7F2-D31E168C4DC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Experience in Berlin/</a:t>
            </a:r>
            <a:r>
              <a:rPr lang="en-GB" dirty="0" err="1"/>
              <a:t>Zeuthen</a:t>
            </a:r>
            <a:endParaRPr lang="en-GB" dirty="0"/>
          </a:p>
          <a:p>
            <a:pPr lvl="1"/>
            <a:r>
              <a:rPr lang="en-GB" dirty="0"/>
              <a:t>Top institutions and laboratories</a:t>
            </a:r>
          </a:p>
          <a:p>
            <a:pPr lvl="1"/>
            <a:r>
              <a:rPr lang="en-GB" dirty="0"/>
              <a:t>Additional contacts: students, professors, laboratory </a:t>
            </a:r>
            <a:r>
              <a:rPr lang="en-GB" dirty="0" err="1"/>
              <a:t>physicisits</a:t>
            </a:r>
            <a:endParaRPr lang="en-GB" dirty="0"/>
          </a:p>
          <a:p>
            <a:pPr lvl="1"/>
            <a:r>
              <a:rPr lang="en-GB" dirty="0"/>
              <a:t>Unique Research projects:</a:t>
            </a:r>
          </a:p>
          <a:p>
            <a:pPr lvl="2"/>
            <a:r>
              <a:rPr lang="en-GB" dirty="0"/>
              <a:t>Test beams</a:t>
            </a:r>
          </a:p>
          <a:p>
            <a:pPr lvl="2"/>
            <a:r>
              <a:rPr lang="en-GB" dirty="0"/>
              <a:t>Accelerator operations</a:t>
            </a:r>
          </a:p>
          <a:p>
            <a:pPr lvl="2"/>
            <a:r>
              <a:rPr lang="en-GB" dirty="0"/>
              <a:t>Telescopes (?)</a:t>
            </a:r>
          </a:p>
          <a:p>
            <a:pPr lvl="2"/>
            <a:r>
              <a:rPr lang="en-GB" dirty="0"/>
              <a:t>Instrumentation</a:t>
            </a:r>
          </a:p>
          <a:p>
            <a:pPr lvl="2"/>
            <a:r>
              <a:rPr lang="en-GB" dirty="0"/>
              <a:t>Laboratory systems development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599842-67E1-47E8-A6C2-CF0EC6BB890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Opportunity </a:t>
            </a:r>
          </a:p>
          <a:p>
            <a:r>
              <a:rPr lang="en-GB" dirty="0"/>
              <a:t>Additional experience</a:t>
            </a:r>
          </a:p>
          <a:p>
            <a:r>
              <a:rPr lang="en-GB" dirty="0"/>
              <a:t>More exposure</a:t>
            </a:r>
          </a:p>
          <a:p>
            <a:r>
              <a:rPr lang="en-GB" dirty="0"/>
              <a:t>Opportunities post-graduation</a:t>
            </a:r>
          </a:p>
          <a:p>
            <a:endParaRPr lang="en-GB" dirty="0"/>
          </a:p>
          <a:p>
            <a:r>
              <a:rPr lang="en-GB" dirty="0">
                <a:solidFill>
                  <a:srgbClr val="002060"/>
                </a:solidFill>
              </a:rPr>
              <a:t>Additional 6 months adds this value.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2FB69-ED54-44A6-AA3F-245662BF4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B2C2C-14E9-4F35-AD66-FC24D19ED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026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1B9-2D27-4690-A4B0-59E20A7A5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Clarity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E8818-298B-4A32-BC7A-D345D743B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057400"/>
            <a:ext cx="9613861" cy="3962400"/>
          </a:xfrm>
        </p:spPr>
        <p:txBody>
          <a:bodyPr>
            <a:normAutofit lnSpcReduction="10000"/>
          </a:bodyPr>
          <a:lstStyle/>
          <a:p>
            <a:r>
              <a:rPr lang="en-GB"/>
              <a:t>Supervision arrangements</a:t>
            </a:r>
          </a:p>
          <a:p>
            <a:r>
              <a:rPr lang="en-GB" dirty="0"/>
              <a:t>Time spent where</a:t>
            </a:r>
          </a:p>
          <a:p>
            <a:pPr lvl="1"/>
            <a:r>
              <a:rPr lang="en-GB" dirty="0"/>
              <a:t>Example: 6 months HU, 1 year CERN</a:t>
            </a:r>
          </a:p>
          <a:p>
            <a:r>
              <a:rPr lang="en-GB" dirty="0"/>
              <a:t>Expenses paid and by whom</a:t>
            </a:r>
          </a:p>
          <a:p>
            <a:pPr lvl="1"/>
            <a:r>
              <a:rPr lang="en-GB" dirty="0"/>
              <a:t>Travel to and from location</a:t>
            </a:r>
          </a:p>
          <a:p>
            <a:pPr lvl="1"/>
            <a:r>
              <a:rPr lang="en-GB" dirty="0"/>
              <a:t>Travel to Experimental/Internal Workshops</a:t>
            </a:r>
          </a:p>
          <a:p>
            <a:pPr lvl="1"/>
            <a:r>
              <a:rPr lang="en-GB" dirty="0"/>
              <a:t>Summer school</a:t>
            </a:r>
          </a:p>
          <a:p>
            <a:pPr lvl="1"/>
            <a:r>
              <a:rPr lang="en-GB" dirty="0"/>
              <a:t>Stipend</a:t>
            </a:r>
          </a:p>
          <a:p>
            <a:pPr lvl="1"/>
            <a:r>
              <a:rPr lang="en-GB" dirty="0"/>
              <a:t>Additional living allowances while abroad.</a:t>
            </a:r>
          </a:p>
          <a:p>
            <a:pPr lvl="1"/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Fees (Home fees – Scholarships from Oxford?)</a:t>
            </a:r>
          </a:p>
          <a:p>
            <a:pPr lvl="1"/>
            <a:r>
              <a:rPr lang="en-GB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Cannot over-emphasize the import of clarity here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9FE0E-DBC6-498F-9EB9-D2CE225B9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C7742-E128-468B-88D3-D9FB16FB5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68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FCD37-F8A4-4EA3-81BD-C88BC627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More things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EA7BE-1E4C-4EF0-827D-725CE90059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Sell topic</a:t>
            </a:r>
          </a:p>
          <a:p>
            <a:r>
              <a:rPr lang="en-GB" dirty="0"/>
              <a:t>International training network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27F49D-5577-48A1-97FA-ACD0BC8BE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52DD2-8BBD-48B4-A196-D0A10D4ED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091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78098-E60B-4E7B-BC0B-DC211DE5A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Opportunity for Graduates!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6FF93-C92C-460B-9881-232A771A73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10000"/>
                  </a:schemeClr>
                </a:solidFill>
              </a:rPr>
              <a:t>Humboldt University – DESY </a:t>
            </a:r>
            <a:r>
              <a:rPr lang="en-GB" b="1" dirty="0" err="1">
                <a:solidFill>
                  <a:schemeClr val="tx2">
                    <a:lumMod val="10000"/>
                  </a:schemeClr>
                </a:solidFill>
              </a:rPr>
              <a:t>Zeuthen</a:t>
            </a:r>
            <a:endParaRPr lang="en-GB" b="1" dirty="0">
              <a:solidFill>
                <a:schemeClr val="tx2">
                  <a:lumMod val="10000"/>
                </a:schemeClr>
              </a:solidFill>
            </a:endParaRPr>
          </a:p>
          <a:p>
            <a:pPr lvl="1"/>
            <a:r>
              <a:rPr lang="en-GB" b="1" dirty="0">
                <a:solidFill>
                  <a:schemeClr val="tx2">
                    <a:lumMod val="10000"/>
                  </a:schemeClr>
                </a:solidFill>
              </a:rPr>
              <a:t>Areas of research excellence</a:t>
            </a:r>
          </a:p>
          <a:p>
            <a:r>
              <a:rPr lang="en-GB" b="1" dirty="0">
                <a:solidFill>
                  <a:schemeClr val="tx2">
                    <a:lumMod val="10000"/>
                  </a:schemeClr>
                </a:solidFill>
              </a:rPr>
              <a:t>Oxford University – World-wide reputation</a:t>
            </a:r>
          </a:p>
          <a:p>
            <a:pPr lvl="1"/>
            <a:r>
              <a:rPr lang="en-GB" b="1" dirty="0">
                <a:solidFill>
                  <a:schemeClr val="tx2">
                    <a:lumMod val="10000"/>
                  </a:schemeClr>
                </a:solidFill>
              </a:rPr>
              <a:t>Seeking Research Partnerships with Berlin</a:t>
            </a:r>
          </a:p>
          <a:p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rgbClr val="002060"/>
                </a:solidFill>
              </a:rPr>
              <a:t>Establish Joint studentship programme</a:t>
            </a:r>
          </a:p>
          <a:p>
            <a:r>
              <a:rPr lang="en-GB" b="1" dirty="0">
                <a:solidFill>
                  <a:srgbClr val="002060"/>
                </a:solidFill>
              </a:rPr>
              <a:t>Working on proposal this year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062B9A-1552-4295-BCB7-B4DB030EA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CB52A9-F510-4ED7-9593-F25B327CD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93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95B1E-71F5-4973-A9EC-3775AA119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5799"/>
            <a:ext cx="9981666" cy="1028701"/>
          </a:xfrm>
        </p:spPr>
        <p:txBody>
          <a:bodyPr/>
          <a:lstStyle/>
          <a:p>
            <a:r>
              <a:rPr lang="en-GB" dirty="0"/>
              <a:t>German Funding opportunity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6CA51-E2A0-4C64-8EB8-D2E6F1FCB3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9292" y="2206868"/>
            <a:ext cx="6131170" cy="4049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From Deutsche </a:t>
            </a:r>
            <a:r>
              <a:rPr lang="en-GB" dirty="0" err="1">
                <a:solidFill>
                  <a:srgbClr val="FFFF00"/>
                </a:solidFill>
              </a:rPr>
              <a:t>Forschungsgemeinschaft</a:t>
            </a:r>
            <a:endParaRPr lang="en-GB" dirty="0">
              <a:solidFill>
                <a:srgbClr val="FFFF00"/>
              </a:solidFill>
            </a:endParaRPr>
          </a:p>
          <a:p>
            <a:pPr lvl="1"/>
            <a:r>
              <a:rPr lang="en-GB" dirty="0">
                <a:solidFill>
                  <a:srgbClr val="FFFF00"/>
                </a:solidFill>
              </a:rPr>
              <a:t>DFG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Research Training Groups (RTG’s)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RTG provide outstanding supervision and research opportunities to early career researchers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Support up to 30 doctoral research students</a:t>
            </a:r>
          </a:p>
          <a:p>
            <a:pPr lvl="2"/>
            <a:r>
              <a:rPr lang="en-GB" dirty="0"/>
              <a:t>5-10 per year supported from DFG</a:t>
            </a:r>
          </a:p>
          <a:p>
            <a:pPr lvl="2"/>
            <a:r>
              <a:rPr lang="en-GB" dirty="0">
                <a:solidFill>
                  <a:srgbClr val="002060"/>
                </a:solidFill>
              </a:rPr>
              <a:t>Support component of international research</a:t>
            </a:r>
          </a:p>
          <a:p>
            <a:pPr lvl="2"/>
            <a:r>
              <a:rPr lang="en-GB" dirty="0">
                <a:solidFill>
                  <a:srgbClr val="FFFF00"/>
                </a:solidFill>
              </a:rPr>
              <a:t>Expect matching studentships from paired country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C2632E-22AE-4123-B359-B1FF542DE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6932" y="2336873"/>
            <a:ext cx="4700058" cy="3919242"/>
          </a:xfrm>
        </p:spPr>
        <p:txBody>
          <a:bodyPr>
            <a:normAutofit/>
          </a:bodyPr>
          <a:lstStyle/>
          <a:p>
            <a:r>
              <a:rPr lang="en-GB" dirty="0"/>
              <a:t>Oxford and Berlin research already aligned</a:t>
            </a:r>
          </a:p>
          <a:p>
            <a:pPr lvl="1"/>
            <a:r>
              <a:rPr lang="en-GB" dirty="0"/>
              <a:t>Particle Physics</a:t>
            </a:r>
          </a:p>
          <a:p>
            <a:pPr lvl="1"/>
            <a:r>
              <a:rPr lang="en-GB" dirty="0"/>
              <a:t>Astrophysics</a:t>
            </a:r>
          </a:p>
          <a:p>
            <a:pPr lvl="1"/>
            <a:r>
              <a:rPr lang="en-GB" dirty="0"/>
              <a:t>Accelerator physics</a:t>
            </a:r>
          </a:p>
          <a:p>
            <a:pPr lvl="1"/>
            <a:r>
              <a:rPr lang="en-GB" dirty="0"/>
              <a:t>Additional areas forming</a:t>
            </a:r>
          </a:p>
          <a:p>
            <a:r>
              <a:rPr lang="en-GB" dirty="0"/>
              <a:t>Preparing a Proposal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With support; why wait?!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82209-9F9D-4DB9-85B3-88CCEDB6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B. Todd Huffman – Oxford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4FA9D-227A-4C1F-94AE-1711117D4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585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642AA-9651-4BF8-965C-DC709B954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Would like to start something for 2020/2021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365687-9904-499B-B3A7-92CED8FC52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reason to wait for proposal + response</a:t>
            </a:r>
          </a:p>
          <a:p>
            <a:endParaRPr lang="en-GB" dirty="0"/>
          </a:p>
          <a:p>
            <a:r>
              <a:rPr lang="en-GB" dirty="0">
                <a:solidFill>
                  <a:srgbClr val="FFFF00"/>
                </a:solidFill>
              </a:rPr>
              <a:t>With support from Oxford, HU, DESY and Alumni begin a programme now!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43564-0141-412C-B904-DC56F0189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82B0E1-A3FE-422D-B2B9-EE1A694C3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913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95B1E-71F5-4973-A9EC-3775AA119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670" y="556687"/>
            <a:ext cx="9981666" cy="1365812"/>
          </a:xfrm>
        </p:spPr>
        <p:txBody>
          <a:bodyPr/>
          <a:lstStyle/>
          <a:p>
            <a:r>
              <a:rPr lang="en-GB" dirty="0"/>
              <a:t>Oxford-DESY Studentship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6CA51-E2A0-4C64-8EB8-D2E6F1FCB3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2"/>
            <a:ext cx="4698358" cy="391924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DESY can support students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Home/EU fees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Stipend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Limited travel to/from Oxford</a:t>
            </a:r>
          </a:p>
          <a:p>
            <a:r>
              <a:rPr lang="en-GB" dirty="0">
                <a:solidFill>
                  <a:srgbClr val="002060"/>
                </a:solidFill>
              </a:rPr>
              <a:t>Additional support required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Summer school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Research workshop (in EU)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Conference funding if speaking or presenting poster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£10k-5k makes all the difference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C2632E-22AE-4123-B359-B1FF542DE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6300" y="3117865"/>
            <a:ext cx="4700058" cy="2827115"/>
          </a:xfrm>
        </p:spPr>
        <p:txBody>
          <a:bodyPr>
            <a:normAutofit/>
          </a:bodyPr>
          <a:lstStyle/>
          <a:p>
            <a:r>
              <a:rPr lang="en-GB" dirty="0"/>
              <a:t>Other areas:</a:t>
            </a:r>
          </a:p>
          <a:p>
            <a:r>
              <a:rPr lang="en-GB" dirty="0"/>
              <a:t>Research @ CERN or remote site</a:t>
            </a:r>
          </a:p>
          <a:p>
            <a:r>
              <a:rPr lang="en-GB" dirty="0"/>
              <a:t>College fees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87C85-86FA-4275-A3A5-B1EE75370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84B64-86A3-42A0-A92F-BAE252AFF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613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0E64C-3798-40C3-A991-B2A9D81F5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STFC studentship travel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E57CF-C683-4D9A-85CD-E956A7E39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Joint studentships need to be competitive</a:t>
            </a:r>
          </a:p>
          <a:p>
            <a:r>
              <a:rPr lang="en-GB" dirty="0"/>
              <a:t>Example - STFC Long Term attachment (LTA) support</a:t>
            </a:r>
          </a:p>
          <a:p>
            <a:pPr lvl="1"/>
            <a:r>
              <a:rPr lang="en-GB" dirty="0"/>
              <a:t>CERN - £4438 p.a. up to 548 days – accommodation covered</a:t>
            </a:r>
          </a:p>
          <a:p>
            <a:pPr lvl="1"/>
            <a:r>
              <a:rPr lang="en-GB" dirty="0"/>
              <a:t>DESY - £2930 p.a. up to 548 days - €1000 towards accommodation expenses</a:t>
            </a:r>
          </a:p>
          <a:p>
            <a:pPr lvl="1"/>
            <a:r>
              <a:rPr lang="en-GB" dirty="0"/>
              <a:t>£200 additional travel/personal trips</a:t>
            </a:r>
          </a:p>
          <a:p>
            <a:pPr lvl="1"/>
            <a:r>
              <a:rPr lang="en-GB" dirty="0"/>
              <a:t>£1300 removal costs</a:t>
            </a:r>
          </a:p>
          <a:p>
            <a:pPr lvl="1"/>
            <a:r>
              <a:rPr lang="en-GB" dirty="0"/>
              <a:t>£200 travel</a:t>
            </a:r>
          </a:p>
          <a:p>
            <a:r>
              <a:rPr lang="en-GB" dirty="0">
                <a:solidFill>
                  <a:srgbClr val="FFFF00"/>
                </a:solidFill>
              </a:rPr>
              <a:t>Matching or equivalent levels to attract best students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3F7553-CCB4-4AD3-81A7-D32CB5627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26D2C7-929B-4476-A2B3-C4028AF1F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93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4A425-8EAC-440B-9DAC-7403D07D1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Alumni Event in Berlin 19-23 March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5523F-3A59-4A4B-B891-06645282890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19 March - British Embassy</a:t>
            </a:r>
          </a:p>
          <a:p>
            <a:pPr lvl="1"/>
            <a:r>
              <a:rPr lang="en-GB" dirty="0"/>
              <a:t>5pm – Press conference of OX/BER researchers</a:t>
            </a:r>
          </a:p>
          <a:p>
            <a:pPr lvl="1"/>
            <a:r>
              <a:rPr lang="en-GB" dirty="0"/>
              <a:t>~6pm – reception</a:t>
            </a:r>
          </a:p>
          <a:p>
            <a:r>
              <a:rPr lang="en-GB" dirty="0"/>
              <a:t>20, 21 March – Dinners with college alumni</a:t>
            </a:r>
          </a:p>
          <a:p>
            <a:pPr lvl="1"/>
            <a:r>
              <a:rPr lang="en-GB" dirty="0"/>
              <a:t>LMH and Lincoln (Todd, Cigdem)</a:t>
            </a:r>
          </a:p>
          <a:p>
            <a:pPr lvl="1"/>
            <a:r>
              <a:rPr lang="en-GB" dirty="0"/>
              <a:t>Quite a few </a:t>
            </a:r>
            <a:r>
              <a:rPr lang="en-GB" dirty="0">
                <a:solidFill>
                  <a:srgbClr val="00206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other colleges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dirty="0"/>
              <a:t>as well</a:t>
            </a:r>
          </a:p>
          <a:p>
            <a:r>
              <a:rPr lang="en-GB" dirty="0"/>
              <a:t>22 &amp; 23 March – Further events/talks with Oxford alumni</a:t>
            </a:r>
          </a:p>
          <a:p>
            <a:pPr lvl="1"/>
            <a:r>
              <a:rPr lang="en-GB" dirty="0"/>
              <a:t>Garrett, Todd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D2628C3-AFCA-4BFF-9D57-B926010EF4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400000">
            <a:off x="6381750" y="1789905"/>
            <a:ext cx="4970463" cy="4970463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A599B-9BCF-4BD1-BE67-3E2DF71E8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B56AF-1A5F-406E-BCA6-07AB21D04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557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7D73F-ACFB-4B88-AB54-ECCE4BC30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 preliminary curriculum for International Training network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8EFD6-A3EB-47C7-9B6F-9A2EEAF19A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  <a:lumOff val="5000"/>
                  </a:schemeClr>
                </a:solidFill>
              </a:rPr>
              <a:t>Basic idea for final submission to DFG - UK</a:t>
            </a:r>
            <a:br>
              <a:rPr lang="en-GB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95000"/>
                    <a:lumOff val="5000"/>
                  </a:schemeClr>
                </a:solidFill>
              </a:rPr>
              <a:t>the slides follow.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5A70E6-87A0-4C35-AF63-C98EE9EE3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F827B-A2FC-4E26-8D32-920516866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17037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726</TotalTime>
  <Words>772</Words>
  <Application>Microsoft Office PowerPoint</Application>
  <PresentationFormat>Widescreen</PresentationFormat>
  <Paragraphs>163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Trebuchet MS</vt:lpstr>
      <vt:lpstr>Berlin</vt:lpstr>
      <vt:lpstr>Berlin – Oxford </vt:lpstr>
      <vt:lpstr>More things</vt:lpstr>
      <vt:lpstr>An Opportunity for Graduates!</vt:lpstr>
      <vt:lpstr>German Funding opportunity</vt:lpstr>
      <vt:lpstr>Would like to start something for 2020/2021</vt:lpstr>
      <vt:lpstr>Oxford-DESY Studentship</vt:lpstr>
      <vt:lpstr>STFC studentship travel support</vt:lpstr>
      <vt:lpstr>Alumni Event in Berlin 19-23 March</vt:lpstr>
      <vt:lpstr>Develop preliminary curriculum for International Training network</vt:lpstr>
      <vt:lpstr>Joint studentships Oxford students</vt:lpstr>
      <vt:lpstr>The Vision</vt:lpstr>
      <vt:lpstr>The Vision </vt:lpstr>
      <vt:lpstr>The Vision – full 4 year funding</vt:lpstr>
      <vt:lpstr>Joint programme – Adds Value</vt:lpstr>
      <vt:lpstr>Clarity required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Humboldt U. – Oxford</dc:title>
  <dc:creator>Todd Huffman</dc:creator>
  <cp:lastModifiedBy>Todd Huffman</cp:lastModifiedBy>
  <cp:revision>39</cp:revision>
  <dcterms:created xsi:type="dcterms:W3CDTF">2020-02-22T12:44:05Z</dcterms:created>
  <dcterms:modified xsi:type="dcterms:W3CDTF">2020-03-16T20:53:52Z</dcterms:modified>
</cp:coreProperties>
</file>