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9"/>
  </p:notesMasterIdLst>
  <p:sldIdLst>
    <p:sldId id="267" r:id="rId2"/>
    <p:sldId id="257" r:id="rId3"/>
    <p:sldId id="258" r:id="rId4"/>
    <p:sldId id="259" r:id="rId5"/>
    <p:sldId id="260" r:id="rId6"/>
    <p:sldId id="261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A8188-DA17-4459-AAF6-A3177D48DB8B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60AF2-540A-451E-A5C0-102898521C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599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74D9-99F8-47AA-AED6-D15B78013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032A54-A5DA-4CA1-92BA-38C38F189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8EDC1-25E8-481E-A806-CA75CE458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66D7-F891-42AF-86A2-29C03D7CCEAB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3A343-4881-4B1C-8B25-0FDDE1C1C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62DBB-C4C1-44C0-B10C-B5C7EA88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8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48915-3AEF-4C10-BB88-49E3EA90E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A3B7AA-D36B-4BF9-8807-2730B1A52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AA5B8-8E9D-4B5F-AD11-E2A0BEBF2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1EEE-815C-4423-98EC-0B3B2BCAB948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96B6D-DE2E-4390-A22C-6AB0F164B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9AEC9-691E-4062-B6EC-BCDDADA6C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92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A7079C-25C8-49E8-A251-F32BA4B5A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A23DF2-3C67-49E3-8409-5A5F9F49B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75E60-760D-49EF-A45B-D009E7575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F346A-8D5D-4C93-87D0-BC8B9996683E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436C6-9B29-4492-BC02-28610D74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525F0-ED61-4498-A2E6-AE735833D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9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6788D-7E99-4E1E-BBE5-B6DC79119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DEFE0-5851-4C28-B79B-0E9E5F105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21A8A-9246-4A6A-9942-D703D1B3A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769B-5B60-4CE2-9836-A0B2EC28A483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CC1A5-63B2-41D8-8F4E-1ABA0BDC9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D122E-25F5-4A49-8A95-73FD74F54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86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64F53-C7D6-4054-8756-4562D132D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37FBD-1611-4FD1-81A4-0502DBF19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88E26-92F9-4109-BADC-8540D880F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8D64-6FA2-4DBD-9A83-66A6848D8216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25F53-3F71-4561-80A1-8CE6D0227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F87F1-04AD-466E-B44D-79C1480B0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37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29B15-6872-4BE5-8EA6-C4465D0E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1105E-CB53-49FA-A9E1-0B3280B10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2E34B7-8332-4F60-B136-3F2CCC733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49BDB-C2C8-42DC-8162-F234399D6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3FC6-9F23-4F7A-AD55-A18E60814144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B4F6B-0EE8-4875-9F2A-5D672E652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F2322-34B1-4BFD-A392-7B740310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2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DC854-C7AD-42B4-933B-601A39E22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1E9E7-1A17-41C0-B50E-AB53E89DA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6B900-0929-4673-AE88-5AA8D65F8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D35E19-A57E-487C-98C9-2E5CAB87C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26650A-AF4F-4D15-BAD0-9B9729A81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678E1E-C1C2-4223-A4B7-D6A11C923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BACE8-DEA9-417F-8958-5CF2CC49192F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9427B-6138-4B4C-ADD3-AA152CBC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9B05C2-4F5E-4CD1-A2C6-AA11A76EC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85204-01EE-473F-93D1-5203D8194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F67FE3-67E5-48F6-BD2E-B41EF8F5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7C31-95C2-4CA9-A2C1-8AD6CAF57D04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5D044A-889F-4A9B-8285-933F9CF94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48A1A-340E-4544-87FE-62E291CAF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795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806448-FCDF-4E8F-BD3E-E5B4D00A1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2081E-9B22-4DD0-B624-4271F2937407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CF39E9-FB5F-4B90-AB9A-80FA5FFED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406687-CE6A-45B3-8D00-648255CA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2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CECE2-4ACA-4A7A-9F58-86F09E773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4A263-63AD-4AC6-9D19-280EF1A35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3359F-E306-491D-8621-F424ADCA1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5F282-B03D-48D2-96FD-195C0FD8B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5896-84A5-4858-AFCB-80C2177D2117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62092A-1AB0-47E5-8611-120EABBC1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EAA43-6DFA-40DF-A4D2-AC5997154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37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3B06D-4500-4201-B00B-BF2E418BE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1892AA-A478-4D88-806A-6414E1AAF5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A9D92-7F57-47E2-B79C-FA430613F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00452-92BD-4C67-A828-CB543D8B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AB88-83B6-42B4-B450-6078701B1537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D3E320-5E23-465F-9385-9B6FD2259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4EF52-FD4F-424A-8745-81839BF4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594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14CB10-749D-42E5-B602-2B9AC17E6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68B5F-A723-43E1-AC02-3EC8D2E31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9AA28-7098-48D5-90C0-77147472C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1E0AE-C08F-4CFC-9D87-AA45C926C14C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1A782-CAF3-4F08-80CB-9C71BAABE4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05B84-A184-43B7-A2AC-080391652C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51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7D73F-ACFB-4B88-AB54-ECCE4BC30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 preliminary curriculum for International Training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8EFD6-A3EB-47C7-9B6F-9A2EEAF19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  <a:lumOff val="5000"/>
                  </a:schemeClr>
                </a:solidFill>
              </a:rPr>
              <a:t>Todd Huffman – Sent to Cigdem and Garret last week in slide form, </a:t>
            </a:r>
            <a:br>
              <a:rPr lang="en-GB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95000"/>
                    <a:lumOff val="5000"/>
                  </a:schemeClr>
                </a:solidFill>
              </a:rPr>
              <a:t>and the slides follow.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A70E6-87A0-4C35-AF63-C98EE9EE3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F827B-A2FC-4E26-8D32-92051686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170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8394" y="1969478"/>
            <a:ext cx="5155455" cy="366639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Academic Year 1</a:t>
            </a:r>
          </a:p>
          <a:p>
            <a:pPr lvl="1"/>
            <a:r>
              <a:rPr lang="en-GB" dirty="0"/>
              <a:t>Formal Course work </a:t>
            </a:r>
          </a:p>
          <a:p>
            <a:pPr lvl="2"/>
            <a:r>
              <a:rPr lang="en-GB" dirty="0"/>
              <a:t>Attach course </a:t>
            </a:r>
            <a:r>
              <a:rPr lang="en-GB" dirty="0" err="1"/>
              <a:t>Cirricula</a:t>
            </a:r>
            <a:endParaRPr lang="en-GB" dirty="0"/>
          </a:p>
          <a:p>
            <a:pPr lvl="1"/>
            <a:r>
              <a:rPr lang="en-GB" dirty="0"/>
              <a:t>Qualification/Service Projects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Part of research skills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Identify joint thesis research project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Regular joint meeting schedule with supervisors</a:t>
            </a:r>
          </a:p>
          <a:p>
            <a:pPr lvl="1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en-GB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st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year transfer of status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&lt;to do&gt; Put nice pictures on this side on each slide.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2E35F-1434-4F9E-8250-5A3DF76A7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0BCE2-6C4B-4A2F-BF51-635D9CE44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0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1995854"/>
            <a:ext cx="4698358" cy="4800600"/>
          </a:xfrm>
        </p:spPr>
        <p:txBody>
          <a:bodyPr>
            <a:normAutofit/>
          </a:bodyPr>
          <a:lstStyle/>
          <a:p>
            <a:r>
              <a:rPr lang="en-GB" dirty="0"/>
              <a:t>Academic Year 2</a:t>
            </a:r>
          </a:p>
          <a:p>
            <a:pPr lvl="1"/>
            <a:r>
              <a:rPr lang="en-GB" dirty="0"/>
              <a:t>Continue joint meeting sched.</a:t>
            </a:r>
          </a:p>
          <a:p>
            <a:pPr lvl="1"/>
            <a:r>
              <a:rPr lang="en-GB" dirty="0"/>
              <a:t>Research field work</a:t>
            </a:r>
          </a:p>
          <a:p>
            <a:pPr lvl="2"/>
            <a:r>
              <a:rPr lang="en-GB" dirty="0" err="1"/>
              <a:t>Programatically</a:t>
            </a:r>
            <a:r>
              <a:rPr lang="en-GB" dirty="0"/>
              <a:t> driven; but can include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</a:p>
          <a:p>
            <a:pPr lvl="3"/>
            <a:r>
              <a:rPr lang="en-GB" dirty="0"/>
              <a:t>LTA at experimental site</a:t>
            </a:r>
          </a:p>
          <a:p>
            <a:pPr lvl="3"/>
            <a:r>
              <a:rPr lang="en-GB" dirty="0"/>
              <a:t>LTA at Berlin w. Berlin supervisor</a:t>
            </a:r>
          </a:p>
          <a:p>
            <a:pPr lvl="3"/>
            <a:r>
              <a:rPr lang="en-GB" dirty="0"/>
              <a:t>Additional experience (Laboratory/telescope)</a:t>
            </a:r>
          </a:p>
          <a:p>
            <a:pPr lvl="2"/>
            <a:r>
              <a:rPr lang="en-GB" dirty="0"/>
              <a:t>Mix components of both driven by research necessity and approval of supervisors. 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This Continues into Year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6A1FD-AAC5-4CA2-AFD7-7D6BACE91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C24A3-C5C9-4D07-B5CA-37849EFA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6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0851" y="2336873"/>
            <a:ext cx="4698358" cy="3780692"/>
          </a:xfrm>
        </p:spPr>
        <p:txBody>
          <a:bodyPr/>
          <a:lstStyle/>
          <a:p>
            <a:r>
              <a:rPr lang="en-GB" dirty="0"/>
              <a:t>Academic Year 3</a:t>
            </a:r>
          </a:p>
          <a:p>
            <a:pPr lvl="1"/>
            <a:r>
              <a:rPr lang="en-GB" dirty="0"/>
              <a:t>Continue joint meeting sched.</a:t>
            </a:r>
          </a:p>
          <a:p>
            <a:pPr lvl="1"/>
            <a:r>
              <a:rPr lang="en-GB" dirty="0"/>
              <a:t>Complete remote laboratory work</a:t>
            </a:r>
          </a:p>
          <a:p>
            <a:pPr lvl="2"/>
            <a:r>
              <a:rPr lang="en-GB" dirty="0"/>
              <a:t>Paper/poster/report outcome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Research field work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Continue LTA: based on established programme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Confirmation of status</a:t>
            </a:r>
          </a:p>
          <a:p>
            <a:pPr lvl="2"/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Thesis timeline review</a:t>
            </a:r>
          </a:p>
          <a:p>
            <a:pPr marL="0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1B6C9-98F9-4D82-95A7-F99A4BD2F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F1212-F4B1-4C2E-A6A7-A4BC1ACEE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98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 – full 4 year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0851" y="2336873"/>
            <a:ext cx="4698358" cy="3780692"/>
          </a:xfrm>
        </p:spPr>
        <p:txBody>
          <a:bodyPr/>
          <a:lstStyle/>
          <a:p>
            <a:r>
              <a:rPr lang="en-GB" dirty="0"/>
              <a:t>Academic Year 4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Complete Research field work</a:t>
            </a:r>
          </a:p>
          <a:p>
            <a:pPr lvl="2"/>
            <a:r>
              <a:rPr lang="en-GB" dirty="0">
                <a:solidFill>
                  <a:srgbClr val="7030A0"/>
                </a:solidFill>
              </a:rPr>
              <a:t>Continue limited LTA if needed </a:t>
            </a:r>
          </a:p>
          <a:p>
            <a:pPr lvl="2"/>
            <a:r>
              <a:rPr lang="en-GB" dirty="0">
                <a:solidFill>
                  <a:srgbClr val="7030A0"/>
                </a:solidFill>
              </a:rPr>
              <a:t>Complete 3-4 months or earlier into year 4</a:t>
            </a:r>
          </a:p>
          <a:p>
            <a:pPr lvl="2"/>
            <a:r>
              <a:rPr lang="en-GB" dirty="0">
                <a:solidFill>
                  <a:srgbClr val="7030A0"/>
                </a:solidFill>
              </a:rPr>
              <a:t>Return to home institution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Final research activity</a:t>
            </a:r>
          </a:p>
          <a:p>
            <a:pPr lvl="1"/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Thesis writing, submission during latter ½ of 4</a:t>
            </a:r>
            <a:r>
              <a:rPr lang="en-GB" baseline="30000" dirty="0">
                <a:solidFill>
                  <a:schemeClr val="tx2">
                    <a:lumMod val="10000"/>
                  </a:schemeClr>
                </a:solidFill>
              </a:rPr>
              <a:t>th</a:t>
            </a:r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 year</a:t>
            </a:r>
          </a:p>
          <a:p>
            <a:pPr marL="0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2BD6E-6D38-40F8-9863-291ECFCDA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C914B-68E4-43D0-8DF5-DDE9AE0C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788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EA06-3A2E-41D8-8866-14C336A9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programme – Adds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21FD7-5E3B-4972-B7F2-D31E168C4D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Experience in Berlin/</a:t>
            </a:r>
            <a:r>
              <a:rPr lang="en-GB" dirty="0" err="1"/>
              <a:t>Zeuthen</a:t>
            </a:r>
            <a:endParaRPr lang="en-GB" dirty="0"/>
          </a:p>
          <a:p>
            <a:pPr lvl="1"/>
            <a:r>
              <a:rPr lang="en-GB" dirty="0"/>
              <a:t>Top institutions and laboratories</a:t>
            </a:r>
          </a:p>
          <a:p>
            <a:pPr lvl="1"/>
            <a:r>
              <a:rPr lang="en-GB" dirty="0"/>
              <a:t>Additional contacts: students, professors, laboratory </a:t>
            </a:r>
            <a:r>
              <a:rPr lang="en-GB" dirty="0" err="1"/>
              <a:t>physicisits</a:t>
            </a:r>
            <a:endParaRPr lang="en-GB" dirty="0"/>
          </a:p>
          <a:p>
            <a:pPr lvl="1"/>
            <a:r>
              <a:rPr lang="en-GB" dirty="0"/>
              <a:t>Unique Research projects:</a:t>
            </a:r>
          </a:p>
          <a:p>
            <a:pPr lvl="2"/>
            <a:r>
              <a:rPr lang="en-GB" dirty="0"/>
              <a:t>Test beams</a:t>
            </a:r>
          </a:p>
          <a:p>
            <a:pPr lvl="2"/>
            <a:r>
              <a:rPr lang="en-GB" dirty="0"/>
              <a:t>Accelerator operations</a:t>
            </a:r>
          </a:p>
          <a:p>
            <a:pPr lvl="2"/>
            <a:r>
              <a:rPr lang="en-GB" dirty="0"/>
              <a:t>Deep Learning techniques</a:t>
            </a:r>
          </a:p>
          <a:p>
            <a:pPr lvl="2"/>
            <a:r>
              <a:rPr lang="en-GB" dirty="0"/>
              <a:t>Instrumentation</a:t>
            </a:r>
          </a:p>
          <a:p>
            <a:pPr lvl="2"/>
            <a:r>
              <a:rPr lang="en-GB" dirty="0"/>
              <a:t>Laboratory systems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599842-67E1-47E8-A6C2-CF0EC6BB890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Opportunity </a:t>
            </a:r>
          </a:p>
          <a:p>
            <a:r>
              <a:rPr lang="en-GB" dirty="0"/>
              <a:t>Additional experience</a:t>
            </a:r>
          </a:p>
          <a:p>
            <a:r>
              <a:rPr lang="en-GB" dirty="0"/>
              <a:t>More exposure</a:t>
            </a:r>
          </a:p>
          <a:p>
            <a:r>
              <a:rPr lang="en-GB" dirty="0"/>
              <a:t>Opportunities post-graduation</a:t>
            </a:r>
          </a:p>
          <a:p>
            <a:endParaRPr lang="en-GB" dirty="0"/>
          </a:p>
          <a:p>
            <a:r>
              <a:rPr lang="en-GB" dirty="0">
                <a:solidFill>
                  <a:srgbClr val="002060"/>
                </a:solidFill>
              </a:rPr>
              <a:t>Additional 6 months adds this value.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2FB69-ED54-44A6-AA3F-245662BF4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B2C2C-14E9-4F35-AD66-FC24D19E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026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1B9-2D27-4690-A4B0-59E20A7A5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Clarity needed in </a:t>
            </a:r>
            <a:r>
              <a:rPr lang="en-GB"/>
              <a:t>funding details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E8818-298B-4A32-BC7A-D345D743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057400"/>
            <a:ext cx="9613861" cy="39624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Supervision arrangements</a:t>
            </a:r>
          </a:p>
          <a:p>
            <a:r>
              <a:rPr lang="en-GB" dirty="0"/>
              <a:t>Time spent where</a:t>
            </a:r>
          </a:p>
          <a:p>
            <a:pPr lvl="1"/>
            <a:r>
              <a:rPr lang="en-GB" dirty="0"/>
              <a:t>Example: 6 months HU, 1 year CERN</a:t>
            </a:r>
          </a:p>
          <a:p>
            <a:r>
              <a:rPr lang="en-GB" dirty="0"/>
              <a:t>Which Expenses paid and by whom</a:t>
            </a:r>
          </a:p>
          <a:p>
            <a:pPr lvl="1"/>
            <a:r>
              <a:rPr lang="en-GB" dirty="0"/>
              <a:t>Travel to and from Joint research locations</a:t>
            </a:r>
          </a:p>
          <a:p>
            <a:pPr lvl="1"/>
            <a:r>
              <a:rPr lang="en-GB" dirty="0"/>
              <a:t>Travel to Experimental/Internal Workshops</a:t>
            </a:r>
          </a:p>
          <a:p>
            <a:pPr lvl="1"/>
            <a:r>
              <a:rPr lang="en-GB" dirty="0"/>
              <a:t>Summer school</a:t>
            </a:r>
          </a:p>
          <a:p>
            <a:pPr lvl="1"/>
            <a:r>
              <a:rPr lang="en-GB" dirty="0"/>
              <a:t>Stipend</a:t>
            </a:r>
          </a:p>
          <a:p>
            <a:pPr lvl="1"/>
            <a:r>
              <a:rPr lang="en-GB" dirty="0"/>
              <a:t>Additional living allowances while abroad.</a:t>
            </a:r>
          </a:p>
          <a:p>
            <a:pPr lvl="1"/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Fees (Home fees – Scholarships from Oxford?)</a:t>
            </a:r>
          </a:p>
          <a:p>
            <a:pPr lvl="1"/>
            <a:r>
              <a:rPr lang="en-GB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Cannot over-emphasize the import of clarity here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9FE0E-DBC6-498F-9EB9-D2CE225B9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C7742-E128-468B-88D3-D9FB16FB5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68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383</Words>
  <Application>Microsoft Office PowerPoint</Application>
  <PresentationFormat>Widescreen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Develop preliminary curriculum for International Training network</vt:lpstr>
      <vt:lpstr>The Vision </vt:lpstr>
      <vt:lpstr>The Vision</vt:lpstr>
      <vt:lpstr>The Vision </vt:lpstr>
      <vt:lpstr>The Vision – full 4 year funding</vt:lpstr>
      <vt:lpstr>Joint programme – Adds Value</vt:lpstr>
      <vt:lpstr>Clarity needed in funding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Humboldt U. – Oxford</dc:title>
  <dc:creator>Todd Huffman</dc:creator>
  <cp:lastModifiedBy>Todd Huffman</cp:lastModifiedBy>
  <cp:revision>40</cp:revision>
  <dcterms:created xsi:type="dcterms:W3CDTF">2020-02-22T12:44:05Z</dcterms:created>
  <dcterms:modified xsi:type="dcterms:W3CDTF">2020-03-17T07:47:41Z</dcterms:modified>
</cp:coreProperties>
</file>