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7"/>
  </p:notesMasterIdLst>
  <p:handoutMasterIdLst>
    <p:handoutMasterId r:id="rId8"/>
  </p:handoutMasterIdLst>
  <p:sldIdLst>
    <p:sldId id="708" r:id="rId2"/>
    <p:sldId id="1041" r:id="rId3"/>
    <p:sldId id="1042" r:id="rId4"/>
    <p:sldId id="1043" r:id="rId5"/>
    <p:sldId id="1044" r:id="rId6"/>
  </p:sldIdLst>
  <p:sldSz cx="9906000" cy="6858000" type="A4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a Uwins" initials="" lastIdx="15" clrIdx="0">
    <p:extLst/>
  </p:cmAuthor>
  <p:cmAuthor id="1" name="Cigdem Issever" initials="CI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00FF"/>
    <a:srgbClr val="FF7C80"/>
    <a:srgbClr val="000E2A"/>
    <a:srgbClr val="040707"/>
    <a:srgbClr val="3333FF"/>
    <a:srgbClr val="006666"/>
    <a:srgbClr val="3366FF"/>
    <a:srgbClr val="009999"/>
    <a:srgbClr val="091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8" autoAdjust="0"/>
    <p:restoredTop sz="81586" autoAdjust="0"/>
  </p:normalViewPr>
  <p:slideViewPr>
    <p:cSldViewPr snapToGrid="0" showGuides="1">
      <p:cViewPr varScale="1">
        <p:scale>
          <a:sx n="56" d="100"/>
          <a:sy n="56" d="100"/>
        </p:scale>
        <p:origin x="-1524" y="-52"/>
      </p:cViewPr>
      <p:guideLst>
        <p:guide orient="horz" pos="2183"/>
        <p:guide pos="30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8650E-1558-401A-8522-3C061ABB6FED}" type="datetimeFigureOut">
              <a:rPr lang="de-DE" smtClean="0"/>
              <a:t>16.03.2020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18ADD-6DD1-4122-B4A1-F2CBE8645CE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6640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SzTx/>
              <a:buFontTx/>
              <a:buNone/>
              <a:defRPr sz="1200" u="none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SzTx/>
              <a:buFontTx/>
              <a:buNone/>
              <a:defRPr sz="1200" u="none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SzTx/>
              <a:buFontTx/>
              <a:buNone/>
              <a:defRPr sz="1200" u="none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SzTx/>
              <a:buFontTx/>
              <a:buNone/>
              <a:defRPr sz="1200" u="none"/>
            </a:lvl1pPr>
          </a:lstStyle>
          <a:p>
            <a:pPr>
              <a:defRPr/>
            </a:pPr>
            <a:fld id="{9A9F94AE-E275-4D99-A218-AFBAFF6B6A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5045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Çiğdem İşsever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34255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7" y="88981"/>
            <a:ext cx="9906000" cy="792000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Çiğdem İşsever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9670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-20634" y="6491625"/>
            <a:ext cx="9926634" cy="387375"/>
          </a:xfrm>
          <a:prstGeom prst="rect">
            <a:avLst/>
          </a:prstGeom>
          <a:solidFill>
            <a:srgbClr val="001A54"/>
          </a:solidFill>
          <a:ln>
            <a:noFill/>
          </a:ln>
          <a:effectLst/>
          <a:extLst/>
        </p:spPr>
        <p:txBody>
          <a:bodyPr vert="horz" wrap="square" lIns="91419" tIns="45710" rIns="91419" bIns="4571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9pPr>
          </a:lstStyle>
          <a:p>
            <a:pPr>
              <a:buSzTx/>
              <a:buFontTx/>
            </a:pPr>
            <a:endParaRPr lang="en-GB" sz="3600" kern="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9906000" cy="79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037" y="964801"/>
            <a:ext cx="9786563" cy="521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78681" y="6505389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u="none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altLang="en-US" dirty="0" err="1" smtClean="0"/>
              <a:t>Çiğdem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İşsever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1788" y="649162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b="1" u="none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4218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00CC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0000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34925" y="95011"/>
            <a:ext cx="9906000" cy="2572645"/>
          </a:xfrm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OX/BER/DESY IRTG </a:t>
            </a:r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Meeting </a:t>
            </a:r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/>
            </a:r>
            <a:b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Instrumentation, Methods and Applications</a:t>
            </a:r>
            <a:br>
              <a:rPr lang="en-GB" sz="40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GB" sz="4000" b="1" dirty="0" smtClean="0">
                <a:solidFill>
                  <a:srgbClr val="FF0000"/>
                </a:solidFill>
                <a:latin typeface="+mn-lt"/>
              </a:rPr>
              <a:t>PP Task Force</a:t>
            </a:r>
            <a:endParaRPr lang="en-GB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Subtitle 8"/>
          <p:cNvSpPr txBox="1">
            <a:spLocks/>
          </p:cNvSpPr>
          <p:nvPr/>
        </p:nvSpPr>
        <p:spPr>
          <a:xfrm>
            <a:off x="12868" y="2340075"/>
            <a:ext cx="7429500" cy="2528219"/>
          </a:xfrm>
          <a:prstGeom prst="rect">
            <a:avLst/>
          </a:prstGeom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140000"/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140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40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140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140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lvl="1" indent="0">
              <a:buNone/>
            </a:pPr>
            <a:r>
              <a:rPr lang="en-GB" altLang="en-US" sz="2800" b="1" u="none" dirty="0" smtClean="0">
                <a:cs typeface="Arial" panose="020B0604020202020204" pitchFamily="34" charset="0"/>
              </a:rPr>
              <a:t>Ç</a:t>
            </a:r>
            <a:r>
              <a:rPr lang="en-GB" altLang="en-US" sz="2800" b="1" u="none" dirty="0" smtClean="0"/>
              <a:t>i</a:t>
            </a:r>
            <a:r>
              <a:rPr lang="en-GB" altLang="en-US" sz="2800" b="1" u="none" dirty="0" smtClean="0">
                <a:cs typeface="Arial" panose="020B0604020202020204" pitchFamily="34" charset="0"/>
              </a:rPr>
              <a:t>ğ</a:t>
            </a:r>
            <a:r>
              <a:rPr lang="en-GB" altLang="en-US" sz="2800" b="1" u="none" dirty="0" smtClean="0"/>
              <a:t>dem </a:t>
            </a:r>
            <a:r>
              <a:rPr lang="en-GB" altLang="en-US" sz="2800" b="1" u="none" dirty="0" smtClean="0">
                <a:cs typeface="Arial" panose="020B0604020202020204" pitchFamily="34" charset="0"/>
              </a:rPr>
              <a:t>İş</a:t>
            </a:r>
            <a:r>
              <a:rPr lang="en-GB" altLang="en-US" sz="2800" b="1" u="none" dirty="0" smtClean="0"/>
              <a:t>sever</a:t>
            </a:r>
            <a:endParaRPr lang="en-GB" altLang="en-US" sz="2800" b="1" u="none" dirty="0" smtClean="0"/>
          </a:p>
          <a:p>
            <a:pPr marL="400050" lvl="1" indent="0">
              <a:buNone/>
            </a:pPr>
            <a:r>
              <a:rPr lang="en-GB" altLang="en-US" sz="2800" b="1" u="none" dirty="0" smtClean="0"/>
              <a:t>17</a:t>
            </a:r>
            <a:r>
              <a:rPr lang="en-GB" altLang="en-US" sz="2800" b="1" u="none" dirty="0" smtClean="0"/>
              <a:t>.03.2020</a:t>
            </a:r>
            <a:endParaRPr lang="en-GB" altLang="en-US" sz="2800" b="1" u="none" dirty="0" smtClean="0"/>
          </a:p>
          <a:p>
            <a:pPr marL="400050" lvl="1" indent="0">
              <a:buNone/>
            </a:pPr>
            <a:r>
              <a:rPr lang="en-GB" altLang="en-US" sz="2800" b="1" u="none" dirty="0" smtClean="0"/>
              <a:t>Video Conference</a:t>
            </a:r>
            <a:endParaRPr lang="en-GB" altLang="en-US" sz="2800" b="1" u="none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62" y="4744885"/>
            <a:ext cx="1508105" cy="15215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07" y="4639595"/>
            <a:ext cx="1732153" cy="1732153"/>
          </a:xfrm>
          <a:prstGeom prst="rect">
            <a:avLst/>
          </a:prstGeom>
        </p:spPr>
      </p:pic>
      <p:pic>
        <p:nvPicPr>
          <p:cNvPr id="1026" name="Picture 2" descr="Image result for University of Oxford lo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473" y="4865511"/>
            <a:ext cx="2709855" cy="140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Image result for hzb berl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357" y="4587684"/>
            <a:ext cx="2444912" cy="123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467" y="5565983"/>
            <a:ext cx="2990682" cy="85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50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 Common Projects btw OX/HU/DESY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Existing Connections </a:t>
            </a:r>
            <a:r>
              <a:rPr lang="en-US" dirty="0" smtClean="0"/>
              <a:t>→</a:t>
            </a:r>
            <a:endParaRPr lang="en-US" dirty="0"/>
          </a:p>
          <a:p>
            <a:pPr lvl="1"/>
            <a:r>
              <a:rPr lang="en-US" dirty="0" smtClean="0"/>
              <a:t>Bortoletto (OX), Issever </a:t>
            </a:r>
            <a:r>
              <a:rPr lang="en-US" dirty="0"/>
              <a:t>(</a:t>
            </a:r>
            <a:r>
              <a:rPr lang="en-US" dirty="0" smtClean="0"/>
              <a:t>HU/DESY), </a:t>
            </a:r>
            <a:r>
              <a:rPr lang="en-US" dirty="0"/>
              <a:t>Huffman (OX), Frost (OX)</a:t>
            </a:r>
          </a:p>
          <a:p>
            <a:pPr lvl="1"/>
            <a:r>
              <a:rPr lang="en-US" dirty="0"/>
              <a:t>Joint Student supervision</a:t>
            </a:r>
          </a:p>
          <a:p>
            <a:pPr lvl="2"/>
            <a:r>
              <a:rPr lang="en-US" dirty="0" smtClean="0"/>
              <a:t>Migle </a:t>
            </a:r>
            <a:r>
              <a:rPr lang="en-US" dirty="0"/>
              <a:t>S., Federico C., Beojan S., Santiago P. S.</a:t>
            </a:r>
          </a:p>
          <a:p>
            <a:pPr lvl="1"/>
            <a:r>
              <a:rPr lang="en-US" dirty="0"/>
              <a:t>Team up on three analyses (So far)</a:t>
            </a:r>
          </a:p>
          <a:p>
            <a:pPr lvl="2"/>
            <a:r>
              <a:rPr lang="en-US" dirty="0" smtClean="0"/>
              <a:t>HH→4b</a:t>
            </a:r>
            <a:r>
              <a:rPr lang="en-US" dirty="0"/>
              <a:t>, </a:t>
            </a:r>
            <a:endParaRPr lang="en-US" dirty="0" smtClean="0"/>
          </a:p>
          <a:p>
            <a:pPr lvl="2"/>
            <a:r>
              <a:rPr lang="en-US" dirty="0" err="1" smtClean="0"/>
              <a:t>X→bb</a:t>
            </a:r>
            <a:r>
              <a:rPr lang="en-US" dirty="0" smtClean="0"/>
              <a:t> + jet, </a:t>
            </a:r>
          </a:p>
          <a:p>
            <a:pPr lvl="2"/>
            <a:r>
              <a:rPr lang="en-US" dirty="0" err="1" smtClean="0"/>
              <a:t>Phenominological</a:t>
            </a:r>
            <a:r>
              <a:rPr lang="en-US" dirty="0" smtClean="0"/>
              <a:t> </a:t>
            </a:r>
            <a:r>
              <a:rPr lang="en-US" dirty="0"/>
              <a:t>study on HH prospects in future </a:t>
            </a:r>
            <a:r>
              <a:rPr lang="en-US" dirty="0" smtClean="0"/>
              <a:t>colliders</a:t>
            </a:r>
          </a:p>
          <a:p>
            <a:pPr lvl="2"/>
            <a:endParaRPr lang="en-US" dirty="0"/>
          </a:p>
          <a:p>
            <a:r>
              <a:rPr lang="en-US" dirty="0" smtClean="0"/>
              <a:t>Continue </a:t>
            </a:r>
            <a:r>
              <a:rPr lang="en-US" dirty="0"/>
              <a:t>into future </a:t>
            </a:r>
            <a:r>
              <a:rPr lang="en-US" dirty="0" smtClean="0"/>
              <a:t>→ Joint </a:t>
            </a:r>
            <a:r>
              <a:rPr lang="en-US" dirty="0"/>
              <a:t>interests. </a:t>
            </a:r>
          </a:p>
          <a:p>
            <a:r>
              <a:rPr lang="en-US" dirty="0"/>
              <a:t>Much Oxford PP on ATLAS involves Higgs studies. </a:t>
            </a:r>
          </a:p>
          <a:p>
            <a:pPr lvl="1"/>
            <a:r>
              <a:rPr lang="en-US" dirty="0"/>
              <a:t>SUSY and SM Higgs in many channels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Çiğdem İşsever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9F7CA8CF-83ED-48E5-95DC-F7B65C6568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332" y="4614954"/>
            <a:ext cx="2585155" cy="185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8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PP Common Projects btw PP and AP and QT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roton-oxygen </a:t>
            </a:r>
            <a:r>
              <a:rPr lang="en-US" dirty="0"/>
              <a:t>beam collisions at the LHC for air shower physics</a:t>
            </a:r>
            <a:endParaRPr lang="en-US" dirty="0" smtClean="0"/>
          </a:p>
          <a:p>
            <a:pPr lvl="1"/>
            <a:r>
              <a:rPr lang="en-US" dirty="0" smtClean="0"/>
              <a:t>Collaboration with CTA</a:t>
            </a:r>
          </a:p>
          <a:p>
            <a:pPr lvl="1"/>
            <a:r>
              <a:rPr lang="en-US" dirty="0"/>
              <a:t>atmospheric neutrino </a:t>
            </a:r>
            <a:r>
              <a:rPr lang="en-US" dirty="0" smtClean="0"/>
              <a:t>flux calculations </a:t>
            </a:r>
            <a:r>
              <a:rPr lang="en-US" dirty="0"/>
              <a:t>using cosmic muon flux and </a:t>
            </a:r>
            <a:r>
              <a:rPr lang="en-US" dirty="0" smtClean="0"/>
              <a:t>charge ratio measurements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IceCube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Share analysis methods?</a:t>
            </a:r>
          </a:p>
          <a:p>
            <a:pPr lvl="1"/>
            <a:r>
              <a:rPr lang="en-US" dirty="0" smtClean="0"/>
              <a:t>Statistical analysis</a:t>
            </a:r>
          </a:p>
          <a:p>
            <a:pPr lvl="1"/>
            <a:r>
              <a:rPr lang="en-US" dirty="0" smtClean="0"/>
              <a:t>Machine Learning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PP Experiments with quantum sensors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Çiğdem İşsever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12855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PP Common Training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German students could participate in PP Graduate Lectures?</a:t>
            </a:r>
          </a:p>
          <a:p>
            <a:endParaRPr lang="en-US" dirty="0" smtClean="0"/>
          </a:p>
          <a:p>
            <a:r>
              <a:rPr lang="en-US" dirty="0" smtClean="0"/>
              <a:t>Or the ML Workshops at Oxford? (AP and PP students)</a:t>
            </a:r>
          </a:p>
          <a:p>
            <a:endParaRPr lang="en-US" dirty="0" smtClean="0"/>
          </a:p>
          <a:p>
            <a:r>
              <a:rPr lang="en-US" dirty="0" smtClean="0"/>
              <a:t>What courses at HU or DESY would be interesting for Oxford Students?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Çiğdem İşsever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2466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Items for PP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5. Action</a:t>
            </a:r>
            <a:r>
              <a:rPr lang="en-US" dirty="0"/>
              <a:t>: Make a list of methods, instrumentation and laboratory facilities in Particle Physics </a:t>
            </a:r>
            <a:endParaRPr lang="en-US" dirty="0" smtClean="0"/>
          </a:p>
          <a:p>
            <a:pPr lvl="1"/>
            <a:r>
              <a:rPr lang="en-US" sz="2800" dirty="0" smtClean="0">
                <a:solidFill>
                  <a:srgbClr val="FF0000"/>
                </a:solidFill>
              </a:rPr>
              <a:t>Not complete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dirty="0"/>
              <a:t>6.	Action: Identify possible collaborations/projects (thesis topics) or training modules in PP across Oxford, DESY and HU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Have some ideas, could there be other collaborations outside the context of Higgs?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/>
              <a:t>7.	Action: List possible collaborations/projects (thesis topics) or training modules between PP and AP, QO and Detector R&amp;D or Accelerator </a:t>
            </a:r>
            <a:r>
              <a:rPr lang="en-US" dirty="0" smtClean="0"/>
              <a:t>Science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Have two ideas. More?</a:t>
            </a:r>
          </a:p>
          <a:p>
            <a:r>
              <a:rPr lang="en-US" dirty="0" smtClean="0"/>
              <a:t>8</a:t>
            </a:r>
            <a:r>
              <a:rPr lang="en-US" dirty="0"/>
              <a:t>.	Action: Identify possible internship topics that could lead to </a:t>
            </a:r>
            <a:r>
              <a:rPr lang="en-US" dirty="0" smtClean="0"/>
              <a:t>papers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anose="05000000000000000000" pitchFamily="2" charset="2"/>
              </a:rPr>
              <a:t>Not much progress made.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en-US" smtClean="0"/>
              <a:t>Çiğdem İşsever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BDB92BD-F10A-4E2F-BF08-33D104704B51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26742451"/>
      </p:ext>
    </p:extLst>
  </p:cSld>
  <p:clrMapOvr>
    <a:masterClrMapping/>
  </p:clrMapOvr>
</p:sld>
</file>

<file path=ppt/theme/theme1.xml><?xml version="1.0" encoding="utf-8"?>
<a:theme xmlns:a="http://schemas.openxmlformats.org/drawingml/2006/main" name="1_Exotics Report EndMarch 2010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226</Words>
  <Application>Microsoft Office PowerPoint</Application>
  <PresentationFormat>A4 Paper (210x297 mm)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1_Exotics Report EndMarch 2010</vt:lpstr>
      <vt:lpstr>OX/BER/DESY IRTG Meeting  Instrumentation, Methods and Applications PP Task Force</vt:lpstr>
      <vt:lpstr>PP Common Projects btw OX/HU/DESY</vt:lpstr>
      <vt:lpstr>PP Common Projects btw PP and AP and QT</vt:lpstr>
      <vt:lpstr>PP Common Training Modules</vt:lpstr>
      <vt:lpstr>Action Items for PP Task Force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Cigdem Issever</dc:creator>
  <cp:lastModifiedBy>Issever, Cigdem</cp:lastModifiedBy>
  <cp:revision>339</cp:revision>
  <dcterms:modified xsi:type="dcterms:W3CDTF">2020-03-18T08:05:17Z</dcterms:modified>
</cp:coreProperties>
</file>