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14"/>
  </p:notesMasterIdLst>
  <p:handoutMasterIdLst>
    <p:handoutMasterId r:id="rId15"/>
  </p:handoutMasterIdLst>
  <p:sldIdLst>
    <p:sldId id="708" r:id="rId2"/>
    <p:sldId id="1041" r:id="rId3"/>
    <p:sldId id="1042" r:id="rId4"/>
    <p:sldId id="1044" r:id="rId5"/>
    <p:sldId id="1045" r:id="rId6"/>
    <p:sldId id="1046" r:id="rId7"/>
    <p:sldId id="1047" r:id="rId8"/>
    <p:sldId id="1048" r:id="rId9"/>
    <p:sldId id="1049" r:id="rId10"/>
    <p:sldId id="1050" r:id="rId11"/>
    <p:sldId id="1051" r:id="rId12"/>
    <p:sldId id="945" r:id="rId13"/>
  </p:sldIdLst>
  <p:sldSz cx="9906000" cy="6858000" type="A4"/>
  <p:notesSz cx="6858000" cy="9144000"/>
  <p:defaultTextStyle>
    <a:defPPr>
      <a:defRPr lang="en-US"/>
    </a:defPPr>
    <a:lvl1pPr algn="l" rtl="0" eaLnBrk="0" fontAlgn="base" hangingPunct="0">
      <a:spcBef>
        <a:spcPct val="0"/>
      </a:spcBef>
      <a:spcAft>
        <a:spcPct val="0"/>
      </a:spcAft>
      <a:defRPr u="sng"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u="sng"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u="sng"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u="sng"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u="sng" kern="1200">
        <a:solidFill>
          <a:schemeClr val="tx1"/>
        </a:solidFill>
        <a:latin typeface="Arial" panose="020B0604020202020204" pitchFamily="34" charset="0"/>
        <a:ea typeface="+mn-ea"/>
        <a:cs typeface="+mn-cs"/>
      </a:defRPr>
    </a:lvl5pPr>
    <a:lvl6pPr marL="2286000" algn="l" defTabSz="914400" rtl="0" eaLnBrk="1" latinLnBrk="0" hangingPunct="1">
      <a:defRPr u="sng" kern="1200">
        <a:solidFill>
          <a:schemeClr val="tx1"/>
        </a:solidFill>
        <a:latin typeface="Arial" panose="020B0604020202020204" pitchFamily="34" charset="0"/>
        <a:ea typeface="+mn-ea"/>
        <a:cs typeface="+mn-cs"/>
      </a:defRPr>
    </a:lvl6pPr>
    <a:lvl7pPr marL="2743200" algn="l" defTabSz="914400" rtl="0" eaLnBrk="1" latinLnBrk="0" hangingPunct="1">
      <a:defRPr u="sng" kern="1200">
        <a:solidFill>
          <a:schemeClr val="tx1"/>
        </a:solidFill>
        <a:latin typeface="Arial" panose="020B0604020202020204" pitchFamily="34" charset="0"/>
        <a:ea typeface="+mn-ea"/>
        <a:cs typeface="+mn-cs"/>
      </a:defRPr>
    </a:lvl7pPr>
    <a:lvl8pPr marL="3200400" algn="l" defTabSz="914400" rtl="0" eaLnBrk="1" latinLnBrk="0" hangingPunct="1">
      <a:defRPr u="sng" kern="1200">
        <a:solidFill>
          <a:schemeClr val="tx1"/>
        </a:solidFill>
        <a:latin typeface="Arial" panose="020B0604020202020204" pitchFamily="34" charset="0"/>
        <a:ea typeface="+mn-ea"/>
        <a:cs typeface="+mn-cs"/>
      </a:defRPr>
    </a:lvl8pPr>
    <a:lvl9pPr marL="3657600" algn="l" defTabSz="914400" rtl="0" eaLnBrk="1" latinLnBrk="0" hangingPunct="1">
      <a:defRPr u="sng"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83" userDrawn="1">
          <p15:clr>
            <a:srgbClr val="A4A3A4"/>
          </p15:clr>
        </p15:guide>
        <p15:guide id="2" pos="309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a Uwins" initials="" lastIdx="15" clrIdx="0">
    <p:extLst/>
  </p:cmAuthor>
  <p:cmAuthor id="1" name="Cigdem Issever" initials="CI"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99"/>
    <a:srgbClr val="0000FF"/>
    <a:srgbClr val="FF7C80"/>
    <a:srgbClr val="000E2A"/>
    <a:srgbClr val="040707"/>
    <a:srgbClr val="3333FF"/>
    <a:srgbClr val="006666"/>
    <a:srgbClr val="3366FF"/>
    <a:srgbClr val="009999"/>
    <a:srgbClr val="0911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78" autoAdjust="0"/>
    <p:restoredTop sz="81586" autoAdjust="0"/>
  </p:normalViewPr>
  <p:slideViewPr>
    <p:cSldViewPr snapToGrid="0" showGuides="1">
      <p:cViewPr varScale="1">
        <p:scale>
          <a:sx n="56" d="100"/>
          <a:sy n="56" d="100"/>
        </p:scale>
        <p:origin x="-1044" y="-52"/>
      </p:cViewPr>
      <p:guideLst>
        <p:guide orient="horz" pos="2183"/>
        <p:guide pos="3097"/>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EF8650E-1558-401A-8522-3C061ABB6FED}" type="datetimeFigureOut">
              <a:rPr lang="de-DE" smtClean="0"/>
              <a:t>17.03.2020</a:t>
            </a:fld>
            <a:endParaRPr lang="de-DE"/>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E318ADD-6DD1-4122-B4A1-F2CBE8645CE4}" type="slidenum">
              <a:rPr lang="de-DE" smtClean="0"/>
              <a:t>‹#›</a:t>
            </a:fld>
            <a:endParaRPr lang="de-DE"/>
          </a:p>
        </p:txBody>
      </p:sp>
    </p:spTree>
    <p:extLst>
      <p:ext uri="{BB962C8B-B14F-4D97-AF65-F5344CB8AC3E}">
        <p14:creationId xmlns:p14="http://schemas.microsoft.com/office/powerpoint/2010/main" val="24116640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spcBef>
                <a:spcPct val="0"/>
              </a:spcBef>
              <a:buSzTx/>
              <a:buFontTx/>
              <a:buNone/>
              <a:defRPr sz="1200" u="none"/>
            </a:lvl1pPr>
          </a:lstStyle>
          <a:p>
            <a:pPr>
              <a:defRPr/>
            </a:pPr>
            <a:endParaRPr lang="en-US" altLang="en-US"/>
          </a:p>
        </p:txBody>
      </p:sp>
      <p:sp>
        <p:nvSpPr>
          <p:cNvPr id="143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spcBef>
                <a:spcPct val="0"/>
              </a:spcBef>
              <a:buSzTx/>
              <a:buFontTx/>
              <a:buNone/>
              <a:defRPr sz="1200" u="none"/>
            </a:lvl1pPr>
          </a:lstStyle>
          <a:p>
            <a:pPr>
              <a:defRPr/>
            </a:pPr>
            <a:endParaRPr lang="en-US" altLang="en-US"/>
          </a:p>
        </p:txBody>
      </p:sp>
      <p:sp>
        <p:nvSpPr>
          <p:cNvPr id="2052"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spcBef>
                <a:spcPct val="0"/>
              </a:spcBef>
              <a:buSzTx/>
              <a:buFontTx/>
              <a:buNone/>
              <a:defRPr sz="1200" u="none"/>
            </a:lvl1pPr>
          </a:lstStyle>
          <a:p>
            <a:pPr>
              <a:defRPr/>
            </a:pPr>
            <a:endParaRPr lang="en-US" alt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spcBef>
                <a:spcPct val="0"/>
              </a:spcBef>
              <a:buSzTx/>
              <a:buFontTx/>
              <a:buNone/>
              <a:defRPr sz="1200" u="none"/>
            </a:lvl1pPr>
          </a:lstStyle>
          <a:p>
            <a:pPr>
              <a:defRPr/>
            </a:pPr>
            <a:fld id="{9A9F94AE-E275-4D99-A218-AFBAFF6B6AD1}" type="slidenum">
              <a:rPr lang="en-US" altLang="en-US"/>
              <a:pPr>
                <a:defRPr/>
              </a:pPr>
              <a:t>‹#›</a:t>
            </a:fld>
            <a:endParaRPr lang="en-US" altLang="en-US"/>
          </a:p>
        </p:txBody>
      </p:sp>
    </p:spTree>
    <p:extLst>
      <p:ext uri="{BB962C8B-B14F-4D97-AF65-F5344CB8AC3E}">
        <p14:creationId xmlns:p14="http://schemas.microsoft.com/office/powerpoint/2010/main" val="17350450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8250" y="1122363"/>
            <a:ext cx="7429500" cy="2387600"/>
          </a:xfrm>
        </p:spPr>
        <p:txBody>
          <a:bodyPr anchor="b"/>
          <a:lstStyle>
            <a:lvl1pPr algn="ctr">
              <a:defRPr sz="6000"/>
            </a:lvl1pPr>
          </a:lstStyle>
          <a:p>
            <a:r>
              <a:rPr lang="en-US" dirty="0" smtClean="0"/>
              <a:t>Click to edit Master title style</a:t>
            </a:r>
            <a:endParaRPr lang="en-GB"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7" name="Footer Placeholder 6"/>
          <p:cNvSpPr>
            <a:spLocks noGrp="1"/>
          </p:cNvSpPr>
          <p:nvPr>
            <p:ph type="ftr" sz="quarter" idx="10"/>
          </p:nvPr>
        </p:nvSpPr>
        <p:spPr/>
        <p:txBody>
          <a:bodyPr/>
          <a:lstStyle/>
          <a:p>
            <a:pPr>
              <a:defRPr/>
            </a:pPr>
            <a:r>
              <a:rPr lang="en-GB" altLang="en-US" smtClean="0"/>
              <a:t>Çiğdem İşsever</a:t>
            </a:r>
            <a:endParaRPr lang="en-US" altLang="en-US" dirty="0"/>
          </a:p>
        </p:txBody>
      </p:sp>
      <p:sp>
        <p:nvSpPr>
          <p:cNvPr id="8" name="Slide Number Placeholder 7"/>
          <p:cNvSpPr>
            <a:spLocks noGrp="1"/>
          </p:cNvSpPr>
          <p:nvPr>
            <p:ph type="sldNum" sz="quarter" idx="11"/>
          </p:nvPr>
        </p:nvSpPr>
        <p:spPr/>
        <p:txBody>
          <a:bodyPr/>
          <a:lstStyle/>
          <a:p>
            <a:pPr>
              <a:defRPr/>
            </a:pPr>
            <a:fld id="{CBDB92BD-F10A-4E2F-BF08-33D104704B51}" type="slidenum">
              <a:rPr lang="en-US" altLang="en-US" smtClean="0"/>
              <a:pPr>
                <a:defRPr/>
              </a:pPr>
              <a:t>‹#›</a:t>
            </a:fld>
            <a:endParaRPr lang="en-US" altLang="en-US" dirty="0"/>
          </a:p>
        </p:txBody>
      </p:sp>
    </p:spTree>
    <p:extLst>
      <p:ext uri="{BB962C8B-B14F-4D97-AF65-F5344CB8AC3E}">
        <p14:creationId xmlns:p14="http://schemas.microsoft.com/office/powerpoint/2010/main" val="143425588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037" y="88981"/>
            <a:ext cx="9906000" cy="792000"/>
          </a:xfrm>
          <a:noFill/>
        </p:spPr>
        <p:txBody>
          <a:bodyPr/>
          <a:lstStyle>
            <a:lvl1pPr>
              <a:defRPr>
                <a:solidFill>
                  <a:schemeClr val="tx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Footer Placeholder 6"/>
          <p:cNvSpPr>
            <a:spLocks noGrp="1"/>
          </p:cNvSpPr>
          <p:nvPr>
            <p:ph type="ftr" sz="quarter" idx="10"/>
          </p:nvPr>
        </p:nvSpPr>
        <p:spPr/>
        <p:txBody>
          <a:bodyPr/>
          <a:lstStyle/>
          <a:p>
            <a:pPr>
              <a:defRPr/>
            </a:pPr>
            <a:r>
              <a:rPr lang="en-GB" altLang="en-US" smtClean="0"/>
              <a:t>Çiğdem İşsever</a:t>
            </a:r>
            <a:endParaRPr lang="en-US" altLang="en-US" dirty="0"/>
          </a:p>
        </p:txBody>
      </p:sp>
      <p:sp>
        <p:nvSpPr>
          <p:cNvPr id="8" name="Slide Number Placeholder 7"/>
          <p:cNvSpPr>
            <a:spLocks noGrp="1"/>
          </p:cNvSpPr>
          <p:nvPr>
            <p:ph type="sldNum" sz="quarter" idx="11"/>
          </p:nvPr>
        </p:nvSpPr>
        <p:spPr/>
        <p:txBody>
          <a:bodyPr/>
          <a:lstStyle/>
          <a:p>
            <a:pPr>
              <a:defRPr/>
            </a:pPr>
            <a:fld id="{CBDB92BD-F10A-4E2F-BF08-33D104704B51}" type="slidenum">
              <a:rPr lang="en-US" altLang="en-US" smtClean="0"/>
              <a:pPr>
                <a:defRPr/>
              </a:pPr>
              <a:t>‹#›</a:t>
            </a:fld>
            <a:endParaRPr lang="en-US" altLang="en-US" dirty="0"/>
          </a:p>
        </p:txBody>
      </p:sp>
    </p:spTree>
    <p:extLst>
      <p:ext uri="{BB962C8B-B14F-4D97-AF65-F5344CB8AC3E}">
        <p14:creationId xmlns:p14="http://schemas.microsoft.com/office/powerpoint/2010/main" val="21796709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Title 1"/>
          <p:cNvSpPr txBox="1">
            <a:spLocks/>
          </p:cNvSpPr>
          <p:nvPr userDrawn="1"/>
        </p:nvSpPr>
        <p:spPr bwMode="auto">
          <a:xfrm>
            <a:off x="-20634" y="6491625"/>
            <a:ext cx="9926634" cy="387375"/>
          </a:xfrm>
          <a:prstGeom prst="rect">
            <a:avLst/>
          </a:prstGeom>
          <a:solidFill>
            <a:srgbClr val="001A54"/>
          </a:solidFill>
          <a:ln>
            <a:noFill/>
          </a:ln>
          <a:effectLst/>
          <a:extLst/>
        </p:spPr>
        <p:txBody>
          <a:bodyPr vert="horz" wrap="square" lIns="91419" tIns="45710" rIns="91419" bIns="45710" numCol="1" anchor="ctr" anchorCtr="0" compatLnSpc="1">
            <a:prstTxWarp prst="textNoShape">
              <a:avLst/>
            </a:prstTxWarp>
          </a:bodyPr>
          <a:lstStyle>
            <a:lvl1pPr algn="l" rtl="0" eaLnBrk="0" fontAlgn="base" hangingPunct="0">
              <a:spcBef>
                <a:spcPct val="0"/>
              </a:spcBef>
              <a:spcAft>
                <a:spcPct val="0"/>
              </a:spcAft>
              <a:defRPr sz="3600">
                <a:solidFill>
                  <a:srgbClr val="002060"/>
                </a:solidFill>
                <a:latin typeface="+mj-lt"/>
                <a:ea typeface="+mj-ea"/>
                <a:cs typeface="+mj-cs"/>
              </a:defRPr>
            </a:lvl1pPr>
            <a:lvl2pPr algn="ctr" rtl="0" eaLnBrk="0" fontAlgn="base" hangingPunct="0">
              <a:spcBef>
                <a:spcPct val="0"/>
              </a:spcBef>
              <a:spcAft>
                <a:spcPct val="0"/>
              </a:spcAft>
              <a:defRPr sz="3600">
                <a:solidFill>
                  <a:srgbClr val="FFCC00"/>
                </a:solidFill>
                <a:latin typeface="Arial" charset="0"/>
              </a:defRPr>
            </a:lvl2pPr>
            <a:lvl3pPr algn="ctr" rtl="0" eaLnBrk="0" fontAlgn="base" hangingPunct="0">
              <a:spcBef>
                <a:spcPct val="0"/>
              </a:spcBef>
              <a:spcAft>
                <a:spcPct val="0"/>
              </a:spcAft>
              <a:defRPr sz="3600">
                <a:solidFill>
                  <a:srgbClr val="FFCC00"/>
                </a:solidFill>
                <a:latin typeface="Arial" charset="0"/>
              </a:defRPr>
            </a:lvl3pPr>
            <a:lvl4pPr algn="ctr" rtl="0" eaLnBrk="0" fontAlgn="base" hangingPunct="0">
              <a:spcBef>
                <a:spcPct val="0"/>
              </a:spcBef>
              <a:spcAft>
                <a:spcPct val="0"/>
              </a:spcAft>
              <a:defRPr sz="3600">
                <a:solidFill>
                  <a:srgbClr val="FFCC00"/>
                </a:solidFill>
                <a:latin typeface="Arial" charset="0"/>
              </a:defRPr>
            </a:lvl4pPr>
            <a:lvl5pPr algn="ctr" rtl="0" eaLnBrk="0" fontAlgn="base" hangingPunct="0">
              <a:spcBef>
                <a:spcPct val="0"/>
              </a:spcBef>
              <a:spcAft>
                <a:spcPct val="0"/>
              </a:spcAft>
              <a:defRPr sz="3600">
                <a:solidFill>
                  <a:srgbClr val="FFCC00"/>
                </a:solidFill>
                <a:latin typeface="Arial" charset="0"/>
              </a:defRPr>
            </a:lvl5pPr>
            <a:lvl6pPr marL="457200" algn="ctr" rtl="0" fontAlgn="base">
              <a:spcBef>
                <a:spcPct val="0"/>
              </a:spcBef>
              <a:spcAft>
                <a:spcPct val="0"/>
              </a:spcAft>
              <a:defRPr sz="3600">
                <a:solidFill>
                  <a:srgbClr val="FFCC00"/>
                </a:solidFill>
                <a:latin typeface="Arial" charset="0"/>
              </a:defRPr>
            </a:lvl6pPr>
            <a:lvl7pPr marL="914400" algn="ctr" rtl="0" fontAlgn="base">
              <a:spcBef>
                <a:spcPct val="0"/>
              </a:spcBef>
              <a:spcAft>
                <a:spcPct val="0"/>
              </a:spcAft>
              <a:defRPr sz="3600">
                <a:solidFill>
                  <a:srgbClr val="FFCC00"/>
                </a:solidFill>
                <a:latin typeface="Arial" charset="0"/>
              </a:defRPr>
            </a:lvl7pPr>
            <a:lvl8pPr marL="1371600" algn="ctr" rtl="0" fontAlgn="base">
              <a:spcBef>
                <a:spcPct val="0"/>
              </a:spcBef>
              <a:spcAft>
                <a:spcPct val="0"/>
              </a:spcAft>
              <a:defRPr sz="3600">
                <a:solidFill>
                  <a:srgbClr val="FFCC00"/>
                </a:solidFill>
                <a:latin typeface="Arial" charset="0"/>
              </a:defRPr>
            </a:lvl8pPr>
            <a:lvl9pPr marL="1828800" algn="ctr" rtl="0" fontAlgn="base">
              <a:spcBef>
                <a:spcPct val="0"/>
              </a:spcBef>
              <a:spcAft>
                <a:spcPct val="0"/>
              </a:spcAft>
              <a:defRPr sz="3600">
                <a:solidFill>
                  <a:srgbClr val="FFCC00"/>
                </a:solidFill>
                <a:latin typeface="Arial" charset="0"/>
              </a:defRPr>
            </a:lvl9pPr>
          </a:lstStyle>
          <a:p>
            <a:pPr>
              <a:buSzTx/>
              <a:buFontTx/>
            </a:pPr>
            <a:endParaRPr lang="en-GB" sz="3600" kern="0" dirty="0"/>
          </a:p>
        </p:txBody>
      </p:sp>
      <p:sp>
        <p:nvSpPr>
          <p:cNvPr id="2" name="Title Placeholder 1"/>
          <p:cNvSpPr>
            <a:spLocks noGrp="1"/>
          </p:cNvSpPr>
          <p:nvPr>
            <p:ph type="title"/>
          </p:nvPr>
        </p:nvSpPr>
        <p:spPr>
          <a:xfrm>
            <a:off x="0" y="1"/>
            <a:ext cx="9906000" cy="792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7037" y="964801"/>
            <a:ext cx="9786563" cy="52121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278681" y="6505389"/>
            <a:ext cx="3343275" cy="365125"/>
          </a:xfrm>
          <a:prstGeom prst="rect">
            <a:avLst/>
          </a:prstGeom>
        </p:spPr>
        <p:txBody>
          <a:bodyPr vert="horz" lIns="91440" tIns="45720" rIns="91440" bIns="45720" rtlCol="0" anchor="ctr"/>
          <a:lstStyle>
            <a:lvl1pPr algn="ctr">
              <a:defRPr sz="1200" u="none">
                <a:solidFill>
                  <a:schemeClr val="bg1"/>
                </a:solidFill>
              </a:defRPr>
            </a:lvl1pPr>
          </a:lstStyle>
          <a:p>
            <a:pPr>
              <a:defRPr/>
            </a:pPr>
            <a:r>
              <a:rPr lang="en-GB" altLang="en-US" dirty="0" err="1" smtClean="0"/>
              <a:t>Çiğdem</a:t>
            </a:r>
            <a:r>
              <a:rPr lang="en-GB" altLang="en-US" dirty="0" smtClean="0"/>
              <a:t> </a:t>
            </a:r>
            <a:r>
              <a:rPr lang="en-GB" altLang="en-US" dirty="0" err="1" smtClean="0"/>
              <a:t>İşsever</a:t>
            </a:r>
            <a:endParaRPr lang="en-US" altLang="en-US" dirty="0"/>
          </a:p>
        </p:txBody>
      </p:sp>
      <p:sp>
        <p:nvSpPr>
          <p:cNvPr id="6" name="Slide Number Placeholder 5"/>
          <p:cNvSpPr>
            <a:spLocks noGrp="1"/>
          </p:cNvSpPr>
          <p:nvPr>
            <p:ph type="sldNum" sz="quarter" idx="4"/>
          </p:nvPr>
        </p:nvSpPr>
        <p:spPr>
          <a:xfrm>
            <a:off x="7671788" y="6491626"/>
            <a:ext cx="2228850" cy="365125"/>
          </a:xfrm>
          <a:prstGeom prst="rect">
            <a:avLst/>
          </a:prstGeom>
        </p:spPr>
        <p:txBody>
          <a:bodyPr vert="horz" lIns="91440" tIns="45720" rIns="91440" bIns="45720" rtlCol="0" anchor="ctr"/>
          <a:lstStyle>
            <a:lvl1pPr algn="r">
              <a:defRPr sz="2400" b="1" u="none">
                <a:solidFill>
                  <a:schemeClr val="bg1"/>
                </a:solidFill>
              </a:defRPr>
            </a:lvl1pPr>
          </a:lstStyle>
          <a:p>
            <a:pPr>
              <a:defRPr/>
            </a:pPr>
            <a:fld id="{CBDB92BD-F10A-4E2F-BF08-33D104704B51}" type="slidenum">
              <a:rPr lang="en-US" altLang="en-US" smtClean="0"/>
              <a:pPr>
                <a:defRPr/>
              </a:pPr>
              <a:t>‹#›</a:t>
            </a:fld>
            <a:endParaRPr lang="en-US" altLang="en-US" dirty="0"/>
          </a:p>
        </p:txBody>
      </p:sp>
    </p:spTree>
    <p:extLst>
      <p:ext uri="{BB962C8B-B14F-4D97-AF65-F5344CB8AC3E}">
        <p14:creationId xmlns:p14="http://schemas.microsoft.com/office/powerpoint/2010/main" val="3042185118"/>
      </p:ext>
    </p:extLst>
  </p:cSld>
  <p:clrMap bg1="lt1" tx1="dk1" bg2="lt2" tx2="dk2" accent1="accent1" accent2="accent2" accent3="accent3" accent4="accent4" accent5="accent5" accent6="accent6" hlink="hlink" folHlink="folHlink"/>
  <p:sldLayoutIdLst>
    <p:sldLayoutId id="2147483667" r:id="rId1"/>
    <p:sldLayoutId id="2147483670" r:id="rId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0000CC"/>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F00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34925" y="95011"/>
            <a:ext cx="9906000" cy="2572645"/>
          </a:xfrm>
          <a:ln>
            <a:noFill/>
          </a:ln>
        </p:spPr>
        <p:txBody>
          <a:bodyPr anchor="ctr">
            <a:normAutofit/>
          </a:bodyPr>
          <a:lstStyle/>
          <a:p>
            <a:pPr algn="l"/>
            <a:r>
              <a:rPr lang="en-GB" sz="4000" b="1" dirty="0" smtClean="0">
                <a:solidFill>
                  <a:schemeClr val="accent1">
                    <a:lumMod val="75000"/>
                  </a:schemeClr>
                </a:solidFill>
                <a:latin typeface="+mn-lt"/>
              </a:rPr>
              <a:t>OX/BER/DESY IRTG Meeting </a:t>
            </a:r>
            <a:br>
              <a:rPr lang="en-GB" sz="4000" b="1" dirty="0" smtClean="0">
                <a:solidFill>
                  <a:schemeClr val="accent1">
                    <a:lumMod val="75000"/>
                  </a:schemeClr>
                </a:solidFill>
                <a:latin typeface="+mn-lt"/>
              </a:rPr>
            </a:br>
            <a:r>
              <a:rPr lang="en-GB" sz="4000" b="1" dirty="0" smtClean="0">
                <a:solidFill>
                  <a:schemeClr val="accent1">
                    <a:lumMod val="75000"/>
                  </a:schemeClr>
                </a:solidFill>
                <a:latin typeface="+mn-lt"/>
              </a:rPr>
              <a:t>Instrumentation, Methods and Applications</a:t>
            </a:r>
            <a:br>
              <a:rPr lang="en-GB" sz="4000" b="1" dirty="0" smtClean="0">
                <a:solidFill>
                  <a:schemeClr val="accent1">
                    <a:lumMod val="75000"/>
                  </a:schemeClr>
                </a:solidFill>
                <a:latin typeface="+mn-lt"/>
              </a:rPr>
            </a:br>
            <a:r>
              <a:rPr lang="en-GB" sz="4000" b="1" dirty="0" smtClean="0">
                <a:solidFill>
                  <a:schemeClr val="accent1">
                    <a:lumMod val="75000"/>
                  </a:schemeClr>
                </a:solidFill>
                <a:latin typeface="+mn-lt"/>
              </a:rPr>
              <a:t>Updates</a:t>
            </a:r>
            <a:endParaRPr lang="en-GB" sz="4000" b="1" dirty="0">
              <a:solidFill>
                <a:schemeClr val="accent1">
                  <a:lumMod val="75000"/>
                </a:schemeClr>
              </a:solidFill>
              <a:latin typeface="+mn-lt"/>
            </a:endParaRPr>
          </a:p>
        </p:txBody>
      </p:sp>
      <p:sp>
        <p:nvSpPr>
          <p:cNvPr id="6" name="Subtitle 8"/>
          <p:cNvSpPr txBox="1">
            <a:spLocks/>
          </p:cNvSpPr>
          <p:nvPr/>
        </p:nvSpPr>
        <p:spPr>
          <a:xfrm>
            <a:off x="12868" y="2340075"/>
            <a:ext cx="7429500" cy="2528219"/>
          </a:xfrm>
          <a:prstGeom prst="rect">
            <a:avLst/>
          </a:prstGeom>
        </p:spPr>
        <p:txBody>
          <a:bodyPr anchor="ctr"/>
          <a:lstStyle>
            <a:lvl1pPr marL="342900" indent="-342900" algn="l" rtl="0" eaLnBrk="0" fontAlgn="base" hangingPunct="0">
              <a:spcBef>
                <a:spcPct val="20000"/>
              </a:spcBef>
              <a:spcAft>
                <a:spcPct val="0"/>
              </a:spcAft>
              <a:buClr>
                <a:srgbClr val="0000CC"/>
              </a:buClr>
              <a:buSzPct val="140000"/>
              <a:buFont typeface="Wingdings" panose="05000000000000000000" pitchFamily="2" charset="2"/>
              <a:buChar char="§"/>
              <a:defRPr sz="28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0000"/>
              </a:buClr>
              <a:buSzPct val="140000"/>
              <a:buFont typeface="Wingdings" panose="05000000000000000000" pitchFamily="2" charset="2"/>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1"/>
              </a:buClr>
              <a:buSzPct val="140000"/>
              <a:buFont typeface="Wingdings" panose="05000000000000000000" pitchFamily="2"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0000CC"/>
              </a:buClr>
              <a:buSzPct val="140000"/>
              <a:buFont typeface="Wingdings" panose="05000000000000000000" pitchFamily="2" charset="2"/>
              <a:buChar char="§"/>
              <a:defRPr sz="24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0000CC"/>
              </a:buClr>
              <a:buSzPct val="140000"/>
              <a:buFont typeface="Wingdings" panose="05000000000000000000" pitchFamily="2" charset="2"/>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0050" lvl="1" indent="0">
              <a:buNone/>
            </a:pPr>
            <a:r>
              <a:rPr lang="en-GB" altLang="en-US" sz="2800" b="1" u="none" dirty="0" smtClean="0">
                <a:cs typeface="Arial" panose="020B0604020202020204" pitchFamily="34" charset="0"/>
              </a:rPr>
              <a:t>Ç</a:t>
            </a:r>
            <a:r>
              <a:rPr lang="en-GB" altLang="en-US" sz="2800" b="1" u="none" dirty="0" smtClean="0"/>
              <a:t>i</a:t>
            </a:r>
            <a:r>
              <a:rPr lang="en-GB" altLang="en-US" sz="2800" b="1" u="none" dirty="0" smtClean="0">
                <a:cs typeface="Arial" panose="020B0604020202020204" pitchFamily="34" charset="0"/>
              </a:rPr>
              <a:t>ğ</a:t>
            </a:r>
            <a:r>
              <a:rPr lang="en-GB" altLang="en-US" sz="2800" b="1" u="none" dirty="0" smtClean="0"/>
              <a:t>dem </a:t>
            </a:r>
            <a:r>
              <a:rPr lang="en-GB" altLang="en-US" sz="2800" b="1" u="none" dirty="0" smtClean="0">
                <a:cs typeface="Arial" panose="020B0604020202020204" pitchFamily="34" charset="0"/>
              </a:rPr>
              <a:t>İş</a:t>
            </a:r>
            <a:r>
              <a:rPr lang="en-GB" altLang="en-US" sz="2800" b="1" u="none" dirty="0" smtClean="0"/>
              <a:t>sever, Todd Huffman, Steve Worm</a:t>
            </a:r>
          </a:p>
          <a:p>
            <a:pPr marL="400050" lvl="1" indent="0">
              <a:buNone/>
            </a:pPr>
            <a:r>
              <a:rPr lang="en-GB" altLang="en-US" sz="2800" b="1" u="none" dirty="0" smtClean="0"/>
              <a:t>17.03.2020</a:t>
            </a:r>
          </a:p>
          <a:p>
            <a:pPr marL="400050" lvl="1" indent="0">
              <a:buNone/>
            </a:pPr>
            <a:r>
              <a:rPr lang="en-GB" altLang="en-US" sz="2800" b="1" u="none" dirty="0" smtClean="0"/>
              <a:t>Video Conference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62" y="4744885"/>
            <a:ext cx="1508105" cy="1521572"/>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07" y="4639595"/>
            <a:ext cx="1732153" cy="1732153"/>
          </a:xfrm>
          <a:prstGeom prst="rect">
            <a:avLst/>
          </a:prstGeom>
        </p:spPr>
      </p:pic>
      <p:pic>
        <p:nvPicPr>
          <p:cNvPr id="1026" name="Picture 2" descr="Image result for University of Oxford lo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0473" y="4865511"/>
            <a:ext cx="2709855" cy="140094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Image result for hzb berli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91357" y="4587684"/>
            <a:ext cx="2444912" cy="123468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8467" y="5565983"/>
            <a:ext cx="2990682" cy="854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17502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 UK Funding (TH, PB, GC)</a:t>
            </a:r>
            <a:endParaRPr lang="en-US" dirty="0"/>
          </a:p>
        </p:txBody>
      </p:sp>
      <p:sp>
        <p:nvSpPr>
          <p:cNvPr id="3" name="Content Placeholder 2"/>
          <p:cNvSpPr>
            <a:spLocks noGrp="1"/>
          </p:cNvSpPr>
          <p:nvPr>
            <p:ph idx="1"/>
          </p:nvPr>
        </p:nvSpPr>
        <p:spPr/>
        <p:txBody>
          <a:bodyPr/>
          <a:lstStyle/>
          <a:p>
            <a:pPr lvl="0"/>
            <a:r>
              <a:rPr lang="en-US" b="1" dirty="0"/>
              <a:t>Action: How could an Alumni funding scheme be setup?(potentially target German alumni)</a:t>
            </a:r>
            <a:endParaRPr lang="de-DE" dirty="0"/>
          </a:p>
          <a:p>
            <a:pPr lvl="0"/>
            <a:r>
              <a:rPr lang="en-US" b="1" dirty="0"/>
              <a:t>Action: Contact Colleges via fellows who are in the list of participants</a:t>
            </a:r>
            <a:endParaRPr lang="de-DE" dirty="0"/>
          </a:p>
          <a:p>
            <a:pPr lvl="1"/>
            <a:r>
              <a:rPr lang="en-US" b="1" dirty="0"/>
              <a:t>Brasenose</a:t>
            </a:r>
            <a:endParaRPr lang="de-DE" dirty="0"/>
          </a:p>
          <a:p>
            <a:pPr lvl="1"/>
            <a:r>
              <a:rPr lang="en-US" b="1" dirty="0"/>
              <a:t>Cats</a:t>
            </a:r>
            <a:endParaRPr lang="de-DE" dirty="0"/>
          </a:p>
          <a:p>
            <a:pPr lvl="1"/>
            <a:r>
              <a:rPr lang="en-US" b="1" dirty="0"/>
              <a:t>Lincoln</a:t>
            </a:r>
            <a:endParaRPr lang="de-DE" dirty="0"/>
          </a:p>
          <a:p>
            <a:pPr lvl="1"/>
            <a:r>
              <a:rPr lang="en-US" b="1" dirty="0"/>
              <a:t>LMH</a:t>
            </a:r>
            <a:endParaRPr lang="de-DE" dirty="0"/>
          </a:p>
          <a:p>
            <a:pPr lvl="1"/>
            <a:r>
              <a:rPr lang="en-US" b="1" dirty="0"/>
              <a:t>Exeter</a:t>
            </a:r>
            <a:endParaRPr lang="de-DE" dirty="0"/>
          </a:p>
          <a:p>
            <a:pPr lvl="1"/>
            <a:r>
              <a:rPr lang="en-US" b="1" dirty="0"/>
              <a:t>Jesus</a:t>
            </a:r>
            <a:endParaRPr lang="de-DE" dirty="0"/>
          </a:p>
          <a:p>
            <a:pPr lvl="0"/>
            <a:r>
              <a:rPr lang="en-US" b="1" dirty="0"/>
              <a:t>Action: When will the next CTD run?</a:t>
            </a:r>
            <a:endParaRPr lang="de-DE" dirty="0"/>
          </a:p>
          <a:p>
            <a:pPr lvl="0"/>
            <a:r>
              <a:rPr lang="en-US" b="1" dirty="0"/>
              <a:t>Action: Could we get other funded STFC studentships?</a:t>
            </a:r>
            <a:endParaRPr lang="de-DE" dirty="0"/>
          </a:p>
          <a:p>
            <a:endParaRPr lang="en-US"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10</a:t>
            </a:fld>
            <a:endParaRPr lang="en-US" altLang="en-US" dirty="0"/>
          </a:p>
        </p:txBody>
      </p:sp>
    </p:spTree>
    <p:extLst>
      <p:ext uri="{BB962C8B-B14F-4D97-AF65-F5344CB8AC3E}">
        <p14:creationId xmlns:p14="http://schemas.microsoft.com/office/powerpoint/2010/main" val="2211185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Curriculum (CI,HL,TH,GC)</a:t>
            </a:r>
            <a:endParaRPr lang="en-US" dirty="0"/>
          </a:p>
        </p:txBody>
      </p:sp>
      <p:sp>
        <p:nvSpPr>
          <p:cNvPr id="3" name="Content Placeholder 2"/>
          <p:cNvSpPr>
            <a:spLocks noGrp="1"/>
          </p:cNvSpPr>
          <p:nvPr>
            <p:ph idx="1"/>
          </p:nvPr>
        </p:nvSpPr>
        <p:spPr/>
        <p:txBody>
          <a:bodyPr/>
          <a:lstStyle/>
          <a:p>
            <a:pPr lvl="0"/>
            <a:r>
              <a:rPr lang="en-US" b="1" dirty="0"/>
              <a:t>Action: Define Training Program (Remote placements, schools, …etc.)</a:t>
            </a:r>
            <a:endParaRPr lang="de-DE" dirty="0"/>
          </a:p>
          <a:p>
            <a:pPr lvl="0"/>
            <a:r>
              <a:rPr lang="en-US" b="1" dirty="0"/>
              <a:t>Action: Define potential internship topics (and also point out which ones could lead to papers)</a:t>
            </a:r>
            <a:endParaRPr lang="de-DE" dirty="0"/>
          </a:p>
          <a:p>
            <a:pPr lvl="0"/>
            <a:r>
              <a:rPr lang="en-US" b="1" dirty="0"/>
              <a:t>Action: What Research topics shall we cover (this depends on input from other tasks forces)</a:t>
            </a:r>
            <a:endParaRPr lang="de-DE" dirty="0"/>
          </a:p>
          <a:p>
            <a:pPr lvl="0"/>
            <a:r>
              <a:rPr lang="en-US" b="1" dirty="0"/>
              <a:t>Action: How will the supervision be organized</a:t>
            </a:r>
            <a:endParaRPr lang="de-DE" dirty="0"/>
          </a:p>
          <a:p>
            <a:pPr lvl="0"/>
            <a:r>
              <a:rPr lang="en-US" b="1" dirty="0"/>
              <a:t>Action: How do we ensure gender equality?</a:t>
            </a:r>
            <a:endParaRPr lang="de-DE" dirty="0"/>
          </a:p>
          <a:p>
            <a:endParaRPr lang="en-US"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11</a:t>
            </a:fld>
            <a:endParaRPr lang="en-US" altLang="en-US" dirty="0"/>
          </a:p>
        </p:txBody>
      </p:sp>
    </p:spTree>
    <p:extLst>
      <p:ext uri="{BB962C8B-B14F-4D97-AF65-F5344CB8AC3E}">
        <p14:creationId xmlns:p14="http://schemas.microsoft.com/office/powerpoint/2010/main" val="639862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b="1" dirty="0" smtClean="0"/>
              <a:t>Agenda</a:t>
            </a:r>
            <a:endParaRPr lang="de-DE" b="1" dirty="0"/>
          </a:p>
        </p:txBody>
      </p:sp>
      <p:sp>
        <p:nvSpPr>
          <p:cNvPr id="2" name="Footer Placeholder 1"/>
          <p:cNvSpPr>
            <a:spLocks noGrp="1"/>
          </p:cNvSpPr>
          <p:nvPr>
            <p:ph type="ftr" sz="quarter" idx="10"/>
          </p:nvPr>
        </p:nvSpPr>
        <p:spPr/>
        <p:txBody>
          <a:bodyPr/>
          <a:lstStyle/>
          <a:p>
            <a:pPr>
              <a:defRPr/>
            </a:pPr>
            <a:r>
              <a:rPr lang="en-GB" altLang="en-US" smtClean="0"/>
              <a:t>Çiğdem İşsever</a:t>
            </a:r>
            <a:endParaRPr lang="en-US" altLang="en-US" dirty="0"/>
          </a:p>
        </p:txBody>
      </p:sp>
      <p:sp>
        <p:nvSpPr>
          <p:cNvPr id="3" name="Slide Number Placeholder 2"/>
          <p:cNvSpPr>
            <a:spLocks noGrp="1"/>
          </p:cNvSpPr>
          <p:nvPr>
            <p:ph type="sldNum" sz="quarter" idx="11"/>
          </p:nvPr>
        </p:nvSpPr>
        <p:spPr/>
        <p:txBody>
          <a:bodyPr/>
          <a:lstStyle/>
          <a:p>
            <a:pPr>
              <a:defRPr/>
            </a:pPr>
            <a:fld id="{CBDB92BD-F10A-4E2F-BF08-33D104704B51}" type="slidenum">
              <a:rPr lang="en-US" altLang="en-US" smtClean="0"/>
              <a:pPr>
                <a:defRPr/>
              </a:pPr>
              <a:t>12</a:t>
            </a:fld>
            <a:endParaRPr lang="en-US"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67340"/>
            <a:ext cx="4972472" cy="4341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244" y="1171077"/>
            <a:ext cx="4244623" cy="445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14373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Since last meeting in </a:t>
            </a:r>
            <a:r>
              <a:rPr lang="en-US" dirty="0" err="1" smtClean="0"/>
              <a:t>Zeuthen</a:t>
            </a:r>
            <a:r>
              <a:rPr lang="en-US" dirty="0" smtClean="0"/>
              <a:t> in Dec 19</a:t>
            </a:r>
            <a:endParaRPr lang="en-US" dirty="0"/>
          </a:p>
        </p:txBody>
      </p:sp>
      <p:sp>
        <p:nvSpPr>
          <p:cNvPr id="3" name="Content Placeholder 2"/>
          <p:cNvSpPr>
            <a:spLocks noGrp="1"/>
          </p:cNvSpPr>
          <p:nvPr>
            <p:ph idx="1"/>
          </p:nvPr>
        </p:nvSpPr>
        <p:spPr/>
        <p:txBody>
          <a:bodyPr/>
          <a:lstStyle/>
          <a:p>
            <a:r>
              <a:rPr lang="en-US" dirty="0" smtClean="0"/>
              <a:t>German PIs and UK PIs met </a:t>
            </a:r>
            <a:r>
              <a:rPr lang="en-US" dirty="0" smtClean="0"/>
              <a:t>independently</a:t>
            </a:r>
          </a:p>
          <a:p>
            <a:pPr lvl="1"/>
            <a:r>
              <a:rPr lang="en-US" dirty="0" smtClean="0"/>
              <a:t>See minutes attached to agenda</a:t>
            </a:r>
            <a:endParaRPr lang="en-US" dirty="0" smtClean="0"/>
          </a:p>
          <a:p>
            <a:endParaRPr lang="en-US" dirty="0" smtClean="0"/>
          </a:p>
          <a:p>
            <a:r>
              <a:rPr lang="en-US" dirty="0" smtClean="0"/>
              <a:t>Discussions about UK Funding ongoing -&gt; Todd’s update</a:t>
            </a:r>
          </a:p>
          <a:p>
            <a:endParaRPr lang="en-US" dirty="0" smtClean="0"/>
          </a:p>
          <a:p>
            <a:r>
              <a:rPr lang="en-US" dirty="0" smtClean="0"/>
              <a:t>HU Material science groups invited to join</a:t>
            </a:r>
          </a:p>
          <a:p>
            <a:endParaRPr lang="en-US" dirty="0" smtClean="0"/>
          </a:p>
          <a:p>
            <a:r>
              <a:rPr lang="en-US" dirty="0" smtClean="0"/>
              <a:t>DFG confirmed we can have up to 15 PIs on the German side</a:t>
            </a:r>
          </a:p>
          <a:p>
            <a:endParaRPr lang="en-US"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2</a:t>
            </a:fld>
            <a:endParaRPr lang="en-US" altLang="en-US" dirty="0"/>
          </a:p>
        </p:txBody>
      </p:sp>
    </p:spTree>
    <p:extLst>
      <p:ext uri="{BB962C8B-B14F-4D97-AF65-F5344CB8AC3E}">
        <p14:creationId xmlns:p14="http://schemas.microsoft.com/office/powerpoint/2010/main" val="94378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 Pending</a:t>
            </a:r>
            <a:endParaRPr lang="en-US" dirty="0"/>
          </a:p>
        </p:txBody>
      </p:sp>
      <p:sp>
        <p:nvSpPr>
          <p:cNvPr id="3" name="Content Placeholder 2"/>
          <p:cNvSpPr>
            <a:spLocks noGrp="1"/>
          </p:cNvSpPr>
          <p:nvPr>
            <p:ph idx="1"/>
          </p:nvPr>
        </p:nvSpPr>
        <p:spPr/>
        <p:txBody>
          <a:bodyPr>
            <a:normAutofit lnSpcReduction="10000"/>
          </a:bodyPr>
          <a:lstStyle/>
          <a:p>
            <a:r>
              <a:rPr lang="en-US" b="1" dirty="0"/>
              <a:t>Action:</a:t>
            </a:r>
            <a:r>
              <a:rPr lang="en-US" dirty="0"/>
              <a:t> It was suggested to invite Craig Sawyer from RAL to the Oxford meeting in March. (Cigdem)</a:t>
            </a:r>
            <a:endParaRPr lang="de-DE" dirty="0"/>
          </a:p>
          <a:p>
            <a:r>
              <a:rPr lang="en-US" b="1" dirty="0"/>
              <a:t>Action:</a:t>
            </a:r>
            <a:r>
              <a:rPr lang="en-US" dirty="0"/>
              <a:t> Initiate a seminar or lecture series at HU that covers instrumentation, methods and applications. This should be discussed in the </a:t>
            </a:r>
            <a:r>
              <a:rPr lang="en-US" dirty="0" err="1"/>
              <a:t>professorium</a:t>
            </a:r>
            <a:r>
              <a:rPr lang="en-US" dirty="0"/>
              <a:t>. (Heiko)</a:t>
            </a:r>
            <a:endParaRPr lang="de-DE" dirty="0"/>
          </a:p>
          <a:p>
            <a:pPr marL="0" indent="0">
              <a:buNone/>
            </a:pPr>
            <a:r>
              <a:rPr lang="en-US" dirty="0"/>
              <a:t>Cigdem brought up if it would be possible to exchange Master students with Oxford and start working on projects with Oxford PIs. The question of funding came up. Following action items arose: </a:t>
            </a:r>
            <a:endParaRPr lang="de-DE" dirty="0"/>
          </a:p>
          <a:p>
            <a:r>
              <a:rPr lang="en-US" b="1" dirty="0"/>
              <a:t>Action:</a:t>
            </a:r>
            <a:r>
              <a:rPr lang="en-US" dirty="0"/>
              <a:t> Contact International Office at HU and ask for advice. (Cigdem)</a:t>
            </a:r>
            <a:endParaRPr lang="de-DE" dirty="0"/>
          </a:p>
          <a:p>
            <a:r>
              <a:rPr lang="en-US" b="1" dirty="0"/>
              <a:t>Action:</a:t>
            </a:r>
            <a:r>
              <a:rPr lang="en-US" dirty="0"/>
              <a:t> Investigate DAAD funding for exchange of HU undergraduates with Oxford.  (Cigdem)</a:t>
            </a:r>
            <a:endParaRPr lang="de-DE" dirty="0"/>
          </a:p>
          <a:p>
            <a:endParaRPr lang="en-US"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3</a:t>
            </a:fld>
            <a:endParaRPr lang="en-US" altLang="en-US" dirty="0"/>
          </a:p>
        </p:txBody>
      </p:sp>
    </p:spTree>
    <p:extLst>
      <p:ext uri="{BB962C8B-B14F-4D97-AF65-F5344CB8AC3E}">
        <p14:creationId xmlns:p14="http://schemas.microsoft.com/office/powerpoint/2010/main" val="4031612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a:t>
            </a:r>
            <a:r>
              <a:rPr lang="en-US" dirty="0" smtClean="0"/>
              <a:t>Items </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Action a: Todd will try to find out </a:t>
            </a:r>
            <a:r>
              <a:rPr lang="en-US" sz="2000" dirty="0" smtClean="0"/>
              <a:t>when </a:t>
            </a:r>
            <a:r>
              <a:rPr lang="en-US" sz="2000" dirty="0"/>
              <a:t>the next call for CDTs will be. </a:t>
            </a:r>
            <a:r>
              <a:rPr lang="en-US" sz="2000" dirty="0" smtClean="0"/>
              <a:t> </a:t>
            </a:r>
            <a:r>
              <a:rPr lang="en-US" sz="2000" dirty="0" smtClean="0">
                <a:solidFill>
                  <a:srgbClr val="00B050"/>
                </a:solidFill>
              </a:rPr>
              <a:t>(progress)</a:t>
            </a:r>
          </a:p>
          <a:p>
            <a:pPr marL="0" indent="0">
              <a:buNone/>
            </a:pPr>
            <a:r>
              <a:rPr lang="en-US" sz="2000" dirty="0" smtClean="0"/>
              <a:t>Action </a:t>
            </a:r>
            <a:r>
              <a:rPr lang="en-US" sz="2000" dirty="0"/>
              <a:t>b: Follow </a:t>
            </a:r>
            <a:r>
              <a:rPr lang="en-US" sz="2000" dirty="0" smtClean="0"/>
              <a:t>transient astronomy with </a:t>
            </a:r>
            <a:r>
              <a:rPr lang="en-US" sz="2000" dirty="0"/>
              <a:t>Rob </a:t>
            </a:r>
            <a:r>
              <a:rPr lang="en-US" sz="2000" dirty="0" smtClean="0"/>
              <a:t>Fender up </a:t>
            </a:r>
            <a:r>
              <a:rPr lang="en-US" sz="2000" dirty="0"/>
              <a:t>(Garret Cotter and David Berge</a:t>
            </a:r>
            <a:r>
              <a:rPr lang="en-US" sz="2000" dirty="0" smtClean="0"/>
              <a:t>)</a:t>
            </a:r>
          </a:p>
          <a:p>
            <a:pPr marL="457200" lvl="1" indent="0">
              <a:buNone/>
            </a:pPr>
            <a:r>
              <a:rPr lang="en-US" sz="1600" dirty="0" smtClean="0"/>
              <a:t>Rob is coming to Oxford meeting in March</a:t>
            </a:r>
          </a:p>
          <a:p>
            <a:pPr marL="0" indent="0">
              <a:buNone/>
            </a:pPr>
            <a:r>
              <a:rPr lang="en-US" sz="2000" dirty="0"/>
              <a:t>Action c1: It should be checked if for participating in the PhD Accelerator Physics Course at Oxford fees have to be paid by the outside students, what is the limit in the number of students participating from outside and what has to be foreseen for accommodation and living costs for a 3 month stay (e.g. is there a cheap hostel or residential school (D: </a:t>
            </a:r>
            <a:r>
              <a:rPr lang="en-US" sz="2000" dirty="0" err="1"/>
              <a:t>Internat</a:t>
            </a:r>
            <a:r>
              <a:rPr lang="en-US" sz="2000" dirty="0"/>
              <a:t>) that can be used ?) (Phil? or </a:t>
            </a:r>
            <a:r>
              <a:rPr lang="en-US" sz="2000" dirty="0" smtClean="0"/>
              <a:t>???)</a:t>
            </a:r>
          </a:p>
          <a:p>
            <a:pPr marL="0" indent="0">
              <a:buNone/>
            </a:pPr>
            <a:r>
              <a:rPr lang="en-US" sz="2000" dirty="0"/>
              <a:t>Action c2: We should investigate how PITZ and JAI could collaborate on medical applications. (Phil and Frank</a:t>
            </a:r>
            <a:r>
              <a:rPr lang="en-US" sz="2000" dirty="0" smtClean="0"/>
              <a:t>)</a:t>
            </a:r>
          </a:p>
          <a:p>
            <a:pPr marL="0" indent="0">
              <a:buNone/>
            </a:pPr>
            <a:endParaRPr lang="en-US" sz="2000" dirty="0"/>
          </a:p>
          <a:p>
            <a:pPr marL="0" indent="0">
              <a:buNone/>
            </a:pPr>
            <a:endParaRPr lang="en-US" sz="2000"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4</a:t>
            </a:fld>
            <a:endParaRPr lang="en-US" altLang="en-US" dirty="0"/>
          </a:p>
        </p:txBody>
      </p:sp>
    </p:spTree>
    <p:extLst>
      <p:ext uri="{BB962C8B-B14F-4D97-AF65-F5344CB8AC3E}">
        <p14:creationId xmlns:p14="http://schemas.microsoft.com/office/powerpoint/2010/main" val="2471719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 AP (DB, GC, SW)</a:t>
            </a:r>
            <a:endParaRPr lang="en-US" dirty="0"/>
          </a:p>
        </p:txBody>
      </p:sp>
      <p:sp>
        <p:nvSpPr>
          <p:cNvPr id="3" name="Content Placeholder 2"/>
          <p:cNvSpPr>
            <a:spLocks noGrp="1"/>
          </p:cNvSpPr>
          <p:nvPr>
            <p:ph idx="1"/>
          </p:nvPr>
        </p:nvSpPr>
        <p:spPr/>
        <p:txBody>
          <a:bodyPr>
            <a:normAutofit/>
          </a:bodyPr>
          <a:lstStyle/>
          <a:p>
            <a:r>
              <a:rPr lang="en-US" sz="2400" dirty="0"/>
              <a:t>1.	Action: Make a list of methods, instrumentation and laboratory facilities in </a:t>
            </a:r>
            <a:r>
              <a:rPr lang="en-US" sz="2400" dirty="0" err="1"/>
              <a:t>Astroparticle</a:t>
            </a:r>
            <a:r>
              <a:rPr lang="en-US" sz="2400" dirty="0"/>
              <a:t> Physics </a:t>
            </a:r>
            <a:endParaRPr lang="en-US" sz="2400" dirty="0" smtClean="0"/>
          </a:p>
          <a:p>
            <a:endParaRPr lang="en-US" sz="2400" dirty="0"/>
          </a:p>
          <a:p>
            <a:r>
              <a:rPr lang="en-US" sz="2400" dirty="0"/>
              <a:t>2.	Action: Identify possible collaborations/projects (thesis topics) or training modules across AP in Oxford/DESY and HU </a:t>
            </a:r>
            <a:endParaRPr lang="en-US" sz="2400" dirty="0" smtClean="0"/>
          </a:p>
          <a:p>
            <a:endParaRPr lang="en-US" sz="2400" dirty="0"/>
          </a:p>
          <a:p>
            <a:r>
              <a:rPr lang="en-US" sz="2400" dirty="0"/>
              <a:t>3.	Action: List possible collaborations/projects (thesis topics) or training modules across AP, PP, QO, Detector R&amp;D and/or Accelerator </a:t>
            </a:r>
            <a:r>
              <a:rPr lang="en-US" sz="2400" dirty="0" smtClean="0"/>
              <a:t>Science</a:t>
            </a:r>
          </a:p>
          <a:p>
            <a:endParaRPr lang="en-US" sz="2400" dirty="0"/>
          </a:p>
          <a:p>
            <a:r>
              <a:rPr lang="en-US" sz="2400" dirty="0"/>
              <a:t>4.	Action: Identify possible internship topics that could lead to papers</a:t>
            </a:r>
          </a:p>
          <a:p>
            <a:endParaRPr lang="en-US" sz="2400"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5</a:t>
            </a:fld>
            <a:endParaRPr lang="en-US" altLang="en-US" dirty="0"/>
          </a:p>
        </p:txBody>
      </p:sp>
    </p:spTree>
    <p:extLst>
      <p:ext uri="{BB962C8B-B14F-4D97-AF65-F5344CB8AC3E}">
        <p14:creationId xmlns:p14="http://schemas.microsoft.com/office/powerpoint/2010/main" val="4380269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 PP (JF, TH, CI, TK, SW)</a:t>
            </a:r>
            <a:endParaRPr lang="en-US" dirty="0"/>
          </a:p>
        </p:txBody>
      </p:sp>
      <p:sp>
        <p:nvSpPr>
          <p:cNvPr id="3" name="Content Placeholder 2"/>
          <p:cNvSpPr>
            <a:spLocks noGrp="1"/>
          </p:cNvSpPr>
          <p:nvPr>
            <p:ph idx="1"/>
          </p:nvPr>
        </p:nvSpPr>
        <p:spPr/>
        <p:txBody>
          <a:bodyPr>
            <a:normAutofit/>
          </a:bodyPr>
          <a:lstStyle/>
          <a:p>
            <a:r>
              <a:rPr lang="en-US" sz="2400" dirty="0"/>
              <a:t>5.	Action: Make a list of methods, instrumentation and laboratory facilities in Particle Physics </a:t>
            </a:r>
          </a:p>
          <a:p>
            <a:r>
              <a:rPr lang="en-US" sz="2400" dirty="0"/>
              <a:t>6.	Action: Identify possible collaborations/projects (thesis topics) or training modules in PP across Oxford, DESY and HU </a:t>
            </a:r>
          </a:p>
          <a:p>
            <a:r>
              <a:rPr lang="en-US" sz="2400" dirty="0"/>
              <a:t>7.	Action: List possible collaborations/projects (thesis topics) or training modules between PP and AP, QO and Detector R&amp;D or Accelerator Science</a:t>
            </a:r>
          </a:p>
          <a:p>
            <a:r>
              <a:rPr lang="en-US" sz="2400" dirty="0"/>
              <a:t>8.	Action: Identify possible internship topics that could lead to papers</a:t>
            </a:r>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6</a:t>
            </a:fld>
            <a:endParaRPr lang="en-US" altLang="en-US" dirty="0"/>
          </a:p>
        </p:txBody>
      </p:sp>
    </p:spTree>
    <p:extLst>
      <p:ext uri="{BB962C8B-B14F-4D97-AF65-F5344CB8AC3E}">
        <p14:creationId xmlns:p14="http://schemas.microsoft.com/office/powerpoint/2010/main" val="33287038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 Accelerators (PB, FS, TK, AJ)</a:t>
            </a:r>
            <a:endParaRPr lang="en-US" dirty="0"/>
          </a:p>
        </p:txBody>
      </p:sp>
      <p:sp>
        <p:nvSpPr>
          <p:cNvPr id="3" name="Content Placeholder 2"/>
          <p:cNvSpPr>
            <a:spLocks noGrp="1"/>
          </p:cNvSpPr>
          <p:nvPr>
            <p:ph idx="1"/>
          </p:nvPr>
        </p:nvSpPr>
        <p:spPr/>
        <p:txBody>
          <a:bodyPr/>
          <a:lstStyle/>
          <a:p>
            <a:r>
              <a:rPr lang="en-US" dirty="0"/>
              <a:t>9.	Action: Make a list of methods, instrumentation and laboratory facilities</a:t>
            </a:r>
          </a:p>
          <a:p>
            <a:r>
              <a:rPr lang="en-US" dirty="0"/>
              <a:t>10.	Action: Identify possible collaborations/projects (thesis topics) or training modules in Accelerator Science across Oxford/DESY and HU </a:t>
            </a:r>
          </a:p>
          <a:p>
            <a:r>
              <a:rPr lang="en-US" dirty="0"/>
              <a:t>11.	Action: List possible collaborations/projects (thesis topics) or training modules between Accelerator Science and </a:t>
            </a:r>
            <a:r>
              <a:rPr lang="en-US" dirty="0" err="1"/>
              <a:t>Astroparticle</a:t>
            </a:r>
            <a:r>
              <a:rPr lang="en-US" dirty="0"/>
              <a:t> Physics, Particle Physics, Detector R&amp;D and/or Quantum Optics</a:t>
            </a:r>
          </a:p>
          <a:p>
            <a:r>
              <a:rPr lang="en-US" dirty="0"/>
              <a:t>12.	Action: Identify possible internship topics that could lead to papers</a:t>
            </a:r>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7</a:t>
            </a:fld>
            <a:endParaRPr lang="en-US" altLang="en-US" dirty="0"/>
          </a:p>
        </p:txBody>
      </p:sp>
    </p:spTree>
    <p:extLst>
      <p:ext uri="{BB962C8B-B14F-4D97-AF65-F5344CB8AC3E}">
        <p14:creationId xmlns:p14="http://schemas.microsoft.com/office/powerpoint/2010/main" val="190898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Items QT (AP, HL,CI,ST, IS)</a:t>
            </a:r>
            <a:endParaRPr lang="en-US" dirty="0"/>
          </a:p>
        </p:txBody>
      </p:sp>
      <p:sp>
        <p:nvSpPr>
          <p:cNvPr id="3" name="Content Placeholder 2"/>
          <p:cNvSpPr>
            <a:spLocks noGrp="1"/>
          </p:cNvSpPr>
          <p:nvPr>
            <p:ph idx="1"/>
          </p:nvPr>
        </p:nvSpPr>
        <p:spPr/>
        <p:txBody>
          <a:bodyPr/>
          <a:lstStyle/>
          <a:p>
            <a:r>
              <a:rPr lang="en-US" dirty="0"/>
              <a:t>13.	Action: Make a list of methods, instrumentation and facilities</a:t>
            </a:r>
          </a:p>
          <a:p>
            <a:r>
              <a:rPr lang="en-US" dirty="0"/>
              <a:t>14.	Action: Identify possible collaborations/projects (thesis topics) or training modules in Quantum Technologies across Oxford and HU and DESY</a:t>
            </a:r>
          </a:p>
          <a:p>
            <a:r>
              <a:rPr lang="en-US" dirty="0"/>
              <a:t>15.	Action: List possible collaborations/projects (thesis topics) or training modules between Quantum Technologies and </a:t>
            </a:r>
            <a:r>
              <a:rPr lang="en-US" dirty="0" err="1"/>
              <a:t>Astroparticle</a:t>
            </a:r>
            <a:r>
              <a:rPr lang="en-US" dirty="0"/>
              <a:t> Physics, Particle Physics, Detector R&amp;D and/or Accelerator Science</a:t>
            </a:r>
          </a:p>
          <a:p>
            <a:r>
              <a:rPr lang="en-US" dirty="0"/>
              <a:t>16.	Action: Identify possible internship topics that could lead to papers</a:t>
            </a:r>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8</a:t>
            </a:fld>
            <a:endParaRPr lang="en-US" altLang="en-US" dirty="0"/>
          </a:p>
        </p:txBody>
      </p:sp>
    </p:spTree>
    <p:extLst>
      <p:ext uri="{BB962C8B-B14F-4D97-AF65-F5344CB8AC3E}">
        <p14:creationId xmlns:p14="http://schemas.microsoft.com/office/powerpoint/2010/main" val="1419476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Generic Detector R&amp;D (IB, SW, DB, IS, TH)</a:t>
            </a:r>
            <a:endParaRPr lang="en-US" dirty="0"/>
          </a:p>
        </p:txBody>
      </p:sp>
      <p:sp>
        <p:nvSpPr>
          <p:cNvPr id="3" name="Content Placeholder 2"/>
          <p:cNvSpPr>
            <a:spLocks noGrp="1"/>
          </p:cNvSpPr>
          <p:nvPr>
            <p:ph idx="1"/>
          </p:nvPr>
        </p:nvSpPr>
        <p:spPr/>
        <p:txBody>
          <a:bodyPr/>
          <a:lstStyle/>
          <a:p>
            <a:r>
              <a:rPr lang="en-US" dirty="0"/>
              <a:t>17.	Action: Make a list of methods, instrumentation and facilities</a:t>
            </a:r>
          </a:p>
          <a:p>
            <a:r>
              <a:rPr lang="en-US" dirty="0"/>
              <a:t>18.	Action: Identify possible collaborations/projects (thesis topics) or training modules in generic detector R&amp;D across Oxford and HU and DESY</a:t>
            </a:r>
          </a:p>
          <a:p>
            <a:r>
              <a:rPr lang="en-US" dirty="0"/>
              <a:t>19.	Action: List possible collaborations/projects (thesis topics) or training modules between generic detector R&amp;D and </a:t>
            </a:r>
            <a:r>
              <a:rPr lang="en-US" dirty="0" err="1"/>
              <a:t>Astroparticle</a:t>
            </a:r>
            <a:r>
              <a:rPr lang="en-US" dirty="0"/>
              <a:t> Physics, Particle Physics, Quantum Optics and/or Accelerator Science</a:t>
            </a:r>
          </a:p>
          <a:p>
            <a:r>
              <a:rPr lang="en-US" dirty="0"/>
              <a:t>20.	Action Identify possible internship topics that could lead to papers</a:t>
            </a:r>
          </a:p>
          <a:p>
            <a:endParaRPr lang="en-US" dirty="0"/>
          </a:p>
        </p:txBody>
      </p:sp>
      <p:sp>
        <p:nvSpPr>
          <p:cNvPr id="4" name="Footer Placeholder 3"/>
          <p:cNvSpPr>
            <a:spLocks noGrp="1"/>
          </p:cNvSpPr>
          <p:nvPr>
            <p:ph type="ftr" sz="quarter" idx="10"/>
          </p:nvPr>
        </p:nvSpPr>
        <p:spPr/>
        <p:txBody>
          <a:bodyPr/>
          <a:lstStyle/>
          <a:p>
            <a:pPr>
              <a:defRPr/>
            </a:pPr>
            <a:r>
              <a:rPr lang="en-GB" altLang="en-US" smtClean="0"/>
              <a:t>Çiğdem İşsever</a:t>
            </a:r>
            <a:endParaRPr lang="en-US" altLang="en-US" dirty="0"/>
          </a:p>
        </p:txBody>
      </p:sp>
      <p:sp>
        <p:nvSpPr>
          <p:cNvPr id="5" name="Slide Number Placeholder 4"/>
          <p:cNvSpPr>
            <a:spLocks noGrp="1"/>
          </p:cNvSpPr>
          <p:nvPr>
            <p:ph type="sldNum" sz="quarter" idx="11"/>
          </p:nvPr>
        </p:nvSpPr>
        <p:spPr/>
        <p:txBody>
          <a:bodyPr/>
          <a:lstStyle/>
          <a:p>
            <a:pPr>
              <a:defRPr/>
            </a:pPr>
            <a:fld id="{CBDB92BD-F10A-4E2F-BF08-33D104704B51}" type="slidenum">
              <a:rPr lang="en-US" altLang="en-US" smtClean="0"/>
              <a:pPr>
                <a:defRPr/>
              </a:pPr>
              <a:t>9</a:t>
            </a:fld>
            <a:endParaRPr lang="en-US" altLang="en-US" dirty="0"/>
          </a:p>
        </p:txBody>
      </p:sp>
    </p:spTree>
    <p:extLst>
      <p:ext uri="{BB962C8B-B14F-4D97-AF65-F5344CB8AC3E}">
        <p14:creationId xmlns:p14="http://schemas.microsoft.com/office/powerpoint/2010/main" val="623398993"/>
      </p:ext>
    </p:extLst>
  </p:cSld>
  <p:clrMapOvr>
    <a:masterClrMapping/>
  </p:clrMapOvr>
</p:sld>
</file>

<file path=ppt/theme/theme1.xml><?xml version="1.0" encoding="utf-8"?>
<a:theme xmlns:a="http://schemas.openxmlformats.org/drawingml/2006/main" name="1_Exotics Report EndMarch 2010">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574</Words>
  <Application>Microsoft Office PowerPoint</Application>
  <PresentationFormat>A4 Paper (210x297 mm)</PresentationFormat>
  <Paragraphs>93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1_Exotics Report EndMarch 2010</vt:lpstr>
      <vt:lpstr>OX/BER/DESY IRTG Meeting  Instrumentation, Methods and Applications Updates</vt:lpstr>
      <vt:lpstr>Since last meeting in Zeuthen in Dec 19</vt:lpstr>
      <vt:lpstr>Action Items Pending</vt:lpstr>
      <vt:lpstr>Action Items </vt:lpstr>
      <vt:lpstr>Action Items AP (DB, GC, SW)</vt:lpstr>
      <vt:lpstr>Action Item PP (JF, TH, CI, TK, SW)</vt:lpstr>
      <vt:lpstr>Action Items Accelerators (PB, FS, TK, AJ)</vt:lpstr>
      <vt:lpstr>Action Items QT (AP, HL,CI,ST, IS)</vt:lpstr>
      <vt:lpstr>Generic Detector R&amp;D (IB, SW, DB, IS, TH)</vt:lpstr>
      <vt:lpstr>Action Item UK Funding (TH, PB, GC)</vt:lpstr>
      <vt:lpstr>Development of Curriculum (CI,HL,TH,GC)</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Cigdem Issever</dc:creator>
  <cp:lastModifiedBy>Issever, Cigdem</cp:lastModifiedBy>
  <cp:revision>332</cp:revision>
  <dcterms:modified xsi:type="dcterms:W3CDTF">2020-03-17T09:58:07Z</dcterms:modified>
</cp:coreProperties>
</file>