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jpg" ContentType="image/jpeg"/>
  <Default Extension="mp4" ContentType="video/mp4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6" r:id="rId2"/>
    <p:sldId id="259" r:id="rId3"/>
    <p:sldId id="257" r:id="rId4"/>
    <p:sldId id="258" r:id="rId5"/>
    <p:sldId id="261" r:id="rId6"/>
    <p:sldId id="260" r:id="rId7"/>
    <p:sldId id="262" r:id="rId8"/>
    <p:sldId id="265" r:id="rId9"/>
    <p:sldId id="278" r:id="rId10"/>
    <p:sldId id="279" r:id="rId11"/>
    <p:sldId id="264" r:id="rId12"/>
    <p:sldId id="263" r:id="rId13"/>
    <p:sldId id="280" r:id="rId14"/>
  </p:sldIdLst>
  <p:sldSz cx="12192000" cy="6858000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Luis Armando Acosta Sánchez" initials="LAAS" lastIdx="1" clrIdx="0">
    <p:extLst>
      <p:ext uri="{19B8F6BF-5375-455C-9EA6-DF929625EA0E}">
        <p15:presenceInfo xmlns:p15="http://schemas.microsoft.com/office/powerpoint/2012/main" userId="7fef8b65454053a5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ECFF"/>
    <a:srgbClr val="CC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952" autoAdjust="0"/>
    <p:restoredTop sz="94660"/>
  </p:normalViewPr>
  <p:slideViewPr>
    <p:cSldViewPr snapToGrid="0">
      <p:cViewPr varScale="1">
        <p:scale>
          <a:sx n="108" d="100"/>
          <a:sy n="108" d="100"/>
        </p:scale>
        <p:origin x="42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0CC429F-A84C-4B80-8737-A1E058F8C577}" type="datetimeFigureOut">
              <a:rPr lang="es-MX" smtClean="0"/>
              <a:t>10/03/2026</a:t>
            </a:fld>
            <a:endParaRPr lang="es-MX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C699A52-EA2A-4CF9-98F5-24DBC35C39A8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3142362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 6">
            <a:extLst>
              <a:ext uri="{FF2B5EF4-FFF2-40B4-BE49-F238E27FC236}">
                <a16:creationId xmlns:a16="http://schemas.microsoft.com/office/drawing/2014/main" id="{AFCEB9D6-966D-4F1C-B91A-8130EBBEA07D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vert="horz" lIns="0" tIns="0" rIns="0" bIns="0" anchor="b" anchorCtr="0">
            <a:noAutofit/>
          </a:bodyPr>
          <a:lstStyle/>
          <a:p>
            <a:pPr lvl="0"/>
            <a:fld id="{59884572-9FE9-4039-AEA3-7F0AD457A57B}" type="slidenum">
              <a:t>6</a:t>
            </a:fld>
            <a:endParaRPr lang="de-DE"/>
          </a:p>
        </p:txBody>
      </p:sp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D09B8031-B93A-4984-BB5A-D55EBF9156A0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217488" y="812800"/>
            <a:ext cx="7123112" cy="4008438"/>
          </a:xfrm>
          <a:solidFill>
            <a:srgbClr val="729FCF"/>
          </a:solidFill>
          <a:ln w="25400">
            <a:solidFill>
              <a:srgbClr val="3465AF"/>
            </a:solidFill>
            <a:prstDash val="solid"/>
          </a:ln>
        </p:spPr>
      </p:sp>
      <p:sp>
        <p:nvSpPr>
          <p:cNvPr id="3" name=" 2">
            <a:extLst>
              <a:ext uri="{FF2B5EF4-FFF2-40B4-BE49-F238E27FC236}">
                <a16:creationId xmlns:a16="http://schemas.microsoft.com/office/drawing/2014/main" id="{4133CFFA-7FAA-4890-9FF7-9D7FABE96070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 vert="horz">
            <a:spAutoFit/>
          </a:bodyPr>
          <a:lstStyle/>
          <a:p>
            <a:pPr rtl="0"/>
            <a:r>
              <a:rPr lang="en-GB" sz="1800" dirty="0">
                <a:solidFill>
                  <a:srgbClr val="000000"/>
                </a:solidFill>
                <a:effectLst/>
                <a:highlight>
                  <a:srgbClr val="FFFF00"/>
                </a:highlight>
                <a:latin typeface="Consolas" panose="020B06090202040302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The E07 experiment used a hybrid method combining a silicon tracker, a kaon spectrometer, and nuclear emulsions.</a:t>
            </a:r>
            <a:r>
              <a:rPr lang="en-GB" sz="1800" dirty="0">
                <a:solidFill>
                  <a:srgbClr val="000000"/>
                </a:solidFill>
                <a:effectLst/>
                <a:latin typeface="Consolas" panose="020B06090202040302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 The idea is to use a (K-, K+) reaction to produce a Ξ- particle from a diamond target. This Ξ- is tracked with the silicon trackers and </a:t>
            </a:r>
            <a:r>
              <a:rPr lang="en-GB" sz="1800" dirty="0">
                <a:solidFill>
                  <a:srgbClr val="000000"/>
                </a:solidFill>
                <a:effectLst/>
                <a:highlight>
                  <a:srgbClr val="FFFF00"/>
                </a:highlight>
                <a:latin typeface="Consolas" panose="020B06090202040302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goes through the nuclear emulsion stacks (35 cm × 35 cm × 0.6 mm)</a:t>
            </a:r>
            <a:r>
              <a:rPr lang="en-GB" sz="1800" dirty="0">
                <a:solidFill>
                  <a:srgbClr val="000000"/>
                </a:solidFill>
                <a:effectLst/>
                <a:latin typeface="Consolas" panose="020B06090202040302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, in which the Ξ- is captured by a nucleus of the nuclear emulsion film. The captured Ξ- can then form a Ξ </a:t>
            </a:r>
            <a:r>
              <a:rPr lang="en-GB" sz="1800" dirty="0" err="1">
                <a:solidFill>
                  <a:srgbClr val="000000"/>
                </a:solidFill>
                <a:effectLst/>
                <a:latin typeface="Consolas" panose="020B06090202040302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hypernucleus</a:t>
            </a:r>
            <a:r>
              <a:rPr lang="en-GB" sz="1800" dirty="0">
                <a:solidFill>
                  <a:srgbClr val="000000"/>
                </a:solidFill>
                <a:effectLst/>
                <a:latin typeface="Consolas" panose="020B06090202040302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 or a double-Λ </a:t>
            </a:r>
            <a:r>
              <a:rPr lang="en-GB" sz="1800" dirty="0" err="1">
                <a:solidFill>
                  <a:srgbClr val="000000"/>
                </a:solidFill>
                <a:effectLst/>
                <a:latin typeface="Consolas" panose="020B06090202040302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hypernucleus</a:t>
            </a:r>
            <a:r>
              <a:rPr lang="en-GB" sz="1800" dirty="0">
                <a:solidFill>
                  <a:srgbClr val="000000"/>
                </a:solidFill>
                <a:effectLst/>
                <a:latin typeface="Consolas" panose="020B06090202040302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. The purpose of the detectors is to determine, more or less, where the Ξ- entered the nuclear emulsions, which helps to find them in the emulsions. With this technique, the E07 collaboration has found 33 double-strangeness </a:t>
            </a:r>
            <a:r>
              <a:rPr lang="en-GB" sz="1800" dirty="0" err="1">
                <a:solidFill>
                  <a:srgbClr val="000000"/>
                </a:solidFill>
                <a:effectLst/>
                <a:latin typeface="Consolas" panose="020B06090202040302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hypernuclei</a:t>
            </a:r>
            <a:r>
              <a:rPr lang="en-GB" sz="1800" dirty="0">
                <a:solidFill>
                  <a:srgbClr val="000000"/>
                </a:solidFill>
                <a:effectLst/>
                <a:latin typeface="Consolas" panose="020B06090202040302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br>
              <a:rPr lang="en-GB" sz="1800" dirty="0">
                <a:solidFill>
                  <a:srgbClr val="000000"/>
                </a:solidFill>
                <a:effectLst/>
                <a:latin typeface="Consolas" panose="020B06090202040302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de-DE" sz="2000" dirty="0">
              <a:latin typeface="Arial" pitchFamily="18"/>
              <a:ea typeface="Microsoft YaHei" pitchFamily="2"/>
              <a:cs typeface="Mangal" pitchFamily="2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774BAC5-20CF-4A00-AA5E-79E87AA71F1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GB" noProof="0" dirty="0" err="1"/>
              <a:t>Haga</a:t>
            </a:r>
            <a:r>
              <a:rPr lang="en-GB" noProof="0" dirty="0"/>
              <a:t> </a:t>
            </a:r>
            <a:r>
              <a:rPr lang="en-GB" noProof="0" dirty="0" err="1"/>
              <a:t>clic</a:t>
            </a:r>
            <a:r>
              <a:rPr lang="en-GB" noProof="0" dirty="0"/>
              <a:t> para </a:t>
            </a:r>
            <a:r>
              <a:rPr lang="en-GB" noProof="0" dirty="0" err="1"/>
              <a:t>modificar</a:t>
            </a:r>
            <a:r>
              <a:rPr lang="en-GB" noProof="0" dirty="0"/>
              <a:t> </a:t>
            </a:r>
            <a:r>
              <a:rPr lang="en-GB" noProof="0" dirty="0" err="1"/>
              <a:t>el</a:t>
            </a:r>
            <a:r>
              <a:rPr lang="en-GB" noProof="0" dirty="0"/>
              <a:t> </a:t>
            </a:r>
            <a:r>
              <a:rPr lang="en-GB" noProof="0" dirty="0" err="1"/>
              <a:t>estilo</a:t>
            </a:r>
            <a:r>
              <a:rPr lang="en-GB" noProof="0" dirty="0"/>
              <a:t> de </a:t>
            </a:r>
            <a:r>
              <a:rPr lang="en-GB" noProof="0" dirty="0" err="1"/>
              <a:t>título</a:t>
            </a:r>
            <a:r>
              <a:rPr lang="en-GB" noProof="0" dirty="0"/>
              <a:t> del </a:t>
            </a:r>
            <a:r>
              <a:rPr lang="en-GB" noProof="0" dirty="0" err="1"/>
              <a:t>patrón</a:t>
            </a:r>
            <a:endParaRPr lang="en-GB" noProof="0" dirty="0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7E32B673-9557-4DD4-AC5E-EB4D0A97D49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dirty="0"/>
              <a:t>Haga clic para modificar el estilo de subtítulo del patrón</a:t>
            </a:r>
            <a:endParaRPr lang="es-MX" dirty="0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EC3FEFCB-5D6A-4227-A1E0-C5AA6E794C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FA662F-D293-4184-AB45-C6B4C908850F}" type="datetime1">
              <a:rPr lang="es-MX" smtClean="0"/>
              <a:t>10/03/2026</a:t>
            </a:fld>
            <a:endParaRPr lang="es-MX" dirty="0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7C1021DC-2AA3-4C32-83D5-4AA9046F5F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1D9FEF1-5739-4E56-9FC5-41F9CDAD0B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92875"/>
            <a:ext cx="2743200" cy="365125"/>
          </a:xfrm>
        </p:spPr>
        <p:txBody>
          <a:bodyPr/>
          <a:lstStyle/>
          <a:p>
            <a:fld id="{EB3A99FF-9761-44C2-B3C4-36867F04177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6285804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79F9453-4A99-4B1B-BA27-0B2161B2D6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055A0282-9CF4-4B78-9DD6-CA795B78235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927DA781-950A-4931-9797-4450804C96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45D974-D069-4162-9C27-225309C00222}" type="datetime1">
              <a:rPr lang="es-MX" smtClean="0"/>
              <a:t>10/03/2026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5F5366BD-9B3B-41B7-9511-A3182A7FCD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35084A3A-4756-4237-8E2A-B90D854D69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A99FF-9761-44C2-B3C4-36867F04177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1300493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B7B5BBA0-1E81-4D82-AC74-1BA33AC0E03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AB6EB4C9-CEF2-4082-96B4-C45CD0EDFC1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24F4209E-B221-44F0-A310-03BBCBA604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A6F2D9-7EDF-4D8F-BCF9-D0936BB0BDDB}" type="datetime1">
              <a:rPr lang="es-MX" smtClean="0"/>
              <a:t>10/03/2026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8644DEC-8872-48CA-8DBC-B1F1802D15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637248A-F764-4AF4-9CBE-7E26D6AC9B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A99FF-9761-44C2-B3C4-36867F04177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3589262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F65950B-9AAB-4298-B65D-0DDF1587C6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  <a:latin typeface="Georgia Pro Semibold" panose="020B0604020202020204" pitchFamily="18" charset="0"/>
                <a:cs typeface="Arial" panose="020B0604020202020204" pitchFamily="34" charset="0"/>
              </a:defRPr>
            </a:lvl1pPr>
          </a:lstStyle>
          <a:p>
            <a:r>
              <a:rPr lang="en-GB" noProof="0" dirty="0" err="1"/>
              <a:t>Haga</a:t>
            </a:r>
            <a:r>
              <a:rPr lang="en-GB" noProof="0" dirty="0"/>
              <a:t> </a:t>
            </a:r>
            <a:r>
              <a:rPr lang="en-GB" noProof="0" dirty="0" err="1"/>
              <a:t>clic</a:t>
            </a:r>
            <a:r>
              <a:rPr lang="en-GB" noProof="0" dirty="0"/>
              <a:t> para </a:t>
            </a:r>
            <a:r>
              <a:rPr lang="en-GB" noProof="0" dirty="0" err="1"/>
              <a:t>modificar</a:t>
            </a:r>
            <a:r>
              <a:rPr lang="en-GB" noProof="0" dirty="0"/>
              <a:t> </a:t>
            </a:r>
            <a:r>
              <a:rPr lang="en-GB" noProof="0" dirty="0" err="1"/>
              <a:t>el</a:t>
            </a:r>
            <a:r>
              <a:rPr lang="en-GB" noProof="0" dirty="0"/>
              <a:t> </a:t>
            </a:r>
            <a:r>
              <a:rPr lang="en-GB" noProof="0" dirty="0" err="1"/>
              <a:t>estilo</a:t>
            </a:r>
            <a:r>
              <a:rPr lang="en-GB" noProof="0" dirty="0"/>
              <a:t> de </a:t>
            </a:r>
            <a:r>
              <a:rPr lang="en-GB" noProof="0" dirty="0" err="1"/>
              <a:t>título</a:t>
            </a:r>
            <a:r>
              <a:rPr lang="en-GB" noProof="0" dirty="0"/>
              <a:t> del </a:t>
            </a:r>
            <a:r>
              <a:rPr lang="en-GB" noProof="0" dirty="0" err="1"/>
              <a:t>patrón</a:t>
            </a:r>
            <a:endParaRPr lang="en-GB" noProof="0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632A72E3-DFAF-4AA8-8C0D-2D35C07B5C8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  <a:latin typeface="Georgia Pro" panose="020B0604020202020204" pitchFamily="18" charset="0"/>
                <a:cs typeface="Arial" panose="020B0604020202020204" pitchFamily="34" charset="0"/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  <a:latin typeface="Georgia Pro" panose="020B0604020202020204" pitchFamily="18" charset="0"/>
                <a:cs typeface="Arial" panose="020B0604020202020204" pitchFamily="34" charset="0"/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  <a:latin typeface="Georgia Pro" panose="020B0604020202020204" pitchFamily="18" charset="0"/>
                <a:cs typeface="Arial" panose="020B0604020202020204" pitchFamily="34" charset="0"/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  <a:latin typeface="Georgia Pro" panose="020B0604020202020204" pitchFamily="18" charset="0"/>
                <a:cs typeface="Arial" panose="020B0604020202020204" pitchFamily="34" charset="0"/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  <a:latin typeface="Georgia Pro" panose="020B0604020202020204" pitchFamily="18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 noProof="0" dirty="0" err="1"/>
              <a:t>Haga</a:t>
            </a:r>
            <a:r>
              <a:rPr lang="en-GB" noProof="0" dirty="0"/>
              <a:t> </a:t>
            </a:r>
            <a:r>
              <a:rPr lang="en-GB" noProof="0" dirty="0" err="1"/>
              <a:t>clic</a:t>
            </a:r>
            <a:r>
              <a:rPr lang="en-GB" noProof="0" dirty="0"/>
              <a:t> para </a:t>
            </a:r>
            <a:r>
              <a:rPr lang="en-GB" noProof="0" dirty="0" err="1"/>
              <a:t>modificar</a:t>
            </a:r>
            <a:r>
              <a:rPr lang="en-GB" noProof="0" dirty="0"/>
              <a:t> los </a:t>
            </a:r>
            <a:r>
              <a:rPr lang="en-GB" noProof="0" dirty="0" err="1"/>
              <a:t>estilos</a:t>
            </a:r>
            <a:r>
              <a:rPr lang="en-GB" noProof="0" dirty="0"/>
              <a:t> de </a:t>
            </a:r>
            <a:r>
              <a:rPr lang="en-GB" noProof="0" dirty="0" err="1"/>
              <a:t>texto</a:t>
            </a:r>
            <a:r>
              <a:rPr lang="en-GB" noProof="0" dirty="0"/>
              <a:t> del </a:t>
            </a:r>
            <a:r>
              <a:rPr lang="en-GB" noProof="0" dirty="0" err="1"/>
              <a:t>patrón</a:t>
            </a:r>
            <a:endParaRPr lang="en-GB" noProof="0" dirty="0"/>
          </a:p>
          <a:p>
            <a:pPr lvl="1"/>
            <a:r>
              <a:rPr lang="en-GB" noProof="0" dirty="0"/>
              <a:t>Segundo </a:t>
            </a:r>
            <a:r>
              <a:rPr lang="en-GB" noProof="0" dirty="0" err="1"/>
              <a:t>nivel</a:t>
            </a:r>
            <a:endParaRPr lang="en-GB" noProof="0" dirty="0"/>
          </a:p>
          <a:p>
            <a:pPr lvl="2"/>
            <a:r>
              <a:rPr lang="en-GB" noProof="0" dirty="0"/>
              <a:t>Tercer </a:t>
            </a:r>
            <a:r>
              <a:rPr lang="en-GB" noProof="0" dirty="0" err="1"/>
              <a:t>nivel</a:t>
            </a:r>
            <a:endParaRPr lang="en-GB" noProof="0" dirty="0"/>
          </a:p>
          <a:p>
            <a:pPr lvl="3"/>
            <a:r>
              <a:rPr lang="en-GB" noProof="0" dirty="0"/>
              <a:t>Cuarto </a:t>
            </a:r>
            <a:r>
              <a:rPr lang="en-GB" noProof="0" dirty="0" err="1"/>
              <a:t>nivel</a:t>
            </a:r>
            <a:endParaRPr lang="en-GB" noProof="0" dirty="0"/>
          </a:p>
          <a:p>
            <a:pPr lvl="4"/>
            <a:r>
              <a:rPr lang="en-GB" noProof="0" dirty="0"/>
              <a:t>Quinto </a:t>
            </a:r>
            <a:r>
              <a:rPr lang="en-GB" noProof="0" dirty="0" err="1"/>
              <a:t>nivel</a:t>
            </a:r>
            <a:endParaRPr lang="en-GB" noProof="0" dirty="0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81A88DC5-20E1-4915-8361-E7FEF675A9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89A90-2CAF-4835-92D0-530C6A2BB6F7}" type="datetime1">
              <a:rPr lang="es-MX" smtClean="0"/>
              <a:t>10/03/2026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F013C49B-D496-4794-8EA0-2AB251ED54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174818A1-248C-48F6-B4E8-1DC8C161CF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82931"/>
            <a:ext cx="2743200" cy="365125"/>
          </a:xfrm>
        </p:spPr>
        <p:txBody>
          <a:bodyPr/>
          <a:lstStyle/>
          <a:p>
            <a:fld id="{EB3A99FF-9761-44C2-B3C4-36867F041773}" type="slidenum">
              <a:rPr lang="es-MX" smtClean="0"/>
              <a:t>‹Nº›</a:t>
            </a:fld>
            <a:endParaRPr lang="es-MX"/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2306EBC2-2B7B-431B-B214-455B7BB6BA8B}"/>
              </a:ext>
            </a:extLst>
          </p:cNvPr>
          <p:cNvSpPr txBox="1"/>
          <p:nvPr userDrawn="1"/>
        </p:nvSpPr>
        <p:spPr>
          <a:xfrm>
            <a:off x="-1" y="6497294"/>
            <a:ext cx="6691746" cy="353943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s-MX" sz="1700" u="none" baseline="0" dirty="0">
                <a:solidFill>
                  <a:srgbClr val="0070C0"/>
                </a:solidFill>
              </a:rPr>
              <a:t>L. Acosta. </a:t>
            </a:r>
            <a:r>
              <a:rPr lang="en-GB" sz="1700" u="none" kern="1200" baseline="0" dirty="0">
                <a:solidFill>
                  <a:srgbClr val="0070C0"/>
                </a:solidFill>
                <a:latin typeface="+mn-lt"/>
                <a:ea typeface="+mn-ea"/>
                <a:cs typeface="+mn-cs"/>
              </a:rPr>
              <a:t>IABA Nuclear Physics Collaboration of the ICTS CNA and CMAM</a:t>
            </a:r>
            <a:endParaRPr lang="es-MX" sz="1700" u="none" kern="1200" baseline="0" dirty="0">
              <a:solidFill>
                <a:srgbClr val="0070C0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294292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B7ED959-F39B-48EF-B549-394A84E8B9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7AEEBE2C-5E70-44F0-8BBA-71B8A50CD9F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626BA19D-688D-4738-979D-E7195D4938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1061D7-5CB4-43CA-A0FC-F1876058C75E}" type="datetime1">
              <a:rPr lang="es-MX" smtClean="0"/>
              <a:t>10/03/2026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9B0C336-71E8-4E4F-B95F-04288D6775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F876DC4A-0E21-4DA7-A2A8-5369299231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A99FF-9761-44C2-B3C4-36867F04177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5755665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DB3CABB-8BF6-436E-9BF3-272EF9ED8A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66530C7A-9025-4842-991B-8EAA327B421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BF543D46-BAC8-489E-8A32-7CB2A955797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80E85007-6400-4610-801D-93A633D0B4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D0DCB-4812-4969-99D9-74439B4F9A74}" type="datetime1">
              <a:rPr lang="es-MX" smtClean="0"/>
              <a:t>10/03/2026</a:t>
            </a:fld>
            <a:endParaRPr lang="es-MX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70E965B4-6755-4B57-B0EA-96F4A31396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FA9DE567-BC0B-46AF-8B2A-EA2865299F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A99FF-9761-44C2-B3C4-36867F04177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3414829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0496926-854C-4AF9-88CE-744D6B571C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3F24D839-EFB4-491F-83D0-0D9138B572E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A8A3F0AB-F283-4C54-811D-F1F54F104CD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85FFECFF-4530-4394-A630-5C783D143E6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A16EA2AA-6C20-45B2-B894-DA5D8AF9721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D393C711-5CDE-44A8-8CFC-1A17857119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924280-AFBF-4AC6-9D70-6BACB2EC53F1}" type="datetime1">
              <a:rPr lang="es-MX" smtClean="0"/>
              <a:t>10/03/2026</a:t>
            </a:fld>
            <a:endParaRPr lang="es-MX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06198108-C379-4C6D-B4EF-91CD2C5556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3F3D201A-FC24-4C81-9AD9-86A688F518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A99FF-9761-44C2-B3C4-36867F04177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4980407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3081E32-15F1-45D0-BFD3-77B8167A9F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E9231827-CA29-4FE5-9537-4C8ADD8EE1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76AB63-1F61-4374-BA2F-7C8210CF5772}" type="datetime1">
              <a:rPr lang="es-MX" smtClean="0"/>
              <a:t>10/03/2026</a:t>
            </a:fld>
            <a:endParaRPr lang="es-MX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3F98683E-1130-4EA8-B0C8-AC80026981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34201E35-AE73-4FCE-9971-C163ED6824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A99FF-9761-44C2-B3C4-36867F04177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6132799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BF3FDA0A-6314-4848-8656-441117F973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54787-0140-4835-92F6-3AE3F64B3001}" type="datetime1">
              <a:rPr lang="es-MX" smtClean="0"/>
              <a:t>10/03/2026</a:t>
            </a:fld>
            <a:endParaRPr lang="es-MX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D4BE003A-E87D-409F-BA17-6F21D47BB5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79FAE387-051D-4A65-AD8B-A286583639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A99FF-9761-44C2-B3C4-36867F04177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210695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21A17D2-AB0A-41E0-A469-55DCF71CBF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1FA05E87-279E-4977-9227-F002FA7E89D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4CF420E0-460A-4C7D-BBEC-30002F13748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654A68E4-2E2B-4D84-9CA6-1A94BFFEC2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726828-5245-44B8-8CF7-63E462BFF260}" type="datetime1">
              <a:rPr lang="es-MX" smtClean="0"/>
              <a:t>10/03/2026</a:t>
            </a:fld>
            <a:endParaRPr lang="es-MX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CDADED3A-4985-485E-B889-3B9A9E357A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AE23D15B-E2BA-41D3-989B-F244B7CDF4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A99FF-9761-44C2-B3C4-36867F04177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2361934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18D69E4-CE39-4619-9F94-C59B1F8A10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ECB3A3C7-7773-4063-915B-1B1C3643E0A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9A7B60E4-517B-4AF3-8AE7-509312775A0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D97B560D-33FC-477F-B9C7-238A1C2D50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EE99B-E3D0-4ED6-A085-75E0EEBC5E7D}" type="datetime1">
              <a:rPr lang="es-MX" smtClean="0"/>
              <a:t>10/03/2026</a:t>
            </a:fld>
            <a:endParaRPr lang="es-MX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D162F1AA-8AF0-40CF-BEE6-92CBEC29CC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C3D2DDEA-AD97-45C4-AB4D-7F5207C2FF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A99FF-9761-44C2-B3C4-36867F04177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0117268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837BC273-62D6-4DF8-AE8D-EC2D54A703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480C1810-046E-4A3B-A87F-829E708A6FF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CD0A8DF-4C0D-447E-9EFB-921AE6FAF2C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372A4E-B4A9-4652-B390-B59CBFCE3F8B}" type="datetime1">
              <a:rPr lang="es-MX" smtClean="0"/>
              <a:t>10/03/2026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7F21087-8123-4592-A03F-2131F39D301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F7DB8A5-5C64-4AA2-82ED-1C3DFD1A0C2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3A99FF-9761-44C2-B3C4-36867F04177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079952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tiff"/><Relationship Id="rId13" Type="http://schemas.openxmlformats.org/officeDocument/2006/relationships/image" Target="../media/image33.png"/><Relationship Id="rId3" Type="http://schemas.microsoft.com/office/2007/relationships/media" Target="../media/media2.mp4"/><Relationship Id="rId7" Type="http://schemas.openxmlformats.org/officeDocument/2006/relationships/image" Target="../media/image21.png"/><Relationship Id="rId12" Type="http://schemas.openxmlformats.org/officeDocument/2006/relationships/image" Target="../media/image32.png"/><Relationship Id="rId17" Type="http://schemas.openxmlformats.org/officeDocument/2006/relationships/image" Target="../media/image37.png"/><Relationship Id="rId2" Type="http://schemas.openxmlformats.org/officeDocument/2006/relationships/video" Target="../media/media1.mp4"/><Relationship Id="rId16" Type="http://schemas.openxmlformats.org/officeDocument/2006/relationships/image" Target="../media/image36.gif"/><Relationship Id="rId1" Type="http://schemas.microsoft.com/office/2007/relationships/media" Target="../media/media1.mp4"/><Relationship Id="rId6" Type="http://schemas.openxmlformats.org/officeDocument/2006/relationships/image" Target="../media/image20.png"/><Relationship Id="rId11" Type="http://schemas.openxmlformats.org/officeDocument/2006/relationships/image" Target="../media/image31.tiff"/><Relationship Id="rId5" Type="http://schemas.openxmlformats.org/officeDocument/2006/relationships/slideLayout" Target="../slideLayouts/slideLayout2.xml"/><Relationship Id="rId15" Type="http://schemas.openxmlformats.org/officeDocument/2006/relationships/image" Target="../media/image35.png"/><Relationship Id="rId10" Type="http://schemas.openxmlformats.org/officeDocument/2006/relationships/image" Target="../media/image30.png"/><Relationship Id="rId4" Type="http://schemas.openxmlformats.org/officeDocument/2006/relationships/video" Target="../media/media2.mp4"/><Relationship Id="rId9" Type="http://schemas.openxmlformats.org/officeDocument/2006/relationships/image" Target="../media/image29.png"/><Relationship Id="rId14" Type="http://schemas.openxmlformats.org/officeDocument/2006/relationships/image" Target="../media/image34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3.png"/><Relationship Id="rId5" Type="http://schemas.openxmlformats.org/officeDocument/2006/relationships/image" Target="../media/image42.jpeg"/><Relationship Id="rId4" Type="http://schemas.openxmlformats.org/officeDocument/2006/relationships/image" Target="../media/image41.jpe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0.jpeg"/><Relationship Id="rId3" Type="http://schemas.openxmlformats.org/officeDocument/2006/relationships/image" Target="../media/image45.jpg"/><Relationship Id="rId7" Type="http://schemas.openxmlformats.org/officeDocument/2006/relationships/image" Target="../media/image49.jpe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8.jpeg"/><Relationship Id="rId5" Type="http://schemas.openxmlformats.org/officeDocument/2006/relationships/image" Target="../media/image47.jpeg"/><Relationship Id="rId4" Type="http://schemas.openxmlformats.org/officeDocument/2006/relationships/image" Target="../media/image46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image" Target="../media/image21.png"/><Relationship Id="rId7" Type="http://schemas.openxmlformats.org/officeDocument/2006/relationships/image" Target="../media/image25.jp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5" Type="http://schemas.openxmlformats.org/officeDocument/2006/relationships/image" Target="../media/image23.jpg"/><Relationship Id="rId4" Type="http://schemas.openxmlformats.org/officeDocument/2006/relationships/image" Target="../media/image22.jpg"/><Relationship Id="rId9" Type="http://schemas.openxmlformats.org/officeDocument/2006/relationships/image" Target="../media/image2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C8D7678-D72F-49FE-B8C4-CDFEBAA0D10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2317003"/>
            <a:ext cx="12192000" cy="1992325"/>
          </a:xfrm>
        </p:spPr>
        <p:txBody>
          <a:bodyPr>
            <a:noAutofit/>
          </a:bodyPr>
          <a:lstStyle/>
          <a:p>
            <a:r>
              <a:rPr lang="en-GB" sz="4800" dirty="0"/>
              <a:t>Contribution of IEM-CSIC to the IABA meeting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83B3887F-C06C-409F-B0EC-6CA161FFD7B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68511" y="4768072"/>
            <a:ext cx="10153291" cy="1085797"/>
          </a:xfrm>
        </p:spPr>
        <p:txBody>
          <a:bodyPr>
            <a:normAutofit/>
          </a:bodyPr>
          <a:lstStyle/>
          <a:p>
            <a:r>
              <a:rPr lang="en-GB" sz="3600" dirty="0"/>
              <a:t>Luis Acosta</a:t>
            </a:r>
          </a:p>
          <a:p>
            <a:r>
              <a:rPr lang="en-GB" dirty="0"/>
              <a:t>IEM-CSIC</a:t>
            </a:r>
          </a:p>
          <a:p>
            <a:endParaRPr lang="en-GB" dirty="0"/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835534B1-BCBE-447F-BEE6-C987CA29EF50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43934"/>
            <a:ext cx="184731" cy="369332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MX" altLang="es-MX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1C668EB1-447D-4278-B042-771DCB70F5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A99FF-9761-44C2-B3C4-36867F041773}" type="slidenum">
              <a:rPr lang="es-MX" smtClean="0"/>
              <a:t>1</a:t>
            </a:fld>
            <a:endParaRPr lang="es-MX" dirty="0"/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CEB25E5E-2EC8-4758-A76B-657C7190C60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8250" y="78118"/>
            <a:ext cx="3538640" cy="1885613"/>
          </a:xfrm>
          <a:prstGeom prst="rect">
            <a:avLst/>
          </a:prstGeom>
        </p:spPr>
      </p:pic>
      <p:pic>
        <p:nvPicPr>
          <p:cNvPr id="9" name="Picture 2" descr="XX Curso de Iniciación a la Investigación en Estructura de la Materia">
            <a:extLst>
              <a:ext uri="{FF2B5EF4-FFF2-40B4-BE49-F238E27FC236}">
                <a16:creationId xmlns:a16="http://schemas.microsoft.com/office/drawing/2014/main" id="{4341C9B4-BBF1-4527-8F1B-1255F024B39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72996" y="76915"/>
            <a:ext cx="1745938" cy="1891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423549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A6FB186-0D37-19CC-2C99-E31186BA736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2" descr="Un letrero de color negro&#10;&#10;El contenido generado por IA puede ser incorrecto.">
            <a:extLst>
              <a:ext uri="{FF2B5EF4-FFF2-40B4-BE49-F238E27FC236}">
                <a16:creationId xmlns:a16="http://schemas.microsoft.com/office/drawing/2014/main" id="{F703A6CF-590D-EC87-956A-77DD0EE9306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573" y="109765"/>
            <a:ext cx="1629149" cy="324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Imagen 10" descr="Imagen que contiene computadora, computer, oscuro, teclado&#10;&#10;El contenido generado por IA puede ser incorrecto.">
            <a:extLst>
              <a:ext uri="{FF2B5EF4-FFF2-40B4-BE49-F238E27FC236}">
                <a16:creationId xmlns:a16="http://schemas.microsoft.com/office/drawing/2014/main" id="{C9E6C4E9-8D3E-92F3-89FC-E3537DC4E364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32456" y="109765"/>
            <a:ext cx="786610" cy="3240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2D16E5B-782F-36CF-75FB-33A04307B624}"/>
              </a:ext>
            </a:extLst>
          </p:cNvPr>
          <p:cNvSpPr txBox="1"/>
          <p:nvPr/>
        </p:nvSpPr>
        <p:spPr>
          <a:xfrm>
            <a:off x="6040194" y="0"/>
            <a:ext cx="615180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>
              <a:buNone/>
            </a:pPr>
            <a:r>
              <a:rPr lang="en-GB" sz="2800" b="1" noProof="0" dirty="0">
                <a:latin typeface="Raleway" pitchFamily="2" charset="0"/>
              </a:rPr>
              <a:t>Optical TPC results</a:t>
            </a: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055014EC-D39A-48B9-2BD6-C6CCE0876F52}"/>
              </a:ext>
            </a:extLst>
          </p:cNvPr>
          <p:cNvCxnSpPr>
            <a:cxnSpLocks/>
          </p:cNvCxnSpPr>
          <p:nvPr/>
        </p:nvCxnSpPr>
        <p:spPr>
          <a:xfrm>
            <a:off x="285342" y="523220"/>
            <a:ext cx="11906658" cy="0"/>
          </a:xfrm>
          <a:prstGeom prst="line">
            <a:avLst/>
          </a:prstGeom>
          <a:ln w="19050">
            <a:solidFill>
              <a:srgbClr val="00001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53F1EA8B-FC7E-A3F6-5764-BD55CF1FDA56}"/>
              </a:ext>
            </a:extLst>
          </p:cNvPr>
          <p:cNvSpPr txBox="1"/>
          <p:nvPr/>
        </p:nvSpPr>
        <p:spPr>
          <a:xfrm>
            <a:off x="11306958" y="6422967"/>
            <a:ext cx="7715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B123C9EB-0188-46C8-9FAE-93EB9E2E65CA}" type="slidenum">
              <a:rPr lang="en-GB" noProof="0" smtClean="0">
                <a:latin typeface="Raleway" pitchFamily="2" charset="0"/>
              </a:rPr>
              <a:pPr algn="r"/>
              <a:t>10</a:t>
            </a:fld>
            <a:endParaRPr lang="en-GB" noProof="0" dirty="0">
              <a:latin typeface="Raleway" pitchFamily="2" charset="0"/>
            </a:endParaRPr>
          </a:p>
        </p:txBody>
      </p:sp>
      <p:sp>
        <p:nvSpPr>
          <p:cNvPr id="3" name="TextBox 7">
            <a:extLst>
              <a:ext uri="{FF2B5EF4-FFF2-40B4-BE49-F238E27FC236}">
                <a16:creationId xmlns:a16="http://schemas.microsoft.com/office/drawing/2014/main" id="{A67A26AC-D10E-99C8-2E71-37557C1C71C9}"/>
              </a:ext>
            </a:extLst>
          </p:cNvPr>
          <p:cNvSpPr txBox="1"/>
          <p:nvPr/>
        </p:nvSpPr>
        <p:spPr>
          <a:xfrm>
            <a:off x="242632" y="729518"/>
            <a:ext cx="396943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noProof="0" dirty="0">
                <a:latin typeface="Raleway" pitchFamily="2" charset="0"/>
              </a:rPr>
              <a:t>Low pressure He alpha scattering </a:t>
            </a:r>
          </a:p>
          <a:p>
            <a:r>
              <a:rPr lang="en-GB" sz="1400" noProof="0" dirty="0">
                <a:latin typeface="Raleway" pitchFamily="2" charset="0"/>
              </a:rPr>
              <a:t>Timepix 3D reconstruction </a:t>
            </a:r>
          </a:p>
          <a:p>
            <a:r>
              <a:rPr lang="en-GB" sz="1400" noProof="0" dirty="0">
                <a:latin typeface="Raleway" pitchFamily="2" charset="0"/>
              </a:rPr>
              <a:t>Experimental campaign at FRIB (April 2024)   </a:t>
            </a:r>
          </a:p>
          <a:p>
            <a:endParaRPr lang="en-GB" sz="1400" noProof="0" dirty="0">
              <a:latin typeface="Raleway" pitchFamily="2" charset="0"/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1CBD24FC-C599-A4A4-5B95-6754451C5543}"/>
              </a:ext>
            </a:extLst>
          </p:cNvPr>
          <p:cNvGrpSpPr/>
          <p:nvPr/>
        </p:nvGrpSpPr>
        <p:grpSpPr>
          <a:xfrm>
            <a:off x="4212067" y="1125614"/>
            <a:ext cx="7694591" cy="4881091"/>
            <a:chOff x="4227625" y="979972"/>
            <a:chExt cx="7694591" cy="4881091"/>
          </a:xfrm>
        </p:grpSpPr>
        <p:pic>
          <p:nvPicPr>
            <p:cNvPr id="2" name="Picture 2" descr="A blue background with dots&#10;&#10;Description automatically generated">
              <a:extLst>
                <a:ext uri="{FF2B5EF4-FFF2-40B4-BE49-F238E27FC236}">
                  <a16:creationId xmlns:a16="http://schemas.microsoft.com/office/drawing/2014/main" id="{45D384AB-744F-761B-CD5A-8E5AC5834CB6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4239618" y="979972"/>
              <a:ext cx="2308820" cy="2267997"/>
            </a:xfrm>
            <a:prstGeom prst="rect">
              <a:avLst/>
            </a:prstGeom>
          </p:spPr>
        </p:pic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E36714E5-E691-A19F-6953-059FB3C567A7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6730437" y="981652"/>
              <a:ext cx="2624354" cy="2267994"/>
            </a:xfrm>
            <a:prstGeom prst="rect">
              <a:avLst/>
            </a:prstGeom>
          </p:spPr>
        </p:pic>
        <p:pic>
          <p:nvPicPr>
            <p:cNvPr id="11" name="Recording 2024-05-09 140737">
              <a:hlinkClick r:id="" action="ppaction://media"/>
              <a:extLst>
                <a:ext uri="{FF2B5EF4-FFF2-40B4-BE49-F238E27FC236}">
                  <a16:creationId xmlns:a16="http://schemas.microsoft.com/office/drawing/2014/main" id="{AD115BB6-1988-C9B0-2610-F7F2F10B0E28}"/>
                </a:ext>
              </a:extLst>
            </p:cNvPr>
            <p:cNvPicPr>
              <a:picLocks noChangeAspect="1"/>
            </p:cNvPicPr>
            <p:nvPr>
              <a:videoFile r:link="rId2"/>
              <p:extLst>
                <p:ext uri="{DAA4B4D4-6D71-4841-9C94-3DE7FCFB9230}">
                  <p14:media xmlns:p14="http://schemas.microsoft.com/office/powerpoint/2010/main" r:embed="rId1"/>
                </p:ext>
              </p:extLst>
            </p:nvPr>
          </p:nvPicPr>
          <p:blipFill>
            <a:blip r:embed="rId10"/>
            <a:stretch>
              <a:fillRect/>
            </a:stretch>
          </p:blipFill>
          <p:spPr>
            <a:xfrm>
              <a:off x="9582216" y="979972"/>
              <a:ext cx="2340000" cy="2269674"/>
            </a:xfrm>
            <a:prstGeom prst="rect">
              <a:avLst/>
            </a:prstGeom>
          </p:spPr>
        </p:pic>
        <p:pic>
          <p:nvPicPr>
            <p:cNvPr id="12" name="Picture 5" descr="A blue arrow with dots&#10;&#10;Description automatically generated">
              <a:extLst>
                <a:ext uri="{FF2B5EF4-FFF2-40B4-BE49-F238E27FC236}">
                  <a16:creationId xmlns:a16="http://schemas.microsoft.com/office/drawing/2014/main" id="{D95D4612-B585-A79B-33A3-D91270B59D2E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227625" y="3549558"/>
              <a:ext cx="2308819" cy="2308819"/>
            </a:xfrm>
            <a:prstGeom prst="rect">
              <a:avLst/>
            </a:prstGeom>
          </p:spPr>
        </p:pic>
        <p:pic>
          <p:nvPicPr>
            <p:cNvPr id="13" name="Picture 2">
              <a:extLst>
                <a:ext uri="{FF2B5EF4-FFF2-40B4-BE49-F238E27FC236}">
                  <a16:creationId xmlns:a16="http://schemas.microsoft.com/office/drawing/2014/main" id="{FFD625E1-F84A-AE8B-ADAF-7FCC9D43A46D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/>
            <a:stretch>
              <a:fillRect/>
            </a:stretch>
          </p:blipFill>
          <p:spPr>
            <a:xfrm>
              <a:off x="6730437" y="3547883"/>
              <a:ext cx="2624354" cy="2313180"/>
            </a:xfrm>
            <a:prstGeom prst="rect">
              <a:avLst/>
            </a:prstGeom>
          </p:spPr>
        </p:pic>
        <p:pic>
          <p:nvPicPr>
            <p:cNvPr id="14" name="Recording 2024-05-09 173348">
              <a:hlinkClick r:id="" action="ppaction://media"/>
              <a:extLst>
                <a:ext uri="{FF2B5EF4-FFF2-40B4-BE49-F238E27FC236}">
                  <a16:creationId xmlns:a16="http://schemas.microsoft.com/office/drawing/2014/main" id="{1DD311D1-B6E6-9895-C396-48008CABEDB6}"/>
                </a:ext>
              </a:extLst>
            </p:cNvPr>
            <p:cNvPicPr>
              <a:picLocks noChangeAspect="1"/>
            </p:cNvPicPr>
            <p:nvPr>
              <a:videoFile r:link="rId4"/>
              <p:extLst>
                <p:ext uri="{DAA4B4D4-6D71-4841-9C94-3DE7FCFB9230}">
                  <p14:media xmlns:p14="http://schemas.microsoft.com/office/powerpoint/2010/main" r:embed="rId3"/>
                </p:ext>
              </p:extLst>
            </p:nvPr>
          </p:nvPicPr>
          <p:blipFill>
            <a:blip r:embed="rId13"/>
            <a:stretch>
              <a:fillRect/>
            </a:stretch>
          </p:blipFill>
          <p:spPr>
            <a:xfrm>
              <a:off x="9536298" y="3533884"/>
              <a:ext cx="2340000" cy="2304220"/>
            </a:xfrm>
            <a:prstGeom prst="rect">
              <a:avLst/>
            </a:prstGeom>
          </p:spPr>
        </p:pic>
      </p:grpSp>
      <p:pic>
        <p:nvPicPr>
          <p:cNvPr id="15" name="Imagen 16">
            <a:extLst>
              <a:ext uri="{FF2B5EF4-FFF2-40B4-BE49-F238E27FC236}">
                <a16:creationId xmlns:a16="http://schemas.microsoft.com/office/drawing/2014/main" id="{84BF28F3-A1C2-A31B-5CBD-BC94B61EF0EE}"/>
              </a:ext>
            </a:extLst>
          </p:cNvPr>
          <p:cNvPicPr>
            <a:picLocks noChangeAspect="1"/>
          </p:cNvPicPr>
          <p:nvPr/>
        </p:nvPicPr>
        <p:blipFill>
          <a:blip r:embed="rId14"/>
          <a:srcRect t="5473" b="7722"/>
          <a:stretch>
            <a:fillRect/>
          </a:stretch>
        </p:blipFill>
        <p:spPr>
          <a:xfrm>
            <a:off x="2509813" y="3891667"/>
            <a:ext cx="1401879" cy="2160000"/>
          </a:xfrm>
          <a:prstGeom prst="rect">
            <a:avLst/>
          </a:prstGeom>
        </p:spPr>
      </p:pic>
      <p:pic>
        <p:nvPicPr>
          <p:cNvPr id="17" name="Imagen 11">
            <a:extLst>
              <a:ext uri="{FF2B5EF4-FFF2-40B4-BE49-F238E27FC236}">
                <a16:creationId xmlns:a16="http://schemas.microsoft.com/office/drawing/2014/main" id="{EF175049-82BA-849F-BB94-1065CFE247C9}"/>
              </a:ext>
            </a:extLst>
          </p:cNvPr>
          <p:cNvPicPr>
            <a:picLocks noChangeAspect="1"/>
          </p:cNvPicPr>
          <p:nvPr/>
        </p:nvPicPr>
        <p:blipFill>
          <a:blip r:embed="rId15"/>
          <a:srcRect b="20693"/>
          <a:stretch>
            <a:fillRect/>
          </a:stretch>
        </p:blipFill>
        <p:spPr>
          <a:xfrm>
            <a:off x="242632" y="3855939"/>
            <a:ext cx="1530911" cy="2160000"/>
          </a:xfrm>
          <a:prstGeom prst="rect">
            <a:avLst/>
          </a:prstGeom>
        </p:spPr>
      </p:pic>
      <p:pic>
        <p:nvPicPr>
          <p:cNvPr id="18" name="Google Shape;109;p7" descr="Diagram&#10;&#10;Description automatically generated">
            <a:extLst>
              <a:ext uri="{FF2B5EF4-FFF2-40B4-BE49-F238E27FC236}">
                <a16:creationId xmlns:a16="http://schemas.microsoft.com/office/drawing/2014/main" id="{DD1485A2-6658-D26D-0318-26451E0EFE64}"/>
              </a:ext>
            </a:extLst>
          </p:cNvPr>
          <p:cNvPicPr preferRelativeResize="0">
            <a:picLocks noChangeAspect="1"/>
          </p:cNvPicPr>
          <p:nvPr/>
        </p:nvPicPr>
        <p:blipFill rotWithShape="1">
          <a:blip r:embed="rId16">
            <a:alphaModFix/>
          </a:blip>
          <a:srcRect/>
          <a:stretch/>
        </p:blipFill>
        <p:spPr>
          <a:xfrm>
            <a:off x="290827" y="1658959"/>
            <a:ext cx="1434520" cy="1980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9" name="Imagen 6">
            <a:extLst>
              <a:ext uri="{FF2B5EF4-FFF2-40B4-BE49-F238E27FC236}">
                <a16:creationId xmlns:a16="http://schemas.microsoft.com/office/drawing/2014/main" id="{6E75CFBA-34F9-A002-985B-C1EF344E5976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2025722" y="1651144"/>
            <a:ext cx="1885970" cy="15038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7772201"/>
      </p:ext>
    </p:extLst>
  </p:cSld>
  <p:clrMapOvr>
    <a:masterClrMapping/>
  </p:clrMapOvr>
  <p:timing>
    <p:tnLst>
      <p:par>
        <p:cTn id="1" dur="indefinite" restart="never" nodeType="tmRoot">
          <p:childTnLst>
            <p:video>
              <p:cMediaNode vol="80000">
                <p:cTn id="2" fill="hold" display="0">
                  <p:stCondLst>
                    <p:cond delay="indefinite"/>
                  </p:stCondLst>
                </p:cTn>
                <p:tgtEl>
                  <p:spTgt spid="11"/>
                </p:tgtEl>
              </p:cMediaNode>
            </p:video>
            <p:video>
              <p:cMediaNode vol="80000">
                <p:cTn id="3" fill="hold" display="0">
                  <p:stCondLst>
                    <p:cond delay="indefinite"/>
                  </p:stCondLst>
                </p:cTn>
                <p:tgtEl>
                  <p:spTgt spid="14"/>
                </p:tgtEl>
              </p:cMediaNode>
            </p:vide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>
            <a:extLst>
              <a:ext uri="{FF2B5EF4-FFF2-40B4-BE49-F238E27FC236}">
                <a16:creationId xmlns:a16="http://schemas.microsoft.com/office/drawing/2014/main" id="{3D36ECA3-2B35-46C3-96AB-BF2496FC29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A99FF-9761-44C2-B3C4-36867F041773}" type="slidenum">
              <a:rPr lang="es-MX" smtClean="0"/>
              <a:t>11</a:t>
            </a:fld>
            <a:endParaRPr lang="es-MX"/>
          </a:p>
        </p:txBody>
      </p:sp>
      <p:sp>
        <p:nvSpPr>
          <p:cNvPr id="3" name="Título 1">
            <a:extLst>
              <a:ext uri="{FF2B5EF4-FFF2-40B4-BE49-F238E27FC236}">
                <a16:creationId xmlns:a16="http://schemas.microsoft.com/office/drawing/2014/main" id="{CA74F013-4681-438B-B0E6-B8569C17AEA1}"/>
              </a:ext>
            </a:extLst>
          </p:cNvPr>
          <p:cNvSpPr txBox="1">
            <a:spLocks/>
          </p:cNvSpPr>
          <p:nvPr/>
        </p:nvSpPr>
        <p:spPr>
          <a:xfrm>
            <a:off x="293615" y="254502"/>
            <a:ext cx="9991288" cy="1325563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3600" dirty="0">
                <a:solidFill>
                  <a:schemeClr val="accent1">
                    <a:lumMod val="50000"/>
                  </a:schemeClr>
                </a:solidFill>
                <a:latin typeface="Georgia Pro Semibold" panose="020B0604020202020204" pitchFamily="18" charset="0"/>
                <a:cs typeface="Arial" panose="020B0604020202020204" pitchFamily="34" charset="0"/>
              </a:rPr>
              <a:t>Measure of charge state distributions</a:t>
            </a:r>
          </a:p>
          <a:p>
            <a:pPr algn="ctr"/>
            <a:r>
              <a:rPr lang="en-GB" sz="2400" dirty="0">
                <a:solidFill>
                  <a:schemeClr val="accent1">
                    <a:lumMod val="50000"/>
                  </a:schemeClr>
                </a:solidFill>
                <a:latin typeface="Georgia Pro Semibold" panose="020B0604020202020204" pitchFamily="18" charset="0"/>
                <a:cs typeface="Arial" panose="020B0604020202020204" pitchFamily="34" charset="0"/>
              </a:rPr>
              <a:t>(C. Ruiz, M. </a:t>
            </a:r>
            <a:r>
              <a:rPr lang="en-GB" sz="2400" dirty="0" err="1">
                <a:solidFill>
                  <a:schemeClr val="accent1">
                    <a:lumMod val="50000"/>
                  </a:schemeClr>
                </a:solidFill>
                <a:latin typeface="Georgia Pro Semibold" panose="020B0604020202020204" pitchFamily="18" charset="0"/>
                <a:cs typeface="Arial" panose="020B0604020202020204" pitchFamily="34" charset="0"/>
              </a:rPr>
              <a:t>Alcorta</a:t>
            </a:r>
            <a:r>
              <a:rPr lang="en-GB" sz="2400" dirty="0">
                <a:solidFill>
                  <a:schemeClr val="accent1">
                    <a:lumMod val="50000"/>
                  </a:schemeClr>
                </a:solidFill>
                <a:latin typeface="Georgia Pro Semibold" panose="020B0604020202020204" pitchFamily="18" charset="0"/>
                <a:cs typeface="Arial" panose="020B0604020202020204" pitchFamily="34" charset="0"/>
              </a:rPr>
              <a:t> + CMAM+IEM-Staffs)</a:t>
            </a:r>
          </a:p>
        </p:txBody>
      </p:sp>
      <p:pic>
        <p:nvPicPr>
          <p:cNvPr id="1026" name="Picture 2" descr="TRIUMF logo — Liquid Xenon PET at TRIUMF">
            <a:extLst>
              <a:ext uri="{FF2B5EF4-FFF2-40B4-BE49-F238E27FC236}">
                <a16:creationId xmlns:a16="http://schemas.microsoft.com/office/drawing/2014/main" id="{87F3D83B-A4F5-4199-B152-D7CCE072886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93778" y="917284"/>
            <a:ext cx="2509438" cy="24467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id="{4735CE24-F2A0-4F4B-A7C9-D0FB3B23E3B0}"/>
              </a:ext>
            </a:extLst>
          </p:cNvPr>
          <p:cNvSpPr txBox="1"/>
          <p:nvPr/>
        </p:nvSpPr>
        <p:spPr>
          <a:xfrm>
            <a:off x="620785" y="1387628"/>
            <a:ext cx="8714064" cy="513839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main idea is to measure different stable beams on H and He target to obtain charge state</a:t>
            </a:r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distributions. </a:t>
            </a:r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The interest is particularly required for Mg beams.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en-GB" dirty="0">
              <a:solidFill>
                <a:srgbClr val="000000"/>
              </a:solidFill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marL="285750" indent="-28575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The problem appears considering the simulation with commercial programs give non reliable results for bea</a:t>
            </a:r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m charge stage distribution</a:t>
            </a:r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with gas targets (the plan </a:t>
            </a:r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for this experiments is to use windowless jet targets), when the goal is to measure cross sections.</a:t>
            </a:r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</a:p>
          <a:p>
            <a:pPr marL="285750" indent="-28575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endParaRPr lang="en-GB" sz="1800" dirty="0">
              <a:solidFill>
                <a:srgbClr val="000000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marL="285750" indent="-28575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L</a:t>
            </a:r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ooking the developing of this concept into a larger campaign to measure charge state distributions of various beams and energies. </a:t>
            </a:r>
          </a:p>
          <a:p>
            <a:pPr marL="285750" indent="-28575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endParaRPr lang="en-GB" dirty="0">
              <a:solidFill>
                <a:srgbClr val="000000"/>
              </a:solidFill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goal would be to create a compilation and simulation tool for the wider user community. This would require a grant to e.g. build a purpose-built windowless gas target with associated infrastructure (pumps), as well as associated diagnostics and an analysing magnet. </a:t>
            </a:r>
            <a:endParaRPr lang="en-GB" sz="1600" dirty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7393752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>
            <a:extLst>
              <a:ext uri="{FF2B5EF4-FFF2-40B4-BE49-F238E27FC236}">
                <a16:creationId xmlns:a16="http://schemas.microsoft.com/office/drawing/2014/main" id="{A6CC0C62-C0B0-4F4B-9EF5-BC8C81F5EE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A99FF-9761-44C2-B3C4-36867F041773}" type="slidenum">
              <a:rPr lang="es-MX" smtClean="0"/>
              <a:t>12</a:t>
            </a:fld>
            <a:endParaRPr lang="es-MX"/>
          </a:p>
        </p:txBody>
      </p:sp>
      <p:sp>
        <p:nvSpPr>
          <p:cNvPr id="3" name="Título 1">
            <a:extLst>
              <a:ext uri="{FF2B5EF4-FFF2-40B4-BE49-F238E27FC236}">
                <a16:creationId xmlns:a16="http://schemas.microsoft.com/office/drawing/2014/main" id="{F2817703-A186-41D3-8979-645FA6CA6F70}"/>
              </a:ext>
            </a:extLst>
          </p:cNvPr>
          <p:cNvSpPr txBox="1">
            <a:spLocks/>
          </p:cNvSpPr>
          <p:nvPr/>
        </p:nvSpPr>
        <p:spPr>
          <a:xfrm>
            <a:off x="-58723" y="136525"/>
            <a:ext cx="12192000" cy="1325563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3600" dirty="0">
                <a:solidFill>
                  <a:schemeClr val="accent1">
                    <a:lumMod val="50000"/>
                  </a:schemeClr>
                </a:solidFill>
                <a:latin typeface="Georgia Pro Semibold" panose="020B0604020202020204" pitchFamily="18" charset="0"/>
                <a:cs typeface="Arial" panose="020B0604020202020204" pitchFamily="34" charset="0"/>
              </a:rPr>
              <a:t>Intercomparison SARA-LEMA (AMS studies)</a:t>
            </a:r>
          </a:p>
          <a:p>
            <a:pPr algn="ctr"/>
            <a:r>
              <a:rPr lang="en-GB" sz="2000" dirty="0">
                <a:solidFill>
                  <a:schemeClr val="accent1">
                    <a:lumMod val="50000"/>
                  </a:schemeClr>
                </a:solidFill>
                <a:latin typeface="Georgia Pro Semibold" panose="020B0604020202020204" pitchFamily="18" charset="0"/>
                <a:cs typeface="Arial" panose="020B0604020202020204" pitchFamily="34" charset="0"/>
              </a:rPr>
              <a:t>(L. Acosta and LEMA/SARA staff)</a:t>
            </a:r>
          </a:p>
        </p:txBody>
      </p:sp>
      <p:sp>
        <p:nvSpPr>
          <p:cNvPr id="4" name="Marcador de contenido 2">
            <a:extLst>
              <a:ext uri="{FF2B5EF4-FFF2-40B4-BE49-F238E27FC236}">
                <a16:creationId xmlns:a16="http://schemas.microsoft.com/office/drawing/2014/main" id="{FEFA4CB6-F5C5-4256-9747-D396407971BA}"/>
              </a:ext>
            </a:extLst>
          </p:cNvPr>
          <p:cNvSpPr txBox="1">
            <a:spLocks/>
          </p:cNvSpPr>
          <p:nvPr/>
        </p:nvSpPr>
        <p:spPr>
          <a:xfrm>
            <a:off x="0" y="1352532"/>
            <a:ext cx="4259511" cy="5489575"/>
          </a:xfrm>
          <a:prstGeom prst="rect">
            <a:avLst/>
          </a:prstGeom>
        </p:spPr>
        <p:txBody>
          <a:bodyPr>
            <a:normAutofit fontScale="92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US" dirty="0"/>
              <a:t>Though many studies regarding </a:t>
            </a:r>
            <a:r>
              <a:rPr lang="en-US" baseline="30000" dirty="0"/>
              <a:t>26</a:t>
            </a:r>
            <a:r>
              <a:rPr lang="en-US" dirty="0"/>
              <a:t>Al has been carried out, still exist some discrepancies about its production in the interstellar medium. </a:t>
            </a:r>
          </a:p>
          <a:p>
            <a:pPr lvl="1" algn="just">
              <a:buFont typeface="Arial" panose="020B0604020202020204" pitchFamily="34" charset="0"/>
              <a:buNone/>
            </a:pPr>
            <a:endParaRPr lang="en-US" dirty="0"/>
          </a:p>
          <a:p>
            <a:pPr lvl="1" algn="just"/>
            <a:r>
              <a:rPr lang="en-US" b="1" baseline="30000" dirty="0"/>
              <a:t>28</a:t>
            </a:r>
            <a:r>
              <a:rPr lang="en-US" b="1" dirty="0"/>
              <a:t>Si(d,α)</a:t>
            </a:r>
            <a:r>
              <a:rPr lang="en-US" b="1" baseline="30000" dirty="0"/>
              <a:t>26</a:t>
            </a:r>
            <a:r>
              <a:rPr lang="en-US" b="1" dirty="0"/>
              <a:t>Al </a:t>
            </a:r>
            <a:endParaRPr lang="en-US" dirty="0"/>
          </a:p>
          <a:p>
            <a:pPr lvl="2" algn="just"/>
            <a:r>
              <a:rPr lang="en-US" dirty="0"/>
              <a:t>could contribute to explain the fraction of </a:t>
            </a:r>
            <a:r>
              <a:rPr lang="en-US" baseline="30000" dirty="0"/>
              <a:t>26</a:t>
            </a:r>
            <a:r>
              <a:rPr lang="en-US" dirty="0"/>
              <a:t>Mg found in meteorites, considering that not all </a:t>
            </a:r>
            <a:r>
              <a:rPr lang="en-US" baseline="30000" dirty="0"/>
              <a:t>26</a:t>
            </a:r>
            <a:r>
              <a:rPr lang="en-US" dirty="0"/>
              <a:t>Mg found, for instance in Allende meteorite, may be related to the previous presence of </a:t>
            </a:r>
            <a:r>
              <a:rPr lang="en-US" baseline="30000" dirty="0"/>
              <a:t>26</a:t>
            </a:r>
            <a:r>
              <a:rPr lang="en-US" dirty="0"/>
              <a:t>Al.</a:t>
            </a:r>
          </a:p>
          <a:p>
            <a:pPr lvl="1" algn="just"/>
            <a:r>
              <a:rPr lang="en-US" baseline="30000" dirty="0"/>
              <a:t>25</a:t>
            </a:r>
            <a:r>
              <a:rPr lang="en-US" dirty="0"/>
              <a:t>Mg(</a:t>
            </a:r>
            <a:r>
              <a:rPr lang="en-US" dirty="0" err="1"/>
              <a:t>p,</a:t>
            </a:r>
            <a:r>
              <a:rPr lang="en-US" dirty="0" err="1">
                <a:latin typeface="Times New Roman"/>
                <a:cs typeface="Times New Roman"/>
              </a:rPr>
              <a:t>γ</a:t>
            </a:r>
            <a:r>
              <a:rPr lang="en-US" dirty="0"/>
              <a:t>)</a:t>
            </a:r>
            <a:r>
              <a:rPr lang="en-US" baseline="30000" dirty="0"/>
              <a:t>26</a:t>
            </a:r>
            <a:r>
              <a:rPr lang="en-US" dirty="0"/>
              <a:t>Al </a:t>
            </a:r>
          </a:p>
          <a:p>
            <a:pPr lvl="2" algn="just"/>
            <a:r>
              <a:rPr lang="en-US" dirty="0"/>
              <a:t>It is not totally known which starts make the most important contribution (W-R, novae, AGB, supernovae explosion, etc.). </a:t>
            </a:r>
          </a:p>
          <a:p>
            <a:endParaRPr lang="es-MX" dirty="0"/>
          </a:p>
        </p:txBody>
      </p:sp>
      <p:pic>
        <p:nvPicPr>
          <p:cNvPr id="5" name="Picture 2" descr="https://www.cfa.harvard.edu/~pberlind/atlas/images/wr2.jpg">
            <a:extLst>
              <a:ext uri="{FF2B5EF4-FFF2-40B4-BE49-F238E27FC236}">
                <a16:creationId xmlns:a16="http://schemas.microsoft.com/office/drawing/2014/main" id="{E1350255-B88F-495B-86D9-C7039290909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40525" y="4610625"/>
            <a:ext cx="1548547" cy="1933221"/>
          </a:xfrm>
          <a:prstGeom prst="rect">
            <a:avLst/>
          </a:prstGeom>
          <a:noFill/>
        </p:spPr>
      </p:pic>
      <p:pic>
        <p:nvPicPr>
          <p:cNvPr id="6" name="Picture 4" descr="http://spaceindnews.wpengine.netdna-cdn.com/wp-content/uploads/2013/06/exploding-nova.jpg">
            <a:extLst>
              <a:ext uri="{FF2B5EF4-FFF2-40B4-BE49-F238E27FC236}">
                <a16:creationId xmlns:a16="http://schemas.microsoft.com/office/drawing/2014/main" id="{B57DC9DB-2BB3-4317-B281-30D2BF63DF4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40525" y="2978197"/>
            <a:ext cx="1548547" cy="1482950"/>
          </a:xfrm>
          <a:prstGeom prst="rect">
            <a:avLst/>
          </a:prstGeom>
          <a:noFill/>
        </p:spPr>
      </p:pic>
      <p:pic>
        <p:nvPicPr>
          <p:cNvPr id="7" name="Picture 2" descr="http://www.scielo.org.mx/img/revistas/rmcg/v27n1/a14f1.jpg">
            <a:extLst>
              <a:ext uri="{FF2B5EF4-FFF2-40B4-BE49-F238E27FC236}">
                <a16:creationId xmlns:a16="http://schemas.microsoft.com/office/drawing/2014/main" id="{977F28AE-8135-445A-AC21-7D5006F0B9B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print"/>
          <a:srcRect t="412" b="17179"/>
          <a:stretch/>
        </p:blipFill>
        <p:spPr bwMode="auto">
          <a:xfrm>
            <a:off x="4340525" y="1247140"/>
            <a:ext cx="1548547" cy="1641839"/>
          </a:xfrm>
          <a:prstGeom prst="rect">
            <a:avLst/>
          </a:prstGeom>
          <a:noFill/>
        </p:spPr>
      </p:pic>
      <p:pic>
        <p:nvPicPr>
          <p:cNvPr id="1026" name="Picture 2" descr="Acelerador Espectrómetro de Masas 1MV">
            <a:extLst>
              <a:ext uri="{FF2B5EF4-FFF2-40B4-BE49-F238E27FC236}">
                <a16:creationId xmlns:a16="http://schemas.microsoft.com/office/drawing/2014/main" id="{8E32B02D-6F63-4F1E-98BE-F7257F43D23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52469" y="978693"/>
            <a:ext cx="4121265" cy="27475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>
            <a:extLst>
              <a:ext uri="{FF2B5EF4-FFF2-40B4-BE49-F238E27FC236}">
                <a16:creationId xmlns:a16="http://schemas.microsoft.com/office/drawing/2014/main" id="{900D4B7E-EB0B-4630-BBAC-F1836A48C1D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652469" y="3900008"/>
            <a:ext cx="4121265" cy="23342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ítulo 1">
            <a:extLst>
              <a:ext uri="{FF2B5EF4-FFF2-40B4-BE49-F238E27FC236}">
                <a16:creationId xmlns:a16="http://schemas.microsoft.com/office/drawing/2014/main" id="{494E417E-6036-4202-A045-B13F993D7C61}"/>
              </a:ext>
            </a:extLst>
          </p:cNvPr>
          <p:cNvSpPr txBox="1">
            <a:spLocks/>
          </p:cNvSpPr>
          <p:nvPr/>
        </p:nvSpPr>
        <p:spPr>
          <a:xfrm>
            <a:off x="-124708" y="953723"/>
            <a:ext cx="5580698" cy="437356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2800" dirty="0">
                <a:solidFill>
                  <a:schemeClr val="accent1">
                    <a:lumMod val="50000"/>
                  </a:schemeClr>
                </a:solidFill>
                <a:latin typeface="Georgia Pro Semibold" panose="020B0604020202020204" pitchFamily="18" charset="0"/>
                <a:cs typeface="Arial" panose="020B0604020202020204" pitchFamily="34" charset="0"/>
              </a:rPr>
              <a:t>Astrophysical studies with </a:t>
            </a:r>
            <a:r>
              <a:rPr lang="en-GB" sz="2800" baseline="30000" dirty="0">
                <a:solidFill>
                  <a:schemeClr val="accent1">
                    <a:lumMod val="50000"/>
                  </a:schemeClr>
                </a:solidFill>
                <a:latin typeface="Georgia Pro Semibold" panose="020B0604020202020204" pitchFamily="18" charset="0"/>
                <a:cs typeface="Arial" panose="020B0604020202020204" pitchFamily="34" charset="0"/>
              </a:rPr>
              <a:t>26</a:t>
            </a:r>
            <a:r>
              <a:rPr lang="en-GB" sz="2800" dirty="0">
                <a:solidFill>
                  <a:schemeClr val="accent1">
                    <a:lumMod val="50000"/>
                  </a:schemeClr>
                </a:solidFill>
                <a:latin typeface="Georgia Pro Semibold" panose="020B0604020202020204" pitchFamily="18" charset="0"/>
                <a:cs typeface="Arial" panose="020B0604020202020204" pitchFamily="34" charset="0"/>
              </a:rPr>
              <a:t>Al</a:t>
            </a:r>
            <a:endParaRPr lang="en-GB" sz="1600" dirty="0">
              <a:solidFill>
                <a:schemeClr val="accent1">
                  <a:lumMod val="50000"/>
                </a:schemeClr>
              </a:solidFill>
              <a:latin typeface="Georgia Pro Semibold" panose="020B0604020202020204" pitchFamily="18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1961705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>
            <a:extLst>
              <a:ext uri="{FF2B5EF4-FFF2-40B4-BE49-F238E27FC236}">
                <a16:creationId xmlns:a16="http://schemas.microsoft.com/office/drawing/2014/main" id="{6ECFBF9F-EDDD-4D09-A8B6-F6EEFD902E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A99FF-9761-44C2-B3C4-36867F041773}" type="slidenum">
              <a:rPr lang="es-MX" smtClean="0"/>
              <a:t>13</a:t>
            </a:fld>
            <a:endParaRPr lang="es-MX"/>
          </a:p>
        </p:txBody>
      </p:sp>
      <p:sp>
        <p:nvSpPr>
          <p:cNvPr id="3" name="Título 1">
            <a:extLst>
              <a:ext uri="{FF2B5EF4-FFF2-40B4-BE49-F238E27FC236}">
                <a16:creationId xmlns:a16="http://schemas.microsoft.com/office/drawing/2014/main" id="{066A722D-9443-49D6-9E6D-E341C8B08DA5}"/>
              </a:ext>
            </a:extLst>
          </p:cNvPr>
          <p:cNvSpPr txBox="1">
            <a:spLocks/>
          </p:cNvSpPr>
          <p:nvPr/>
        </p:nvSpPr>
        <p:spPr>
          <a:xfrm>
            <a:off x="-58723" y="136525"/>
            <a:ext cx="12192000" cy="1325563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3600" baseline="30000" dirty="0">
                <a:solidFill>
                  <a:schemeClr val="accent1">
                    <a:lumMod val="50000"/>
                  </a:schemeClr>
                </a:solidFill>
                <a:latin typeface="Georgia Pro Semibold" panose="020B0604020202020204" pitchFamily="18" charset="0"/>
                <a:cs typeface="Arial" panose="020B0604020202020204" pitchFamily="34" charset="0"/>
              </a:rPr>
              <a:t>10</a:t>
            </a:r>
            <a:r>
              <a:rPr lang="en-GB" sz="3600" dirty="0">
                <a:solidFill>
                  <a:schemeClr val="accent1">
                    <a:lumMod val="50000"/>
                  </a:schemeClr>
                </a:solidFill>
                <a:latin typeface="Georgia Pro Semibold" panose="020B0604020202020204" pitchFamily="18" charset="0"/>
                <a:cs typeface="Arial" panose="020B0604020202020204" pitchFamily="34" charset="0"/>
              </a:rPr>
              <a:t>Be as a proxy for climate variability </a:t>
            </a:r>
          </a:p>
          <a:p>
            <a:pPr algn="ctr"/>
            <a:r>
              <a:rPr lang="en-GB" sz="2000" dirty="0">
                <a:solidFill>
                  <a:schemeClr val="accent1">
                    <a:lumMod val="50000"/>
                  </a:schemeClr>
                </a:solidFill>
                <a:latin typeface="Georgia Pro Semibold" panose="020B0604020202020204" pitchFamily="18" charset="0"/>
                <a:cs typeface="Arial" panose="020B0604020202020204" pitchFamily="34" charset="0"/>
              </a:rPr>
              <a:t>(L. Acosta and LEMA/SARA staff)</a:t>
            </a: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5FD8FEE4-71D8-4590-B979-4AC5C3423D7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570" y="1094502"/>
            <a:ext cx="4547952" cy="2714100"/>
          </a:xfrm>
          <a:prstGeom prst="rect">
            <a:avLst/>
          </a:prstGeom>
        </p:spPr>
      </p:pic>
      <p:pic>
        <p:nvPicPr>
          <p:cNvPr id="5" name="Imagen 4" descr="Imagen que contiene objeto, interior, sentado&#10;&#10;Descripción generada automáticamente">
            <a:extLst>
              <a:ext uri="{FF2B5EF4-FFF2-40B4-BE49-F238E27FC236}">
                <a16:creationId xmlns:a16="http://schemas.microsoft.com/office/drawing/2014/main" id="{CB18B009-EF6E-425A-A453-AE9D5132602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1823" y="4243293"/>
            <a:ext cx="1988370" cy="2071219"/>
          </a:xfrm>
          <a:prstGeom prst="rect">
            <a:avLst/>
          </a:prstGeom>
        </p:spPr>
      </p:pic>
      <p:sp>
        <p:nvSpPr>
          <p:cNvPr id="6" name="Subtítulo 2">
            <a:extLst>
              <a:ext uri="{FF2B5EF4-FFF2-40B4-BE49-F238E27FC236}">
                <a16:creationId xmlns:a16="http://schemas.microsoft.com/office/drawing/2014/main" id="{A0BD555C-ED18-4B92-8D53-012767A0C616}"/>
              </a:ext>
            </a:extLst>
          </p:cNvPr>
          <p:cNvSpPr txBox="1">
            <a:spLocks/>
          </p:cNvSpPr>
          <p:nvPr/>
        </p:nvSpPr>
        <p:spPr>
          <a:xfrm>
            <a:off x="5209962" y="1102052"/>
            <a:ext cx="6923315" cy="1144984"/>
          </a:xfrm>
          <a:prstGeom prst="rect">
            <a:avLst/>
          </a:prstGeom>
        </p:spPr>
        <p:txBody>
          <a:bodyPr vert="horz" lIns="68580" tIns="34290" rIns="68580" bIns="34290" rtlCol="0" anchor="t">
            <a:normAutofit fontScale="70000" lnSpcReduction="20000"/>
          </a:bodyPr>
          <a:lstStyle>
            <a:lvl1pPr marL="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21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257175" indent="-257175">
              <a:buFont typeface="Wingdings" panose="05000000000000000000" pitchFamily="2" charset="2"/>
              <a:buChar char="v"/>
            </a:pPr>
            <a:r>
              <a:rPr lang="en-GB" sz="1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Intensity of primary cosmic rays</a:t>
            </a:r>
          </a:p>
          <a:p>
            <a:pPr marL="257175" indent="-257175">
              <a:buFont typeface="Wingdings" panose="05000000000000000000" pitchFamily="2" charset="2"/>
              <a:buChar char="v"/>
            </a:pPr>
            <a:r>
              <a:rPr lang="en-GB" sz="1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Solar modulation</a:t>
            </a:r>
          </a:p>
          <a:p>
            <a:pPr marL="257175" indent="-257175">
              <a:buFont typeface="Wingdings" panose="05000000000000000000" pitchFamily="2" charset="2"/>
              <a:buChar char="v"/>
            </a:pPr>
            <a:r>
              <a:rPr lang="en-GB" sz="1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Magnetic modulation</a:t>
            </a:r>
          </a:p>
          <a:p>
            <a:pPr marL="257175" indent="-257175">
              <a:buFont typeface="Wingdings" panose="05000000000000000000" pitchFamily="2" charset="2"/>
              <a:buChar char="v"/>
            </a:pPr>
            <a:r>
              <a:rPr lang="en-GB" sz="1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Can be found in high mountain as tropical volcanos</a:t>
            </a:r>
          </a:p>
          <a:p>
            <a:endParaRPr lang="en-US" sz="15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MX" sz="15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Picture 2" descr="http://www.cronica.com.mx/oimagenes11/1/22f0d31848.jpg">
            <a:extLst>
              <a:ext uri="{FF2B5EF4-FFF2-40B4-BE49-F238E27FC236}">
                <a16:creationId xmlns:a16="http://schemas.microsoft.com/office/drawing/2014/main" id="{FEBBC26C-04E2-44CF-BD6E-D81DCCE524F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82798" y="4093229"/>
            <a:ext cx="3027164" cy="2071218"/>
          </a:xfrm>
          <a:prstGeom prst="rect">
            <a:avLst/>
          </a:prstGeom>
          <a:noFill/>
        </p:spPr>
      </p:pic>
      <p:pic>
        <p:nvPicPr>
          <p:cNvPr id="8" name="Imagen 7">
            <a:extLst>
              <a:ext uri="{FF2B5EF4-FFF2-40B4-BE49-F238E27FC236}">
                <a16:creationId xmlns:a16="http://schemas.microsoft.com/office/drawing/2014/main" id="{92871FEF-E894-4B35-9AEE-396BF82DF563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6964" y="4229020"/>
            <a:ext cx="3323273" cy="2492455"/>
          </a:xfrm>
          <a:prstGeom prst="rect">
            <a:avLst/>
          </a:prstGeom>
        </p:spPr>
      </p:pic>
      <p:pic>
        <p:nvPicPr>
          <p:cNvPr id="9" name="Imagen 8">
            <a:extLst>
              <a:ext uri="{FF2B5EF4-FFF2-40B4-BE49-F238E27FC236}">
                <a16:creationId xmlns:a16="http://schemas.microsoft.com/office/drawing/2014/main" id="{78A08EDD-DA2B-482C-AD2E-3AE203EF5788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29315" y="817425"/>
            <a:ext cx="2403962" cy="3205282"/>
          </a:xfrm>
          <a:prstGeom prst="rect">
            <a:avLst/>
          </a:prstGeom>
        </p:spPr>
      </p:pic>
      <p:pic>
        <p:nvPicPr>
          <p:cNvPr id="10" name="Imagen 9">
            <a:extLst>
              <a:ext uri="{FF2B5EF4-FFF2-40B4-BE49-F238E27FC236}">
                <a16:creationId xmlns:a16="http://schemas.microsoft.com/office/drawing/2014/main" id="{2B1D0F13-359A-4573-8608-62AD349D0883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91247" y="4742803"/>
            <a:ext cx="3538930" cy="1992945"/>
          </a:xfrm>
          <a:prstGeom prst="rect">
            <a:avLst/>
          </a:prstGeom>
        </p:spPr>
      </p:pic>
      <p:pic>
        <p:nvPicPr>
          <p:cNvPr id="11" name="Imagen 10">
            <a:extLst>
              <a:ext uri="{FF2B5EF4-FFF2-40B4-BE49-F238E27FC236}">
                <a16:creationId xmlns:a16="http://schemas.microsoft.com/office/drawing/2014/main" id="{171BABE8-C09C-4F78-8F7B-F70893A3697F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1096" y="2306241"/>
            <a:ext cx="2994022" cy="22455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119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3CD71CF-E69D-4FC1-A937-7EF5BDE2CF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315911"/>
            <a:ext cx="12192000" cy="1325563"/>
          </a:xfrm>
        </p:spPr>
        <p:txBody>
          <a:bodyPr>
            <a:normAutofit/>
          </a:bodyPr>
          <a:lstStyle/>
          <a:p>
            <a:pPr algn="ctr"/>
            <a:r>
              <a:rPr lang="en-GB" sz="4000" dirty="0"/>
              <a:t>The IEM-CSIC research lines for CNA-CMAM facilities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4886E69-3864-46C5-90F5-0142A7DFA66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64035" y="2122416"/>
            <a:ext cx="10515600" cy="3263318"/>
          </a:xfrm>
        </p:spPr>
        <p:txBody>
          <a:bodyPr/>
          <a:lstStyle/>
          <a:p>
            <a:r>
              <a:rPr lang="en-GB" dirty="0"/>
              <a:t>Nuclear instrumentation (ISRS Project, NUMEN Project)	</a:t>
            </a:r>
          </a:p>
          <a:p>
            <a:endParaRPr lang="en-GB" dirty="0"/>
          </a:p>
          <a:p>
            <a:r>
              <a:rPr lang="en-GB" dirty="0"/>
              <a:t>Nuclear Physics (astrophysical reactions, charge state distributions, calibrations for nuclear emulsion).</a:t>
            </a:r>
          </a:p>
          <a:p>
            <a:endParaRPr lang="en-GB" dirty="0"/>
          </a:p>
          <a:p>
            <a:r>
              <a:rPr lang="en-GB" dirty="0"/>
              <a:t>Applied physics AMS for geophysical studies.</a:t>
            </a:r>
          </a:p>
          <a:p>
            <a:endParaRPr lang="en-GB" dirty="0"/>
          </a:p>
          <a:p>
            <a:endParaRPr lang="en-GB" dirty="0"/>
          </a:p>
          <a:p>
            <a:pPr marL="0" indent="0">
              <a:buNone/>
            </a:pPr>
            <a:endParaRPr lang="en-GB" dirty="0"/>
          </a:p>
          <a:p>
            <a:endParaRPr lang="en-GB" dirty="0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6AB1B456-5C4A-452B-A0BB-CA9BC15CDE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A99FF-9761-44C2-B3C4-36867F041773}" type="slidenum">
              <a:rPr lang="es-MX" smtClean="0"/>
              <a:t>2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4082402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F023C2F-ABA3-49C2-AB04-87D62A2B39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968702"/>
          </a:xfrm>
        </p:spPr>
        <p:txBody>
          <a:bodyPr>
            <a:normAutofit/>
          </a:bodyPr>
          <a:lstStyle/>
          <a:p>
            <a:pPr algn="ctr"/>
            <a:r>
              <a:rPr lang="en-GB" sz="4000" dirty="0"/>
              <a:t>The ISRS focal plane elements</a:t>
            </a:r>
            <a:br>
              <a:rPr lang="en-GB" sz="4000" dirty="0"/>
            </a:br>
            <a:r>
              <a:rPr lang="en-GB" sz="2000" dirty="0"/>
              <a:t>T. </a:t>
            </a:r>
            <a:r>
              <a:rPr lang="en-GB" sz="2000" dirty="0" err="1"/>
              <a:t>Kurtukian</a:t>
            </a:r>
            <a:r>
              <a:rPr lang="en-GB" sz="2000" dirty="0"/>
              <a:t>, L. Acosta, O. Tengblad, MJG. Borge</a:t>
            </a:r>
            <a:endParaRPr lang="en-GB" sz="4000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4692BACE-0136-47BD-A3EE-052F61B71A1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154506"/>
            <a:ext cx="12192000" cy="1714529"/>
          </a:xfrm>
        </p:spPr>
        <p:txBody>
          <a:bodyPr>
            <a:normAutofit fontScale="85000" lnSpcReduction="20000"/>
          </a:bodyPr>
          <a:lstStyle/>
          <a:p>
            <a:r>
              <a:rPr lang="en-GB" dirty="0"/>
              <a:t>The main part from IEM-CSIC regarding ISRS project is related to the focal plane elements:</a:t>
            </a:r>
          </a:p>
          <a:p>
            <a:r>
              <a:rPr lang="en-GB" dirty="0"/>
              <a:t>Quadrupoles, Focal plane chamber, Focal plane detectors.</a:t>
            </a:r>
          </a:p>
          <a:p>
            <a:r>
              <a:rPr lang="en-GB" dirty="0"/>
              <a:t>With the aim to probe all these elements, we are planning to make our “demonstrator” in the Nuclear Physics Line of CMAM.</a:t>
            </a:r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2E3810AA-5398-48C4-9736-8EAA241C63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A99FF-9761-44C2-B3C4-36867F041773}" type="slidenum">
              <a:rPr lang="es-MX" smtClean="0"/>
              <a:t>3</a:t>
            </a:fld>
            <a:endParaRPr lang="es-MX"/>
          </a:p>
        </p:txBody>
      </p:sp>
      <p:pic>
        <p:nvPicPr>
          <p:cNvPr id="5" name="Picture 2" descr="Photo">
            <a:extLst>
              <a:ext uri="{FF2B5EF4-FFF2-40B4-BE49-F238E27FC236}">
                <a16:creationId xmlns:a16="http://schemas.microsoft.com/office/drawing/2014/main" id="{74C653E8-0852-4305-89E6-DEB9F3F78F5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834" y="2779023"/>
            <a:ext cx="5058561" cy="37939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Flecha: hacia la izquierda 5">
            <a:extLst>
              <a:ext uri="{FF2B5EF4-FFF2-40B4-BE49-F238E27FC236}">
                <a16:creationId xmlns:a16="http://schemas.microsoft.com/office/drawing/2014/main" id="{4AC28E57-5717-47B3-813B-34136932911C}"/>
              </a:ext>
            </a:extLst>
          </p:cNvPr>
          <p:cNvSpPr/>
          <p:nvPr/>
        </p:nvSpPr>
        <p:spPr>
          <a:xfrm rot="1480470">
            <a:off x="3676635" y="4935240"/>
            <a:ext cx="3267186" cy="90418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502F47E6-1BDD-4506-8BA9-5ACBC881756A}"/>
              </a:ext>
            </a:extLst>
          </p:cNvPr>
          <p:cNvSpPr txBox="1"/>
          <p:nvPr/>
        </p:nvSpPr>
        <p:spPr>
          <a:xfrm>
            <a:off x="5890301" y="5703494"/>
            <a:ext cx="18464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30 </a:t>
            </a:r>
            <a:r>
              <a:rPr lang="en-GB" dirty="0" err="1"/>
              <a:t>deg</a:t>
            </a:r>
            <a:r>
              <a:rPr lang="en-GB" dirty="0"/>
              <a:t> beamline</a:t>
            </a:r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30E32381-852D-4090-A724-06CC8E7C7FA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3537" y="3054839"/>
            <a:ext cx="4708718" cy="26486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96305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774BB87D-7A48-4AE9-A5A0-421C801135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A99FF-9761-44C2-B3C4-36867F041773}" type="slidenum">
              <a:rPr lang="es-MX" smtClean="0"/>
              <a:t>4</a:t>
            </a:fld>
            <a:endParaRPr lang="es-MX"/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0C741DBC-49B4-48E8-BD4E-3BBA72AA023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4891" y="1087288"/>
            <a:ext cx="11722217" cy="4035148"/>
          </a:xfrm>
          <a:prstGeom prst="rect">
            <a:avLst/>
          </a:prstGeom>
        </p:spPr>
      </p:pic>
      <p:cxnSp>
        <p:nvCxnSpPr>
          <p:cNvPr id="10" name="Conector recto de flecha 9">
            <a:extLst>
              <a:ext uri="{FF2B5EF4-FFF2-40B4-BE49-F238E27FC236}">
                <a16:creationId xmlns:a16="http://schemas.microsoft.com/office/drawing/2014/main" id="{0FF832C2-06E7-4BEC-864D-B29EEEE50C6F}"/>
              </a:ext>
            </a:extLst>
          </p:cNvPr>
          <p:cNvCxnSpPr>
            <a:cxnSpLocks/>
          </p:cNvCxnSpPr>
          <p:nvPr/>
        </p:nvCxnSpPr>
        <p:spPr>
          <a:xfrm>
            <a:off x="5134062" y="2063692"/>
            <a:ext cx="159391" cy="1468073"/>
          </a:xfrm>
          <a:prstGeom prst="straightConnector1">
            <a:avLst/>
          </a:prstGeom>
          <a:ln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CuadroTexto 11">
            <a:extLst>
              <a:ext uri="{FF2B5EF4-FFF2-40B4-BE49-F238E27FC236}">
                <a16:creationId xmlns:a16="http://schemas.microsoft.com/office/drawing/2014/main" id="{04863B8E-10F2-419C-8B1A-2296FA870B98}"/>
              </a:ext>
            </a:extLst>
          </p:cNvPr>
          <p:cNvSpPr txBox="1"/>
          <p:nvPr/>
        </p:nvSpPr>
        <p:spPr>
          <a:xfrm>
            <a:off x="5293453" y="2600587"/>
            <a:ext cx="7649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30deg</a:t>
            </a:r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70D69B86-9665-4577-AC07-FFB2ABFA4F43}"/>
              </a:ext>
            </a:extLst>
          </p:cNvPr>
          <p:cNvSpPr txBox="1"/>
          <p:nvPr/>
        </p:nvSpPr>
        <p:spPr>
          <a:xfrm>
            <a:off x="7256477" y="4337108"/>
            <a:ext cx="18623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ISRS quadrupoles</a:t>
            </a:r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0B35643F-3BBB-4C96-B058-371230F714B4}"/>
              </a:ext>
            </a:extLst>
          </p:cNvPr>
          <p:cNvSpPr txBox="1"/>
          <p:nvPr/>
        </p:nvSpPr>
        <p:spPr>
          <a:xfrm>
            <a:off x="2315361" y="2600587"/>
            <a:ext cx="17197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Nuclear Physics line Chamber</a:t>
            </a:r>
          </a:p>
        </p:txBody>
      </p:sp>
      <p:sp>
        <p:nvSpPr>
          <p:cNvPr id="15" name="CuadroTexto 14">
            <a:extLst>
              <a:ext uri="{FF2B5EF4-FFF2-40B4-BE49-F238E27FC236}">
                <a16:creationId xmlns:a16="http://schemas.microsoft.com/office/drawing/2014/main" id="{A4E7D7CE-9DFD-46DC-BDCB-6BD2B27AE0E1}"/>
              </a:ext>
            </a:extLst>
          </p:cNvPr>
          <p:cNvSpPr txBox="1"/>
          <p:nvPr/>
        </p:nvSpPr>
        <p:spPr>
          <a:xfrm>
            <a:off x="654341" y="3085051"/>
            <a:ext cx="16610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ISRS chambers</a:t>
            </a:r>
          </a:p>
        </p:txBody>
      </p:sp>
      <p:sp>
        <p:nvSpPr>
          <p:cNvPr id="16" name="Título 1">
            <a:extLst>
              <a:ext uri="{FF2B5EF4-FFF2-40B4-BE49-F238E27FC236}">
                <a16:creationId xmlns:a16="http://schemas.microsoft.com/office/drawing/2014/main" id="{2FF1401F-8485-4934-A087-72C4ABEC6E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315911"/>
            <a:ext cx="12192000" cy="771377"/>
          </a:xfrm>
        </p:spPr>
        <p:txBody>
          <a:bodyPr>
            <a:normAutofit/>
          </a:bodyPr>
          <a:lstStyle/>
          <a:p>
            <a:pPr algn="ctr"/>
            <a:r>
              <a:rPr lang="en-GB" sz="4000" dirty="0"/>
              <a:t>Planned layout</a:t>
            </a:r>
          </a:p>
        </p:txBody>
      </p:sp>
    </p:spTree>
    <p:extLst>
      <p:ext uri="{BB962C8B-B14F-4D97-AF65-F5344CB8AC3E}">
        <p14:creationId xmlns:p14="http://schemas.microsoft.com/office/powerpoint/2010/main" val="20560271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774BB87D-7A48-4AE9-A5A0-421C801135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A99FF-9761-44C2-B3C4-36867F041773}" type="slidenum">
              <a:rPr lang="es-MX" smtClean="0"/>
              <a:t>5</a:t>
            </a:fld>
            <a:endParaRPr lang="es-MX"/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0C741DBC-49B4-48E8-BD4E-3BBA72AA023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4891" y="1087288"/>
            <a:ext cx="11722217" cy="4035148"/>
          </a:xfrm>
          <a:prstGeom prst="rect">
            <a:avLst/>
          </a:prstGeom>
        </p:spPr>
      </p:pic>
      <p:cxnSp>
        <p:nvCxnSpPr>
          <p:cNvPr id="10" name="Conector recto de flecha 9">
            <a:extLst>
              <a:ext uri="{FF2B5EF4-FFF2-40B4-BE49-F238E27FC236}">
                <a16:creationId xmlns:a16="http://schemas.microsoft.com/office/drawing/2014/main" id="{0FF832C2-06E7-4BEC-864D-B29EEEE50C6F}"/>
              </a:ext>
            </a:extLst>
          </p:cNvPr>
          <p:cNvCxnSpPr>
            <a:cxnSpLocks/>
          </p:cNvCxnSpPr>
          <p:nvPr/>
        </p:nvCxnSpPr>
        <p:spPr>
          <a:xfrm>
            <a:off x="5134062" y="2063692"/>
            <a:ext cx="159391" cy="1468073"/>
          </a:xfrm>
          <a:prstGeom prst="straightConnector1">
            <a:avLst/>
          </a:prstGeom>
          <a:ln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CuadroTexto 11">
            <a:extLst>
              <a:ext uri="{FF2B5EF4-FFF2-40B4-BE49-F238E27FC236}">
                <a16:creationId xmlns:a16="http://schemas.microsoft.com/office/drawing/2014/main" id="{04863B8E-10F2-419C-8B1A-2296FA870B98}"/>
              </a:ext>
            </a:extLst>
          </p:cNvPr>
          <p:cNvSpPr txBox="1"/>
          <p:nvPr/>
        </p:nvSpPr>
        <p:spPr>
          <a:xfrm>
            <a:off x="5293453" y="2600587"/>
            <a:ext cx="7649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30deg</a:t>
            </a:r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70D69B86-9665-4577-AC07-FFB2ABFA4F43}"/>
              </a:ext>
            </a:extLst>
          </p:cNvPr>
          <p:cNvSpPr txBox="1"/>
          <p:nvPr/>
        </p:nvSpPr>
        <p:spPr>
          <a:xfrm>
            <a:off x="7256477" y="4337108"/>
            <a:ext cx="18623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ISRS quadrupoles</a:t>
            </a:r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0B35643F-3BBB-4C96-B058-371230F714B4}"/>
              </a:ext>
            </a:extLst>
          </p:cNvPr>
          <p:cNvSpPr txBox="1"/>
          <p:nvPr/>
        </p:nvSpPr>
        <p:spPr>
          <a:xfrm>
            <a:off x="2066487" y="2519653"/>
            <a:ext cx="17197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Nuclear Physics line Chamber</a:t>
            </a:r>
          </a:p>
        </p:txBody>
      </p:sp>
      <p:sp>
        <p:nvSpPr>
          <p:cNvPr id="15" name="CuadroTexto 14">
            <a:extLst>
              <a:ext uri="{FF2B5EF4-FFF2-40B4-BE49-F238E27FC236}">
                <a16:creationId xmlns:a16="http://schemas.microsoft.com/office/drawing/2014/main" id="{A4E7D7CE-9DFD-46DC-BDCB-6BD2B27AE0E1}"/>
              </a:ext>
            </a:extLst>
          </p:cNvPr>
          <p:cNvSpPr txBox="1"/>
          <p:nvPr/>
        </p:nvSpPr>
        <p:spPr>
          <a:xfrm>
            <a:off x="654341" y="3085051"/>
            <a:ext cx="16610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ISRS chambers</a:t>
            </a:r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46B2EEF0-F367-4C50-A572-1F525C1A17E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4262" y="4727978"/>
            <a:ext cx="3214538" cy="1808178"/>
          </a:xfrm>
          <a:prstGeom prst="rect">
            <a:avLst/>
          </a:prstGeom>
        </p:spPr>
      </p:pic>
      <p:pic>
        <p:nvPicPr>
          <p:cNvPr id="6" name="Imagen 5">
            <a:extLst>
              <a:ext uri="{FF2B5EF4-FFF2-40B4-BE49-F238E27FC236}">
                <a16:creationId xmlns:a16="http://schemas.microsoft.com/office/drawing/2014/main" id="{034958F7-AB19-42C4-B6A3-52C221450CD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8961" y="4771898"/>
            <a:ext cx="3214538" cy="1808178"/>
          </a:xfrm>
          <a:prstGeom prst="rect">
            <a:avLst/>
          </a:prstGeom>
        </p:spPr>
      </p:pic>
      <p:pic>
        <p:nvPicPr>
          <p:cNvPr id="9" name="Imagen 8">
            <a:extLst>
              <a:ext uri="{FF2B5EF4-FFF2-40B4-BE49-F238E27FC236}">
                <a16:creationId xmlns:a16="http://schemas.microsoft.com/office/drawing/2014/main" id="{D44FD56C-4E08-4F2A-8FA7-77A89281795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891" y="727820"/>
            <a:ext cx="2835095" cy="1594741"/>
          </a:xfrm>
          <a:prstGeom prst="rect">
            <a:avLst/>
          </a:prstGeom>
        </p:spPr>
      </p:pic>
      <p:sp>
        <p:nvSpPr>
          <p:cNvPr id="11" name="Flecha: hacia abajo 10">
            <a:extLst>
              <a:ext uri="{FF2B5EF4-FFF2-40B4-BE49-F238E27FC236}">
                <a16:creationId xmlns:a16="http://schemas.microsoft.com/office/drawing/2014/main" id="{AA0D2AB1-5BE0-46B3-8D96-B9A7EA951395}"/>
              </a:ext>
            </a:extLst>
          </p:cNvPr>
          <p:cNvSpPr/>
          <p:nvPr/>
        </p:nvSpPr>
        <p:spPr>
          <a:xfrm>
            <a:off x="1151219" y="2220606"/>
            <a:ext cx="333631" cy="86444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7" name="Imagen 16">
            <a:extLst>
              <a:ext uri="{FF2B5EF4-FFF2-40B4-BE49-F238E27FC236}">
                <a16:creationId xmlns:a16="http://schemas.microsoft.com/office/drawing/2014/main" id="{42388E71-CA90-4B0B-AA8D-8F0A2ED90EF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56150" y="5057532"/>
            <a:ext cx="1871809" cy="1654788"/>
          </a:xfrm>
          <a:prstGeom prst="rect">
            <a:avLst/>
          </a:prstGeom>
        </p:spPr>
      </p:pic>
      <p:sp>
        <p:nvSpPr>
          <p:cNvPr id="18" name="Flecha: hacia la izquierda 17">
            <a:extLst>
              <a:ext uri="{FF2B5EF4-FFF2-40B4-BE49-F238E27FC236}">
                <a16:creationId xmlns:a16="http://schemas.microsoft.com/office/drawing/2014/main" id="{EE76EE2B-2919-48D0-9DDC-EA3F08E8903F}"/>
              </a:ext>
            </a:extLst>
          </p:cNvPr>
          <p:cNvSpPr/>
          <p:nvPr/>
        </p:nvSpPr>
        <p:spPr>
          <a:xfrm rot="7106591">
            <a:off x="506221" y="4647058"/>
            <a:ext cx="978408" cy="249681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0" name="Imagen 19">
            <a:extLst>
              <a:ext uri="{FF2B5EF4-FFF2-40B4-BE49-F238E27FC236}">
                <a16:creationId xmlns:a16="http://schemas.microsoft.com/office/drawing/2014/main" id="{C218FD68-2C96-41DC-AE11-9869E82893F1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05874" y="15589"/>
            <a:ext cx="1495862" cy="2659310"/>
          </a:xfrm>
          <a:prstGeom prst="rect">
            <a:avLst/>
          </a:prstGeom>
        </p:spPr>
      </p:pic>
      <p:pic>
        <p:nvPicPr>
          <p:cNvPr id="22" name="Imagen 21">
            <a:extLst>
              <a:ext uri="{FF2B5EF4-FFF2-40B4-BE49-F238E27FC236}">
                <a16:creationId xmlns:a16="http://schemas.microsoft.com/office/drawing/2014/main" id="{C1566245-AF86-4EBC-9585-7A2A06DEBDE7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9369" y="98891"/>
            <a:ext cx="1328363" cy="2362683"/>
          </a:xfrm>
          <a:prstGeom prst="rect">
            <a:avLst/>
          </a:prstGeom>
        </p:spPr>
      </p:pic>
      <p:sp>
        <p:nvSpPr>
          <p:cNvPr id="24" name="Flecha: hacia abajo 23">
            <a:extLst>
              <a:ext uri="{FF2B5EF4-FFF2-40B4-BE49-F238E27FC236}">
                <a16:creationId xmlns:a16="http://schemas.microsoft.com/office/drawing/2014/main" id="{2A43E19A-2D06-4C01-B87A-BCDBDC657A39}"/>
              </a:ext>
            </a:extLst>
          </p:cNvPr>
          <p:cNvSpPr/>
          <p:nvPr/>
        </p:nvSpPr>
        <p:spPr>
          <a:xfrm rot="2680917">
            <a:off x="3668492" y="2034538"/>
            <a:ext cx="123698" cy="158875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610794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Marcador de número de diapositiva 14">
            <a:extLst>
              <a:ext uri="{FF2B5EF4-FFF2-40B4-BE49-F238E27FC236}">
                <a16:creationId xmlns:a16="http://schemas.microsoft.com/office/drawing/2014/main" id="{F78B6B0F-6DF6-494C-97B1-A38F117376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226926D2-2D4A-45BF-9A62-599D4E2CFB47}" type="slidenum">
              <a:t>6</a:t>
            </a:fld>
            <a:r>
              <a:rPr lang="de-DE"/>
              <a:t> /</a:t>
            </a:r>
          </a:p>
        </p:txBody>
      </p:sp>
      <p:sp>
        <p:nvSpPr>
          <p:cNvPr id="2" name=" 1">
            <a:extLst>
              <a:ext uri="{FF2B5EF4-FFF2-40B4-BE49-F238E27FC236}">
                <a16:creationId xmlns:a16="http://schemas.microsoft.com/office/drawing/2014/main" id="{D2913408-3757-4175-86E9-F3ABF7559555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0" y="230383"/>
            <a:ext cx="12088536" cy="590931"/>
          </a:xfrm>
        </p:spPr>
        <p:txBody>
          <a:bodyPr wrap="square">
            <a:spAutoFit/>
          </a:bodyPr>
          <a:lstStyle/>
          <a:p>
            <a:pPr lvl="0"/>
            <a:r>
              <a:rPr lang="en-US" sz="3600" dirty="0">
                <a:solidFill>
                  <a:schemeClr val="accent1">
                    <a:lumMod val="50000"/>
                  </a:schemeClr>
                </a:solidFill>
                <a:latin typeface="Georgia Pro Semibold" panose="020B0604020202020204" pitchFamily="18" charset="0"/>
                <a:cs typeface="Arial" panose="020B0604020202020204" pitchFamily="34" charset="0"/>
              </a:rPr>
              <a:t>CMAM – Nuclear Emulsion calibration </a:t>
            </a:r>
            <a:r>
              <a:rPr lang="en-US" sz="2400" dirty="0">
                <a:solidFill>
                  <a:schemeClr val="accent1">
                    <a:lumMod val="50000"/>
                  </a:schemeClr>
                </a:solidFill>
                <a:latin typeface="Georgia Pro Semibold" panose="020B0604020202020204" pitchFamily="18" charset="0"/>
                <a:cs typeface="Arial" panose="020B0604020202020204" pitchFamily="34" charset="0"/>
              </a:rPr>
              <a:t>(C. </a:t>
            </a:r>
            <a:r>
              <a:rPr lang="en-US" sz="2400" dirty="0" err="1">
                <a:solidFill>
                  <a:schemeClr val="accent1">
                    <a:lumMod val="50000"/>
                  </a:schemeClr>
                </a:solidFill>
                <a:latin typeface="Georgia Pro Semibold" panose="020B0604020202020204" pitchFamily="18" charset="0"/>
                <a:cs typeface="Arial" panose="020B0604020202020204" pitchFamily="34" charset="0"/>
              </a:rPr>
              <a:t>Rappold</a:t>
            </a:r>
            <a:r>
              <a:rPr lang="en-US" sz="2400" dirty="0">
                <a:solidFill>
                  <a:schemeClr val="accent1">
                    <a:lumMod val="50000"/>
                  </a:schemeClr>
                </a:solidFill>
                <a:latin typeface="Georgia Pro Semibold" panose="020B0604020202020204" pitchFamily="18" charset="0"/>
                <a:cs typeface="Arial" panose="020B0604020202020204" pitchFamily="34" charset="0"/>
              </a:rPr>
              <a:t>)</a:t>
            </a:r>
            <a:endParaRPr lang="en-US" sz="3600" dirty="0">
              <a:solidFill>
                <a:schemeClr val="accent1">
                  <a:lumMod val="50000"/>
                </a:schemeClr>
              </a:solidFill>
              <a:latin typeface="Georgia Pro Semibold" panose="020B0604020202020204" pitchFamily="18" charset="0"/>
              <a:cs typeface="Arial" panose="020B0604020202020204" pitchFamily="34" charset="0"/>
            </a:endParaRPr>
          </a:p>
        </p:txBody>
      </p:sp>
      <p:sp>
        <p:nvSpPr>
          <p:cNvPr id="3" name=" 2">
            <a:extLst>
              <a:ext uri="{FF2B5EF4-FFF2-40B4-BE49-F238E27FC236}">
                <a16:creationId xmlns:a16="http://schemas.microsoft.com/office/drawing/2014/main" id="{B374E78A-8063-44F8-989F-6DFA7875103B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>
          <a:xfrm>
            <a:off x="1253047" y="979592"/>
            <a:ext cx="10344490" cy="5564082"/>
          </a:xfrm>
        </p:spPr>
        <p:txBody>
          <a:bodyPr>
            <a:normAutofit lnSpcReduction="10000"/>
          </a:bodyPr>
          <a:lstStyle/>
          <a:p>
            <a:pPr lvl="0"/>
            <a:r>
              <a:rPr lang="en-US" sz="2286" dirty="0"/>
              <a:t>Nuclear Emulsion E07 experiment JPARC: Search </a:t>
            </a:r>
            <a:r>
              <a:rPr lang="en-US" sz="2286" dirty="0" err="1"/>
              <a:t>hypernuclei</a:t>
            </a:r>
            <a:r>
              <a:rPr lang="en-US" sz="2286" dirty="0"/>
              <a:t> with AI</a:t>
            </a:r>
          </a:p>
          <a:p>
            <a:pPr lvl="0"/>
            <a:endParaRPr lang="en-US" sz="2286" dirty="0"/>
          </a:p>
          <a:p>
            <a:pPr lvl="0"/>
            <a:endParaRPr lang="en-US" sz="2286" dirty="0"/>
          </a:p>
          <a:p>
            <a:pPr lvl="0"/>
            <a:endParaRPr lang="en-US" sz="2286" dirty="0"/>
          </a:p>
          <a:p>
            <a:pPr lvl="0"/>
            <a:endParaRPr lang="en-US" sz="2286" dirty="0"/>
          </a:p>
          <a:p>
            <a:pPr lvl="0"/>
            <a:endParaRPr lang="en-US" sz="2286" dirty="0"/>
          </a:p>
          <a:p>
            <a:pPr lvl="0"/>
            <a:endParaRPr lang="en-US" sz="2286" dirty="0"/>
          </a:p>
          <a:p>
            <a:pPr lvl="0"/>
            <a:endParaRPr lang="en-US" sz="2286" dirty="0"/>
          </a:p>
          <a:p>
            <a:pPr lvl="0"/>
            <a:r>
              <a:rPr lang="en-US" sz="2286" dirty="0"/>
              <a:t>Only possible thanks to Range ↔ </a:t>
            </a:r>
            <a:r>
              <a:rPr lang="en-US" sz="2286" dirty="0" err="1"/>
              <a:t>Ek</a:t>
            </a:r>
            <a:r>
              <a:rPr lang="en-US" sz="2286" dirty="0"/>
              <a:t> relation calibration</a:t>
            </a:r>
          </a:p>
          <a:p>
            <a:pPr lvl="1"/>
            <a:r>
              <a:rPr lang="en-US" sz="2286" dirty="0">
                <a:ea typeface="Lato" pitchFamily="2"/>
                <a:cs typeface="Lato" pitchFamily="2"/>
              </a:rPr>
              <a:t>alpha </a:t>
            </a:r>
            <a:r>
              <a:rPr lang="en-US" sz="2286" dirty="0"/>
              <a:t>decay of U-chain or Th-chain impurity → He isotope calibration</a:t>
            </a:r>
          </a:p>
          <a:p>
            <a:pPr lvl="1"/>
            <a:r>
              <a:rPr lang="en-US" sz="2286" dirty="0"/>
              <a:t>→ Applied to </a:t>
            </a:r>
            <a:r>
              <a:rPr lang="en-US" sz="2286" dirty="0">
                <a:ea typeface="Lato" pitchFamily="2"/>
                <a:cs typeface="Lato" pitchFamily="2"/>
              </a:rPr>
              <a:t>π- : more 2 MeV/c shift / </a:t>
            </a:r>
            <a:r>
              <a:rPr lang="en-US" sz="2286" u="sng" dirty="0">
                <a:ea typeface="Lato" pitchFamily="2"/>
                <a:cs typeface="Lato" pitchFamily="2"/>
              </a:rPr>
              <a:t>yet</a:t>
            </a:r>
            <a:r>
              <a:rPr lang="en-US" sz="2286" dirty="0">
                <a:ea typeface="Lato" pitchFamily="2"/>
                <a:cs typeface="Lato" pitchFamily="2"/>
              </a:rPr>
              <a:t> we aim a </a:t>
            </a:r>
            <a:r>
              <a:rPr lang="en-US" altLang="zh-CN" sz="2286" dirty="0">
                <a:ea typeface="Lato" pitchFamily="2"/>
                <a:cs typeface="Lato" pitchFamily="2"/>
              </a:rPr>
              <a:t>±</a:t>
            </a:r>
            <a:r>
              <a:rPr lang="en-US" sz="2286" dirty="0">
                <a:ea typeface="Lato" pitchFamily="2"/>
                <a:cs typeface="Lato" pitchFamily="2"/>
              </a:rPr>
              <a:t>14 keV in systematics</a:t>
            </a:r>
          </a:p>
          <a:p>
            <a:pPr lvl="0"/>
            <a:r>
              <a:rPr lang="en-US" sz="2286" u="sng" dirty="0">
                <a:ea typeface="Lato" pitchFamily="2"/>
                <a:cs typeface="Lato" pitchFamily="2"/>
              </a:rPr>
              <a:t>Precise H isotope calibration</a:t>
            </a:r>
            <a:r>
              <a:rPr lang="en-US" sz="2286" dirty="0">
                <a:ea typeface="Lato" pitchFamily="2"/>
                <a:cs typeface="Lato" pitchFamily="2"/>
              </a:rPr>
              <a:t>: CMAM beam very energy stable</a:t>
            </a:r>
          </a:p>
          <a:p>
            <a:pPr lvl="1">
              <a:buNone/>
            </a:pPr>
            <a:r>
              <a:rPr lang="en-US" sz="2286" dirty="0">
                <a:ea typeface="Lato" pitchFamily="2"/>
                <a:cs typeface="Lato" pitchFamily="2"/>
              </a:rPr>
              <a:t>→ stack of emulsion + irradiation of emulsions</a:t>
            </a:r>
          </a:p>
          <a:p>
            <a:pPr lvl="1">
              <a:buNone/>
            </a:pPr>
            <a:r>
              <a:rPr lang="en-US" sz="2286" dirty="0">
                <a:ea typeface="Lato" pitchFamily="2"/>
                <a:cs typeface="Lato" pitchFamily="2"/>
              </a:rPr>
              <a:t>→ Range measurement ↔ Energy = R-</a:t>
            </a:r>
            <a:r>
              <a:rPr lang="en-US" sz="2286" dirty="0" err="1">
                <a:ea typeface="Lato" pitchFamily="2"/>
                <a:cs typeface="Lato" pitchFamily="2"/>
              </a:rPr>
              <a:t>Ek</a:t>
            </a:r>
            <a:r>
              <a:rPr lang="en-US" sz="2286" dirty="0">
                <a:ea typeface="Lato" pitchFamily="2"/>
                <a:cs typeface="Lato" pitchFamily="2"/>
              </a:rPr>
              <a:t> </a:t>
            </a:r>
            <a:r>
              <a:rPr lang="en-US" sz="2286" u="sng" dirty="0">
                <a:ea typeface="Lato" pitchFamily="2"/>
                <a:cs typeface="Lato" pitchFamily="2"/>
              </a:rPr>
              <a:t>very precise calibration</a:t>
            </a: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762497B9-8AB8-4629-BA55-7CBB25939B8C}"/>
              </a:ext>
            </a:extLst>
          </p:cNvPr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9256215" y="1340081"/>
            <a:ext cx="2246792" cy="1990531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Imagen 4">
            <a:extLst>
              <a:ext uri="{FF2B5EF4-FFF2-40B4-BE49-F238E27FC236}">
                <a16:creationId xmlns:a16="http://schemas.microsoft.com/office/drawing/2014/main" id="{B972432F-50A1-4072-9E7D-16FAFA28F158}"/>
              </a:ext>
            </a:extLst>
          </p:cNvPr>
          <p:cNvPicPr>
            <a:picLocks noChangeAspect="1"/>
          </p:cNvPicPr>
          <p:nvPr/>
        </p:nvPicPr>
        <p:blipFill>
          <a:blip r:embed="rId4">
            <a:lum/>
            <a:alphaModFix/>
          </a:blip>
          <a:srcRect/>
          <a:stretch>
            <a:fillRect/>
          </a:stretch>
        </p:blipFill>
        <p:spPr>
          <a:xfrm>
            <a:off x="695759" y="1567347"/>
            <a:ext cx="3759673" cy="2625306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id="{C2D028A6-3444-4614-BD90-0BC19B1C786A}"/>
              </a:ext>
            </a:extLst>
          </p:cNvPr>
          <p:cNvSpPr txBox="1"/>
          <p:nvPr/>
        </p:nvSpPr>
        <p:spPr>
          <a:xfrm>
            <a:off x="743563" y="1322448"/>
            <a:ext cx="3546633" cy="291533"/>
          </a:xfrm>
          <a:prstGeom prst="rect">
            <a:avLst/>
          </a:prstGeom>
          <a:noFill/>
          <a:ln>
            <a:noFill/>
          </a:ln>
        </p:spPr>
        <p:txBody>
          <a:bodyPr vert="horz" wrap="none" lIns="97959" tIns="48980" rIns="97959" bIns="48980" anchorCtr="0" compatLnSpc="0">
            <a:spAutoFit/>
          </a:bodyPr>
          <a:lstStyle/>
          <a:p>
            <a:pPr hangingPunct="0">
              <a:defRPr lang="en-US"/>
            </a:pPr>
            <a:r>
              <a:rPr lang="en-US" sz="1306">
                <a:latin typeface="Liberation Sans" pitchFamily="18"/>
                <a:ea typeface="Microsoft YaHei" pitchFamily="2"/>
                <a:cs typeface="Mangal" pitchFamily="2"/>
              </a:rPr>
              <a:t>[T. Saito et al., Nat. Rev. Phys. 3, 803 (2021)]</a:t>
            </a:r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8C7A5756-CC63-4518-885E-BAF8DCD3D4DF}"/>
              </a:ext>
            </a:extLst>
          </p:cNvPr>
          <p:cNvPicPr>
            <a:picLocks noChangeAspect="1"/>
          </p:cNvPicPr>
          <p:nvPr/>
        </p:nvPicPr>
        <p:blipFill>
          <a:blip r:embed="rId5">
            <a:lum/>
            <a:alphaModFix/>
          </a:blip>
          <a:srcRect b="48879"/>
          <a:stretch>
            <a:fillRect/>
          </a:stretch>
        </p:blipFill>
        <p:spPr>
          <a:xfrm>
            <a:off x="6056477" y="1528164"/>
            <a:ext cx="2970122" cy="2622170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CuadroTexto 7">
            <a:extLst>
              <a:ext uri="{FF2B5EF4-FFF2-40B4-BE49-F238E27FC236}">
                <a16:creationId xmlns:a16="http://schemas.microsoft.com/office/drawing/2014/main" id="{C9F64565-1176-4696-A61A-28DD60965F76}"/>
              </a:ext>
            </a:extLst>
          </p:cNvPr>
          <p:cNvSpPr txBox="1"/>
          <p:nvPr/>
        </p:nvSpPr>
        <p:spPr>
          <a:xfrm>
            <a:off x="4316233" y="3037910"/>
            <a:ext cx="2109059" cy="869127"/>
          </a:xfrm>
          <a:prstGeom prst="rect">
            <a:avLst/>
          </a:prstGeom>
          <a:noFill/>
          <a:ln>
            <a:noFill/>
          </a:ln>
        </p:spPr>
        <p:txBody>
          <a:bodyPr vert="horz" wrap="none" lIns="97959" tIns="48980" rIns="97959" bIns="48980" anchorCtr="0" compatLnSpc="0">
            <a:spAutoFit/>
          </a:bodyPr>
          <a:lstStyle/>
          <a:p>
            <a:pPr algn="ctr" hangingPunct="0">
              <a:defRPr lang="en-US" sz="1600" b="1">
                <a:latin typeface="Lato" pitchFamily="2"/>
              </a:defRPr>
            </a:pPr>
            <a:r>
              <a:rPr lang="en-US" sz="1741" b="1">
                <a:latin typeface="Lato" pitchFamily="18"/>
                <a:ea typeface="Microsoft YaHei" pitchFamily="2"/>
                <a:cs typeface="Mangal" pitchFamily="2"/>
              </a:rPr>
              <a:t>→ 50 more events</a:t>
            </a:r>
          </a:p>
          <a:p>
            <a:pPr algn="ctr" hangingPunct="0">
              <a:defRPr lang="en-US" sz="1600" b="1">
                <a:latin typeface="Lato" pitchFamily="2"/>
              </a:defRPr>
            </a:pPr>
            <a:r>
              <a:rPr lang="en-US" sz="1741" b="1">
                <a:latin typeface="Lato" pitchFamily="18"/>
                <a:ea typeface="Microsoft YaHei" pitchFamily="2"/>
                <a:cs typeface="Mangal" pitchFamily="2"/>
              </a:rPr>
              <a:t>in 0.6% of 150PB</a:t>
            </a:r>
          </a:p>
          <a:p>
            <a:pPr algn="ctr" hangingPunct="0">
              <a:defRPr lang="en-US" sz="1600" b="1">
                <a:latin typeface="Lato" pitchFamily="2"/>
              </a:defRPr>
            </a:pPr>
            <a:r>
              <a:rPr lang="en-US" sz="1741" b="1">
                <a:latin typeface="Lato" pitchFamily="18"/>
                <a:ea typeface="Microsoft YaHei" pitchFamily="2"/>
                <a:cs typeface="Mangal" pitchFamily="2"/>
              </a:rPr>
              <a:t>of data</a:t>
            </a: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2F0A13B5-5E22-410C-B595-E7E22304FFA4}"/>
              </a:ext>
            </a:extLst>
          </p:cNvPr>
          <p:cNvSpPr txBox="1"/>
          <p:nvPr/>
        </p:nvSpPr>
        <p:spPr>
          <a:xfrm>
            <a:off x="4650175" y="1324408"/>
            <a:ext cx="4571273" cy="291533"/>
          </a:xfrm>
          <a:prstGeom prst="rect">
            <a:avLst/>
          </a:prstGeom>
          <a:noFill/>
          <a:ln>
            <a:noFill/>
          </a:ln>
        </p:spPr>
        <p:txBody>
          <a:bodyPr vert="horz" wrap="none" lIns="97959" tIns="48980" rIns="97959" bIns="48980" anchorCtr="0" compatLnSpc="0">
            <a:spAutoFit/>
          </a:bodyPr>
          <a:lstStyle/>
          <a:p>
            <a:pPr hangingPunct="0"/>
            <a:r>
              <a:rPr lang="en-US" sz="1306">
                <a:latin typeface="Liberation Sans" pitchFamily="18"/>
                <a:ea typeface="Microsoft YaHei" pitchFamily="2"/>
                <a:cs typeface="Mangal" pitchFamily="2"/>
              </a:rPr>
              <a:t>[A Kasagi et al., Prog. Theor. Exp. Phys. 8, 083D01 (2025)]</a:t>
            </a:r>
          </a:p>
        </p:txBody>
      </p:sp>
      <p:sp>
        <p:nvSpPr>
          <p:cNvPr id="10" name="Conector recto 9">
            <a:extLst>
              <a:ext uri="{FF2B5EF4-FFF2-40B4-BE49-F238E27FC236}">
                <a16:creationId xmlns:a16="http://schemas.microsoft.com/office/drawing/2014/main" id="{9F8401B4-ECB4-43CE-B8DB-941E13016501}"/>
              </a:ext>
            </a:extLst>
          </p:cNvPr>
          <p:cNvSpPr/>
          <p:nvPr/>
        </p:nvSpPr>
        <p:spPr>
          <a:xfrm flipH="1" flipV="1">
            <a:off x="8289946" y="3213060"/>
            <a:ext cx="940408" cy="548573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tailEnd type="arrow"/>
          </a:ln>
        </p:spPr>
        <p:txBody>
          <a:bodyPr wrap="none" lIns="97959" tIns="48980" rIns="97959" bIns="48980" anchor="ctr" anchorCtr="0" compatLnSpc="0"/>
          <a:lstStyle/>
          <a:p>
            <a:pPr hangingPunct="0"/>
            <a:endParaRPr lang="de-DE" sz="1959">
              <a:latin typeface="Liberation Sans" pitchFamily="18"/>
              <a:ea typeface="Microsoft YaHei" pitchFamily="2"/>
              <a:cs typeface="Mangal" pitchFamily="2"/>
            </a:endParaRPr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0A52C979-FAA0-468B-972A-7D04B3113D5A}"/>
              </a:ext>
            </a:extLst>
          </p:cNvPr>
          <p:cNvSpPr txBox="1"/>
          <p:nvPr/>
        </p:nvSpPr>
        <p:spPr>
          <a:xfrm>
            <a:off x="9230355" y="3683265"/>
            <a:ext cx="1880984" cy="450616"/>
          </a:xfrm>
          <a:prstGeom prst="rect">
            <a:avLst/>
          </a:prstGeom>
          <a:noFill/>
          <a:ln>
            <a:noFill/>
          </a:ln>
        </p:spPr>
        <p:txBody>
          <a:bodyPr vert="horz" wrap="none" lIns="97959" tIns="48980" rIns="97959" bIns="48980" anchorCtr="0" compatLnSpc="0">
            <a:spAutoFit/>
          </a:bodyPr>
          <a:lstStyle/>
          <a:p>
            <a:pPr hangingPunct="0"/>
            <a:r>
              <a:rPr lang="en-US" altLang="zh-CN" sz="2286">
                <a:latin typeface="Lato" pitchFamily="18"/>
                <a:ea typeface="Lato" pitchFamily="2"/>
                <a:cs typeface="Lato" pitchFamily="2"/>
              </a:rPr>
              <a:t>± </a:t>
            </a:r>
            <a:r>
              <a:rPr lang="de-DE" sz="1959">
                <a:latin typeface="Liberation Sans" pitchFamily="18"/>
                <a:ea typeface="Microsoft YaHei" pitchFamily="2"/>
                <a:cs typeface="Mangal" pitchFamily="2"/>
              </a:rPr>
              <a:t>50 keV (Sys)</a:t>
            </a:r>
          </a:p>
        </p:txBody>
      </p:sp>
      <p:sp>
        <p:nvSpPr>
          <p:cNvPr id="12" name="Conector recto 11">
            <a:extLst>
              <a:ext uri="{FF2B5EF4-FFF2-40B4-BE49-F238E27FC236}">
                <a16:creationId xmlns:a16="http://schemas.microsoft.com/office/drawing/2014/main" id="{44E3C373-5725-4D87-8421-1088DD227BB0}"/>
              </a:ext>
            </a:extLst>
          </p:cNvPr>
          <p:cNvSpPr/>
          <p:nvPr/>
        </p:nvSpPr>
        <p:spPr>
          <a:xfrm>
            <a:off x="4763416" y="2586122"/>
            <a:ext cx="1175510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tailEnd type="arrow"/>
          </a:ln>
        </p:spPr>
        <p:txBody>
          <a:bodyPr wrap="none" lIns="97959" tIns="48980" rIns="97959" bIns="48980" anchor="ctr" anchorCtr="0" compatLnSpc="0"/>
          <a:lstStyle/>
          <a:p>
            <a:pPr hangingPunct="0"/>
            <a:endParaRPr lang="de-DE" sz="1959">
              <a:latin typeface="Liberation Sans" pitchFamily="18"/>
              <a:ea typeface="Microsoft YaHei" pitchFamily="2"/>
              <a:cs typeface="Mangal" pitchFamily="2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>
            <a:extLst>
              <a:ext uri="{FF2B5EF4-FFF2-40B4-BE49-F238E27FC236}">
                <a16:creationId xmlns:a16="http://schemas.microsoft.com/office/drawing/2014/main" id="{291B7193-644A-428B-AE06-83EE618F25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A99FF-9761-44C2-B3C4-36867F041773}" type="slidenum">
              <a:rPr lang="es-MX" smtClean="0"/>
              <a:t>7</a:t>
            </a:fld>
            <a:endParaRPr lang="es-MX"/>
          </a:p>
        </p:txBody>
      </p:sp>
      <p:sp>
        <p:nvSpPr>
          <p:cNvPr id="3" name="Título 1">
            <a:extLst>
              <a:ext uri="{FF2B5EF4-FFF2-40B4-BE49-F238E27FC236}">
                <a16:creationId xmlns:a16="http://schemas.microsoft.com/office/drawing/2014/main" id="{7DCAB1D9-C77B-4497-9DCB-22B5507A264B}"/>
              </a:ext>
            </a:extLst>
          </p:cNvPr>
          <p:cNvSpPr txBox="1">
            <a:spLocks/>
          </p:cNvSpPr>
          <p:nvPr/>
        </p:nvSpPr>
        <p:spPr>
          <a:xfrm>
            <a:off x="0" y="315911"/>
            <a:ext cx="12192000" cy="1325563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3600" dirty="0">
                <a:solidFill>
                  <a:schemeClr val="accent1">
                    <a:lumMod val="50000"/>
                  </a:schemeClr>
                </a:solidFill>
                <a:latin typeface="Georgia Pro Semibold" panose="020B0604020202020204" pitchFamily="18" charset="0"/>
                <a:cs typeface="Arial" panose="020B0604020202020204" pitchFamily="34" charset="0"/>
              </a:rPr>
              <a:t>Test for the NUMEN tracker</a:t>
            </a:r>
          </a:p>
          <a:p>
            <a:pPr algn="ctr"/>
            <a:r>
              <a:rPr lang="en-GB" sz="2400" dirty="0">
                <a:solidFill>
                  <a:schemeClr val="accent1">
                    <a:lumMod val="50000"/>
                  </a:schemeClr>
                </a:solidFill>
                <a:latin typeface="Georgia Pro Semibold" panose="020B0604020202020204" pitchFamily="18" charset="0"/>
                <a:cs typeface="Arial" panose="020B0604020202020204" pitchFamily="34" charset="0"/>
              </a:rPr>
              <a:t>(M. Cavallaro, Y. </a:t>
            </a:r>
            <a:r>
              <a:rPr lang="en-GB" sz="2400" dirty="0" err="1">
                <a:solidFill>
                  <a:schemeClr val="accent1">
                    <a:lumMod val="50000"/>
                  </a:schemeClr>
                </a:solidFill>
                <a:latin typeface="Georgia Pro Semibold" panose="020B0604020202020204" pitchFamily="18" charset="0"/>
                <a:cs typeface="Arial" panose="020B0604020202020204" pitchFamily="34" charset="0"/>
              </a:rPr>
              <a:t>Ayyad</a:t>
            </a:r>
            <a:r>
              <a:rPr lang="en-GB" sz="2400" dirty="0">
                <a:solidFill>
                  <a:schemeClr val="accent1">
                    <a:lumMod val="50000"/>
                  </a:schemeClr>
                </a:solidFill>
                <a:latin typeface="Georgia Pro Semibold" panose="020B0604020202020204" pitchFamily="18" charset="0"/>
                <a:cs typeface="Arial" panose="020B0604020202020204" pitchFamily="34" charset="0"/>
              </a:rPr>
              <a:t>, L. Acosta)</a:t>
            </a:r>
          </a:p>
        </p:txBody>
      </p:sp>
      <p:pic>
        <p:nvPicPr>
          <p:cNvPr id="4" name="Immagine 11" descr="Immagine che contiene testo&#10;&#10;Descrizione generata automaticamente">
            <a:extLst>
              <a:ext uri="{FF2B5EF4-FFF2-40B4-BE49-F238E27FC236}">
                <a16:creationId xmlns:a16="http://schemas.microsoft.com/office/drawing/2014/main" id="{44DBDB74-AB05-4991-99EC-C8F83E34C74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176" y="1818695"/>
            <a:ext cx="2907968" cy="1932778"/>
          </a:xfrm>
          <a:prstGeom prst="rect">
            <a:avLst/>
          </a:prstGeom>
        </p:spPr>
      </p:pic>
      <p:cxnSp>
        <p:nvCxnSpPr>
          <p:cNvPr id="5" name="Connettore 2 14">
            <a:extLst>
              <a:ext uri="{FF2B5EF4-FFF2-40B4-BE49-F238E27FC236}">
                <a16:creationId xmlns:a16="http://schemas.microsoft.com/office/drawing/2014/main" id="{BD051F73-0D5E-4B70-98BD-5AAEF4BBC6AF}"/>
              </a:ext>
            </a:extLst>
          </p:cNvPr>
          <p:cNvCxnSpPr>
            <a:cxnSpLocks/>
          </p:cNvCxnSpPr>
          <p:nvPr/>
        </p:nvCxnSpPr>
        <p:spPr>
          <a:xfrm>
            <a:off x="902586" y="3611921"/>
            <a:ext cx="2043446" cy="291164"/>
          </a:xfrm>
          <a:prstGeom prst="straightConnector1">
            <a:avLst/>
          </a:prstGeom>
          <a:ln w="127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CasellaDiTesto 15">
            <a:extLst>
              <a:ext uri="{FF2B5EF4-FFF2-40B4-BE49-F238E27FC236}">
                <a16:creationId xmlns:a16="http://schemas.microsoft.com/office/drawing/2014/main" id="{A90A9188-637A-4069-8E9D-B1146BA12CB8}"/>
              </a:ext>
            </a:extLst>
          </p:cNvPr>
          <p:cNvSpPr txBox="1"/>
          <p:nvPr/>
        </p:nvSpPr>
        <p:spPr>
          <a:xfrm rot="664816">
            <a:off x="1543458" y="3727041"/>
            <a:ext cx="756938" cy="3520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688" dirty="0"/>
              <a:t>30 cm</a:t>
            </a:r>
          </a:p>
        </p:txBody>
      </p:sp>
      <p:cxnSp>
        <p:nvCxnSpPr>
          <p:cNvPr id="7" name="Connettore 2 16">
            <a:extLst>
              <a:ext uri="{FF2B5EF4-FFF2-40B4-BE49-F238E27FC236}">
                <a16:creationId xmlns:a16="http://schemas.microsoft.com/office/drawing/2014/main" id="{DFC56B43-F3CC-444C-ABC3-5FA259D00996}"/>
              </a:ext>
            </a:extLst>
          </p:cNvPr>
          <p:cNvCxnSpPr>
            <a:cxnSpLocks/>
          </p:cNvCxnSpPr>
          <p:nvPr/>
        </p:nvCxnSpPr>
        <p:spPr>
          <a:xfrm flipV="1">
            <a:off x="3391148" y="2236334"/>
            <a:ext cx="0" cy="1375587"/>
          </a:xfrm>
          <a:prstGeom prst="straightConnector1">
            <a:avLst/>
          </a:prstGeom>
          <a:ln w="127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CasellaDiTesto 17">
            <a:extLst>
              <a:ext uri="{FF2B5EF4-FFF2-40B4-BE49-F238E27FC236}">
                <a16:creationId xmlns:a16="http://schemas.microsoft.com/office/drawing/2014/main" id="{4AD8C21D-5D88-422D-BE1E-DAA0CFB1AE2F}"/>
              </a:ext>
            </a:extLst>
          </p:cNvPr>
          <p:cNvSpPr txBox="1"/>
          <p:nvPr/>
        </p:nvSpPr>
        <p:spPr>
          <a:xfrm rot="16200000">
            <a:off x="3119814" y="2756943"/>
            <a:ext cx="756938" cy="3520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688" dirty="0"/>
              <a:t>17 cm</a:t>
            </a:r>
          </a:p>
        </p:txBody>
      </p:sp>
      <p:cxnSp>
        <p:nvCxnSpPr>
          <p:cNvPr id="9" name="Connettore 2 18">
            <a:extLst>
              <a:ext uri="{FF2B5EF4-FFF2-40B4-BE49-F238E27FC236}">
                <a16:creationId xmlns:a16="http://schemas.microsoft.com/office/drawing/2014/main" id="{A16D9C7F-5616-4275-974E-B544AB1B33FB}"/>
              </a:ext>
            </a:extLst>
          </p:cNvPr>
          <p:cNvCxnSpPr>
            <a:cxnSpLocks/>
          </p:cNvCxnSpPr>
          <p:nvPr/>
        </p:nvCxnSpPr>
        <p:spPr>
          <a:xfrm flipH="1">
            <a:off x="2967963" y="3687672"/>
            <a:ext cx="448073" cy="254685"/>
          </a:xfrm>
          <a:prstGeom prst="straightConnector1">
            <a:avLst/>
          </a:prstGeom>
          <a:ln w="127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CasellaDiTesto 19">
            <a:extLst>
              <a:ext uri="{FF2B5EF4-FFF2-40B4-BE49-F238E27FC236}">
                <a16:creationId xmlns:a16="http://schemas.microsoft.com/office/drawing/2014/main" id="{53C0571F-3365-497B-A982-BDE2104E338B}"/>
              </a:ext>
            </a:extLst>
          </p:cNvPr>
          <p:cNvSpPr txBox="1"/>
          <p:nvPr/>
        </p:nvSpPr>
        <p:spPr>
          <a:xfrm rot="19777289">
            <a:off x="2900583" y="3727041"/>
            <a:ext cx="756938" cy="3520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688" dirty="0"/>
              <a:t>13 cm</a:t>
            </a:r>
          </a:p>
        </p:txBody>
      </p:sp>
      <p:pic>
        <p:nvPicPr>
          <p:cNvPr id="11" name="Immagine 2">
            <a:extLst>
              <a:ext uri="{FF2B5EF4-FFF2-40B4-BE49-F238E27FC236}">
                <a16:creationId xmlns:a16="http://schemas.microsoft.com/office/drawing/2014/main" id="{692B0430-5DA5-41B4-9FED-61BA31313EBF}"/>
              </a:ext>
            </a:extLst>
          </p:cNvPr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 l="10897" t="27412" r="7966" b="12913"/>
          <a:stretch>
            <a:fillRect/>
          </a:stretch>
        </p:blipFill>
        <p:spPr>
          <a:xfrm>
            <a:off x="297401" y="4288757"/>
            <a:ext cx="4152854" cy="2253332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Immagine 3">
            <a:extLst>
              <a:ext uri="{FF2B5EF4-FFF2-40B4-BE49-F238E27FC236}">
                <a16:creationId xmlns:a16="http://schemas.microsoft.com/office/drawing/2014/main" id="{20560944-886A-46CF-AD14-4B44414B25C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255698" y="166856"/>
            <a:ext cx="1737283" cy="1623672"/>
          </a:xfrm>
          <a:prstGeom prst="rect">
            <a:avLst/>
          </a:prstGeom>
        </p:spPr>
      </p:pic>
      <p:sp>
        <p:nvSpPr>
          <p:cNvPr id="13" name="Rectangle 507">
            <a:extLst>
              <a:ext uri="{FF2B5EF4-FFF2-40B4-BE49-F238E27FC236}">
                <a16:creationId xmlns:a16="http://schemas.microsoft.com/office/drawing/2014/main" id="{C5F32A44-FB53-423F-A5B6-4B8DD604C48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89227" y="1785091"/>
            <a:ext cx="619666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0" marR="0" lvl="0" indent="0" algn="l" defTabSz="85725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n-ea"/>
                <a:cs typeface="Arial" panose="020B0604020202020204" pitchFamily="34" charset="0"/>
              </a:rPr>
              <a:t>Manufactured by standard PCB techniques of precise drilling in G-10/FR-4 (and other materials) and Cu etching</a:t>
            </a:r>
          </a:p>
        </p:txBody>
      </p:sp>
      <p:sp>
        <p:nvSpPr>
          <p:cNvPr id="14" name="CasellaDiTesto 16">
            <a:extLst>
              <a:ext uri="{FF2B5EF4-FFF2-40B4-BE49-F238E27FC236}">
                <a16:creationId xmlns:a16="http://schemas.microsoft.com/office/drawing/2014/main" id="{7A1A81D3-EFB3-43B3-A2B0-D8C128723B1E}"/>
              </a:ext>
            </a:extLst>
          </p:cNvPr>
          <p:cNvSpPr txBox="1"/>
          <p:nvPr/>
        </p:nvSpPr>
        <p:spPr>
          <a:xfrm>
            <a:off x="4450255" y="1451955"/>
            <a:ext cx="497751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2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Thick</a:t>
            </a:r>
            <a:r>
              <a:rPr kumimoji="0" lang="it-IT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Gas Electron </a:t>
            </a:r>
            <a:r>
              <a:rPr kumimoji="0" lang="it-IT" sz="2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Multiplier</a:t>
            </a:r>
            <a:r>
              <a:rPr kumimoji="0" lang="it-IT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(THGEM)</a:t>
            </a:r>
          </a:p>
        </p:txBody>
      </p:sp>
      <p:sp>
        <p:nvSpPr>
          <p:cNvPr id="16" name="CuadroTexto 15">
            <a:extLst>
              <a:ext uri="{FF2B5EF4-FFF2-40B4-BE49-F238E27FC236}">
                <a16:creationId xmlns:a16="http://schemas.microsoft.com/office/drawing/2014/main" id="{16D647B0-58E7-429E-A191-CCFC409D921E}"/>
              </a:ext>
            </a:extLst>
          </p:cNvPr>
          <p:cNvSpPr txBox="1"/>
          <p:nvPr/>
        </p:nvSpPr>
        <p:spPr>
          <a:xfrm>
            <a:off x="4607665" y="2554515"/>
            <a:ext cx="7432066" cy="424731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Characterization of the particle identification properties of the gas</a:t>
            </a:r>
            <a:br>
              <a:rPr lang="en-GB" dirty="0"/>
            </a:br>
            <a:r>
              <a:rPr lang="en-GB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tracker coupled to a part of NUMEN-</a:t>
            </a:r>
            <a:r>
              <a:rPr lang="en-GB" b="0" i="0" dirty="0" err="1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SiC</a:t>
            </a:r>
            <a:r>
              <a:rPr lang="en-GB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 detectors. </a:t>
            </a:r>
          </a:p>
          <a:p>
            <a:endParaRPr lang="en-GB" dirty="0">
              <a:solidFill>
                <a:srgbClr val="222222"/>
              </a:solidFill>
              <a:latin typeface="Arial" panose="020B0604020202020204" pitchFamily="34" charset="0"/>
            </a:endParaRPr>
          </a:p>
          <a:p>
            <a:r>
              <a:rPr lang="en-GB" dirty="0">
                <a:solidFill>
                  <a:srgbClr val="222222"/>
                </a:solidFill>
                <a:latin typeface="Arial" panose="020B0604020202020204" pitchFamily="34" charset="0"/>
              </a:rPr>
              <a:t>W</a:t>
            </a:r>
            <a:r>
              <a:rPr lang="en-GB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e need a beam impinging on a target and the scattering particles will</a:t>
            </a:r>
            <a:br>
              <a:rPr lang="en-GB" dirty="0"/>
            </a:br>
            <a:r>
              <a:rPr lang="en-GB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reach a chamber containing the tracker at low pressure (10-50 mbar) gas</a:t>
            </a:r>
            <a:br>
              <a:rPr lang="en-GB" dirty="0"/>
            </a:br>
            <a:r>
              <a:rPr lang="en-GB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(typically isobutane, or possibly Ar-Co2). </a:t>
            </a:r>
          </a:p>
          <a:p>
            <a:endParaRPr lang="en-GB" b="0" i="0" dirty="0">
              <a:solidFill>
                <a:srgbClr val="222222"/>
              </a:solidFill>
              <a:effectLst/>
              <a:latin typeface="Arial" panose="020B0604020202020204" pitchFamily="34" charset="0"/>
            </a:endParaRPr>
          </a:p>
          <a:p>
            <a:r>
              <a:rPr lang="en-GB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The tracker should be tilted around the vertical axis with respect to </a:t>
            </a:r>
          </a:p>
          <a:p>
            <a:r>
              <a:rPr lang="en-GB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the scattering particles at an average angle of around 50-60 degrees </a:t>
            </a:r>
          </a:p>
          <a:p>
            <a:r>
              <a:rPr lang="en-GB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(which is the typical geometry of the MAGNEX focal plane detector). </a:t>
            </a:r>
          </a:p>
          <a:p>
            <a:endParaRPr lang="en-GB" dirty="0">
              <a:solidFill>
                <a:srgbClr val="222222"/>
              </a:solidFill>
              <a:latin typeface="Arial" panose="020B0604020202020204" pitchFamily="34" charset="0"/>
            </a:endParaRPr>
          </a:p>
          <a:p>
            <a:r>
              <a:rPr lang="en-GB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In this test we would use the gas tracker not only to track particles, </a:t>
            </a:r>
          </a:p>
          <a:p>
            <a:r>
              <a:rPr lang="en-GB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but also to measure the energy loss in the low pressure gas. </a:t>
            </a:r>
          </a:p>
          <a:p>
            <a:r>
              <a:rPr lang="en-GB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The </a:t>
            </a:r>
            <a:r>
              <a:rPr lang="en-GB" b="0" i="0" dirty="0" err="1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SiC</a:t>
            </a:r>
            <a:r>
              <a:rPr lang="en-GB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 array will measure the residual energy.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4911880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>
            <a:extLst>
              <a:ext uri="{FF2B5EF4-FFF2-40B4-BE49-F238E27FC236}">
                <a16:creationId xmlns:a16="http://schemas.microsoft.com/office/drawing/2014/main" id="{C3C43E55-321E-4F04-A677-A4C0DF751F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A99FF-9761-44C2-B3C4-36867F041773}" type="slidenum">
              <a:rPr lang="es-MX" smtClean="0"/>
              <a:t>8</a:t>
            </a:fld>
            <a:endParaRPr lang="es-MX"/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96908721-5D99-40EC-BBD9-76DE7F541C5B}"/>
              </a:ext>
            </a:extLst>
          </p:cNvPr>
          <p:cNvSpPr txBox="1"/>
          <p:nvPr/>
        </p:nvSpPr>
        <p:spPr>
          <a:xfrm>
            <a:off x="4110606" y="1278037"/>
            <a:ext cx="7998202" cy="535531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en-GB" b="0" i="0" dirty="0">
              <a:solidFill>
                <a:srgbClr val="222222"/>
              </a:solidFill>
              <a:effectLst/>
              <a:latin typeface="Arial" panose="020B0604020202020204" pitchFamily="34" charset="0"/>
            </a:endParaRPr>
          </a:p>
          <a:p>
            <a:endParaRPr lang="en-GB" b="0" i="0" dirty="0">
              <a:solidFill>
                <a:srgbClr val="222222"/>
              </a:solidFill>
              <a:effectLst/>
              <a:latin typeface="Arial" panose="020B0604020202020204" pitchFamily="34" charset="0"/>
            </a:endParaRPr>
          </a:p>
          <a:p>
            <a:r>
              <a:rPr lang="en-GB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Determination of the resolution and accuracy in the measurement of</a:t>
            </a:r>
            <a:br>
              <a:rPr lang="en-GB" dirty="0"/>
            </a:br>
            <a:r>
              <a:rPr lang="en-GB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the absolute position and angles extracted by the tracker.</a:t>
            </a:r>
          </a:p>
          <a:p>
            <a:endParaRPr lang="en-GB" dirty="0">
              <a:solidFill>
                <a:srgbClr val="222222"/>
              </a:solidFill>
              <a:latin typeface="Arial" panose="020B0604020202020204" pitchFamily="34" charset="0"/>
            </a:endParaRPr>
          </a:p>
          <a:p>
            <a:r>
              <a:rPr lang="en-GB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In this case we would need a pencil beam hitting the tracker (tilted at 60 degrees).</a:t>
            </a:r>
            <a:br>
              <a:rPr lang="en-GB" dirty="0"/>
            </a:br>
            <a:endParaRPr lang="en-GB" dirty="0"/>
          </a:p>
          <a:p>
            <a:r>
              <a:rPr lang="en-GB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The important and challenging aspect of this measurement is the alignment.</a:t>
            </a:r>
          </a:p>
          <a:p>
            <a:endParaRPr lang="en-GB" dirty="0">
              <a:solidFill>
                <a:srgbClr val="222222"/>
              </a:solidFill>
              <a:latin typeface="Arial" panose="020B0604020202020204" pitchFamily="34" charset="0"/>
            </a:endParaRPr>
          </a:p>
          <a:p>
            <a:r>
              <a:rPr lang="en-GB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 The absolute position of the tracker (of the segmented anode) should be known with an accuracy of about 0.1-0.2 mm.</a:t>
            </a:r>
          </a:p>
          <a:p>
            <a:endParaRPr lang="en-GB" dirty="0">
              <a:solidFill>
                <a:srgbClr val="222222"/>
              </a:solidFill>
              <a:latin typeface="Arial" panose="020B0604020202020204" pitchFamily="34" charset="0"/>
            </a:endParaRPr>
          </a:p>
          <a:p>
            <a:endParaRPr lang="en-GB" dirty="0">
              <a:solidFill>
                <a:srgbClr val="222222"/>
              </a:solidFill>
              <a:latin typeface="Arial" panose="020B0604020202020204" pitchFamily="34" charset="0"/>
            </a:endParaRPr>
          </a:p>
          <a:p>
            <a:r>
              <a:rPr lang="en-GB" dirty="0">
                <a:solidFill>
                  <a:srgbClr val="222222"/>
                </a:solidFill>
                <a:latin typeface="Arial" panose="020B0604020202020204" pitchFamily="34" charset="0"/>
              </a:rPr>
              <a:t>Chambers will be provided by IEM and USC/IGFAE. A tracker prototype is been finished at USC/IGFAE.</a:t>
            </a:r>
          </a:p>
          <a:p>
            <a:endParaRPr lang="en-GB" dirty="0">
              <a:solidFill>
                <a:srgbClr val="222222"/>
              </a:solidFill>
              <a:latin typeface="Arial" panose="020B0604020202020204" pitchFamily="34" charset="0"/>
            </a:endParaRPr>
          </a:p>
          <a:p>
            <a:r>
              <a:rPr lang="en-GB" dirty="0">
                <a:solidFill>
                  <a:srgbClr val="222222"/>
                </a:solidFill>
                <a:latin typeface="Arial" panose="020B0604020202020204" pitchFamily="34" charset="0"/>
              </a:rPr>
              <a:t>LNS-INFN NUMEN collaboration will provide detectors, electronics and DAQ, all the present ones performed for NUMEN-project.</a:t>
            </a:r>
            <a:endParaRPr lang="en-GB" dirty="0"/>
          </a:p>
        </p:txBody>
      </p:sp>
      <p:pic>
        <p:nvPicPr>
          <p:cNvPr id="5" name="Immagine 3">
            <a:extLst>
              <a:ext uri="{FF2B5EF4-FFF2-40B4-BE49-F238E27FC236}">
                <a16:creationId xmlns:a16="http://schemas.microsoft.com/office/drawing/2014/main" id="{6E36DCA1-5CDC-42B1-BAB4-9F8CC4368C8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55698" y="166856"/>
            <a:ext cx="1737283" cy="1623672"/>
          </a:xfrm>
          <a:prstGeom prst="rect">
            <a:avLst/>
          </a:prstGeom>
        </p:spPr>
      </p:pic>
      <p:grpSp>
        <p:nvGrpSpPr>
          <p:cNvPr id="6" name="Group 13">
            <a:extLst>
              <a:ext uri="{FF2B5EF4-FFF2-40B4-BE49-F238E27FC236}">
                <a16:creationId xmlns:a16="http://schemas.microsoft.com/office/drawing/2014/main" id="{798C5ED8-6FB1-A3F1-8A36-0B0779C188CA}"/>
              </a:ext>
            </a:extLst>
          </p:cNvPr>
          <p:cNvGrpSpPr/>
          <p:nvPr/>
        </p:nvGrpSpPr>
        <p:grpSpPr>
          <a:xfrm>
            <a:off x="0" y="354954"/>
            <a:ext cx="4110606" cy="2715418"/>
            <a:chOff x="690118" y="2515269"/>
            <a:chExt cx="3834258" cy="2441319"/>
          </a:xfrm>
        </p:grpSpPr>
        <p:pic>
          <p:nvPicPr>
            <p:cNvPr id="7" name="Picture 10">
              <a:extLst>
                <a:ext uri="{FF2B5EF4-FFF2-40B4-BE49-F238E27FC236}">
                  <a16:creationId xmlns:a16="http://schemas.microsoft.com/office/drawing/2014/main" id="{4A6F8513-4CAF-1FC2-2689-004B99FF172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90118" y="2515269"/>
              <a:ext cx="3834257" cy="2195098"/>
            </a:xfrm>
            <a:prstGeom prst="rect">
              <a:avLst/>
            </a:prstGeom>
          </p:spPr>
        </p:pic>
        <p:sp>
          <p:nvSpPr>
            <p:cNvPr id="8" name="TextBox 12">
              <a:extLst>
                <a:ext uri="{FF2B5EF4-FFF2-40B4-BE49-F238E27FC236}">
                  <a16:creationId xmlns:a16="http://schemas.microsoft.com/office/drawing/2014/main" id="{72884E00-44DA-FAB7-57B0-FE7A0132137A}"/>
                </a:ext>
              </a:extLst>
            </p:cNvPr>
            <p:cNvSpPr txBox="1"/>
            <p:nvPr/>
          </p:nvSpPr>
          <p:spPr>
            <a:xfrm>
              <a:off x="690118" y="4710367"/>
              <a:ext cx="3834258" cy="24622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es-E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GB" sz="1000" dirty="0">
                  <a:latin typeface="Raleway" pitchFamily="2" charset="0"/>
                </a:rPr>
                <a:t>EPJ Web of Conferences 333, 03006 (2025)</a:t>
              </a:r>
            </a:p>
          </p:txBody>
        </p:sp>
      </p:grpSp>
      <p:pic>
        <p:nvPicPr>
          <p:cNvPr id="9" name="Picture 19">
            <a:extLst>
              <a:ext uri="{FF2B5EF4-FFF2-40B4-BE49-F238E27FC236}">
                <a16:creationId xmlns:a16="http://schemas.microsoft.com/office/drawing/2014/main" id="{6C3A0B96-9FF8-C068-CF11-DE7C65DCF5E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9984" y="3192736"/>
            <a:ext cx="2784669" cy="31636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142488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40175E5-F335-C5A0-AC4B-743DF01CEDB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2" descr="Un letrero de color negro&#10;&#10;El contenido generado por IA puede ser incorrecto.">
            <a:extLst>
              <a:ext uri="{FF2B5EF4-FFF2-40B4-BE49-F238E27FC236}">
                <a16:creationId xmlns:a16="http://schemas.microsoft.com/office/drawing/2014/main" id="{283B1646-09AA-320E-DBB2-14F24BAFA8A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47793" y="277752"/>
            <a:ext cx="1629149" cy="307609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Imagen 10" descr="Imagen que contiene computadora, computer, oscuro, teclado&#10;&#10;El contenido generado por IA puede ser incorrecto.">
            <a:extLst>
              <a:ext uri="{FF2B5EF4-FFF2-40B4-BE49-F238E27FC236}">
                <a16:creationId xmlns:a16="http://schemas.microsoft.com/office/drawing/2014/main" id="{022EB95F-3B51-0895-512B-7081129D65E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06110" y="183102"/>
            <a:ext cx="786610" cy="3240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683F7979-B68E-D35E-5B83-4385D9DFCC87}"/>
              </a:ext>
            </a:extLst>
          </p:cNvPr>
          <p:cNvSpPr txBox="1"/>
          <p:nvPr/>
        </p:nvSpPr>
        <p:spPr>
          <a:xfrm>
            <a:off x="132850" y="81053"/>
            <a:ext cx="7203102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>
              <a:buNone/>
            </a:pPr>
            <a:r>
              <a:rPr lang="en-GB" sz="3600" dirty="0">
                <a:solidFill>
                  <a:schemeClr val="accent1">
                    <a:lumMod val="50000"/>
                  </a:schemeClr>
                </a:solidFill>
                <a:latin typeface="Georgia Pro Semibold" panose="020B0604020202020204" pitchFamily="18" charset="0"/>
                <a:ea typeface="+mj-ea"/>
                <a:cs typeface="Arial" panose="020B0604020202020204" pitchFamily="34" charset="0"/>
              </a:rPr>
              <a:t>Optical TPCs and Active Target</a:t>
            </a:r>
          </a:p>
          <a:p>
            <a:pPr algn="r">
              <a:buNone/>
            </a:pPr>
            <a:endParaRPr lang="en-GB" sz="3600" dirty="0">
              <a:solidFill>
                <a:schemeClr val="accent1">
                  <a:lumMod val="50000"/>
                </a:schemeClr>
              </a:solidFill>
              <a:latin typeface="Georgia Pro Semibold" panose="020B0604020202020204" pitchFamily="18" charset="0"/>
              <a:ea typeface="+mj-ea"/>
              <a:cs typeface="Arial" panose="020B0604020202020204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22E102C-C8C0-9B74-011B-561FEE486AE6}"/>
              </a:ext>
            </a:extLst>
          </p:cNvPr>
          <p:cNvSpPr txBox="1"/>
          <p:nvPr/>
        </p:nvSpPr>
        <p:spPr>
          <a:xfrm>
            <a:off x="11306958" y="6422967"/>
            <a:ext cx="7715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B123C9EB-0188-46C8-9FAE-93EB9E2E65CA}" type="slidenum">
              <a:rPr lang="en-GB" noProof="0" smtClean="0">
                <a:latin typeface="Raleway" pitchFamily="2" charset="0"/>
              </a:rPr>
              <a:pPr algn="r"/>
              <a:t>9</a:t>
            </a:fld>
            <a:endParaRPr lang="en-GB" noProof="0" dirty="0">
              <a:latin typeface="Raleway" pitchFamily="2" charset="0"/>
            </a:endParaRPr>
          </a:p>
        </p:txBody>
      </p:sp>
      <p:pic>
        <p:nvPicPr>
          <p:cNvPr id="3" name="Picture 16" descr="A machine with a black box&#10;&#10;Description automatically generated with medium confidence">
            <a:extLst>
              <a:ext uri="{FF2B5EF4-FFF2-40B4-BE49-F238E27FC236}">
                <a16:creationId xmlns:a16="http://schemas.microsoft.com/office/drawing/2014/main" id="{C96789E2-863F-0EC4-2B90-496950F3D57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6658" y="4191829"/>
            <a:ext cx="3520000" cy="1980000"/>
          </a:xfrm>
          <a:prstGeom prst="rect">
            <a:avLst/>
          </a:prstGeom>
        </p:spPr>
      </p:pic>
      <p:pic>
        <p:nvPicPr>
          <p:cNvPr id="12" name="Picture 18" descr="A machine with many wires&#10;&#10;Description automatically generated with medium confidence">
            <a:extLst>
              <a:ext uri="{FF2B5EF4-FFF2-40B4-BE49-F238E27FC236}">
                <a16:creationId xmlns:a16="http://schemas.microsoft.com/office/drawing/2014/main" id="{A1F41FA4-4875-19B5-1EC7-6F2DD54F9E8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06926" y="753501"/>
            <a:ext cx="1792626" cy="3186891"/>
          </a:xfrm>
          <a:prstGeom prst="rect">
            <a:avLst/>
          </a:prstGeom>
        </p:spPr>
      </p:pic>
      <p:pic>
        <p:nvPicPr>
          <p:cNvPr id="13" name="Imagen 10">
            <a:extLst>
              <a:ext uri="{FF2B5EF4-FFF2-40B4-BE49-F238E27FC236}">
                <a16:creationId xmlns:a16="http://schemas.microsoft.com/office/drawing/2014/main" id="{D7539261-6FBE-4F5B-9591-9ADA5E26ECF6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t="20060" b="12597"/>
          <a:stretch>
            <a:fillRect/>
          </a:stretch>
        </p:blipFill>
        <p:spPr>
          <a:xfrm>
            <a:off x="6238671" y="4187832"/>
            <a:ext cx="1655951" cy="1980000"/>
          </a:xfrm>
          <a:prstGeom prst="rect">
            <a:avLst/>
          </a:prstGeom>
        </p:spPr>
      </p:pic>
      <p:pic>
        <p:nvPicPr>
          <p:cNvPr id="15" name="Picture 4" descr="A white square object with wires&#10;&#10;Description automatically generated">
            <a:extLst>
              <a:ext uri="{FF2B5EF4-FFF2-40B4-BE49-F238E27FC236}">
                <a16:creationId xmlns:a16="http://schemas.microsoft.com/office/drawing/2014/main" id="{ED4CBBDC-0F37-6A29-44E0-30154C0B9625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980" b="29037"/>
          <a:stretch>
            <a:fillRect/>
          </a:stretch>
        </p:blipFill>
        <p:spPr>
          <a:xfrm>
            <a:off x="8014189" y="2357452"/>
            <a:ext cx="1461389" cy="1608894"/>
          </a:xfrm>
          <a:prstGeom prst="rect">
            <a:avLst/>
          </a:prstGeom>
        </p:spPr>
      </p:pic>
      <p:grpSp>
        <p:nvGrpSpPr>
          <p:cNvPr id="20" name="Group 19">
            <a:extLst>
              <a:ext uri="{FF2B5EF4-FFF2-40B4-BE49-F238E27FC236}">
                <a16:creationId xmlns:a16="http://schemas.microsoft.com/office/drawing/2014/main" id="{BB9B26FC-BB9E-E962-9F3F-F85352E4F5E6}"/>
              </a:ext>
            </a:extLst>
          </p:cNvPr>
          <p:cNvGrpSpPr/>
          <p:nvPr/>
        </p:nvGrpSpPr>
        <p:grpSpPr>
          <a:xfrm>
            <a:off x="6508753" y="690168"/>
            <a:ext cx="3060001" cy="1529872"/>
            <a:chOff x="6862704" y="547072"/>
            <a:chExt cx="3060001" cy="1529872"/>
          </a:xfrm>
        </p:grpSpPr>
        <p:pic>
          <p:nvPicPr>
            <p:cNvPr id="16" name="Imagen 2">
              <a:extLst>
                <a:ext uri="{FF2B5EF4-FFF2-40B4-BE49-F238E27FC236}">
                  <a16:creationId xmlns:a16="http://schemas.microsoft.com/office/drawing/2014/main" id="{BA5DD217-2943-2330-12AC-4C601CF3BFD1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6862705" y="547072"/>
              <a:ext cx="3060000" cy="1386000"/>
            </a:xfrm>
            <a:prstGeom prst="rect">
              <a:avLst/>
            </a:prstGeom>
          </p:spPr>
        </p:pic>
        <p:sp>
          <p:nvSpPr>
            <p:cNvPr id="17" name="CuadroTexto 8">
              <a:extLst>
                <a:ext uri="{FF2B5EF4-FFF2-40B4-BE49-F238E27FC236}">
                  <a16:creationId xmlns:a16="http://schemas.microsoft.com/office/drawing/2014/main" id="{AE5F27A7-EA0F-0BEE-2B8F-2446B9EAA074}"/>
                </a:ext>
              </a:extLst>
            </p:cNvPr>
            <p:cNvSpPr txBox="1"/>
            <p:nvPr/>
          </p:nvSpPr>
          <p:spPr>
            <a:xfrm>
              <a:off x="6862704" y="1830723"/>
              <a:ext cx="2966825" cy="24622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GB" sz="1000" noProof="0" dirty="0">
                  <a:latin typeface="Raleway" pitchFamily="2" charset="0"/>
                </a:rPr>
                <a:t>F. </a:t>
              </a:r>
              <a:r>
                <a:rPr lang="en-GB" sz="1000" noProof="0" dirty="0" err="1">
                  <a:latin typeface="Raleway" pitchFamily="2" charset="0"/>
                </a:rPr>
                <a:t>Brunbauer</a:t>
              </a:r>
              <a:r>
                <a:rPr lang="en-GB" sz="1000" noProof="0" dirty="0">
                  <a:latin typeface="Raleway" pitchFamily="2" charset="0"/>
                </a:rPr>
                <a:t> et al., NIM, A 955 (2020) 163320</a:t>
              </a:r>
            </a:p>
          </p:txBody>
        </p:sp>
      </p:grpSp>
      <p:grpSp>
        <p:nvGrpSpPr>
          <p:cNvPr id="53" name="Group 52">
            <a:extLst>
              <a:ext uri="{FF2B5EF4-FFF2-40B4-BE49-F238E27FC236}">
                <a16:creationId xmlns:a16="http://schemas.microsoft.com/office/drawing/2014/main" id="{CC9339C0-ACF9-91DD-BF5C-DD6D3C5FBB64}"/>
              </a:ext>
            </a:extLst>
          </p:cNvPr>
          <p:cNvGrpSpPr/>
          <p:nvPr/>
        </p:nvGrpSpPr>
        <p:grpSpPr>
          <a:xfrm>
            <a:off x="285342" y="807526"/>
            <a:ext cx="5099270" cy="5360307"/>
            <a:chOff x="285342" y="807526"/>
            <a:chExt cx="5099270" cy="5360307"/>
          </a:xfrm>
        </p:grpSpPr>
        <p:grpSp>
          <p:nvGrpSpPr>
            <p:cNvPr id="41" name="Group 40">
              <a:extLst>
                <a:ext uri="{FF2B5EF4-FFF2-40B4-BE49-F238E27FC236}">
                  <a16:creationId xmlns:a16="http://schemas.microsoft.com/office/drawing/2014/main" id="{20570E8D-063F-3BF8-A482-5D86394B7070}"/>
                </a:ext>
              </a:extLst>
            </p:cNvPr>
            <p:cNvGrpSpPr/>
            <p:nvPr/>
          </p:nvGrpSpPr>
          <p:grpSpPr>
            <a:xfrm>
              <a:off x="296994" y="807526"/>
              <a:ext cx="5087618" cy="5360307"/>
              <a:chOff x="292446" y="1478410"/>
              <a:chExt cx="3860801" cy="4205720"/>
            </a:xfrm>
          </p:grpSpPr>
          <p:grpSp>
            <p:nvGrpSpPr>
              <p:cNvPr id="35" name="Group 34">
                <a:extLst>
                  <a:ext uri="{FF2B5EF4-FFF2-40B4-BE49-F238E27FC236}">
                    <a16:creationId xmlns:a16="http://schemas.microsoft.com/office/drawing/2014/main" id="{61F78E91-1642-9835-98BE-5244D8CDAECB}"/>
                  </a:ext>
                </a:extLst>
              </p:cNvPr>
              <p:cNvGrpSpPr/>
              <p:nvPr/>
            </p:nvGrpSpPr>
            <p:grpSpPr>
              <a:xfrm>
                <a:off x="292446" y="1478410"/>
                <a:ext cx="3860801" cy="4205720"/>
                <a:chOff x="292446" y="1451146"/>
                <a:chExt cx="3860801" cy="4205720"/>
              </a:xfrm>
            </p:grpSpPr>
            <p:grpSp>
              <p:nvGrpSpPr>
                <p:cNvPr id="30" name="Group 29">
                  <a:extLst>
                    <a:ext uri="{FF2B5EF4-FFF2-40B4-BE49-F238E27FC236}">
                      <a16:creationId xmlns:a16="http://schemas.microsoft.com/office/drawing/2014/main" id="{C11E50E8-A850-6090-AC30-6730B25AF70D}"/>
                    </a:ext>
                  </a:extLst>
                </p:cNvPr>
                <p:cNvGrpSpPr/>
                <p:nvPr/>
              </p:nvGrpSpPr>
              <p:grpSpPr>
                <a:xfrm>
                  <a:off x="292446" y="1451146"/>
                  <a:ext cx="3860801" cy="4205720"/>
                  <a:chOff x="215898" y="1451146"/>
                  <a:chExt cx="3860801" cy="4205720"/>
                </a:xfrm>
              </p:grpSpPr>
              <p:pic>
                <p:nvPicPr>
                  <p:cNvPr id="2" name="Google Shape;97;p6" descr="Diagram&#10;&#10;Description automatically generated">
                    <a:extLst>
                      <a:ext uri="{FF2B5EF4-FFF2-40B4-BE49-F238E27FC236}">
                        <a16:creationId xmlns:a16="http://schemas.microsoft.com/office/drawing/2014/main" id="{96B13E2D-B7DC-2C13-C34E-76924D82B69F}"/>
                      </a:ext>
                    </a:extLst>
                  </p:cNvPr>
                  <p:cNvPicPr preferRelativeResize="0"/>
                  <p:nvPr/>
                </p:nvPicPr>
                <p:blipFill rotWithShape="1">
                  <a:blip r:embed="rId9">
                    <a:alphaModFix/>
                  </a:blip>
                  <a:srcRect l="3196" t="8255" r="6930" b="3177"/>
                  <a:stretch>
                    <a:fillRect/>
                  </a:stretch>
                </p:blipFill>
                <p:spPr>
                  <a:xfrm>
                    <a:off x="215898" y="1526184"/>
                    <a:ext cx="3860800" cy="4130682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</p:pic>
              <p:sp>
                <p:nvSpPr>
                  <p:cNvPr id="22" name="TextBox 21">
                    <a:extLst>
                      <a:ext uri="{FF2B5EF4-FFF2-40B4-BE49-F238E27FC236}">
                        <a16:creationId xmlns:a16="http://schemas.microsoft.com/office/drawing/2014/main" id="{C6942B9C-619F-47BB-2FF3-DB10E08C3D0A}"/>
                      </a:ext>
                    </a:extLst>
                  </p:cNvPr>
                  <p:cNvSpPr txBox="1"/>
                  <p:nvPr/>
                </p:nvSpPr>
                <p:spPr>
                  <a:xfrm>
                    <a:off x="2626473" y="2841242"/>
                    <a:ext cx="1450226" cy="241483"/>
                  </a:xfrm>
                  <a:prstGeom prst="rect">
                    <a:avLst/>
                  </a:prstGeom>
                  <a:solidFill>
                    <a:schemeClr val="bg1"/>
                  </a:solidFill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GB" sz="1400" noProof="0" dirty="0">
                        <a:latin typeface="Raleway" pitchFamily="2" charset="0"/>
                      </a:rPr>
                      <a:t>Viewport</a:t>
                    </a:r>
                  </a:p>
                </p:txBody>
              </p:sp>
              <p:sp>
                <p:nvSpPr>
                  <p:cNvPr id="28" name="TextBox 27">
                    <a:extLst>
                      <a:ext uri="{FF2B5EF4-FFF2-40B4-BE49-F238E27FC236}">
                        <a16:creationId xmlns:a16="http://schemas.microsoft.com/office/drawing/2014/main" id="{CDC650CF-27BB-46C8-E497-4AA03B27551B}"/>
                      </a:ext>
                    </a:extLst>
                  </p:cNvPr>
                  <p:cNvSpPr txBox="1"/>
                  <p:nvPr/>
                </p:nvSpPr>
                <p:spPr>
                  <a:xfrm>
                    <a:off x="2771773" y="1803335"/>
                    <a:ext cx="1098952" cy="738664"/>
                  </a:xfrm>
                  <a:prstGeom prst="rect">
                    <a:avLst/>
                  </a:prstGeom>
                  <a:solidFill>
                    <a:schemeClr val="bg1"/>
                  </a:solidFill>
                </p:spPr>
                <p:txBody>
                  <a:bodyPr wrap="square" rtlCol="0">
                    <a:spAutoFit/>
                  </a:bodyPr>
                  <a:lstStyle/>
                  <a:p>
                    <a:endParaRPr lang="en-GB" sz="1400" noProof="0" dirty="0">
                      <a:latin typeface="Raleway" pitchFamily="2" charset="0"/>
                    </a:endParaRPr>
                  </a:p>
                  <a:p>
                    <a:endParaRPr lang="en-GB" sz="1400" dirty="0">
                      <a:latin typeface="Raleway" pitchFamily="2" charset="0"/>
                    </a:endParaRPr>
                  </a:p>
                  <a:p>
                    <a:r>
                      <a:rPr lang="en-GB" sz="1400" noProof="0" dirty="0">
                        <a:latin typeface="Raleway" pitchFamily="2" charset="0"/>
                      </a:rPr>
                      <a:t>Camera</a:t>
                    </a:r>
                  </a:p>
                </p:txBody>
              </p:sp>
              <p:sp>
                <p:nvSpPr>
                  <p:cNvPr id="29" name="Rectangle 28">
                    <a:extLst>
                      <a:ext uri="{FF2B5EF4-FFF2-40B4-BE49-F238E27FC236}">
                        <a16:creationId xmlns:a16="http://schemas.microsoft.com/office/drawing/2014/main" id="{31AECE50-0038-1B0E-7672-945E2F7097D6}"/>
                      </a:ext>
                    </a:extLst>
                  </p:cNvPr>
                  <p:cNvSpPr/>
                  <p:nvPr/>
                </p:nvSpPr>
                <p:spPr>
                  <a:xfrm>
                    <a:off x="215900" y="1451146"/>
                    <a:ext cx="3860799" cy="366180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21" name="TextBox 20">
                    <a:extLst>
                      <a:ext uri="{FF2B5EF4-FFF2-40B4-BE49-F238E27FC236}">
                        <a16:creationId xmlns:a16="http://schemas.microsoft.com/office/drawing/2014/main" id="{B6A82F92-4CF6-F88B-779E-76AA68ACD636}"/>
                      </a:ext>
                    </a:extLst>
                  </p:cNvPr>
                  <p:cNvSpPr txBox="1"/>
                  <p:nvPr/>
                </p:nvSpPr>
                <p:spPr>
                  <a:xfrm>
                    <a:off x="285342" y="2800173"/>
                    <a:ext cx="1160044" cy="307777"/>
                  </a:xfrm>
                  <a:prstGeom prst="rect">
                    <a:avLst/>
                  </a:prstGeom>
                  <a:solidFill>
                    <a:schemeClr val="bg1"/>
                  </a:solidFill>
                </p:spPr>
                <p:txBody>
                  <a:bodyPr wrap="square" rtlCol="0">
                    <a:spAutoFit/>
                  </a:bodyPr>
                  <a:lstStyle/>
                  <a:p>
                    <a:pPr algn="r"/>
                    <a:r>
                      <a:rPr lang="en-GB" sz="1400" noProof="0" dirty="0">
                        <a:latin typeface="Raleway" pitchFamily="2" charset="0"/>
                      </a:rPr>
                      <a:t>Lens</a:t>
                    </a:r>
                  </a:p>
                </p:txBody>
              </p:sp>
              <p:sp>
                <p:nvSpPr>
                  <p:cNvPr id="25" name="Rectangle 24">
                    <a:extLst>
                      <a:ext uri="{FF2B5EF4-FFF2-40B4-BE49-F238E27FC236}">
                        <a16:creationId xmlns:a16="http://schemas.microsoft.com/office/drawing/2014/main" id="{3522138B-3FD3-2890-5FB3-B5A639EA08C1}"/>
                      </a:ext>
                    </a:extLst>
                  </p:cNvPr>
                  <p:cNvSpPr/>
                  <p:nvPr/>
                </p:nvSpPr>
                <p:spPr>
                  <a:xfrm>
                    <a:off x="1533523" y="1658174"/>
                    <a:ext cx="1238250" cy="1209656"/>
                  </a:xfrm>
                  <a:prstGeom prst="rect">
                    <a:avLst/>
                  </a:prstGeom>
                  <a:solidFill>
                    <a:schemeClr val="tx1">
                      <a:lumMod val="65000"/>
                      <a:lumOff val="35000"/>
                    </a:schemeClr>
                  </a:solidFill>
                  <a:ln w="3175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  <p:sp>
              <p:nvSpPr>
                <p:cNvPr id="33" name="Rectangle 32">
                  <a:extLst>
                    <a:ext uri="{FF2B5EF4-FFF2-40B4-BE49-F238E27FC236}">
                      <a16:creationId xmlns:a16="http://schemas.microsoft.com/office/drawing/2014/main" id="{1430F237-E737-1A56-2F83-05249721E743}"/>
                    </a:ext>
                  </a:extLst>
                </p:cNvPr>
                <p:cNvSpPr/>
                <p:nvPr/>
              </p:nvSpPr>
              <p:spPr>
                <a:xfrm>
                  <a:off x="2909888" y="3724275"/>
                  <a:ext cx="161925" cy="307777"/>
                </a:xfrm>
                <a:prstGeom prst="rect">
                  <a:avLst/>
                </a:prstGeom>
                <a:solidFill>
                  <a:srgbClr val="F0F0F0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34" name="Rectangle 33">
                  <a:extLst>
                    <a:ext uri="{FF2B5EF4-FFF2-40B4-BE49-F238E27FC236}">
                      <a16:creationId xmlns:a16="http://schemas.microsoft.com/office/drawing/2014/main" id="{44C0C76A-184F-8FDC-A111-5FCA6D0B5AD0}"/>
                    </a:ext>
                  </a:extLst>
                </p:cNvPr>
                <p:cNvSpPr/>
                <p:nvPr/>
              </p:nvSpPr>
              <p:spPr>
                <a:xfrm>
                  <a:off x="2928939" y="3981458"/>
                  <a:ext cx="525462" cy="307777"/>
                </a:xfrm>
                <a:prstGeom prst="rect">
                  <a:avLst/>
                </a:prstGeom>
                <a:solidFill>
                  <a:srgbClr val="F0F0F0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sp>
            <p:nvSpPr>
              <p:cNvPr id="37" name="Rectangle 36">
                <a:extLst>
                  <a:ext uri="{FF2B5EF4-FFF2-40B4-BE49-F238E27FC236}">
                    <a16:creationId xmlns:a16="http://schemas.microsoft.com/office/drawing/2014/main" id="{6FBF8793-D16B-967B-7A27-929097DE545F}"/>
                  </a:ext>
                </a:extLst>
              </p:cNvPr>
              <p:cNvSpPr/>
              <p:nvPr/>
            </p:nvSpPr>
            <p:spPr>
              <a:xfrm>
                <a:off x="779464" y="4060615"/>
                <a:ext cx="742470" cy="307777"/>
              </a:xfrm>
              <a:prstGeom prst="rect">
                <a:avLst/>
              </a:prstGeom>
              <a:solidFill>
                <a:srgbClr val="F0F0F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6FCF8178-ED6C-D755-7302-8281D1B5C1BE}"/>
                  </a:ext>
                </a:extLst>
              </p:cNvPr>
              <p:cNvSpPr txBox="1"/>
              <p:nvPr/>
            </p:nvSpPr>
            <p:spPr>
              <a:xfrm>
                <a:off x="712471" y="4047971"/>
                <a:ext cx="973561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00" noProof="0" dirty="0">
                    <a:latin typeface="Raleway" pitchFamily="2" charset="0"/>
                  </a:rPr>
                  <a:t>Amplification </a:t>
                </a:r>
              </a:p>
              <a:p>
                <a:pPr algn="ctr"/>
                <a:r>
                  <a:rPr lang="en-GB" sz="1000" noProof="0" dirty="0">
                    <a:latin typeface="Raleway" pitchFamily="2" charset="0"/>
                  </a:rPr>
                  <a:t>structure</a:t>
                </a:r>
              </a:p>
            </p:txBody>
          </p:sp>
          <p:sp>
            <p:nvSpPr>
              <p:cNvPr id="38" name="TextBox 37">
                <a:extLst>
                  <a:ext uri="{FF2B5EF4-FFF2-40B4-BE49-F238E27FC236}">
                    <a16:creationId xmlns:a16="http://schemas.microsoft.com/office/drawing/2014/main" id="{D34EC1F9-64AD-09AA-F686-98E3E0C6B99A}"/>
                  </a:ext>
                </a:extLst>
              </p:cNvPr>
              <p:cNvSpPr txBox="1"/>
              <p:nvPr/>
            </p:nvSpPr>
            <p:spPr>
              <a:xfrm>
                <a:off x="1736066" y="4368392"/>
                <a:ext cx="973561" cy="246221"/>
              </a:xfrm>
              <a:prstGeom prst="rect">
                <a:avLst/>
              </a:prstGeom>
              <a:solidFill>
                <a:srgbClr val="F0F0F0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00" noProof="0" dirty="0">
                    <a:latin typeface="Raleway" pitchFamily="2" charset="0"/>
                  </a:rPr>
                  <a:t>Cathode</a:t>
                </a:r>
              </a:p>
            </p:txBody>
          </p:sp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id="{B9732A17-C73A-E609-B07C-47440D6E247E}"/>
                  </a:ext>
                </a:extLst>
              </p:cNvPr>
              <p:cNvSpPr txBox="1"/>
              <p:nvPr/>
            </p:nvSpPr>
            <p:spPr>
              <a:xfrm>
                <a:off x="1470025" y="4902810"/>
                <a:ext cx="1458914" cy="246221"/>
              </a:xfrm>
              <a:prstGeom prst="rect">
                <a:avLst/>
              </a:prstGeom>
              <a:solidFill>
                <a:srgbClr val="F0F0F0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00" noProof="0" dirty="0">
                    <a:latin typeface="Raleway" pitchFamily="2" charset="0"/>
                  </a:rPr>
                  <a:t>Vacuum vessel</a:t>
                </a:r>
              </a:p>
            </p:txBody>
          </p:sp>
          <p:sp>
            <p:nvSpPr>
              <p:cNvPr id="40" name="Trapezoid 39">
                <a:extLst>
                  <a:ext uri="{FF2B5EF4-FFF2-40B4-BE49-F238E27FC236}">
                    <a16:creationId xmlns:a16="http://schemas.microsoft.com/office/drawing/2014/main" id="{1301E882-CF42-5827-5C17-5AA59D989E43}"/>
                  </a:ext>
                </a:extLst>
              </p:cNvPr>
              <p:cNvSpPr/>
              <p:nvPr/>
            </p:nvSpPr>
            <p:spPr>
              <a:xfrm>
                <a:off x="1936920" y="2895094"/>
                <a:ext cx="565150" cy="587552"/>
              </a:xfrm>
              <a:prstGeom prst="trapezoid">
                <a:avLst>
                  <a:gd name="adj" fmla="val 4775"/>
                </a:avLst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43" name="Rectangle 42">
              <a:extLst>
                <a:ext uri="{FF2B5EF4-FFF2-40B4-BE49-F238E27FC236}">
                  <a16:creationId xmlns:a16="http://schemas.microsoft.com/office/drawing/2014/main" id="{FFBC355B-35F7-B03E-94DA-AACB4EFFB233}"/>
                </a:ext>
              </a:extLst>
            </p:cNvPr>
            <p:cNvSpPr/>
            <p:nvPr/>
          </p:nvSpPr>
          <p:spPr>
            <a:xfrm>
              <a:off x="2339997" y="2613129"/>
              <a:ext cx="1004428" cy="46670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1794D59E-D30C-6963-E5F5-6E36DE367A3F}"/>
                </a:ext>
              </a:extLst>
            </p:cNvPr>
            <p:cNvSpPr/>
            <p:nvPr/>
          </p:nvSpPr>
          <p:spPr>
            <a:xfrm>
              <a:off x="285342" y="1569721"/>
              <a:ext cx="1747968" cy="105952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4" name="Trapezoid 43">
              <a:extLst>
                <a:ext uri="{FF2B5EF4-FFF2-40B4-BE49-F238E27FC236}">
                  <a16:creationId xmlns:a16="http://schemas.microsoft.com/office/drawing/2014/main" id="{7EEE9036-E620-0471-44AF-C643073CC0B5}"/>
                </a:ext>
              </a:extLst>
            </p:cNvPr>
            <p:cNvSpPr/>
            <p:nvPr/>
          </p:nvSpPr>
          <p:spPr>
            <a:xfrm>
              <a:off x="2455339" y="2613129"/>
              <a:ext cx="826534" cy="748851"/>
            </a:xfrm>
            <a:prstGeom prst="trapezoid">
              <a:avLst>
                <a:gd name="adj" fmla="val 4775"/>
              </a:avLst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45" name="TextBox 44">
            <a:extLst>
              <a:ext uri="{FF2B5EF4-FFF2-40B4-BE49-F238E27FC236}">
                <a16:creationId xmlns:a16="http://schemas.microsoft.com/office/drawing/2014/main" id="{88F10B36-0148-0DD8-C5FF-398343FBB16C}"/>
              </a:ext>
            </a:extLst>
          </p:cNvPr>
          <p:cNvSpPr txBox="1"/>
          <p:nvPr/>
        </p:nvSpPr>
        <p:spPr>
          <a:xfrm>
            <a:off x="6165439" y="2618171"/>
            <a:ext cx="117051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>
                <a:latin typeface="Raleway" pitchFamily="2" charset="0"/>
              </a:rPr>
              <a:t>GlassMM</a:t>
            </a:r>
          </a:p>
          <a:p>
            <a:endParaRPr lang="es-ES" dirty="0">
              <a:latin typeface="Raleway" pitchFamily="2" charset="0"/>
            </a:endParaRPr>
          </a:p>
          <a:p>
            <a:endParaRPr lang="es-ES" dirty="0">
              <a:latin typeface="Raleway" pitchFamily="2" charset="0"/>
            </a:endParaRPr>
          </a:p>
          <a:p>
            <a:r>
              <a:rPr lang="es-ES" dirty="0">
                <a:latin typeface="Raleway" pitchFamily="2" charset="0"/>
              </a:rPr>
              <a:t>MThGEM</a:t>
            </a:r>
            <a:endParaRPr lang="en-GB" dirty="0">
              <a:latin typeface="Raleway" pitchFamily="2" charset="0"/>
            </a:endParaRPr>
          </a:p>
        </p:txBody>
      </p:sp>
      <p:cxnSp>
        <p:nvCxnSpPr>
          <p:cNvPr id="47" name="Straight Arrow Connector 46">
            <a:extLst>
              <a:ext uri="{FF2B5EF4-FFF2-40B4-BE49-F238E27FC236}">
                <a16:creationId xmlns:a16="http://schemas.microsoft.com/office/drawing/2014/main" id="{BF40BBCC-E63F-AC7E-0F64-E4A46603E400}"/>
              </a:ext>
            </a:extLst>
          </p:cNvPr>
          <p:cNvCxnSpPr>
            <a:cxnSpLocks/>
          </p:cNvCxnSpPr>
          <p:nvPr/>
        </p:nvCxnSpPr>
        <p:spPr>
          <a:xfrm flipV="1">
            <a:off x="6986588" y="2220040"/>
            <a:ext cx="247650" cy="409204"/>
          </a:xfrm>
          <a:prstGeom prst="straightConnector1">
            <a:avLst/>
          </a:prstGeom>
          <a:ln w="19050">
            <a:solidFill>
              <a:srgbClr val="FB3A82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48">
            <a:extLst>
              <a:ext uri="{FF2B5EF4-FFF2-40B4-BE49-F238E27FC236}">
                <a16:creationId xmlns:a16="http://schemas.microsoft.com/office/drawing/2014/main" id="{B05444E8-AE43-222E-DD65-E0C943BB09B5}"/>
              </a:ext>
            </a:extLst>
          </p:cNvPr>
          <p:cNvCxnSpPr>
            <a:cxnSpLocks/>
          </p:cNvCxnSpPr>
          <p:nvPr/>
        </p:nvCxnSpPr>
        <p:spPr>
          <a:xfrm flipV="1">
            <a:off x="7299383" y="3359819"/>
            <a:ext cx="667917" cy="310819"/>
          </a:xfrm>
          <a:prstGeom prst="straightConnector1">
            <a:avLst/>
          </a:prstGeom>
          <a:ln w="19050">
            <a:solidFill>
              <a:srgbClr val="FB3A82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TextBox 7">
            <a:extLst>
              <a:ext uri="{FF2B5EF4-FFF2-40B4-BE49-F238E27FC236}">
                <a16:creationId xmlns:a16="http://schemas.microsoft.com/office/drawing/2014/main" id="{81E115D9-BD8E-4778-9880-163263F3A319}"/>
              </a:ext>
            </a:extLst>
          </p:cNvPr>
          <p:cNvSpPr txBox="1"/>
          <p:nvPr/>
        </p:nvSpPr>
        <p:spPr>
          <a:xfrm>
            <a:off x="113517" y="534301"/>
            <a:ext cx="7203102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en-GB" sz="2400" dirty="0">
                <a:solidFill>
                  <a:schemeClr val="accent1">
                    <a:lumMod val="50000"/>
                  </a:schemeClr>
                </a:solidFill>
                <a:latin typeface="Georgia Pro Semibold" panose="020B0604020202020204" pitchFamily="18" charset="0"/>
                <a:ea typeface="+mj-ea"/>
                <a:cs typeface="Arial" panose="020B0604020202020204" pitchFamily="34" charset="0"/>
              </a:rPr>
              <a:t>(Y. </a:t>
            </a:r>
            <a:r>
              <a:rPr lang="en-GB" sz="2400" dirty="0" err="1">
                <a:solidFill>
                  <a:schemeClr val="accent1">
                    <a:lumMod val="50000"/>
                  </a:schemeClr>
                </a:solidFill>
                <a:latin typeface="Georgia Pro Semibold" panose="020B0604020202020204" pitchFamily="18" charset="0"/>
                <a:ea typeface="+mj-ea"/>
                <a:cs typeface="Arial" panose="020B0604020202020204" pitchFamily="34" charset="0"/>
              </a:rPr>
              <a:t>Ayyad</a:t>
            </a:r>
            <a:r>
              <a:rPr lang="en-GB" sz="2400" dirty="0">
                <a:solidFill>
                  <a:schemeClr val="accent1">
                    <a:lumMod val="50000"/>
                  </a:schemeClr>
                </a:solidFill>
                <a:latin typeface="Georgia Pro Semibold" panose="020B0604020202020204" pitchFamily="18" charset="0"/>
                <a:ea typeface="+mj-ea"/>
                <a:cs typeface="Arial" panose="020B0604020202020204" pitchFamily="34" charset="0"/>
              </a:rPr>
              <a:t> and IEM-staff)</a:t>
            </a:r>
          </a:p>
          <a:p>
            <a:pPr algn="r">
              <a:buNone/>
            </a:pPr>
            <a:endParaRPr lang="en-GB" sz="3600" dirty="0">
              <a:solidFill>
                <a:schemeClr val="accent1">
                  <a:lumMod val="50000"/>
                </a:schemeClr>
              </a:solidFill>
              <a:latin typeface="Georgia Pro Semibold" panose="020B0604020202020204" pitchFamily="18" charset="0"/>
              <a:ea typeface="+mj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13731261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4685</TotalTime>
  <Words>1117</Words>
  <Application>Microsoft Office PowerPoint</Application>
  <PresentationFormat>Panorámica</PresentationFormat>
  <Paragraphs>137</Paragraphs>
  <Slides>13</Slides>
  <Notes>1</Notes>
  <HiddenSlides>0</HiddenSlides>
  <MMClips>2</MMClips>
  <ScaleCrop>false</ScaleCrop>
  <HeadingPairs>
    <vt:vector size="6" baseType="variant">
      <vt:variant>
        <vt:lpstr>Fuentes usadas</vt:lpstr>
      </vt:variant>
      <vt:variant>
        <vt:i4>12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13</vt:i4>
      </vt:variant>
    </vt:vector>
  </HeadingPairs>
  <TitlesOfParts>
    <vt:vector size="26" baseType="lpstr">
      <vt:lpstr>Arial</vt:lpstr>
      <vt:lpstr>Calibri</vt:lpstr>
      <vt:lpstr>Calibri Light</vt:lpstr>
      <vt:lpstr>Consolas</vt:lpstr>
      <vt:lpstr>Georgia Pro</vt:lpstr>
      <vt:lpstr>Georgia Pro Semibold</vt:lpstr>
      <vt:lpstr>Lato</vt:lpstr>
      <vt:lpstr>Liberation Sans</vt:lpstr>
      <vt:lpstr>Raleway</vt:lpstr>
      <vt:lpstr>Times New Roman</vt:lpstr>
      <vt:lpstr>Wingdings</vt:lpstr>
      <vt:lpstr>Wingdings 3</vt:lpstr>
      <vt:lpstr>Tema de Office</vt:lpstr>
      <vt:lpstr>Contribution of IEM-CSIC to the IABA meeting</vt:lpstr>
      <vt:lpstr>The IEM-CSIC research lines for CNA-CMAM facilities</vt:lpstr>
      <vt:lpstr>The ISRS focal plane elements T. Kurtukian, L. Acosta, O. Tengblad, MJG. Borge</vt:lpstr>
      <vt:lpstr>Planned layout</vt:lpstr>
      <vt:lpstr>Presentación de PowerPoint</vt:lpstr>
      <vt:lpstr>CMAM – Nuclear Emulsion calibration (C. Rappold)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SUGAR@LNL</dc:title>
  <dc:creator>Luis Armando Acosta Sánchez</dc:creator>
  <cp:lastModifiedBy>Luis Armando Acosta Sánchez</cp:lastModifiedBy>
  <cp:revision>111</cp:revision>
  <dcterms:created xsi:type="dcterms:W3CDTF">2022-01-10T16:02:27Z</dcterms:created>
  <dcterms:modified xsi:type="dcterms:W3CDTF">2026-03-10T09:01:03Z</dcterms:modified>
</cp:coreProperties>
</file>