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7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302" r:id="rId4"/>
    <p:sldId id="306" r:id="rId5"/>
    <p:sldId id="307" r:id="rId6"/>
    <p:sldId id="303" r:id="rId7"/>
    <p:sldId id="304" r:id="rId8"/>
    <p:sldId id="308" r:id="rId9"/>
    <p:sldId id="309" r:id="rId10"/>
    <p:sldId id="310" r:id="rId11"/>
    <p:sldId id="305" r:id="rId12"/>
    <p:sldId id="311" r:id="rId13"/>
    <p:sldId id="312" r:id="rId14"/>
    <p:sldId id="313" r:id="rId15"/>
    <p:sldId id="314" r:id="rId16"/>
    <p:sldId id="315" r:id="rId17"/>
    <p:sldId id="316" r:id="rId18"/>
    <p:sldId id="319" r:id="rId19"/>
    <p:sldId id="321" r:id="rId20"/>
    <p:sldId id="320" r:id="rId21"/>
    <p:sldId id="318" r:id="rId22"/>
    <p:sldId id="317" r:id="rId2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E00FF"/>
    <a:srgbClr val="00EE72"/>
    <a:srgbClr val="FF8100"/>
    <a:srgbClr val="F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1"/>
    <p:restoredTop sz="94680"/>
  </p:normalViewPr>
  <p:slideViewPr>
    <p:cSldViewPr snapToGrid="0" snapToObjects="1" showGuides="1">
      <p:cViewPr varScale="1">
        <p:scale>
          <a:sx n="98" d="100"/>
          <a:sy n="98" d="100"/>
        </p:scale>
        <p:origin x="200" y="7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E07D2-7F10-644E-955B-26414984A3E1}" type="datetimeFigureOut">
              <a:rPr lang="en-GB" smtClean="0"/>
              <a:t>10/03/2026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F59C8-003C-8F41-9A30-18668DEE2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428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6926" y="2383756"/>
            <a:ext cx="10363200" cy="2387600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6526" y="4939372"/>
            <a:ext cx="9144000" cy="80073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 descr="A logo of a university&#10;&#10;Description automatically generated">
            <a:extLst>
              <a:ext uri="{FF2B5EF4-FFF2-40B4-BE49-F238E27FC236}">
                <a16:creationId xmlns:a16="http://schemas.microsoft.com/office/drawing/2014/main" id="{C0951B04-523C-B34E-2A17-9CB7DEBA9B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66512" y="415248"/>
            <a:ext cx="1458976" cy="1646837"/>
          </a:xfrm>
          <a:prstGeom prst="rect">
            <a:avLst/>
          </a:prstGeom>
        </p:spPr>
      </p:pic>
      <p:pic>
        <p:nvPicPr>
          <p:cNvPr id="10" name="Picture 9" descr="A logo with blue text&#10;&#10;Description automatically generated">
            <a:extLst>
              <a:ext uri="{FF2B5EF4-FFF2-40B4-BE49-F238E27FC236}">
                <a16:creationId xmlns:a16="http://schemas.microsoft.com/office/drawing/2014/main" id="{611E561F-8B65-3A91-EDE2-553EA542A5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3482" y="308437"/>
            <a:ext cx="3480690" cy="1874217"/>
          </a:xfrm>
          <a:prstGeom prst="rect">
            <a:avLst/>
          </a:prstGeom>
        </p:spPr>
      </p:pic>
      <p:pic>
        <p:nvPicPr>
          <p:cNvPr id="15" name="Picture 14" descr="A logo on a black background&#10;&#10;Description automatically generated">
            <a:extLst>
              <a:ext uri="{FF2B5EF4-FFF2-40B4-BE49-F238E27FC236}">
                <a16:creationId xmlns:a16="http://schemas.microsoft.com/office/drawing/2014/main" id="{CCA57734-7546-0BF6-40D6-A0A9E40B0DE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88469" y="303945"/>
            <a:ext cx="1649343" cy="185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4686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25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76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4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726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726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8001" y="6459781"/>
            <a:ext cx="6337939" cy="365125"/>
          </a:xfrm>
        </p:spPr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57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81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6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0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7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85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FC4968C-1D1F-0A4F-A820-00FE2B7A6AB7}"/>
              </a:ext>
            </a:extLst>
          </p:cNvPr>
          <p:cNvSpPr/>
          <p:nvPr/>
        </p:nvSpPr>
        <p:spPr>
          <a:xfrm>
            <a:off x="1" y="6421967"/>
            <a:ext cx="12192000" cy="4367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GB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7685"/>
            <a:ext cx="10515600" cy="91010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431" y="1486958"/>
            <a:ext cx="10515600" cy="476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880" y="6459781"/>
            <a:ext cx="24154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Andres Illana on behalf of GFN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9876" y="6459781"/>
            <a:ext cx="6337939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IABA Nuclear Physics &amp; MANY collaboration Meeting- 10</a:t>
            </a:r>
            <a:r>
              <a:rPr lang="en-GB" baseline="30000" dirty="0"/>
              <a:t>th</a:t>
            </a:r>
            <a:r>
              <a:rPr lang="en-GB" dirty="0"/>
              <a:t>  of March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095" y="6459782"/>
            <a:ext cx="732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A32007F-5CB9-3E46-8492-C772F2CA8BF8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35B340B-B69D-A046-852F-F239E8743E6D}"/>
              </a:ext>
            </a:extLst>
          </p:cNvPr>
          <p:cNvCxnSpPr>
            <a:cxnSpLocks/>
          </p:cNvCxnSpPr>
          <p:nvPr/>
        </p:nvCxnSpPr>
        <p:spPr>
          <a:xfrm>
            <a:off x="11012807" y="6495094"/>
            <a:ext cx="0" cy="2880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9809CF7-51CC-C845-8439-910C1ED5D383}"/>
              </a:ext>
            </a:extLst>
          </p:cNvPr>
          <p:cNvCxnSpPr>
            <a:cxnSpLocks/>
          </p:cNvCxnSpPr>
          <p:nvPr/>
        </p:nvCxnSpPr>
        <p:spPr>
          <a:xfrm>
            <a:off x="2834587" y="6495094"/>
            <a:ext cx="0" cy="28800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4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Palatino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B0F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F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tif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tiff"/><Relationship Id="rId5" Type="http://schemas.openxmlformats.org/officeDocument/2006/relationships/image" Target="../media/image55.png"/><Relationship Id="rId10" Type="http://schemas.openxmlformats.org/officeDocument/2006/relationships/image" Target="../media/image60.emf"/><Relationship Id="rId4" Type="http://schemas.openxmlformats.org/officeDocument/2006/relationships/image" Target="../media/image54.png"/><Relationship Id="rId9" Type="http://schemas.openxmlformats.org/officeDocument/2006/relationships/image" Target="../media/image5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3.pn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12" Type="http://schemas.openxmlformats.org/officeDocument/2006/relationships/image" Target="../media/image76.jp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jpe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https://lh4.googleusercontent.com/GzfbNlif2eebGi5i27y63bw97-x4zVGVV3zhx1pztvlmEQMgLyONn5hW2HW1yjewkn3UEzkFGiMRtKXoKU2kXUkRydqfX8iD04RkfS5GwffNaTvyCh2y2v1RfrVnm5U4qsCL7JW9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91675-AF05-4B41-8681-AE3F70B4EC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UCM programme @ CMAM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B052EC-EDDB-7141-8882-890B355403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6526" y="4939372"/>
            <a:ext cx="9144000" cy="1035543"/>
          </a:xfrm>
        </p:spPr>
        <p:txBody>
          <a:bodyPr/>
          <a:lstStyle/>
          <a:p>
            <a:r>
              <a:rPr lang="en-GB" dirty="0"/>
              <a:t>Andrés Illana </a:t>
            </a:r>
            <a:r>
              <a:rPr lang="en-GB" dirty="0" err="1"/>
              <a:t>Sisón</a:t>
            </a:r>
            <a:r>
              <a:rPr lang="en-GB" dirty="0"/>
              <a:t> (former UCM)</a:t>
            </a:r>
          </a:p>
          <a:p>
            <a:r>
              <a:rPr lang="en-GB" sz="2000" i="1" dirty="0"/>
              <a:t>On behalf of Grupo de </a:t>
            </a:r>
            <a:r>
              <a:rPr lang="en-GB" sz="2000" i="1" dirty="0" err="1"/>
              <a:t>Física</a:t>
            </a:r>
            <a:r>
              <a:rPr lang="en-GB" sz="2000" i="1" dirty="0"/>
              <a:t> Nuclear  (EMFTEL, UCM)</a:t>
            </a:r>
          </a:p>
        </p:txBody>
      </p:sp>
    </p:spTree>
    <p:extLst>
      <p:ext uri="{BB962C8B-B14F-4D97-AF65-F5344CB8AC3E}">
        <p14:creationId xmlns:p14="http://schemas.microsoft.com/office/powerpoint/2010/main" val="278123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A8253-1688-B210-1906-DA54B962D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F2B54AEC-3826-FA57-412F-7FD686CA2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of the beamline</a:t>
            </a:r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E17A0-4580-E1A0-7301-BF2EB08E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41E6D-AFE9-A106-4746-6B2F1A136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58967-7FE4-92F3-468E-672F42AC2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3A1F7D-6C82-6C23-A70C-4D4EDD6E3AE9}"/>
              </a:ext>
            </a:extLst>
          </p:cNvPr>
          <p:cNvSpPr txBox="1"/>
          <p:nvPr/>
        </p:nvSpPr>
        <p:spPr>
          <a:xfrm>
            <a:off x="590843" y="1530669"/>
            <a:ext cx="1098686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cs typeface="Calibri" panose="020F0502020204030204" pitchFamily="34" charset="0"/>
              </a:rPr>
              <a:t>Commissioning of CMAM beamline and gamma detection setup, stable design after a few </a:t>
            </a:r>
            <a:r>
              <a:rPr lang="en-GB" sz="2400" kern="0" noProof="0" dirty="0" err="1">
                <a:cs typeface="Calibri" panose="020F0502020204030204" pitchFamily="34" charset="0"/>
              </a:rPr>
              <a:t>iteractions</a:t>
            </a:r>
            <a:endParaRPr lang="en-GB" sz="2400" kern="0" noProof="0" dirty="0"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cs typeface="Calibri" panose="020F0502020204030204" pitchFamily="34" charset="0"/>
              </a:rPr>
              <a:t>Current monitoring reliable, will require a study of systematic effects </a:t>
            </a:r>
            <a:endParaRPr lang="en-GB" sz="2400" kern="0" noProof="0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solidFill>
                  <a:schemeClr val="tx1"/>
                </a:solidFill>
                <a:cs typeface="Calibri" panose="020F0502020204030204" pitchFamily="34" charset="0"/>
              </a:rPr>
              <a:t>Re-measurement of </a:t>
            </a:r>
            <a:r>
              <a:rPr lang="en-GB" sz="2400" b="1" baseline="3000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27</a:t>
            </a:r>
            <a:r>
              <a:rPr lang="en-GB" sz="2400" b="1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Al(</a:t>
            </a:r>
            <a:r>
              <a:rPr lang="en-GB" sz="2400" b="1" noProof="0" dirty="0" err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pitchFamily="2" charset="2"/>
              </a:rPr>
              <a:t>a</a:t>
            </a:r>
            <a:r>
              <a:rPr lang="en-GB" sz="2400" b="1" noProof="0" dirty="0" err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,n</a:t>
            </a:r>
            <a:r>
              <a:rPr lang="en-GB" sz="2400" b="1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r>
              <a:rPr lang="en-GB" sz="2400" b="1" baseline="30000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30</a:t>
            </a:r>
            <a:r>
              <a:rPr lang="en-GB" sz="2400" b="1" noProof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 </a:t>
            </a:r>
            <a:r>
              <a:rPr lang="en-GB" sz="2400" kern="0" noProof="0" dirty="0">
                <a:solidFill>
                  <a:schemeClr val="tx1"/>
                </a:solidFill>
                <a:cs typeface="Calibri" panose="020F0502020204030204" pitchFamily="34" charset="0"/>
              </a:rPr>
              <a:t>reaction by activation. Measurement during irradiation and decay consistent. Extended energy range to 15 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solidFill>
                  <a:schemeClr val="tx1"/>
                </a:solidFill>
                <a:cs typeface="Calibri" panose="020F0502020204030204" pitchFamily="34" charset="0"/>
              </a:rPr>
              <a:t>First (</a:t>
            </a:r>
            <a:r>
              <a:rPr lang="en-GB" sz="2400" kern="0" noProof="0" dirty="0" err="1">
                <a:solidFill>
                  <a:schemeClr val="tx1"/>
                </a:solidFill>
                <a:latin typeface="Symbol" pitchFamily="2" charset="2"/>
                <a:cs typeface="Calibri" panose="020F0502020204030204" pitchFamily="34" charset="0"/>
              </a:rPr>
              <a:t>a</a:t>
            </a:r>
            <a:r>
              <a:rPr lang="en-GB" sz="2400" kern="0" noProof="0" dirty="0" err="1">
                <a:solidFill>
                  <a:schemeClr val="tx1"/>
                </a:solidFill>
                <a:cs typeface="Calibri" panose="020F0502020204030204" pitchFamily="34" charset="0"/>
              </a:rPr>
              <a:t>,n</a:t>
            </a:r>
            <a:r>
              <a:rPr lang="en-GB" sz="2400" kern="0" noProof="0" dirty="0" err="1">
                <a:solidFill>
                  <a:schemeClr val="tx1"/>
                </a:solidFill>
                <a:latin typeface="Symbol" pitchFamily="2" charset="2"/>
                <a:cs typeface="Calibri" panose="020F0502020204030204" pitchFamily="34" charset="0"/>
              </a:rPr>
              <a:t>g</a:t>
            </a:r>
            <a:r>
              <a:rPr lang="en-GB" sz="2400" kern="0" noProof="0" dirty="0">
                <a:solidFill>
                  <a:schemeClr val="tx1"/>
                </a:solidFill>
                <a:cs typeface="Calibri" panose="020F0502020204030204" pitchFamily="34" charset="0"/>
              </a:rPr>
              <a:t>) measurement, gamma yields (thick target) and angular dependence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cs typeface="Calibri" panose="020F0502020204030204" pitchFamily="34" charset="0"/>
              </a:rPr>
              <a:t>Dead time effects do not seem to affect measurements even at high energies, prompt gamma-rays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cs typeface="Calibri" panose="020F0502020204030204" pitchFamily="34" charset="0"/>
              </a:rPr>
              <a:t>We often face issues with reproducibility of beam focussing, positioning, stability…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kern="0" noProof="0" dirty="0">
                <a:cs typeface="Calibri" panose="020F0502020204030204" pitchFamily="34" charset="0"/>
              </a:rPr>
              <a:t>New target system with movable faces developed by A. Perea </a:t>
            </a:r>
          </a:p>
        </p:txBody>
      </p:sp>
    </p:spTree>
    <p:extLst>
      <p:ext uri="{BB962C8B-B14F-4D97-AF65-F5344CB8AC3E}">
        <p14:creationId xmlns:p14="http://schemas.microsoft.com/office/powerpoint/2010/main" val="236546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001A3-7B87-2907-5EE6-194BAE0A5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FD15E70-F9A7-C242-937E-8C7CDE03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C8811-5F4B-B593-B701-21C637E8E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D047B-A6C2-8659-7847-478B0C598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6B3C1-9DC9-D885-17B9-538E55A8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10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8A0718-131E-89C1-53D2-01521E308D97}"/>
              </a:ext>
            </a:extLst>
          </p:cNvPr>
          <p:cNvSpPr/>
          <p:nvPr/>
        </p:nvSpPr>
        <p:spPr>
          <a:xfrm>
            <a:off x="155499" y="2240296"/>
            <a:ext cx="64925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cs typeface="Calibri" panose="020F0502020204030204" pitchFamily="34" charset="0"/>
              </a:rPr>
              <a:t>MOTIVATIONS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3.5 MeV alpha particles from D–T fusion provide self-heating of magnetically confined plasmas, enabling reactor ignition without external heating.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Loss of alpha particles reduces plasma heating efficiency and can damage reactor components, making monitoring essential.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Diagnostics under study include FILD, gamma-ray spectrometry, and activation monitors, with </a:t>
            </a:r>
            <a:r>
              <a:rPr lang="en-GB" sz="2000" b="1" dirty="0">
                <a:cs typeface="Calibri" panose="020F0502020204030204" pitchFamily="34" charset="0"/>
              </a:rPr>
              <a:t>activation foils </a:t>
            </a:r>
            <a:r>
              <a:rPr lang="en-GB" sz="2000" dirty="0">
                <a:cs typeface="Calibri" panose="020F0502020204030204" pitchFamily="34" charset="0"/>
              </a:rPr>
              <a:t>offering a promising real-time alpha (and possible neutron) monitoring method.</a:t>
            </a:r>
            <a:endParaRPr lang="en-GB" sz="2400" dirty="0"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2B7852-F8C7-DC02-80FB-2140EE013596}"/>
              </a:ext>
            </a:extLst>
          </p:cNvPr>
          <p:cNvSpPr txBox="1"/>
          <p:nvPr/>
        </p:nvSpPr>
        <p:spPr>
          <a:xfrm>
            <a:off x="6778136" y="4557896"/>
            <a:ext cx="5072743" cy="16927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z="2400" dirty="0">
                <a:latin typeface="+mn-lt"/>
              </a:rPr>
              <a:t>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Identify alpha-induced suitable nuclear reactions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Measure the thick-target yields of these reactions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7D620E-E885-D8EA-F2C9-7839C800F4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0794" y="1170187"/>
            <a:ext cx="1524836" cy="2578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77AAC3D-9A8F-8156-A709-7DF875C63AE7}"/>
              </a:ext>
            </a:extLst>
          </p:cNvPr>
          <p:cNvGrpSpPr/>
          <p:nvPr/>
        </p:nvGrpSpPr>
        <p:grpSpPr>
          <a:xfrm>
            <a:off x="10513212" y="856215"/>
            <a:ext cx="1443652" cy="3569295"/>
            <a:chOff x="-9609746" y="-2083381"/>
            <a:chExt cx="1588418" cy="362670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FA1BFA-ED37-85E6-1307-2B6A9BD82EA6}"/>
                </a:ext>
              </a:extLst>
            </p:cNvPr>
            <p:cNvSpPr txBox="1"/>
            <p:nvPr/>
          </p:nvSpPr>
          <p:spPr>
            <a:xfrm>
              <a:off x="-9520425" y="-555524"/>
              <a:ext cx="1499093" cy="5941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strike="noStrike" kern="0" cap="none" spc="0" normalizeH="0" baseline="0" noProof="0" dirty="0">
                  <a:ln>
                    <a:noFill/>
                  </a:ln>
                  <a:solidFill>
                    <a:srgbClr val="40C0F0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Lithium</a:t>
              </a:r>
              <a:r>
                <a:rPr kumimoji="0" lang="en-US" sz="1600" i="1" strike="noStrike" kern="0" cap="none" spc="0" normalizeH="0" baseline="0" noProof="0" dirty="0">
                  <a:ln>
                    <a:noFill/>
                  </a:ln>
                  <a:solidFill>
                    <a:srgbClr val="40C0F0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 </a:t>
              </a:r>
              <a:r>
                <a:rPr kumimoji="0" lang="en-US" sz="1600" i="0" strike="noStrike" kern="0" cap="none" spc="0" normalizeH="0" baseline="0" noProof="0" dirty="0">
                  <a:ln>
                    <a:noFill/>
                  </a:ln>
                  <a:solidFill>
                    <a:srgbClr val="40C0F0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fluoride/</a:t>
              </a:r>
              <a:r>
                <a:rPr kumimoji="0" lang="en-US" sz="1600" b="1" i="0" strike="noStrike" kern="0" cap="none" spc="0" normalizeH="0" baseline="30000" noProof="0" dirty="0">
                  <a:ln>
                    <a:noFill/>
                  </a:ln>
                  <a:solidFill>
                    <a:srgbClr val="40C0F0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19</a:t>
              </a:r>
              <a:r>
                <a:rPr kumimoji="0" lang="en-US" sz="1600" b="1" i="0" strike="noStrike" kern="0" cap="none" spc="0" normalizeH="0" baseline="0" noProof="0" dirty="0">
                  <a:ln>
                    <a:noFill/>
                  </a:ln>
                  <a:solidFill>
                    <a:srgbClr val="40C0F0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F</a:t>
              </a:r>
              <a:endParaRPr kumimoji="0" lang="en-PK" sz="1600" b="1" i="0" strike="noStrike" kern="0" cap="none" spc="0" normalizeH="0" baseline="0" noProof="0">
                <a:ln>
                  <a:noFill/>
                </a:ln>
                <a:solidFill>
                  <a:srgbClr val="40C0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D604027-BF3D-ECF5-A44C-FEADC381301A}"/>
                </a:ext>
              </a:extLst>
            </p:cNvPr>
            <p:cNvSpPr txBox="1"/>
            <p:nvPr/>
          </p:nvSpPr>
          <p:spPr>
            <a:xfrm>
              <a:off x="-9408097" y="-2083381"/>
              <a:ext cx="1386767" cy="59418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strike="noStrike" kern="0" cap="none" spc="0" normalizeH="0" baseline="0" noProof="0" dirty="0">
                  <a:ln>
                    <a:noFill/>
                  </a:ln>
                  <a:solidFill>
                    <a:srgbClr val="FCB11C">
                      <a:lumMod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Titanium</a:t>
              </a:r>
              <a:r>
                <a:rPr kumimoji="0" lang="en-US" sz="1600" i="1" strike="noStrike" kern="0" cap="none" spc="0" normalizeH="0" baseline="0" noProof="0" dirty="0">
                  <a:ln>
                    <a:noFill/>
                  </a:ln>
                  <a:solidFill>
                    <a:srgbClr val="FCB11C">
                      <a:lumMod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 </a:t>
              </a:r>
              <a:r>
                <a:rPr kumimoji="0" lang="en-US" sz="1600" i="0" strike="noStrike" kern="0" cap="none" spc="0" normalizeH="0" baseline="0" noProof="0" dirty="0">
                  <a:ln>
                    <a:noFill/>
                  </a:ln>
                  <a:solidFill>
                    <a:srgbClr val="FCB11C">
                      <a:lumMod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Nitride/</a:t>
              </a:r>
              <a:r>
                <a:rPr kumimoji="0" lang="en-US" sz="1600" b="1" i="0" strike="noStrike" kern="0" cap="none" spc="0" normalizeH="0" baseline="30000" noProof="0" dirty="0">
                  <a:ln>
                    <a:noFill/>
                  </a:ln>
                  <a:solidFill>
                    <a:srgbClr val="FCB11C">
                      <a:lumMod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14</a:t>
              </a:r>
              <a:r>
                <a:rPr kumimoji="0" lang="en-US" sz="1600" b="1" i="0" strike="noStrike" kern="0" cap="none" spc="0" normalizeH="0" baseline="0" noProof="0" dirty="0">
                  <a:ln>
                    <a:noFill/>
                  </a:ln>
                  <a:solidFill>
                    <a:srgbClr val="FCB11C">
                      <a:lumMod val="5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N</a:t>
              </a:r>
              <a:endParaRPr kumimoji="0" lang="en-PK" sz="1600" b="1" i="0" strike="noStrike" kern="0" cap="none" spc="0" normalizeH="0" baseline="0" noProof="0">
                <a:ln>
                  <a:noFill/>
                </a:ln>
                <a:solidFill>
                  <a:srgbClr val="FCB11C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3CC56F-5BA4-CCF3-C298-79EEDD10E9D3}"/>
                </a:ext>
              </a:extLst>
            </p:cNvPr>
            <p:cNvSpPr txBox="1"/>
            <p:nvPr/>
          </p:nvSpPr>
          <p:spPr>
            <a:xfrm>
              <a:off x="-9609746" y="698960"/>
              <a:ext cx="1588418" cy="84436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strike="noStrike" kern="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Lanthanum hexaboride/</a:t>
              </a:r>
              <a:r>
                <a:rPr kumimoji="0" lang="en-US" sz="1600" b="1" i="0" strike="noStrike" kern="0" cap="none" spc="0" normalizeH="0" baseline="3000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10</a:t>
              </a:r>
              <a:r>
                <a:rPr kumimoji="0" lang="en-US" sz="1600" b="1" i="0" strike="noStrike" kern="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B </a:t>
              </a:r>
              <a:endParaRPr kumimoji="0" lang="en-PK" sz="1600" b="1" i="0" strike="noStrike" kern="0" cap="none" spc="0" normalizeH="0" baseline="0" noProof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BB02ED-41C5-D06E-2B1B-06C6A216CEEC}"/>
              </a:ext>
            </a:extLst>
          </p:cNvPr>
          <p:cNvGrpSpPr/>
          <p:nvPr/>
        </p:nvGrpSpPr>
        <p:grpSpPr>
          <a:xfrm>
            <a:off x="7093129" y="1440990"/>
            <a:ext cx="2397567" cy="2353106"/>
            <a:chOff x="7659330" y="1385231"/>
            <a:chExt cx="2565038" cy="2520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77018-8BEB-4DAC-16F1-86A2BE239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59330" y="1385231"/>
              <a:ext cx="2565037" cy="252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74302F-7E30-0B45-6C75-6AEC7B56BDFB}"/>
                </a:ext>
              </a:extLst>
            </p:cNvPr>
            <p:cNvSpPr txBox="1"/>
            <p:nvPr/>
          </p:nvSpPr>
          <p:spPr>
            <a:xfrm>
              <a:off x="7659330" y="3389202"/>
              <a:ext cx="2565038" cy="32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</a:rPr>
                <a:t>Offline detection system</a:t>
              </a:r>
              <a:endParaRPr kumimoji="0" lang="en-PK" sz="1400" b="1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AD29F9E-3624-7B21-F01E-4C58C06E99FC}"/>
              </a:ext>
            </a:extLst>
          </p:cNvPr>
          <p:cNvSpPr txBox="1"/>
          <p:nvPr/>
        </p:nvSpPr>
        <p:spPr>
          <a:xfrm>
            <a:off x="6713454" y="3794096"/>
            <a:ext cx="3747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s-ES" sz="1800" dirty="0">
                <a:cs typeface="Arial" panose="020B0604020202020204" pitchFamily="34" charset="0"/>
              </a:rPr>
              <a:t>Activation measurements (511-keV </a:t>
            </a:r>
            <a:r>
              <a:rPr lang="en-GB" altLang="es-ES" sz="1800" dirty="0">
                <a:latin typeface="Symbol" pitchFamily="2" charset="2"/>
                <a:cs typeface="Arial" panose="020B0604020202020204" pitchFamily="34" charset="0"/>
              </a:rPr>
              <a:t>g </a:t>
            </a:r>
            <a:r>
              <a:rPr lang="en-GB" altLang="es-ES" sz="1800" dirty="0">
                <a:cs typeface="Arial" panose="020B0604020202020204" pitchFamily="34" charset="0"/>
              </a:rPr>
              <a:t>rays) both </a:t>
            </a:r>
            <a:r>
              <a:rPr lang="en-GB" altLang="es-ES" sz="1800" b="1" dirty="0">
                <a:cs typeface="Arial" panose="020B0604020202020204" pitchFamily="34" charset="0"/>
              </a:rPr>
              <a:t>online</a:t>
            </a:r>
            <a:r>
              <a:rPr lang="en-GB" altLang="es-ES" sz="1800" dirty="0">
                <a:cs typeface="Arial" panose="020B0604020202020204" pitchFamily="34" charset="0"/>
              </a:rPr>
              <a:t> and </a:t>
            </a:r>
            <a:r>
              <a:rPr lang="en-GB" altLang="es-ES" sz="1800" b="1" dirty="0">
                <a:cs typeface="Arial" panose="020B0604020202020204" pitchFamily="34" charset="0"/>
              </a:rPr>
              <a:t>offline</a:t>
            </a:r>
            <a:r>
              <a:rPr lang="en-GB" altLang="es-ES" sz="1800" dirty="0">
                <a:cs typeface="Arial" panose="020B0604020202020204" pitchFamily="34" charset="0"/>
              </a:rPr>
              <a:t> </a:t>
            </a:r>
            <a:endParaRPr kumimoji="0" lang="en-PK" sz="1800" i="1" u="none" strike="noStrike" kern="0" cap="none" spc="0" normalizeH="0" baseline="0" noProof="0">
              <a:ln>
                <a:noFill/>
              </a:ln>
              <a:effectLst/>
              <a:uLnTx/>
              <a:uFillTx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4E7A5E-65EE-4AE1-1494-6C7B64E288C6}"/>
              </a:ext>
            </a:extLst>
          </p:cNvPr>
          <p:cNvSpPr txBox="1"/>
          <p:nvPr/>
        </p:nvSpPr>
        <p:spPr>
          <a:xfrm>
            <a:off x="1358022" y="1458131"/>
            <a:ext cx="3759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fusion monitoring</a:t>
            </a:r>
            <a:endParaRPr lang="en-GB" sz="2800" b="1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66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A81EF-1069-E07B-2FD5-1539048E7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6C205F4-406F-7698-4082-B534D4FE7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BE8F3-3494-E5F1-D00D-5BAA38BF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9497FF-BDF8-2A4C-6F1D-5ACEE466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82A18-5263-B3BD-19D3-00758367B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11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EA5711-B687-2D6F-7483-12C736E4B14B}"/>
              </a:ext>
            </a:extLst>
          </p:cNvPr>
          <p:cNvGrpSpPr>
            <a:grpSpLocks noChangeAspect="1"/>
          </p:cNvGrpSpPr>
          <p:nvPr/>
        </p:nvGrpSpPr>
        <p:grpSpPr>
          <a:xfrm>
            <a:off x="244619" y="1347789"/>
            <a:ext cx="5864226" cy="2507567"/>
            <a:chOff x="114181" y="1253035"/>
            <a:chExt cx="9760185" cy="417349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E430EF4-5252-4F60-BA83-A653B30E93FD}"/>
                </a:ext>
              </a:extLst>
            </p:cNvPr>
            <p:cNvGrpSpPr/>
            <p:nvPr/>
          </p:nvGrpSpPr>
          <p:grpSpPr>
            <a:xfrm>
              <a:off x="168998" y="1253035"/>
              <a:ext cx="9705368" cy="4165864"/>
              <a:chOff x="121209" y="1245931"/>
              <a:chExt cx="9705368" cy="416586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8F26272-A06B-3648-0A11-258B516E4781}"/>
                  </a:ext>
                </a:extLst>
              </p:cNvPr>
              <p:cNvGrpSpPr/>
              <p:nvPr/>
            </p:nvGrpSpPr>
            <p:grpSpPr>
              <a:xfrm>
                <a:off x="121209" y="1245931"/>
                <a:ext cx="9705368" cy="4165864"/>
                <a:chOff x="121209" y="1247022"/>
                <a:chExt cx="9705368" cy="4165864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7F1C1BB0-2B5B-F45D-B1C0-33B84763CBEA}"/>
                    </a:ext>
                  </a:extLst>
                </p:cNvPr>
                <p:cNvGrpSpPr/>
                <p:nvPr/>
              </p:nvGrpSpPr>
              <p:grpSpPr>
                <a:xfrm>
                  <a:off x="121209" y="1247022"/>
                  <a:ext cx="9596867" cy="4165864"/>
                  <a:chOff x="302700" y="1253457"/>
                  <a:chExt cx="9596867" cy="4165864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A642792F-A59B-CCAB-6070-BF24A902B2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02700" y="1275007"/>
                    <a:ext cx="9596867" cy="4023397"/>
                  </a:xfrm>
                  <a:prstGeom prst="rect">
                    <a:avLst/>
                  </a:prstGeom>
                </p:spPr>
              </p:pic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9A3E5433-8363-BC32-63C5-EB293EAD0B9F}"/>
                      </a:ext>
                    </a:extLst>
                  </p:cNvPr>
                  <p:cNvGrpSpPr/>
                  <p:nvPr/>
                </p:nvGrpSpPr>
                <p:grpSpPr>
                  <a:xfrm>
                    <a:off x="2074607" y="1253457"/>
                    <a:ext cx="3493947" cy="4165864"/>
                    <a:chOff x="2074607" y="1253457"/>
                    <a:chExt cx="3493947" cy="4165864"/>
                  </a:xfrm>
                </p:grpSpPr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1DC823C1-5CBD-988A-0F7C-FBDA8D20A1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5626" y="1253457"/>
                      <a:ext cx="2172928" cy="4165864"/>
                    </a:xfrm>
                    <a:prstGeom prst="rect">
                      <a:avLst/>
                    </a:prstGeom>
                    <a:noFill/>
                    <a:ln w="5715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PK"/>
                    </a:p>
                  </p:txBody>
                </p:sp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09AA2072-41B1-D011-D59A-06F28D8780E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074607" y="3205316"/>
                      <a:ext cx="1042220" cy="0"/>
                    </a:xfrm>
                    <a:prstGeom prst="line">
                      <a:avLst/>
                    </a:prstGeom>
                    <a:ln w="571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B3D20FC6-C385-DE64-FFF8-F6FC2017FB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074607" y="3878826"/>
                      <a:ext cx="1042220" cy="0"/>
                    </a:xfrm>
                    <a:prstGeom prst="line">
                      <a:avLst/>
                    </a:prstGeom>
                    <a:ln w="571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>
                      <a:extLst>
                        <a:ext uri="{FF2B5EF4-FFF2-40B4-BE49-F238E27FC236}">
                          <a16:creationId xmlns:a16="http://schemas.microsoft.com/office/drawing/2014/main" id="{0FBAC9F8-367F-0AB9-A509-E7278654047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074607" y="4670323"/>
                      <a:ext cx="1042220" cy="0"/>
                    </a:xfrm>
                    <a:prstGeom prst="line">
                      <a:avLst/>
                    </a:prstGeom>
                    <a:ln w="571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991FD6F-F1D4-3C19-C191-12A5A51DECB6}"/>
                    </a:ext>
                  </a:extLst>
                </p:cNvPr>
                <p:cNvSpPr txBox="1"/>
                <p:nvPr/>
              </p:nvSpPr>
              <p:spPr>
                <a:xfrm>
                  <a:off x="8540894" y="2155490"/>
                  <a:ext cx="1285683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chemeClr val="bg1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Or emission probabilities</a:t>
                  </a:r>
                  <a:endParaRPr lang="en-PK" sz="15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4F80555-7B4A-66A5-1B1A-1509558DA6C0}"/>
                  </a:ext>
                </a:extLst>
              </p:cNvPr>
              <p:cNvSpPr txBox="1"/>
              <p:nvPr/>
            </p:nvSpPr>
            <p:spPr>
              <a:xfrm>
                <a:off x="3223300" y="2362589"/>
                <a:ext cx="1363258" cy="384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estimate      </a:t>
                </a:r>
                <a:endParaRPr lang="en-PK" sz="9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E46894-73B3-3D25-129C-F2524D7E7F62}"/>
                </a:ext>
              </a:extLst>
            </p:cNvPr>
            <p:cNvSpPr/>
            <p:nvPr/>
          </p:nvSpPr>
          <p:spPr>
            <a:xfrm>
              <a:off x="114181" y="4014271"/>
              <a:ext cx="9670204" cy="132079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K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207995-40AD-C89A-0DB5-0FE018813E16}"/>
                </a:ext>
              </a:extLst>
            </p:cNvPr>
            <p:cNvGrpSpPr/>
            <p:nvPr/>
          </p:nvGrpSpPr>
          <p:grpSpPr>
            <a:xfrm>
              <a:off x="2590849" y="1253035"/>
              <a:ext cx="6037987" cy="4173495"/>
              <a:chOff x="2590849" y="1253035"/>
              <a:chExt cx="6037987" cy="417349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0DFD748-F241-02F4-B7EA-C52AB99BFAD3}"/>
                  </a:ext>
                </a:extLst>
              </p:cNvPr>
              <p:cNvSpPr/>
              <p:nvPr/>
            </p:nvSpPr>
            <p:spPr>
              <a:xfrm>
                <a:off x="7566141" y="1253035"/>
                <a:ext cx="1062695" cy="4173495"/>
              </a:xfrm>
              <a:prstGeom prst="rect">
                <a:avLst/>
              </a:prstGeom>
              <a:noFill/>
              <a:ln w="571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K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3BA1AB7-D3CC-670A-2668-6DE16D32E4AB}"/>
                  </a:ext>
                </a:extLst>
              </p:cNvPr>
              <p:cNvGrpSpPr/>
              <p:nvPr/>
            </p:nvGrpSpPr>
            <p:grpSpPr>
              <a:xfrm>
                <a:off x="2590849" y="2766820"/>
                <a:ext cx="514571" cy="1906566"/>
                <a:chOff x="2541974" y="2757322"/>
                <a:chExt cx="514571" cy="1906566"/>
              </a:xfrm>
            </p:grpSpPr>
            <p:sp>
              <p:nvSpPr>
                <p:cNvPr id="15" name="Flowchart: Connector 43">
                  <a:extLst>
                    <a:ext uri="{FF2B5EF4-FFF2-40B4-BE49-F238E27FC236}">
                      <a16:creationId xmlns:a16="http://schemas.microsoft.com/office/drawing/2014/main" id="{398AC789-F898-1175-0339-04AEE4EF6E31}"/>
                    </a:ext>
                  </a:extLst>
                </p:cNvPr>
                <p:cNvSpPr/>
                <p:nvPr/>
              </p:nvSpPr>
              <p:spPr>
                <a:xfrm>
                  <a:off x="2541974" y="2757322"/>
                  <a:ext cx="418158" cy="424470"/>
                </a:xfrm>
                <a:prstGeom prst="flowChartConnector">
                  <a:avLst/>
                </a:prstGeom>
                <a:noFill/>
                <a:ln w="28575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PK"/>
                </a:p>
              </p:txBody>
            </p:sp>
            <p:sp>
              <p:nvSpPr>
                <p:cNvPr id="16" name="Flowchart: Connector 44">
                  <a:extLst>
                    <a:ext uri="{FF2B5EF4-FFF2-40B4-BE49-F238E27FC236}">
                      <a16:creationId xmlns:a16="http://schemas.microsoft.com/office/drawing/2014/main" id="{D913297F-34F1-9A3B-D8C1-F3D164887539}"/>
                    </a:ext>
                  </a:extLst>
                </p:cNvPr>
                <p:cNvSpPr/>
                <p:nvPr/>
              </p:nvSpPr>
              <p:spPr>
                <a:xfrm>
                  <a:off x="2584026" y="3411795"/>
                  <a:ext cx="418158" cy="424470"/>
                </a:xfrm>
                <a:prstGeom prst="flowChartConnector">
                  <a:avLst/>
                </a:prstGeom>
                <a:noFill/>
                <a:ln w="28575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PK"/>
                </a:p>
              </p:txBody>
            </p:sp>
            <p:sp>
              <p:nvSpPr>
                <p:cNvPr id="17" name="Flowchart: Connector 45">
                  <a:extLst>
                    <a:ext uri="{FF2B5EF4-FFF2-40B4-BE49-F238E27FC236}">
                      <a16:creationId xmlns:a16="http://schemas.microsoft.com/office/drawing/2014/main" id="{9E0B7C15-82E1-2B71-35DC-0B9623AF77E2}"/>
                    </a:ext>
                  </a:extLst>
                </p:cNvPr>
                <p:cNvSpPr/>
                <p:nvPr/>
              </p:nvSpPr>
              <p:spPr>
                <a:xfrm>
                  <a:off x="2541974" y="4179592"/>
                  <a:ext cx="514571" cy="484296"/>
                </a:xfrm>
                <a:prstGeom prst="flowChartConnector">
                  <a:avLst/>
                </a:prstGeom>
                <a:noFill/>
                <a:ln w="28575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PK"/>
                </a:p>
              </p:txBody>
            </p:sp>
          </p:grp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9E3650F-BB63-4DBF-752F-12BE570DA85E}"/>
              </a:ext>
            </a:extLst>
          </p:cNvPr>
          <p:cNvGrpSpPr>
            <a:grpSpLocks noChangeAspect="1"/>
          </p:cNvGrpSpPr>
          <p:nvPr/>
        </p:nvGrpSpPr>
        <p:grpSpPr>
          <a:xfrm>
            <a:off x="6890238" y="1143450"/>
            <a:ext cx="4332089" cy="2599253"/>
            <a:chOff x="6129641" y="2158305"/>
            <a:chExt cx="6028718" cy="3617231"/>
          </a:xfrm>
        </p:grpSpPr>
        <p:pic>
          <p:nvPicPr>
            <p:cNvPr id="29" name="Picture 28" descr="A graph with numbers and symbols&#10;&#10;Description automatically generated">
              <a:extLst>
                <a:ext uri="{FF2B5EF4-FFF2-40B4-BE49-F238E27FC236}">
                  <a16:creationId xmlns:a16="http://schemas.microsoft.com/office/drawing/2014/main" id="{F1920E71-D1AB-C720-53D6-99AA83D56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9641" y="2158305"/>
              <a:ext cx="6028718" cy="361723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F708544-BBE6-2C70-26C2-C27A8421A147}"/>
                </a:ext>
              </a:extLst>
            </p:cNvPr>
            <p:cNvSpPr txBox="1"/>
            <p:nvPr/>
          </p:nvSpPr>
          <p:spPr>
            <a:xfrm>
              <a:off x="8695266" y="4677780"/>
              <a:ext cx="3199325" cy="485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First measurements</a:t>
              </a:r>
              <a:endParaRPr lang="en-PK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Flowchart: Punched Tape 31">
              <a:extLst>
                <a:ext uri="{FF2B5EF4-FFF2-40B4-BE49-F238E27FC236}">
                  <a16:creationId xmlns:a16="http://schemas.microsoft.com/office/drawing/2014/main" id="{8001EDDC-C2E7-4E11-FD59-BA03B0F679F9}"/>
                </a:ext>
              </a:extLst>
            </p:cNvPr>
            <p:cNvSpPr/>
            <p:nvPr/>
          </p:nvSpPr>
          <p:spPr>
            <a:xfrm rot="19797963">
              <a:off x="6879452" y="3673466"/>
              <a:ext cx="2990805" cy="1177367"/>
            </a:xfrm>
            <a:prstGeom prst="flowChartPunchedTap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K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08CAD85-909A-EB64-80E7-F78C2B45E718}"/>
              </a:ext>
            </a:extLst>
          </p:cNvPr>
          <p:cNvGrpSpPr>
            <a:grpSpLocks noChangeAspect="1"/>
          </p:cNvGrpSpPr>
          <p:nvPr/>
        </p:nvGrpSpPr>
        <p:grpSpPr>
          <a:xfrm>
            <a:off x="7003367" y="3800402"/>
            <a:ext cx="4218960" cy="2599253"/>
            <a:chOff x="6201722" y="2198792"/>
            <a:chExt cx="6066774" cy="3737690"/>
          </a:xfrm>
        </p:grpSpPr>
        <p:pic>
          <p:nvPicPr>
            <p:cNvPr id="33" name="Picture 32" descr="A graph with lines and colored arrows&#10;&#10;Description automatically generated with medium confidence">
              <a:extLst>
                <a:ext uri="{FF2B5EF4-FFF2-40B4-BE49-F238E27FC236}">
                  <a16:creationId xmlns:a16="http://schemas.microsoft.com/office/drawing/2014/main" id="{B3D338AF-C900-CB30-754D-3C76C8AA8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1722" y="2198792"/>
              <a:ext cx="6066774" cy="373769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F8DD46B-5044-95D5-9309-89F0FDD7F146}"/>
                </a:ext>
              </a:extLst>
            </p:cNvPr>
            <p:cNvSpPr txBox="1"/>
            <p:nvPr/>
          </p:nvSpPr>
          <p:spPr>
            <a:xfrm>
              <a:off x="7320139" y="4892485"/>
              <a:ext cx="2212664" cy="516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First time</a:t>
              </a:r>
              <a:endParaRPr lang="en-PK" sz="200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Flowchart: Connector 22">
              <a:extLst>
                <a:ext uri="{FF2B5EF4-FFF2-40B4-BE49-F238E27FC236}">
                  <a16:creationId xmlns:a16="http://schemas.microsoft.com/office/drawing/2014/main" id="{6844318F-E71A-D17C-D30E-BFD35A70A559}"/>
                </a:ext>
              </a:extLst>
            </p:cNvPr>
            <p:cNvSpPr/>
            <p:nvPr/>
          </p:nvSpPr>
          <p:spPr>
            <a:xfrm>
              <a:off x="7418499" y="4192749"/>
              <a:ext cx="285134" cy="265471"/>
            </a:xfrm>
            <a:prstGeom prst="flowChartConnector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K"/>
            </a:p>
          </p:txBody>
        </p:sp>
        <p:sp>
          <p:nvSpPr>
            <p:cNvPr id="36" name="Flowchart: Connector 23">
              <a:extLst>
                <a:ext uri="{FF2B5EF4-FFF2-40B4-BE49-F238E27FC236}">
                  <a16:creationId xmlns:a16="http://schemas.microsoft.com/office/drawing/2014/main" id="{1B0E34FE-AA8C-C86D-6349-DE52CC2EE356}"/>
                </a:ext>
              </a:extLst>
            </p:cNvPr>
            <p:cNvSpPr/>
            <p:nvPr/>
          </p:nvSpPr>
          <p:spPr>
            <a:xfrm>
              <a:off x="7216199" y="4483724"/>
              <a:ext cx="285134" cy="265471"/>
            </a:xfrm>
            <a:prstGeom prst="flowChartConnector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K"/>
            </a:p>
          </p:txBody>
        </p:sp>
        <p:sp>
          <p:nvSpPr>
            <p:cNvPr id="37" name="Flowchart: Connector 24">
              <a:extLst>
                <a:ext uri="{FF2B5EF4-FFF2-40B4-BE49-F238E27FC236}">
                  <a16:creationId xmlns:a16="http://schemas.microsoft.com/office/drawing/2014/main" id="{0EA697D0-8BCB-1418-C6F2-D8B96C24EC0B}"/>
                </a:ext>
              </a:extLst>
            </p:cNvPr>
            <p:cNvSpPr/>
            <p:nvPr/>
          </p:nvSpPr>
          <p:spPr>
            <a:xfrm>
              <a:off x="7035005" y="4828628"/>
              <a:ext cx="285134" cy="265471"/>
            </a:xfrm>
            <a:prstGeom prst="flowChartConnector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K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E75C86-7CAE-0DE6-5488-D7221EFF5658}"/>
              </a:ext>
            </a:extLst>
          </p:cNvPr>
          <p:cNvGrpSpPr>
            <a:grpSpLocks noChangeAspect="1"/>
          </p:cNvGrpSpPr>
          <p:nvPr/>
        </p:nvGrpSpPr>
        <p:grpSpPr>
          <a:xfrm>
            <a:off x="1529380" y="4093979"/>
            <a:ext cx="3686693" cy="2171855"/>
            <a:chOff x="6662760" y="32715420"/>
            <a:chExt cx="8058711" cy="4747440"/>
          </a:xfrm>
        </p:grpSpPr>
        <p:pic>
          <p:nvPicPr>
            <p:cNvPr id="40" name="Picture 39" descr="A graph of a graph showing a number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C50FC241-8B52-DFC5-BBC6-221963D23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2760" y="32715420"/>
              <a:ext cx="8058711" cy="4747440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41" name="Picture 40" descr="A graph of activity and exponential decay&#10;&#10;Description automatically generated">
              <a:extLst>
                <a:ext uri="{FF2B5EF4-FFF2-40B4-BE49-F238E27FC236}">
                  <a16:creationId xmlns:a16="http://schemas.microsoft.com/office/drawing/2014/main" id="{0D619C57-4E9B-DEDE-2629-9CAC2152E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94305" y="34905134"/>
              <a:ext cx="2731861" cy="1639117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1C0431E-8614-A04B-3BCB-6AB080159CA6}"/>
                </a:ext>
              </a:extLst>
            </p:cNvPr>
            <p:cNvSpPr txBox="1"/>
            <p:nvPr/>
          </p:nvSpPr>
          <p:spPr>
            <a:xfrm>
              <a:off x="10948233" y="35811150"/>
              <a:ext cx="3773238" cy="874597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>
                <a:defRPr sz="2000" b="1" baseline="30000">
                  <a:solidFill>
                    <a:srgbClr val="C00000"/>
                  </a:solidFill>
                </a:defRPr>
              </a:lvl1pPr>
            </a:lstStyle>
            <a:p>
              <a:r>
                <a:rPr lang="en-US" dirty="0"/>
                <a:t>10</a:t>
              </a:r>
              <a:r>
                <a:rPr lang="en-US" baseline="0" dirty="0"/>
                <a:t>B(</a:t>
              </a:r>
              <a:r>
                <a:rPr lang="el-GR" baseline="0" dirty="0"/>
                <a:t>α</a:t>
              </a:r>
              <a:r>
                <a:rPr lang="en-US" baseline="0" dirty="0"/>
                <a:t>,n)</a:t>
              </a:r>
              <a:r>
                <a:rPr lang="en-US" dirty="0"/>
                <a:t>13</a:t>
              </a:r>
              <a:r>
                <a:rPr lang="en-US" baseline="0" dirty="0"/>
                <a:t>N</a:t>
              </a:r>
              <a:endParaRPr lang="en-PK" baseline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9EEEF83A-633C-6022-F080-70AEE3EFEF2F}"/>
              </a:ext>
            </a:extLst>
          </p:cNvPr>
          <p:cNvSpPr txBox="1"/>
          <p:nvPr/>
        </p:nvSpPr>
        <p:spPr>
          <a:xfrm>
            <a:off x="9071797" y="1254091"/>
            <a:ext cx="2123337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baseline="30000" dirty="0">
                <a:solidFill>
                  <a:srgbClr val="1297CF"/>
                </a:solidFill>
              </a:rPr>
              <a:t>14</a:t>
            </a:r>
            <a:r>
              <a:rPr lang="en-US" sz="2000" b="1" dirty="0">
                <a:solidFill>
                  <a:srgbClr val="1297CF"/>
                </a:solidFill>
              </a:rPr>
              <a:t>N(</a:t>
            </a:r>
            <a:r>
              <a:rPr lang="el-GR" sz="2000" b="1" dirty="0">
                <a:solidFill>
                  <a:srgbClr val="1297CF"/>
                </a:solidFill>
              </a:rPr>
              <a:t>α</a:t>
            </a:r>
            <a:r>
              <a:rPr lang="en-US" sz="2000" b="1" dirty="0">
                <a:solidFill>
                  <a:srgbClr val="1297CF"/>
                </a:solidFill>
              </a:rPr>
              <a:t>,</a:t>
            </a:r>
            <a:r>
              <a:rPr lang="el-GR" sz="2000" b="1" dirty="0">
                <a:solidFill>
                  <a:srgbClr val="1297CF"/>
                </a:solidFill>
              </a:rPr>
              <a:t>γ</a:t>
            </a:r>
            <a:r>
              <a:rPr lang="en-US" sz="2000" b="1" dirty="0">
                <a:solidFill>
                  <a:srgbClr val="1297CF"/>
                </a:solidFill>
              </a:rPr>
              <a:t>)</a:t>
            </a:r>
            <a:r>
              <a:rPr lang="en-US" sz="2000" b="1" baseline="30000" dirty="0">
                <a:solidFill>
                  <a:srgbClr val="1297CF"/>
                </a:solidFill>
              </a:rPr>
              <a:t>18</a:t>
            </a:r>
            <a:r>
              <a:rPr lang="en-US" sz="2000" b="1" dirty="0">
                <a:solidFill>
                  <a:srgbClr val="1297CF"/>
                </a:solidFill>
              </a:rPr>
              <a:t>F</a:t>
            </a:r>
            <a:endParaRPr lang="en-PK" sz="2000" b="1">
              <a:solidFill>
                <a:srgbClr val="1297CF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D68C6A-6F65-0137-3451-A85B40C7780A}"/>
              </a:ext>
            </a:extLst>
          </p:cNvPr>
          <p:cNvSpPr txBox="1"/>
          <p:nvPr/>
        </p:nvSpPr>
        <p:spPr>
          <a:xfrm>
            <a:off x="7496807" y="3852597"/>
            <a:ext cx="2386504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baseline="30000" dirty="0">
                <a:solidFill>
                  <a:srgbClr val="C00000"/>
                </a:solidFill>
              </a:rPr>
              <a:t>10</a:t>
            </a:r>
            <a:r>
              <a:rPr lang="en-US" sz="2000" b="1" dirty="0">
                <a:solidFill>
                  <a:srgbClr val="C00000"/>
                </a:solidFill>
              </a:rPr>
              <a:t>B(</a:t>
            </a:r>
            <a:r>
              <a:rPr lang="el-GR" sz="2000" b="1" dirty="0">
                <a:solidFill>
                  <a:srgbClr val="C00000"/>
                </a:solidFill>
              </a:rPr>
              <a:t>α</a:t>
            </a:r>
            <a:r>
              <a:rPr lang="en-US" sz="2000" b="1" dirty="0">
                <a:solidFill>
                  <a:srgbClr val="C00000"/>
                </a:solidFill>
              </a:rPr>
              <a:t>,n)</a:t>
            </a:r>
            <a:r>
              <a:rPr lang="en-US" sz="2000" b="1" baseline="30000" dirty="0">
                <a:solidFill>
                  <a:srgbClr val="C00000"/>
                </a:solidFill>
              </a:rPr>
              <a:t>13</a:t>
            </a:r>
            <a:r>
              <a:rPr lang="en-US" sz="2000" b="1" dirty="0">
                <a:solidFill>
                  <a:srgbClr val="C00000"/>
                </a:solidFill>
              </a:rPr>
              <a:t>N</a:t>
            </a:r>
            <a:endParaRPr lang="en-PK" sz="2000" b="1">
              <a:solidFill>
                <a:srgbClr val="C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80071F9-9FF3-2EB7-A8E1-DC4AAE1EF07F}"/>
              </a:ext>
            </a:extLst>
          </p:cNvPr>
          <p:cNvSpPr txBox="1"/>
          <p:nvPr/>
        </p:nvSpPr>
        <p:spPr>
          <a:xfrm>
            <a:off x="5248268" y="4226801"/>
            <a:ext cx="1695464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s-ES" sz="2000" kern="0" dirty="0">
                <a:solidFill>
                  <a:schemeClr val="tx1"/>
                </a:solidFill>
                <a:cs typeface="Calibri" panose="020F0502020204030204" pitchFamily="34" charset="0"/>
              </a:rPr>
              <a:t>Ali et al., in </a:t>
            </a:r>
            <a:r>
              <a:rPr lang="es-ES" sz="2000" kern="0" dirty="0" err="1">
                <a:solidFill>
                  <a:schemeClr val="tx1"/>
                </a:solidFill>
                <a:cs typeface="Calibri" panose="020F0502020204030204" pitchFamily="34" charset="0"/>
              </a:rPr>
              <a:t>preparation</a:t>
            </a:r>
            <a:endParaRPr lang="en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5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88893-20B8-A946-5DBD-50416C057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71777C7-F838-7069-C1E8-272B20AAB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1DFB9-068E-1131-AA9C-23750169E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D7406-4A54-783D-E9E3-7BC7ADB0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6BECB-AC1A-7774-FBE2-9ABEABE64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DBDF67-79D4-FD23-EBBA-4D84BF71DD0A}"/>
              </a:ext>
            </a:extLst>
          </p:cNvPr>
          <p:cNvSpPr txBox="1"/>
          <p:nvPr/>
        </p:nvSpPr>
        <p:spPr>
          <a:xfrm>
            <a:off x="1149929" y="1359392"/>
            <a:ext cx="9918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yield measurements </a:t>
            </a:r>
          </a:p>
          <a:p>
            <a:r>
              <a:rPr lang="en-US" sz="2800" b="1" i="1" dirty="0">
                <a:cs typeface="Calibri" panose="020F0502020204030204" pitchFamily="34" charset="0"/>
              </a:rPr>
              <a:t>-&gt; “Light” neutron-rich nuclei Weak r-process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26E768-C09A-EA9B-A24D-BF6D01A8D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29" y="2390962"/>
            <a:ext cx="4113759" cy="16625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52DB76-5540-7B7A-7CA3-C41C10B06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29" y="4094898"/>
            <a:ext cx="4519748" cy="23090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03F334-FB36-22B2-0F1D-C2026698B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3214" y="3210000"/>
            <a:ext cx="3540356" cy="319389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E14FC2A-F4B2-2DE9-7DB8-2C0653E43CFD}"/>
              </a:ext>
            </a:extLst>
          </p:cNvPr>
          <p:cNvSpPr/>
          <p:nvPr/>
        </p:nvSpPr>
        <p:spPr>
          <a:xfrm>
            <a:off x="6096000" y="2264709"/>
            <a:ext cx="55430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cs typeface="Calibri" panose="020F0502020204030204" pitchFamily="34" charset="0"/>
              </a:rPr>
              <a:t>Impact of (</a:t>
            </a:r>
            <a:r>
              <a:rPr lang="el-GR" sz="2000" dirty="0">
                <a:cs typeface="Calibri" panose="020F0502020204030204" pitchFamily="34" charset="0"/>
              </a:rPr>
              <a:t>α,</a:t>
            </a:r>
            <a:r>
              <a:rPr lang="en-GB" sz="2000" dirty="0">
                <a:cs typeface="Calibri" panose="020F0502020204030204" pitchFamily="34" charset="0"/>
              </a:rPr>
              <a:t>n) reaction rate uncertainties on the abundances </a:t>
            </a:r>
          </a:p>
          <a:p>
            <a:pPr algn="ctr"/>
            <a:r>
              <a:rPr lang="en-GB" sz="2000" dirty="0">
                <a:cs typeface="Calibri" panose="020F0502020204030204" pitchFamily="34" charset="0"/>
              </a:rPr>
              <a:t>Theoretical x-sections Optical potentials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152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7DA4F-0084-739C-1558-97604A396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FD4B80D-64A3-C330-DFFD-51EF14473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E564F-4954-B707-DFBA-5D3806BD9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D7B9A-5FE3-1B15-F44F-7BA8B3C55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F43543-E7A9-C571-C407-B33565B0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79885D-9051-D524-A749-80CEBDD48BC7}"/>
              </a:ext>
            </a:extLst>
          </p:cNvPr>
          <p:cNvSpPr txBox="1"/>
          <p:nvPr/>
        </p:nvSpPr>
        <p:spPr>
          <a:xfrm>
            <a:off x="1149929" y="1359392"/>
            <a:ext cx="9918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yield measurements </a:t>
            </a:r>
          </a:p>
          <a:p>
            <a:r>
              <a:rPr lang="en-US" sz="2800" b="1" i="1" dirty="0">
                <a:cs typeface="Calibri" panose="020F0502020204030204" pitchFamily="34" charset="0"/>
              </a:rPr>
              <a:t>-&gt; “Light” neutron-rich nuclei Weak r-process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C5EA20-C74F-A540-8CC6-DF2CB4CF7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673" y="3295041"/>
            <a:ext cx="4302391" cy="31647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2BAA4C-4CE7-954A-11AA-F2BE595B6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52" y="2196760"/>
            <a:ext cx="5468035" cy="1478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9FBF5D-EDE3-FD2E-0BA0-D051872F6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39033"/>
            <a:ext cx="6052873" cy="9357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986F45-E6BD-5FFE-9FCD-2804F2F48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1065" y="2716939"/>
            <a:ext cx="3127828" cy="365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44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CE185-DF51-C850-183F-FA85924DC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65F4E45-19E9-C90E-75FF-380506C08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5953E-1230-2B91-CC67-15562E21E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3C86E0-6797-40B5-718D-C5EE9D07E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0A009-EF8D-0782-1302-057F70329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14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DCE78E-0578-914D-2B39-A84F744FCEC1}"/>
              </a:ext>
            </a:extLst>
          </p:cNvPr>
          <p:cNvSpPr txBox="1"/>
          <p:nvPr/>
        </p:nvSpPr>
        <p:spPr>
          <a:xfrm>
            <a:off x="1149929" y="1359392"/>
            <a:ext cx="9918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yield measurements </a:t>
            </a:r>
          </a:p>
          <a:p>
            <a:r>
              <a:rPr lang="en-US" sz="2800" b="1" i="1" dirty="0">
                <a:cs typeface="Calibri" panose="020F0502020204030204" pitchFamily="34" charset="0"/>
              </a:rPr>
              <a:t>-&gt; </a:t>
            </a:r>
            <a:r>
              <a:rPr lang="en-GB" sz="2800" b="1" dirty="0">
                <a:cs typeface="Calibri" panose="020F0502020204030204" pitchFamily="34" charset="0"/>
              </a:rPr>
              <a:t>Measurement of total yield for </a:t>
            </a:r>
            <a:r>
              <a:rPr lang="es-ES" sz="2800" b="1" baseline="30000" dirty="0">
                <a:cs typeface="Calibri" panose="020F0502020204030204" pitchFamily="34" charset="0"/>
              </a:rPr>
              <a:t>96</a:t>
            </a:r>
            <a:r>
              <a:rPr lang="es-ES" sz="2800" b="1" dirty="0">
                <a:cs typeface="Calibri" panose="020F0502020204030204" pitchFamily="34" charset="0"/>
              </a:rPr>
              <a:t>Zr(</a:t>
            </a:r>
            <a:r>
              <a:rPr lang="es-ES" sz="2800" b="1" dirty="0" err="1">
                <a:latin typeface="Symbol" pitchFamily="2" charset="2"/>
                <a:cs typeface="Calibri" panose="020F0502020204030204" pitchFamily="34" charset="0"/>
              </a:rPr>
              <a:t>a</a:t>
            </a:r>
            <a:r>
              <a:rPr lang="es-ES" sz="2800" b="1" dirty="0" err="1">
                <a:cs typeface="Calibri" panose="020F0502020204030204" pitchFamily="34" charset="0"/>
              </a:rPr>
              <a:t>,n</a:t>
            </a:r>
            <a:r>
              <a:rPr lang="es-ES" sz="2800" b="1" dirty="0">
                <a:cs typeface="Calibri" panose="020F0502020204030204" pitchFamily="34" charset="0"/>
              </a:rPr>
              <a:t>)</a:t>
            </a:r>
            <a:r>
              <a:rPr lang="es-ES" sz="2800" b="1" baseline="30000" dirty="0">
                <a:cs typeface="Calibri" panose="020F0502020204030204" pitchFamily="34" charset="0"/>
              </a:rPr>
              <a:t>99</a:t>
            </a:r>
            <a:r>
              <a:rPr lang="es-ES" sz="2800" b="1" dirty="0">
                <a:cs typeface="Calibri" panose="020F0502020204030204" pitchFamily="34" charset="0"/>
              </a:rPr>
              <a:t>Mo</a:t>
            </a:r>
          </a:p>
        </p:txBody>
      </p:sp>
      <p:pic>
        <p:nvPicPr>
          <p:cNvPr id="7" name="Picture 6" descr="PresentacionTFGAlba_5.tiff">
            <a:extLst>
              <a:ext uri="{FF2B5EF4-FFF2-40B4-BE49-F238E27FC236}">
                <a16:creationId xmlns:a16="http://schemas.microsoft.com/office/drawing/2014/main" id="{5CE3C431-678C-A4D9-2F9F-87C900B253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1051" y="2109571"/>
            <a:ext cx="2065430" cy="21692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21CE38-7A23-AD30-0E43-9DF64AC1DEB3}"/>
              </a:ext>
            </a:extLst>
          </p:cNvPr>
          <p:cNvSpPr txBox="1"/>
          <p:nvPr/>
        </p:nvSpPr>
        <p:spPr>
          <a:xfrm>
            <a:off x="9654865" y="1497946"/>
            <a:ext cx="2181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cs typeface="Arial" panose="020B0604020202020204" pitchFamily="34" charset="0"/>
              </a:rPr>
              <a:t>Natural Zn: 2.8% </a:t>
            </a:r>
            <a:r>
              <a:rPr lang="en-GB" sz="1600" baseline="30000" dirty="0">
                <a:solidFill>
                  <a:schemeClr val="tx1"/>
                </a:solidFill>
                <a:cs typeface="Arial" panose="020B0604020202020204" pitchFamily="34" charset="0"/>
              </a:rPr>
              <a:t>96</a:t>
            </a:r>
            <a:r>
              <a:rPr lang="en-GB" sz="1600" dirty="0">
                <a:solidFill>
                  <a:schemeClr val="tx1"/>
                </a:solidFill>
                <a:cs typeface="Arial" panose="020B0604020202020204" pitchFamily="34" charset="0"/>
              </a:rPr>
              <a:t>Zr</a:t>
            </a:r>
          </a:p>
          <a:p>
            <a:r>
              <a:rPr lang="en-GB" sz="1600" dirty="0">
                <a:solidFill>
                  <a:schemeClr val="tx1"/>
                </a:solidFill>
                <a:cs typeface="Arial" panose="020B0604020202020204" pitchFamily="34" charset="0"/>
              </a:rPr>
              <a:t>100 µm foils</a:t>
            </a:r>
          </a:p>
        </p:txBody>
      </p:sp>
      <p:pic>
        <p:nvPicPr>
          <p:cNvPr id="10" name="Picture 9" descr="PresentacionTFGAlba_4.tiff">
            <a:extLst>
              <a:ext uri="{FF2B5EF4-FFF2-40B4-BE49-F238E27FC236}">
                <a16:creationId xmlns:a16="http://schemas.microsoft.com/office/drawing/2014/main" id="{4DB0A8EA-F099-8163-96E3-A48106FC68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7146" y="2365751"/>
            <a:ext cx="2913486" cy="1957102"/>
          </a:xfrm>
          <a:prstGeom prst="rect">
            <a:avLst/>
          </a:prstGeom>
        </p:spPr>
      </p:pic>
      <p:pic>
        <p:nvPicPr>
          <p:cNvPr id="11" name="Picture 10" descr="PresentacionTFGAlba_6.tiff">
            <a:extLst>
              <a:ext uri="{FF2B5EF4-FFF2-40B4-BE49-F238E27FC236}">
                <a16:creationId xmlns:a16="http://schemas.microsoft.com/office/drawing/2014/main" id="{E46FD027-D278-4885-3322-D563DCC87C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1908" y="4093125"/>
            <a:ext cx="3202589" cy="2250717"/>
          </a:xfrm>
          <a:prstGeom prst="rect">
            <a:avLst/>
          </a:prstGeom>
        </p:spPr>
      </p:pic>
      <p:pic>
        <p:nvPicPr>
          <p:cNvPr id="12" name="Picture 11" descr="PresentacionTFGAlba_6.tiff">
            <a:extLst>
              <a:ext uri="{FF2B5EF4-FFF2-40B4-BE49-F238E27FC236}">
                <a16:creationId xmlns:a16="http://schemas.microsoft.com/office/drawing/2014/main" id="{9215C048-580F-E3FF-6368-4A81D432EB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92807" y="4244171"/>
            <a:ext cx="1845009" cy="213480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2CA9048-7F6E-FCD5-98A6-BF4062B46E38}"/>
              </a:ext>
            </a:extLst>
          </p:cNvPr>
          <p:cNvSpPr/>
          <p:nvPr/>
        </p:nvSpPr>
        <p:spPr>
          <a:xfrm>
            <a:off x="320464" y="2259862"/>
            <a:ext cx="111640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cs typeface="Calibri" panose="020F0502020204030204" pitchFamily="34" charset="0"/>
              </a:rPr>
              <a:t>Bottleneck for 44 ≤ Z ≤ 47.</a:t>
            </a:r>
          </a:p>
          <a:p>
            <a:r>
              <a:rPr lang="en-GB" sz="2400" dirty="0">
                <a:cs typeface="Calibri" panose="020F0502020204030204" pitchFamily="34" charset="0"/>
              </a:rPr>
              <a:t>By activation</a:t>
            </a:r>
          </a:p>
          <a:p>
            <a:r>
              <a:rPr lang="en-GB" sz="2400" dirty="0">
                <a:cs typeface="Calibri" panose="020F0502020204030204" pitchFamily="34" charset="0"/>
              </a:rPr>
              <a:t>Q value: –5115.2 keV </a:t>
            </a:r>
          </a:p>
          <a:p>
            <a:r>
              <a:rPr lang="en-GB" sz="2400" dirty="0" err="1">
                <a:cs typeface="Calibri" panose="020F0502020204030204" pitchFamily="34" charset="0"/>
              </a:rPr>
              <a:t>E</a:t>
            </a:r>
            <a:r>
              <a:rPr lang="en-GB" sz="2400" baseline="-25000" dirty="0" err="1">
                <a:cs typeface="Calibri" panose="020F0502020204030204" pitchFamily="34" charset="0"/>
              </a:rPr>
              <a:t>thres</a:t>
            </a:r>
            <a:r>
              <a:rPr lang="en-GB" sz="2400" dirty="0">
                <a:cs typeface="Calibri" panose="020F0502020204030204" pitchFamily="34" charset="0"/>
              </a:rPr>
              <a:t>= 5290 keV</a:t>
            </a:r>
          </a:p>
          <a:p>
            <a:r>
              <a:rPr lang="en-GB" sz="2400" dirty="0" err="1">
                <a:cs typeface="Calibri" panose="020F0502020204030204" pitchFamily="34" charset="0"/>
              </a:rPr>
              <a:t>Subbarrier</a:t>
            </a:r>
            <a:endParaRPr lang="en-GB" sz="2400" dirty="0">
              <a:cs typeface="Calibri" panose="020F0502020204030204" pitchFamily="34" charset="0"/>
            </a:endParaRPr>
          </a:p>
          <a:p>
            <a:r>
              <a:rPr lang="en-GB" sz="2400" b="1" dirty="0">
                <a:cs typeface="Calibri" panose="020F0502020204030204" pitchFamily="34" charset="0"/>
              </a:rPr>
              <a:t>Natural Zr thick target</a:t>
            </a:r>
            <a:endParaRPr lang="en-GB" sz="2400" dirty="0"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E63FE4-FA39-F5E0-75E7-817E374CF452}"/>
              </a:ext>
            </a:extLst>
          </p:cNvPr>
          <p:cNvSpPr/>
          <p:nvPr/>
        </p:nvSpPr>
        <p:spPr>
          <a:xfrm>
            <a:off x="313880" y="4514548"/>
            <a:ext cx="63379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err="1">
                <a:cs typeface="Arial" panose="020B0604020202020204" pitchFamily="34" charset="0"/>
              </a:rPr>
              <a:t>Decay</a:t>
            </a:r>
            <a:r>
              <a:rPr lang="es-ES" sz="2400" b="1" dirty="0">
                <a:cs typeface="Arial" panose="020B0604020202020204" pitchFamily="34" charset="0"/>
              </a:rPr>
              <a:t> of ⁹⁹Mo</a:t>
            </a:r>
          </a:p>
          <a:p>
            <a:r>
              <a:rPr lang="en-GB" sz="2000" baseline="30000" dirty="0">
                <a:cs typeface="Arial" panose="020B0604020202020204" pitchFamily="34" charset="0"/>
              </a:rPr>
              <a:t>99m</a:t>
            </a:r>
            <a:r>
              <a:rPr lang="en-GB" sz="2000" dirty="0">
                <a:cs typeface="Arial" panose="020B0604020202020204" pitchFamily="34" charset="0"/>
              </a:rPr>
              <a:t>Tc in </a:t>
            </a:r>
            <a:r>
              <a:rPr lang="en-GB" sz="2000" i="1" dirty="0">
                <a:cs typeface="Arial" panose="020B0604020202020204" pitchFamily="34" charset="0"/>
              </a:rPr>
              <a:t>equilibrium </a:t>
            </a:r>
            <a:r>
              <a:rPr lang="en-GB" sz="2000" dirty="0">
                <a:cs typeface="Arial" panose="020B0604020202020204" pitchFamily="34" charset="0"/>
              </a:rPr>
              <a:t>with </a:t>
            </a:r>
            <a:r>
              <a:rPr lang="en-GB" sz="2000" baseline="30000" dirty="0">
                <a:cs typeface="Arial" panose="020B0604020202020204" pitchFamily="34" charset="0"/>
              </a:rPr>
              <a:t>99</a:t>
            </a:r>
            <a:r>
              <a:rPr lang="en-GB" sz="2000" dirty="0">
                <a:cs typeface="Arial" panose="020B0604020202020204" pitchFamily="34" charset="0"/>
              </a:rPr>
              <a:t>Mo, as in generators for medical applications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1000CF-31B7-7206-DE5A-87335187BD35}"/>
              </a:ext>
            </a:extLst>
          </p:cNvPr>
          <p:cNvSpPr/>
          <p:nvPr/>
        </p:nvSpPr>
        <p:spPr>
          <a:xfrm>
            <a:off x="254453" y="5610275"/>
            <a:ext cx="5841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cs typeface="Calibri" panose="020F0502020204030204" pitchFamily="34" charset="0"/>
              </a:rPr>
              <a:t>Irradiation at </a:t>
            </a:r>
            <a:r>
              <a:rPr lang="en-GB" sz="2400" b="1" dirty="0">
                <a:cs typeface="Calibri" panose="020F0502020204030204" pitchFamily="34" charset="0"/>
              </a:rPr>
              <a:t>STD beam line</a:t>
            </a:r>
          </a:p>
          <a:p>
            <a:r>
              <a:rPr lang="en-GB" sz="2400" b="1" dirty="0">
                <a:cs typeface="Calibri" panose="020F0502020204030204" pitchFamily="34" charset="0"/>
              </a:rPr>
              <a:t>Offline </a:t>
            </a:r>
            <a:r>
              <a:rPr lang="en-GB" sz="2400" dirty="0">
                <a:cs typeface="Calibri" panose="020F0502020204030204" pitchFamily="34" charset="0"/>
              </a:rPr>
              <a:t>measurements at UCM</a:t>
            </a:r>
            <a:endParaRPr lang="en-GB" sz="24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298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76477-577E-C36D-926A-3D63273E3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482C5D7-25C3-B7F4-801F-50518D882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E2D54-5ADC-3742-C879-CE2211B80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C915F-B2BC-DB1D-F213-7B9623D82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80844F-B348-4C53-C09E-CA72BB17D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15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79803D-63C8-5BDC-05D9-891BABE6394E}"/>
              </a:ext>
            </a:extLst>
          </p:cNvPr>
          <p:cNvSpPr txBox="1"/>
          <p:nvPr/>
        </p:nvSpPr>
        <p:spPr>
          <a:xfrm>
            <a:off x="1149929" y="1359392"/>
            <a:ext cx="99182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yield measurements </a:t>
            </a:r>
          </a:p>
          <a:p>
            <a:r>
              <a:rPr lang="en-US" sz="2800" b="1" i="1" dirty="0">
                <a:cs typeface="Calibri" panose="020F0502020204030204" pitchFamily="34" charset="0"/>
              </a:rPr>
              <a:t>-&gt; </a:t>
            </a:r>
            <a:r>
              <a:rPr lang="en-GB" sz="2800" b="1" dirty="0">
                <a:cs typeface="Calibri" panose="020F0502020204030204" pitchFamily="34" charset="0"/>
              </a:rPr>
              <a:t>Measurement of total yield for </a:t>
            </a:r>
            <a:r>
              <a:rPr lang="es-ES" sz="2800" b="1" baseline="30000" dirty="0">
                <a:cs typeface="Calibri" panose="020F0502020204030204" pitchFamily="34" charset="0"/>
              </a:rPr>
              <a:t>96</a:t>
            </a:r>
            <a:r>
              <a:rPr lang="es-ES" sz="2800" b="1" dirty="0">
                <a:cs typeface="Calibri" panose="020F0502020204030204" pitchFamily="34" charset="0"/>
              </a:rPr>
              <a:t>Zr(</a:t>
            </a:r>
            <a:r>
              <a:rPr lang="es-ES" sz="2800" b="1" dirty="0" err="1">
                <a:latin typeface="Symbol" pitchFamily="2" charset="2"/>
                <a:cs typeface="Calibri" panose="020F0502020204030204" pitchFamily="34" charset="0"/>
              </a:rPr>
              <a:t>a</a:t>
            </a:r>
            <a:r>
              <a:rPr lang="es-ES" sz="2800" b="1" dirty="0" err="1">
                <a:cs typeface="Calibri" panose="020F0502020204030204" pitchFamily="34" charset="0"/>
              </a:rPr>
              <a:t>,n</a:t>
            </a:r>
            <a:r>
              <a:rPr lang="es-ES" sz="2800" b="1" dirty="0">
                <a:cs typeface="Calibri" panose="020F0502020204030204" pitchFamily="34" charset="0"/>
              </a:rPr>
              <a:t>)</a:t>
            </a:r>
            <a:r>
              <a:rPr lang="es-ES" sz="2800" b="1" baseline="30000" dirty="0">
                <a:cs typeface="Calibri" panose="020F0502020204030204" pitchFamily="34" charset="0"/>
              </a:rPr>
              <a:t>99</a:t>
            </a:r>
            <a:r>
              <a:rPr lang="es-ES" sz="2800" b="1" dirty="0">
                <a:cs typeface="Calibri" panose="020F0502020204030204" pitchFamily="34" charset="0"/>
              </a:rPr>
              <a:t>Mo</a:t>
            </a:r>
          </a:p>
        </p:txBody>
      </p:sp>
      <p:pic>
        <p:nvPicPr>
          <p:cNvPr id="12" name="Picture 11" descr="PresentacionTFGAlba_10.tiff">
            <a:extLst>
              <a:ext uri="{FF2B5EF4-FFF2-40B4-BE49-F238E27FC236}">
                <a16:creationId xmlns:a16="http://schemas.microsoft.com/office/drawing/2014/main" id="{9A278965-7938-87BB-EA75-ACE358EAA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183" y="2483457"/>
            <a:ext cx="4001882" cy="23844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D507AC-4F3C-B7EF-F4A9-CBF0E77DB4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653" y="2325306"/>
            <a:ext cx="3526412" cy="254264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C328B20-4EF2-7588-7AEC-1F54D8627CC7}"/>
              </a:ext>
            </a:extLst>
          </p:cNvPr>
          <p:cNvGrpSpPr/>
          <p:nvPr/>
        </p:nvGrpSpPr>
        <p:grpSpPr>
          <a:xfrm>
            <a:off x="4675511" y="2545450"/>
            <a:ext cx="3494663" cy="2260506"/>
            <a:chOff x="304677" y="1162257"/>
            <a:chExt cx="4982779" cy="3873176"/>
          </a:xfrm>
        </p:grpSpPr>
        <p:pic>
          <p:nvPicPr>
            <p:cNvPr id="15" name="Picture 14" descr="PresentacionTFGAlba_12.tiff">
              <a:extLst>
                <a:ext uri="{FF2B5EF4-FFF2-40B4-BE49-F238E27FC236}">
                  <a16:creationId xmlns:a16="http://schemas.microsoft.com/office/drawing/2014/main" id="{16937A53-72B9-E318-AECE-9D4C9EC34D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5072" y="1177444"/>
              <a:ext cx="4832384" cy="371638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51CEBE2-304D-45B1-E085-C359E3139679}"/>
                </a:ext>
              </a:extLst>
            </p:cNvPr>
            <p:cNvSpPr txBox="1"/>
            <p:nvPr/>
          </p:nvSpPr>
          <p:spPr>
            <a:xfrm>
              <a:off x="1549501" y="4636275"/>
              <a:ext cx="2569358" cy="39915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Lab alpha energy (MeV)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CC0CF80-C7B0-F4D1-6956-9142FB0EE0FC}"/>
                </a:ext>
              </a:extLst>
            </p:cNvPr>
            <p:cNvSpPr txBox="1"/>
            <p:nvPr/>
          </p:nvSpPr>
          <p:spPr>
            <a:xfrm rot="16200000">
              <a:off x="-1089633" y="2556567"/>
              <a:ext cx="3164567" cy="3759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Neutron yield per 10</a:t>
              </a:r>
              <a:r>
                <a:rPr lang="en-GB" sz="1200" baseline="30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en-GB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alphas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C901923-993B-D771-3844-7BDE91C7D724}"/>
              </a:ext>
            </a:extLst>
          </p:cNvPr>
          <p:cNvSpPr/>
          <p:nvPr/>
        </p:nvSpPr>
        <p:spPr>
          <a:xfrm>
            <a:off x="5239627" y="3111570"/>
            <a:ext cx="1925100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2000" kern="0" dirty="0">
                <a:cs typeface="Calibri" panose="020F0502020204030204" pitchFamily="34" charset="0"/>
              </a:rPr>
              <a:t>A. Mayor,</a:t>
            </a:r>
          </a:p>
          <a:p>
            <a:r>
              <a:rPr lang="en-US" sz="2000" kern="0" dirty="0">
                <a:cs typeface="Calibri" panose="020F0502020204030204" pitchFamily="34" charset="0"/>
              </a:rPr>
              <a:t>A. Illana et 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3F18BF-6786-39E0-D3AF-AE8B0D22DD43}"/>
              </a:ext>
            </a:extLst>
          </p:cNvPr>
          <p:cNvSpPr txBox="1"/>
          <p:nvPr/>
        </p:nvSpPr>
        <p:spPr>
          <a:xfrm>
            <a:off x="618643" y="4964127"/>
            <a:ext cx="110595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Calibri" panose="020F0502020204030204" pitchFamily="34" charset="0"/>
              </a:rPr>
              <a:t>Results consistent with literature</a:t>
            </a:r>
          </a:p>
          <a:p>
            <a:r>
              <a:rPr lang="en-GB" sz="2000" dirty="0">
                <a:cs typeface="Calibri" panose="020F0502020204030204" pitchFamily="34" charset="0"/>
              </a:rPr>
              <a:t>Higher intensities (new source) may allow to extend measurement to low energies, but open other potential issues</a:t>
            </a:r>
          </a:p>
          <a:p>
            <a:r>
              <a:rPr lang="en-GB" sz="2000" dirty="0">
                <a:cs typeface="Calibri" panose="020F0502020204030204" pitchFamily="34" charset="0"/>
              </a:rPr>
              <a:t>Mapping of the yields in smaller steps both at higher and lower E</a:t>
            </a:r>
            <a:endParaRPr lang="en-CH" sz="2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75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6A106-BDC0-A8B1-EB83-43DC4D1A0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C54A679-C776-C5FE-C556-3C52C466A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(more) </a:t>
            </a:r>
            <a:r>
              <a:rPr lang="en-GB" noProof="0" dirty="0"/>
              <a:t>Alpha-induced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55C86-BA85-E57B-DCE6-076B0A278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1D615-FC1C-5AA1-260B-E1962345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B20E5-AD3B-91D0-CA0E-76F03A97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85BA7A-6A5B-FBE6-B90B-957FECF189F6}"/>
              </a:ext>
            </a:extLst>
          </p:cNvPr>
          <p:cNvSpPr txBox="1"/>
          <p:nvPr/>
        </p:nvSpPr>
        <p:spPr>
          <a:xfrm>
            <a:off x="1358022" y="1458131"/>
            <a:ext cx="7733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cs typeface="Calibri" panose="020F0502020204030204" pitchFamily="34" charset="0"/>
              </a:rPr>
              <a:t>for yield Isomer tagging using pulsed beams</a:t>
            </a:r>
            <a:endParaRPr lang="en-GB" sz="2800" b="1" i="1" dirty="0"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CFD7A1-D96F-F38F-9915-81CD4F368127}"/>
              </a:ext>
            </a:extLst>
          </p:cNvPr>
          <p:cNvSpPr txBox="1"/>
          <p:nvPr/>
        </p:nvSpPr>
        <p:spPr>
          <a:xfrm>
            <a:off x="1136866" y="2190357"/>
            <a:ext cx="991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i="1" noProof="0" dirty="0">
                <a:cs typeface="Calibri" panose="020F0502020204030204" pitchFamily="34" charset="0"/>
              </a:rPr>
              <a:t>Fast isomer tagging -&gt; via the </a:t>
            </a:r>
            <a:r>
              <a:rPr lang="en-GB" sz="2800" i="1" baseline="30000" noProof="0" dirty="0">
                <a:cs typeface="Calibri" panose="020F0502020204030204" pitchFamily="34" charset="0"/>
              </a:rPr>
              <a:t>91</a:t>
            </a:r>
            <a:r>
              <a:rPr lang="en-GB" sz="2800" i="1" noProof="0" dirty="0">
                <a:cs typeface="Calibri" panose="020F0502020204030204" pitchFamily="34" charset="0"/>
              </a:rPr>
              <a:t>Zr(</a:t>
            </a:r>
            <a:r>
              <a:rPr lang="en-GB" sz="2800" i="1" noProof="0" dirty="0" err="1">
                <a:latin typeface="Symbol" pitchFamily="2" charset="2"/>
                <a:cs typeface="Calibri" panose="020F0502020204030204" pitchFamily="34" charset="0"/>
              </a:rPr>
              <a:t>a</a:t>
            </a:r>
            <a:r>
              <a:rPr lang="en-GB" sz="2800" i="1" noProof="0" dirty="0" err="1">
                <a:cs typeface="Calibri" panose="020F0502020204030204" pitchFamily="34" charset="0"/>
              </a:rPr>
              <a:t>,n</a:t>
            </a:r>
            <a:r>
              <a:rPr lang="en-GB" sz="2800" i="1" dirty="0">
                <a:latin typeface="Symbol" pitchFamily="2" charset="2"/>
                <a:cs typeface="Calibri" panose="020F0502020204030204" pitchFamily="34" charset="0"/>
              </a:rPr>
              <a:t>g</a:t>
            </a:r>
            <a:r>
              <a:rPr lang="en-GB" sz="2800" i="1" noProof="0" dirty="0">
                <a:cs typeface="Calibri" panose="020F0502020204030204" pitchFamily="34" charset="0"/>
              </a:rPr>
              <a:t>)</a:t>
            </a:r>
            <a:r>
              <a:rPr lang="en-GB" sz="2800" i="1" baseline="30000" noProof="0" dirty="0">
                <a:cs typeface="Calibri" panose="020F0502020204030204" pitchFamily="34" charset="0"/>
              </a:rPr>
              <a:t>94</a:t>
            </a:r>
            <a:r>
              <a:rPr lang="en-GB" sz="2800" i="1" noProof="0" dirty="0">
                <a:cs typeface="Calibri" panose="020F0502020204030204" pitchFamily="34" charset="0"/>
              </a:rPr>
              <a:t>Mo reaction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07B752-A36F-4394-3C30-9347B33B2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830" y="2823919"/>
            <a:ext cx="4718265" cy="3312824"/>
          </a:xfrm>
          <a:prstGeom prst="rect">
            <a:avLst/>
          </a:prstGeom>
        </p:spPr>
      </p:pic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B51D17C8-687A-3BFF-53E8-970FF87EDB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589" y="2922582"/>
            <a:ext cx="4075240" cy="3056431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A687D4E-275A-FF21-7E4A-A9B05698C1F4}"/>
              </a:ext>
            </a:extLst>
          </p:cNvPr>
          <p:cNvSpPr/>
          <p:nvPr/>
        </p:nvSpPr>
        <p:spPr>
          <a:xfrm>
            <a:off x="7406640" y="2922583"/>
            <a:ext cx="966651" cy="30564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3BE130-D70B-CE86-5B85-E5C5DF473FC1}"/>
              </a:ext>
            </a:extLst>
          </p:cNvPr>
          <p:cNvSpPr/>
          <p:nvPr/>
        </p:nvSpPr>
        <p:spPr>
          <a:xfrm>
            <a:off x="4169010" y="3556145"/>
            <a:ext cx="3879669" cy="40011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sz="2000" kern="0" dirty="0">
                <a:cs typeface="Calibri" panose="020F0502020204030204" pitchFamily="34" charset="0"/>
              </a:rPr>
              <a:t>Approved… scheduled soon</a:t>
            </a:r>
          </a:p>
        </p:txBody>
      </p:sp>
    </p:spTree>
    <p:extLst>
      <p:ext uri="{BB962C8B-B14F-4D97-AF65-F5344CB8AC3E}">
        <p14:creationId xmlns:p14="http://schemas.microsoft.com/office/powerpoint/2010/main" val="393528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8DBA5-E5C6-2DFE-73B0-A2CFB220D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BA66119-0159-7E80-8479-2D389263F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Proton-induced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9146E-7650-9E73-C385-3E624B440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E455E-938A-3AA8-6F82-FABAFA191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9DDA0-ED65-10A0-3DED-58562B709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17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D3CA67-F3DA-79FD-F540-D6522C3D754F}"/>
              </a:ext>
            </a:extLst>
          </p:cNvPr>
          <p:cNvSpPr txBox="1"/>
          <p:nvPr/>
        </p:nvSpPr>
        <p:spPr>
          <a:xfrm>
            <a:off x="1149929" y="1359392"/>
            <a:ext cx="991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cs typeface="Calibri" panose="020F0502020204030204" pitchFamily="34" charset="0"/>
              </a:rPr>
              <a:t>Measurement of </a:t>
            </a:r>
            <a:r>
              <a:rPr lang="en-GB" sz="2800" b="1" baseline="30000" noProof="0">
                <a:cs typeface="Calibri" panose="020F0502020204030204" pitchFamily="34" charset="0"/>
              </a:rPr>
              <a:t>18</a:t>
            </a:r>
            <a:r>
              <a:rPr lang="en-GB" sz="2800" b="1" noProof="0">
                <a:cs typeface="Calibri" panose="020F0502020204030204" pitchFamily="34" charset="0"/>
              </a:rPr>
              <a:t>O(</a:t>
            </a:r>
            <a:r>
              <a:rPr lang="en-GB" sz="2800" b="1" noProof="0" dirty="0" err="1">
                <a:cs typeface="Calibri" panose="020F0502020204030204" pitchFamily="34" charset="0"/>
              </a:rPr>
              <a:t>p,x</a:t>
            </a:r>
            <a:r>
              <a:rPr lang="en-GB" sz="2800" b="1" noProof="0" dirty="0">
                <a:cs typeface="Calibri" panose="020F0502020204030204" pitchFamily="34" charset="0"/>
              </a:rPr>
              <a:t>) reaction yields</a:t>
            </a:r>
          </a:p>
        </p:txBody>
      </p:sp>
      <p:sp>
        <p:nvSpPr>
          <p:cNvPr id="7" name="Google Shape;116;p1">
            <a:extLst>
              <a:ext uri="{FF2B5EF4-FFF2-40B4-BE49-F238E27FC236}">
                <a16:creationId xmlns:a16="http://schemas.microsoft.com/office/drawing/2014/main" id="{187DAA4F-494A-9613-0F2D-FA310BA91B8C}"/>
              </a:ext>
            </a:extLst>
          </p:cNvPr>
          <p:cNvSpPr txBox="1"/>
          <p:nvPr/>
        </p:nvSpPr>
        <p:spPr>
          <a:xfrm>
            <a:off x="427743" y="1972866"/>
            <a:ext cx="7560625" cy="1311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648" tIns="14648" rIns="14648" bIns="14648" anchor="t" anchorCtr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95"/>
              </a:spcAft>
              <a:buClr>
                <a:srgbClr val="000000"/>
              </a:buClr>
              <a:buFont typeface="Arial"/>
              <a:buNone/>
            </a:pPr>
            <a:r>
              <a:rPr lang="en-US" sz="2000" b="1" i="1" kern="0" dirty="0">
                <a:ea typeface="Calibri"/>
                <a:cs typeface="Calibri"/>
                <a:sym typeface="Calibri"/>
              </a:rPr>
              <a:t>Contrast agents</a:t>
            </a:r>
            <a:r>
              <a:rPr lang="en-US" sz="2000" kern="0" dirty="0">
                <a:ea typeface="Calibri"/>
                <a:cs typeface="Calibri"/>
                <a:sym typeface="Calibri"/>
              </a:rPr>
              <a:t> for </a:t>
            </a:r>
            <a:r>
              <a:rPr lang="en-US" sz="2000" kern="0" dirty="0" err="1">
                <a:ea typeface="Calibri"/>
                <a:cs typeface="Calibri"/>
                <a:sym typeface="Calibri"/>
              </a:rPr>
              <a:t>protontherapy</a:t>
            </a:r>
            <a:endParaRPr lang="en-US" sz="2000" kern="0" dirty="0">
              <a:ea typeface="Calibri"/>
              <a:cs typeface="Calibri"/>
              <a:sym typeface="Calibri"/>
            </a:endParaRPr>
          </a:p>
          <a:p>
            <a:pPr algn="just" fontAlgn="auto">
              <a:spcBef>
                <a:spcPts val="0"/>
              </a:spcBef>
              <a:spcAft>
                <a:spcPts val="95"/>
              </a:spcAft>
              <a:buClr>
                <a:srgbClr val="000000"/>
              </a:buClr>
              <a:buFont typeface="Arial"/>
              <a:buNone/>
            </a:pPr>
            <a:r>
              <a:rPr lang="en-US" sz="2000" kern="0" dirty="0">
                <a:ea typeface="Calibri"/>
                <a:cs typeface="Calibri"/>
                <a:sym typeface="Calibri"/>
              </a:rPr>
              <a:t>Experimental knowledge of absolute production yields</a:t>
            </a:r>
          </a:p>
          <a:p>
            <a:pPr algn="just">
              <a:spcAft>
                <a:spcPts val="95"/>
              </a:spcAft>
            </a:pPr>
            <a:r>
              <a:rPr lang="en-US" sz="2000" dirty="0">
                <a:ea typeface="Calibri"/>
                <a:cs typeface="Calibri"/>
                <a:sym typeface="Calibri"/>
              </a:rPr>
              <a:t>Measure yields and angular distributions</a:t>
            </a:r>
          </a:p>
          <a:p>
            <a:pPr algn="just">
              <a:spcAft>
                <a:spcPts val="95"/>
              </a:spcAft>
            </a:pPr>
            <a:r>
              <a:rPr lang="en-US" sz="2000" dirty="0">
                <a:ea typeface="Calibri"/>
                <a:cs typeface="Calibri"/>
                <a:sym typeface="Calibri"/>
              </a:rPr>
              <a:t>Derive the PG emission cross sections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497DC9-1A2D-8D63-352E-2F430A475AAC}"/>
              </a:ext>
            </a:extLst>
          </p:cNvPr>
          <p:cNvSpPr/>
          <p:nvPr/>
        </p:nvSpPr>
        <p:spPr>
          <a:xfrm>
            <a:off x="768924" y="5238043"/>
            <a:ext cx="4704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5-MV tandetron at CMAM in Madrid </a:t>
            </a:r>
            <a:endParaRPr lang="es-ES" sz="20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AC2B922-C424-16BD-20AC-9DE65F664A1A}"/>
              </a:ext>
            </a:extLst>
          </p:cNvPr>
          <p:cNvGrpSpPr>
            <a:grpSpLocks noChangeAspect="1"/>
          </p:cNvGrpSpPr>
          <p:nvPr/>
        </p:nvGrpSpPr>
        <p:grpSpPr>
          <a:xfrm>
            <a:off x="4713311" y="2925037"/>
            <a:ext cx="2992457" cy="2659913"/>
            <a:chOff x="4414708" y="3258870"/>
            <a:chExt cx="3326052" cy="295643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3254704-8FD1-7213-E139-652C9A32CE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14708" y="3748895"/>
              <a:ext cx="3326052" cy="2466412"/>
            </a:xfrm>
            <a:prstGeom prst="rect">
              <a:avLst/>
            </a:prstGeom>
          </p:spPr>
        </p:pic>
        <p:sp>
          <p:nvSpPr>
            <p:cNvPr id="12" name="Google Shape;62;p14">
              <a:extLst>
                <a:ext uri="{FF2B5EF4-FFF2-40B4-BE49-F238E27FC236}">
                  <a16:creationId xmlns:a16="http://schemas.microsoft.com/office/drawing/2014/main" id="{8A5E3CDB-D847-9B49-1BF3-7730D0F68101}"/>
                </a:ext>
              </a:extLst>
            </p:cNvPr>
            <p:cNvSpPr/>
            <p:nvPr/>
          </p:nvSpPr>
          <p:spPr>
            <a:xfrm rot="5952637" flipH="1">
              <a:off x="5608650" y="4002350"/>
              <a:ext cx="1017844" cy="68479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" name="Google Shape;63;p14">
              <a:extLst>
                <a:ext uri="{FF2B5EF4-FFF2-40B4-BE49-F238E27FC236}">
                  <a16:creationId xmlns:a16="http://schemas.microsoft.com/office/drawing/2014/main" id="{7D971757-FE7D-A94D-FE8F-2D080CA6BC5E}"/>
                </a:ext>
              </a:extLst>
            </p:cNvPr>
            <p:cNvSpPr txBox="1"/>
            <p:nvPr/>
          </p:nvSpPr>
          <p:spPr>
            <a:xfrm>
              <a:off x="6117573" y="3258870"/>
              <a:ext cx="1209454" cy="4680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2000" b="1" kern="1200" dirty="0">
                  <a:solidFill>
                    <a:srgbClr val="FF0000"/>
                  </a:solidFill>
                  <a:ea typeface="+mn-ea"/>
                  <a:cs typeface="+mn-cs"/>
                </a:rPr>
                <a:t>p</a:t>
              </a:r>
              <a:r>
                <a:rPr lang="es-ES" sz="2000" b="1" kern="1200" baseline="30000" dirty="0">
                  <a:solidFill>
                    <a:srgbClr val="FF0000"/>
                  </a:solidFill>
                  <a:ea typeface="+mn-ea"/>
                  <a:cs typeface="+mn-cs"/>
                </a:rPr>
                <a:t>+</a:t>
              </a:r>
              <a:r>
                <a:rPr lang="es" sz="2000" b="1" kern="1200">
                  <a:solidFill>
                    <a:srgbClr val="FF0000"/>
                  </a:solidFill>
                  <a:ea typeface="+mn-ea"/>
                  <a:cs typeface="+mn-cs"/>
                </a:rPr>
                <a:t> b</a:t>
              </a:r>
              <a:r>
                <a:rPr kumimoji="0" lang="e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  <a:cs typeface="+mn-cs"/>
                </a:rPr>
                <a:t>eam</a:t>
              </a: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" name="Google Shape;63;p14">
              <a:extLst>
                <a:ext uri="{FF2B5EF4-FFF2-40B4-BE49-F238E27FC236}">
                  <a16:creationId xmlns:a16="http://schemas.microsoft.com/office/drawing/2014/main" id="{956B16C8-B226-7694-39CB-4A84BBE0A9BB}"/>
                </a:ext>
              </a:extLst>
            </p:cNvPr>
            <p:cNvSpPr txBox="1"/>
            <p:nvPr/>
          </p:nvSpPr>
          <p:spPr>
            <a:xfrm>
              <a:off x="6994690" y="4959794"/>
              <a:ext cx="746070" cy="52655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</a:t>
              </a:r>
              <a:r>
                <a:rPr kumimoji="0" lang="es-ES" sz="1800" b="1" i="0" u="none" strike="noStrike" kern="1200" cap="none" spc="0" normalizeH="0" baseline="-2500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2</a:t>
              </a:r>
              <a:r>
                <a:rPr kumimoji="0" lang="es-ES" sz="1800" b="1" i="0" u="none" strike="noStrike" kern="1200" cap="none" spc="0" normalizeH="0" baseline="3000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18</a:t>
              </a: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O </a:t>
              </a:r>
              <a:r>
                <a: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target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" name="Elipse 3">
              <a:extLst>
                <a:ext uri="{FF2B5EF4-FFF2-40B4-BE49-F238E27FC236}">
                  <a16:creationId xmlns:a16="http://schemas.microsoft.com/office/drawing/2014/main" id="{1D551F9F-9B25-3215-3D7F-AD3BEDB4488C}"/>
                </a:ext>
              </a:extLst>
            </p:cNvPr>
            <p:cNvSpPr/>
            <p:nvPr/>
          </p:nvSpPr>
          <p:spPr>
            <a:xfrm>
              <a:off x="5795608" y="4688282"/>
              <a:ext cx="399514" cy="365725"/>
            </a:xfrm>
            <a:prstGeom prst="ellipse">
              <a:avLst/>
            </a:prstGeom>
            <a:noFill/>
            <a:ln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6" name="Conector recto de flecha 5">
              <a:extLst>
                <a:ext uri="{FF2B5EF4-FFF2-40B4-BE49-F238E27FC236}">
                  <a16:creationId xmlns:a16="http://schemas.microsoft.com/office/drawing/2014/main" id="{1A64E921-5384-3A68-77E1-C7656F5B0D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95123" y="4920145"/>
              <a:ext cx="799566" cy="261470"/>
            </a:xfrm>
            <a:prstGeom prst="straightConnector1">
              <a:avLst/>
            </a:prstGeom>
            <a:ln>
              <a:solidFill>
                <a:srgbClr val="54823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CA1E4E1-B536-0B98-8978-5468AD502839}"/>
              </a:ext>
            </a:extLst>
          </p:cNvPr>
          <p:cNvSpPr/>
          <p:nvPr/>
        </p:nvSpPr>
        <p:spPr>
          <a:xfrm>
            <a:off x="440073" y="5546444"/>
            <a:ext cx="36965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On-line LaBr</a:t>
            </a:r>
            <a:r>
              <a:rPr lang="en-US" sz="1600" baseline="-250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3</a:t>
            </a:r>
            <a:r>
              <a:rPr lang="en-US" sz="16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(Ce) setup based on detectors described in V. Vedia et al., NIM A 857 (2017) 98 </a:t>
            </a:r>
            <a:endParaRPr lang="es-ES" sz="3600" dirty="0">
              <a:solidFill>
                <a:schemeClr val="tx1"/>
              </a:solidFill>
            </a:endParaRPr>
          </a:p>
        </p:txBody>
      </p:sp>
      <p:pic>
        <p:nvPicPr>
          <p:cNvPr id="18" name="Google Shape;76;p15">
            <a:extLst>
              <a:ext uri="{FF2B5EF4-FFF2-40B4-BE49-F238E27FC236}">
                <a16:creationId xmlns:a16="http://schemas.microsoft.com/office/drawing/2014/main" id="{A4897457-5963-5384-8736-18C84BCB1B6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7" b="2811"/>
          <a:stretch/>
        </p:blipFill>
        <p:spPr>
          <a:xfrm>
            <a:off x="7916998" y="3407571"/>
            <a:ext cx="3247379" cy="231300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AE7F5DC-EBD2-E18B-0445-1F9AE57BEADF}"/>
              </a:ext>
            </a:extLst>
          </p:cNvPr>
          <p:cNvSpPr>
            <a:spLocks noChangeAspect="1"/>
          </p:cNvSpPr>
          <p:nvPr/>
        </p:nvSpPr>
        <p:spPr>
          <a:xfrm>
            <a:off x="8546076" y="2772337"/>
            <a:ext cx="25097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Count rate profile at 6 MeV (up to 80 kHz) 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B4F766-B499-9174-4D92-A00A6E40119D}"/>
              </a:ext>
            </a:extLst>
          </p:cNvPr>
          <p:cNvSpPr/>
          <p:nvPr/>
        </p:nvSpPr>
        <p:spPr>
          <a:xfrm>
            <a:off x="5095282" y="5685868"/>
            <a:ext cx="6453987" cy="720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95"/>
              </a:spcAft>
            </a:pPr>
            <a:r>
              <a:rPr lang="en-US" sz="2000" dirty="0">
                <a:ea typeface="Calibri"/>
                <a:cs typeface="Calibri"/>
                <a:sym typeface="Calibri"/>
              </a:rPr>
              <a:t>Irradiation of H</a:t>
            </a:r>
            <a:r>
              <a:rPr lang="en-US" sz="2000" baseline="-25000" dirty="0">
                <a:ea typeface="Calibri"/>
                <a:cs typeface="Calibri"/>
                <a:sym typeface="Calibri"/>
              </a:rPr>
              <a:t>2</a:t>
            </a:r>
            <a:r>
              <a:rPr lang="en-US" sz="2000" baseline="30000" dirty="0">
                <a:ea typeface="Calibri"/>
                <a:cs typeface="Calibri"/>
                <a:sym typeface="Calibri"/>
              </a:rPr>
              <a:t>18</a:t>
            </a:r>
            <a:r>
              <a:rPr lang="en-US" sz="2000" dirty="0">
                <a:ea typeface="Calibri"/>
                <a:cs typeface="Calibri"/>
                <a:sym typeface="Calibri"/>
              </a:rPr>
              <a:t>O by 2 to 10 MeV protons</a:t>
            </a:r>
          </a:p>
          <a:p>
            <a:pPr algn="ctr">
              <a:spcAft>
                <a:spcPts val="95"/>
              </a:spcAft>
            </a:pPr>
            <a:r>
              <a:rPr lang="en-US" sz="2000" dirty="0">
                <a:ea typeface="Calibri"/>
                <a:cs typeface="Calibri"/>
                <a:sym typeface="Calibri"/>
              </a:rPr>
              <a:t>Fast detectors &amp; CAEN 5751 </a:t>
            </a:r>
            <a:r>
              <a:rPr lang="es-ES" sz="2000" dirty="0">
                <a:ea typeface="Calibri"/>
                <a:cs typeface="Calibri"/>
                <a:sym typeface="Calibri"/>
              </a:rPr>
              <a:t>1-</a:t>
            </a:r>
            <a:r>
              <a:rPr lang="en-US" sz="2000" dirty="0" err="1">
                <a:ea typeface="Calibri"/>
                <a:cs typeface="Calibri"/>
                <a:sym typeface="Calibri"/>
              </a:rPr>
              <a:t>Gs</a:t>
            </a:r>
            <a:r>
              <a:rPr lang="en-US" sz="2000" dirty="0">
                <a:ea typeface="Calibri"/>
                <a:cs typeface="Calibri"/>
                <a:sym typeface="Calibri"/>
              </a:rPr>
              <a:t>/s digitizer</a:t>
            </a:r>
          </a:p>
        </p:txBody>
      </p:sp>
      <p:pic>
        <p:nvPicPr>
          <p:cNvPr id="22" name="image10.png">
            <a:extLst>
              <a:ext uri="{FF2B5EF4-FFF2-40B4-BE49-F238E27FC236}">
                <a16:creationId xmlns:a16="http://schemas.microsoft.com/office/drawing/2014/main" id="{F710D7EF-6443-E973-C18C-AD9A79D0E5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006" y="3429000"/>
            <a:ext cx="3696597" cy="209203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4240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7F80D1-034D-2FE6-6EE8-23F0594E8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12B3B3B-AD90-7B66-17FF-8EF0A9197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Proton-induced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EA0E9-E0B7-1BF3-F83D-CE751B71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421D2-D29D-8C7A-B3B8-9A0E78FD7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98F059-D11B-C78E-244C-55B1C96D5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18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42DF05-E897-0DD4-81C3-F898F6DE9012}"/>
              </a:ext>
            </a:extLst>
          </p:cNvPr>
          <p:cNvSpPr txBox="1"/>
          <p:nvPr/>
        </p:nvSpPr>
        <p:spPr>
          <a:xfrm>
            <a:off x="1149929" y="1359392"/>
            <a:ext cx="991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cs typeface="Calibri" panose="020F0502020204030204" pitchFamily="34" charset="0"/>
              </a:rPr>
              <a:t>Measurement of </a:t>
            </a:r>
            <a:r>
              <a:rPr lang="en-GB" sz="2800" b="1" baseline="30000" noProof="0">
                <a:cs typeface="Calibri" panose="020F0502020204030204" pitchFamily="34" charset="0"/>
              </a:rPr>
              <a:t>18</a:t>
            </a:r>
            <a:r>
              <a:rPr lang="en-GB" sz="2800" b="1" noProof="0">
                <a:cs typeface="Calibri" panose="020F0502020204030204" pitchFamily="34" charset="0"/>
              </a:rPr>
              <a:t>O(</a:t>
            </a:r>
            <a:r>
              <a:rPr lang="en-GB" sz="2800" b="1" noProof="0" dirty="0" err="1">
                <a:cs typeface="Calibri" panose="020F0502020204030204" pitchFamily="34" charset="0"/>
              </a:rPr>
              <a:t>p,x</a:t>
            </a:r>
            <a:r>
              <a:rPr lang="en-GB" sz="2800" b="1" noProof="0" dirty="0">
                <a:cs typeface="Calibri" panose="020F0502020204030204" pitchFamily="34" charset="0"/>
              </a:rPr>
              <a:t>) reaction yields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C20889-FF82-266B-1B01-20C2E9A875C7}"/>
              </a:ext>
            </a:extLst>
          </p:cNvPr>
          <p:cNvGrpSpPr/>
          <p:nvPr/>
        </p:nvGrpSpPr>
        <p:grpSpPr>
          <a:xfrm>
            <a:off x="295978" y="3530846"/>
            <a:ext cx="6233701" cy="2717433"/>
            <a:chOff x="-568093" y="1577443"/>
            <a:chExt cx="10472323" cy="4854722"/>
          </a:xfrm>
          <a:solidFill>
            <a:schemeClr val="bg1"/>
          </a:solidFill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062603B-6464-1C44-209A-CEA01DC47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2213" y="2267141"/>
              <a:ext cx="1613118" cy="1893656"/>
            </a:xfrm>
            <a:prstGeom prst="rect">
              <a:avLst/>
            </a:prstGeom>
            <a:grp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601F123-1926-C95D-372F-6B0863D57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680989" y="4538508"/>
              <a:ext cx="1614342" cy="1893656"/>
            </a:xfrm>
            <a:prstGeom prst="rect">
              <a:avLst/>
            </a:prstGeom>
            <a:grp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7C4E2A9-DBA3-739E-D908-A2BFF751E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5174" y="2267141"/>
              <a:ext cx="1613114" cy="1893656"/>
            </a:xfrm>
            <a:prstGeom prst="rect">
              <a:avLst/>
            </a:prstGeom>
            <a:grpFill/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7A7B766-6890-8DB8-C55B-ACB3A6046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853948" y="4538509"/>
              <a:ext cx="1614342" cy="1893656"/>
            </a:xfrm>
            <a:prstGeom prst="rect">
              <a:avLst/>
            </a:prstGeom>
            <a:grpFill/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7561895-BFA1-96FF-98DB-F332D9609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26910" y="2267141"/>
              <a:ext cx="1613114" cy="1893656"/>
            </a:xfrm>
            <a:prstGeom prst="rect">
              <a:avLst/>
            </a:prstGeom>
            <a:grpFill/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CDAD23F-0C21-C0EF-ABBF-617ED6ABF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012086" y="4538508"/>
              <a:ext cx="1642759" cy="1893656"/>
            </a:xfrm>
            <a:prstGeom prst="rect">
              <a:avLst/>
            </a:prstGeom>
            <a:grpFill/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5EE528-8C2D-0567-07CE-F5A3BFD70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1830" y="2271238"/>
              <a:ext cx="1613118" cy="1885463"/>
            </a:xfrm>
            <a:prstGeom prst="rect">
              <a:avLst/>
            </a:prstGeom>
            <a:grpFill/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0750BF-B523-3F51-E3F0-A99597944B88}"/>
                </a:ext>
              </a:extLst>
            </p:cNvPr>
            <p:cNvSpPr txBox="1"/>
            <p:nvPr/>
          </p:nvSpPr>
          <p:spPr>
            <a:xfrm>
              <a:off x="3726948" y="1577443"/>
              <a:ext cx="1732975" cy="8632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0" dirty="0">
                  <a:solidFill>
                    <a:schemeClr val="tx1"/>
                  </a:solidFill>
                </a:rPr>
                <a:t>2 hour after irradiation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F25371-F534-8836-ADA0-DEFF7CDE2088}"/>
                </a:ext>
              </a:extLst>
            </p:cNvPr>
            <p:cNvSpPr txBox="1"/>
            <p:nvPr/>
          </p:nvSpPr>
          <p:spPr>
            <a:xfrm>
              <a:off x="1661377" y="1577443"/>
              <a:ext cx="1732975" cy="8632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0" dirty="0">
                  <a:solidFill>
                    <a:schemeClr val="tx1"/>
                  </a:solidFill>
                </a:rPr>
                <a:t>1 hour after irradiation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042F032-A985-5C85-2A48-0A1DB9DDD867}"/>
                </a:ext>
              </a:extLst>
            </p:cNvPr>
            <p:cNvSpPr txBox="1"/>
            <p:nvPr/>
          </p:nvSpPr>
          <p:spPr>
            <a:xfrm>
              <a:off x="5856999" y="1577443"/>
              <a:ext cx="1732975" cy="8632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0" dirty="0">
                  <a:solidFill>
                    <a:schemeClr val="tx1"/>
                  </a:solidFill>
                </a:rPr>
                <a:t>3 hour after irradiation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8D7BF6-B9D7-A439-0550-99D6F6D4E83F}"/>
                </a:ext>
              </a:extLst>
            </p:cNvPr>
            <p:cNvSpPr txBox="1"/>
            <p:nvPr/>
          </p:nvSpPr>
          <p:spPr>
            <a:xfrm>
              <a:off x="7995693" y="1579378"/>
              <a:ext cx="1732975" cy="8632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0" dirty="0">
                  <a:solidFill>
                    <a:schemeClr val="tx1"/>
                  </a:solidFill>
                </a:rPr>
                <a:t>4 hour after irradiation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F7C5519-8F05-2A47-3BB4-30055861DCD6}"/>
                </a:ext>
              </a:extLst>
            </p:cNvPr>
            <p:cNvSpPr txBox="1"/>
            <p:nvPr/>
          </p:nvSpPr>
          <p:spPr>
            <a:xfrm>
              <a:off x="-240983" y="3265659"/>
              <a:ext cx="2094343" cy="10623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32" dirty="0">
                  <a:solidFill>
                    <a:srgbClr val="C00000"/>
                  </a:solidFill>
                </a:rPr>
                <a:t>Real PET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9C6B2E-FE68-A61C-6A1A-4D4F6604554D}"/>
                </a:ext>
              </a:extLst>
            </p:cNvPr>
            <p:cNvSpPr txBox="1"/>
            <p:nvPr/>
          </p:nvSpPr>
          <p:spPr>
            <a:xfrm>
              <a:off x="-436424" y="4875527"/>
              <a:ext cx="2094343" cy="151104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32" dirty="0">
                  <a:solidFill>
                    <a:srgbClr val="0384BF"/>
                  </a:solidFill>
                </a:rPr>
                <a:t>Simulation Activation Image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543759C-363A-D81B-90D3-D1517BC3CF9C}"/>
                </a:ext>
              </a:extLst>
            </p:cNvPr>
            <p:cNvCxnSpPr>
              <a:cxnSpLocks/>
            </p:cNvCxnSpPr>
            <p:nvPr/>
          </p:nvCxnSpPr>
          <p:spPr>
            <a:xfrm>
              <a:off x="1517097" y="2542319"/>
              <a:ext cx="8387133" cy="0"/>
            </a:xfrm>
            <a:prstGeom prst="line">
              <a:avLst/>
            </a:prstGeom>
            <a:grp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1BA5146-1A34-BEB7-4DD7-B44A57569D20}"/>
                </a:ext>
              </a:extLst>
            </p:cNvPr>
            <p:cNvCxnSpPr>
              <a:cxnSpLocks/>
            </p:cNvCxnSpPr>
            <p:nvPr/>
          </p:nvCxnSpPr>
          <p:spPr>
            <a:xfrm>
              <a:off x="1517097" y="3020722"/>
              <a:ext cx="8387133" cy="0"/>
            </a:xfrm>
            <a:prstGeom prst="line">
              <a:avLst/>
            </a:prstGeom>
            <a:grp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524B1BD-E4CE-5476-4A0B-4031EE0242DA}"/>
                </a:ext>
              </a:extLst>
            </p:cNvPr>
            <p:cNvSpPr txBox="1"/>
            <p:nvPr/>
          </p:nvSpPr>
          <p:spPr>
            <a:xfrm>
              <a:off x="-568093" y="2377099"/>
              <a:ext cx="2010776" cy="46282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88" dirty="0">
                  <a:solidFill>
                    <a:srgbClr val="048AC3"/>
                  </a:solidFill>
                </a:rPr>
                <a:t>Range 80 MeV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373FFE2-3328-D905-C005-22859A82082D}"/>
                </a:ext>
              </a:extLst>
            </p:cNvPr>
            <p:cNvSpPr txBox="1"/>
            <p:nvPr/>
          </p:nvSpPr>
          <p:spPr>
            <a:xfrm>
              <a:off x="-542427" y="2817313"/>
              <a:ext cx="2139684" cy="4640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088" dirty="0">
                  <a:solidFill>
                    <a:srgbClr val="048AC3"/>
                  </a:solidFill>
                </a:rPr>
                <a:t>Range 40 MeV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88663BC-5561-6077-118A-848B0F077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121830" y="4547329"/>
              <a:ext cx="1613118" cy="1883763"/>
            </a:xfrm>
            <a:prstGeom prst="rect">
              <a:avLst/>
            </a:prstGeom>
            <a:grpFill/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9D22128F-1EF5-8196-31F2-BCC61EF80B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9380" y="1801960"/>
            <a:ext cx="3808116" cy="16270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912AF9-E0DF-BB66-6F65-C2D600842C3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867" y="1422647"/>
            <a:ext cx="3067616" cy="17844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7C840E1-5F35-33C7-029B-77BC03C74BD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1318" y="3262351"/>
            <a:ext cx="3105165" cy="180812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6B6F4FB-0F84-D5AF-BA26-2A6330285B69}"/>
              </a:ext>
            </a:extLst>
          </p:cNvPr>
          <p:cNvSpPr/>
          <p:nvPr/>
        </p:nvSpPr>
        <p:spPr>
          <a:xfrm>
            <a:off x="7250782" y="5258195"/>
            <a:ext cx="46204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Recommended cross sections for 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O(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p,n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 reaction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633163-2DBF-0D8B-D20E-7B5B73E5DFC1}"/>
              </a:ext>
            </a:extLst>
          </p:cNvPr>
          <p:cNvSpPr/>
          <p:nvPr/>
        </p:nvSpPr>
        <p:spPr>
          <a:xfrm>
            <a:off x="7259607" y="5522978"/>
            <a:ext cx="4784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F.T.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Tarkanyi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et al., J. Radioanalytical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Chem. (2019) 319. 533-666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074303-78D8-D9E3-548B-3DD1782ACD44}"/>
              </a:ext>
            </a:extLst>
          </p:cNvPr>
          <p:cNvSpPr/>
          <p:nvPr/>
        </p:nvSpPr>
        <p:spPr>
          <a:xfrm>
            <a:off x="7259607" y="5949054"/>
            <a:ext cx="4233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IAEA Charged-particle cross section database for medical radioisotope production and beam monitor reactions </a:t>
            </a:r>
          </a:p>
        </p:txBody>
      </p:sp>
    </p:spTree>
    <p:extLst>
      <p:ext uri="{BB962C8B-B14F-4D97-AF65-F5344CB8AC3E}">
        <p14:creationId xmlns:p14="http://schemas.microsoft.com/office/powerpoint/2010/main" val="208578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FA09E42-F446-E44B-9F92-8F87562AD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3A030-7974-C54B-89E9-FBD5CCCFF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noProof="0" dirty="0"/>
              <a:t>NRA45 beamline</a:t>
            </a:r>
          </a:p>
          <a:p>
            <a:r>
              <a:rPr lang="en-GB" sz="3200" noProof="0" dirty="0"/>
              <a:t>GARRY </a:t>
            </a:r>
            <a:r>
              <a:rPr lang="en-GB" sz="3200" dirty="0">
                <a:latin typeface="Symbol" pitchFamily="2" charset="2"/>
              </a:rPr>
              <a:t>g</a:t>
            </a:r>
            <a:r>
              <a:rPr lang="en-GB" sz="3200" dirty="0"/>
              <a:t>-ray </a:t>
            </a:r>
            <a:r>
              <a:rPr lang="en-GB" sz="3200" noProof="0" dirty="0"/>
              <a:t>detector setup</a:t>
            </a:r>
          </a:p>
          <a:p>
            <a:r>
              <a:rPr lang="en-GB" sz="3200" dirty="0"/>
              <a:t>Commissioning of the beamline</a:t>
            </a:r>
          </a:p>
          <a:p>
            <a:r>
              <a:rPr lang="en-GB" sz="3200" noProof="0" dirty="0"/>
              <a:t>Alpha</a:t>
            </a:r>
            <a:r>
              <a:rPr lang="en-GB" sz="3200" dirty="0"/>
              <a:t>-</a:t>
            </a:r>
            <a:r>
              <a:rPr lang="en-GB" sz="3200" noProof="0" dirty="0"/>
              <a:t>induce</a:t>
            </a:r>
            <a:r>
              <a:rPr lang="en-GB" sz="3200" dirty="0"/>
              <a:t>d reactions</a:t>
            </a:r>
          </a:p>
          <a:p>
            <a:r>
              <a:rPr lang="en-GB" sz="3200" dirty="0"/>
              <a:t>P</a:t>
            </a:r>
            <a:r>
              <a:rPr lang="en-GB" sz="3200" noProof="0" dirty="0" err="1"/>
              <a:t>roton</a:t>
            </a:r>
            <a:r>
              <a:rPr lang="en-GB" sz="3200" dirty="0"/>
              <a:t>-induced reactions</a:t>
            </a:r>
          </a:p>
          <a:p>
            <a:r>
              <a:rPr lang="en-GB" sz="3200" dirty="0"/>
              <a:t>Isomer-decay studies </a:t>
            </a:r>
          </a:p>
          <a:p>
            <a:endParaRPr lang="en-GB" sz="3200" noProof="0" dirty="0"/>
          </a:p>
          <a:p>
            <a:pPr marL="0" indent="0">
              <a:buNone/>
            </a:pPr>
            <a:endParaRPr lang="en-GB" sz="3600" noProof="0" dirty="0"/>
          </a:p>
          <a:p>
            <a:pPr marL="0" indent="0">
              <a:buNone/>
            </a:pPr>
            <a:endParaRPr lang="en-GB" sz="3600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0C93C-7CC4-424A-9674-DF53306B9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93B75-58A5-2946-9114-01D39A84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F26A1-5E69-8749-8B8B-965F1309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063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58AEE-AC5F-2EB0-19CC-C7E4F660D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BD2FCA2-A14A-905B-EC4D-9FB026296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Proton-induced reactions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47FE85-375C-5244-6E9C-4F307629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370DB-6293-20FE-75CF-3FE1C86CA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FE5160-D67B-3434-C0FD-C5EF4204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19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172CDD-1135-F4FB-7A73-F57A56A6C648}"/>
              </a:ext>
            </a:extLst>
          </p:cNvPr>
          <p:cNvSpPr txBox="1"/>
          <p:nvPr/>
        </p:nvSpPr>
        <p:spPr>
          <a:xfrm>
            <a:off x="1149929" y="1359392"/>
            <a:ext cx="9918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0">
                <a:cs typeface="Calibri" panose="020F0502020204030204" pitchFamily="34" charset="0"/>
              </a:rPr>
              <a:t>Measurement of </a:t>
            </a:r>
            <a:r>
              <a:rPr lang="en-GB" sz="2800" b="1" baseline="30000" noProof="0">
                <a:cs typeface="Calibri" panose="020F0502020204030204" pitchFamily="34" charset="0"/>
              </a:rPr>
              <a:t>18</a:t>
            </a:r>
            <a:r>
              <a:rPr lang="en-GB" sz="2800" b="1" noProof="0">
                <a:cs typeface="Calibri" panose="020F0502020204030204" pitchFamily="34" charset="0"/>
              </a:rPr>
              <a:t>O(</a:t>
            </a:r>
            <a:r>
              <a:rPr lang="en-GB" sz="2800" b="1" noProof="0" dirty="0" err="1">
                <a:cs typeface="Calibri" panose="020F0502020204030204" pitchFamily="34" charset="0"/>
              </a:rPr>
              <a:t>p,x</a:t>
            </a:r>
            <a:r>
              <a:rPr lang="en-GB" sz="2800" b="1" noProof="0" dirty="0">
                <a:cs typeface="Calibri" panose="020F0502020204030204" pitchFamily="34" charset="0"/>
              </a:rPr>
              <a:t>) reaction yields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49B9B0-4991-B9B0-C15E-478281EEA4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49" y="3948893"/>
            <a:ext cx="3719420" cy="2389412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263695A-A761-4B05-F705-12A17D27F7EE}"/>
              </a:ext>
            </a:extLst>
          </p:cNvPr>
          <p:cNvGrpSpPr/>
          <p:nvPr/>
        </p:nvGrpSpPr>
        <p:grpSpPr>
          <a:xfrm>
            <a:off x="4025432" y="4087911"/>
            <a:ext cx="3910955" cy="2242005"/>
            <a:chOff x="6584503" y="7951596"/>
            <a:chExt cx="3910955" cy="224200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7F73EA4-DAFE-7C8C-E497-31A2858A4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902" y="7951596"/>
              <a:ext cx="3636556" cy="2242005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4D1D1E3-46EE-1D15-A4E0-EEFCA0986BF0}"/>
                </a:ext>
              </a:extLst>
            </p:cNvPr>
            <p:cNvSpPr/>
            <p:nvPr/>
          </p:nvSpPr>
          <p:spPr>
            <a:xfrm rot="16200000">
              <a:off x="6023784" y="8832264"/>
              <a:ext cx="139843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  <a:latin typeface="Calibri"/>
                  <a:ea typeface="Calibri"/>
                  <a:cs typeface="Calibri"/>
                  <a:sym typeface="Calibri"/>
                </a:rPr>
                <a:t>Cross sections (mb)</a:t>
              </a:r>
              <a:endParaRPr lang="es-ES" sz="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8C79907-F82C-6074-973D-9D5C1297CF42}"/>
              </a:ext>
            </a:extLst>
          </p:cNvPr>
          <p:cNvGrpSpPr/>
          <p:nvPr/>
        </p:nvGrpSpPr>
        <p:grpSpPr>
          <a:xfrm>
            <a:off x="137049" y="1728329"/>
            <a:ext cx="3636556" cy="2099088"/>
            <a:chOff x="4168052" y="4402787"/>
            <a:chExt cx="1833175" cy="1207027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2DB1574-B8D1-FB63-1BA9-E32F5F071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E7FFFF"/>
                </a:clrFrom>
                <a:clrTo>
                  <a:srgbClr val="E7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68052" y="4402787"/>
              <a:ext cx="1833175" cy="1207027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EDB81F1-705C-4E16-EA16-9B409F65BB56}"/>
                </a:ext>
              </a:extLst>
            </p:cNvPr>
            <p:cNvSpPr txBox="1"/>
            <p:nvPr/>
          </p:nvSpPr>
          <p:spPr>
            <a:xfrm>
              <a:off x="4927055" y="4490539"/>
              <a:ext cx="462938" cy="212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 MeV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E967A8C9-624A-F50C-47F5-F10014D72484}"/>
              </a:ext>
            </a:extLst>
          </p:cNvPr>
          <p:cNvSpPr/>
          <p:nvPr/>
        </p:nvSpPr>
        <p:spPr>
          <a:xfrm>
            <a:off x="1303631" y="5493588"/>
            <a:ext cx="24699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Prompt 𝛾-ray yields</a:t>
            </a:r>
            <a:endParaRPr lang="es-ES" sz="4400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5F106FC-268F-C5BC-5F30-A802E870B071}"/>
              </a:ext>
            </a:extLst>
          </p:cNvPr>
          <p:cNvSpPr/>
          <p:nvPr/>
        </p:nvSpPr>
        <p:spPr>
          <a:xfrm>
            <a:off x="4428309" y="3805655"/>
            <a:ext cx="2873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Deduced cross sections</a:t>
            </a:r>
            <a:endParaRPr lang="es-ES" sz="40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641118-6020-C32F-C21D-D26D3CEAEBFB}"/>
              </a:ext>
            </a:extLst>
          </p:cNvPr>
          <p:cNvSpPr/>
          <p:nvPr/>
        </p:nvSpPr>
        <p:spPr>
          <a:xfrm>
            <a:off x="8210785" y="5084719"/>
            <a:ext cx="35327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cs typeface="Calibri"/>
                <a:sym typeface="Calibri"/>
              </a:rPr>
              <a:t>V.V. Onecha </a:t>
            </a:r>
            <a:r>
              <a:rPr lang="en-US" sz="2000" i="1" dirty="0">
                <a:solidFill>
                  <a:schemeClr val="tx1"/>
                </a:solidFill>
                <a:cs typeface="Calibri"/>
                <a:sym typeface="Calibri"/>
              </a:rPr>
              <a:t>et al.</a:t>
            </a:r>
            <a:r>
              <a:rPr lang="en-US" sz="2000" dirty="0">
                <a:solidFill>
                  <a:schemeClr val="tx1"/>
                </a:solidFill>
                <a:cs typeface="Calibri"/>
                <a:sym typeface="Calibri"/>
              </a:rPr>
              <a:t>,</a:t>
            </a:r>
          </a:p>
          <a:p>
            <a:r>
              <a:rPr lang="es-ES" sz="2000" dirty="0" err="1">
                <a:solidFill>
                  <a:schemeClr val="tx1"/>
                </a:solidFill>
                <a:cs typeface="Calibri"/>
              </a:rPr>
              <a:t>Radiat</a:t>
            </a:r>
            <a:r>
              <a:rPr lang="es-ES" sz="2000" dirty="0">
                <a:solidFill>
                  <a:schemeClr val="tx1"/>
                </a:solidFill>
                <a:cs typeface="Calibri"/>
              </a:rPr>
              <a:t>. </a:t>
            </a:r>
            <a:r>
              <a:rPr lang="es-ES" sz="2000" dirty="0" err="1">
                <a:solidFill>
                  <a:schemeClr val="tx1"/>
                </a:solidFill>
                <a:cs typeface="Calibri"/>
              </a:rPr>
              <a:t>Phys</a:t>
            </a:r>
            <a:r>
              <a:rPr lang="es-ES" sz="2000" dirty="0">
                <a:solidFill>
                  <a:schemeClr val="tx1"/>
                </a:solidFill>
                <a:cs typeface="Calibri"/>
              </a:rPr>
              <a:t>. </a:t>
            </a:r>
            <a:r>
              <a:rPr lang="es-ES" sz="2000" dirty="0" err="1">
                <a:solidFill>
                  <a:schemeClr val="tx1"/>
                </a:solidFill>
                <a:cs typeface="Calibri"/>
              </a:rPr>
              <a:t>Chem</a:t>
            </a:r>
            <a:r>
              <a:rPr lang="es-ES" sz="2000" dirty="0">
                <a:solidFill>
                  <a:schemeClr val="tx1"/>
                </a:solidFill>
                <a:cs typeface="Calibri"/>
              </a:rPr>
              <a:t>. 217 (2024) 111485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2" name="Google Shape;116;p1">
            <a:extLst>
              <a:ext uri="{FF2B5EF4-FFF2-40B4-BE49-F238E27FC236}">
                <a16:creationId xmlns:a16="http://schemas.microsoft.com/office/drawing/2014/main" id="{904F6A55-A06A-31CE-3A94-02EB2F2D0E62}"/>
              </a:ext>
            </a:extLst>
          </p:cNvPr>
          <p:cNvSpPr txBox="1"/>
          <p:nvPr/>
        </p:nvSpPr>
        <p:spPr>
          <a:xfrm>
            <a:off x="4266395" y="1880934"/>
            <a:ext cx="7477113" cy="1946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648" tIns="14648" rIns="14648" bIns="14648" anchor="t" anchorCtr="0">
            <a:spAutoFit/>
          </a:bodyPr>
          <a:lstStyle/>
          <a:p>
            <a:pPr algn="just">
              <a:spcAft>
                <a:spcPts val="100"/>
              </a:spcAft>
            </a:pP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Water-18 proposed as PG contrast agent</a:t>
            </a:r>
          </a:p>
          <a:p>
            <a:pPr algn="just">
              <a:spcAft>
                <a:spcPts val="100"/>
              </a:spcAft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Measured the 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PG emission yields 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of prompt 𝛾-ray emissions up to 10 MeV. </a:t>
            </a:r>
          </a:p>
          <a:p>
            <a:pPr algn="just">
              <a:spcAft>
                <a:spcPts val="100"/>
              </a:spcAft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US" sz="2000" b="1" dirty="0">
                <a:latin typeface="Calibri"/>
                <a:ea typeface="Calibri"/>
                <a:cs typeface="Calibri"/>
                <a:sym typeface="Calibri"/>
              </a:rPr>
              <a:t>tenfold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 increase in the efficiency of current PG detection systems is feasible based on PG energies and cross sections, potentially leading to smaller and more compact detection systems.</a:t>
            </a:r>
          </a:p>
        </p:txBody>
      </p:sp>
    </p:spTree>
    <p:extLst>
      <p:ext uri="{BB962C8B-B14F-4D97-AF65-F5344CB8AC3E}">
        <p14:creationId xmlns:p14="http://schemas.microsoft.com/office/powerpoint/2010/main" val="6555929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47CFF-FC2F-49BC-6132-EF78484F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726" y="1709741"/>
            <a:ext cx="10515600" cy="1719260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44DDA8-50BA-247B-CA29-D039BB144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623563"/>
            <a:ext cx="10515600" cy="1500187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This work was funded by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Comunidad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 de Madrid, Spain under projects PRONTO-CM B2017/BMD-3888 and ASAP-CM S2022/BMD- 7434. We acknowledge support by Spanish MCIN/AEI/10.13039/ 501100011033 under grants TED2021-130592B-I00 PROTOTWIN and PID2021-126998OB-I00. This work was supported by the European Union’s Horizon 2020 research and innovation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programme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 under the Marie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Skłodowska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-Curie grant agreement No 847635. This is a contribution for the Moncloa Campus of International Excellence, ‘‘Grupo de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Física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4AE"/>
                </a:solidFill>
                <a:effectLst/>
                <a:uLnTx/>
                <a:uFillTx/>
                <a:ea typeface="+mn-ea"/>
                <a:cs typeface="Calibri"/>
              </a:rPr>
              <a:t> Nuclear-UCM’’, ref. 910059. The support of the scientific and technical staff of CMAM is greatly acknowledged.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407D9C-66A3-63B7-5A5A-922F16C3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4E055-4F4C-7CC9-DE2F-75EF13FCB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20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64E19B-44C2-9D4A-8B37-1DBF3627F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pic>
        <p:nvPicPr>
          <p:cNvPr id="7" name="16 Imagen" descr="logo_ucm.jpg">
            <a:extLst>
              <a:ext uri="{FF2B5EF4-FFF2-40B4-BE49-F238E27FC236}">
                <a16:creationId xmlns:a16="http://schemas.microsoft.com/office/drawing/2014/main" id="{4BB48CE5-0B22-FF4F-A635-55B3C18546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299" y="884629"/>
            <a:ext cx="1266936" cy="1260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5" descr="campusMONCLOA_vertical_white_l.jpg">
            <a:extLst>
              <a:ext uri="{FF2B5EF4-FFF2-40B4-BE49-F238E27FC236}">
                <a16:creationId xmlns:a16="http://schemas.microsoft.com/office/drawing/2014/main" id="{F51C2677-B7F7-1666-3BB3-729709EE9C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713" y="5106962"/>
            <a:ext cx="792128" cy="118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Fondos Feder - Union Europea">
            <a:extLst>
              <a:ext uri="{FF2B5EF4-FFF2-40B4-BE49-F238E27FC236}">
                <a16:creationId xmlns:a16="http://schemas.microsoft.com/office/drawing/2014/main" id="{967BDD77-D7ED-05EC-1FEB-F573EAA1D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162" y="5183647"/>
            <a:ext cx="1043835" cy="110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17" descr="logoGFN.jpg">
            <a:extLst>
              <a:ext uri="{FF2B5EF4-FFF2-40B4-BE49-F238E27FC236}">
                <a16:creationId xmlns:a16="http://schemas.microsoft.com/office/drawing/2014/main" id="{4DC08EBB-DA09-5F47-4598-2B01434EAC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1" y="838979"/>
            <a:ext cx="2714978" cy="1401161"/>
          </a:xfrm>
          <a:prstGeom prst="rect">
            <a:avLst/>
          </a:prstGeom>
        </p:spPr>
      </p:pic>
      <p:pic>
        <p:nvPicPr>
          <p:cNvPr id="12" name="Imagen 4" descr="LOGO-CAM-2016">
            <a:extLst>
              <a:ext uri="{FF2B5EF4-FFF2-40B4-BE49-F238E27FC236}">
                <a16:creationId xmlns:a16="http://schemas.microsoft.com/office/drawing/2014/main" id="{3204B73B-680F-743B-8D5E-CFBA8185E69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3674" y="1046340"/>
            <a:ext cx="1294663" cy="88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1" descr="logo-pronto-def-2.jpg">
            <a:extLst>
              <a:ext uri="{FF2B5EF4-FFF2-40B4-BE49-F238E27FC236}">
                <a16:creationId xmlns:a16="http://schemas.microsoft.com/office/drawing/2014/main" id="{A86EE2B8-AE6D-216B-B13A-9150EF36AFA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4351" y="1057910"/>
            <a:ext cx="2503505" cy="91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">
            <a:extLst>
              <a:ext uri="{FF2B5EF4-FFF2-40B4-BE49-F238E27FC236}">
                <a16:creationId xmlns:a16="http://schemas.microsoft.com/office/drawing/2014/main" id="{24028845-4C5E-A3EB-BB14-1D781CE262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1157" y="5354700"/>
            <a:ext cx="2879093" cy="725531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8CC5D095-54CD-FC55-1DDB-0787DC19A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880" y="1098647"/>
            <a:ext cx="1762428" cy="92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8B55D8-840E-DF17-C3FD-86B0AE1E7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2125" y="895715"/>
            <a:ext cx="1763076" cy="10323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3A10DA-DF4E-4976-1DA9-C5A7E761B29F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6936"/>
          <a:stretch/>
        </p:blipFill>
        <p:spPr>
          <a:xfrm>
            <a:off x="8711783" y="5151248"/>
            <a:ext cx="1134439" cy="1138352"/>
          </a:xfrm>
          <a:prstGeom prst="rect">
            <a:avLst/>
          </a:prstGeom>
        </p:spPr>
      </p:pic>
      <p:pic>
        <p:nvPicPr>
          <p:cNvPr id="20" name="Picture 19" descr="A group of people's faces&#10;&#10;Description automatically generated">
            <a:extLst>
              <a:ext uri="{FF2B5EF4-FFF2-40B4-BE49-F238E27FC236}">
                <a16:creationId xmlns:a16="http://schemas.microsoft.com/office/drawing/2014/main" id="{07BBED86-5FA7-043C-68D2-35CE5E50E8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06305" y="5144124"/>
            <a:ext cx="1170909" cy="1136470"/>
          </a:xfrm>
          <a:prstGeom prst="rect">
            <a:avLst/>
          </a:prstGeom>
        </p:spPr>
      </p:pic>
      <p:pic>
        <p:nvPicPr>
          <p:cNvPr id="22" name="Picture 21" descr="A logo on a black background&#10;&#10;Description automatically generated">
            <a:extLst>
              <a:ext uri="{FF2B5EF4-FFF2-40B4-BE49-F238E27FC236}">
                <a16:creationId xmlns:a16="http://schemas.microsoft.com/office/drawing/2014/main" id="{F13C9998-9368-A1B1-25A8-08F4D0F1789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52814" y="4927481"/>
            <a:ext cx="1282460" cy="144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74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32F33B-EF58-69D0-2672-B0E5FB244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52C56C-00BD-967F-2799-FB47334D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3C1BF-054F-2F7E-56E5-74AD8E15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99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DB7CF-544E-F617-6F12-F25806916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7E05431-93F9-D865-75C7-AC8942007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NRA45 beam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0FCFA-8028-2D68-4760-13CECD792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065" y="1347790"/>
            <a:ext cx="4563814" cy="49048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noProof="0" dirty="0">
                <a:cs typeface="Calibri" panose="020F0502020204030204" pitchFamily="34" charset="0"/>
              </a:rPr>
              <a:t>Effort ongoing since </a:t>
            </a:r>
            <a:r>
              <a:rPr lang="en-GB" b="1" noProof="0" dirty="0">
                <a:cs typeface="Calibri" panose="020F0502020204030204" pitchFamily="34" charset="0"/>
              </a:rPr>
              <a:t>2020</a:t>
            </a:r>
            <a:r>
              <a:rPr lang="en-GB" noProof="0" dirty="0">
                <a:cs typeface="Calibri" panose="020F0502020204030204" pitchFamily="34" charset="0"/>
              </a:rPr>
              <a:t> (!)</a:t>
            </a:r>
          </a:p>
          <a:p>
            <a:pPr marL="0" indent="0">
              <a:buNone/>
            </a:pPr>
            <a:r>
              <a:rPr lang="en-GB" noProof="0" dirty="0">
                <a:cs typeface="Calibri" panose="020F0502020204030204" pitchFamily="34" charset="0"/>
              </a:rPr>
              <a:t>Commissioning proposals Nov ’20</a:t>
            </a:r>
          </a:p>
          <a:p>
            <a:endParaRPr lang="en-GB" noProof="0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b="1" noProof="0" dirty="0">
                <a:cs typeface="Calibri" panose="020F0502020204030204" pitchFamily="34" charset="0"/>
              </a:rPr>
              <a:t>NRA45:</a:t>
            </a:r>
          </a:p>
          <a:p>
            <a:r>
              <a:rPr lang="en-GB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Commissioning of CMAM beamline and gamma detection setup</a:t>
            </a:r>
          </a:p>
          <a:p>
            <a:r>
              <a:rPr lang="en-GB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Issues with reproducibility of beam focussing, positioning, stability</a:t>
            </a:r>
          </a:p>
          <a:p>
            <a:r>
              <a:rPr lang="en-GB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Identified improvements</a:t>
            </a:r>
          </a:p>
          <a:p>
            <a:pPr lvl="0"/>
            <a:r>
              <a:rPr lang="en-GB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Current monitoring seems to be working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747D2-2F5B-4F28-594A-CC44125B6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D2F72-7CA7-3078-DE6A-28A31C78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7C296-698C-CDBB-D4D1-0C9CE42AA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851693-850D-897A-864C-E968AB526D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840" y="1189028"/>
            <a:ext cx="6757480" cy="506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3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EB118-F5C3-AD59-FF8E-9D133761E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491CF1A-1CA2-7AA6-1C7B-C650AB76C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NRA45 beam line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86DB3-0D4B-EB9E-4F7A-3D929C360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E2A130-E049-3498-8CEB-0F96170D1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3AF80-5911-747C-9698-FDF426534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7C39E4-C1EB-C81E-C240-F5FB369E520B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10" y="1211792"/>
            <a:ext cx="5996524" cy="39656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FF7FC1-7252-3738-CB56-F278AD325896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869" y="1211792"/>
            <a:ext cx="3695942" cy="5055437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1D4EC302-11AE-BE66-F1DB-CD9AC6BAA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9535" y="3541544"/>
            <a:ext cx="3621801" cy="272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629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2E7C9-02B9-C94C-093E-A542899B0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E74E354-EBC5-D777-9AAF-D92813C6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NRA45 beam line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2F46B-A081-FA84-BC3C-90276C1C8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88C6E8-25C8-BAE7-D52D-9FC850108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F1550-1C35-6A5A-7343-BC3573D86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C8EA8-E03A-596A-BB85-B1B57E1E07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223" y="3489537"/>
            <a:ext cx="4984285" cy="2801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C28B48-1B49-9BA4-FEF8-CAD917CE83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544" y="1273431"/>
            <a:ext cx="5313427" cy="39850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70ECFE-C5DE-1125-4C2F-F114D02EB9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1752" y="1273431"/>
            <a:ext cx="1654469" cy="2155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78" descr="https://lh4.googleusercontent.com/GzfbNlif2eebGi5i27y63bw97-x4zVGVV3zhx1pztvlmEQMgLyONn5hW2HW1yjewkn3UEzkFGiMRtKXoKU2kXUkRydqfX8iD04RkfS5GwffNaTvyCh2y2v1RfrVnm5U4qsCL7JW9">
            <a:extLst>
              <a:ext uri="{FF2B5EF4-FFF2-40B4-BE49-F238E27FC236}">
                <a16:creationId xmlns:a16="http://schemas.microsoft.com/office/drawing/2014/main" id="{370564A2-D687-B9A5-A1E1-7C3127379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2255" y="4411436"/>
            <a:ext cx="2263586" cy="169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8">
            <a:extLst>
              <a:ext uri="{FF2B5EF4-FFF2-40B4-BE49-F238E27FC236}">
                <a16:creationId xmlns:a16="http://schemas.microsoft.com/office/drawing/2014/main" id="{3C9844FC-77E0-ECF6-F869-4806E3FEE0DD}"/>
              </a:ext>
            </a:extLst>
          </p:cNvPr>
          <p:cNvPicPr/>
          <p:nvPr/>
        </p:nvPicPr>
        <p:blipFill rotWithShape="1">
          <a:blip r:embed="rId7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1399" y="4826656"/>
            <a:ext cx="1867708" cy="13431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D2CE01-0367-8470-522E-15AB341D1414}"/>
              </a:ext>
            </a:extLst>
          </p:cNvPr>
          <p:cNvSpPr txBox="1"/>
          <p:nvPr/>
        </p:nvSpPr>
        <p:spPr>
          <a:xfrm>
            <a:off x="7674428" y="1347789"/>
            <a:ext cx="4517572" cy="1569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20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6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Arial" panose="020B0604020202020204" pitchFamily="34" charset="0"/>
              <a:buChar char="•"/>
              <a:defRPr sz="16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noProof="0" dirty="0">
                <a:latin typeface="+mn-lt"/>
              </a:rPr>
              <a:t>Instrumentation and methods to be described in a technical paper, being drafted.</a:t>
            </a:r>
          </a:p>
          <a:p>
            <a:r>
              <a:rPr lang="en-GB" noProof="0" dirty="0">
                <a:latin typeface="+mn-lt"/>
              </a:rPr>
              <a:t>Contributors?</a:t>
            </a:r>
          </a:p>
        </p:txBody>
      </p:sp>
    </p:spTree>
    <p:extLst>
      <p:ext uri="{BB962C8B-B14F-4D97-AF65-F5344CB8AC3E}">
        <p14:creationId xmlns:p14="http://schemas.microsoft.com/office/powerpoint/2010/main" val="398741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D0EB1-5FE3-54E4-A4D0-02D1DDE86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6F4957-1AB0-B144-3080-EB80A4CE1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GARRY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-ray detector setup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13419-E80C-B4A0-9A1D-5957F4525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8EAFA-F723-03F5-7B18-58A3D67E5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27320-E55F-3455-03D7-B3822C2C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5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E84650-1ABD-8C89-B4FE-3388CA7B3914}"/>
              </a:ext>
            </a:extLst>
          </p:cNvPr>
          <p:cNvSpPr/>
          <p:nvPr/>
        </p:nvSpPr>
        <p:spPr>
          <a:xfrm>
            <a:off x="313880" y="5550442"/>
            <a:ext cx="350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kern="0" noProof="0" dirty="0" err="1">
                <a:solidFill>
                  <a:schemeClr val="tx2"/>
                </a:solidFill>
                <a:cs typeface="Calibri" panose="020F0502020204030204" pitchFamily="34" charset="0"/>
              </a:rPr>
              <a:t>HPGe</a:t>
            </a:r>
            <a:r>
              <a:rPr lang="en-GB" sz="2400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 very valuable for ID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B0C623-4491-0630-5E25-55759D8445E6}"/>
              </a:ext>
            </a:extLst>
          </p:cNvPr>
          <p:cNvSpPr/>
          <p:nvPr/>
        </p:nvSpPr>
        <p:spPr>
          <a:xfrm>
            <a:off x="777877" y="5925439"/>
            <a:ext cx="106362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400" b="1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Neutron monitor</a:t>
            </a:r>
            <a:r>
              <a:rPr lang="en-GB" sz="2400" kern="0" noProof="0" dirty="0">
                <a:solidFill>
                  <a:schemeClr val="tx2"/>
                </a:solidFill>
                <a:cs typeface="Calibri" panose="020F0502020204030204" pitchFamily="34" charset="0"/>
              </a:rPr>
              <a:t> gives relative count rate and helps monitoring fluctuations</a:t>
            </a:r>
            <a:endParaRPr lang="en-GB" sz="2800" noProof="0" dirty="0">
              <a:solidFill>
                <a:schemeClr val="tx2"/>
              </a:solidFill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990655D-2646-53E9-B8D8-C3194EA1D2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80" y="1321277"/>
            <a:ext cx="5754441" cy="4315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57238D-94FB-245E-A6DF-78D732D037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0280" y="3405410"/>
            <a:ext cx="4901849" cy="24473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6D8BE7-C1B8-BF87-3AD0-24062BF400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0280" y="1222354"/>
            <a:ext cx="4901849" cy="24092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D64314-DECB-C70C-9812-07FC8D5EA42D}"/>
              </a:ext>
            </a:extLst>
          </p:cNvPr>
          <p:cNvSpPr txBox="1"/>
          <p:nvPr/>
        </p:nvSpPr>
        <p:spPr>
          <a:xfrm>
            <a:off x="8337289" y="1308992"/>
            <a:ext cx="1556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kern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LaBr</a:t>
            </a:r>
            <a:r>
              <a:rPr lang="es-ES" sz="1800" kern="0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s-ES" sz="1800" kern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(Ce)</a:t>
            </a:r>
            <a:endParaRPr lang="en-CH" sz="1800"/>
          </a:p>
        </p:txBody>
      </p:sp>
    </p:spTree>
    <p:extLst>
      <p:ext uri="{BB962C8B-B14F-4D97-AF65-F5344CB8AC3E}">
        <p14:creationId xmlns:p14="http://schemas.microsoft.com/office/powerpoint/2010/main" val="1658710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986B9-B662-CBE7-F4D7-DB36B00A6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166FE7B-14E3-A8A1-BEDD-075FB9D9E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of the beamline</a:t>
            </a:r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E2A1B-0A87-9D85-F45E-38A7665C2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957CEE-3869-06FB-F3DB-EB70D9C0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2E6BE1-0CCA-B0E6-6756-D50B3649A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6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C2D8B8-D221-9C19-25B5-9272F20E7227}"/>
              </a:ext>
            </a:extLst>
          </p:cNvPr>
          <p:cNvSpPr/>
          <p:nvPr/>
        </p:nvSpPr>
        <p:spPr>
          <a:xfrm>
            <a:off x="863890" y="1859583"/>
            <a:ext cx="57098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cs typeface="Calibri" panose="020F0502020204030204" pitchFamily="34" charset="0"/>
              </a:rPr>
              <a:t>MOTIVATIONS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Reference reaction: benchmarking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Test new beamline at CMAM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Develop and optimize new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Crosscheck </a:t>
            </a:r>
            <a:r>
              <a:rPr lang="en-GB" sz="2000" dirty="0">
                <a:solidFill>
                  <a:schemeClr val="tx1"/>
                </a:solidFill>
                <a:cs typeface="Calibri" panose="020F0502020204030204" pitchFamily="34" charset="0"/>
              </a:rPr>
              <a:t>MANY </a:t>
            </a:r>
            <a:r>
              <a:rPr lang="en-GB" sz="2000" dirty="0">
                <a:cs typeface="Calibri" panose="020F0502020204030204" pitchFamily="34" charset="0"/>
              </a:rPr>
              <a:t>measurements: direct neutrons, gamma rays and activation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FA8F69-6EB7-AEB6-98DF-484B1F1FC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191" y="1603717"/>
            <a:ext cx="3793468" cy="48560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1955D9-CF79-85D9-8673-B6105074B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919" y="3883620"/>
            <a:ext cx="4783511" cy="25366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9B6B81-55FD-8E90-6B20-AF0FD1539CED}"/>
              </a:ext>
            </a:extLst>
          </p:cNvPr>
          <p:cNvSpPr txBox="1"/>
          <p:nvPr/>
        </p:nvSpPr>
        <p:spPr>
          <a:xfrm>
            <a:off x="1873432" y="1211269"/>
            <a:ext cx="8780316" cy="681834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aseline="0">
                <a:latin typeface="Palatino" pitchFamily="2" charset="77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+mn-lt"/>
              </a:rPr>
              <a:t>Measurement of </a:t>
            </a:r>
            <a:r>
              <a:rPr lang="en-US" sz="2800" baseline="30000" dirty="0">
                <a:latin typeface="+mn-lt"/>
              </a:rPr>
              <a:t>27</a:t>
            </a:r>
            <a:r>
              <a:rPr lang="en-US" sz="2800" dirty="0">
                <a:latin typeface="+mn-lt"/>
              </a:rPr>
              <a:t>Al(</a:t>
            </a:r>
            <a:r>
              <a:rPr lang="en-US" sz="2800" dirty="0" err="1">
                <a:latin typeface="Symbol" pitchFamily="2" charset="2"/>
              </a:rPr>
              <a:t>a</a:t>
            </a:r>
            <a:r>
              <a:rPr lang="en-US" sz="2800" dirty="0" err="1">
                <a:latin typeface="+mn-lt"/>
              </a:rPr>
              <a:t>,n</a:t>
            </a:r>
            <a:r>
              <a:rPr lang="en-US" sz="2800" dirty="0" err="1">
                <a:latin typeface="Symbol" pitchFamily="2" charset="2"/>
              </a:rPr>
              <a:t>g</a:t>
            </a:r>
            <a:r>
              <a:rPr lang="en-US" sz="2800" dirty="0">
                <a:latin typeface="+mn-lt"/>
              </a:rPr>
              <a:t>)</a:t>
            </a:r>
            <a:r>
              <a:rPr lang="en-US" sz="2800" baseline="30000" dirty="0">
                <a:latin typeface="+mn-lt"/>
              </a:rPr>
              <a:t>30</a:t>
            </a:r>
            <a:r>
              <a:rPr lang="en-US" sz="2800" dirty="0">
                <a:latin typeface="+mn-lt"/>
              </a:rPr>
              <a:t>P reaction yields 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0401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F81BA-43AA-8B76-05DD-DFF95162C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55975DB-D20E-682C-0DB0-94D14AD59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259" y="1267337"/>
            <a:ext cx="6715620" cy="428896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EE24A34-6FDE-C5E1-91EE-AAA25E4E9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of the beamline</a:t>
            </a:r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F0DC5-DFBE-8E1E-D71B-D2E1FBFD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D6DD7-C911-6A70-21AC-5673117CC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6C07D-E900-301B-1556-A2F10F8C4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2007F-5CB9-3E46-8492-C772F2CA8BF8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1B216B-A95B-E863-8F98-DAFA804B7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547" y="1154110"/>
            <a:ext cx="3594294" cy="2649911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889840B1-376C-FD8E-D602-39107B49D3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395" y="4192537"/>
            <a:ext cx="2604109" cy="7453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9F0C9B-676B-FE57-2205-F7843A429EA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273" y="3783786"/>
            <a:ext cx="3182052" cy="26365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C7A256-3EDF-AA46-3F1C-FECFE785D61A}"/>
              </a:ext>
            </a:extLst>
          </p:cNvPr>
          <p:cNvSpPr/>
          <p:nvPr/>
        </p:nvSpPr>
        <p:spPr>
          <a:xfrm>
            <a:off x="5978769" y="5556304"/>
            <a:ext cx="5659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kern="0" dirty="0">
                <a:cs typeface="Calibri" panose="020F0502020204030204" pitchFamily="34" charset="0"/>
              </a:rPr>
              <a:t>Up </a:t>
            </a:r>
            <a:r>
              <a:rPr lang="es-ES" sz="2000" kern="0" dirty="0" err="1">
                <a:cs typeface="Calibri" panose="020F0502020204030204" pitchFamily="34" charset="0"/>
              </a:rPr>
              <a:t>to</a:t>
            </a:r>
            <a:r>
              <a:rPr lang="es-ES" sz="2000" kern="0" dirty="0">
                <a:cs typeface="Calibri" panose="020F0502020204030204" pitchFamily="34" charset="0"/>
              </a:rPr>
              <a:t> 15 </a:t>
            </a:r>
            <a:r>
              <a:rPr lang="es-ES" sz="2000" kern="0" dirty="0" err="1">
                <a:cs typeface="Calibri" panose="020F0502020204030204" pitchFamily="34" charset="0"/>
              </a:rPr>
              <a:t>MeV</a:t>
            </a:r>
            <a:r>
              <a:rPr lang="es-ES" sz="2000" kern="0" dirty="0">
                <a:cs typeface="Calibri" panose="020F0502020204030204" pitchFamily="34" charset="0"/>
              </a:rPr>
              <a:t>, </a:t>
            </a:r>
            <a:r>
              <a:rPr lang="es-ES" sz="2000" kern="0" dirty="0" err="1">
                <a:cs typeface="Calibri" panose="020F0502020204030204" pitchFamily="34" charset="0"/>
              </a:rPr>
              <a:t>reaction</a:t>
            </a:r>
            <a:r>
              <a:rPr lang="es-ES" sz="2000" kern="0" dirty="0">
                <a:cs typeface="Calibri" panose="020F0502020204030204" pitchFamily="34" charset="0"/>
              </a:rPr>
              <a:t> </a:t>
            </a:r>
            <a:r>
              <a:rPr lang="es-ES" sz="2000" kern="0" dirty="0" err="1">
                <a:cs typeface="Calibri" panose="020F0502020204030204" pitchFamily="34" charset="0"/>
              </a:rPr>
              <a:t>channels</a:t>
            </a:r>
            <a:r>
              <a:rPr lang="es-ES" sz="2000" kern="0" dirty="0">
                <a:cs typeface="Calibri" panose="020F0502020204030204" pitchFamily="34" charset="0"/>
              </a:rPr>
              <a:t> open and </a:t>
            </a:r>
            <a:r>
              <a:rPr lang="es-ES" sz="2000" kern="0" dirty="0" err="1">
                <a:cs typeface="Calibri" panose="020F0502020204030204" pitchFamily="34" charset="0"/>
              </a:rPr>
              <a:t>identified</a:t>
            </a:r>
            <a:endParaRPr lang="es-ES" sz="2000" kern="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61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55E37-535E-E6C8-673E-D544B7A70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39648D4-9E89-7D7D-45E2-CBF1C7C7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Commissioning of the beamline</a:t>
            </a:r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961CF-D8E5-3172-1186-3FC3A468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/>
              <a:t>Andres Illana on behalf of GFN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8BBD61-E42C-1981-5408-CBCA538D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IABA Nuclear Physics &amp; MANY collaboration Meeting- 10th  of March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2101C-352F-1C0C-EB12-C2C91F9A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25213" y="6459783"/>
            <a:ext cx="625666" cy="297338"/>
          </a:xfrm>
        </p:spPr>
        <p:txBody>
          <a:bodyPr/>
          <a:lstStyle/>
          <a:p>
            <a:fld id="{AA32007F-5CB9-3E46-8492-C772F2CA8BF8}" type="slidenum">
              <a:rPr lang="en-GB" smtClean="0"/>
              <a:t>8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B3AA5E-07A8-E7B4-2762-3297CCFD3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426" y="2073583"/>
            <a:ext cx="2306570" cy="4072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A04425-F380-A1A0-6D2A-1BC7C80A0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630" y="2340602"/>
            <a:ext cx="3532185" cy="19378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6AEDC0-9651-0793-6A42-8602597C4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312" y="4479471"/>
            <a:ext cx="3386076" cy="1719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5A0147-6170-D7BB-DB8D-0AE3D11FE07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2754"/>
          <a:stretch>
            <a:fillRect/>
          </a:stretch>
        </p:blipFill>
        <p:spPr>
          <a:xfrm>
            <a:off x="186379" y="2340602"/>
            <a:ext cx="3871637" cy="22599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403AC6-7629-33D0-9B50-CDC2172159CA}"/>
              </a:ext>
            </a:extLst>
          </p:cNvPr>
          <p:cNvSpPr txBox="1"/>
          <p:nvPr/>
        </p:nvSpPr>
        <p:spPr>
          <a:xfrm>
            <a:off x="313879" y="1344228"/>
            <a:ext cx="5626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sz="2400" dirty="0">
                <a:cs typeface="Calibri" panose="020F0502020204030204" pitchFamily="34" charset="0"/>
              </a:rPr>
              <a:t>Total Yield: using decay of 511 keV when possible, total rate (activation and decay) or activation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4E316-4BF3-9265-09A6-ACF8246BE03B}"/>
              </a:ext>
            </a:extLst>
          </p:cNvPr>
          <p:cNvSpPr txBox="1"/>
          <p:nvPr/>
        </p:nvSpPr>
        <p:spPr>
          <a:xfrm>
            <a:off x="6955575" y="4255018"/>
            <a:ext cx="1376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cs typeface="Calibri" panose="020F0502020204030204" pitchFamily="34" charset="0"/>
              </a:rPr>
              <a:t>HPGe</a:t>
            </a:r>
            <a:r>
              <a:rPr lang="en-US" sz="2400" dirty="0">
                <a:cs typeface="Calibri" panose="020F0502020204030204" pitchFamily="34" charset="0"/>
              </a:rPr>
              <a:t> </a:t>
            </a:r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749A84-686F-E35B-0116-D1ADDE2D7238}"/>
              </a:ext>
            </a:extLst>
          </p:cNvPr>
          <p:cNvSpPr txBox="1"/>
          <p:nvPr/>
        </p:nvSpPr>
        <p:spPr>
          <a:xfrm>
            <a:off x="6576189" y="2091168"/>
            <a:ext cx="23065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en-US" sz="2400" dirty="0">
                <a:cs typeface="Calibri" panose="020F0502020204030204" pitchFamily="34" charset="0"/>
              </a:rPr>
              <a:t>LaBr</a:t>
            </a:r>
            <a:r>
              <a:rPr lang="en-US" sz="2400" baseline="-25000" dirty="0">
                <a:cs typeface="Calibri" panose="020F0502020204030204" pitchFamily="34" charset="0"/>
              </a:rPr>
              <a:t>3</a:t>
            </a:r>
            <a:r>
              <a:rPr lang="en-US" sz="2400" dirty="0">
                <a:cs typeface="Calibri" panose="020F0502020204030204" pitchFamily="34" charset="0"/>
              </a:rPr>
              <a:t>(Ce) array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4EB695-E4E4-661E-CF0A-932FECBFB344}"/>
              </a:ext>
            </a:extLst>
          </p:cNvPr>
          <p:cNvSpPr txBox="1"/>
          <p:nvPr/>
        </p:nvSpPr>
        <p:spPr>
          <a:xfrm>
            <a:off x="6096000" y="154335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charset="0"/>
                <a:cs typeface="Calibri" panose="020F0502020204030204" pitchFamily="34" charset="0"/>
              </a:rPr>
              <a:t>Gamma-ray yields and angular effects </a:t>
            </a:r>
            <a:endParaRPr lang="en-CH" sz="16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83E19A-817F-5011-5A24-5C62DF2F3B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8631"/>
          <a:stretch>
            <a:fillRect/>
          </a:stretch>
        </p:blipFill>
        <p:spPr>
          <a:xfrm>
            <a:off x="2083077" y="4539331"/>
            <a:ext cx="3662553" cy="18719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D9B39D-3059-1849-C00C-80A09B9AB9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961419" y="2654568"/>
            <a:ext cx="6343142" cy="2460370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41B2C1-49FB-4CD2-022D-3CF24F98B26D}"/>
              </a:ext>
            </a:extLst>
          </p:cNvPr>
          <p:cNvSpPr txBox="1"/>
          <p:nvPr/>
        </p:nvSpPr>
        <p:spPr>
          <a:xfrm>
            <a:off x="2939876" y="1946682"/>
            <a:ext cx="6343142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es-ES" sz="2000" kern="0" dirty="0">
                <a:solidFill>
                  <a:schemeClr val="tx1"/>
                </a:solidFill>
                <a:cs typeface="Calibri" panose="020F0502020204030204" pitchFamily="34" charset="0"/>
              </a:rPr>
              <a:t>Alonso-Sañudo et al</a:t>
            </a:r>
            <a:r>
              <a:rPr lang="es-ES" sz="2000" kern="0" dirty="0">
                <a:cs typeface="Calibri" panose="020F0502020204030204" pitchFamily="34" charset="0"/>
              </a:rPr>
              <a:t>., </a:t>
            </a:r>
            <a:r>
              <a:rPr lang="es-ES" sz="2000" kern="0" dirty="0" err="1">
                <a:cs typeface="Calibri" panose="020F0502020204030204" pitchFamily="34" charset="0"/>
              </a:rPr>
              <a:t>Radiation</a:t>
            </a:r>
            <a:r>
              <a:rPr lang="es-ES" sz="2000" kern="0" dirty="0">
                <a:cs typeface="Calibri" panose="020F0502020204030204" pitchFamily="34" charset="0"/>
              </a:rPr>
              <a:t> </a:t>
            </a:r>
            <a:r>
              <a:rPr lang="es-ES" sz="2000" kern="0" dirty="0" err="1">
                <a:cs typeface="Calibri" panose="020F0502020204030204" pitchFamily="34" charset="0"/>
              </a:rPr>
              <a:t>Physics</a:t>
            </a:r>
            <a:r>
              <a:rPr lang="es-ES" sz="2000" kern="0" dirty="0">
                <a:cs typeface="Calibri" panose="020F0502020204030204" pitchFamily="34" charset="0"/>
              </a:rPr>
              <a:t> and </a:t>
            </a:r>
            <a:r>
              <a:rPr lang="es-ES" sz="2000" kern="0" dirty="0" err="1">
                <a:cs typeface="Calibri" panose="020F0502020204030204" pitchFamily="34" charset="0"/>
              </a:rPr>
              <a:t>Chemistry</a:t>
            </a:r>
            <a:r>
              <a:rPr lang="es-ES" sz="2000" kern="0" dirty="0">
                <a:cs typeface="Calibri" panose="020F0502020204030204" pitchFamily="34" charset="0"/>
              </a:rPr>
              <a:t> </a:t>
            </a:r>
            <a:r>
              <a:rPr lang="es-ES" sz="2000" kern="0" dirty="0">
                <a:solidFill>
                  <a:schemeClr val="tx1"/>
                </a:solidFill>
                <a:cs typeface="Calibri" panose="020F0502020204030204" pitchFamily="34" charset="0"/>
              </a:rPr>
              <a:t>2026, </a:t>
            </a:r>
            <a:r>
              <a:rPr lang="es-ES" sz="2000" kern="0" dirty="0" err="1">
                <a:solidFill>
                  <a:schemeClr val="tx1"/>
                </a:solidFill>
                <a:cs typeface="Calibri" panose="020F0502020204030204" pitchFamily="34" charset="0"/>
              </a:rPr>
              <a:t>under</a:t>
            </a:r>
            <a:r>
              <a:rPr lang="es-ES" sz="2000" kern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es-ES" sz="2000" kern="0" dirty="0" err="1">
                <a:solidFill>
                  <a:schemeClr val="tx1"/>
                </a:solidFill>
                <a:cs typeface="Calibri" panose="020F0502020204030204" pitchFamily="34" charset="0"/>
              </a:rPr>
              <a:t>revision</a:t>
            </a:r>
            <a:r>
              <a:rPr lang="es-ES" sz="2000" kern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endParaRPr lang="en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73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UCMTemplate">
  <a:themeElements>
    <a:clrScheme name="UCM Text 1">
      <a:dk1>
        <a:srgbClr val="0054AE"/>
      </a:dk1>
      <a:lt1>
        <a:srgbClr val="FFFFFF"/>
      </a:lt1>
      <a:dk2>
        <a:srgbClr val="0255AE"/>
      </a:dk2>
      <a:lt2>
        <a:srgbClr val="FE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8548F159-CC71-4B49-A1F4-943A188AD521}" vid="{0ECAE9A5-582B-D14B-BAFB-46D2A85E02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UCMTemplate</Template>
  <TotalTime>3281</TotalTime>
  <Words>1505</Words>
  <Application>Microsoft Macintosh PowerPoint</Application>
  <PresentationFormat>Widescreen</PresentationFormat>
  <Paragraphs>213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ＭＳ Ｐゴシック</vt:lpstr>
      <vt:lpstr>Arial</vt:lpstr>
      <vt:lpstr>Calibri</vt:lpstr>
      <vt:lpstr>Century Gothic</vt:lpstr>
      <vt:lpstr>Palatino</vt:lpstr>
      <vt:lpstr>Palatino Linotype</vt:lpstr>
      <vt:lpstr>Symbol</vt:lpstr>
      <vt:lpstr>UCMTemplate</vt:lpstr>
      <vt:lpstr>UCM programme @ CMAM</vt:lpstr>
      <vt:lpstr>Outlook</vt:lpstr>
      <vt:lpstr>NRA45 beam line</vt:lpstr>
      <vt:lpstr>NRA45 beam line</vt:lpstr>
      <vt:lpstr>NRA45 beam line</vt:lpstr>
      <vt:lpstr>GARRY g-ray detector setup</vt:lpstr>
      <vt:lpstr>Commissioning of the beamline</vt:lpstr>
      <vt:lpstr>Commissioning of the beamline</vt:lpstr>
      <vt:lpstr>Commissioning of the beamline</vt:lpstr>
      <vt:lpstr>Commissioning of the beamline</vt:lpstr>
      <vt:lpstr>(more) Alpha-induced reactions</vt:lpstr>
      <vt:lpstr>(more) Alpha-induced reactions</vt:lpstr>
      <vt:lpstr>(more) Alpha-induced reactions</vt:lpstr>
      <vt:lpstr>(more) Alpha-induced reactions</vt:lpstr>
      <vt:lpstr>(more) Alpha-induced reactions</vt:lpstr>
      <vt:lpstr>(more) Alpha-induced reactions</vt:lpstr>
      <vt:lpstr>(more) Alpha-induced reactions</vt:lpstr>
      <vt:lpstr>Proton-induced reactions</vt:lpstr>
      <vt:lpstr>Proton-induced reactions</vt:lpstr>
      <vt:lpstr>Proton-induced reactions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Andres Illana Sison</dc:creator>
  <cp:lastModifiedBy>Andres Illana Sison</cp:lastModifiedBy>
  <cp:revision>76</cp:revision>
  <dcterms:created xsi:type="dcterms:W3CDTF">2023-02-23T14:02:41Z</dcterms:created>
  <dcterms:modified xsi:type="dcterms:W3CDTF">2026-03-10T10:25:22Z</dcterms:modified>
</cp:coreProperties>
</file>