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4"/>
  </p:notesMasterIdLst>
  <p:sldIdLst>
    <p:sldId id="256" r:id="rId5"/>
    <p:sldId id="665" r:id="rId6"/>
    <p:sldId id="678" r:id="rId7"/>
    <p:sldId id="679" r:id="rId8"/>
    <p:sldId id="681" r:id="rId9"/>
    <p:sldId id="680" r:id="rId10"/>
    <p:sldId id="671" r:id="rId11"/>
    <p:sldId id="667" r:id="rId12"/>
    <p:sldId id="687" r:id="rId13"/>
    <p:sldId id="664" r:id="rId14"/>
    <p:sldId id="673" r:id="rId15"/>
    <p:sldId id="674" r:id="rId16"/>
    <p:sldId id="675" r:id="rId17"/>
    <p:sldId id="685" r:id="rId18"/>
    <p:sldId id="686" r:id="rId19"/>
    <p:sldId id="684" r:id="rId20"/>
    <p:sldId id="676" r:id="rId21"/>
    <p:sldId id="683" r:id="rId22"/>
    <p:sldId id="670" r:id="rId23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0203"/>
    <a:srgbClr val="FF9900"/>
    <a:srgbClr val="33CCFF"/>
    <a:srgbClr val="33CCCC"/>
    <a:srgbClr val="00CCFF"/>
    <a:srgbClr val="000099"/>
    <a:srgbClr val="003399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13A318-D387-4598-8F4F-D21AF33ABD5E}" v="305" dt="2026-03-09T20:20:59.478"/>
    <p1510:client id="{86AB7695-4B13-43ED-B09C-FEDD38AEF24B}" v="66" dt="2026-03-09T09:46:11.1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62" autoAdjust="0"/>
    <p:restoredTop sz="94660"/>
  </p:normalViewPr>
  <p:slideViewPr>
    <p:cSldViewPr>
      <p:cViewPr varScale="1">
        <p:scale>
          <a:sx n="88" d="100"/>
          <a:sy n="88" d="100"/>
        </p:scale>
        <p:origin x="84" y="13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4CA34-9A0E-4DF9-B184-3FAA11658D06}" type="datetimeFigureOut">
              <a:rPr lang="es-ES_tradnl" smtClean="0"/>
              <a:t>10/03/2026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F446C-D427-47F2-9F41-182247BAFB9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60254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9F446C-D427-47F2-9F41-182247BAFB9D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343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=771&amp;ei=35AkUp3wAZGf7Abk34HgCg&amp;psig=AFQjCNHF6gdxSkhJhB_vHcQsVhEVtEVmnQ&amp;ust=1378214495156181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83909" y="1469604"/>
            <a:ext cx="12028716" cy="1527349"/>
          </a:xfrm>
          <a:prstGeom prst="rect">
            <a:avLst/>
          </a:prstGeom>
          <a:solidFill>
            <a:srgbClr val="0070C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pic>
        <p:nvPicPr>
          <p:cNvPr id="15" name="Picture 2" descr="https://www.estiem.org/GetFile.aspx?File=Images/Projects/StudentGuide/seville.gif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512" y="188641"/>
            <a:ext cx="1244624" cy="11494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C257005F-086C-5DF5-70B2-3F6A7898576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368337"/>
            <a:ext cx="2789396" cy="1005224"/>
          </a:xfrm>
          <a:prstGeom prst="rect">
            <a:avLst/>
          </a:prstGeom>
        </p:spPr>
      </p:pic>
      <p:pic>
        <p:nvPicPr>
          <p:cNvPr id="2" name="Picture 2" descr="Inicio">
            <a:extLst>
              <a:ext uri="{FF2B5EF4-FFF2-40B4-BE49-F238E27FC236}">
                <a16:creationId xmlns:a16="http://schemas.microsoft.com/office/drawing/2014/main" id="{9E59B29F-DA2E-CE9D-747A-C609AD0F9F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9" r="-1" b="3211"/>
          <a:stretch>
            <a:fillRect/>
          </a:stretch>
        </p:blipFill>
        <p:spPr bwMode="auto">
          <a:xfrm>
            <a:off x="7278487" y="444546"/>
            <a:ext cx="3279566" cy="794497"/>
          </a:xfrm>
          <a:prstGeom prst="rect">
            <a:avLst/>
          </a:prstGeom>
          <a:solidFill>
            <a:schemeClr val="bg1"/>
          </a:solidFill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31371" y="764704"/>
            <a:ext cx="11329259" cy="54006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0" name="Rounded Rectangle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Rectangle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9" name="Rounded Rectangle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Rectangle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Rectangle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=771&amp;ei=35AkUp3wAZGf7Abk34HgCg&amp;psig=AFQjCNHF6gdxSkhJhB_vHcQsVhEVtEVmnQ&amp;ust=1378214495156181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google.com/url?sa=i&amp;rct=j&amp;q=&amp;esrc=s&amp;source=images&amp;cd=&amp;cad=rja&amp;uact=8&amp;ved=&amp;url=http%3A%2F%2Fwww.cna.us.es%2F&amp;psig=AOvVaw0gDYcCgCYXIG8-U_PkW_F2&amp;ust=1568188999046422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85344" y="69755"/>
            <a:ext cx="12017829" cy="6298142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6400" y="213772"/>
            <a:ext cx="11354229" cy="550933"/>
          </a:xfrm>
          <a:prstGeom prst="rect">
            <a:avLst/>
          </a:prstGeom>
        </p:spPr>
        <p:txBody>
          <a:bodyPr bIns="91440" anchor="b" anchorCtr="0">
            <a:no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06400" y="764704"/>
            <a:ext cx="11354229" cy="54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1568608" y="6453336"/>
            <a:ext cx="425781" cy="319982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pic>
        <p:nvPicPr>
          <p:cNvPr id="11" name="Picture 2" descr="https://www.estiem.org/GetFile.aspx?File=Images/Projects/StudentGuide/seville.gif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465" y="6356582"/>
            <a:ext cx="576063" cy="5014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2063552" y="6437653"/>
            <a:ext cx="9121013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9144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>
                <a:solidFill>
                  <a:srgbClr val="0070C0"/>
                </a:solidFill>
                <a:latin typeface="Agency FB" panose="020B0503020202020204" pitchFamily="34" charset="0"/>
                <a:cs typeface="Arial" pitchFamily="34" charset="0"/>
              </a:rPr>
              <a:t>C. Guerrero, “</a:t>
            </a:r>
            <a:r>
              <a:rPr lang="es-ES" sz="1400" b="0" i="0">
                <a:solidFill>
                  <a:srgbClr val="0070C0"/>
                </a:solidFill>
                <a:latin typeface="Agency FB" panose="020B0503020202020204" pitchFamily="34" charset="0"/>
                <a:cs typeface="Arial" pitchFamily="34" charset="0"/>
              </a:rPr>
              <a:t>Unidad de Física Nuclear Básica (FNB) del CNA: actividades en IABA</a:t>
            </a:r>
            <a:r>
              <a:rPr lang="en-US" sz="1400" b="0" i="0">
                <a:solidFill>
                  <a:srgbClr val="0070C0"/>
                </a:solidFill>
                <a:latin typeface="Agency FB" panose="020B0503020202020204" pitchFamily="34" charset="0"/>
                <a:cs typeface="Arial" pitchFamily="34" charset="0"/>
              </a:rPr>
              <a:t>”, CSIC-IEM, Madrid (10/3/2026)</a:t>
            </a:r>
            <a:endParaRPr lang="en-US" sz="1400" b="0" i="0" baseline="0">
              <a:solidFill>
                <a:srgbClr val="0070C0"/>
              </a:solidFill>
              <a:latin typeface="Agency FB" panose="020B0503020202020204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648681"/>
            <a:ext cx="11354229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Image result for cna logo us">
            <a:hlinkClick r:id="rId15"/>
            <a:extLst>
              <a:ext uri="{FF2B5EF4-FFF2-40B4-BE49-F238E27FC236}">
                <a16:creationId xmlns:a16="http://schemas.microsoft.com/office/drawing/2014/main" id="{2151D2E0-7210-41D7-934B-3BEFBE2A450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41"/>
          <a:stretch/>
        </p:blipFill>
        <p:spPr bwMode="auto">
          <a:xfrm>
            <a:off x="100668" y="6449249"/>
            <a:ext cx="1112226" cy="43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070C0"/>
          </a:solidFill>
          <a:latin typeface="Agency FB" panose="020B0503020202020204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rgbClr val="0070C0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Agency FB" panose="020B0503020202020204" pitchFamily="34" charset="0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Agency FB" panose="020B0503020202020204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Agency FB" panose="020B0503020202020204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rgbClr val="0070C0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Agency FB" panose="020B0503020202020204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rgbClr val="0070C0"/>
        </a:buClr>
        <a:buFontTx/>
        <a:buChar char="o"/>
        <a:defRPr kumimoji="0" sz="2000" kern="1200">
          <a:solidFill>
            <a:schemeClr val="tx1"/>
          </a:solidFill>
          <a:latin typeface="Agency FB" panose="020B0503020202020204" pitchFamily="34" charset="0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jpeg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jpeg"/><Relationship Id="rId9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png"/><Relationship Id="rId9" Type="http://schemas.openxmlformats.org/officeDocument/2006/relationships/image" Target="../media/image64.png"/><Relationship Id="rId14" Type="http://schemas.openxmlformats.org/officeDocument/2006/relationships/image" Target="../media/image6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/>
          <p:cNvSpPr>
            <a:spLocks noGrp="1"/>
          </p:cNvSpPr>
          <p:nvPr>
            <p:ph type="ctrTitle"/>
          </p:nvPr>
        </p:nvSpPr>
        <p:spPr>
          <a:xfrm>
            <a:off x="191344" y="1505931"/>
            <a:ext cx="11593288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lvl="0" eaLnBrk="0" fontAlgn="base" hangingPunct="0">
              <a:spcAft>
                <a:spcPct val="0"/>
              </a:spcAft>
            </a:pPr>
            <a:r>
              <a:rPr lang="es-ES" altLang="es-ES" sz="4000" dirty="0">
                <a:solidFill>
                  <a:schemeClr val="bg1"/>
                </a:solidFill>
              </a:rPr>
              <a:t>Unidad de Física Nuclear Básica (FNB) del CNA:</a:t>
            </a:r>
            <a:br>
              <a:rPr lang="es-ES" altLang="es-ES" sz="4000" dirty="0">
                <a:solidFill>
                  <a:schemeClr val="bg1"/>
                </a:solidFill>
              </a:rPr>
            </a:br>
            <a:r>
              <a:rPr lang="en-US" altLang="es-ES" sz="4000" dirty="0" err="1">
                <a:solidFill>
                  <a:schemeClr val="bg1"/>
                </a:solidFill>
                <a:cs typeface="Arial" pitchFamily="34" charset="0"/>
              </a:rPr>
              <a:t>a</a:t>
            </a:r>
            <a:r>
              <a:rPr lang="en-US" sz="4000" dirty="0" err="1">
                <a:solidFill>
                  <a:schemeClr val="bg1"/>
                </a:solidFill>
                <a:cs typeface="Arial" pitchFamily="34" charset="0"/>
              </a:rPr>
              <a:t>ctividades</a:t>
            </a:r>
            <a:r>
              <a:rPr lang="en-US" sz="40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4000" dirty="0" err="1">
                <a:solidFill>
                  <a:schemeClr val="bg1"/>
                </a:solidFill>
                <a:cs typeface="Arial" pitchFamily="34" charset="0"/>
              </a:rPr>
              <a:t>en</a:t>
            </a:r>
            <a:r>
              <a:rPr lang="en-US" sz="4000" dirty="0">
                <a:solidFill>
                  <a:schemeClr val="bg1"/>
                </a:solidFill>
                <a:cs typeface="Arial" pitchFamily="34" charset="0"/>
              </a:rPr>
              <a:t> IABA</a:t>
            </a:r>
            <a:endParaRPr lang="es-ES" altLang="es-ES" sz="5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344" y="3268862"/>
            <a:ext cx="119286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gency FB" panose="020B0503020202020204" pitchFamily="34" charset="0"/>
              </a:rPr>
              <a:t>J. Espino, B. Fernández, J. P. Fernández-García, J. Ferrer, J. Gómez-Camacho, C. Guerrero, T. Rodríguez-González and J.M. Quesada</a:t>
            </a:r>
          </a:p>
          <a:p>
            <a:r>
              <a:rPr lang="en-US" sz="2200" dirty="0">
                <a:latin typeface="Agency FB" panose="020B0503020202020204" pitchFamily="34" charset="0"/>
              </a:rPr>
              <a:t>PhD students: A. Vegas, J. Bartolomé-Sarsa and G. Auñón	</a:t>
            </a:r>
          </a:p>
          <a:p>
            <a:r>
              <a:rPr lang="en-US" sz="2200" dirty="0">
                <a:latin typeface="Agency FB" panose="020B0503020202020204" pitchFamily="34" charset="0"/>
              </a:rPr>
              <a:t>Others: C. Muñoz, A. </a:t>
            </a:r>
            <a:r>
              <a:rPr lang="en-US" sz="2200" dirty="0" err="1">
                <a:latin typeface="Agency FB" panose="020B0503020202020204" pitchFamily="34" charset="0"/>
              </a:rPr>
              <a:t>Reina@CERN</a:t>
            </a:r>
            <a:r>
              <a:rPr lang="en-US" sz="2200" dirty="0">
                <a:latin typeface="Agency FB" panose="020B0503020202020204" pitchFamily="34" charset="0"/>
              </a:rPr>
              <a:t> + former PhD students M.A. Millán-Callado @PTB, P. </a:t>
            </a:r>
            <a:r>
              <a:rPr lang="en-US" sz="2200" dirty="0" err="1">
                <a:latin typeface="Agency FB" panose="020B0503020202020204" pitchFamily="34" charset="0"/>
              </a:rPr>
              <a:t>Pérez-Maroto@CERN</a:t>
            </a:r>
            <a:r>
              <a:rPr lang="en-US" sz="2200" dirty="0">
                <a:latin typeface="Agency FB" panose="020B0503020202020204" pitchFamily="34" charset="0"/>
              </a:rPr>
              <a:t> </a:t>
            </a:r>
          </a:p>
          <a:p>
            <a:endParaRPr lang="en-US" sz="2000" dirty="0">
              <a:latin typeface="Agency FB" panose="020B0503020202020204" pitchFamily="34" charset="0"/>
            </a:endParaRPr>
          </a:p>
          <a:p>
            <a:r>
              <a:rPr lang="en-US" sz="2000" dirty="0">
                <a:latin typeface="Agency FB" panose="020B0503020202020204" pitchFamily="34" charset="0"/>
              </a:rPr>
              <a:t>	</a:t>
            </a:r>
            <a:r>
              <a:rPr lang="en-US" sz="2000" dirty="0" err="1">
                <a:latin typeface="Agency FB" panose="020B0503020202020204" pitchFamily="34" charset="0"/>
              </a:rPr>
              <a:t>Dpto</a:t>
            </a:r>
            <a:r>
              <a:rPr lang="en-US" sz="2000" dirty="0">
                <a:latin typeface="Agency FB" panose="020B0503020202020204" pitchFamily="34" charset="0"/>
              </a:rPr>
              <a:t>. </a:t>
            </a:r>
            <a:r>
              <a:rPr lang="en-US" sz="2000" dirty="0" err="1">
                <a:latin typeface="Agency FB" panose="020B0503020202020204" pitchFamily="34" charset="0"/>
              </a:rPr>
              <a:t>Física</a:t>
            </a:r>
            <a:r>
              <a:rPr lang="en-US" sz="2000" dirty="0">
                <a:latin typeface="Agency FB" panose="020B0503020202020204" pitchFamily="34" charset="0"/>
              </a:rPr>
              <a:t> </a:t>
            </a:r>
            <a:r>
              <a:rPr lang="en-US" sz="2000" dirty="0" err="1">
                <a:latin typeface="Agency FB" panose="020B0503020202020204" pitchFamily="34" charset="0"/>
              </a:rPr>
              <a:t>Atómica</a:t>
            </a:r>
            <a:r>
              <a:rPr lang="en-US" sz="2000" dirty="0">
                <a:latin typeface="Agency FB" panose="020B0503020202020204" pitchFamily="34" charset="0"/>
              </a:rPr>
              <a:t>, Molecular y Nuclear (FAMN), Universidad de Sevilla, 41012 Seville, Spain</a:t>
            </a:r>
          </a:p>
          <a:p>
            <a:r>
              <a:rPr lang="en-US" sz="2000" dirty="0">
                <a:latin typeface="Agency FB" panose="020B0503020202020204" pitchFamily="34" charset="0"/>
              </a:rPr>
              <a:t>	Centro Nacional de </a:t>
            </a:r>
            <a:r>
              <a:rPr lang="en-US" sz="2000" dirty="0" err="1">
                <a:latin typeface="Agency FB" panose="020B0503020202020204" pitchFamily="34" charset="0"/>
              </a:rPr>
              <a:t>Aceleradores</a:t>
            </a:r>
            <a:r>
              <a:rPr lang="en-US" sz="2000" dirty="0">
                <a:latin typeface="Agency FB" panose="020B0503020202020204" pitchFamily="34" charset="0"/>
              </a:rPr>
              <a:t> (CNA), 41092 Seville, Spain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44A4D51-6833-A0A9-59DD-7251BD0D1098}"/>
              </a:ext>
            </a:extLst>
          </p:cNvPr>
          <p:cNvSpPr txBox="1"/>
          <p:nvPr/>
        </p:nvSpPr>
        <p:spPr>
          <a:xfrm>
            <a:off x="168188" y="5661248"/>
            <a:ext cx="1188132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dirty="0">
                <a:latin typeface="Agency FB" panose="020B0503020202020204" pitchFamily="34" charset="0"/>
              </a:rPr>
              <a:t>1</a:t>
            </a:r>
            <a:r>
              <a:rPr lang="es-ES" sz="2800" baseline="30000" dirty="0">
                <a:latin typeface="Agency FB" panose="020B0503020202020204" pitchFamily="34" charset="0"/>
              </a:rPr>
              <a:t>st</a:t>
            </a:r>
            <a:r>
              <a:rPr lang="es-ES" sz="2800" dirty="0">
                <a:latin typeface="Agency FB" panose="020B0503020202020204" pitchFamily="34" charset="0"/>
              </a:rPr>
              <a:t> IABA meeting, Madrid 10/3/2026</a:t>
            </a:r>
          </a:p>
          <a:p>
            <a:pPr algn="ctr"/>
            <a:endParaRPr lang="es-ES" sz="1000" dirty="0">
              <a:latin typeface="Agency FB" panose="020B0503020202020204" pitchFamily="34" charset="0"/>
            </a:endParaRPr>
          </a:p>
        </p:txBody>
      </p:sp>
      <p:pic>
        <p:nvPicPr>
          <p:cNvPr id="1027" name="Picture 3" descr="Fondos Next Generation - Puerto de Alicante">
            <a:extLst>
              <a:ext uri="{FF2B5EF4-FFF2-40B4-BE49-F238E27FC236}">
                <a16:creationId xmlns:a16="http://schemas.microsoft.com/office/drawing/2014/main" id="{A6D67839-03F6-08C1-7A59-C9EDC9BBA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427835"/>
            <a:ext cx="4608512" cy="8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681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796DD-A09A-D8A1-926E-93269BFE73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CB47F2-7E40-85C5-0DB5-D8330BD23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0" y="225150"/>
            <a:ext cx="9878913" cy="550933"/>
          </a:xfrm>
        </p:spPr>
        <p:txBody>
          <a:bodyPr>
            <a:noAutofit/>
          </a:bodyPr>
          <a:lstStyle/>
          <a:p>
            <a:r>
              <a:rPr lang="es-ES" b="1" dirty="0" err="1"/>
              <a:t>HiSPANoS</a:t>
            </a:r>
            <a:r>
              <a:rPr lang="es-ES" b="1" dirty="0"/>
              <a:t> </a:t>
            </a:r>
            <a:r>
              <a:rPr lang="es-ES" b="1" dirty="0" err="1"/>
              <a:t>neutron</a:t>
            </a:r>
            <a:r>
              <a:rPr lang="es-ES" b="1" dirty="0"/>
              <a:t> </a:t>
            </a:r>
            <a:r>
              <a:rPr lang="es-ES" b="1" dirty="0" err="1"/>
              <a:t>beam</a:t>
            </a:r>
            <a:r>
              <a:rPr lang="es-ES" b="1" dirty="0"/>
              <a:t> line at CNA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3EE4E42-76AB-2D0A-7679-EA535B0EF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10</a:t>
            </a:fld>
            <a:endParaRPr lang="es-ES_tradnl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61F9D78B-7858-11A5-D18A-2A5932EB3E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24" y="776083"/>
            <a:ext cx="5724525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3053BF85-C65B-CC3A-A898-D0CD2DE11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3662158"/>
            <a:ext cx="487919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252D8D2-4307-40CA-721A-33E6CB45CEE1}"/>
              </a:ext>
            </a:extLst>
          </p:cNvPr>
          <p:cNvSpPr txBox="1"/>
          <p:nvPr/>
        </p:nvSpPr>
        <p:spPr>
          <a:xfrm>
            <a:off x="6143646" y="1136646"/>
            <a:ext cx="567014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2400" dirty="0">
                <a:latin typeface="Agency FB" panose="020B0503020202020204" pitchFamily="34" charset="0"/>
              </a:rPr>
              <a:t>Time </a:t>
            </a:r>
            <a:r>
              <a:rPr lang="es-ES" sz="2400" dirty="0" err="1">
                <a:latin typeface="Agency FB" panose="020B0503020202020204" pitchFamily="34" charset="0"/>
              </a:rPr>
              <a:t>domain</a:t>
            </a:r>
            <a:r>
              <a:rPr lang="es-ES" sz="2400" dirty="0">
                <a:latin typeface="Agency FB" panose="020B0503020202020204" pitchFamily="34" charset="0"/>
              </a:rPr>
              <a:t>: </a:t>
            </a:r>
            <a:r>
              <a:rPr lang="es-ES" sz="2400" dirty="0" err="1">
                <a:latin typeface="Agency FB" panose="020B0503020202020204" pitchFamily="34" charset="0"/>
              </a:rPr>
              <a:t>Continuous</a:t>
            </a:r>
            <a:r>
              <a:rPr lang="es-ES" sz="2400" dirty="0">
                <a:latin typeface="Agency FB" panose="020B0503020202020204" pitchFamily="34" charset="0"/>
              </a:rPr>
              <a:t> &amp; </a:t>
            </a:r>
            <a:r>
              <a:rPr lang="es-ES" sz="2400" dirty="0" err="1">
                <a:latin typeface="Agency FB" panose="020B0503020202020204" pitchFamily="34" charset="0"/>
              </a:rPr>
              <a:t>Pulsed</a:t>
            </a:r>
            <a:r>
              <a:rPr lang="es-ES" sz="2400" dirty="0">
                <a:latin typeface="Agency FB" panose="020B0503020202020204" pitchFamily="34" charset="0"/>
              </a:rPr>
              <a:t> (1 MHz, 2 </a:t>
            </a:r>
            <a:r>
              <a:rPr lang="es-ES" sz="2400" dirty="0" err="1">
                <a:latin typeface="Agency FB" panose="020B0503020202020204" pitchFamily="34" charset="0"/>
              </a:rPr>
              <a:t>ns</a:t>
            </a:r>
            <a:r>
              <a:rPr lang="es-ES" sz="2400" dirty="0">
                <a:latin typeface="Agency FB" panose="020B0503020202020204" pitchFamily="34" charset="0"/>
              </a:rPr>
              <a:t>)</a:t>
            </a:r>
          </a:p>
          <a:p>
            <a:pPr marL="285750" indent="-285750">
              <a:buFontTx/>
              <a:buChar char="-"/>
            </a:pPr>
            <a:endParaRPr lang="es-ES" sz="2400" dirty="0">
              <a:latin typeface="Agency FB" panose="020B0503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s-ES" sz="2400" dirty="0">
                <a:latin typeface="Agency FB" panose="020B0503020202020204" pitchFamily="34" charset="0"/>
              </a:rPr>
              <a:t>Energy </a:t>
            </a:r>
            <a:r>
              <a:rPr lang="es-ES" sz="2400" dirty="0" err="1">
                <a:latin typeface="Agency FB" panose="020B0503020202020204" pitchFamily="34" charset="0"/>
              </a:rPr>
              <a:t>domain</a:t>
            </a:r>
            <a:r>
              <a:rPr lang="es-ES" sz="2400" dirty="0">
                <a:latin typeface="Agency FB" panose="020B0503020202020204" pitchFamily="34" charset="0"/>
              </a:rPr>
              <a:t>:</a:t>
            </a:r>
          </a:p>
          <a:p>
            <a:pPr marL="742950" lvl="1" indent="-285750">
              <a:buFontTx/>
              <a:buChar char="-"/>
            </a:pPr>
            <a:r>
              <a:rPr lang="es-ES" sz="2400" dirty="0" err="1">
                <a:latin typeface="Agency FB" panose="020B0503020202020204" pitchFamily="34" charset="0"/>
              </a:rPr>
              <a:t>Thermal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via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moderated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baseline="30000" dirty="0">
                <a:latin typeface="Agency FB" panose="020B0503020202020204" pitchFamily="34" charset="0"/>
              </a:rPr>
              <a:t>9</a:t>
            </a:r>
            <a:r>
              <a:rPr lang="es-ES" sz="2400" dirty="0">
                <a:latin typeface="Agency FB" panose="020B0503020202020204" pitchFamily="34" charset="0"/>
              </a:rPr>
              <a:t>Be(</a:t>
            </a:r>
            <a:r>
              <a:rPr lang="es-ES" sz="2400" dirty="0" err="1">
                <a:latin typeface="Agency FB" panose="020B0503020202020204" pitchFamily="34" charset="0"/>
              </a:rPr>
              <a:t>p,n</a:t>
            </a:r>
            <a:r>
              <a:rPr lang="es-ES" sz="2400" dirty="0">
                <a:latin typeface="Agency FB" panose="020B0503020202020204" pitchFamily="34" charset="0"/>
              </a:rPr>
              <a:t>) → 25 </a:t>
            </a:r>
            <a:r>
              <a:rPr lang="es-ES" sz="2400" dirty="0" err="1">
                <a:latin typeface="Agency FB" panose="020B0503020202020204" pitchFamily="34" charset="0"/>
              </a:rPr>
              <a:t>meV</a:t>
            </a:r>
            <a:endParaRPr lang="es-ES" sz="2400" dirty="0">
              <a:latin typeface="Agency FB" panose="020B0503020202020204" pitchFamily="34" charset="0"/>
            </a:endParaRPr>
          </a:p>
          <a:p>
            <a:pPr marL="742950" lvl="1" indent="-285750">
              <a:buFontTx/>
              <a:buChar char="-"/>
            </a:pPr>
            <a:r>
              <a:rPr lang="es-ES" sz="2400" dirty="0" err="1">
                <a:latin typeface="Agency FB" panose="020B0503020202020204" pitchFamily="34" charset="0"/>
              </a:rPr>
              <a:t>Epithermal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via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baseline="30000" dirty="0">
                <a:latin typeface="Agency FB" panose="020B0503020202020204" pitchFamily="34" charset="0"/>
              </a:rPr>
              <a:t>7</a:t>
            </a:r>
            <a:r>
              <a:rPr lang="es-ES" sz="2400" dirty="0">
                <a:latin typeface="Agency FB" panose="020B0503020202020204" pitchFamily="34" charset="0"/>
              </a:rPr>
              <a:t>Li(</a:t>
            </a:r>
            <a:r>
              <a:rPr lang="es-ES" sz="2400" dirty="0" err="1">
                <a:latin typeface="Agency FB" panose="020B0503020202020204" pitchFamily="34" charset="0"/>
              </a:rPr>
              <a:t>p,n</a:t>
            </a:r>
            <a:r>
              <a:rPr lang="es-ES" sz="2400" dirty="0">
                <a:latin typeface="Agency FB" panose="020B0503020202020204" pitchFamily="34" charset="0"/>
              </a:rPr>
              <a:t>) 	   → 1-100 </a:t>
            </a:r>
            <a:r>
              <a:rPr lang="es-ES" sz="2400" dirty="0" err="1">
                <a:latin typeface="Agency FB" panose="020B0503020202020204" pitchFamily="34" charset="0"/>
              </a:rPr>
              <a:t>keV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</a:p>
          <a:p>
            <a:pPr marL="742950" lvl="1" indent="-285750">
              <a:buFontTx/>
              <a:buChar char="-"/>
            </a:pPr>
            <a:r>
              <a:rPr lang="es-ES" sz="2400" dirty="0" err="1">
                <a:latin typeface="Agency FB" panose="020B0503020202020204" pitchFamily="34" charset="0"/>
              </a:rPr>
              <a:t>Fast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monoenergetic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via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baseline="30000" dirty="0">
                <a:latin typeface="Agency FB" panose="020B0503020202020204" pitchFamily="34" charset="0"/>
              </a:rPr>
              <a:t>2</a:t>
            </a:r>
            <a:r>
              <a:rPr lang="es-ES" sz="2400" dirty="0">
                <a:latin typeface="Agency FB" panose="020B0503020202020204" pitchFamily="34" charset="0"/>
              </a:rPr>
              <a:t>H(</a:t>
            </a:r>
            <a:r>
              <a:rPr lang="es-ES" sz="2400" dirty="0" err="1">
                <a:latin typeface="Agency FB" panose="020B0503020202020204" pitchFamily="34" charset="0"/>
              </a:rPr>
              <a:t>d,n</a:t>
            </a:r>
            <a:r>
              <a:rPr lang="es-ES" sz="2400" dirty="0">
                <a:latin typeface="Agency FB" panose="020B0503020202020204" pitchFamily="34" charset="0"/>
              </a:rPr>
              <a:t>)  → 2,5  </a:t>
            </a:r>
            <a:r>
              <a:rPr lang="es-ES" sz="2400" dirty="0" err="1">
                <a:latin typeface="Agency FB" panose="020B0503020202020204" pitchFamily="34" charset="0"/>
              </a:rPr>
              <a:t>to</a:t>
            </a:r>
            <a:r>
              <a:rPr lang="es-ES" sz="2400" dirty="0">
                <a:latin typeface="Agency FB" panose="020B0503020202020204" pitchFamily="34" charset="0"/>
              </a:rPr>
              <a:t> 5 </a:t>
            </a:r>
            <a:r>
              <a:rPr lang="es-ES" sz="2400" dirty="0" err="1">
                <a:latin typeface="Agency FB" panose="020B0503020202020204" pitchFamily="34" charset="0"/>
              </a:rPr>
              <a:t>MeV</a:t>
            </a:r>
            <a:endParaRPr lang="es-ES" sz="2400" dirty="0">
              <a:latin typeface="Agency FB" panose="020B0503020202020204" pitchFamily="34" charset="0"/>
            </a:endParaRPr>
          </a:p>
          <a:p>
            <a:pPr marL="742950" lvl="1" indent="-285750">
              <a:buFontTx/>
              <a:buChar char="-"/>
            </a:pPr>
            <a:r>
              <a:rPr lang="es-ES" sz="2400" dirty="0" err="1">
                <a:latin typeface="Agency FB" panose="020B0503020202020204" pitchFamily="34" charset="0"/>
              </a:rPr>
              <a:t>Fast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white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beam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via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baseline="30000" dirty="0">
                <a:latin typeface="Agency FB" panose="020B0503020202020204" pitchFamily="34" charset="0"/>
              </a:rPr>
              <a:t>9</a:t>
            </a:r>
            <a:r>
              <a:rPr lang="es-ES" sz="2400" dirty="0">
                <a:latin typeface="Agency FB" panose="020B0503020202020204" pitchFamily="34" charset="0"/>
              </a:rPr>
              <a:t>Be(</a:t>
            </a:r>
            <a:r>
              <a:rPr lang="es-ES" sz="2400" dirty="0" err="1">
                <a:latin typeface="Agency FB" panose="020B0503020202020204" pitchFamily="34" charset="0"/>
              </a:rPr>
              <a:t>d,n</a:t>
            </a:r>
            <a:r>
              <a:rPr lang="es-ES" sz="2400" dirty="0">
                <a:latin typeface="Agency FB" panose="020B0503020202020204" pitchFamily="34" charset="0"/>
              </a:rPr>
              <a:t>)      → 1 </a:t>
            </a:r>
            <a:r>
              <a:rPr lang="es-ES" sz="2400" dirty="0" err="1">
                <a:latin typeface="Agency FB" panose="020B0503020202020204" pitchFamily="34" charset="0"/>
              </a:rPr>
              <a:t>to</a:t>
            </a:r>
            <a:r>
              <a:rPr lang="es-ES" sz="2400" dirty="0">
                <a:latin typeface="Agency FB" panose="020B0503020202020204" pitchFamily="34" charset="0"/>
              </a:rPr>
              <a:t> 10 </a:t>
            </a:r>
            <a:r>
              <a:rPr lang="es-ES" sz="2400" dirty="0" err="1">
                <a:latin typeface="Agency FB" panose="020B0503020202020204" pitchFamily="34" charset="0"/>
              </a:rPr>
              <a:t>MeV</a:t>
            </a:r>
            <a:endParaRPr lang="es-ES" sz="2400" dirty="0">
              <a:latin typeface="Agency FB" panose="020B0503020202020204" pitchFamily="34" charset="0"/>
            </a:endParaRPr>
          </a:p>
          <a:p>
            <a:pPr marL="742950" lvl="1" indent="-285750">
              <a:buFontTx/>
              <a:buChar char="-"/>
            </a:pPr>
            <a:endParaRPr lang="es-ES" sz="24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159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2E9066-F3CE-D21C-A350-D543443E6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00" y="150728"/>
            <a:ext cx="11354229" cy="550933"/>
          </a:xfrm>
        </p:spPr>
        <p:txBody>
          <a:bodyPr/>
          <a:lstStyle/>
          <a:p>
            <a:r>
              <a:rPr lang="es-ES" dirty="0" err="1"/>
              <a:t>Measurements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30 </a:t>
            </a:r>
            <a:r>
              <a:rPr lang="es-ES" dirty="0" err="1"/>
              <a:t>keV</a:t>
            </a:r>
            <a:r>
              <a:rPr lang="es-ES" dirty="0"/>
              <a:t> </a:t>
            </a:r>
            <a:r>
              <a:rPr lang="es-ES" b="1" dirty="0" err="1"/>
              <a:t>M</a:t>
            </a:r>
            <a:r>
              <a:rPr lang="es-ES" dirty="0" err="1"/>
              <a:t>axwellian</a:t>
            </a:r>
            <a:r>
              <a:rPr lang="es-ES" dirty="0"/>
              <a:t> </a:t>
            </a:r>
            <a:r>
              <a:rPr lang="es-ES" b="1" dirty="0" err="1"/>
              <a:t>A</a:t>
            </a:r>
            <a:r>
              <a:rPr lang="es-ES" dirty="0" err="1"/>
              <a:t>veraged</a:t>
            </a:r>
            <a:r>
              <a:rPr lang="es-ES" dirty="0"/>
              <a:t> </a:t>
            </a:r>
            <a:r>
              <a:rPr lang="es-ES" b="1" dirty="0"/>
              <a:t>C</a:t>
            </a:r>
            <a:r>
              <a:rPr lang="es-ES" dirty="0"/>
              <a:t>ross </a:t>
            </a:r>
            <a:r>
              <a:rPr lang="es-ES" b="1" dirty="0" err="1"/>
              <a:t>S</a:t>
            </a:r>
            <a:r>
              <a:rPr lang="es-ES" dirty="0" err="1"/>
              <a:t>ections</a:t>
            </a:r>
            <a:r>
              <a:rPr lang="es-ES" dirty="0"/>
              <a:t> (MACS</a:t>
            </a:r>
            <a:r>
              <a:rPr lang="es-ES" baseline="-25000" dirty="0"/>
              <a:t>30keV</a:t>
            </a:r>
            <a:r>
              <a:rPr lang="es-ES" dirty="0"/>
              <a:t>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D4DEACA-E011-A473-F5A3-E009A2BAC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11</a:t>
            </a:fld>
            <a:endParaRPr lang="es-ES_tradn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01820A6-5CA5-524F-5E46-7CE01F8FE8A9}"/>
              </a:ext>
            </a:extLst>
          </p:cNvPr>
          <p:cNvSpPr txBox="1"/>
          <p:nvPr/>
        </p:nvSpPr>
        <p:spPr>
          <a:xfrm>
            <a:off x="406400" y="4837893"/>
            <a:ext cx="43204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Agency FB" panose="020B0503020202020204" pitchFamily="34" charset="0"/>
              </a:rPr>
              <a:t>P. Pérez-Maroto et al., </a:t>
            </a:r>
            <a:r>
              <a:rPr lang="es-ES" i="1" dirty="0" err="1">
                <a:latin typeface="Agency FB" panose="020B0503020202020204" pitchFamily="34" charset="0"/>
              </a:rPr>
              <a:t>Neutron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activation</a:t>
            </a:r>
            <a:r>
              <a:rPr lang="es-ES" i="1" dirty="0">
                <a:latin typeface="Agency FB" panose="020B0503020202020204" pitchFamily="34" charset="0"/>
              </a:rPr>
              <a:t> as </a:t>
            </a:r>
            <a:r>
              <a:rPr lang="es-ES" i="1" dirty="0" err="1">
                <a:latin typeface="Agency FB" panose="020B0503020202020204" pitchFamily="34" charset="0"/>
              </a:rPr>
              <a:t>benchmark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for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cross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section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evaluations</a:t>
            </a:r>
            <a:r>
              <a:rPr lang="es-ES" i="1" dirty="0">
                <a:latin typeface="Agency FB" panose="020B0503020202020204" pitchFamily="34" charset="0"/>
              </a:rPr>
              <a:t>: </a:t>
            </a:r>
            <a:r>
              <a:rPr lang="es-ES" i="1" dirty="0" err="1">
                <a:latin typeface="Agency FB" panose="020B0503020202020204" pitchFamily="34" charset="0"/>
              </a:rPr>
              <a:t>Demonstration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through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the</a:t>
            </a:r>
            <a:r>
              <a:rPr lang="es-ES" i="1" dirty="0">
                <a:latin typeface="Agency FB" panose="020B0503020202020204" pitchFamily="34" charset="0"/>
              </a:rPr>
              <a:t> MACS </a:t>
            </a:r>
            <a:r>
              <a:rPr lang="es-ES" i="1" dirty="0" err="1">
                <a:latin typeface="Agency FB" panose="020B0503020202020204" pitchFamily="34" charset="0"/>
              </a:rPr>
              <a:t>of</a:t>
            </a:r>
            <a:r>
              <a:rPr lang="es-ES" i="1" dirty="0">
                <a:latin typeface="Agency FB" panose="020B0503020202020204" pitchFamily="34" charset="0"/>
              </a:rPr>
              <a:t> 50Cr </a:t>
            </a:r>
            <a:r>
              <a:rPr lang="es-ES" i="1" dirty="0" err="1">
                <a:latin typeface="Agency FB" panose="020B0503020202020204" pitchFamily="34" charset="0"/>
              </a:rPr>
              <a:t>for</a:t>
            </a:r>
            <a:r>
              <a:rPr lang="es-ES" i="1" dirty="0">
                <a:latin typeface="Agency FB" panose="020B0503020202020204" pitchFamily="34" charset="0"/>
              </a:rPr>
              <a:t> nuclear </a:t>
            </a:r>
            <a:r>
              <a:rPr lang="es-ES" i="1" dirty="0" err="1">
                <a:latin typeface="Agency FB" panose="020B0503020202020204" pitchFamily="34" charset="0"/>
              </a:rPr>
              <a:t>technology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applications</a:t>
            </a:r>
            <a:r>
              <a:rPr lang="es-ES" dirty="0">
                <a:latin typeface="Agency FB" panose="020B0503020202020204" pitchFamily="34" charset="0"/>
              </a:rPr>
              <a:t>, </a:t>
            </a:r>
            <a:r>
              <a:rPr lang="es-ES" dirty="0" err="1">
                <a:latin typeface="Agency FB" panose="020B0503020202020204" pitchFamily="34" charset="0"/>
              </a:rPr>
              <a:t>Physics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Letters</a:t>
            </a:r>
            <a:r>
              <a:rPr lang="es-ES" dirty="0">
                <a:latin typeface="Agency FB" panose="020B0503020202020204" pitchFamily="34" charset="0"/>
              </a:rPr>
              <a:t> B 862 (2025)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7C7E2F5-66FC-A7C4-07C9-5E724030E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835198"/>
            <a:ext cx="4468154" cy="300269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E3E3CBD-BCCA-E57F-FC41-8287E7E99F2D}"/>
              </a:ext>
            </a:extLst>
          </p:cNvPr>
          <p:cNvSpPr txBox="1"/>
          <p:nvPr/>
        </p:nvSpPr>
        <p:spPr>
          <a:xfrm>
            <a:off x="368661" y="746674"/>
            <a:ext cx="6303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>
                <a:latin typeface="Agency FB" panose="020B0503020202020204" pitchFamily="34" charset="0"/>
              </a:rPr>
              <a:t>The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baseline="30000" dirty="0">
                <a:latin typeface="Agency FB" panose="020B0503020202020204" pitchFamily="34" charset="0"/>
              </a:rPr>
              <a:t>7</a:t>
            </a:r>
            <a:r>
              <a:rPr lang="es-ES" sz="2400" dirty="0">
                <a:latin typeface="Agency FB" panose="020B0503020202020204" pitchFamily="34" charset="0"/>
              </a:rPr>
              <a:t>Li(</a:t>
            </a:r>
            <a:r>
              <a:rPr lang="es-ES" sz="2400" dirty="0" err="1">
                <a:latin typeface="Agency FB" panose="020B0503020202020204" pitchFamily="34" charset="0"/>
              </a:rPr>
              <a:t>p,n</a:t>
            </a:r>
            <a:r>
              <a:rPr lang="es-ES" sz="2400" dirty="0">
                <a:latin typeface="Agency FB" panose="020B0503020202020204" pitchFamily="34" charset="0"/>
              </a:rPr>
              <a:t>) </a:t>
            </a:r>
            <a:r>
              <a:rPr lang="es-ES" sz="2400" dirty="0" err="1">
                <a:latin typeface="Agency FB" panose="020B0503020202020204" pitchFamily="34" charset="0"/>
              </a:rPr>
              <a:t>reaction</a:t>
            </a:r>
            <a:r>
              <a:rPr lang="es-ES" sz="2400" dirty="0">
                <a:latin typeface="Agency FB" panose="020B0503020202020204" pitchFamily="34" charset="0"/>
              </a:rPr>
              <a:t> at 1912 </a:t>
            </a:r>
            <a:r>
              <a:rPr lang="es-ES" sz="2400" dirty="0" err="1">
                <a:latin typeface="Agency FB" panose="020B0503020202020204" pitchFamily="34" charset="0"/>
              </a:rPr>
              <a:t>keV</a:t>
            </a:r>
            <a:r>
              <a:rPr lang="es-ES" sz="2400" dirty="0">
                <a:latin typeface="Agency FB" panose="020B0503020202020204" pitchFamily="34" charset="0"/>
              </a:rPr>
              <a:t> produces </a:t>
            </a:r>
            <a:r>
              <a:rPr lang="es-ES" sz="2400" dirty="0" err="1">
                <a:latin typeface="Agency FB" panose="020B0503020202020204" pitchFamily="34" charset="0"/>
              </a:rPr>
              <a:t>neutrons</a:t>
            </a:r>
            <a:r>
              <a:rPr lang="es-ES" sz="2400" dirty="0">
                <a:latin typeface="Agency FB" panose="020B0503020202020204" pitchFamily="34" charset="0"/>
              </a:rPr>
              <a:t> similar </a:t>
            </a:r>
            <a:r>
              <a:rPr lang="es-ES" sz="2400" dirty="0" err="1">
                <a:latin typeface="Agency FB" panose="020B0503020202020204" pitchFamily="34" charset="0"/>
              </a:rPr>
              <a:t>to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those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of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the</a:t>
            </a:r>
            <a:r>
              <a:rPr lang="es-ES" sz="2400" dirty="0">
                <a:latin typeface="Agency FB" panose="020B0503020202020204" pitchFamily="34" charset="0"/>
              </a:rPr>
              <a:t> s-</a:t>
            </a:r>
            <a:r>
              <a:rPr lang="es-ES" sz="2400" dirty="0" err="1">
                <a:latin typeface="Agency FB" panose="020B0503020202020204" pitchFamily="34" charset="0"/>
              </a:rPr>
              <a:t>process</a:t>
            </a:r>
            <a:r>
              <a:rPr lang="es-ES" sz="2400" dirty="0">
                <a:latin typeface="Agency FB" panose="020B0503020202020204" pitchFamily="34" charset="0"/>
              </a:rPr>
              <a:t>: a 30 </a:t>
            </a:r>
            <a:r>
              <a:rPr lang="es-ES" sz="2400" dirty="0" err="1">
                <a:latin typeface="Agency FB" panose="020B0503020202020204" pitchFamily="34" charset="0"/>
              </a:rPr>
              <a:t>keV</a:t>
            </a:r>
            <a:r>
              <a:rPr lang="es-ES" sz="2400" dirty="0">
                <a:latin typeface="Agency FB" panose="020B0503020202020204" pitchFamily="34" charset="0"/>
              </a:rPr>
              <a:t> Maxwell-</a:t>
            </a:r>
            <a:r>
              <a:rPr lang="es-ES" sz="2400" dirty="0" err="1">
                <a:latin typeface="Agency FB" panose="020B0503020202020204" pitchFamily="34" charset="0"/>
              </a:rPr>
              <a:t>Boltzman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distribution</a:t>
            </a:r>
            <a:endParaRPr lang="es-ES" sz="2400" dirty="0">
              <a:latin typeface="Agency FB" panose="020B0503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80273D5-415C-2BB9-ECE6-F82158973725}"/>
              </a:ext>
            </a:extLst>
          </p:cNvPr>
          <p:cNvSpPr txBox="1"/>
          <p:nvPr/>
        </p:nvSpPr>
        <p:spPr>
          <a:xfrm>
            <a:off x="4799856" y="1916832"/>
            <a:ext cx="7330853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latin typeface="Agency FB" panose="020B0503020202020204" pitchFamily="34" charset="0"/>
              </a:rPr>
              <a:t>CNA </a:t>
            </a:r>
            <a:r>
              <a:rPr lang="es-ES" sz="2400" dirty="0" err="1">
                <a:latin typeface="Agency FB" panose="020B0503020202020204" pitchFamily="34" charset="0"/>
              </a:rPr>
              <a:t>research</a:t>
            </a:r>
            <a:r>
              <a:rPr lang="es-ES" sz="2400" dirty="0">
                <a:latin typeface="Agency FB" panose="020B0503020202020204" pitchFamily="34" charset="0"/>
              </a:rPr>
              <a:t>  line </a:t>
            </a:r>
            <a:r>
              <a:rPr lang="es-ES" sz="2400" dirty="0" err="1">
                <a:latin typeface="Agency FB" panose="020B0503020202020204" pitchFamily="34" charset="0"/>
              </a:rPr>
              <a:t>for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the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exploitation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of</a:t>
            </a:r>
            <a:r>
              <a:rPr lang="es-ES" sz="2400" dirty="0">
                <a:latin typeface="Agency FB" panose="020B0503020202020204" pitchFamily="34" charset="0"/>
              </a:rPr>
              <a:t> MACS </a:t>
            </a:r>
            <a:r>
              <a:rPr lang="es-ES" sz="2400" dirty="0" err="1">
                <a:latin typeface="Agency FB" panose="020B0503020202020204" pitchFamily="34" charset="0"/>
              </a:rPr>
              <a:t>activation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measurements</a:t>
            </a:r>
            <a:r>
              <a:rPr lang="es-ES" sz="2400" dirty="0">
                <a:latin typeface="Agency FB" panose="020B0503020202020204" pitchFamily="34" charset="0"/>
              </a:rPr>
              <a:t>:</a:t>
            </a:r>
          </a:p>
          <a:p>
            <a:endParaRPr lang="es-ES" sz="1000" dirty="0">
              <a:latin typeface="Agency FB" panose="020B0503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s-ES" sz="2400" dirty="0">
                <a:latin typeface="Agency FB" panose="020B0503020202020204" pitchFamily="34" charset="0"/>
              </a:rPr>
              <a:t>2025: </a:t>
            </a:r>
            <a:r>
              <a:rPr lang="es-ES" sz="2400" baseline="30000" dirty="0">
                <a:latin typeface="Agency FB" panose="020B0503020202020204" pitchFamily="34" charset="0"/>
              </a:rPr>
              <a:t>50</a:t>
            </a:r>
            <a:r>
              <a:rPr lang="es-ES" sz="2400" dirty="0">
                <a:latin typeface="Agency FB" panose="020B0503020202020204" pitchFamily="34" charset="0"/>
              </a:rPr>
              <a:t>Cr </a:t>
            </a:r>
            <a:r>
              <a:rPr lang="es-ES" sz="2400" dirty="0" err="1">
                <a:latin typeface="Agency FB" panose="020B0503020202020204" pitchFamily="34" charset="0"/>
              </a:rPr>
              <a:t>for</a:t>
            </a:r>
            <a:r>
              <a:rPr lang="es-ES" sz="2400" dirty="0">
                <a:latin typeface="Agency FB" panose="020B0503020202020204" pitchFamily="34" charset="0"/>
              </a:rPr>
              <a:t> nuclear </a:t>
            </a:r>
            <a:r>
              <a:rPr lang="es-ES" sz="2400" dirty="0" err="1">
                <a:latin typeface="Agency FB" panose="020B0503020202020204" pitchFamily="34" charset="0"/>
              </a:rPr>
              <a:t>technology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applications</a:t>
            </a:r>
            <a:endParaRPr lang="es-ES" sz="2400" dirty="0">
              <a:latin typeface="Agency FB" panose="020B0503020202020204" pitchFamily="34" charset="0"/>
            </a:endParaRPr>
          </a:p>
          <a:p>
            <a:pPr marL="342900" indent="-342900">
              <a:buFontTx/>
              <a:buChar char="-"/>
            </a:pPr>
            <a:endParaRPr lang="es-ES" sz="1000" i="1" dirty="0">
              <a:latin typeface="Agency FB" panose="020B0503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s-ES" sz="2400" dirty="0">
                <a:latin typeface="Agency FB" panose="020B0503020202020204" pitchFamily="34" charset="0"/>
              </a:rPr>
              <a:t>2026: </a:t>
            </a:r>
            <a:r>
              <a:rPr lang="en-US" sz="2400" baseline="30000" dirty="0">
                <a:latin typeface="Agency FB" panose="020B0503020202020204" pitchFamily="34" charset="0"/>
              </a:rPr>
              <a:t>59</a:t>
            </a:r>
            <a:r>
              <a:rPr lang="en-US" sz="2400" dirty="0">
                <a:latin typeface="Agency FB" panose="020B0503020202020204" pitchFamily="34" charset="0"/>
              </a:rPr>
              <a:t>Co, </a:t>
            </a:r>
            <a:r>
              <a:rPr lang="en-US" sz="2400" baseline="30000" dirty="0">
                <a:latin typeface="Agency FB" panose="020B0503020202020204" pitchFamily="34" charset="0"/>
              </a:rPr>
              <a:t>109</a:t>
            </a:r>
            <a:r>
              <a:rPr lang="en-US" sz="2400" dirty="0">
                <a:latin typeface="Agency FB" panose="020B0503020202020204" pitchFamily="34" charset="0"/>
              </a:rPr>
              <a:t>Ag, </a:t>
            </a:r>
            <a:r>
              <a:rPr lang="en-US" sz="2400" baseline="30000" dirty="0">
                <a:latin typeface="Agency FB" panose="020B0503020202020204" pitchFamily="34" charset="0"/>
              </a:rPr>
              <a:t>186</a:t>
            </a:r>
            <a:r>
              <a:rPr lang="en-US" sz="2400" dirty="0">
                <a:latin typeface="Agency FB" panose="020B0503020202020204" pitchFamily="34" charset="0"/>
              </a:rPr>
              <a:t>W and </a:t>
            </a:r>
            <a:r>
              <a:rPr lang="en-US" sz="2400" baseline="30000" dirty="0">
                <a:latin typeface="Agency FB" panose="020B0503020202020204" pitchFamily="34" charset="0"/>
              </a:rPr>
              <a:t>232</a:t>
            </a:r>
            <a:r>
              <a:rPr lang="en-US" sz="2400" dirty="0">
                <a:latin typeface="Agency FB" panose="020B0503020202020204" pitchFamily="34" charset="0"/>
              </a:rPr>
              <a:t>Th within EC-APRENDE</a:t>
            </a:r>
          </a:p>
          <a:p>
            <a:r>
              <a:rPr lang="en-US" sz="2000" dirty="0">
                <a:latin typeface="Agency FB" panose="020B0503020202020204" pitchFamily="34" charset="0"/>
              </a:rPr>
              <a:t>	(requested by the </a:t>
            </a:r>
            <a:r>
              <a:rPr lang="en-US" sz="2000" i="1" dirty="0">
                <a:latin typeface="Agency FB" panose="020B0503020202020204" pitchFamily="34" charset="0"/>
              </a:rPr>
              <a:t>International Reactor Dosimetry and Fusion File</a:t>
            </a:r>
            <a:r>
              <a:rPr lang="en-US" sz="2000" dirty="0">
                <a:latin typeface="Agency FB" panose="020B0503020202020204" pitchFamily="34" charset="0"/>
              </a:rPr>
              <a:t> IRDFF-II)</a:t>
            </a:r>
          </a:p>
          <a:p>
            <a:endParaRPr lang="en-US" sz="1000" dirty="0">
              <a:latin typeface="Agency FB" panose="020B0503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400" dirty="0">
                <a:latin typeface="Agency FB" panose="020B0503020202020204" pitchFamily="34" charset="0"/>
              </a:rPr>
              <a:t>2027: Short–lived isotopes with the </a:t>
            </a:r>
            <a:r>
              <a:rPr lang="en-US" sz="2400" dirty="0" err="1">
                <a:latin typeface="Agency FB" panose="020B0503020202020204" pitchFamily="34" charset="0"/>
              </a:rPr>
              <a:t>HiSPANoS</a:t>
            </a:r>
            <a:r>
              <a:rPr lang="en-US" sz="2400" dirty="0">
                <a:latin typeface="Agency FB" panose="020B0503020202020204" pitchFamily="34" charset="0"/>
              </a:rPr>
              <a:t>/CERN-NEAR </a:t>
            </a:r>
            <a:r>
              <a:rPr lang="en-US" sz="2400" i="1" dirty="0">
                <a:latin typeface="Berlin Sans FB Demi" panose="020E0802020502020306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CYCLIC</a:t>
            </a:r>
            <a:endParaRPr lang="es-ES" sz="2400" i="1" dirty="0">
              <a:latin typeface="Berlin Sans FB Demi" panose="020E0802020502020306" pitchFamily="34" charset="0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  <p:sp>
        <p:nvSpPr>
          <p:cNvPr id="11" name="Cerrar llave 10">
            <a:extLst>
              <a:ext uri="{FF2B5EF4-FFF2-40B4-BE49-F238E27FC236}">
                <a16:creationId xmlns:a16="http://schemas.microsoft.com/office/drawing/2014/main" id="{C5E4DE15-B5C9-CD8B-CEE1-66BF95E613E5}"/>
              </a:ext>
            </a:extLst>
          </p:cNvPr>
          <p:cNvSpPr/>
          <p:nvPr/>
        </p:nvSpPr>
        <p:spPr>
          <a:xfrm>
            <a:off x="6528048" y="746674"/>
            <a:ext cx="144016" cy="830997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B0D7BAB-22D2-624C-79A1-2FAF63218788}"/>
              </a:ext>
            </a:extLst>
          </p:cNvPr>
          <p:cNvSpPr txBox="1"/>
          <p:nvPr/>
        </p:nvSpPr>
        <p:spPr>
          <a:xfrm>
            <a:off x="6698885" y="746674"/>
            <a:ext cx="2781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Agency FB" panose="020B05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Nuclear </a:t>
            </a:r>
            <a:r>
              <a:rPr lang="es-ES" sz="2400" dirty="0" err="1">
                <a:latin typeface="Agency FB" panose="020B05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astrophysics</a:t>
            </a:r>
            <a:endParaRPr lang="es-ES" sz="2400" dirty="0">
              <a:latin typeface="Agency FB" panose="020B05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400" dirty="0">
                <a:latin typeface="Agency FB" panose="020B05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Nuclear </a:t>
            </a:r>
            <a:r>
              <a:rPr lang="es-ES" sz="2400" dirty="0" err="1">
                <a:latin typeface="Agency FB" panose="020B05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technology</a:t>
            </a:r>
            <a:endParaRPr lang="es-ES" sz="2400" dirty="0">
              <a:latin typeface="Agency FB" panose="020B05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0488C7F-0AA0-766F-19E2-497DC20C0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4352" y="4427781"/>
            <a:ext cx="2464915" cy="1861910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  <p:pic>
        <p:nvPicPr>
          <p:cNvPr id="5" name="Google Shape;88;p15">
            <a:extLst>
              <a:ext uri="{FF2B5EF4-FFF2-40B4-BE49-F238E27FC236}">
                <a16:creationId xmlns:a16="http://schemas.microsoft.com/office/drawing/2014/main" id="{EB521541-2D8E-1FE3-6E8D-E4F778180A1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026" t="14338" r="12206" b="4787"/>
          <a:stretch/>
        </p:blipFill>
        <p:spPr>
          <a:xfrm>
            <a:off x="5155701" y="4437112"/>
            <a:ext cx="4025480" cy="1852579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225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5EF5C-E60D-30AD-17EA-EABDBC221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740B23-C392-4AF5-D635-A0D25B139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Production</a:t>
            </a:r>
            <a:r>
              <a:rPr lang="es-ES" dirty="0"/>
              <a:t> and use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thermal</a:t>
            </a:r>
            <a:r>
              <a:rPr lang="es-ES" dirty="0"/>
              <a:t> </a:t>
            </a:r>
            <a:r>
              <a:rPr lang="es-ES" dirty="0" err="1"/>
              <a:t>neutrons</a:t>
            </a:r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2DA37D9-5FB2-84A6-2E26-4DF4381D6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12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E558A3E-A2E2-720F-10B0-BFE7503E674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54675" y="764704"/>
            <a:ext cx="11329259" cy="5400600"/>
          </a:xfrm>
        </p:spPr>
        <p:txBody>
          <a:bodyPr/>
          <a:lstStyle/>
          <a:p>
            <a:pPr marL="0" indent="0">
              <a:buNone/>
            </a:pPr>
            <a:r>
              <a:rPr lang="es-ES" dirty="0" err="1"/>
              <a:t>Thermal</a:t>
            </a:r>
            <a:r>
              <a:rPr lang="es-ES" dirty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beams</a:t>
            </a:r>
            <a:r>
              <a:rPr lang="es-ES" dirty="0"/>
              <a:t> are </a:t>
            </a:r>
            <a:r>
              <a:rPr lang="es-ES" dirty="0" err="1"/>
              <a:t>key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many</a:t>
            </a:r>
            <a:r>
              <a:rPr lang="es-ES" dirty="0"/>
              <a:t> </a:t>
            </a:r>
            <a:r>
              <a:rPr lang="es-ES" dirty="0" err="1"/>
              <a:t>applications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science</a:t>
            </a:r>
            <a:r>
              <a:rPr lang="es-ES" dirty="0"/>
              <a:t> and </a:t>
            </a:r>
            <a:r>
              <a:rPr lang="es-ES" dirty="0" err="1"/>
              <a:t>industry</a:t>
            </a:r>
            <a:r>
              <a:rPr lang="es-ES" dirty="0"/>
              <a:t>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err="1"/>
              <a:t>Situation</a:t>
            </a:r>
            <a:r>
              <a:rPr lang="es-ES" dirty="0"/>
              <a:t> in </a:t>
            </a:r>
            <a:r>
              <a:rPr lang="es-ES" dirty="0" err="1"/>
              <a:t>Spain</a:t>
            </a:r>
            <a:r>
              <a:rPr lang="es-ES" dirty="0"/>
              <a:t>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92ABC88-2644-9C68-4AD1-C789F914EF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47" y="3520895"/>
            <a:ext cx="3360375" cy="2520281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  <p:sp>
        <p:nvSpPr>
          <p:cNvPr id="9" name="Abrir llave 8">
            <a:extLst>
              <a:ext uri="{FF2B5EF4-FFF2-40B4-BE49-F238E27FC236}">
                <a16:creationId xmlns:a16="http://schemas.microsoft.com/office/drawing/2014/main" id="{35183298-C697-2345-9191-503AD0613F1E}"/>
              </a:ext>
            </a:extLst>
          </p:cNvPr>
          <p:cNvSpPr/>
          <p:nvPr/>
        </p:nvSpPr>
        <p:spPr>
          <a:xfrm>
            <a:off x="2246896" y="1700808"/>
            <a:ext cx="216024" cy="1511097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A6AA0F9-F010-136A-4EED-0B73BBEBB5A9}"/>
              </a:ext>
            </a:extLst>
          </p:cNvPr>
          <p:cNvSpPr txBox="1"/>
          <p:nvPr/>
        </p:nvSpPr>
        <p:spPr>
          <a:xfrm>
            <a:off x="2351584" y="1745384"/>
            <a:ext cx="97450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>
                <a:latin typeface="Agency FB" panose="020B0503020202020204" pitchFamily="34" charset="0"/>
              </a:rPr>
              <a:t>Experimental </a:t>
            </a:r>
            <a:r>
              <a:rPr lang="es-ES" sz="2200" dirty="0" err="1">
                <a:latin typeface="Agency FB" panose="020B0503020202020204" pitchFamily="34" charset="0"/>
              </a:rPr>
              <a:t>fission</a:t>
            </a:r>
            <a:r>
              <a:rPr lang="es-ES" sz="2200" dirty="0">
                <a:latin typeface="Agency FB" panose="020B0503020202020204" pitchFamily="34" charset="0"/>
              </a:rPr>
              <a:t> </a:t>
            </a:r>
            <a:r>
              <a:rPr lang="es-ES" sz="2200" dirty="0" err="1">
                <a:latin typeface="Agency FB" panose="020B0503020202020204" pitchFamily="34" charset="0"/>
              </a:rPr>
              <a:t>reactors</a:t>
            </a:r>
            <a:r>
              <a:rPr lang="es-ES" sz="2200" dirty="0">
                <a:latin typeface="Agency FB" panose="020B0503020202020204" pitchFamily="34" charset="0"/>
              </a:rPr>
              <a:t> (JEN-1, ARGOS) </a:t>
            </a:r>
            <a:r>
              <a:rPr lang="es-ES" sz="2200" dirty="0" err="1">
                <a:latin typeface="Agency FB" panose="020B0503020202020204" pitchFamily="34" charset="0"/>
              </a:rPr>
              <a:t>dismanteled</a:t>
            </a:r>
            <a:r>
              <a:rPr lang="es-ES" sz="2200" dirty="0">
                <a:latin typeface="Agency FB" panose="020B0503020202020204" pitchFamily="34" charset="0"/>
              </a:rPr>
              <a:t> </a:t>
            </a:r>
            <a:r>
              <a:rPr lang="es-ES" sz="2200" dirty="0" err="1">
                <a:latin typeface="Agency FB" panose="020B0503020202020204" pitchFamily="34" charset="0"/>
              </a:rPr>
              <a:t>decades</a:t>
            </a:r>
            <a:r>
              <a:rPr lang="es-ES" sz="2200" dirty="0">
                <a:latin typeface="Agency FB" panose="020B0503020202020204" pitchFamily="34" charset="0"/>
              </a:rPr>
              <a:t> ago.  [</a:t>
            </a:r>
            <a:r>
              <a:rPr lang="es-ES" sz="2200" dirty="0" err="1">
                <a:latin typeface="Symbol" panose="05050102010706020507" pitchFamily="18" charset="2"/>
              </a:rPr>
              <a:t>F</a:t>
            </a:r>
            <a:r>
              <a:rPr lang="es-ES" sz="2200" baseline="-25000" dirty="0" err="1">
                <a:latin typeface="Agency FB" panose="020B0503020202020204" pitchFamily="34" charset="0"/>
              </a:rPr>
              <a:t>field</a:t>
            </a:r>
            <a:r>
              <a:rPr lang="es-ES" sz="2200" dirty="0">
                <a:latin typeface="Agency FB" panose="020B0503020202020204" pitchFamily="34" charset="0"/>
              </a:rPr>
              <a:t>=10</a:t>
            </a:r>
            <a:r>
              <a:rPr lang="es-ES" sz="2200" baseline="30000" dirty="0">
                <a:latin typeface="Agency FB" panose="020B0503020202020204" pitchFamily="34" charset="0"/>
              </a:rPr>
              <a:t>13</a:t>
            </a:r>
            <a:r>
              <a:rPr lang="es-ES" sz="2200" dirty="0">
                <a:latin typeface="Agency FB" panose="020B0503020202020204" pitchFamily="34" charset="0"/>
              </a:rPr>
              <a:t>, </a:t>
            </a:r>
            <a:r>
              <a:rPr lang="es-ES" sz="2200" dirty="0" err="1">
                <a:latin typeface="Symbol" panose="05050102010706020507" pitchFamily="18" charset="2"/>
              </a:rPr>
              <a:t>F</a:t>
            </a:r>
            <a:r>
              <a:rPr lang="es-ES" sz="2200" baseline="-25000" dirty="0" err="1">
                <a:latin typeface="Agency FB" panose="020B0503020202020204" pitchFamily="34" charset="0"/>
              </a:rPr>
              <a:t>field</a:t>
            </a:r>
            <a:r>
              <a:rPr lang="es-ES" sz="2200" dirty="0">
                <a:latin typeface="Agency FB" panose="020B0503020202020204" pitchFamily="34" charset="0"/>
              </a:rPr>
              <a:t>=10</a:t>
            </a:r>
            <a:r>
              <a:rPr lang="es-ES" sz="2200" baseline="30000" dirty="0">
                <a:latin typeface="Agency FB" panose="020B0503020202020204" pitchFamily="34" charset="0"/>
              </a:rPr>
              <a:t>9</a:t>
            </a:r>
            <a:r>
              <a:rPr lang="es-ES" sz="2200" dirty="0">
                <a:latin typeface="Agency FB" panose="020B0503020202020204" pitchFamily="34" charset="0"/>
              </a:rPr>
              <a:t> n/cm</a:t>
            </a:r>
            <a:r>
              <a:rPr lang="es-ES" sz="2200" baseline="30000" dirty="0">
                <a:latin typeface="Agency FB" panose="020B0503020202020204" pitchFamily="34" charset="0"/>
              </a:rPr>
              <a:t>2</a:t>
            </a:r>
            <a:r>
              <a:rPr lang="es-ES" sz="2200" dirty="0">
                <a:latin typeface="Agency FB" panose="020B0503020202020204" pitchFamily="34" charset="0"/>
              </a:rPr>
              <a:t>/s]</a:t>
            </a:r>
          </a:p>
          <a:p>
            <a:r>
              <a:rPr lang="es-ES" sz="2200" dirty="0">
                <a:latin typeface="Agency FB" panose="020B0503020202020204" pitchFamily="34" charset="0"/>
              </a:rPr>
              <a:t>UPM </a:t>
            </a:r>
            <a:r>
              <a:rPr lang="es-ES" sz="2200" dirty="0" err="1">
                <a:latin typeface="Agency FB" panose="020B0503020202020204" pitchFamily="34" charset="0"/>
              </a:rPr>
              <a:t>opperates</a:t>
            </a:r>
            <a:r>
              <a:rPr lang="es-ES" sz="2200" dirty="0">
                <a:latin typeface="Agency FB" panose="020B0503020202020204" pitchFamily="34" charset="0"/>
              </a:rPr>
              <a:t> </a:t>
            </a:r>
            <a:r>
              <a:rPr lang="es-ES" sz="2200" dirty="0" err="1">
                <a:latin typeface="Agency FB" panose="020B0503020202020204" pitchFamily="34" charset="0"/>
              </a:rPr>
              <a:t>an</a:t>
            </a:r>
            <a:r>
              <a:rPr lang="es-ES" sz="2200" dirty="0">
                <a:latin typeface="Agency FB" panose="020B0503020202020204" pitchFamily="34" charset="0"/>
              </a:rPr>
              <a:t> Am/Be </a:t>
            </a:r>
            <a:r>
              <a:rPr lang="es-ES" sz="2200" dirty="0" err="1">
                <a:latin typeface="Agency FB" panose="020B0503020202020204" pitchFamily="34" charset="0"/>
              </a:rPr>
              <a:t>moderated</a:t>
            </a:r>
            <a:r>
              <a:rPr lang="es-ES" sz="2200" dirty="0">
                <a:latin typeface="Agency FB" panose="020B0503020202020204" pitchFamily="34" charset="0"/>
              </a:rPr>
              <a:t> </a:t>
            </a:r>
            <a:r>
              <a:rPr lang="es-ES" sz="2200" dirty="0" err="1">
                <a:latin typeface="Agency FB" panose="020B0503020202020204" pitchFamily="34" charset="0"/>
              </a:rPr>
              <a:t>neutron</a:t>
            </a:r>
            <a:r>
              <a:rPr lang="es-ES" sz="2200" dirty="0">
                <a:latin typeface="Agency FB" panose="020B0503020202020204" pitchFamily="34" charset="0"/>
              </a:rPr>
              <a:t> </a:t>
            </a:r>
            <a:r>
              <a:rPr lang="es-ES" sz="2200" dirty="0" err="1">
                <a:latin typeface="Agency FB" panose="020B0503020202020204" pitchFamily="34" charset="0"/>
              </a:rPr>
              <a:t>source</a:t>
            </a:r>
            <a:endParaRPr lang="es-ES" sz="2200" dirty="0">
              <a:latin typeface="Agency FB" panose="020B0503020202020204" pitchFamily="34" charset="0"/>
            </a:endParaRPr>
          </a:p>
          <a:p>
            <a:r>
              <a:rPr lang="es-ES" sz="2200" dirty="0">
                <a:latin typeface="Agency FB" panose="020B0503020202020204" pitchFamily="34" charset="0"/>
              </a:rPr>
              <a:t>CIEMAT has </a:t>
            </a:r>
            <a:r>
              <a:rPr lang="es-ES" sz="2200" dirty="0" err="1">
                <a:latin typeface="Agency FB" panose="020B0503020202020204" pitchFamily="34" charset="0"/>
              </a:rPr>
              <a:t>designed</a:t>
            </a:r>
            <a:r>
              <a:rPr lang="es-ES" sz="2200" dirty="0">
                <a:latin typeface="Agency FB" panose="020B0503020202020204" pitchFamily="34" charset="0"/>
              </a:rPr>
              <a:t> a new Am/Be </a:t>
            </a:r>
            <a:r>
              <a:rPr lang="es-ES" sz="2200" dirty="0" err="1">
                <a:latin typeface="Agency FB" panose="020B0503020202020204" pitchFamily="34" charset="0"/>
              </a:rPr>
              <a:t>moderated</a:t>
            </a:r>
            <a:r>
              <a:rPr lang="es-ES" sz="2200" dirty="0">
                <a:latin typeface="Agency FB" panose="020B0503020202020204" pitchFamily="34" charset="0"/>
              </a:rPr>
              <a:t> </a:t>
            </a:r>
            <a:r>
              <a:rPr lang="es-ES" sz="2200" dirty="0" err="1">
                <a:latin typeface="Agency FB" panose="020B0503020202020204" pitchFamily="34" charset="0"/>
              </a:rPr>
              <a:t>neutron</a:t>
            </a:r>
            <a:r>
              <a:rPr lang="es-ES" sz="2200" dirty="0">
                <a:latin typeface="Agency FB" panose="020B0503020202020204" pitchFamily="34" charset="0"/>
              </a:rPr>
              <a:t> </a:t>
            </a:r>
            <a:r>
              <a:rPr lang="es-ES" sz="2200" dirty="0" err="1">
                <a:latin typeface="Agency FB" panose="020B0503020202020204" pitchFamily="34" charset="0"/>
              </a:rPr>
              <a:t>source</a:t>
            </a:r>
            <a:endParaRPr lang="es-ES" sz="2200" dirty="0">
              <a:latin typeface="Agency FB" panose="020B0503020202020204" pitchFamily="34" charset="0"/>
            </a:endParaRPr>
          </a:p>
          <a:p>
            <a:r>
              <a:rPr lang="es-ES" sz="2200" dirty="0">
                <a:latin typeface="Agency FB" panose="020B0503020202020204" pitchFamily="34" charset="0"/>
              </a:rPr>
              <a:t>CANS </a:t>
            </a:r>
            <a:r>
              <a:rPr lang="es-ES" sz="2200" dirty="0" err="1">
                <a:latin typeface="Agency FB" panose="020B0503020202020204" pitchFamily="34" charset="0"/>
              </a:rPr>
              <a:t>represent</a:t>
            </a:r>
            <a:r>
              <a:rPr lang="es-ES" sz="2200" dirty="0">
                <a:latin typeface="Agency FB" panose="020B0503020202020204" pitchFamily="34" charset="0"/>
              </a:rPr>
              <a:t> a </a:t>
            </a:r>
            <a:r>
              <a:rPr lang="es-ES" sz="2200" dirty="0" err="1">
                <a:latin typeface="Agency FB" panose="020B0503020202020204" pitchFamily="34" charset="0"/>
              </a:rPr>
              <a:t>intermediate</a:t>
            </a:r>
            <a:r>
              <a:rPr lang="es-ES" sz="2200" dirty="0">
                <a:latin typeface="Agency FB" panose="020B0503020202020204" pitchFamily="34" charset="0"/>
              </a:rPr>
              <a:t> </a:t>
            </a:r>
            <a:r>
              <a:rPr lang="es-ES" sz="2200" dirty="0" err="1">
                <a:latin typeface="Agency FB" panose="020B0503020202020204" pitchFamily="34" charset="0"/>
              </a:rPr>
              <a:t>solution</a:t>
            </a:r>
            <a:r>
              <a:rPr lang="es-ES" sz="2200" dirty="0">
                <a:latin typeface="Agency FB" panose="020B0503020202020204" pitchFamily="34" charset="0"/>
              </a:rPr>
              <a:t> in </a:t>
            </a:r>
            <a:r>
              <a:rPr lang="es-ES" sz="2200" dirty="0" err="1">
                <a:latin typeface="Agency FB" panose="020B0503020202020204" pitchFamily="34" charset="0"/>
              </a:rPr>
              <a:t>terms</a:t>
            </a:r>
            <a:r>
              <a:rPr lang="es-ES" sz="2200" dirty="0">
                <a:latin typeface="Agency FB" panose="020B0503020202020204" pitchFamily="34" charset="0"/>
              </a:rPr>
              <a:t> </a:t>
            </a:r>
            <a:r>
              <a:rPr lang="es-ES" sz="2200" dirty="0" err="1">
                <a:latin typeface="Agency FB" panose="020B0503020202020204" pitchFamily="34" charset="0"/>
              </a:rPr>
              <a:t>of</a:t>
            </a:r>
            <a:r>
              <a:rPr lang="es-ES" sz="2200" dirty="0">
                <a:latin typeface="Agency FB" panose="020B0503020202020204" pitchFamily="34" charset="0"/>
              </a:rPr>
              <a:t> flux</a:t>
            </a:r>
          </a:p>
          <a:p>
            <a:endParaRPr lang="es-ES" sz="2200" dirty="0">
              <a:latin typeface="Agency FB" panose="020B0503020202020204" pitchFamily="34" charset="0"/>
            </a:endParaRPr>
          </a:p>
          <a:p>
            <a:endParaRPr lang="es-ES" sz="2200" dirty="0">
              <a:latin typeface="Agency FB" panose="020B0503020202020204" pitchFamily="34" charset="0"/>
            </a:endParaRP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8BEBB97A-C183-08B7-857F-BFF183BBA098}"/>
              </a:ext>
            </a:extLst>
          </p:cNvPr>
          <p:cNvSpPr/>
          <p:nvPr/>
        </p:nvSpPr>
        <p:spPr>
          <a:xfrm rot="10800000">
            <a:off x="7968208" y="2204864"/>
            <a:ext cx="216024" cy="557278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5C7B475-4E5A-4674-134B-013ACC7F6481}"/>
              </a:ext>
            </a:extLst>
          </p:cNvPr>
          <p:cNvSpPr txBox="1"/>
          <p:nvPr/>
        </p:nvSpPr>
        <p:spPr>
          <a:xfrm>
            <a:off x="8165944" y="2278033"/>
            <a:ext cx="348635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dirty="0">
                <a:latin typeface="Agency FB" panose="020B0503020202020204" pitchFamily="34" charset="0"/>
              </a:rPr>
              <a:t>[</a:t>
            </a:r>
            <a:r>
              <a:rPr lang="es-ES" sz="2200" dirty="0" err="1">
                <a:latin typeface="Symbol" panose="05050102010706020507" pitchFamily="18" charset="2"/>
              </a:rPr>
              <a:t>F</a:t>
            </a:r>
            <a:r>
              <a:rPr lang="es-ES" sz="2200" baseline="-25000" dirty="0" err="1">
                <a:latin typeface="Agency FB" panose="020B0503020202020204" pitchFamily="34" charset="0"/>
              </a:rPr>
              <a:t>field</a:t>
            </a:r>
            <a:r>
              <a:rPr lang="es-ES" sz="2200" dirty="0">
                <a:latin typeface="Agency FB" panose="020B0503020202020204" pitchFamily="34" charset="0"/>
              </a:rPr>
              <a:t>=---, </a:t>
            </a:r>
            <a:r>
              <a:rPr lang="es-ES" sz="2200" dirty="0" err="1">
                <a:latin typeface="Symbol" panose="05050102010706020507" pitchFamily="18" charset="2"/>
              </a:rPr>
              <a:t>F</a:t>
            </a:r>
            <a:r>
              <a:rPr lang="es-ES" sz="2200" baseline="-25000" dirty="0" err="1">
                <a:latin typeface="Agency FB" panose="020B0503020202020204" pitchFamily="34" charset="0"/>
              </a:rPr>
              <a:t>field</a:t>
            </a:r>
            <a:r>
              <a:rPr lang="es-ES" sz="2200" dirty="0">
                <a:latin typeface="Agency FB" panose="020B0503020202020204" pitchFamily="34" charset="0"/>
              </a:rPr>
              <a:t>=10</a:t>
            </a:r>
            <a:r>
              <a:rPr lang="es-ES" sz="2200" baseline="30000" dirty="0">
                <a:latin typeface="Agency FB" panose="020B0503020202020204" pitchFamily="34" charset="0"/>
              </a:rPr>
              <a:t>2</a:t>
            </a:r>
            <a:r>
              <a:rPr lang="es-ES" sz="2200" dirty="0">
                <a:latin typeface="Agency FB" panose="020B0503020202020204" pitchFamily="34" charset="0"/>
              </a:rPr>
              <a:t> n/cm</a:t>
            </a:r>
            <a:r>
              <a:rPr lang="es-ES" sz="2200" baseline="30000" dirty="0">
                <a:latin typeface="Agency FB" panose="020B0503020202020204" pitchFamily="34" charset="0"/>
              </a:rPr>
              <a:t>2</a:t>
            </a:r>
            <a:r>
              <a:rPr lang="es-ES" sz="2200" dirty="0">
                <a:latin typeface="Agency FB" panose="020B0503020202020204" pitchFamily="34" charset="0"/>
              </a:rPr>
              <a:t>/s]</a:t>
            </a:r>
            <a:endParaRPr lang="es-ES" sz="22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9BC98F0-6C72-6FEF-E0AC-8C6F7690B0FC}"/>
              </a:ext>
            </a:extLst>
          </p:cNvPr>
          <p:cNvSpPr txBox="1"/>
          <p:nvPr/>
        </p:nvSpPr>
        <p:spPr>
          <a:xfrm>
            <a:off x="608066" y="5491284"/>
            <a:ext cx="52719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dirty="0">
                <a:latin typeface="Agency FB" panose="020B0503020202020204" pitchFamily="34" charset="0"/>
              </a:rPr>
              <a:t>CNA </a:t>
            </a:r>
            <a:r>
              <a:rPr lang="es-ES" sz="2200" dirty="0" err="1">
                <a:latin typeface="Agency FB" panose="020B0503020202020204" pitchFamily="34" charset="0"/>
              </a:rPr>
              <a:t>HiSPANoS</a:t>
            </a:r>
            <a:r>
              <a:rPr lang="es-ES" sz="2200" baseline="-25000" dirty="0" err="1">
                <a:latin typeface="Agency FB" panose="020B0503020202020204" pitchFamily="34" charset="0"/>
              </a:rPr>
              <a:t>thermal</a:t>
            </a:r>
            <a:r>
              <a:rPr lang="es-ES" sz="2200" dirty="0">
                <a:latin typeface="Agency FB" panose="020B0503020202020204" pitchFamily="34" charset="0"/>
              </a:rPr>
              <a:t>: </a:t>
            </a:r>
            <a:r>
              <a:rPr lang="es-ES" sz="2200" dirty="0" err="1">
                <a:latin typeface="Symbol" panose="05050102010706020507" pitchFamily="18" charset="2"/>
              </a:rPr>
              <a:t>F</a:t>
            </a:r>
            <a:r>
              <a:rPr lang="es-ES" sz="2200" baseline="-25000" dirty="0" err="1">
                <a:latin typeface="Agency FB" panose="020B0503020202020204" pitchFamily="34" charset="0"/>
              </a:rPr>
              <a:t>field</a:t>
            </a:r>
            <a:r>
              <a:rPr lang="es-ES" sz="2200" dirty="0">
                <a:latin typeface="Agency FB" panose="020B0503020202020204" pitchFamily="34" charset="0"/>
              </a:rPr>
              <a:t>=10</a:t>
            </a:r>
            <a:r>
              <a:rPr lang="es-ES" sz="2200" baseline="30000" dirty="0">
                <a:latin typeface="Agency FB" panose="020B0503020202020204" pitchFamily="34" charset="0"/>
              </a:rPr>
              <a:t>7</a:t>
            </a:r>
            <a:r>
              <a:rPr lang="es-ES" sz="2200" dirty="0">
                <a:latin typeface="Agency FB" panose="020B0503020202020204" pitchFamily="34" charset="0"/>
              </a:rPr>
              <a:t>, </a:t>
            </a:r>
            <a:r>
              <a:rPr lang="es-ES" sz="2200" dirty="0">
                <a:latin typeface="Symbol" panose="05050102010706020507" pitchFamily="18" charset="2"/>
              </a:rPr>
              <a:t>F</a:t>
            </a:r>
            <a:r>
              <a:rPr lang="es-ES" sz="2200" baseline="-25000" dirty="0">
                <a:latin typeface="Agency FB" panose="020B0503020202020204" pitchFamily="34" charset="0"/>
              </a:rPr>
              <a:t>beam@50cm</a:t>
            </a:r>
            <a:r>
              <a:rPr lang="es-ES" sz="2200" dirty="0">
                <a:latin typeface="Agency FB" panose="020B0503020202020204" pitchFamily="34" charset="0"/>
              </a:rPr>
              <a:t>=10</a:t>
            </a:r>
            <a:r>
              <a:rPr lang="es-ES" sz="2200" baseline="30000" dirty="0">
                <a:latin typeface="Agency FB" panose="020B0503020202020204" pitchFamily="34" charset="0"/>
              </a:rPr>
              <a:t>4</a:t>
            </a:r>
            <a:r>
              <a:rPr lang="es-ES" sz="2200" dirty="0">
                <a:latin typeface="Agency FB" panose="020B0503020202020204" pitchFamily="34" charset="0"/>
              </a:rPr>
              <a:t> n/cm</a:t>
            </a:r>
            <a:r>
              <a:rPr lang="es-ES" sz="2200" baseline="30000" dirty="0">
                <a:latin typeface="Agency FB" panose="020B0503020202020204" pitchFamily="34" charset="0"/>
              </a:rPr>
              <a:t>2</a:t>
            </a:r>
            <a:r>
              <a:rPr lang="es-ES" sz="2200" dirty="0">
                <a:latin typeface="Agency FB" panose="020B0503020202020204" pitchFamily="34" charset="0"/>
              </a:rPr>
              <a:t>/s</a:t>
            </a:r>
          </a:p>
          <a:p>
            <a:endParaRPr lang="es-ES" sz="800" dirty="0">
              <a:latin typeface="Agency FB" panose="020B0503020202020204" pitchFamily="34" charset="0"/>
            </a:endParaRPr>
          </a:p>
          <a:p>
            <a:r>
              <a:rPr lang="es-ES" dirty="0">
                <a:latin typeface="Agency FB" panose="020B05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s-ES" dirty="0">
                <a:latin typeface="Agency FB" panose="020B0503020202020204" pitchFamily="34" charset="0"/>
              </a:rPr>
              <a:t>in </a:t>
            </a:r>
            <a:r>
              <a:rPr lang="es-ES" dirty="0" err="1">
                <a:latin typeface="Agency FB" panose="020B0503020202020204" pitchFamily="34" charset="0"/>
              </a:rPr>
              <a:t>between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reactors</a:t>
            </a:r>
            <a:r>
              <a:rPr lang="es-ES" dirty="0">
                <a:latin typeface="Agency FB" panose="020B0503020202020204" pitchFamily="34" charset="0"/>
              </a:rPr>
              <a:t> and radioactive </a:t>
            </a:r>
            <a:r>
              <a:rPr lang="es-ES" dirty="0" err="1">
                <a:latin typeface="Agency FB" panose="020B0503020202020204" pitchFamily="34" charset="0"/>
              </a:rPr>
              <a:t>sources</a:t>
            </a:r>
            <a:endParaRPr lang="es-ES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0CAD82FD-5C1F-14FD-E998-AE54D7E14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08" y="3520895"/>
            <a:ext cx="3231717" cy="183252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BC800B7-14AF-57FF-38D9-D5876D8D952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57" t="-8493" r="-1657" b="9456"/>
          <a:stretch>
            <a:fillRect/>
          </a:stretch>
        </p:blipFill>
        <p:spPr>
          <a:xfrm>
            <a:off x="3431704" y="3206514"/>
            <a:ext cx="2446243" cy="204994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681AAFA-D344-E670-D99E-D4BDC05FD848}"/>
              </a:ext>
            </a:extLst>
          </p:cNvPr>
          <p:cNvSpPr txBox="1"/>
          <p:nvPr/>
        </p:nvSpPr>
        <p:spPr>
          <a:xfrm>
            <a:off x="9264352" y="3569224"/>
            <a:ext cx="289085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err="1">
                <a:latin typeface="Agency FB" panose="020B0503020202020204" pitchFamily="34" charset="0"/>
              </a:rPr>
              <a:t>Prospects</a:t>
            </a:r>
            <a:r>
              <a:rPr lang="es-ES" sz="2400" b="1" dirty="0">
                <a:latin typeface="Agency FB" panose="020B0503020202020204" pitchFamily="34" charset="0"/>
              </a:rPr>
              <a:t>:</a:t>
            </a:r>
          </a:p>
          <a:p>
            <a:pPr marL="179388" indent="-179388">
              <a:buFontTx/>
              <a:buChar char="-"/>
            </a:pPr>
            <a:r>
              <a:rPr lang="es-ES" sz="2400" dirty="0" err="1">
                <a:latin typeface="Agency FB" panose="020B0503020202020204" pitchFamily="34" charset="0"/>
              </a:rPr>
              <a:t>Thermal</a:t>
            </a:r>
            <a:r>
              <a:rPr lang="es-ES" sz="2400" dirty="0">
                <a:latin typeface="Agency FB" panose="020B0503020202020204" pitchFamily="34" charset="0"/>
              </a:rPr>
              <a:t> XS</a:t>
            </a:r>
          </a:p>
          <a:p>
            <a:pPr marL="179388" indent="-179388">
              <a:buFontTx/>
              <a:buChar char="-"/>
            </a:pPr>
            <a:r>
              <a:rPr lang="es-ES" sz="2400" dirty="0" err="1">
                <a:latin typeface="Agency FB" panose="020B0503020202020204" pitchFamily="34" charset="0"/>
              </a:rPr>
              <a:t>Neutron-imaging</a:t>
            </a:r>
            <a:endParaRPr lang="es-ES" sz="2400" dirty="0">
              <a:latin typeface="Agency FB" panose="020B0503020202020204" pitchFamily="34" charset="0"/>
            </a:endParaRPr>
          </a:p>
          <a:p>
            <a:pPr marL="179388" indent="-179388">
              <a:buFontTx/>
              <a:buChar char="-"/>
            </a:pPr>
            <a:r>
              <a:rPr lang="es-ES" sz="2400" dirty="0">
                <a:latin typeface="Agency FB" panose="020B0503020202020204" pitchFamily="34" charset="0"/>
              </a:rPr>
              <a:t>NAA (</a:t>
            </a:r>
            <a:r>
              <a:rPr lang="es-ES" sz="2400" dirty="0" err="1">
                <a:latin typeface="Agency FB" panose="020B0503020202020204" pitchFamily="34" charset="0"/>
              </a:rPr>
              <a:t>heritage</a:t>
            </a:r>
            <a:r>
              <a:rPr lang="es-ES" sz="2400" dirty="0">
                <a:latin typeface="Agency FB" panose="020B0503020202020204" pitchFamily="34" charset="0"/>
              </a:rPr>
              <a:t> &amp; </a:t>
            </a:r>
            <a:r>
              <a:rPr lang="es-ES" sz="2400" dirty="0" err="1">
                <a:latin typeface="Agency FB" panose="020B0503020202020204" pitchFamily="34" charset="0"/>
              </a:rPr>
              <a:t>industry</a:t>
            </a:r>
            <a:r>
              <a:rPr lang="es-ES" sz="2400" dirty="0">
                <a:latin typeface="Agency FB" panose="020B0503020202020204" pitchFamily="34" charset="0"/>
              </a:rPr>
              <a:t>)</a:t>
            </a:r>
          </a:p>
          <a:p>
            <a:pPr marL="179388" indent="-179388">
              <a:buFontTx/>
              <a:buChar char="-"/>
            </a:pPr>
            <a:r>
              <a:rPr lang="es-ES" sz="2400" dirty="0">
                <a:latin typeface="Agency FB" panose="020B0503020202020204" pitchFamily="34" charset="0"/>
              </a:rPr>
              <a:t>Detector </a:t>
            </a:r>
            <a:r>
              <a:rPr lang="es-ES" sz="2400" dirty="0" err="1">
                <a:latin typeface="Agency FB" panose="020B0503020202020204" pitchFamily="34" charset="0"/>
              </a:rPr>
              <a:t>characterization</a:t>
            </a:r>
            <a:endParaRPr lang="es-ES" sz="2400" dirty="0">
              <a:latin typeface="Agency FB" panose="020B0503020202020204" pitchFamily="34" charset="0"/>
            </a:endParaRPr>
          </a:p>
          <a:p>
            <a:pPr marL="179388" indent="-179388">
              <a:buFontTx/>
              <a:buChar char="-"/>
            </a:pPr>
            <a:r>
              <a:rPr lang="es-ES" sz="2400" dirty="0">
                <a:latin typeface="Agency FB" panose="020B0503020202020204" pitchFamily="34" charset="0"/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421615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95FB4D-5569-9860-931C-FFEDD3EB6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Measurements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(</a:t>
            </a:r>
            <a:r>
              <a:rPr lang="es-ES" dirty="0" err="1">
                <a:latin typeface="Symbol" panose="05050102010706020507" pitchFamily="18" charset="2"/>
              </a:rPr>
              <a:t>a</a:t>
            </a:r>
            <a:r>
              <a:rPr lang="es-ES" dirty="0" err="1"/>
              <a:t>,n</a:t>
            </a:r>
            <a:r>
              <a:rPr lang="es-ES" dirty="0"/>
              <a:t>) </a:t>
            </a:r>
            <a:r>
              <a:rPr lang="es-ES" dirty="0" err="1"/>
              <a:t>reactions</a:t>
            </a:r>
            <a:r>
              <a:rPr lang="es-ES" dirty="0"/>
              <a:t> </a:t>
            </a:r>
            <a:r>
              <a:rPr lang="es-ES" dirty="0" err="1"/>
              <a:t>within</a:t>
            </a:r>
            <a:r>
              <a:rPr lang="es-ES" dirty="0"/>
              <a:t> MANY (</a:t>
            </a:r>
            <a:r>
              <a:rPr lang="es-ES" dirty="0" err="1"/>
              <a:t>via</a:t>
            </a:r>
            <a:r>
              <a:rPr lang="es-ES" dirty="0"/>
              <a:t> </a:t>
            </a:r>
            <a:r>
              <a:rPr lang="es-ES" dirty="0" err="1"/>
              <a:t>activation</a:t>
            </a:r>
            <a:r>
              <a:rPr lang="es-ES" dirty="0"/>
              <a:t>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762CF62-6D78-1039-07A8-6A17F064F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13</a:t>
            </a:fld>
            <a:endParaRPr lang="es-ES_tradn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DFCDAF4-6333-9D77-4D10-44137F0B3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56" y="797243"/>
            <a:ext cx="2554899" cy="2160240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7A143610-2500-CDBA-98D1-B5AD05027102}"/>
              </a:ext>
            </a:extLst>
          </p:cNvPr>
          <p:cNvSpPr/>
          <p:nvPr/>
        </p:nvSpPr>
        <p:spPr>
          <a:xfrm>
            <a:off x="1751616" y="775727"/>
            <a:ext cx="864096" cy="86409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06999C41-BC4A-1B5C-DCB4-E31ABA9AA12C}"/>
              </a:ext>
            </a:extLst>
          </p:cNvPr>
          <p:cNvSpPr/>
          <p:nvPr/>
        </p:nvSpPr>
        <p:spPr>
          <a:xfrm>
            <a:off x="1082028" y="1877363"/>
            <a:ext cx="576064" cy="86409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F890052-7B3F-012C-AB54-1BA7E2B11C49}"/>
              </a:ext>
            </a:extLst>
          </p:cNvPr>
          <p:cNvSpPr txBox="1"/>
          <p:nvPr/>
        </p:nvSpPr>
        <p:spPr>
          <a:xfrm>
            <a:off x="2699855" y="2165395"/>
            <a:ext cx="2100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u="sng" dirty="0" err="1">
                <a:solidFill>
                  <a:srgbClr val="FF0000"/>
                </a:solidFill>
                <a:latin typeface="Agency FB" panose="020B0503020202020204" pitchFamily="34" charset="0"/>
              </a:rPr>
              <a:t>Activation</a:t>
            </a:r>
            <a:r>
              <a:rPr lang="es-ES" b="1" u="sng" dirty="0">
                <a:solidFill>
                  <a:srgbClr val="FF0000"/>
                </a:solidFill>
                <a:latin typeface="Agency FB" panose="020B0503020202020204" pitchFamily="34" charset="0"/>
              </a:rPr>
              <a:t>  </a:t>
            </a:r>
            <a:r>
              <a:rPr lang="es-ES" b="1" u="sng" dirty="0" err="1">
                <a:solidFill>
                  <a:srgbClr val="FF0000"/>
                </a:solidFill>
                <a:latin typeface="Agency FB" panose="020B0503020202020204" pitchFamily="34" charset="0"/>
              </a:rPr>
              <a:t>if</a:t>
            </a:r>
            <a:r>
              <a:rPr lang="es-ES" b="1" u="sng" dirty="0">
                <a:solidFill>
                  <a:srgbClr val="FF0000"/>
                </a:solidFill>
                <a:latin typeface="Agency FB" panose="020B0503020202020204" pitchFamily="34" charset="0"/>
              </a:rPr>
              <a:t> radioactive</a:t>
            </a:r>
          </a:p>
          <a:p>
            <a:r>
              <a:rPr lang="es-ES" dirty="0">
                <a:latin typeface="Agency FB" panose="020B0503020202020204" pitchFamily="34" charset="0"/>
              </a:rPr>
              <a:t>AMS </a:t>
            </a:r>
            <a:r>
              <a:rPr lang="es-ES" dirty="0" err="1">
                <a:latin typeface="Agency FB" panose="020B0503020202020204" pitchFamily="34" charset="0"/>
              </a:rPr>
              <a:t>always</a:t>
            </a:r>
            <a:endParaRPr lang="es-ES" dirty="0">
              <a:latin typeface="Agency FB" panose="020B0503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AEA5252-874A-7373-B01A-16B3513EAC40}"/>
              </a:ext>
            </a:extLst>
          </p:cNvPr>
          <p:cNvSpPr txBox="1"/>
          <p:nvPr/>
        </p:nvSpPr>
        <p:spPr>
          <a:xfrm>
            <a:off x="2671270" y="764704"/>
            <a:ext cx="2093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latin typeface="Agency FB" panose="020B0503020202020204" pitchFamily="34" charset="0"/>
              </a:rPr>
              <a:t>Neutron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counting</a:t>
            </a:r>
            <a:endParaRPr lang="es-ES" dirty="0">
              <a:latin typeface="Agency FB" panose="020B0503020202020204" pitchFamily="34" charset="0"/>
            </a:endParaRPr>
          </a:p>
          <a:p>
            <a:r>
              <a:rPr lang="es-ES" dirty="0" err="1">
                <a:latin typeface="Agency FB" panose="020B0503020202020204" pitchFamily="34" charset="0"/>
              </a:rPr>
              <a:t>Neutron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ToF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spectroscopy</a:t>
            </a:r>
            <a:endParaRPr lang="es-ES" dirty="0">
              <a:latin typeface="Agency FB" panose="020B0503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A309E38-DA36-E1F5-CA4F-20867CCAE335}"/>
              </a:ext>
            </a:extLst>
          </p:cNvPr>
          <p:cNvSpPr txBox="1"/>
          <p:nvPr/>
        </p:nvSpPr>
        <p:spPr>
          <a:xfrm>
            <a:off x="1082028" y="2762709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FF0000"/>
                </a:solidFill>
                <a:latin typeface="Agency FB" panose="020B0503020202020204" pitchFamily="34" charset="0"/>
              </a:rPr>
              <a:t>P</a:t>
            </a:r>
            <a:r>
              <a:rPr lang="es-ES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s-ES" dirty="0" err="1">
                <a:solidFill>
                  <a:srgbClr val="FF0000"/>
                </a:solidFill>
                <a:latin typeface="Agency FB" panose="020B0503020202020204" pitchFamily="34" charset="0"/>
              </a:rPr>
              <a:t>AA</a:t>
            </a:r>
            <a:endParaRPr lang="es-ES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EDC6CA19-86CA-8980-2FED-8DC4A2788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008" y="3394316"/>
            <a:ext cx="4918836" cy="2940101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D500B1CC-27EB-6F41-0FE4-337908B7AC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08" y="3460326"/>
            <a:ext cx="4021784" cy="267920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065D68E-A022-0B56-AA45-8B8ABCD68D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1913" y="749791"/>
            <a:ext cx="5923403" cy="2489395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6F1EDF32-9ECB-D897-E7BA-7D9B388FDAD5}"/>
              </a:ext>
            </a:extLst>
          </p:cNvPr>
          <p:cNvSpPr txBox="1"/>
          <p:nvPr/>
        </p:nvSpPr>
        <p:spPr>
          <a:xfrm>
            <a:off x="8496975" y="4186404"/>
            <a:ext cx="237597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000" dirty="0" err="1">
                <a:latin typeface="Agency FB" panose="020B0503020202020204" pitchFamily="34" charset="0"/>
              </a:rPr>
              <a:t>Validation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with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baseline="30000" dirty="0">
                <a:latin typeface="Agency FB" panose="020B0503020202020204" pitchFamily="34" charset="0"/>
              </a:rPr>
              <a:t>27</a:t>
            </a:r>
            <a:r>
              <a:rPr lang="es-ES" sz="2000" dirty="0">
                <a:latin typeface="Agency FB" panose="020B0503020202020204" pitchFamily="34" charset="0"/>
              </a:rPr>
              <a:t>Al(</a:t>
            </a:r>
            <a:r>
              <a:rPr lang="es-ES" sz="2000" dirty="0" err="1">
                <a:latin typeface="Symbol" panose="05050102010706020507" pitchFamily="18" charset="2"/>
              </a:rPr>
              <a:t>a</a:t>
            </a:r>
            <a:r>
              <a:rPr lang="es-ES" sz="2000" dirty="0" err="1">
                <a:latin typeface="Agency FB" panose="020B0503020202020204" pitchFamily="34" charset="0"/>
              </a:rPr>
              <a:t>,n</a:t>
            </a:r>
            <a:r>
              <a:rPr lang="es-ES" sz="2000" dirty="0">
                <a:latin typeface="Agency FB" panose="020B0503020202020204" pitchFamily="34" charset="0"/>
              </a:rPr>
              <a:t>)</a:t>
            </a:r>
            <a:r>
              <a:rPr lang="es-ES" sz="2000" baseline="30000" dirty="0">
                <a:latin typeface="Agency FB" panose="020B0503020202020204" pitchFamily="34" charset="0"/>
              </a:rPr>
              <a:t>30</a:t>
            </a:r>
            <a:r>
              <a:rPr lang="es-ES" sz="2000" dirty="0">
                <a:latin typeface="Agency FB" panose="020B0503020202020204" pitchFamily="34" charset="0"/>
              </a:rPr>
              <a:t>P</a:t>
            </a:r>
          </a:p>
        </p:txBody>
      </p:sp>
      <p:sp>
        <p:nvSpPr>
          <p:cNvPr id="4" name="Abrir llave 3">
            <a:extLst>
              <a:ext uri="{FF2B5EF4-FFF2-40B4-BE49-F238E27FC236}">
                <a16:creationId xmlns:a16="http://schemas.microsoft.com/office/drawing/2014/main" id="{83501182-A887-3B84-E5E6-D151E1F2A354}"/>
              </a:ext>
            </a:extLst>
          </p:cNvPr>
          <p:cNvSpPr/>
          <p:nvPr/>
        </p:nvSpPr>
        <p:spPr>
          <a:xfrm rot="16200000">
            <a:off x="8578275" y="491486"/>
            <a:ext cx="302079" cy="5678591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n w="28575"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725048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47FE5-BF22-CFFD-31C7-950E52F36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20FACE-0097-AA89-9ECF-C4E081914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Measurements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(</a:t>
            </a:r>
            <a:r>
              <a:rPr lang="es-ES" dirty="0" err="1">
                <a:latin typeface="Symbol" panose="05050102010706020507" pitchFamily="18" charset="2"/>
              </a:rPr>
              <a:t>a</a:t>
            </a:r>
            <a:r>
              <a:rPr lang="es-ES" dirty="0" err="1"/>
              <a:t>,n</a:t>
            </a:r>
            <a:r>
              <a:rPr lang="es-ES" dirty="0"/>
              <a:t>) </a:t>
            </a:r>
            <a:r>
              <a:rPr lang="es-ES" dirty="0" err="1"/>
              <a:t>reactions</a:t>
            </a:r>
            <a:r>
              <a:rPr lang="es-ES" dirty="0"/>
              <a:t> </a:t>
            </a:r>
            <a:r>
              <a:rPr lang="es-ES" dirty="0" err="1"/>
              <a:t>within</a:t>
            </a:r>
            <a:r>
              <a:rPr lang="es-ES" dirty="0"/>
              <a:t> MANY (</a:t>
            </a:r>
            <a:r>
              <a:rPr lang="es-ES" dirty="0" err="1"/>
              <a:t>via</a:t>
            </a:r>
            <a:r>
              <a:rPr lang="es-ES" dirty="0"/>
              <a:t> </a:t>
            </a:r>
            <a:r>
              <a:rPr lang="es-ES" dirty="0" err="1"/>
              <a:t>activation</a:t>
            </a:r>
            <a:r>
              <a:rPr lang="es-ES" dirty="0"/>
              <a:t>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645161E-8229-F491-1BFB-64D9AFF56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14</a:t>
            </a:fld>
            <a:endParaRPr lang="es-ES_tradn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7E36624-9DE9-2528-3208-248C33715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56" y="797243"/>
            <a:ext cx="2554899" cy="2160240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B7A6D449-9496-02EB-530C-B6455156C2D6}"/>
              </a:ext>
            </a:extLst>
          </p:cNvPr>
          <p:cNvSpPr/>
          <p:nvPr/>
        </p:nvSpPr>
        <p:spPr>
          <a:xfrm>
            <a:off x="1751616" y="775727"/>
            <a:ext cx="864096" cy="86409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122FB841-89D5-80CE-6F8E-CC0728D5202E}"/>
              </a:ext>
            </a:extLst>
          </p:cNvPr>
          <p:cNvSpPr/>
          <p:nvPr/>
        </p:nvSpPr>
        <p:spPr>
          <a:xfrm>
            <a:off x="1082028" y="1877363"/>
            <a:ext cx="576064" cy="86409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911CF5C-D480-5709-193F-2F848CFB8051}"/>
              </a:ext>
            </a:extLst>
          </p:cNvPr>
          <p:cNvSpPr txBox="1"/>
          <p:nvPr/>
        </p:nvSpPr>
        <p:spPr>
          <a:xfrm>
            <a:off x="2699855" y="2165395"/>
            <a:ext cx="2100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u="sng" dirty="0" err="1">
                <a:solidFill>
                  <a:srgbClr val="FF0000"/>
                </a:solidFill>
                <a:latin typeface="Agency FB" panose="020B0503020202020204" pitchFamily="34" charset="0"/>
              </a:rPr>
              <a:t>Activation</a:t>
            </a:r>
            <a:r>
              <a:rPr lang="es-ES" b="1" u="sng" dirty="0">
                <a:solidFill>
                  <a:srgbClr val="FF0000"/>
                </a:solidFill>
                <a:latin typeface="Agency FB" panose="020B0503020202020204" pitchFamily="34" charset="0"/>
              </a:rPr>
              <a:t>  </a:t>
            </a:r>
            <a:r>
              <a:rPr lang="es-ES" b="1" u="sng" dirty="0" err="1">
                <a:solidFill>
                  <a:srgbClr val="FF0000"/>
                </a:solidFill>
                <a:latin typeface="Agency FB" panose="020B0503020202020204" pitchFamily="34" charset="0"/>
              </a:rPr>
              <a:t>if</a:t>
            </a:r>
            <a:r>
              <a:rPr lang="es-ES" b="1" u="sng" dirty="0">
                <a:solidFill>
                  <a:srgbClr val="FF0000"/>
                </a:solidFill>
                <a:latin typeface="Agency FB" panose="020B0503020202020204" pitchFamily="34" charset="0"/>
              </a:rPr>
              <a:t> radioactive</a:t>
            </a:r>
          </a:p>
          <a:p>
            <a:r>
              <a:rPr lang="es-ES" dirty="0">
                <a:latin typeface="Agency FB" panose="020B0503020202020204" pitchFamily="34" charset="0"/>
              </a:rPr>
              <a:t>AMS </a:t>
            </a:r>
            <a:r>
              <a:rPr lang="es-ES" dirty="0" err="1">
                <a:latin typeface="Agency FB" panose="020B0503020202020204" pitchFamily="34" charset="0"/>
              </a:rPr>
              <a:t>always</a:t>
            </a:r>
            <a:endParaRPr lang="es-ES" dirty="0">
              <a:latin typeface="Agency FB" panose="020B0503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3D31767-670F-12A7-A81B-95C925DAFD72}"/>
              </a:ext>
            </a:extLst>
          </p:cNvPr>
          <p:cNvSpPr txBox="1"/>
          <p:nvPr/>
        </p:nvSpPr>
        <p:spPr>
          <a:xfrm>
            <a:off x="2671270" y="764704"/>
            <a:ext cx="2093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latin typeface="Agency FB" panose="020B0503020202020204" pitchFamily="34" charset="0"/>
              </a:rPr>
              <a:t>Neutron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counting</a:t>
            </a:r>
            <a:endParaRPr lang="es-ES" dirty="0">
              <a:latin typeface="Agency FB" panose="020B0503020202020204" pitchFamily="34" charset="0"/>
            </a:endParaRPr>
          </a:p>
          <a:p>
            <a:r>
              <a:rPr lang="es-ES" dirty="0" err="1">
                <a:latin typeface="Agency FB" panose="020B0503020202020204" pitchFamily="34" charset="0"/>
              </a:rPr>
              <a:t>Neutron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ToF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spectroscopy</a:t>
            </a:r>
            <a:endParaRPr lang="es-ES" dirty="0">
              <a:latin typeface="Agency FB" panose="020B0503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386323D-EC9A-0B9C-29AD-CAA2225217BA}"/>
              </a:ext>
            </a:extLst>
          </p:cNvPr>
          <p:cNvSpPr txBox="1"/>
          <p:nvPr/>
        </p:nvSpPr>
        <p:spPr>
          <a:xfrm>
            <a:off x="1082028" y="2762709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FF0000"/>
                </a:solidFill>
                <a:latin typeface="Agency FB" panose="020B0503020202020204" pitchFamily="34" charset="0"/>
              </a:rPr>
              <a:t>P</a:t>
            </a:r>
            <a:r>
              <a:rPr lang="es-ES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s-ES" dirty="0" err="1">
                <a:solidFill>
                  <a:srgbClr val="FF0000"/>
                </a:solidFill>
                <a:latin typeface="Agency FB" panose="020B0503020202020204" pitchFamily="34" charset="0"/>
              </a:rPr>
              <a:t>AA</a:t>
            </a:r>
            <a:endParaRPr lang="es-ES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0328E2B-CBD5-51A8-88A2-4642F0CE0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853" y="1555410"/>
            <a:ext cx="5112568" cy="3153261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7EEC62F5-B1E3-9B9B-C776-F4F59EAC8991}"/>
              </a:ext>
            </a:extLst>
          </p:cNvPr>
          <p:cNvGrpSpPr/>
          <p:nvPr/>
        </p:nvGrpSpPr>
        <p:grpSpPr>
          <a:xfrm>
            <a:off x="5656857" y="1601905"/>
            <a:ext cx="5695727" cy="3155141"/>
            <a:chOff x="5656857" y="1601905"/>
            <a:chExt cx="5695727" cy="3155141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2D8DCFE0-DF14-B672-A502-4AB4BF658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56857" y="1601905"/>
              <a:ext cx="5695727" cy="3155141"/>
            </a:xfrm>
            <a:prstGeom prst="rect">
              <a:avLst/>
            </a:prstGeom>
          </p:spPr>
        </p:pic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462D4FE2-B985-3267-6A0A-B3E15460502B}"/>
                </a:ext>
              </a:extLst>
            </p:cNvPr>
            <p:cNvSpPr txBox="1"/>
            <p:nvPr/>
          </p:nvSpPr>
          <p:spPr>
            <a:xfrm>
              <a:off x="8993033" y="1709077"/>
              <a:ext cx="17267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aseline="30000" dirty="0">
                  <a:latin typeface="Agency FB" panose="020B0503020202020204" pitchFamily="34" charset="0"/>
                </a:rPr>
                <a:t>14</a:t>
              </a:r>
              <a:r>
                <a:rPr lang="es-ES" sz="2000" dirty="0">
                  <a:latin typeface="Agency FB" panose="020B0503020202020204" pitchFamily="34" charset="0"/>
                </a:rPr>
                <a:t>N(</a:t>
              </a:r>
              <a:r>
                <a:rPr lang="es-ES" sz="2000" dirty="0" err="1">
                  <a:latin typeface="Symbol" panose="05050102010706020507" pitchFamily="18" charset="2"/>
                </a:rPr>
                <a:t>a</a:t>
              </a:r>
              <a:r>
                <a:rPr lang="es-ES" sz="2000" dirty="0" err="1">
                  <a:latin typeface="Agency FB" panose="020B0503020202020204" pitchFamily="34" charset="0"/>
                </a:rPr>
                <a:t>,n</a:t>
              </a:r>
              <a:r>
                <a:rPr lang="es-ES" sz="2000" dirty="0">
                  <a:latin typeface="Agency FB" panose="020B0503020202020204" pitchFamily="34" charset="0"/>
                </a:rPr>
                <a:t>)</a:t>
              </a:r>
              <a:r>
                <a:rPr lang="es-ES" sz="2000" baseline="30000" dirty="0">
                  <a:latin typeface="Agency FB" panose="020B0503020202020204" pitchFamily="34" charset="0"/>
                </a:rPr>
                <a:t>17</a:t>
              </a:r>
              <a:r>
                <a:rPr lang="es-ES" sz="2000" dirty="0">
                  <a:latin typeface="Agency FB" panose="020B0503020202020204" pitchFamily="34" charset="0"/>
                </a:rPr>
                <a:t>F @9 </a:t>
              </a:r>
              <a:r>
                <a:rPr lang="es-ES" sz="2000" dirty="0" err="1">
                  <a:latin typeface="Agency FB" panose="020B0503020202020204" pitchFamily="34" charset="0"/>
                </a:rPr>
                <a:t>MeV</a:t>
              </a:r>
              <a:endParaRPr lang="es-ES" sz="2000" dirty="0">
                <a:latin typeface="Agency FB" panose="020B0503020202020204" pitchFamily="34" charset="0"/>
              </a:endParaRPr>
            </a:p>
          </p:txBody>
        </p:sp>
      </p:grpSp>
      <p:pic>
        <p:nvPicPr>
          <p:cNvPr id="22" name="Imagen 21">
            <a:extLst>
              <a:ext uri="{FF2B5EF4-FFF2-40B4-BE49-F238E27FC236}">
                <a16:creationId xmlns:a16="http://schemas.microsoft.com/office/drawing/2014/main" id="{344B0D62-FB22-9A6E-8F5E-D16F931D9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7978" y="1555410"/>
            <a:ext cx="5634605" cy="3604902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8FE99ECF-DD76-A761-F8D9-AD0DDBDE4D7D}"/>
              </a:ext>
            </a:extLst>
          </p:cNvPr>
          <p:cNvSpPr txBox="1"/>
          <p:nvPr/>
        </p:nvSpPr>
        <p:spPr>
          <a:xfrm>
            <a:off x="6256466" y="739252"/>
            <a:ext cx="5504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gency FB" panose="020B0503020202020204" pitchFamily="34" charset="0"/>
              </a:rPr>
              <a:t>Nitrogen often used as inert buffer gas and present in some plastics</a:t>
            </a:r>
          </a:p>
          <a:p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s-ES" dirty="0" err="1">
                <a:latin typeface="Agency FB" panose="020B0503020202020204" pitchFamily="34" charset="0"/>
              </a:rPr>
              <a:t>iscrepancies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between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two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only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measurements</a:t>
            </a:r>
            <a:r>
              <a:rPr lang="es-ES" dirty="0">
                <a:latin typeface="Agency FB" panose="020B0503020202020204" pitchFamily="34" charset="0"/>
              </a:rPr>
              <a:t> at 7-10 </a:t>
            </a:r>
            <a:r>
              <a:rPr lang="es-ES" dirty="0" err="1">
                <a:latin typeface="Agency FB" panose="020B0503020202020204" pitchFamily="34" charset="0"/>
              </a:rPr>
              <a:t>MeV</a:t>
            </a:r>
            <a:endParaRPr lang="es-ES" dirty="0">
              <a:latin typeface="Agency FB" panose="020B0503020202020204" pitchFamily="34" charset="0"/>
            </a:endParaRPr>
          </a:p>
          <a:p>
            <a:r>
              <a:rPr lang="es-ES" dirty="0">
                <a:solidFill>
                  <a:srgbClr val="FF0000"/>
                </a:solidFill>
                <a:latin typeface="Agency FB" panose="020B0503020202020204" pitchFamily="34" charset="0"/>
              </a:rPr>
              <a:t>	Issues: N </a:t>
            </a:r>
            <a:r>
              <a:rPr lang="es-ES" dirty="0" err="1">
                <a:solidFill>
                  <a:srgbClr val="FF0000"/>
                </a:solidFill>
                <a:latin typeface="Agency FB" panose="020B0503020202020204" pitchFamily="34" charset="0"/>
              </a:rPr>
              <a:t>is</a:t>
            </a:r>
            <a:r>
              <a:rPr lang="es-ES" dirty="0">
                <a:solidFill>
                  <a:srgbClr val="FF0000"/>
                </a:solidFill>
                <a:latin typeface="Agency FB" panose="020B0503020202020204" pitchFamily="34" charset="0"/>
              </a:rPr>
              <a:t> gas + N </a:t>
            </a:r>
            <a:r>
              <a:rPr lang="es-ES" dirty="0" err="1">
                <a:solidFill>
                  <a:srgbClr val="FF0000"/>
                </a:solidFill>
                <a:latin typeface="Agency FB" panose="020B0503020202020204" pitchFamily="34" charset="0"/>
              </a:rPr>
              <a:t>compounds</a:t>
            </a:r>
            <a:r>
              <a:rPr lang="es-ES" dirty="0">
                <a:solidFill>
                  <a:srgbClr val="FF0000"/>
                </a:solidFill>
                <a:latin typeface="Agency FB" panose="020B0503020202020204" pitchFamily="34" charset="0"/>
              </a:rPr>
              <a:t> are </a:t>
            </a:r>
            <a:r>
              <a:rPr lang="es-ES" dirty="0" err="1">
                <a:solidFill>
                  <a:srgbClr val="FF0000"/>
                </a:solidFill>
                <a:latin typeface="Agency FB" panose="020B0503020202020204" pitchFamily="34" charset="0"/>
              </a:rPr>
              <a:t>insulators</a:t>
            </a:r>
            <a:endParaRPr lang="es-ES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781574A4-FDB6-A61E-20B3-0AFD095944DB}"/>
              </a:ext>
            </a:extLst>
          </p:cNvPr>
          <p:cNvSpPr txBox="1"/>
          <p:nvPr/>
        </p:nvSpPr>
        <p:spPr>
          <a:xfrm>
            <a:off x="573749" y="3173195"/>
            <a:ext cx="50219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Agency FB" panose="020B0503020202020204" pitchFamily="34" charset="0"/>
              </a:rPr>
              <a:t>Ti</a:t>
            </a:r>
            <a:r>
              <a:rPr lang="es-ES" dirty="0">
                <a:latin typeface="Agency FB" panose="020B0503020202020204" pitchFamily="34" charset="0"/>
              </a:rPr>
              <a:t> and Ge candidates </a:t>
            </a:r>
            <a:r>
              <a:rPr lang="es-ES" dirty="0" err="1">
                <a:latin typeface="Agency FB" panose="020B0503020202020204" pitchFamily="34" charset="0"/>
              </a:rPr>
              <a:t>for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fusion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diagnostics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by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foil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activation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sz="1600" dirty="0" err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Bonheure</a:t>
            </a: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 et al.,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Fusion Engineering and Design 88 (2013) 533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2510805B-0C77-8490-1D21-881ECD4E172D}"/>
              </a:ext>
            </a:extLst>
          </p:cNvPr>
          <p:cNvSpPr/>
          <p:nvPr/>
        </p:nvSpPr>
        <p:spPr>
          <a:xfrm>
            <a:off x="5717978" y="764704"/>
            <a:ext cx="6098209" cy="4491391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2DD3A698-DF63-A457-CB8C-5BE0E5384499}"/>
              </a:ext>
            </a:extLst>
          </p:cNvPr>
          <p:cNvSpPr/>
          <p:nvPr/>
        </p:nvSpPr>
        <p:spPr>
          <a:xfrm>
            <a:off x="197612" y="3153291"/>
            <a:ext cx="5459246" cy="3156029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7B26D00F-786F-3E38-5BB2-A2A4F649BE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748" y="3504472"/>
            <a:ext cx="4327182" cy="267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2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0460A9-9101-0798-2869-54C1B3497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>
            <a:extLst>
              <a:ext uri="{FF2B5EF4-FFF2-40B4-BE49-F238E27FC236}">
                <a16:creationId xmlns:a16="http://schemas.microsoft.com/office/drawing/2014/main" id="{B2E5CF4D-4C2F-2276-3950-A6E877948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111594"/>
            <a:ext cx="5187308" cy="319772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A1E67F1-4C34-8CA6-C215-438325E93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Measurements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(</a:t>
            </a:r>
            <a:r>
              <a:rPr lang="es-ES" dirty="0" err="1">
                <a:latin typeface="Symbol" panose="05050102010706020507" pitchFamily="18" charset="2"/>
              </a:rPr>
              <a:t>a</a:t>
            </a:r>
            <a:r>
              <a:rPr lang="es-ES" dirty="0" err="1"/>
              <a:t>,n</a:t>
            </a:r>
            <a:r>
              <a:rPr lang="es-ES" dirty="0"/>
              <a:t>) </a:t>
            </a:r>
            <a:r>
              <a:rPr lang="es-ES" dirty="0" err="1"/>
              <a:t>reactions</a:t>
            </a:r>
            <a:r>
              <a:rPr lang="es-ES" dirty="0"/>
              <a:t> </a:t>
            </a:r>
            <a:r>
              <a:rPr lang="es-ES" dirty="0" err="1"/>
              <a:t>within</a:t>
            </a:r>
            <a:r>
              <a:rPr lang="es-ES" dirty="0"/>
              <a:t> MANY </a:t>
            </a:r>
            <a:r>
              <a:rPr lang="es-ES" dirty="0" err="1"/>
              <a:t>via</a:t>
            </a:r>
            <a:r>
              <a:rPr lang="es-ES" dirty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spectroscopy</a:t>
            </a:r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BC4DE98-345A-B8E5-2FF2-D22493E51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15</a:t>
            </a:fld>
            <a:endParaRPr lang="es-ES_tradn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F66D324-49F3-B4D0-1731-E14414801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956" y="797243"/>
            <a:ext cx="2554899" cy="2160240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C18CE89E-64D8-F122-4864-345636CACBF9}"/>
              </a:ext>
            </a:extLst>
          </p:cNvPr>
          <p:cNvSpPr/>
          <p:nvPr/>
        </p:nvSpPr>
        <p:spPr>
          <a:xfrm>
            <a:off x="1751616" y="775727"/>
            <a:ext cx="864096" cy="86409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10CE565-FC29-24D6-366F-26A4CDA92B2A}"/>
              </a:ext>
            </a:extLst>
          </p:cNvPr>
          <p:cNvSpPr/>
          <p:nvPr/>
        </p:nvSpPr>
        <p:spPr>
          <a:xfrm>
            <a:off x="1082028" y="1877363"/>
            <a:ext cx="576064" cy="86409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7068F1E-1FAF-4864-5720-8356F9EE896B}"/>
              </a:ext>
            </a:extLst>
          </p:cNvPr>
          <p:cNvSpPr txBox="1"/>
          <p:nvPr/>
        </p:nvSpPr>
        <p:spPr>
          <a:xfrm>
            <a:off x="2671270" y="764704"/>
            <a:ext cx="2257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latin typeface="Agency FB" panose="020B0503020202020204" pitchFamily="34" charset="0"/>
              </a:rPr>
              <a:t>Neutron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counting</a:t>
            </a:r>
            <a:endParaRPr lang="es-ES" dirty="0">
              <a:latin typeface="Agency FB" panose="020B0503020202020204" pitchFamily="34" charset="0"/>
            </a:endParaRPr>
          </a:p>
          <a:p>
            <a:r>
              <a:rPr lang="es-ES" b="1" dirty="0" err="1">
                <a:solidFill>
                  <a:srgbClr val="FF0000"/>
                </a:solidFill>
                <a:latin typeface="Agency FB" panose="020B0503020202020204" pitchFamily="34" charset="0"/>
              </a:rPr>
              <a:t>Neutron</a:t>
            </a:r>
            <a:r>
              <a:rPr lang="es-ES" b="1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s-ES" b="1" dirty="0" err="1">
                <a:solidFill>
                  <a:srgbClr val="FF0000"/>
                </a:solidFill>
                <a:latin typeface="Agency FB" panose="020B0503020202020204" pitchFamily="34" charset="0"/>
              </a:rPr>
              <a:t>ToF</a:t>
            </a:r>
            <a:r>
              <a:rPr lang="es-ES" b="1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s-ES" b="1" dirty="0" err="1">
                <a:solidFill>
                  <a:srgbClr val="FF0000"/>
                </a:solidFill>
                <a:latin typeface="Agency FB" panose="020B0503020202020204" pitchFamily="34" charset="0"/>
              </a:rPr>
              <a:t>spectroscopy</a:t>
            </a:r>
            <a:endParaRPr lang="es-ES" b="1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58CA20F-758A-B686-E0C8-520001179AFE}"/>
              </a:ext>
            </a:extLst>
          </p:cNvPr>
          <p:cNvSpPr txBox="1"/>
          <p:nvPr/>
        </p:nvSpPr>
        <p:spPr>
          <a:xfrm>
            <a:off x="1082028" y="2762709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latin typeface="Agency FB" panose="020B0503020202020204" pitchFamily="34" charset="0"/>
              </a:rPr>
              <a:t>P</a:t>
            </a:r>
            <a:r>
              <a:rPr lang="es-ES" dirty="0" err="1">
                <a:latin typeface="Symbol" panose="05050102010706020507" pitchFamily="18" charset="2"/>
              </a:rPr>
              <a:t>a</a:t>
            </a:r>
            <a:r>
              <a:rPr lang="es-ES" dirty="0" err="1">
                <a:latin typeface="Agency FB" panose="020B0503020202020204" pitchFamily="34" charset="0"/>
              </a:rPr>
              <a:t>AA</a:t>
            </a:r>
            <a:endParaRPr lang="es-ES" dirty="0">
              <a:latin typeface="Agency FB" panose="020B0503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34A7224-B303-9AA3-3F3D-5027EFD017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907" y="3366020"/>
            <a:ext cx="5495076" cy="2903186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A0CF057C-F681-959F-B774-01F0B7DDE6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926" y="690309"/>
            <a:ext cx="4233219" cy="2289586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C6F5EF05-C928-F20C-19D8-28AE36785E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5649" y="3111594"/>
            <a:ext cx="5187772" cy="3197726"/>
          </a:xfrm>
          <a:prstGeom prst="rect">
            <a:avLst/>
          </a:prstGeom>
        </p:spPr>
      </p:pic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D22B1AB0-8DCF-384F-D03C-3C883CA6CBE0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2999445" y="1383042"/>
            <a:ext cx="474229" cy="19829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brir llave 30">
            <a:extLst>
              <a:ext uri="{FF2B5EF4-FFF2-40B4-BE49-F238E27FC236}">
                <a16:creationId xmlns:a16="http://schemas.microsoft.com/office/drawing/2014/main" id="{F0187AFA-4D66-812F-792E-FF0030E38C35}"/>
              </a:ext>
            </a:extLst>
          </p:cNvPr>
          <p:cNvSpPr/>
          <p:nvPr/>
        </p:nvSpPr>
        <p:spPr>
          <a:xfrm>
            <a:off x="5846229" y="797243"/>
            <a:ext cx="369333" cy="5307824"/>
          </a:xfrm>
          <a:prstGeom prst="leftBrace">
            <a:avLst>
              <a:gd name="adj1" fmla="val 8333"/>
              <a:gd name="adj2" fmla="val 72501"/>
            </a:avLst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712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o 21">
            <a:extLst>
              <a:ext uri="{FF2B5EF4-FFF2-40B4-BE49-F238E27FC236}">
                <a16:creationId xmlns:a16="http://schemas.microsoft.com/office/drawing/2014/main" id="{1E9877E8-EF34-F130-3515-DA2F7913EC84}"/>
              </a:ext>
            </a:extLst>
          </p:cNvPr>
          <p:cNvGrpSpPr/>
          <p:nvPr/>
        </p:nvGrpSpPr>
        <p:grpSpPr>
          <a:xfrm>
            <a:off x="2999656" y="1556792"/>
            <a:ext cx="9029401" cy="4422847"/>
            <a:chOff x="2999656" y="1810213"/>
            <a:chExt cx="9029401" cy="4422847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95675163-0167-F78B-1B8F-36D6A58DC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9656" y="1810213"/>
              <a:ext cx="9029401" cy="4422847"/>
            </a:xfrm>
            <a:prstGeom prst="rect">
              <a:avLst/>
            </a:prstGeom>
          </p:spPr>
        </p:pic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D288E8FE-E36B-5C4B-B178-765135BD481A}"/>
                </a:ext>
              </a:extLst>
            </p:cNvPr>
            <p:cNvSpPr/>
            <p:nvPr/>
          </p:nvSpPr>
          <p:spPr>
            <a:xfrm>
              <a:off x="8893896" y="4221088"/>
              <a:ext cx="1522584" cy="15716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3A405568-E740-6C03-3043-DB3F83A04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Measurements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(</a:t>
            </a:r>
            <a:r>
              <a:rPr lang="es-ES" dirty="0" err="1">
                <a:latin typeface="Symbol" panose="05050102010706020507" pitchFamily="18" charset="2"/>
              </a:rPr>
              <a:t>a</a:t>
            </a:r>
            <a:r>
              <a:rPr lang="es-ES" dirty="0" err="1"/>
              <a:t>,n</a:t>
            </a:r>
            <a:r>
              <a:rPr lang="es-ES" dirty="0"/>
              <a:t>) </a:t>
            </a:r>
            <a:r>
              <a:rPr lang="es-ES" dirty="0" err="1"/>
              <a:t>reactions</a:t>
            </a:r>
            <a:r>
              <a:rPr lang="es-ES" dirty="0"/>
              <a:t> </a:t>
            </a:r>
            <a:r>
              <a:rPr lang="es-ES" dirty="0" err="1"/>
              <a:t>within</a:t>
            </a:r>
            <a:r>
              <a:rPr lang="es-ES" dirty="0"/>
              <a:t> MANY </a:t>
            </a:r>
            <a:r>
              <a:rPr lang="es-ES" dirty="0" err="1"/>
              <a:t>via</a:t>
            </a:r>
            <a:r>
              <a:rPr lang="es-ES" dirty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spectroscopy</a:t>
            </a:r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7C2DDC0-E883-B420-FD44-D2E833A84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16</a:t>
            </a:fld>
            <a:endParaRPr lang="es-ES_tradn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ED09603-69C0-4D86-C5AF-FF646E6C4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956" y="806170"/>
            <a:ext cx="2554899" cy="2160240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06452434-2672-8DA7-50D9-83D045C982A2}"/>
              </a:ext>
            </a:extLst>
          </p:cNvPr>
          <p:cNvSpPr/>
          <p:nvPr/>
        </p:nvSpPr>
        <p:spPr>
          <a:xfrm>
            <a:off x="1751616" y="784654"/>
            <a:ext cx="864096" cy="86409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3343F8FF-DCA2-FD72-7FC4-2CD89CA8B91E}"/>
              </a:ext>
            </a:extLst>
          </p:cNvPr>
          <p:cNvSpPr/>
          <p:nvPr/>
        </p:nvSpPr>
        <p:spPr>
          <a:xfrm>
            <a:off x="1082028" y="1886290"/>
            <a:ext cx="576064" cy="86409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273979C-41B3-D52A-201E-2B4499CE8769}"/>
              </a:ext>
            </a:extLst>
          </p:cNvPr>
          <p:cNvSpPr txBox="1"/>
          <p:nvPr/>
        </p:nvSpPr>
        <p:spPr>
          <a:xfrm>
            <a:off x="2671270" y="773631"/>
            <a:ext cx="2257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latin typeface="Agency FB" panose="020B0503020202020204" pitchFamily="34" charset="0"/>
              </a:rPr>
              <a:t>Neutron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counting</a:t>
            </a:r>
            <a:endParaRPr lang="es-ES" dirty="0">
              <a:latin typeface="Agency FB" panose="020B0503020202020204" pitchFamily="34" charset="0"/>
            </a:endParaRPr>
          </a:p>
          <a:p>
            <a:r>
              <a:rPr lang="es-ES" b="1" dirty="0" err="1">
                <a:solidFill>
                  <a:srgbClr val="FF0000"/>
                </a:solidFill>
                <a:latin typeface="Agency FB" panose="020B0503020202020204" pitchFamily="34" charset="0"/>
              </a:rPr>
              <a:t>Neutron</a:t>
            </a:r>
            <a:r>
              <a:rPr lang="es-ES" b="1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s-ES" b="1" dirty="0" err="1">
                <a:solidFill>
                  <a:srgbClr val="FF0000"/>
                </a:solidFill>
                <a:latin typeface="Agency FB" panose="020B0503020202020204" pitchFamily="34" charset="0"/>
              </a:rPr>
              <a:t>ToF</a:t>
            </a:r>
            <a:r>
              <a:rPr lang="es-ES" b="1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s-ES" b="1" dirty="0" err="1">
                <a:solidFill>
                  <a:srgbClr val="FF0000"/>
                </a:solidFill>
                <a:latin typeface="Agency FB" panose="020B0503020202020204" pitchFamily="34" charset="0"/>
              </a:rPr>
              <a:t>spectroscopy</a:t>
            </a:r>
            <a:endParaRPr lang="es-ES" b="1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BD97C72-D6AF-D40E-7844-C38C74D02742}"/>
              </a:ext>
            </a:extLst>
          </p:cNvPr>
          <p:cNvSpPr txBox="1"/>
          <p:nvPr/>
        </p:nvSpPr>
        <p:spPr>
          <a:xfrm>
            <a:off x="1082028" y="2771636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latin typeface="Agency FB" panose="020B0503020202020204" pitchFamily="34" charset="0"/>
              </a:rPr>
              <a:t>P</a:t>
            </a:r>
            <a:r>
              <a:rPr lang="es-ES" dirty="0" err="1">
                <a:latin typeface="Symbol" panose="05050102010706020507" pitchFamily="18" charset="2"/>
              </a:rPr>
              <a:t>a</a:t>
            </a:r>
            <a:r>
              <a:rPr lang="es-ES" dirty="0" err="1">
                <a:latin typeface="Agency FB" panose="020B0503020202020204" pitchFamily="34" charset="0"/>
              </a:rPr>
              <a:t>AA</a:t>
            </a:r>
            <a:endParaRPr lang="es-ES" dirty="0">
              <a:latin typeface="Agency FB" panose="020B0503020202020204" pitchFamily="34" charset="0"/>
            </a:endParaRPr>
          </a:p>
        </p:txBody>
      </p:sp>
      <p:sp>
        <p:nvSpPr>
          <p:cNvPr id="13" name="Arco de bloque 12">
            <a:extLst>
              <a:ext uri="{FF2B5EF4-FFF2-40B4-BE49-F238E27FC236}">
                <a16:creationId xmlns:a16="http://schemas.microsoft.com/office/drawing/2014/main" id="{7613B021-BC12-2DE3-602C-840FC24F3328}"/>
              </a:ext>
            </a:extLst>
          </p:cNvPr>
          <p:cNvSpPr/>
          <p:nvPr/>
        </p:nvSpPr>
        <p:spPr>
          <a:xfrm>
            <a:off x="3287688" y="1512726"/>
            <a:ext cx="3024336" cy="2564346"/>
          </a:xfrm>
          <a:prstGeom prst="blockArc">
            <a:avLst>
              <a:gd name="adj1" fmla="val 10800000"/>
              <a:gd name="adj2" fmla="val 65980"/>
              <a:gd name="adj3" fmla="val 38130"/>
            </a:avLst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F726A11-6C2F-B248-1818-372C5A7587D4}"/>
              </a:ext>
            </a:extLst>
          </p:cNvPr>
          <p:cNvSpPr txBox="1"/>
          <p:nvPr/>
        </p:nvSpPr>
        <p:spPr>
          <a:xfrm>
            <a:off x="5128630" y="881445"/>
            <a:ext cx="3271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5 Li-</a:t>
            </a:r>
            <a:r>
              <a:rPr lang="es-ES" sz="2000" dirty="0" err="1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glass</a:t>
            </a:r>
            <a:r>
              <a:rPr lang="es-ES" sz="2000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2”x0,5” </a:t>
            </a:r>
            <a:r>
              <a:rPr lang="es-ES" sz="2000" dirty="0" err="1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detectors</a:t>
            </a:r>
            <a:r>
              <a:rPr lang="es-ES" sz="2000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</a:t>
            </a:r>
            <a:r>
              <a:rPr lang="es-ES" sz="2000" dirty="0" err="1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for</a:t>
            </a:r>
            <a:r>
              <a:rPr lang="es-ES" sz="2000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epitermal </a:t>
            </a:r>
            <a:r>
              <a:rPr lang="es-ES" sz="2000" dirty="0" err="1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neutrons</a:t>
            </a:r>
            <a:r>
              <a:rPr lang="es-ES" sz="2000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(1-800 </a:t>
            </a:r>
            <a:r>
              <a:rPr lang="es-ES" sz="2000" dirty="0" err="1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keV</a:t>
            </a:r>
            <a:r>
              <a:rPr lang="es-ES" sz="2000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)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5A943C7-1B06-8E0D-E0D5-EB11C10F3DCF}"/>
              </a:ext>
            </a:extLst>
          </p:cNvPr>
          <p:cNvSpPr txBox="1"/>
          <p:nvPr/>
        </p:nvSpPr>
        <p:spPr>
          <a:xfrm>
            <a:off x="479376" y="4047636"/>
            <a:ext cx="28998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5 EJ309 5”x2” </a:t>
            </a:r>
            <a:r>
              <a:rPr lang="es-ES" sz="2000" dirty="0" err="1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detectors</a:t>
            </a:r>
            <a:r>
              <a:rPr lang="es-ES" sz="2000" dirty="0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 </a:t>
            </a:r>
            <a:r>
              <a:rPr lang="es-ES" sz="2000" dirty="0" err="1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for</a:t>
            </a:r>
            <a:r>
              <a:rPr lang="es-ES" sz="2000" dirty="0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 </a:t>
            </a:r>
            <a:r>
              <a:rPr lang="es-ES" sz="2000" dirty="0" err="1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fast</a:t>
            </a:r>
            <a:r>
              <a:rPr lang="es-ES" sz="2000" dirty="0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 </a:t>
            </a:r>
            <a:r>
              <a:rPr lang="es-ES" sz="2000" dirty="0" err="1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neutrons</a:t>
            </a:r>
            <a:r>
              <a:rPr lang="es-ES" sz="2000" dirty="0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 (500 </a:t>
            </a:r>
            <a:r>
              <a:rPr lang="es-ES" sz="2000" dirty="0" err="1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keV</a:t>
            </a:r>
            <a:r>
              <a:rPr lang="es-ES" sz="2000" dirty="0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 </a:t>
            </a:r>
            <a:r>
              <a:rPr lang="es-ES" sz="2000" dirty="0" err="1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to</a:t>
            </a:r>
            <a:r>
              <a:rPr lang="es-ES" sz="2000" dirty="0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 15 </a:t>
            </a:r>
            <a:r>
              <a:rPr lang="es-ES" sz="2000" dirty="0" err="1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MeV</a:t>
            </a:r>
            <a:r>
              <a:rPr lang="es-ES" sz="2000" dirty="0">
                <a:solidFill>
                  <a:schemeClr val="accent3">
                    <a:lumMod val="75000"/>
                  </a:schemeClr>
                </a:solidFill>
                <a:latin typeface="Agency FB" panose="020B0503020202020204" pitchFamily="34" charset="0"/>
              </a:rPr>
              <a:t>)</a:t>
            </a:r>
          </a:p>
        </p:txBody>
      </p:sp>
      <p:sp>
        <p:nvSpPr>
          <p:cNvPr id="16" name="Arco de bloque 15">
            <a:extLst>
              <a:ext uri="{FF2B5EF4-FFF2-40B4-BE49-F238E27FC236}">
                <a16:creationId xmlns:a16="http://schemas.microsoft.com/office/drawing/2014/main" id="{7DDE5CBD-57AE-D396-FEB3-A089639B6FFE}"/>
              </a:ext>
            </a:extLst>
          </p:cNvPr>
          <p:cNvSpPr/>
          <p:nvPr/>
        </p:nvSpPr>
        <p:spPr>
          <a:xfrm rot="11658218">
            <a:off x="2933779" y="1634802"/>
            <a:ext cx="4049154" cy="3422721"/>
          </a:xfrm>
          <a:prstGeom prst="blockArc">
            <a:avLst>
              <a:gd name="adj1" fmla="val 10800000"/>
              <a:gd name="adj2" fmla="val 65980"/>
              <a:gd name="adj3" fmla="val 38130"/>
            </a:avLst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DE137B5-513F-45BD-C9E8-152E2E25DFB9}"/>
              </a:ext>
            </a:extLst>
          </p:cNvPr>
          <p:cNvSpPr txBox="1"/>
          <p:nvPr/>
        </p:nvSpPr>
        <p:spPr>
          <a:xfrm>
            <a:off x="10733590" y="880120"/>
            <a:ext cx="144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accent4"/>
                </a:solidFill>
                <a:latin typeface="Agency FB" panose="020B0503020202020204" pitchFamily="34" charset="0"/>
              </a:rPr>
              <a:t>New ion </a:t>
            </a:r>
            <a:r>
              <a:rPr lang="es-ES" sz="2000" dirty="0" err="1">
                <a:solidFill>
                  <a:schemeClr val="accent4"/>
                </a:solidFill>
                <a:latin typeface="Agency FB" panose="020B0503020202020204" pitchFamily="34" charset="0"/>
              </a:rPr>
              <a:t>source</a:t>
            </a:r>
            <a:r>
              <a:rPr lang="es-ES" sz="2000" dirty="0">
                <a:solidFill>
                  <a:schemeClr val="accent4"/>
                </a:solidFill>
                <a:latin typeface="Agency FB" panose="020B0503020202020204" pitchFamily="34" charset="0"/>
              </a:rPr>
              <a:t> </a:t>
            </a:r>
          </a:p>
          <a:p>
            <a:r>
              <a:rPr lang="es-ES" sz="2000" dirty="0">
                <a:solidFill>
                  <a:schemeClr val="accent4"/>
                </a:solidFill>
                <a:latin typeface="Agency FB" panose="020B0503020202020204" pitchFamily="34" charset="0"/>
              </a:rPr>
              <a:t>(2 </a:t>
            </a:r>
            <a:r>
              <a:rPr lang="es-ES" sz="2000" dirty="0">
                <a:solidFill>
                  <a:schemeClr val="accent4"/>
                </a:solidFill>
                <a:latin typeface="Agency FB" panose="020B05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s-ES" sz="2000" dirty="0">
                <a:solidFill>
                  <a:schemeClr val="accent4"/>
                </a:solidFill>
                <a:latin typeface="Agency FB" panose="020B0503020202020204" pitchFamily="34" charset="0"/>
              </a:rPr>
              <a:t>20 </a:t>
            </a:r>
            <a:r>
              <a:rPr lang="es-ES" sz="2000" dirty="0">
                <a:solidFill>
                  <a:schemeClr val="accent4"/>
                </a:solidFill>
                <a:latin typeface="Symbol" panose="05050102010706020507" pitchFamily="18" charset="2"/>
              </a:rPr>
              <a:t>m</a:t>
            </a:r>
            <a:r>
              <a:rPr lang="es-ES" sz="2000" dirty="0">
                <a:solidFill>
                  <a:schemeClr val="accent4"/>
                </a:solidFill>
                <a:latin typeface="Agency FB" panose="020B0503020202020204" pitchFamily="34" charset="0"/>
              </a:rPr>
              <a:t>A)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32BC3811-607E-0BE4-7EA8-90DFB401D569}"/>
              </a:ext>
            </a:extLst>
          </p:cNvPr>
          <p:cNvCxnSpPr/>
          <p:nvPr/>
        </p:nvCxnSpPr>
        <p:spPr>
          <a:xfrm>
            <a:off x="11453670" y="1588006"/>
            <a:ext cx="0" cy="976898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DAD0073-26B4-5037-CD07-A088F97BE410}"/>
              </a:ext>
            </a:extLst>
          </p:cNvPr>
          <p:cNvSpPr txBox="1"/>
          <p:nvPr/>
        </p:nvSpPr>
        <p:spPr>
          <a:xfrm>
            <a:off x="8893896" y="947962"/>
            <a:ext cx="144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accent4"/>
                </a:solidFill>
                <a:latin typeface="Agency FB" panose="020B0503020202020204" pitchFamily="34" charset="0"/>
              </a:rPr>
              <a:t>New </a:t>
            </a:r>
            <a:r>
              <a:rPr lang="es-ES" sz="2000" dirty="0" err="1">
                <a:solidFill>
                  <a:schemeClr val="accent4"/>
                </a:solidFill>
                <a:latin typeface="Agency FB" panose="020B0503020202020204" pitchFamily="34" charset="0"/>
              </a:rPr>
              <a:t>buncher</a:t>
            </a:r>
            <a:r>
              <a:rPr lang="es-ES" sz="2000" dirty="0">
                <a:solidFill>
                  <a:schemeClr val="accent4"/>
                </a:solidFill>
                <a:latin typeface="Agency FB" panose="020B0503020202020204" pitchFamily="34" charset="0"/>
              </a:rPr>
              <a:t> </a:t>
            </a:r>
          </a:p>
          <a:p>
            <a:pPr algn="ctr"/>
            <a:r>
              <a:rPr lang="es-ES" sz="2000" dirty="0">
                <a:solidFill>
                  <a:schemeClr val="accent4"/>
                </a:solidFill>
                <a:latin typeface="Agency FB" panose="020B0503020202020204" pitchFamily="34" charset="0"/>
              </a:rPr>
              <a:t>(</a:t>
            </a:r>
            <a:r>
              <a:rPr lang="es-ES" sz="2000" dirty="0">
                <a:solidFill>
                  <a:schemeClr val="accent4"/>
                </a:solidFill>
                <a:latin typeface="Symbol" panose="05050102010706020507" pitchFamily="18" charset="2"/>
              </a:rPr>
              <a:t>D</a:t>
            </a:r>
            <a:r>
              <a:rPr lang="es-ES" sz="2000" dirty="0">
                <a:solidFill>
                  <a:schemeClr val="accent4"/>
                </a:solidFill>
                <a:latin typeface="Agency FB" panose="020B0503020202020204" pitchFamily="34" charset="0"/>
              </a:rPr>
              <a:t>T=2ns)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D7530CDC-727B-7016-588E-E9CCAB14017A}"/>
              </a:ext>
            </a:extLst>
          </p:cNvPr>
          <p:cNvCxnSpPr>
            <a:cxnSpLocks/>
          </p:cNvCxnSpPr>
          <p:nvPr/>
        </p:nvCxnSpPr>
        <p:spPr>
          <a:xfrm>
            <a:off x="9653469" y="1655848"/>
            <a:ext cx="258955" cy="365531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781DADD2-D530-7433-5C4B-D16DF34D9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7022" y="1838613"/>
            <a:ext cx="1021753" cy="1052904"/>
          </a:xfrm>
          <a:prstGeom prst="rect">
            <a:avLst/>
          </a:prstGeom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3A4A89A5-93DD-7401-6298-8EC85EA26D39}"/>
              </a:ext>
            </a:extLst>
          </p:cNvPr>
          <p:cNvSpPr/>
          <p:nvPr/>
        </p:nvSpPr>
        <p:spPr>
          <a:xfrm>
            <a:off x="163351" y="915411"/>
            <a:ext cx="11902088" cy="433549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4C551CA-D48F-4501-7D90-A8121DC301B5}"/>
              </a:ext>
            </a:extLst>
          </p:cNvPr>
          <p:cNvSpPr txBox="1"/>
          <p:nvPr/>
        </p:nvSpPr>
        <p:spPr>
          <a:xfrm>
            <a:off x="1084409" y="5100204"/>
            <a:ext cx="60917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Agency FB" panose="020B0503020202020204" pitchFamily="34" charset="0"/>
              </a:rPr>
              <a:t>After </a:t>
            </a:r>
            <a:r>
              <a:rPr lang="es-ES" sz="2000" b="1" dirty="0" err="1">
                <a:latin typeface="Agency FB" panose="020B0503020202020204" pitchFamily="34" charset="0"/>
              </a:rPr>
              <a:t>demonstrating</a:t>
            </a:r>
            <a:r>
              <a:rPr lang="es-ES" sz="2000" b="1" dirty="0">
                <a:latin typeface="Agency FB" panose="020B0503020202020204" pitchFamily="34" charset="0"/>
              </a:rPr>
              <a:t> </a:t>
            </a:r>
            <a:r>
              <a:rPr lang="es-ES" sz="2000" b="1" dirty="0" err="1">
                <a:latin typeface="Agency FB" panose="020B0503020202020204" pitchFamily="34" charset="0"/>
              </a:rPr>
              <a:t>the</a:t>
            </a:r>
            <a:r>
              <a:rPr lang="es-ES" sz="2000" b="1" dirty="0">
                <a:latin typeface="Agency FB" panose="020B0503020202020204" pitchFamily="34" charset="0"/>
              </a:rPr>
              <a:t> </a:t>
            </a:r>
            <a:r>
              <a:rPr lang="es-ES" sz="2000" b="1" dirty="0" err="1">
                <a:latin typeface="Agency FB" panose="020B0503020202020204" pitchFamily="34" charset="0"/>
              </a:rPr>
              <a:t>fasibility</a:t>
            </a:r>
            <a:r>
              <a:rPr lang="es-ES" sz="2000" b="1" dirty="0">
                <a:latin typeface="Agency FB" panose="020B0503020202020204" pitchFamily="34" charset="0"/>
              </a:rPr>
              <a:t> </a:t>
            </a:r>
            <a:r>
              <a:rPr lang="es-ES" sz="2000" b="1" dirty="0" err="1">
                <a:latin typeface="Agency FB" panose="020B0503020202020204" pitchFamily="34" charset="0"/>
              </a:rPr>
              <a:t>of</a:t>
            </a:r>
            <a:r>
              <a:rPr lang="es-ES" sz="2000" b="1" dirty="0">
                <a:latin typeface="Agency FB" panose="020B0503020202020204" pitchFamily="34" charset="0"/>
              </a:rPr>
              <a:t> (</a:t>
            </a:r>
            <a:r>
              <a:rPr lang="es-ES" sz="2000" b="1" dirty="0" err="1">
                <a:latin typeface="Symbol" panose="05050102010706020507" pitchFamily="18" charset="2"/>
              </a:rPr>
              <a:t>a</a:t>
            </a:r>
            <a:r>
              <a:rPr lang="es-ES" sz="2000" b="1" dirty="0" err="1">
                <a:latin typeface="Agency FB" panose="020B0503020202020204" pitchFamily="34" charset="0"/>
              </a:rPr>
              <a:t>,n</a:t>
            </a:r>
            <a:r>
              <a:rPr lang="es-ES" sz="2000" b="1" dirty="0">
                <a:latin typeface="Agency FB" panose="020B0503020202020204" pitchFamily="34" charset="0"/>
              </a:rPr>
              <a:t>) </a:t>
            </a:r>
            <a:r>
              <a:rPr lang="es-ES" sz="2000" b="1" dirty="0" err="1">
                <a:latin typeface="Agency FB" panose="020B0503020202020204" pitchFamily="34" charset="0"/>
              </a:rPr>
              <a:t>ToF</a:t>
            </a:r>
            <a:r>
              <a:rPr lang="es-ES" sz="2000" b="1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specroscopy</a:t>
            </a:r>
            <a:r>
              <a:rPr lang="es-ES" sz="2000" dirty="0">
                <a:latin typeface="Agency FB" panose="020B0503020202020204" pitchFamily="34" charset="0"/>
              </a:rPr>
              <a:t>, </a:t>
            </a:r>
            <a:r>
              <a:rPr lang="es-ES" sz="2000" dirty="0" err="1">
                <a:latin typeface="Agency FB" panose="020B0503020202020204" pitchFamily="34" charset="0"/>
              </a:rPr>
              <a:t>we’ve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waited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three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years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to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become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b="1" dirty="0" err="1">
                <a:latin typeface="Agency FB" panose="020B0503020202020204" pitchFamily="34" charset="0"/>
              </a:rPr>
              <a:t>fully</a:t>
            </a:r>
            <a:r>
              <a:rPr lang="es-ES" sz="2000" b="1" dirty="0">
                <a:latin typeface="Agency FB" panose="020B0503020202020204" pitchFamily="34" charset="0"/>
              </a:rPr>
              <a:t> productive and </a:t>
            </a:r>
            <a:r>
              <a:rPr lang="es-ES" sz="2000" b="1" dirty="0" err="1">
                <a:latin typeface="Agency FB" panose="020B0503020202020204" pitchFamily="34" charset="0"/>
              </a:rPr>
              <a:t>realiable</a:t>
            </a:r>
            <a:endParaRPr lang="es-ES" sz="2000" b="1" dirty="0">
              <a:latin typeface="Agency FB" panose="020B0503020202020204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5B93CB1-D042-6B05-AD86-D9ACC137F52D}"/>
              </a:ext>
            </a:extLst>
          </p:cNvPr>
          <p:cNvSpPr txBox="1"/>
          <p:nvPr/>
        </p:nvSpPr>
        <p:spPr>
          <a:xfrm>
            <a:off x="6932103" y="4149080"/>
            <a:ext cx="52967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>
                <a:latin typeface="Agency FB" panose="020B0503020202020204" pitchFamily="34" charset="0"/>
              </a:rPr>
              <a:t>By</a:t>
            </a:r>
            <a:r>
              <a:rPr lang="es-ES" sz="2000" b="1" dirty="0">
                <a:latin typeface="Agency FB" panose="020B0503020202020204" pitchFamily="34" charset="0"/>
              </a:rPr>
              <a:t> </a:t>
            </a:r>
            <a:r>
              <a:rPr lang="es-ES" sz="2000" b="1" dirty="0" err="1">
                <a:latin typeface="Agency FB" panose="020B0503020202020204" pitchFamily="34" charset="0"/>
              </a:rPr>
              <a:t>end</a:t>
            </a:r>
            <a:r>
              <a:rPr lang="es-ES" sz="2000" b="1" dirty="0">
                <a:latin typeface="Agency FB" panose="020B0503020202020204" pitchFamily="34" charset="0"/>
              </a:rPr>
              <a:t> </a:t>
            </a:r>
            <a:r>
              <a:rPr lang="es-ES" sz="2000" b="1" dirty="0" err="1">
                <a:latin typeface="Agency FB" panose="020B0503020202020204" pitchFamily="34" charset="0"/>
              </a:rPr>
              <a:t>of</a:t>
            </a:r>
            <a:r>
              <a:rPr lang="es-ES" sz="2000" b="1" dirty="0">
                <a:latin typeface="Agency FB" panose="020B0503020202020204" pitchFamily="34" charset="0"/>
              </a:rPr>
              <a:t> 2026:</a:t>
            </a:r>
          </a:p>
          <a:p>
            <a:pPr marL="179388" indent="-179388">
              <a:buFontTx/>
              <a:buChar char="-"/>
            </a:pPr>
            <a:r>
              <a:rPr lang="es-ES" sz="2000" dirty="0" err="1">
                <a:latin typeface="Agency FB" panose="020B0503020202020204" pitchFamily="34" charset="0"/>
              </a:rPr>
              <a:t>Our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own</a:t>
            </a:r>
            <a:r>
              <a:rPr lang="es-ES" sz="2000" dirty="0">
                <a:latin typeface="Agency FB" panose="020B0503020202020204" pitchFamily="34" charset="0"/>
              </a:rPr>
              <a:t> array </a:t>
            </a:r>
            <a:r>
              <a:rPr lang="es-ES" sz="2000" dirty="0" err="1">
                <a:latin typeface="Agency FB" panose="020B0503020202020204" pitchFamily="34" charset="0"/>
              </a:rPr>
              <a:t>of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detectors</a:t>
            </a:r>
            <a:r>
              <a:rPr lang="es-ES" sz="2000" dirty="0">
                <a:latin typeface="Agency FB" panose="020B0503020202020204" pitchFamily="34" charset="0"/>
              </a:rPr>
              <a:t>, compatible </a:t>
            </a:r>
            <a:r>
              <a:rPr lang="es-ES" sz="2000" dirty="0" err="1">
                <a:latin typeface="Agency FB" panose="020B0503020202020204" pitchFamily="34" charset="0"/>
              </a:rPr>
              <a:t>with</a:t>
            </a:r>
            <a:r>
              <a:rPr lang="es-ES" sz="2000" dirty="0">
                <a:latin typeface="Agency FB" panose="020B0503020202020204" pitchFamily="34" charset="0"/>
              </a:rPr>
              <a:t> MONSTER</a:t>
            </a:r>
          </a:p>
          <a:p>
            <a:pPr marL="179388" indent="-179388">
              <a:buFontTx/>
              <a:buChar char="-"/>
            </a:pPr>
            <a:r>
              <a:rPr lang="es-ES" sz="2000" dirty="0">
                <a:latin typeface="Agency FB" panose="020B0503020202020204" pitchFamily="34" charset="0"/>
              </a:rPr>
              <a:t>A 16 </a:t>
            </a:r>
            <a:r>
              <a:rPr lang="es-ES" sz="2000" dirty="0" err="1">
                <a:latin typeface="Agency FB" panose="020B0503020202020204" pitchFamily="34" charset="0"/>
              </a:rPr>
              <a:t>channel</a:t>
            </a:r>
            <a:r>
              <a:rPr lang="es-ES" sz="2000" dirty="0">
                <a:latin typeface="Agency FB" panose="020B0503020202020204" pitchFamily="34" charset="0"/>
              </a:rPr>
              <a:t> 12 bits </a:t>
            </a:r>
            <a:r>
              <a:rPr lang="es-ES" sz="2000" dirty="0" err="1">
                <a:latin typeface="Agency FB" panose="020B0503020202020204" pitchFamily="34" charset="0"/>
              </a:rPr>
              <a:t>digitizer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(</a:t>
            </a:r>
            <a:r>
              <a:rPr lang="es-ES" dirty="0" err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old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 </a:t>
            </a:r>
            <a:r>
              <a:rPr lang="es-ES" dirty="0" err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one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 </a:t>
            </a:r>
            <a:r>
              <a:rPr lang="es-ES" dirty="0" err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was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 8 </a:t>
            </a:r>
            <a:r>
              <a:rPr lang="es-ES" dirty="0" err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channels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, 10 bits)</a:t>
            </a:r>
            <a:endParaRPr lang="es-ES" sz="20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</a:endParaRPr>
          </a:p>
          <a:p>
            <a:pPr marL="179388" indent="-179388">
              <a:buFontTx/>
              <a:buChar char="-"/>
            </a:pPr>
            <a:r>
              <a:rPr lang="es-ES" sz="2000" dirty="0">
                <a:latin typeface="Agency FB" panose="020B0503020202020204" pitchFamily="34" charset="0"/>
              </a:rPr>
              <a:t>A </a:t>
            </a:r>
            <a:r>
              <a:rPr lang="es-ES" sz="2000" dirty="0" err="1">
                <a:latin typeface="Agency FB" panose="020B0503020202020204" pitchFamily="34" charset="0"/>
              </a:rPr>
              <a:t>high</a:t>
            </a:r>
            <a:r>
              <a:rPr lang="es-ES" sz="2000" dirty="0">
                <a:latin typeface="Agency FB" panose="020B0503020202020204" pitchFamily="34" charset="0"/>
              </a:rPr>
              <a:t> performance </a:t>
            </a:r>
            <a:r>
              <a:rPr lang="es-ES" sz="2000" dirty="0" err="1">
                <a:latin typeface="Agency FB" panose="020B0503020202020204" pitchFamily="34" charset="0"/>
              </a:rPr>
              <a:t>buncher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>
                <a:latin typeface="Symbol" panose="05050102010706020507" pitchFamily="18" charset="2"/>
              </a:rPr>
              <a:t>a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beams</a:t>
            </a:r>
            <a:r>
              <a:rPr lang="es-ES" sz="2000" dirty="0">
                <a:latin typeface="Agency FB" panose="020B0503020202020204" pitchFamily="34" charset="0"/>
              </a:rPr>
              <a:t> (2 </a:t>
            </a:r>
            <a:r>
              <a:rPr lang="es-ES" sz="2000" dirty="0" err="1">
                <a:latin typeface="Agency FB" panose="020B0503020202020204" pitchFamily="34" charset="0"/>
              </a:rPr>
              <a:t>ns</a:t>
            </a:r>
            <a:r>
              <a:rPr lang="es-ES" sz="2000" dirty="0">
                <a:latin typeface="Agency FB" panose="020B0503020202020204" pitchFamily="34" charset="0"/>
              </a:rPr>
              <a:t>)</a:t>
            </a:r>
          </a:p>
          <a:p>
            <a:pPr marL="179388" indent="-179388">
              <a:buFontTx/>
              <a:buChar char="-"/>
            </a:pPr>
            <a:r>
              <a:rPr lang="es-ES" sz="2000" dirty="0">
                <a:latin typeface="Agency FB" panose="020B0503020202020204" pitchFamily="34" charset="0"/>
              </a:rPr>
              <a:t>A </a:t>
            </a:r>
            <a:r>
              <a:rPr lang="es-ES" sz="2000" dirty="0" err="1">
                <a:latin typeface="Agency FB" panose="020B0503020202020204" pitchFamily="34" charset="0"/>
              </a:rPr>
              <a:t>high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intensity</a:t>
            </a:r>
            <a:r>
              <a:rPr lang="es-ES" sz="2000" dirty="0">
                <a:latin typeface="Agency FB" panose="020B0503020202020204" pitchFamily="34" charset="0"/>
              </a:rPr>
              <a:t> ion </a:t>
            </a:r>
            <a:r>
              <a:rPr lang="es-ES" sz="2000" dirty="0" err="1">
                <a:latin typeface="Agency FB" panose="020B0503020202020204" pitchFamily="34" charset="0"/>
              </a:rPr>
              <a:t>source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for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>
                <a:latin typeface="Symbol" panose="05050102010706020507" pitchFamily="18" charset="2"/>
              </a:rPr>
              <a:t>a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beams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(</a:t>
            </a:r>
            <a:r>
              <a:rPr lang="es-ES" dirty="0" err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from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 2 </a:t>
            </a:r>
            <a:r>
              <a:rPr lang="es-ES" dirty="0" err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to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 20 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A)</a:t>
            </a:r>
            <a:endParaRPr lang="es-ES" sz="20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</a:endParaRPr>
          </a:p>
          <a:p>
            <a:pPr marL="179388" indent="-179388">
              <a:buFontTx/>
              <a:buChar char="-"/>
            </a:pPr>
            <a:r>
              <a:rPr lang="es-ES" sz="2000" dirty="0">
                <a:latin typeface="Agency FB" panose="020B0503020202020204" pitchFamily="34" charset="0"/>
              </a:rPr>
              <a:t>Detector </a:t>
            </a:r>
            <a:r>
              <a:rPr lang="es-ES" sz="2000" dirty="0" err="1">
                <a:latin typeface="Agency FB" panose="020B0503020202020204" pitchFamily="34" charset="0"/>
              </a:rPr>
              <a:t>calibration</a:t>
            </a:r>
            <a:r>
              <a:rPr lang="es-ES" sz="2000" dirty="0">
                <a:latin typeface="Agency FB" panose="020B0503020202020204" pitchFamily="34" charset="0"/>
              </a:rPr>
              <a:t> and </a:t>
            </a:r>
            <a:r>
              <a:rPr lang="es-ES" sz="2000" dirty="0" err="1">
                <a:latin typeface="Agency FB" panose="020B0503020202020204" pitchFamily="34" charset="0"/>
              </a:rPr>
              <a:t>methodology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validated</a:t>
            </a:r>
            <a:r>
              <a:rPr lang="es-ES" sz="2000" dirty="0">
                <a:latin typeface="Agency FB" panose="020B0503020202020204" pitchFamily="34" charset="0"/>
              </a:rPr>
              <a:t> at PTB (</a:t>
            </a:r>
            <a:r>
              <a:rPr lang="es-ES" sz="2000" dirty="0" err="1">
                <a:latin typeface="Agency FB" panose="020B0503020202020204" pitchFamily="34" charset="0"/>
              </a:rPr>
              <a:t>Sc.V</a:t>
            </a:r>
            <a:r>
              <a:rPr lang="es-ES" sz="2000" dirty="0">
                <a:latin typeface="Agency FB" panose="020B0503020202020204" pitchFamily="34" charset="0"/>
              </a:rPr>
              <a:t>)</a:t>
            </a:r>
          </a:p>
          <a:p>
            <a:pPr marL="179388" indent="-179388">
              <a:buFontTx/>
              <a:buChar char="-"/>
            </a:pPr>
            <a:r>
              <a:rPr lang="es-ES" sz="2000" dirty="0">
                <a:latin typeface="Agency FB" panose="020B0503020202020204" pitchFamily="34" charset="0"/>
              </a:rPr>
              <a:t>A </a:t>
            </a:r>
            <a:r>
              <a:rPr lang="es-ES" sz="2000" dirty="0" err="1">
                <a:latin typeface="Agency FB" panose="020B0503020202020204" pitchFamily="34" charset="0"/>
              </a:rPr>
              <a:t>high</a:t>
            </a:r>
            <a:r>
              <a:rPr lang="es-ES" sz="2000" dirty="0">
                <a:latin typeface="Agency FB" panose="020B0503020202020204" pitchFamily="34" charset="0"/>
              </a:rPr>
              <a:t> performance and </a:t>
            </a:r>
            <a:r>
              <a:rPr lang="es-ES" sz="2000" dirty="0" err="1">
                <a:latin typeface="Agency FB" panose="020B0503020202020204" pitchFamily="34" charset="0"/>
              </a:rPr>
              <a:t>well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trained</a:t>
            </a:r>
            <a:r>
              <a:rPr lang="es-ES" sz="2000" dirty="0">
                <a:latin typeface="Agency FB" panose="020B0503020202020204" pitchFamily="34" charset="0"/>
              </a:rPr>
              <a:t> PhD </a:t>
            </a:r>
            <a:r>
              <a:rPr lang="es-ES" sz="2000" dirty="0" err="1">
                <a:latin typeface="Agency FB" panose="020B0503020202020204" pitchFamily="34" charset="0"/>
              </a:rPr>
              <a:t>student</a:t>
            </a:r>
            <a:endParaRPr lang="es-ES" sz="2000" b="1" dirty="0">
              <a:latin typeface="Agency FB" panose="020B0503020202020204" pitchFamily="34" charset="0"/>
            </a:endParaRPr>
          </a:p>
        </p:txBody>
      </p:sp>
      <p:sp>
        <p:nvSpPr>
          <p:cNvPr id="23" name="Abrir llave 22">
            <a:extLst>
              <a:ext uri="{FF2B5EF4-FFF2-40B4-BE49-F238E27FC236}">
                <a16:creationId xmlns:a16="http://schemas.microsoft.com/office/drawing/2014/main" id="{73082CC5-E106-D5A1-3B9B-5E53EFE38D63}"/>
              </a:ext>
            </a:extLst>
          </p:cNvPr>
          <p:cNvSpPr/>
          <p:nvPr/>
        </p:nvSpPr>
        <p:spPr>
          <a:xfrm>
            <a:off x="6816080" y="4170283"/>
            <a:ext cx="288033" cy="2126468"/>
          </a:xfrm>
          <a:prstGeom prst="leftBrace">
            <a:avLst>
              <a:gd name="adj1" fmla="val 8333"/>
              <a:gd name="adj2" fmla="val 67927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568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" grpId="0"/>
      <p:bldP spid="24" grpId="0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389AA2-F095-AE5F-809A-E0242F44C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Collaborations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research</a:t>
            </a:r>
            <a:r>
              <a:rPr lang="es-ES" dirty="0"/>
              <a:t> </a:t>
            </a:r>
            <a:r>
              <a:rPr lang="es-ES" dirty="0" err="1"/>
              <a:t>groups</a:t>
            </a:r>
            <a:r>
              <a:rPr lang="es-ES" dirty="0"/>
              <a:t> &amp; </a:t>
            </a:r>
            <a:r>
              <a:rPr lang="es-ES" dirty="0" err="1"/>
              <a:t>industry</a:t>
            </a:r>
            <a:r>
              <a:rPr lang="es-ES" dirty="0"/>
              <a:t> (</a:t>
            </a:r>
            <a:r>
              <a:rPr lang="es-ES" dirty="0" err="1"/>
              <a:t>besides</a:t>
            </a:r>
            <a:r>
              <a:rPr lang="es-ES" dirty="0"/>
              <a:t> MANY </a:t>
            </a:r>
            <a:r>
              <a:rPr lang="es-ES" dirty="0" err="1"/>
              <a:t>activities</a:t>
            </a:r>
            <a:r>
              <a:rPr lang="es-ES" dirty="0"/>
              <a:t>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654177D-4B37-F932-7B3B-9B0B4748E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17</a:t>
            </a:fld>
            <a:endParaRPr lang="es-ES_tradnl"/>
          </a:p>
        </p:txBody>
      </p:sp>
      <p:sp>
        <p:nvSpPr>
          <p:cNvPr id="5" name="Rectangle 45">
            <a:extLst>
              <a:ext uri="{FF2B5EF4-FFF2-40B4-BE49-F238E27FC236}">
                <a16:creationId xmlns:a16="http://schemas.microsoft.com/office/drawing/2014/main" id="{FE7624B9-E4E5-1406-D526-7C7DCDFB8A0B}"/>
              </a:ext>
            </a:extLst>
          </p:cNvPr>
          <p:cNvSpPr/>
          <p:nvPr/>
        </p:nvSpPr>
        <p:spPr>
          <a:xfrm>
            <a:off x="236928" y="836712"/>
            <a:ext cx="2820594" cy="5400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" name="56 Rectángulo">
            <a:extLst>
              <a:ext uri="{FF2B5EF4-FFF2-40B4-BE49-F238E27FC236}">
                <a16:creationId xmlns:a16="http://schemas.microsoft.com/office/drawing/2014/main" id="{168F0295-87A8-482B-1E75-BE5D2B850202}"/>
              </a:ext>
            </a:extLst>
          </p:cNvPr>
          <p:cNvSpPr/>
          <p:nvPr/>
        </p:nvSpPr>
        <p:spPr>
          <a:xfrm>
            <a:off x="226412" y="836712"/>
            <a:ext cx="2831110" cy="707886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gency FB" panose="020B0503020202020204" pitchFamily="34" charset="0"/>
              </a:rPr>
              <a:t>Characterization of concrete for shielding @IFMIF-DONES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C700531-4869-287A-1CBB-EC4CFA3C88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72" t="6788"/>
          <a:stretch>
            <a:fillRect/>
          </a:stretch>
        </p:blipFill>
        <p:spPr>
          <a:xfrm>
            <a:off x="406400" y="2784128"/>
            <a:ext cx="2395382" cy="1588761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6C2ECF8-A0F1-5BD5-6C0F-BD1CE5810E60}"/>
              </a:ext>
            </a:extLst>
          </p:cNvPr>
          <p:cNvSpPr txBox="1"/>
          <p:nvPr/>
        </p:nvSpPr>
        <p:spPr>
          <a:xfrm>
            <a:off x="195145" y="1534211"/>
            <a:ext cx="282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err="1">
                <a:latin typeface="Agency FB" panose="020B0503020202020204" pitchFamily="34" charset="0"/>
              </a:rPr>
              <a:t>The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construction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of</a:t>
            </a:r>
            <a:r>
              <a:rPr lang="es-ES" dirty="0">
                <a:latin typeface="Agency FB" panose="020B0503020202020204" pitchFamily="34" charset="0"/>
              </a:rPr>
              <a:t> IFMIF-DONES </a:t>
            </a:r>
            <a:r>
              <a:rPr lang="es-ES" dirty="0" err="1">
                <a:latin typeface="Agency FB" panose="020B0503020202020204" pitchFamily="34" charset="0"/>
              </a:rPr>
              <a:t>requires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efficient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shielding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to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neutrons</a:t>
            </a:r>
            <a:r>
              <a:rPr lang="es-ES" dirty="0">
                <a:latin typeface="Agency FB" panose="020B0503020202020204" pitchFamily="34" charset="0"/>
              </a:rPr>
              <a:t>, </a:t>
            </a:r>
            <a:r>
              <a:rPr lang="es-ES" dirty="0" err="1">
                <a:latin typeface="Agency FB" panose="020B0503020202020204" pitchFamily="34" charset="0"/>
              </a:rPr>
              <a:t>for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which</a:t>
            </a:r>
            <a:r>
              <a:rPr lang="es-ES" dirty="0">
                <a:latin typeface="Agency FB" panose="020B0503020202020204" pitchFamily="34" charset="0"/>
              </a:rPr>
              <a:t> new concrete </a:t>
            </a:r>
            <a:r>
              <a:rPr lang="es-ES" dirty="0" err="1">
                <a:latin typeface="Agency FB" panose="020B0503020202020204" pitchFamily="34" charset="0"/>
              </a:rPr>
              <a:t>compositions</a:t>
            </a:r>
            <a:r>
              <a:rPr lang="es-ES" dirty="0">
                <a:latin typeface="Agency FB" panose="020B0503020202020204" pitchFamily="34" charset="0"/>
              </a:rPr>
              <a:t> are </a:t>
            </a:r>
            <a:r>
              <a:rPr lang="es-ES" dirty="0" err="1">
                <a:latin typeface="Agency FB" panose="020B0503020202020204" pitchFamily="34" charset="0"/>
              </a:rPr>
              <a:t>being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developed</a:t>
            </a:r>
            <a:r>
              <a:rPr lang="es-E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5C77289-C729-D3E1-D435-F9648ACC829E}"/>
              </a:ext>
            </a:extLst>
          </p:cNvPr>
          <p:cNvSpPr txBox="1"/>
          <p:nvPr/>
        </p:nvSpPr>
        <p:spPr>
          <a:xfrm>
            <a:off x="244398" y="4484483"/>
            <a:ext cx="27713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err="1">
                <a:latin typeface="Agency FB" panose="020B0503020202020204" pitchFamily="34" charset="0"/>
              </a:rPr>
              <a:t>Transmission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measurements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with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fast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monoenergetic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neutron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beams</a:t>
            </a:r>
            <a:r>
              <a:rPr lang="es-ES" sz="2000" dirty="0">
                <a:latin typeface="Agency FB" panose="020B0503020202020204" pitchFamily="34" charset="0"/>
              </a:rPr>
              <a:t> are </a:t>
            </a:r>
            <a:r>
              <a:rPr lang="es-ES" sz="2000" dirty="0" err="1">
                <a:latin typeface="Agency FB" panose="020B0503020202020204" pitchFamily="34" charset="0"/>
              </a:rPr>
              <a:t>carried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out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to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validate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the</a:t>
            </a:r>
            <a:r>
              <a:rPr lang="es-ES" sz="2000" dirty="0">
                <a:latin typeface="Agency FB" panose="020B0503020202020204" pitchFamily="34" charset="0"/>
              </a:rPr>
              <a:t> GEANT4 Monte Carlo  </a:t>
            </a:r>
            <a:r>
              <a:rPr lang="es-ES" sz="2000" dirty="0" err="1">
                <a:latin typeface="Agency FB" panose="020B0503020202020204" pitchFamily="34" charset="0"/>
              </a:rPr>
              <a:t>calculations</a:t>
            </a:r>
            <a:r>
              <a:rPr lang="es-ES" sz="2000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11" name="Rectangle 45">
            <a:extLst>
              <a:ext uri="{FF2B5EF4-FFF2-40B4-BE49-F238E27FC236}">
                <a16:creationId xmlns:a16="http://schemas.microsoft.com/office/drawing/2014/main" id="{DA6EFF85-0978-0C4A-6130-8C41CA8FEC52}"/>
              </a:ext>
            </a:extLst>
          </p:cNvPr>
          <p:cNvSpPr/>
          <p:nvPr/>
        </p:nvSpPr>
        <p:spPr>
          <a:xfrm>
            <a:off x="3143672" y="836712"/>
            <a:ext cx="2845511" cy="539510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56 Rectángulo">
            <a:extLst>
              <a:ext uri="{FF2B5EF4-FFF2-40B4-BE49-F238E27FC236}">
                <a16:creationId xmlns:a16="http://schemas.microsoft.com/office/drawing/2014/main" id="{FC57BF5E-F0DC-30C0-FF1C-5A80778E24CF}"/>
              </a:ext>
            </a:extLst>
          </p:cNvPr>
          <p:cNvSpPr/>
          <p:nvPr/>
        </p:nvSpPr>
        <p:spPr>
          <a:xfrm>
            <a:off x="3143672" y="836712"/>
            <a:ext cx="2831110" cy="36933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gency FB" panose="020B0503020202020204" pitchFamily="34" charset="0"/>
              </a:rPr>
              <a:t>Mutagenesis for improved crops</a:t>
            </a:r>
          </a:p>
        </p:txBody>
      </p:sp>
      <p:pic>
        <p:nvPicPr>
          <p:cNvPr id="13" name="Picture 6" descr="ANECOOP - eComercio Agrario">
            <a:extLst>
              <a:ext uri="{FF2B5EF4-FFF2-40B4-BE49-F238E27FC236}">
                <a16:creationId xmlns:a16="http://schemas.microsoft.com/office/drawing/2014/main" id="{05936258-F4CA-B34D-77A8-B7E0C3DFFD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7" t="11899" r="9694" b="10741"/>
          <a:stretch>
            <a:fillRect/>
          </a:stretch>
        </p:blipFill>
        <p:spPr bwMode="auto">
          <a:xfrm>
            <a:off x="5057365" y="2174313"/>
            <a:ext cx="850181" cy="609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DDF5B12A-1AE9-E6F0-B7D6-DD2946D1E48A}"/>
              </a:ext>
            </a:extLst>
          </p:cNvPr>
          <p:cNvSpPr txBox="1"/>
          <p:nvPr/>
        </p:nvSpPr>
        <p:spPr>
          <a:xfrm>
            <a:off x="3143672" y="1258300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Agency FB" panose="020B0503020202020204" pitchFamily="34" charset="0"/>
              </a:rPr>
              <a:t>Kaki </a:t>
            </a:r>
            <a:r>
              <a:rPr lang="es-ES" dirty="0" err="1">
                <a:latin typeface="Agency FB" panose="020B0503020202020204" pitchFamily="34" charset="0"/>
              </a:rPr>
              <a:t>buds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were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irradiated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with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fast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neutrons</a:t>
            </a:r>
            <a:r>
              <a:rPr lang="es-ES" dirty="0">
                <a:latin typeface="Agency FB" panose="020B0503020202020204" pitchFamily="34" charset="0"/>
              </a:rPr>
              <a:t> in a </a:t>
            </a:r>
            <a:r>
              <a:rPr lang="es-ES" dirty="0" err="1">
                <a:latin typeface="Agency FB" panose="020B0503020202020204" pitchFamily="34" charset="0"/>
              </a:rPr>
              <a:t>range</a:t>
            </a:r>
            <a:r>
              <a:rPr lang="es-ES" dirty="0">
                <a:latin typeface="Agency FB" panose="020B0503020202020204" pitchFamily="34" charset="0"/>
              </a:rPr>
              <a:t> 0,1 </a:t>
            </a:r>
            <a:r>
              <a:rPr lang="es-ES" dirty="0" err="1">
                <a:latin typeface="Agency FB" panose="020B0503020202020204" pitchFamily="34" charset="0"/>
              </a:rPr>
              <a:t>to</a:t>
            </a:r>
            <a:r>
              <a:rPr lang="es-ES" dirty="0">
                <a:latin typeface="Agency FB" panose="020B0503020202020204" pitchFamily="34" charset="0"/>
              </a:rPr>
              <a:t> 1 Gy, </a:t>
            </a:r>
            <a:r>
              <a:rPr lang="es-ES" dirty="0" err="1">
                <a:latin typeface="Agency FB" panose="020B0503020202020204" pitchFamily="34" charset="0"/>
              </a:rPr>
              <a:t>achieveing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the</a:t>
            </a:r>
            <a:r>
              <a:rPr lang="es-ES" dirty="0">
                <a:latin typeface="Agency FB" panose="020B0503020202020204" pitchFamily="34" charset="0"/>
              </a:rPr>
              <a:t> LD=50 @ ~1Gy. 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D0E26D93-4964-6B6B-89CD-C6A83588382B}"/>
              </a:ext>
            </a:extLst>
          </p:cNvPr>
          <p:cNvGrpSpPr/>
          <p:nvPr/>
        </p:nvGrpSpPr>
        <p:grpSpPr>
          <a:xfrm>
            <a:off x="3226994" y="2181629"/>
            <a:ext cx="1815971" cy="1584091"/>
            <a:chOff x="10707773" y="20263350"/>
            <a:chExt cx="4857750" cy="3426911"/>
          </a:xfrm>
        </p:grpSpPr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66885164-85CD-2F4B-2ECE-E09AC84583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73"/>
            <a:stretch>
              <a:fillRect/>
            </a:stretch>
          </p:blipFill>
          <p:spPr bwMode="auto">
            <a:xfrm>
              <a:off x="10707773" y="20263350"/>
              <a:ext cx="4857750" cy="3426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BCF73C40-C1D3-D8C7-64CE-95D2E23574CB}"/>
                </a:ext>
              </a:extLst>
            </p:cNvPr>
            <p:cNvSpPr txBox="1"/>
            <p:nvPr/>
          </p:nvSpPr>
          <p:spPr>
            <a:xfrm>
              <a:off x="10842361" y="20389349"/>
              <a:ext cx="2340186" cy="12650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</a:rPr>
                <a:t>Fast neutrons </a:t>
              </a:r>
            </a:p>
          </p:txBody>
        </p:sp>
      </p:grpSp>
      <p:pic>
        <p:nvPicPr>
          <p:cNvPr id="18" name="Imagen 17">
            <a:extLst>
              <a:ext uri="{FF2B5EF4-FFF2-40B4-BE49-F238E27FC236}">
                <a16:creationId xmlns:a16="http://schemas.microsoft.com/office/drawing/2014/main" id="{917CC85F-8B9A-E6EC-DF96-C479E73F8C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4541" y="3683137"/>
            <a:ext cx="2163031" cy="1795316"/>
          </a:xfrm>
          <a:prstGeom prst="rect">
            <a:avLst/>
          </a:prstGeom>
        </p:spPr>
      </p:pic>
      <p:sp>
        <p:nvSpPr>
          <p:cNvPr id="19" name="AutoShape 17" descr="2X Brazilian Flag Sticker 5x3.5 Inch Brazil Bumper Laptop Decal  - Picture 1 of 2">
            <a:extLst>
              <a:ext uri="{FF2B5EF4-FFF2-40B4-BE49-F238E27FC236}">
                <a16:creationId xmlns:a16="http://schemas.microsoft.com/office/drawing/2014/main" id="{9DF221B5-595C-26E2-21A2-9474E2DBBE5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972265" y="4010213"/>
            <a:ext cx="164476" cy="16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6DDF0B1-DDEB-57E8-A8F1-1F0BD6401253}"/>
              </a:ext>
            </a:extLst>
          </p:cNvPr>
          <p:cNvSpPr txBox="1"/>
          <p:nvPr/>
        </p:nvSpPr>
        <p:spPr>
          <a:xfrm>
            <a:off x="3129272" y="5554106"/>
            <a:ext cx="28455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 err="1">
                <a:latin typeface="Agency FB" panose="020B0503020202020204" pitchFamily="34" charset="0"/>
              </a:rPr>
              <a:t>Now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the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fruit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trees</a:t>
            </a:r>
            <a:r>
              <a:rPr lang="es-ES" dirty="0">
                <a:latin typeface="Agency FB" panose="020B0503020202020204" pitchFamily="34" charset="0"/>
              </a:rPr>
              <a:t> are </a:t>
            </a:r>
            <a:r>
              <a:rPr lang="es-ES" dirty="0" err="1">
                <a:latin typeface="Agency FB" panose="020B0503020202020204" pitchFamily="34" charset="0"/>
              </a:rPr>
              <a:t>monitored</a:t>
            </a:r>
            <a:r>
              <a:rPr lang="es-ES" dirty="0">
                <a:latin typeface="Agency FB" panose="020B0503020202020204" pitchFamily="34" charset="0"/>
              </a:rPr>
              <a:t> at ANECOOP </a:t>
            </a:r>
            <a:r>
              <a:rPr lang="es-ES" dirty="0" err="1">
                <a:latin typeface="Agency FB" panose="020B0503020202020204" pitchFamily="34" charset="0"/>
              </a:rPr>
              <a:t>facilities</a:t>
            </a:r>
            <a:r>
              <a:rPr lang="es-ES" dirty="0">
                <a:latin typeface="Agency FB" panose="020B0503020202020204" pitchFamily="34" charset="0"/>
              </a:rPr>
              <a:t> in Valencia.</a:t>
            </a:r>
          </a:p>
        </p:txBody>
      </p:sp>
      <p:pic>
        <p:nvPicPr>
          <p:cNvPr id="7" name="Picture 8" descr="TESELA | Centro de Innovación: Construcción y Patrimonio">
            <a:extLst>
              <a:ext uri="{FF2B5EF4-FFF2-40B4-BE49-F238E27FC236}">
                <a16:creationId xmlns:a16="http://schemas.microsoft.com/office/drawing/2014/main" id="{2099C202-C1C1-518B-A8F8-BA9D394C3B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6" t="14035" r="-268" b="16145"/>
          <a:stretch>
            <a:fillRect/>
          </a:stretch>
        </p:blipFill>
        <p:spPr bwMode="auto">
          <a:xfrm>
            <a:off x="1979047" y="3404115"/>
            <a:ext cx="658506" cy="534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45">
            <a:extLst>
              <a:ext uri="{FF2B5EF4-FFF2-40B4-BE49-F238E27FC236}">
                <a16:creationId xmlns:a16="http://schemas.microsoft.com/office/drawing/2014/main" id="{7DF51EAC-F53B-2D00-672B-B587054E45C6}"/>
              </a:ext>
            </a:extLst>
          </p:cNvPr>
          <p:cNvSpPr/>
          <p:nvPr/>
        </p:nvSpPr>
        <p:spPr>
          <a:xfrm>
            <a:off x="6124626" y="836712"/>
            <a:ext cx="2789571" cy="53813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274"/>
          </a:p>
        </p:txBody>
      </p:sp>
      <p:sp>
        <p:nvSpPr>
          <p:cNvPr id="25" name="56 Rectángulo">
            <a:extLst>
              <a:ext uri="{FF2B5EF4-FFF2-40B4-BE49-F238E27FC236}">
                <a16:creationId xmlns:a16="http://schemas.microsoft.com/office/drawing/2014/main" id="{5989D8D4-ED3B-7F6D-35D1-A87545F069C0}"/>
              </a:ext>
            </a:extLst>
          </p:cNvPr>
          <p:cNvSpPr/>
          <p:nvPr/>
        </p:nvSpPr>
        <p:spPr>
          <a:xfrm>
            <a:off x="6126012" y="836712"/>
            <a:ext cx="2796509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en-US" b="1" baseline="30000" dirty="0">
                <a:solidFill>
                  <a:schemeClr val="bg1"/>
                </a:solidFill>
                <a:latin typeface="Agency FB" panose="020B0503020202020204" pitchFamily="34" charset="0"/>
              </a:rPr>
              <a:t>37</a:t>
            </a:r>
            <a:r>
              <a:rPr lang="en-US" b="1" dirty="0">
                <a:solidFill>
                  <a:schemeClr val="bg1"/>
                </a:solidFill>
                <a:latin typeface="Agency FB" panose="020B0503020202020204" pitchFamily="34" charset="0"/>
              </a:rPr>
              <a:t>Ar production for dark matter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C74378C9-8FF0-3DBA-0FBB-CA815D731A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4218" y="1269585"/>
            <a:ext cx="1157428" cy="904728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6659A084-619D-2B1C-4FED-9458422A404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3144"/>
          <a:stretch>
            <a:fillRect/>
          </a:stretch>
        </p:blipFill>
        <p:spPr>
          <a:xfrm>
            <a:off x="6298535" y="3190531"/>
            <a:ext cx="2353016" cy="180384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41E29470-B807-659A-9762-93CDA75AF504}"/>
              </a:ext>
            </a:extLst>
          </p:cNvPr>
          <p:cNvSpPr txBox="1"/>
          <p:nvPr/>
        </p:nvSpPr>
        <p:spPr>
          <a:xfrm>
            <a:off x="6137689" y="1273261"/>
            <a:ext cx="15565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err="1">
                <a:latin typeface="Agency FB" panose="020B0503020202020204" pitchFamily="34" charset="0"/>
              </a:rPr>
              <a:t>Irradiation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of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CaO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powder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for</a:t>
            </a:r>
            <a:r>
              <a:rPr lang="es-ES" dirty="0">
                <a:latin typeface="Agency FB" panose="020B0503020202020204" pitchFamily="34" charset="0"/>
              </a:rPr>
              <a:t> 5h </a:t>
            </a:r>
            <a:r>
              <a:rPr lang="es-ES" dirty="0" err="1">
                <a:latin typeface="Agency FB" panose="020B0503020202020204" pitchFamily="34" charset="0"/>
              </a:rPr>
              <a:t>with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n-US" dirty="0">
                <a:latin typeface="Agency FB" panose="020B0503020202020204" pitchFamily="34" charset="0"/>
              </a:rPr>
              <a:t>3×10</a:t>
            </a:r>
            <a:r>
              <a:rPr lang="en-US" baseline="30000" dirty="0">
                <a:latin typeface="Agency FB" panose="020B0503020202020204" pitchFamily="34" charset="0"/>
              </a:rPr>
              <a:t>10</a:t>
            </a:r>
            <a:r>
              <a:rPr lang="en-US" dirty="0">
                <a:latin typeface="Agency FB" panose="020B0503020202020204" pitchFamily="34" charset="0"/>
              </a:rPr>
              <a:t>n/</a:t>
            </a:r>
            <a:r>
              <a:rPr lang="en-US" dirty="0" err="1">
                <a:latin typeface="Agency FB" panose="020B0503020202020204" pitchFamily="34" charset="0"/>
              </a:rPr>
              <a:t>sr</a:t>
            </a:r>
            <a:r>
              <a:rPr lang="en-US" dirty="0">
                <a:latin typeface="Agency FB" panose="020B0503020202020204" pitchFamily="34" charset="0"/>
              </a:rPr>
              <a:t>/s from Be(</a:t>
            </a:r>
            <a:r>
              <a:rPr lang="en-US" dirty="0" err="1">
                <a:latin typeface="Agency FB" panose="020B0503020202020204" pitchFamily="34" charset="0"/>
              </a:rPr>
              <a:t>d,n</a:t>
            </a:r>
            <a:r>
              <a:rPr lang="en-US" dirty="0">
                <a:latin typeface="Agency FB" panose="020B0503020202020204" pitchFamily="34" charset="0"/>
              </a:rPr>
              <a:t>) at 1.2 µA:</a:t>
            </a:r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D37DADB9-4AEA-C96F-83EC-0C73F0D59EA7}"/>
              </a:ext>
            </a:extLst>
          </p:cNvPr>
          <p:cNvGrpSpPr/>
          <p:nvPr/>
        </p:nvGrpSpPr>
        <p:grpSpPr>
          <a:xfrm>
            <a:off x="7503980" y="3866780"/>
            <a:ext cx="838827" cy="908397"/>
            <a:chOff x="11353799" y="19250699"/>
            <a:chExt cx="2120727" cy="2754617"/>
          </a:xfrm>
          <a:solidFill>
            <a:srgbClr val="FFFFFF">
              <a:alpha val="60000"/>
            </a:srgbClr>
          </a:solidFill>
        </p:grpSpPr>
        <p:pic>
          <p:nvPicPr>
            <p:cNvPr id="31" name="Picture 2" descr="Logotipo de la Universidad de Zaragoza | Gabinete de Imagen y Comunicación">
              <a:extLst>
                <a:ext uri="{FF2B5EF4-FFF2-40B4-BE49-F238E27FC236}">
                  <a16:creationId xmlns:a16="http://schemas.microsoft.com/office/drawing/2014/main" id="{B7B7D399-AF97-2836-C931-657B6BC19B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7089" b="14230"/>
            <a:stretch>
              <a:fillRect/>
            </a:stretch>
          </p:blipFill>
          <p:spPr bwMode="auto">
            <a:xfrm>
              <a:off x="11678874" y="19250699"/>
              <a:ext cx="1795652" cy="1892877"/>
            </a:xfrm>
            <a:prstGeom prst="rect">
              <a:avLst/>
            </a:prstGeom>
            <a:grpFill/>
          </p:spPr>
        </p:pic>
        <p:pic>
          <p:nvPicPr>
            <p:cNvPr id="32" name="Picture 2" descr="Logotipo de la Universidad de Zaragoza | Gabinete de Imagen y Comunicación">
              <a:extLst>
                <a:ext uri="{FF2B5EF4-FFF2-40B4-BE49-F238E27FC236}">
                  <a16:creationId xmlns:a16="http://schemas.microsoft.com/office/drawing/2014/main" id="{7068DFEB-E67A-8E1A-E859-1226A74F66F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78" t="1" b="-3084"/>
            <a:stretch>
              <a:fillRect/>
            </a:stretch>
          </p:blipFill>
          <p:spPr bwMode="auto">
            <a:xfrm>
              <a:off x="11353799" y="21191293"/>
              <a:ext cx="2120727" cy="814023"/>
            </a:xfrm>
            <a:prstGeom prst="rect">
              <a:avLst/>
            </a:prstGeom>
            <a:grpFill/>
          </p:spPr>
        </p:pic>
      </p:grpSp>
      <p:sp>
        <p:nvSpPr>
          <p:cNvPr id="33" name="CuadroTexto 32">
            <a:extLst>
              <a:ext uri="{FF2B5EF4-FFF2-40B4-BE49-F238E27FC236}">
                <a16:creationId xmlns:a16="http://schemas.microsoft.com/office/drawing/2014/main" id="{3CFCE077-ECB1-1F89-A59D-D3D06F0FBCEA}"/>
              </a:ext>
            </a:extLst>
          </p:cNvPr>
          <p:cNvSpPr txBox="1"/>
          <p:nvPr/>
        </p:nvSpPr>
        <p:spPr>
          <a:xfrm>
            <a:off x="6090052" y="4993186"/>
            <a:ext cx="28812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Agency FB" panose="020B0503020202020204" pitchFamily="34" charset="0"/>
              </a:rPr>
              <a:t>Demonstration of TREX-DM reaching  O(10eV) thresholds, at the level of single-electron ionization in Ar.</a:t>
            </a:r>
            <a:endParaRPr lang="es-ES" dirty="0">
              <a:latin typeface="Agency FB" panose="020B0503020202020204" pitchFamily="34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B83EBC3-3CB6-1433-9470-27B829087E19}"/>
              </a:ext>
            </a:extLst>
          </p:cNvPr>
          <p:cNvSpPr txBox="1"/>
          <p:nvPr/>
        </p:nvSpPr>
        <p:spPr>
          <a:xfrm>
            <a:off x="6137689" y="2459172"/>
            <a:ext cx="27139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baseline="30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40</a:t>
            </a: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Ca(</a:t>
            </a:r>
            <a:r>
              <a:rPr lang="en-US" sz="1600" b="1" dirty="0" err="1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n,a</a:t>
            </a: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)</a:t>
            </a:r>
            <a:r>
              <a:rPr lang="en-US" sz="1600" b="1" baseline="30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37</a:t>
            </a: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Ar (t</a:t>
            </a:r>
            <a:r>
              <a:rPr lang="en-US" sz="1600" b="1" baseline="-25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1/2</a:t>
            </a: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=35d)</a:t>
            </a:r>
          </a:p>
          <a:p>
            <a:pPr algn="just"/>
            <a:r>
              <a:rPr lang="en-US" sz="1600" b="1" baseline="30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37</a:t>
            </a: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Ar source: E</a:t>
            </a:r>
            <a:r>
              <a:rPr lang="en-US" sz="1600" b="1" baseline="-25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K</a:t>
            </a: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=2,8 keV, E</a:t>
            </a:r>
            <a:r>
              <a:rPr lang="en-US" sz="1600" b="1" baseline="-25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L</a:t>
            </a: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=270 eV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4E978DC-813C-2892-12D5-F97812E39EFB}"/>
              </a:ext>
            </a:extLst>
          </p:cNvPr>
          <p:cNvSpPr txBox="1"/>
          <p:nvPr/>
        </p:nvSpPr>
        <p:spPr>
          <a:xfrm>
            <a:off x="6342543" y="5893263"/>
            <a:ext cx="23762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i="1" dirty="0">
                <a:latin typeface="Agency FB" panose="020B0503020202020204" pitchFamily="34" charset="0"/>
              </a:rPr>
              <a:t>J. Castel et al., JCAP (2026)</a:t>
            </a:r>
            <a:endParaRPr lang="en-US" i="1" dirty="0">
              <a:latin typeface="Agency FB" panose="020B0503020202020204" pitchFamily="34" charset="0"/>
            </a:endParaRPr>
          </a:p>
        </p:txBody>
      </p:sp>
      <p:sp>
        <p:nvSpPr>
          <p:cNvPr id="38" name="Rectangle 45">
            <a:extLst>
              <a:ext uri="{FF2B5EF4-FFF2-40B4-BE49-F238E27FC236}">
                <a16:creationId xmlns:a16="http://schemas.microsoft.com/office/drawing/2014/main" id="{DE8F6134-6FF8-0806-1BF3-3ECFB525086F}"/>
              </a:ext>
            </a:extLst>
          </p:cNvPr>
          <p:cNvSpPr/>
          <p:nvPr/>
        </p:nvSpPr>
        <p:spPr>
          <a:xfrm>
            <a:off x="9099973" y="832937"/>
            <a:ext cx="2713957" cy="539510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56 Rectángulo">
            <a:extLst>
              <a:ext uri="{FF2B5EF4-FFF2-40B4-BE49-F238E27FC236}">
                <a16:creationId xmlns:a16="http://schemas.microsoft.com/office/drawing/2014/main" id="{7C9F115C-E461-FF23-6FDE-7A03BEF472EB}"/>
              </a:ext>
            </a:extLst>
          </p:cNvPr>
          <p:cNvSpPr/>
          <p:nvPr/>
        </p:nvSpPr>
        <p:spPr>
          <a:xfrm>
            <a:off x="9086428" y="836712"/>
            <a:ext cx="2713958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gency FB" panose="020B0503020202020204" pitchFamily="34" charset="0"/>
              </a:rPr>
              <a:t>Innovative </a:t>
            </a:r>
            <a:r>
              <a:rPr lang="en-US" b="1" dirty="0" err="1">
                <a:solidFill>
                  <a:schemeClr val="bg1"/>
                </a:solidFill>
                <a:latin typeface="Agency FB" panose="020B0503020202020204" pitchFamily="34" charset="0"/>
              </a:rPr>
              <a:t>SiC</a:t>
            </a:r>
            <a:r>
              <a:rPr lang="en-US" b="1" dirty="0">
                <a:solidFill>
                  <a:schemeClr val="bg1"/>
                </a:solidFill>
                <a:latin typeface="Agency FB" panose="020B0503020202020204" pitchFamily="34" charset="0"/>
              </a:rPr>
              <a:t> neutron detector</a:t>
            </a:r>
          </a:p>
        </p:txBody>
      </p:sp>
      <p:grpSp>
        <p:nvGrpSpPr>
          <p:cNvPr id="40" name="Grupo 39">
            <a:extLst>
              <a:ext uri="{FF2B5EF4-FFF2-40B4-BE49-F238E27FC236}">
                <a16:creationId xmlns:a16="http://schemas.microsoft.com/office/drawing/2014/main" id="{8207114B-6601-EF24-A214-005C1A4979CD}"/>
              </a:ext>
            </a:extLst>
          </p:cNvPr>
          <p:cNvGrpSpPr/>
          <p:nvPr/>
        </p:nvGrpSpPr>
        <p:grpSpPr>
          <a:xfrm>
            <a:off x="9205961" y="4131932"/>
            <a:ext cx="2370470" cy="1599254"/>
            <a:chOff x="15962468" y="17902383"/>
            <a:chExt cx="6630325" cy="4305901"/>
          </a:xfrm>
        </p:grpSpPr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66210E0F-D7B6-8B2F-2321-53E3DC084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5962468" y="17902383"/>
              <a:ext cx="6630325" cy="4305901"/>
            </a:xfrm>
            <a:prstGeom prst="rect">
              <a:avLst/>
            </a:prstGeom>
          </p:spPr>
        </p:pic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A803754A-4741-4A69-A7FB-5B7B9886E160}"/>
                </a:ext>
              </a:extLst>
            </p:cNvPr>
            <p:cNvSpPr txBox="1"/>
            <p:nvPr/>
          </p:nvSpPr>
          <p:spPr>
            <a:xfrm>
              <a:off x="16435337" y="17902383"/>
              <a:ext cx="4884770" cy="22374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sz="1200" dirty="0">
                  <a:latin typeface="Amasis MT Pro Black" panose="020F0502020204030204" pitchFamily="18" charset="0"/>
                </a:rPr>
                <a:t>Response </a:t>
              </a:r>
              <a:r>
                <a:rPr lang="es-ES" sz="1200" dirty="0" err="1">
                  <a:latin typeface="Amasis MT Pro Black" panose="020F0502020204030204" pitchFamily="18" charset="0"/>
                </a:rPr>
                <a:t>of</a:t>
              </a:r>
              <a:r>
                <a:rPr lang="es-ES" sz="1200" dirty="0">
                  <a:latin typeface="Amasis MT Pro Black" panose="020F0502020204030204" pitchFamily="18" charset="0"/>
                </a:rPr>
                <a:t> </a:t>
              </a:r>
              <a:r>
                <a:rPr lang="es-ES" sz="1200" dirty="0" err="1">
                  <a:latin typeface="Amasis MT Pro Black" panose="020F0502020204030204" pitchFamily="18" charset="0"/>
                </a:rPr>
                <a:t>the</a:t>
              </a:r>
              <a:r>
                <a:rPr lang="es-ES" sz="1200" dirty="0">
                  <a:latin typeface="Amasis MT Pro Black" panose="020F0502020204030204" pitchFamily="18" charset="0"/>
                </a:rPr>
                <a:t> detector </a:t>
              </a:r>
              <a:r>
                <a:rPr lang="es-ES" sz="1200" dirty="0" err="1">
                  <a:latin typeface="Amasis MT Pro Black" panose="020F0502020204030204" pitchFamily="18" charset="0"/>
                </a:rPr>
                <a:t>thermal</a:t>
              </a:r>
              <a:r>
                <a:rPr lang="es-ES" sz="1200" dirty="0">
                  <a:latin typeface="Amasis MT Pro Black" panose="020F0502020204030204" pitchFamily="18" charset="0"/>
                </a:rPr>
                <a:t> </a:t>
              </a:r>
              <a:r>
                <a:rPr lang="es-ES" sz="1200" dirty="0" err="1">
                  <a:latin typeface="Amasis MT Pro Black" panose="020F0502020204030204" pitchFamily="18" charset="0"/>
                </a:rPr>
                <a:t>neutrons</a:t>
              </a:r>
              <a:r>
                <a:rPr lang="es-ES" sz="1200" dirty="0">
                  <a:latin typeface="Amasis MT Pro Black" panose="020F0502020204030204" pitchFamily="18" charset="0"/>
                </a:rPr>
                <a:t> </a:t>
              </a:r>
            </a:p>
            <a:p>
              <a:r>
                <a:rPr lang="es-ES" sz="1200" dirty="0">
                  <a:latin typeface="Amasis MT Pro Black" panose="020F0502020204030204" pitchFamily="18" charset="0"/>
                </a:rPr>
                <a:t>(LiF </a:t>
              </a:r>
              <a:r>
                <a:rPr lang="es-ES" sz="1200" dirty="0" err="1">
                  <a:latin typeface="Amasis MT Pro Black" panose="020F0502020204030204" pitchFamily="18" charset="0"/>
                </a:rPr>
                <a:t>convcerter</a:t>
              </a:r>
              <a:r>
                <a:rPr lang="es-ES" sz="1200" dirty="0">
                  <a:latin typeface="Amasis MT Pro Black" panose="020F0502020204030204" pitchFamily="18" charset="0"/>
                </a:rPr>
                <a:t>)</a:t>
              </a:r>
            </a:p>
          </p:txBody>
        </p:sp>
      </p:grpSp>
      <p:pic>
        <p:nvPicPr>
          <p:cNvPr id="43" name="Imagen 42">
            <a:extLst>
              <a:ext uri="{FF2B5EF4-FFF2-40B4-BE49-F238E27FC236}">
                <a16:creationId xmlns:a16="http://schemas.microsoft.com/office/drawing/2014/main" id="{A38A4CBC-2BC4-C690-4D3D-6F05A174346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05961" y="2965287"/>
            <a:ext cx="1349565" cy="1098413"/>
          </a:xfrm>
          <a:prstGeom prst="rect">
            <a:avLst/>
          </a:prstGeom>
        </p:spPr>
      </p:pic>
      <p:pic>
        <p:nvPicPr>
          <p:cNvPr id="44" name="Picture 14" descr="IMB-CNM-CSIC | NanoHUB">
            <a:extLst>
              <a:ext uri="{FF2B5EF4-FFF2-40B4-BE49-F238E27FC236}">
                <a16:creationId xmlns:a16="http://schemas.microsoft.com/office/drawing/2014/main" id="{DF64FAB4-F5A6-6B7D-B526-577D6C2A53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4" b="20766"/>
          <a:stretch>
            <a:fillRect/>
          </a:stretch>
        </p:blipFill>
        <p:spPr bwMode="auto">
          <a:xfrm>
            <a:off x="10523088" y="2996552"/>
            <a:ext cx="1267678" cy="40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EBE57317-3078-B0C4-8B1E-F8F8DFA61942}"/>
              </a:ext>
            </a:extLst>
          </p:cNvPr>
          <p:cNvSpPr txBox="1"/>
          <p:nvPr/>
        </p:nvSpPr>
        <p:spPr>
          <a:xfrm>
            <a:off x="9148750" y="5877271"/>
            <a:ext cx="28020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i="1" dirty="0">
                <a:latin typeface="Agency FB" panose="020B0503020202020204" pitchFamily="34" charset="0"/>
              </a:rPr>
              <a:t>M. Pérez et al., NIM-A 1069 (2024) 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339BC93B-49B7-F674-2C4D-15D141D539F3}"/>
              </a:ext>
            </a:extLst>
          </p:cNvPr>
          <p:cNvSpPr txBox="1"/>
          <p:nvPr/>
        </p:nvSpPr>
        <p:spPr>
          <a:xfrm>
            <a:off x="10505816" y="3435084"/>
            <a:ext cx="14987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1F1F1F"/>
                </a:solidFill>
                <a:effectLst/>
                <a:latin typeface="Amasis MT Pro Black" panose="02040A04050005020304" pitchFamily="18" charset="0"/>
              </a:rPr>
              <a:t>50</a:t>
            </a:r>
            <a:r>
              <a:rPr lang="en-US" sz="1200" b="0" i="0" dirty="0">
                <a:solidFill>
                  <a:srgbClr val="1F1F1F"/>
                </a:solidFill>
                <a:effectLst/>
                <a:latin typeface="Symbol" panose="05050102010706020507" pitchFamily="18" charset="2"/>
              </a:rPr>
              <a:t>m</a:t>
            </a:r>
            <a:r>
              <a:rPr lang="en-US" sz="1200" b="0" i="0" dirty="0">
                <a:solidFill>
                  <a:srgbClr val="1F1F1F"/>
                </a:solidFill>
                <a:effectLst/>
                <a:latin typeface="Amasis MT Pro Black" panose="02040A04050005020304" pitchFamily="18" charset="0"/>
              </a:rPr>
              <a:t>m  thick p-n diode built in a 4H-SiC wafer</a:t>
            </a:r>
            <a:endParaRPr lang="es-ES" sz="1200" dirty="0">
              <a:latin typeface="Amasis MT Pro Black" panose="02040A04050005020304" pitchFamily="18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0FA8CA73-874A-998B-822B-28D3816EC357}"/>
              </a:ext>
            </a:extLst>
          </p:cNvPr>
          <p:cNvSpPr txBox="1"/>
          <p:nvPr/>
        </p:nvSpPr>
        <p:spPr>
          <a:xfrm>
            <a:off x="9042872" y="1193246"/>
            <a:ext cx="278957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1F1F1F"/>
                </a:solidFill>
                <a:latin typeface="Agency FB" panose="020B0503020202020204" pitchFamily="34" charset="0"/>
              </a:rPr>
              <a:t>The CSIC-</a:t>
            </a:r>
            <a:r>
              <a:rPr lang="en-US" b="0" i="0" dirty="0">
                <a:solidFill>
                  <a:srgbClr val="1F1F1F"/>
                </a:solidFill>
                <a:effectLst/>
                <a:latin typeface="Agency FB" panose="020B0503020202020204" pitchFamily="34" charset="0"/>
              </a:rPr>
              <a:t>IMB-CNM have developed their own technology of solid-state </a:t>
            </a:r>
            <a:r>
              <a:rPr lang="en-US" b="0" i="0" dirty="0" err="1">
                <a:solidFill>
                  <a:srgbClr val="1F1F1F"/>
                </a:solidFill>
                <a:effectLst/>
                <a:latin typeface="Agency FB" panose="020B0503020202020204" pitchFamily="34" charset="0"/>
              </a:rPr>
              <a:t>SiC</a:t>
            </a:r>
            <a:r>
              <a:rPr lang="en-US" b="0" i="0" dirty="0">
                <a:solidFill>
                  <a:srgbClr val="1F1F1F"/>
                </a:solidFill>
                <a:effectLst/>
                <a:latin typeface="Agency FB" panose="020B0503020202020204" pitchFamily="34" charset="0"/>
              </a:rPr>
              <a:t> radiation</a:t>
            </a:r>
            <a:r>
              <a:rPr lang="en-US" dirty="0">
                <a:solidFill>
                  <a:srgbClr val="1F1F1F"/>
                </a:solidFill>
                <a:latin typeface="Agency FB" panose="020B0503020202020204" pitchFamily="34" charset="0"/>
              </a:rPr>
              <a:t>. When loaded with </a:t>
            </a:r>
            <a:r>
              <a:rPr lang="en-US" baseline="30000" dirty="0">
                <a:solidFill>
                  <a:srgbClr val="1F1F1F"/>
                </a:solidFill>
                <a:latin typeface="Agency FB" panose="020B0503020202020204" pitchFamily="34" charset="0"/>
              </a:rPr>
              <a:t>10</a:t>
            </a:r>
            <a:r>
              <a:rPr lang="en-US" dirty="0">
                <a:solidFill>
                  <a:srgbClr val="1F1F1F"/>
                </a:solidFill>
                <a:latin typeface="Agency FB" panose="020B0503020202020204" pitchFamily="34" charset="0"/>
              </a:rPr>
              <a:t>B, </a:t>
            </a:r>
            <a:r>
              <a:rPr lang="en-US" baseline="30000" dirty="0">
                <a:solidFill>
                  <a:srgbClr val="1F1F1F"/>
                </a:solidFill>
                <a:latin typeface="Agency FB" panose="020B0503020202020204" pitchFamily="34" charset="0"/>
              </a:rPr>
              <a:t>6</a:t>
            </a:r>
            <a:r>
              <a:rPr lang="en-US" dirty="0">
                <a:solidFill>
                  <a:srgbClr val="1F1F1F"/>
                </a:solidFill>
                <a:latin typeface="Agency FB" panose="020B0503020202020204" pitchFamily="34" charset="0"/>
              </a:rPr>
              <a:t>LiF and PE converters, become </a:t>
            </a:r>
            <a:r>
              <a:rPr lang="en-US" dirty="0" err="1">
                <a:solidFill>
                  <a:srgbClr val="1F1F1F"/>
                </a:solidFill>
                <a:latin typeface="Agency FB" panose="020B0503020202020204" pitchFamily="34" charset="0"/>
              </a:rPr>
              <a:t>suitabile</a:t>
            </a:r>
            <a:r>
              <a:rPr lang="en-US" dirty="0">
                <a:solidFill>
                  <a:srgbClr val="1F1F1F"/>
                </a:solidFill>
                <a:latin typeface="Agency FB" panose="020B0503020202020204" pitchFamily="34" charset="0"/>
              </a:rPr>
              <a:t> for thermal/fast neutron detection.</a:t>
            </a:r>
            <a:endParaRPr lang="es-E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790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5">
            <a:extLst>
              <a:ext uri="{FF2B5EF4-FFF2-40B4-BE49-F238E27FC236}">
                <a16:creationId xmlns:a16="http://schemas.microsoft.com/office/drawing/2014/main" id="{AA46A5B8-FB07-99B9-D503-9423C6BC1AE3}"/>
              </a:ext>
            </a:extLst>
          </p:cNvPr>
          <p:cNvSpPr/>
          <p:nvPr/>
        </p:nvSpPr>
        <p:spPr>
          <a:xfrm>
            <a:off x="207169" y="868447"/>
            <a:ext cx="2844706" cy="539510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AC8A532-5F04-E334-A97A-FD0B4B818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Collaborations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research</a:t>
            </a:r>
            <a:r>
              <a:rPr lang="es-ES" dirty="0"/>
              <a:t> </a:t>
            </a:r>
            <a:r>
              <a:rPr lang="es-ES" dirty="0" err="1"/>
              <a:t>groups</a:t>
            </a:r>
            <a:r>
              <a:rPr lang="es-ES" dirty="0"/>
              <a:t> &amp; </a:t>
            </a:r>
            <a:r>
              <a:rPr lang="es-ES" dirty="0" err="1"/>
              <a:t>industry</a:t>
            </a:r>
            <a:r>
              <a:rPr lang="es-ES" dirty="0"/>
              <a:t> (</a:t>
            </a:r>
            <a:r>
              <a:rPr lang="es-ES" dirty="0" err="1"/>
              <a:t>besides</a:t>
            </a:r>
            <a:r>
              <a:rPr lang="es-ES" dirty="0"/>
              <a:t> MANY </a:t>
            </a:r>
            <a:r>
              <a:rPr lang="es-ES" dirty="0" err="1"/>
              <a:t>activities</a:t>
            </a:r>
            <a:r>
              <a:rPr lang="es-ES" dirty="0"/>
              <a:t>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5422F2F-F05F-FA22-58AD-8B8E51701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18</a:t>
            </a:fld>
            <a:endParaRPr lang="es-ES_tradnl"/>
          </a:p>
        </p:txBody>
      </p:sp>
      <p:sp>
        <p:nvSpPr>
          <p:cNvPr id="6" name="56 Rectángulo">
            <a:extLst>
              <a:ext uri="{FF2B5EF4-FFF2-40B4-BE49-F238E27FC236}">
                <a16:creationId xmlns:a16="http://schemas.microsoft.com/office/drawing/2014/main" id="{136572ED-79C8-D736-A94B-231CEEFFC5C1}"/>
              </a:ext>
            </a:extLst>
          </p:cNvPr>
          <p:cNvSpPr/>
          <p:nvPr/>
        </p:nvSpPr>
        <p:spPr>
          <a:xfrm>
            <a:off x="207169" y="868446"/>
            <a:ext cx="2844706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gency FB" panose="020B0503020202020204" pitchFamily="34" charset="0"/>
              </a:rPr>
              <a:t>RPC based neutron detectors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8E3F4F1-8724-4C22-A0E5-59DFF6B96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087" y="4644438"/>
            <a:ext cx="2710928" cy="102119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8A0163C0-3004-A14C-1C7F-8E24CACF87E3}"/>
              </a:ext>
            </a:extLst>
          </p:cNvPr>
          <p:cNvSpPr txBox="1"/>
          <p:nvPr/>
        </p:nvSpPr>
        <p:spPr>
          <a:xfrm>
            <a:off x="191344" y="1173698"/>
            <a:ext cx="284470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Agency FB" panose="020B0503020202020204" pitchFamily="34" charset="0"/>
              </a:rPr>
              <a:t>Resistive Plate Chambers (RPCs) are simple, cheap and good timing (sub-ns) and spatial resolution. 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73D19A6F-41EF-736F-8A22-EFEE7E1DD81D}"/>
              </a:ext>
            </a:extLst>
          </p:cNvPr>
          <p:cNvGrpSpPr/>
          <p:nvPr/>
        </p:nvGrpSpPr>
        <p:grpSpPr>
          <a:xfrm>
            <a:off x="287445" y="2128910"/>
            <a:ext cx="1258994" cy="1192129"/>
            <a:chOff x="24523404" y="29333908"/>
            <a:chExt cx="2281247" cy="1957055"/>
          </a:xfrm>
        </p:grpSpPr>
        <p:pic>
          <p:nvPicPr>
            <p:cNvPr id="10" name="Picture 33" descr="LIP - INTRANET">
              <a:extLst>
                <a:ext uri="{FF2B5EF4-FFF2-40B4-BE49-F238E27FC236}">
                  <a16:creationId xmlns:a16="http://schemas.microsoft.com/office/drawing/2014/main" id="{3B16B5FC-5D0E-CD31-8CBB-2D583DA24B3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8" t="5258" r="71242"/>
            <a:stretch>
              <a:fillRect/>
            </a:stretch>
          </p:blipFill>
          <p:spPr bwMode="auto">
            <a:xfrm>
              <a:off x="24523404" y="29333908"/>
              <a:ext cx="2189031" cy="1712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3" descr="LIP - INTRANET">
              <a:extLst>
                <a:ext uri="{FF2B5EF4-FFF2-40B4-BE49-F238E27FC236}">
                  <a16:creationId xmlns:a16="http://schemas.microsoft.com/office/drawing/2014/main" id="{8CA1FE18-F667-5FD7-1080-DE9D75C5F75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21" t="18886" r="3360" b="26903"/>
            <a:stretch>
              <a:fillRect/>
            </a:stretch>
          </p:blipFill>
          <p:spPr bwMode="auto">
            <a:xfrm>
              <a:off x="24615621" y="30883995"/>
              <a:ext cx="2189030" cy="406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5DE131E-6736-C9BC-86BD-68E2D98F3452}"/>
              </a:ext>
            </a:extLst>
          </p:cNvPr>
          <p:cNvSpPr txBox="1"/>
          <p:nvPr/>
        </p:nvSpPr>
        <p:spPr>
          <a:xfrm>
            <a:off x="207169" y="3378060"/>
            <a:ext cx="28288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Agency FB" panose="020B0503020202020204" pitchFamily="34" charset="0"/>
              </a:rPr>
              <a:t>A new design with </a:t>
            </a:r>
            <a:r>
              <a:rPr lang="en-US" baseline="30000" dirty="0">
                <a:latin typeface="Agency FB" panose="020B0503020202020204" pitchFamily="34" charset="0"/>
              </a:rPr>
              <a:t>10</a:t>
            </a:r>
            <a:r>
              <a:rPr lang="en-US" dirty="0">
                <a:latin typeface="Agency FB" panose="020B0503020202020204" pitchFamily="34" charset="0"/>
              </a:rPr>
              <a:t>B neutron converter is under development at LIP and has been tested successfully at </a:t>
            </a:r>
            <a:r>
              <a:rPr lang="en-US" dirty="0" err="1">
                <a:latin typeface="Agency FB" panose="020B0503020202020204" pitchFamily="34" charset="0"/>
              </a:rPr>
              <a:t>HiSPANoS</a:t>
            </a:r>
            <a:r>
              <a:rPr lang="en-US" dirty="0">
                <a:latin typeface="Agency FB" panose="020B0503020202020204" pitchFamily="34" charset="0"/>
              </a:rPr>
              <a:t>. </a:t>
            </a:r>
            <a:endParaRPr lang="es-ES" dirty="0">
              <a:latin typeface="Agency FB" panose="020B0503020202020204" pitchFamily="34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1C450525-BFA5-CDF2-3ED2-D3F7311289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9481" y="2248707"/>
            <a:ext cx="1411583" cy="92333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42F6122-24D8-9C48-3A9D-1421389C57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695" y="5696371"/>
            <a:ext cx="1992131" cy="471657"/>
          </a:xfrm>
          <a:prstGeom prst="rect">
            <a:avLst/>
          </a:prstGeom>
        </p:spPr>
      </p:pic>
      <p:sp>
        <p:nvSpPr>
          <p:cNvPr id="18" name="Rectangle 45">
            <a:extLst>
              <a:ext uri="{FF2B5EF4-FFF2-40B4-BE49-F238E27FC236}">
                <a16:creationId xmlns:a16="http://schemas.microsoft.com/office/drawing/2014/main" id="{A5639677-944D-DCCC-0074-77915AA192A8}"/>
              </a:ext>
            </a:extLst>
          </p:cNvPr>
          <p:cNvSpPr/>
          <p:nvPr/>
        </p:nvSpPr>
        <p:spPr>
          <a:xfrm>
            <a:off x="3125483" y="868446"/>
            <a:ext cx="2856164" cy="5395105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6 Rectángulo">
            <a:extLst>
              <a:ext uri="{FF2B5EF4-FFF2-40B4-BE49-F238E27FC236}">
                <a16:creationId xmlns:a16="http://schemas.microsoft.com/office/drawing/2014/main" id="{A87CF9E6-9056-74FB-BBFC-07BF55A2C5B8}"/>
              </a:ext>
            </a:extLst>
          </p:cNvPr>
          <p:cNvSpPr/>
          <p:nvPr/>
        </p:nvSpPr>
        <p:spPr>
          <a:xfrm>
            <a:off x="3096109" y="868446"/>
            <a:ext cx="2885538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gency FB" panose="020B0503020202020204" pitchFamily="34" charset="0"/>
              </a:rPr>
              <a:t>Irradiation of electronics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C3F626D-53E0-D187-F30E-6384F1A7FD0D}"/>
              </a:ext>
            </a:extLst>
          </p:cNvPr>
          <p:cNvSpPr txBox="1"/>
          <p:nvPr/>
        </p:nvSpPr>
        <p:spPr>
          <a:xfrm>
            <a:off x="3083696" y="5742916"/>
            <a:ext cx="29025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i="1" dirty="0">
                <a:latin typeface="Agency FB" panose="020B0503020202020204" pitchFamily="34" charset="0"/>
              </a:rPr>
              <a:t>A.C Vilas-</a:t>
            </a:r>
            <a:r>
              <a:rPr lang="en-US" sz="1600" i="1" dirty="0" err="1">
                <a:latin typeface="Agency FB" panose="020B0503020202020204" pitchFamily="34" charset="0"/>
              </a:rPr>
              <a:t>Bôas</a:t>
            </a:r>
            <a:r>
              <a:rPr lang="en-US" sz="1600" i="1" dirty="0">
                <a:latin typeface="Agency FB" panose="020B0503020202020204" pitchFamily="34" charset="0"/>
              </a:rPr>
              <a:t> et al., Journal of Integrated Circuits and Systems (2026)</a:t>
            </a:r>
          </a:p>
        </p:txBody>
      </p:sp>
      <p:pic>
        <p:nvPicPr>
          <p:cNvPr id="21" name="Picture 31" descr="Imágenes de Flag Of Brazil: descubre bancos de fotos ...">
            <a:extLst>
              <a:ext uri="{FF2B5EF4-FFF2-40B4-BE49-F238E27FC236}">
                <a16:creationId xmlns:a16="http://schemas.microsoft.com/office/drawing/2014/main" id="{F47A2AB8-3B15-C42A-7D69-01BC8C0D9B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6" t="19662" r="16494" b="20476"/>
          <a:stretch>
            <a:fillRect/>
          </a:stretch>
        </p:blipFill>
        <p:spPr bwMode="auto">
          <a:xfrm>
            <a:off x="4407541" y="2707919"/>
            <a:ext cx="1358082" cy="95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0F6F4463-CADC-E83B-9B1B-7A3F675DF574}"/>
              </a:ext>
            </a:extLst>
          </p:cNvPr>
          <p:cNvSpPr txBox="1"/>
          <p:nvPr/>
        </p:nvSpPr>
        <p:spPr>
          <a:xfrm>
            <a:off x="3158882" y="1205580"/>
            <a:ext cx="285214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Agency FB" panose="020B0503020202020204" pitchFamily="34" charset="0"/>
              </a:rPr>
              <a:t>At CNA </a:t>
            </a:r>
            <a:r>
              <a:rPr lang="es-ES" dirty="0" err="1">
                <a:latin typeface="Agency FB" panose="020B0503020202020204" pitchFamily="34" charset="0"/>
              </a:rPr>
              <a:t>there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is</a:t>
            </a:r>
            <a:r>
              <a:rPr lang="es-ES" dirty="0">
                <a:latin typeface="Agency FB" panose="020B0503020202020204" pitchFamily="34" charset="0"/>
              </a:rPr>
              <a:t> a </a:t>
            </a:r>
            <a:r>
              <a:rPr lang="es-ES" dirty="0" err="1">
                <a:latin typeface="Agency FB" panose="020B0503020202020204" pitchFamily="34" charset="0"/>
              </a:rPr>
              <a:t>well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established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program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Radiation-to-Electronics</a:t>
            </a:r>
            <a:r>
              <a:rPr lang="es-ES" dirty="0">
                <a:latin typeface="Agency FB" panose="020B0503020202020204" pitchFamily="34" charset="0"/>
              </a:rPr>
              <a:t> (R2E) </a:t>
            </a:r>
            <a:r>
              <a:rPr lang="es-ES" dirty="0" err="1">
                <a:latin typeface="Agency FB" panose="020B0503020202020204" pitchFamily="34" charset="0"/>
              </a:rPr>
              <a:t>using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MeV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photons</a:t>
            </a:r>
            <a:r>
              <a:rPr lang="es-ES" dirty="0">
                <a:latin typeface="Agency FB" panose="020B0503020202020204" pitchFamily="34" charset="0"/>
              </a:rPr>
              <a:t> (</a:t>
            </a:r>
            <a:r>
              <a:rPr lang="es-ES" baseline="30000" dirty="0">
                <a:latin typeface="Agency FB" panose="020B0503020202020204" pitchFamily="34" charset="0"/>
              </a:rPr>
              <a:t>60</a:t>
            </a:r>
            <a:r>
              <a:rPr lang="es-ES" dirty="0">
                <a:latin typeface="Agency FB" panose="020B0503020202020204" pitchFamily="34" charset="0"/>
              </a:rPr>
              <a:t>Co </a:t>
            </a:r>
            <a:r>
              <a:rPr lang="es-ES" dirty="0" err="1">
                <a:latin typeface="Agency FB" panose="020B0503020202020204" pitchFamily="34" charset="0"/>
              </a:rPr>
              <a:t>from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RadLab</a:t>
            </a:r>
            <a:r>
              <a:rPr lang="es-ES" dirty="0">
                <a:latin typeface="Agency FB" panose="020B0503020202020204" pitchFamily="34" charset="0"/>
              </a:rPr>
              <a:t>) and </a:t>
            </a:r>
            <a:r>
              <a:rPr lang="es-ES" dirty="0" err="1">
                <a:latin typeface="Agency FB" panose="020B0503020202020204" pitchFamily="34" charset="0"/>
              </a:rPr>
              <a:t>ions</a:t>
            </a:r>
            <a:r>
              <a:rPr lang="es-ES" dirty="0">
                <a:latin typeface="Agency FB" panose="020B0503020202020204" pitchFamily="34" charset="0"/>
              </a:rPr>
              <a:t> (3 MV </a:t>
            </a:r>
            <a:r>
              <a:rPr lang="es-ES" dirty="0" err="1">
                <a:latin typeface="Agency FB" panose="020B0503020202020204" pitchFamily="34" charset="0"/>
              </a:rPr>
              <a:t>tandem</a:t>
            </a:r>
            <a:r>
              <a:rPr lang="es-ES" dirty="0">
                <a:latin typeface="Agency FB" panose="020B0503020202020204" pitchFamily="34" charset="0"/>
              </a:rPr>
              <a:t> and 18 </a:t>
            </a:r>
            <a:r>
              <a:rPr lang="es-ES" dirty="0" err="1">
                <a:latin typeface="Agency FB" panose="020B0503020202020204" pitchFamily="34" charset="0"/>
              </a:rPr>
              <a:t>MeV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cyclotron</a:t>
            </a:r>
            <a:r>
              <a:rPr lang="es-ES" dirty="0">
                <a:latin typeface="Agency FB" panose="020B0503020202020204" pitchFamily="34" charset="0"/>
              </a:rPr>
              <a:t>).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762D4EE2-7D03-64C5-F43B-AFAFE52357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131" y="4344715"/>
            <a:ext cx="1602205" cy="145324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D935F114-DA31-AA14-F4B6-12E7F5AF4F11}"/>
              </a:ext>
            </a:extLst>
          </p:cNvPr>
          <p:cNvSpPr txBox="1"/>
          <p:nvPr/>
        </p:nvSpPr>
        <p:spPr>
          <a:xfrm>
            <a:off x="3159935" y="3728488"/>
            <a:ext cx="29025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Agency FB" panose="020B0503020202020204" pitchFamily="34" charset="0"/>
                <a:ea typeface="Times New Roman" panose="02020603050405020304" pitchFamily="18" charset="0"/>
              </a:rPr>
              <a:t>SEUs candidate in </a:t>
            </a:r>
            <a:r>
              <a:rPr lang="en-US" dirty="0">
                <a:solidFill>
                  <a:srgbClr val="000000"/>
                </a:solidFill>
                <a:latin typeface="Agency FB" panose="020B0503020202020204" pitchFamily="34" charset="0"/>
                <a:ea typeface="Times New Roman" panose="02020603050405020304" pitchFamily="18" charset="0"/>
              </a:rPr>
              <a:t>a</a:t>
            </a:r>
            <a:r>
              <a:rPr lang="en-US" dirty="0">
                <a:solidFill>
                  <a:srgbClr val="000000"/>
                </a:solidFill>
                <a:effectLst/>
                <a:latin typeface="Agency FB" panose="020B0503020202020204" pitchFamily="34" charset="0"/>
                <a:ea typeface="Times New Roman" panose="02020603050405020304" pitchFamily="18" charset="0"/>
              </a:rPr>
              <a:t> FPGA irradiated </a:t>
            </a:r>
            <a:r>
              <a:rPr lang="en-US" dirty="0">
                <a:solidFill>
                  <a:srgbClr val="000000"/>
                </a:solidFill>
                <a:latin typeface="Agency FB" panose="020B0503020202020204" pitchFamily="34" charset="0"/>
                <a:ea typeface="Times New Roman" panose="02020603050405020304" pitchFamily="18" charset="0"/>
              </a:rPr>
              <a:t>with fast neutrons for </a:t>
            </a:r>
            <a:r>
              <a:rPr lang="en-US" dirty="0">
                <a:solidFill>
                  <a:srgbClr val="000000"/>
                </a:solidFill>
                <a:effectLst/>
                <a:latin typeface="Agency FB" panose="020B0503020202020204" pitchFamily="34" charset="0"/>
                <a:ea typeface="Times New Roman" panose="02020603050405020304" pitchFamily="18" charset="0"/>
              </a:rPr>
              <a:t>1 h.</a:t>
            </a:r>
            <a:endParaRPr lang="es-ES" dirty="0">
              <a:latin typeface="Agency FB" panose="020B0503020202020204" pitchFamily="34" charset="0"/>
            </a:endParaRPr>
          </a:p>
        </p:txBody>
      </p:sp>
      <p:pic>
        <p:nvPicPr>
          <p:cNvPr id="25" name="Picture 2" descr="Centro Universitário da FEI - Wikipedia">
            <a:extLst>
              <a:ext uri="{FF2B5EF4-FFF2-40B4-BE49-F238E27FC236}">
                <a16:creationId xmlns:a16="http://schemas.microsoft.com/office/drawing/2014/main" id="{62C937B7-14E9-7520-9853-713DCC405C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466" y="2701934"/>
            <a:ext cx="1064093" cy="96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45">
            <a:extLst>
              <a:ext uri="{FF2B5EF4-FFF2-40B4-BE49-F238E27FC236}">
                <a16:creationId xmlns:a16="http://schemas.microsoft.com/office/drawing/2014/main" id="{EFD8C0F4-5BE0-C164-0180-54AEB3C9ED4A}"/>
              </a:ext>
            </a:extLst>
          </p:cNvPr>
          <p:cNvSpPr/>
          <p:nvPr/>
        </p:nvSpPr>
        <p:spPr>
          <a:xfrm>
            <a:off x="6083031" y="862851"/>
            <a:ext cx="2936618" cy="539510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6 Rectángulo">
            <a:extLst>
              <a:ext uri="{FF2B5EF4-FFF2-40B4-BE49-F238E27FC236}">
                <a16:creationId xmlns:a16="http://schemas.microsoft.com/office/drawing/2014/main" id="{518AD83E-D446-0BBD-ADC9-845F71C65594}"/>
              </a:ext>
            </a:extLst>
          </p:cNvPr>
          <p:cNvSpPr/>
          <p:nvPr/>
        </p:nvSpPr>
        <p:spPr>
          <a:xfrm>
            <a:off x="6096965" y="836712"/>
            <a:ext cx="2913353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gency FB" panose="020B0503020202020204" pitchFamily="34" charset="0"/>
              </a:rPr>
              <a:t>n-sensitivity of CERN detectors</a:t>
            </a:r>
          </a:p>
        </p:txBody>
      </p:sp>
      <p:pic>
        <p:nvPicPr>
          <p:cNvPr id="28" name="Picture 25" descr="CERN Logo and symbol, meaning, history, PNG, brand">
            <a:extLst>
              <a:ext uri="{FF2B5EF4-FFF2-40B4-BE49-F238E27FC236}">
                <a16:creationId xmlns:a16="http://schemas.microsoft.com/office/drawing/2014/main" id="{1D978646-2B1A-4F3F-670B-BFF193195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847" y="2950828"/>
            <a:ext cx="890249" cy="753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7" descr="Instituto de Física Corpuscular (IFIC) - YouTube">
            <a:extLst>
              <a:ext uri="{FF2B5EF4-FFF2-40B4-BE49-F238E27FC236}">
                <a16:creationId xmlns:a16="http://schemas.microsoft.com/office/drawing/2014/main" id="{7ED08502-CC52-6596-DD1D-E2BED0993F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4" t="24415" r="10208" b="23923"/>
          <a:stretch>
            <a:fillRect/>
          </a:stretch>
        </p:blipFill>
        <p:spPr bwMode="auto">
          <a:xfrm>
            <a:off x="8093727" y="2882436"/>
            <a:ext cx="719699" cy="470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FD42A3C-3179-08E4-FE42-030F0FCB0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6075" y="3396470"/>
            <a:ext cx="568420" cy="56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BE7FB99F-7E1B-7C1A-5F00-CACBB247FC82}"/>
              </a:ext>
            </a:extLst>
          </p:cNvPr>
          <p:cNvSpPr txBox="1"/>
          <p:nvPr/>
        </p:nvSpPr>
        <p:spPr>
          <a:xfrm>
            <a:off x="6083031" y="1264020"/>
            <a:ext cx="293661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 err="1">
                <a:latin typeface="Agency FB" panose="020B0503020202020204" pitchFamily="34" charset="0"/>
              </a:rPr>
              <a:t>The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measurement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of</a:t>
            </a:r>
            <a:r>
              <a:rPr lang="es-ES" dirty="0">
                <a:latin typeface="Agency FB" panose="020B0503020202020204" pitchFamily="34" charset="0"/>
              </a:rPr>
              <a:t> (</a:t>
            </a:r>
            <a:r>
              <a:rPr lang="es-ES" dirty="0" err="1">
                <a:latin typeface="Agency FB" panose="020B0503020202020204" pitchFamily="34" charset="0"/>
              </a:rPr>
              <a:t>n,</a:t>
            </a:r>
            <a:r>
              <a:rPr lang="es-ES" dirty="0" err="1">
                <a:latin typeface="Symbol" panose="05050102010706020507" pitchFamily="18" charset="2"/>
              </a:rPr>
              <a:t>g</a:t>
            </a:r>
            <a:r>
              <a:rPr lang="es-ES" dirty="0">
                <a:latin typeface="Agency FB" panose="020B0503020202020204" pitchFamily="34" charset="0"/>
              </a:rPr>
              <a:t>) </a:t>
            </a:r>
            <a:r>
              <a:rPr lang="es-ES" dirty="0" err="1">
                <a:latin typeface="Agency FB" panose="020B0503020202020204" pitchFamily="34" charset="0"/>
              </a:rPr>
              <a:t>reactions</a:t>
            </a:r>
            <a:r>
              <a:rPr lang="es-ES" dirty="0">
                <a:latin typeface="Agency FB" panose="020B0503020202020204" pitchFamily="34" charset="0"/>
              </a:rPr>
              <a:t> at </a:t>
            </a:r>
            <a:r>
              <a:rPr lang="es-ES" dirty="0" err="1">
                <a:latin typeface="Agency FB" panose="020B0503020202020204" pitchFamily="34" charset="0"/>
              </a:rPr>
              <a:t>the</a:t>
            </a:r>
            <a:r>
              <a:rPr lang="es-ES" dirty="0">
                <a:latin typeface="Agency FB" panose="020B0503020202020204" pitchFamily="34" charset="0"/>
              </a:rPr>
              <a:t> CERN n_TOF </a:t>
            </a:r>
            <a:r>
              <a:rPr lang="es-ES" dirty="0" err="1">
                <a:latin typeface="Agency FB" panose="020B0503020202020204" pitchFamily="34" charset="0"/>
              </a:rPr>
              <a:t>facility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requires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radiation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detectors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insensitive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to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neutrons</a:t>
            </a:r>
            <a:r>
              <a:rPr lang="es-ES" dirty="0">
                <a:latin typeface="Agency FB" panose="020B0503020202020204" pitchFamily="34" charset="0"/>
              </a:rPr>
              <a:t>. </a:t>
            </a:r>
            <a:r>
              <a:rPr lang="es-ES" dirty="0" err="1">
                <a:latin typeface="Agency FB" panose="020B0503020202020204" pitchFamily="34" charset="0"/>
              </a:rPr>
              <a:t>They</a:t>
            </a:r>
            <a:r>
              <a:rPr lang="es-ES" dirty="0">
                <a:latin typeface="Agency FB" panose="020B0503020202020204" pitchFamily="34" charset="0"/>
              </a:rPr>
              <a:t> are </a:t>
            </a:r>
            <a:r>
              <a:rPr lang="es-ES" dirty="0" err="1">
                <a:latin typeface="Agency FB" panose="020B0503020202020204" pitchFamily="34" charset="0"/>
              </a:rPr>
              <a:t>made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of</a:t>
            </a:r>
            <a:r>
              <a:rPr lang="es-ES" dirty="0">
                <a:latin typeface="Agency FB" panose="020B0503020202020204" pitchFamily="34" charset="0"/>
              </a:rPr>
              <a:t> C</a:t>
            </a:r>
            <a:r>
              <a:rPr lang="es-ES" baseline="-25000" dirty="0">
                <a:latin typeface="Agency FB" panose="020B0503020202020204" pitchFamily="34" charset="0"/>
              </a:rPr>
              <a:t>6</a:t>
            </a:r>
            <a:r>
              <a:rPr lang="es-ES" dirty="0">
                <a:latin typeface="Agency FB" panose="020B0503020202020204" pitchFamily="34" charset="0"/>
              </a:rPr>
              <a:t>D</a:t>
            </a:r>
            <a:r>
              <a:rPr lang="es-ES" baseline="-25000" dirty="0">
                <a:latin typeface="Agency FB" panose="020B0503020202020204" pitchFamily="34" charset="0"/>
              </a:rPr>
              <a:t>6</a:t>
            </a:r>
            <a:r>
              <a:rPr lang="es-ES" dirty="0">
                <a:latin typeface="Agency FB" panose="020B0503020202020204" pitchFamily="34" charset="0"/>
              </a:rPr>
              <a:t> and can be </a:t>
            </a:r>
            <a:r>
              <a:rPr lang="es-ES" dirty="0" err="1">
                <a:latin typeface="Agency FB" panose="020B0503020202020204" pitchFamily="34" charset="0"/>
              </a:rPr>
              <a:t>mounted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carbon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fiber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housings</a:t>
            </a:r>
            <a:r>
              <a:rPr lang="es-E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9540286-1164-E8C8-6594-4694CEB25716}"/>
              </a:ext>
            </a:extLst>
          </p:cNvPr>
          <p:cNvSpPr txBox="1"/>
          <p:nvPr/>
        </p:nvSpPr>
        <p:spPr>
          <a:xfrm>
            <a:off x="6053655" y="4055782"/>
            <a:ext cx="158970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 err="1">
                <a:latin typeface="Agency FB" panose="020B0503020202020204" pitchFamily="34" charset="0"/>
              </a:rPr>
              <a:t>Conventional</a:t>
            </a:r>
            <a:r>
              <a:rPr lang="es-ES" dirty="0">
                <a:latin typeface="Agency FB" panose="020B0503020202020204" pitchFamily="34" charset="0"/>
              </a:rPr>
              <a:t> and innovative (</a:t>
            </a:r>
            <a:r>
              <a:rPr lang="es-ES" dirty="0" err="1">
                <a:latin typeface="Agency FB" panose="020B0503020202020204" pitchFamily="34" charset="0"/>
              </a:rPr>
              <a:t>SiPM</a:t>
            </a:r>
            <a:r>
              <a:rPr lang="es-ES" dirty="0">
                <a:latin typeface="Agency FB" panose="020B0503020202020204" pitchFamily="34" charset="0"/>
              </a:rPr>
              <a:t>, </a:t>
            </a:r>
            <a:r>
              <a:rPr lang="es-ES" dirty="0" err="1">
                <a:latin typeface="Agency FB" panose="020B0503020202020204" pitchFamily="34" charset="0"/>
              </a:rPr>
              <a:t>lower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volumes</a:t>
            </a:r>
            <a:r>
              <a:rPr lang="es-ES" dirty="0">
                <a:latin typeface="Agency FB" panose="020B0503020202020204" pitchFamily="34" charset="0"/>
              </a:rPr>
              <a:t>),  </a:t>
            </a:r>
            <a:r>
              <a:rPr lang="es-ES" dirty="0" err="1">
                <a:latin typeface="Agency FB" panose="020B0503020202020204" pitchFamily="34" charset="0"/>
              </a:rPr>
              <a:t>have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been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recently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tested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against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epithermal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neutrons</a:t>
            </a:r>
            <a:r>
              <a:rPr lang="es-ES" dirty="0">
                <a:latin typeface="Agency FB" panose="020B0503020202020204" pitchFamily="34" charset="0"/>
              </a:rPr>
              <a:t> at </a:t>
            </a:r>
            <a:r>
              <a:rPr lang="es-ES" dirty="0" err="1">
                <a:latin typeface="Agency FB" panose="020B0503020202020204" pitchFamily="34" charset="0"/>
              </a:rPr>
              <a:t>HiSPANoS</a:t>
            </a:r>
            <a:r>
              <a:rPr lang="es-ES" dirty="0">
                <a:latin typeface="Agency FB" panose="020B0503020202020204" pitchFamily="34" charset="0"/>
              </a:rPr>
              <a:t>.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1E849637-EC8D-BAEC-9509-A78F1EED9267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11250" b="10711"/>
          <a:stretch>
            <a:fillRect/>
          </a:stretch>
        </p:blipFill>
        <p:spPr>
          <a:xfrm>
            <a:off x="7643360" y="4048205"/>
            <a:ext cx="1279208" cy="1715961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2AC23BCE-8F8E-215D-70E2-09D8F19CC76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78860" y="3008731"/>
            <a:ext cx="897774" cy="607516"/>
          </a:xfrm>
          <a:prstGeom prst="rect">
            <a:avLst/>
          </a:prstGeom>
        </p:spPr>
      </p:pic>
      <p:pic>
        <p:nvPicPr>
          <p:cNvPr id="1026" name="Picture 2" descr="Ciemat - APPA Renovables">
            <a:extLst>
              <a:ext uri="{FF2B5EF4-FFF2-40B4-BE49-F238E27FC236}">
                <a16:creationId xmlns:a16="http://schemas.microsoft.com/office/drawing/2014/main" id="{47404BD7-2936-76AF-8A6F-3BAFB4F162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6" b="26537"/>
          <a:stretch>
            <a:fillRect/>
          </a:stretch>
        </p:blipFill>
        <p:spPr bwMode="auto">
          <a:xfrm>
            <a:off x="7101922" y="3704424"/>
            <a:ext cx="1067843" cy="24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80989E65-4BEB-53DA-8E59-223589B397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788982" y="4901755"/>
            <a:ext cx="1349255" cy="319449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2C6925FE-9030-3A08-DCE7-D8FDCD0E70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2736" y="5858587"/>
            <a:ext cx="1258332" cy="297922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C4B066E6-0B74-13AE-655E-222BB0074FBD}"/>
              </a:ext>
            </a:extLst>
          </p:cNvPr>
          <p:cNvSpPr txBox="1"/>
          <p:nvPr/>
        </p:nvSpPr>
        <p:spPr>
          <a:xfrm>
            <a:off x="9091658" y="764704"/>
            <a:ext cx="284084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latin typeface="Agency FB" panose="020B0503020202020204" pitchFamily="34" charset="0"/>
              </a:rPr>
              <a:t>In </a:t>
            </a:r>
            <a:r>
              <a:rPr lang="es-ES" sz="2000" dirty="0" err="1">
                <a:latin typeface="Agency FB" panose="020B0503020202020204" pitchFamily="34" charset="0"/>
              </a:rPr>
              <a:t>addition</a:t>
            </a:r>
            <a:r>
              <a:rPr lang="es-ES" sz="2000" dirty="0">
                <a:latin typeface="Agency FB" panose="020B0503020202020204" pitchFamily="34" charset="0"/>
              </a:rPr>
              <a:t>:</a:t>
            </a:r>
          </a:p>
          <a:p>
            <a:endParaRPr lang="es-ES" sz="2000" dirty="0">
              <a:latin typeface="Agency FB" panose="020B0503020202020204" pitchFamily="34" charset="0"/>
            </a:endParaRPr>
          </a:p>
          <a:p>
            <a:pPr marL="180975" indent="-180975">
              <a:buFontTx/>
              <a:buChar char="-"/>
            </a:pPr>
            <a:r>
              <a:rPr lang="es-ES" sz="2000" dirty="0" err="1">
                <a:latin typeface="Agency FB" panose="020B0503020202020204" pitchFamily="34" charset="0"/>
              </a:rPr>
              <a:t>Neutron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imaging</a:t>
            </a:r>
            <a:endParaRPr lang="es-ES" sz="2000" dirty="0">
              <a:latin typeface="Agency FB" panose="020B0503020202020204" pitchFamily="34" charset="0"/>
            </a:endParaRPr>
          </a:p>
          <a:p>
            <a:r>
              <a:rPr lang="es-ES" sz="2000" dirty="0">
                <a:latin typeface="Agency FB" panose="020B0503020202020204" pitchFamily="34" charset="0"/>
              </a:rPr>
              <a:t>   (USC and </a:t>
            </a:r>
            <a:r>
              <a:rPr lang="es-ES" sz="2000" dirty="0" err="1">
                <a:latin typeface="Agency FB" panose="020B0503020202020204" pitchFamily="34" charset="0"/>
              </a:rPr>
              <a:t>Neutron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Insights</a:t>
            </a:r>
            <a:r>
              <a:rPr lang="es-ES" sz="2000" dirty="0">
                <a:latin typeface="Agency FB" panose="020B0503020202020204" pitchFamily="34" charset="0"/>
              </a:rPr>
              <a:t>)</a:t>
            </a:r>
          </a:p>
          <a:p>
            <a:endParaRPr lang="es-ES" sz="2000" dirty="0">
              <a:latin typeface="Agency FB" panose="020B0503020202020204" pitchFamily="34" charset="0"/>
            </a:endParaRPr>
          </a:p>
          <a:p>
            <a:pPr marL="180975" indent="-180975">
              <a:buFontTx/>
              <a:buChar char="-"/>
            </a:pPr>
            <a:r>
              <a:rPr lang="es-ES" sz="2000" dirty="0" err="1">
                <a:latin typeface="Agency FB" panose="020B0503020202020204" pitchFamily="34" charset="0"/>
              </a:rPr>
              <a:t>Fission</a:t>
            </a:r>
            <a:r>
              <a:rPr lang="es-ES" sz="2000" dirty="0">
                <a:latin typeface="Agency FB" panose="020B0503020202020204" pitchFamily="34" charset="0"/>
              </a:rPr>
              <a:t> s(</a:t>
            </a:r>
            <a:r>
              <a:rPr lang="es-ES" sz="2000" dirty="0" err="1">
                <a:latin typeface="Agency FB" panose="020B0503020202020204" pitchFamily="34" charset="0"/>
              </a:rPr>
              <a:t>f,n</a:t>
            </a:r>
            <a:r>
              <a:rPr lang="es-ES" sz="2000" dirty="0">
                <a:latin typeface="Agency FB" panose="020B0503020202020204" pitchFamily="34" charset="0"/>
              </a:rPr>
              <a:t>) </a:t>
            </a:r>
            <a:r>
              <a:rPr lang="es-ES" sz="2000" dirty="0" err="1">
                <a:latin typeface="Agency FB" panose="020B0503020202020204" pitchFamily="34" charset="0"/>
              </a:rPr>
              <a:t>with</a:t>
            </a:r>
            <a:r>
              <a:rPr lang="es-ES" sz="2000" dirty="0">
                <a:latin typeface="Agency FB" panose="020B0503020202020204" pitchFamily="34" charset="0"/>
              </a:rPr>
              <a:t> MGAS</a:t>
            </a:r>
          </a:p>
          <a:p>
            <a:r>
              <a:rPr lang="es-ES" sz="2000" dirty="0">
                <a:latin typeface="Agency FB" panose="020B0503020202020204" pitchFamily="34" charset="0"/>
              </a:rPr>
              <a:t>   (NTUA </a:t>
            </a:r>
            <a:r>
              <a:rPr lang="es-ES" sz="2000" dirty="0" err="1">
                <a:latin typeface="Agency FB" panose="020B0503020202020204" pitchFamily="34" charset="0"/>
              </a:rPr>
              <a:t>via</a:t>
            </a:r>
            <a:r>
              <a:rPr lang="es-ES" sz="2000" dirty="0">
                <a:latin typeface="Agency FB" panose="020B0503020202020204" pitchFamily="34" charset="0"/>
              </a:rPr>
              <a:t> EC-EUROLABS)</a:t>
            </a:r>
          </a:p>
          <a:p>
            <a:endParaRPr lang="es-ES" sz="2000" dirty="0">
              <a:latin typeface="Agency FB" panose="020B0503020202020204" pitchFamily="34" charset="0"/>
            </a:endParaRPr>
          </a:p>
          <a:p>
            <a:r>
              <a:rPr lang="es-ES" sz="2000" dirty="0">
                <a:latin typeface="Agency FB" panose="020B0503020202020204" pitchFamily="34" charset="0"/>
              </a:rPr>
              <a:t>- </a:t>
            </a:r>
            <a:r>
              <a:rPr lang="es-ES" sz="2000" dirty="0" err="1">
                <a:latin typeface="Agency FB" panose="020B0503020202020204" pitchFamily="34" charset="0"/>
              </a:rPr>
              <a:t>Quenching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of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Skipper</a:t>
            </a:r>
            <a:r>
              <a:rPr lang="es-ES" sz="2000" dirty="0">
                <a:latin typeface="Agency FB" panose="020B0503020202020204" pitchFamily="34" charset="0"/>
              </a:rPr>
              <a:t> CCD</a:t>
            </a:r>
          </a:p>
          <a:p>
            <a:r>
              <a:rPr lang="es-ES" sz="2000" dirty="0">
                <a:latin typeface="Agency FB" panose="020B0503020202020204" pitchFamily="34" charset="0"/>
              </a:rPr>
              <a:t>  (UBA </a:t>
            </a:r>
            <a:r>
              <a:rPr lang="es-ES" sz="2000" dirty="0" err="1">
                <a:latin typeface="Agency FB" panose="020B0503020202020204" pitchFamily="34" charset="0"/>
              </a:rPr>
              <a:t>via</a:t>
            </a:r>
            <a:r>
              <a:rPr lang="es-ES" sz="2000" dirty="0">
                <a:latin typeface="Agency FB" panose="020B0503020202020204" pitchFamily="34" charset="0"/>
              </a:rPr>
              <a:t> EC-EUROLABS)</a:t>
            </a:r>
          </a:p>
          <a:p>
            <a:endParaRPr lang="es-ES" sz="2000" dirty="0">
              <a:latin typeface="Agency FB" panose="020B0503020202020204" pitchFamily="34" charset="0"/>
            </a:endParaRPr>
          </a:p>
          <a:p>
            <a:r>
              <a:rPr lang="es-ES" sz="2000" dirty="0">
                <a:latin typeface="Agency FB" panose="020B0503020202020204" pitchFamily="34" charset="0"/>
              </a:rPr>
              <a:t>- </a:t>
            </a:r>
            <a:r>
              <a:rPr lang="es-ES" sz="2000" dirty="0" err="1">
                <a:latin typeface="Agency FB" panose="020B0503020202020204" pitchFamily="34" charset="0"/>
              </a:rPr>
              <a:t>Radiobiology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with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neutrons</a:t>
            </a:r>
            <a:endParaRPr lang="es-ES" sz="2000" dirty="0">
              <a:latin typeface="Agency FB" panose="020B0503020202020204" pitchFamily="34" charset="0"/>
            </a:endParaRPr>
          </a:p>
          <a:p>
            <a:r>
              <a:rPr lang="es-ES" sz="2000" dirty="0">
                <a:latin typeface="Agency FB" panose="020B0503020202020204" pitchFamily="34" charset="0"/>
              </a:rPr>
              <a:t>  (U. Lisboa </a:t>
            </a:r>
            <a:r>
              <a:rPr lang="es-ES" sz="2000" dirty="0" err="1">
                <a:latin typeface="Agency FB" panose="020B0503020202020204" pitchFamily="34" charset="0"/>
              </a:rPr>
              <a:t>via</a:t>
            </a:r>
            <a:r>
              <a:rPr lang="es-ES" sz="2000" dirty="0">
                <a:latin typeface="Agency FB" panose="020B0503020202020204" pitchFamily="34" charset="0"/>
              </a:rPr>
              <a:t> EC-OFFERR)</a:t>
            </a:r>
          </a:p>
          <a:p>
            <a:endParaRPr lang="es-ES" sz="2000" dirty="0">
              <a:latin typeface="Agency FB" panose="020B0503020202020204" pitchFamily="34" charset="0"/>
            </a:endParaRPr>
          </a:p>
          <a:p>
            <a:r>
              <a:rPr lang="es-ES" sz="2000" dirty="0">
                <a:latin typeface="Agency FB" panose="020B0503020202020204" pitchFamily="34" charset="0"/>
              </a:rPr>
              <a:t>- NAA </a:t>
            </a:r>
            <a:r>
              <a:rPr lang="es-ES" sz="2000" dirty="0" err="1">
                <a:latin typeface="Agency FB" panose="020B0503020202020204" pitchFamily="34" charset="0"/>
              </a:rPr>
              <a:t>of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roman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coins</a:t>
            </a:r>
            <a:endParaRPr lang="es-ES" sz="2000" dirty="0">
              <a:latin typeface="Agency FB" panose="020B0503020202020204" pitchFamily="34" charset="0"/>
            </a:endParaRPr>
          </a:p>
          <a:p>
            <a:r>
              <a:rPr lang="es-ES" sz="2000" dirty="0">
                <a:latin typeface="Agency FB" panose="020B0503020202020204" pitchFamily="34" charset="0"/>
              </a:rPr>
              <a:t>   (USE and IAPH)</a:t>
            </a:r>
          </a:p>
          <a:p>
            <a:endParaRPr lang="es-ES" sz="2000" dirty="0">
              <a:latin typeface="Agency FB" panose="020B0503020202020204" pitchFamily="34" charset="0"/>
            </a:endParaRPr>
          </a:p>
          <a:p>
            <a:r>
              <a:rPr lang="es-ES" sz="2000" dirty="0">
                <a:latin typeface="Agency FB" panose="020B0503020202020204" pitchFamily="34" charset="0"/>
              </a:rPr>
              <a:t>		and more.</a:t>
            </a:r>
          </a:p>
        </p:txBody>
      </p:sp>
    </p:spTree>
    <p:extLst>
      <p:ext uri="{BB962C8B-B14F-4D97-AF65-F5344CB8AC3E}">
        <p14:creationId xmlns:p14="http://schemas.microsoft.com/office/powerpoint/2010/main" val="506478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720EA-2D22-18DE-5C9B-09D9ABF4FF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DE23FEC-75FA-5B8E-BB46-4F0ADB7E749C}"/>
              </a:ext>
            </a:extLst>
          </p:cNvPr>
          <p:cNvSpPr txBox="1"/>
          <p:nvPr/>
        </p:nvSpPr>
        <p:spPr>
          <a:xfrm>
            <a:off x="119336" y="1844824"/>
            <a:ext cx="118093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000" b="1" dirty="0" err="1">
                <a:solidFill>
                  <a:schemeClr val="bg1"/>
                </a:solidFill>
                <a:latin typeface="Agency FB" panose="020B0503020202020204" pitchFamily="34" charset="0"/>
              </a:rPr>
              <a:t>Thank</a:t>
            </a:r>
            <a:r>
              <a:rPr lang="es-ES" sz="4000" b="1" dirty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es-ES" sz="4000" b="1" dirty="0" err="1">
                <a:solidFill>
                  <a:schemeClr val="bg1"/>
                </a:solidFill>
                <a:latin typeface="Agency FB" panose="020B0503020202020204" pitchFamily="34" charset="0"/>
              </a:rPr>
              <a:t>you</a:t>
            </a:r>
            <a:endParaRPr lang="es-ES" sz="40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pic>
        <p:nvPicPr>
          <p:cNvPr id="2" name="Picture 3" descr="Fondos Next Generation - Puerto de Alicante">
            <a:extLst>
              <a:ext uri="{FF2B5EF4-FFF2-40B4-BE49-F238E27FC236}">
                <a16:creationId xmlns:a16="http://schemas.microsoft.com/office/drawing/2014/main" id="{59F79FFA-FCA0-F950-2C9D-887248E77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427835"/>
            <a:ext cx="4608512" cy="8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A226B9A-A364-8E78-8D58-1893B2981270}"/>
              </a:ext>
            </a:extLst>
          </p:cNvPr>
          <p:cNvSpPr txBox="1"/>
          <p:nvPr/>
        </p:nvSpPr>
        <p:spPr>
          <a:xfrm>
            <a:off x="695400" y="6021288"/>
            <a:ext cx="11089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Agency FB" panose="020B0503020202020204" pitchFamily="34" charset="0"/>
              </a:rPr>
              <a:t>This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work</a:t>
            </a:r>
            <a:r>
              <a:rPr lang="es-ES" i="1" dirty="0">
                <a:latin typeface="Agency FB" panose="020B0503020202020204" pitchFamily="34" charset="0"/>
              </a:rPr>
              <a:t> has </a:t>
            </a:r>
            <a:r>
              <a:rPr lang="es-ES" i="1" dirty="0" err="1">
                <a:latin typeface="Agency FB" panose="020B0503020202020204" pitchFamily="34" charset="0"/>
              </a:rPr>
              <a:t>receieved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funding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from</a:t>
            </a:r>
            <a:r>
              <a:rPr lang="es-ES" i="1" dirty="0">
                <a:latin typeface="Agency FB" panose="020B0503020202020204" pitchFamily="34" charset="0"/>
              </a:rPr>
              <a:t> Plan Complementario de I+D+i de Astrofísica y Física de Altas Energías (MRR) </a:t>
            </a:r>
            <a:r>
              <a:rPr lang="es-ES" b="1" i="1" dirty="0">
                <a:latin typeface="Agency FB" panose="020B0503020202020204" pitchFamily="34" charset="0"/>
              </a:rPr>
              <a:t>ASTRO21/1.3/3 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project</a:t>
            </a:r>
            <a:r>
              <a:rPr lang="es-ES" i="1" dirty="0">
                <a:latin typeface="Agency FB" panose="020B0503020202020204" pitchFamily="34" charset="0"/>
              </a:rPr>
              <a:t> and </a:t>
            </a:r>
            <a:r>
              <a:rPr lang="es-ES" i="1" dirty="0" err="1">
                <a:latin typeface="Agency FB" panose="020B0503020202020204" pitchFamily="34" charset="0"/>
              </a:rPr>
              <a:t>from</a:t>
            </a:r>
            <a:r>
              <a:rPr lang="es-ES" i="1" dirty="0">
                <a:latin typeface="Agency FB" panose="020B0503020202020204" pitchFamily="34" charset="0"/>
              </a:rPr>
              <a:t> Agencia Estatal de Investigación (AEI) </a:t>
            </a:r>
            <a:r>
              <a:rPr lang="es-ES" i="1" dirty="0" err="1">
                <a:latin typeface="Agency FB" panose="020B0503020202020204" pitchFamily="34" charset="0"/>
              </a:rPr>
              <a:t>through</a:t>
            </a:r>
            <a:r>
              <a:rPr lang="es-ES" i="1" dirty="0">
                <a:latin typeface="Agency FB" panose="020B0503020202020204" pitchFamily="34" charset="0"/>
              </a:rPr>
              <a:t>  </a:t>
            </a:r>
            <a:r>
              <a:rPr lang="es-ES" b="1" dirty="0">
                <a:latin typeface="Agency FB" panose="020B0503020202020204" pitchFamily="34" charset="0"/>
              </a:rPr>
              <a:t>PID2021-123879OO, PID2024-155965OB-I00 </a:t>
            </a:r>
            <a:r>
              <a:rPr lang="es-ES" dirty="0">
                <a:latin typeface="Agency FB" panose="020B0503020202020204" pitchFamily="34" charset="0"/>
              </a:rPr>
              <a:t>and</a:t>
            </a:r>
            <a:r>
              <a:rPr lang="es-ES" b="1" dirty="0">
                <a:latin typeface="Agency FB" panose="020B0503020202020204" pitchFamily="34" charset="0"/>
              </a:rPr>
              <a:t> EQC2024-008842-P</a:t>
            </a:r>
            <a:endParaRPr lang="es-E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56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E8349-FBDD-B8A0-A525-F9CD54285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9102FBB-0721-5D33-C4EF-E2315EF0EFF1}"/>
              </a:ext>
            </a:extLst>
          </p:cNvPr>
          <p:cNvSpPr txBox="1"/>
          <p:nvPr/>
        </p:nvSpPr>
        <p:spPr>
          <a:xfrm>
            <a:off x="2207568" y="1916832"/>
            <a:ext cx="77768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dirty="0" err="1">
                <a:solidFill>
                  <a:schemeClr val="bg1"/>
                </a:solidFill>
                <a:latin typeface="Agency FB" panose="020B0503020202020204" pitchFamily="34" charset="0"/>
              </a:rPr>
              <a:t>Introduction</a:t>
            </a:r>
            <a:r>
              <a:rPr lang="es-ES" sz="4400" b="1" dirty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es-ES" sz="4400" b="1" dirty="0" err="1">
                <a:solidFill>
                  <a:schemeClr val="bg1"/>
                </a:solidFill>
                <a:latin typeface="Agency FB" panose="020B0503020202020204" pitchFamily="34" charset="0"/>
              </a:rPr>
              <a:t>of</a:t>
            </a:r>
            <a:r>
              <a:rPr lang="es-ES" sz="4400" b="1" dirty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es-ES" sz="4400" b="1" dirty="0" err="1">
                <a:solidFill>
                  <a:schemeClr val="bg1"/>
                </a:solidFill>
                <a:latin typeface="Agency FB" panose="020B0503020202020204" pitchFamily="34" charset="0"/>
              </a:rPr>
              <a:t>the</a:t>
            </a:r>
            <a:r>
              <a:rPr lang="es-ES" sz="4400" b="1" dirty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es-ES" sz="4400" b="1" dirty="0" err="1">
                <a:solidFill>
                  <a:schemeClr val="bg1"/>
                </a:solidFill>
                <a:latin typeface="Agency FB" panose="020B0503020202020204" pitchFamily="34" charset="0"/>
              </a:rPr>
              <a:t>group</a:t>
            </a:r>
            <a:endParaRPr lang="es-ES" sz="44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pic>
        <p:nvPicPr>
          <p:cNvPr id="4" name="Picture 3" descr="Fondos Next Generation - Puerto de Alicante">
            <a:extLst>
              <a:ext uri="{FF2B5EF4-FFF2-40B4-BE49-F238E27FC236}">
                <a16:creationId xmlns:a16="http://schemas.microsoft.com/office/drawing/2014/main" id="{A692B064-A819-E754-0D29-839697FA0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427835"/>
            <a:ext cx="4608512" cy="8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862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55BEA4-1ED1-13D5-7FD9-0F138D6E3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Introduction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group</a:t>
            </a:r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E377BDF-ED1C-3A14-717F-8AD791C5B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3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BDBB51-729C-1073-90E9-93E9C1E3BAE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63352" y="630019"/>
            <a:ext cx="11950688" cy="54006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dirty="0"/>
              <a:t>Composition:</a:t>
            </a:r>
          </a:p>
          <a:p>
            <a:pPr marL="273050" indent="-179388">
              <a:spcBef>
                <a:spcPts val="0"/>
              </a:spcBef>
            </a:pPr>
            <a:r>
              <a:rPr lang="en-US" sz="2000" dirty="0"/>
              <a:t>J. Espino, B. Fernández, J. P. Fernández-García, J. Ferrer, J. Gómez-Camacho, C. Guerrero, T. Rodríguez-González and J.M. Quesada</a:t>
            </a:r>
          </a:p>
          <a:p>
            <a:pPr marL="273050" indent="-179388">
              <a:spcBef>
                <a:spcPts val="0"/>
              </a:spcBef>
            </a:pPr>
            <a:r>
              <a:rPr lang="en-US" sz="2000" dirty="0"/>
              <a:t>PhD students: A. Vegas, J. Bartolomé-Sarsa and G. Auñón	</a:t>
            </a:r>
          </a:p>
          <a:p>
            <a:pPr marL="273050" indent="-179388">
              <a:spcBef>
                <a:spcPts val="0"/>
              </a:spcBef>
            </a:pPr>
            <a:r>
              <a:rPr lang="en-US" sz="2000" dirty="0"/>
              <a:t>Others: C. Muñoz, A. </a:t>
            </a:r>
            <a:r>
              <a:rPr lang="en-US" sz="2000" dirty="0" err="1"/>
              <a:t>Reina@CERN</a:t>
            </a:r>
            <a:r>
              <a:rPr lang="en-US" sz="2000" dirty="0"/>
              <a:t> + former PhD students (M.A. Millán-Callado @PTB, P. </a:t>
            </a:r>
            <a:r>
              <a:rPr lang="en-US" sz="2000" dirty="0" err="1"/>
              <a:t>Pérez-Maroto@CERN</a:t>
            </a:r>
            <a:r>
              <a:rPr lang="en-US" sz="2000" dirty="0"/>
              <a:t>)</a:t>
            </a:r>
          </a:p>
          <a:p>
            <a:pPr>
              <a:spcBef>
                <a:spcPts val="0"/>
              </a:spcBef>
            </a:pPr>
            <a:endParaRPr lang="en-US" sz="1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/>
              <a:t>Research lines:</a:t>
            </a:r>
          </a:p>
          <a:p>
            <a:pPr marL="273050" indent="-179388">
              <a:spcBef>
                <a:spcPts val="0"/>
              </a:spcBef>
            </a:pPr>
            <a:r>
              <a:rPr lang="en-US" sz="2000" u="sng" dirty="0"/>
              <a:t>Nuclear</a:t>
            </a:r>
            <a:r>
              <a:rPr lang="en-US" sz="2000" dirty="0"/>
              <a:t> reaction measurements and instrumentation at CNA and international laboratories (INFN-LNS, ISOLDE, TRIUMPH,, …)</a:t>
            </a:r>
          </a:p>
          <a:p>
            <a:pPr marL="273050" indent="-179388">
              <a:spcBef>
                <a:spcPts val="0"/>
              </a:spcBef>
            </a:pPr>
            <a:r>
              <a:rPr lang="en-US" sz="2000" u="sng" dirty="0"/>
              <a:t>Neutron</a:t>
            </a:r>
            <a:r>
              <a:rPr lang="en-US" sz="2000" dirty="0"/>
              <a:t> reaction measurements and instrumentation at CNA and international laboratories (n_TOF, NFS, HZDR, CLPU, PTB, JRC-MONNET, …)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/>
              <a:t>Funding</a:t>
            </a:r>
          </a:p>
          <a:p>
            <a:pPr marL="273050" indent="-179388">
              <a:spcBef>
                <a:spcPts val="0"/>
              </a:spcBef>
            </a:pPr>
            <a:r>
              <a:rPr lang="en-US" sz="2000" dirty="0"/>
              <a:t>Plan Nacional AEI (…., PID2024, …) y regionals (last in 2018)</a:t>
            </a:r>
          </a:p>
          <a:p>
            <a:pPr marL="273050" indent="-179388">
              <a:spcBef>
                <a:spcPts val="0"/>
              </a:spcBef>
            </a:pPr>
            <a:r>
              <a:rPr lang="en-US" sz="2000" dirty="0" err="1"/>
              <a:t>Infraestructuras</a:t>
            </a:r>
            <a:r>
              <a:rPr lang="en-US" sz="2000" dirty="0"/>
              <a:t> ICTS and AEI</a:t>
            </a:r>
          </a:p>
          <a:p>
            <a:pPr marL="273050" indent="-179388">
              <a:spcBef>
                <a:spcPts val="0"/>
              </a:spcBef>
            </a:pPr>
            <a:r>
              <a:rPr lang="en-US" sz="2000" dirty="0"/>
              <a:t>Planes de </a:t>
            </a:r>
            <a:r>
              <a:rPr lang="en-US" sz="2000" dirty="0" err="1"/>
              <a:t>Recuperación</a:t>
            </a:r>
            <a:r>
              <a:rPr lang="en-US" sz="2000" dirty="0"/>
              <a:t>, </a:t>
            </a:r>
            <a:r>
              <a:rPr lang="en-US" sz="2000" dirty="0" err="1"/>
              <a:t>Transformación</a:t>
            </a:r>
            <a:r>
              <a:rPr lang="en-US" sz="2000" dirty="0"/>
              <a:t> y </a:t>
            </a:r>
            <a:r>
              <a:rPr lang="en-US" sz="2000" dirty="0" err="1"/>
              <a:t>Resiliencia</a:t>
            </a:r>
            <a:r>
              <a:rPr lang="en-US" sz="2000" dirty="0"/>
              <a:t> (MRR)</a:t>
            </a:r>
          </a:p>
          <a:p>
            <a:pPr marL="273050" indent="-179388">
              <a:spcBef>
                <a:spcPts val="0"/>
              </a:spcBef>
            </a:pPr>
            <a:r>
              <a:rPr lang="en-US" sz="2000" dirty="0"/>
              <a:t>EC projects: CHANDA, </a:t>
            </a:r>
            <a:r>
              <a:rPr lang="en-US" sz="2000" u="sng" dirty="0"/>
              <a:t>EUROLABS</a:t>
            </a:r>
            <a:r>
              <a:rPr lang="en-US" sz="2000" dirty="0"/>
              <a:t>, </a:t>
            </a:r>
            <a:r>
              <a:rPr lang="en-US" sz="2000" u="sng" dirty="0"/>
              <a:t>ARIEL</a:t>
            </a:r>
            <a:r>
              <a:rPr lang="en-US" sz="2000" dirty="0"/>
              <a:t>, SANDA, </a:t>
            </a:r>
            <a:r>
              <a:rPr lang="en-US" sz="2000" u="sng" dirty="0"/>
              <a:t>OFFERR</a:t>
            </a:r>
            <a:r>
              <a:rPr lang="en-US" sz="2000" dirty="0"/>
              <a:t> and </a:t>
            </a:r>
            <a:r>
              <a:rPr lang="en-US" sz="2000" u="sng" dirty="0"/>
              <a:t>APRENDE</a:t>
            </a:r>
          </a:p>
          <a:p>
            <a:pPr marL="273050" indent="-179388">
              <a:spcBef>
                <a:spcPts val="0"/>
              </a:spcBef>
            </a:pPr>
            <a:endParaRPr lang="en-US" sz="1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/>
              <a:t>Education and Learning</a:t>
            </a:r>
          </a:p>
          <a:p>
            <a:pPr marL="273050" indent="-179388">
              <a:spcBef>
                <a:spcPts val="0"/>
              </a:spcBef>
            </a:pPr>
            <a:r>
              <a:rPr lang="en-US" sz="2000" dirty="0"/>
              <a:t>Masters: </a:t>
            </a:r>
            <a:r>
              <a:rPr lang="en-US" sz="2000" dirty="0" err="1"/>
              <a:t>Interuniversitario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Física</a:t>
            </a:r>
            <a:r>
              <a:rPr lang="en-US" sz="2000" dirty="0"/>
              <a:t> Nuclear  +  Erasmus Mundus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Física</a:t>
            </a:r>
            <a:r>
              <a:rPr lang="en-US" sz="2000" dirty="0"/>
              <a:t> Nuclear  +  </a:t>
            </a:r>
            <a:r>
              <a:rPr lang="en-US" sz="2000" dirty="0" err="1"/>
              <a:t>Tecnologías</a:t>
            </a:r>
            <a:r>
              <a:rPr lang="en-US" sz="2000" dirty="0"/>
              <a:t> </a:t>
            </a:r>
            <a:r>
              <a:rPr lang="en-US" sz="2000" dirty="0" err="1"/>
              <a:t>Físicas</a:t>
            </a:r>
            <a:r>
              <a:rPr lang="en-US" sz="2000" dirty="0"/>
              <a:t> para la Medicina y la </a:t>
            </a:r>
            <a:r>
              <a:rPr lang="en-US" sz="2000" dirty="0" err="1"/>
              <a:t>Biología</a:t>
            </a:r>
            <a:endParaRPr lang="en-US" sz="2000" dirty="0"/>
          </a:p>
          <a:p>
            <a:pPr marL="273050" indent="-179388">
              <a:spcBef>
                <a:spcPts val="0"/>
              </a:spcBef>
            </a:pPr>
            <a:r>
              <a:rPr lang="en-US" sz="2000" dirty="0" err="1"/>
              <a:t>HiSPANoS</a:t>
            </a:r>
            <a:r>
              <a:rPr lang="en-US" sz="2000" dirty="0"/>
              <a:t> School on the Production, Detection and Use of Neutrons [2022, 2026]</a:t>
            </a:r>
          </a:p>
          <a:p>
            <a:pPr marL="273050" indent="-179388">
              <a:spcBef>
                <a:spcPts val="0"/>
              </a:spcBef>
            </a:pPr>
            <a:r>
              <a:rPr lang="en-US" sz="2000" dirty="0"/>
              <a:t>Basic Training School on Accelerator Applications in Nuclear Physics (BTS25) [2025]</a:t>
            </a:r>
            <a:endParaRPr lang="es-ES" sz="20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0C9EF42-4140-D715-8E57-AE61033F57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4" b="9503"/>
          <a:stretch>
            <a:fillRect/>
          </a:stretch>
        </p:blipFill>
        <p:spPr>
          <a:xfrm>
            <a:off x="8269127" y="2996952"/>
            <a:ext cx="3482751" cy="2095251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15AAC5C-DCE2-BA5D-5986-E1261A06EDBA}"/>
              </a:ext>
            </a:extLst>
          </p:cNvPr>
          <p:cNvSpPr txBox="1"/>
          <p:nvPr/>
        </p:nvSpPr>
        <p:spPr>
          <a:xfrm>
            <a:off x="10011390" y="4787821"/>
            <a:ext cx="1773242" cy="369332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es-ES" b="1" dirty="0" err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Most</a:t>
            </a:r>
            <a:r>
              <a:rPr lang="es-ES" b="1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 </a:t>
            </a:r>
            <a:r>
              <a:rPr lang="es-ES" b="1" dirty="0" err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of</a:t>
            </a:r>
            <a:r>
              <a:rPr lang="es-ES" b="1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 </a:t>
            </a:r>
            <a:r>
              <a:rPr lang="es-ES" b="1" dirty="0" err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the</a:t>
            </a:r>
            <a:r>
              <a:rPr lang="es-ES" b="1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 FNB </a:t>
            </a:r>
            <a:r>
              <a:rPr lang="es-ES" b="1" dirty="0" err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</a:rPr>
              <a:t>Unit</a:t>
            </a:r>
            <a:endParaRPr lang="es-ES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367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7D2375-A94D-C407-93C0-C2D3E3517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371A774-F171-423C-506C-A74E1E0D8D26}"/>
              </a:ext>
            </a:extLst>
          </p:cNvPr>
          <p:cNvSpPr txBox="1"/>
          <p:nvPr/>
        </p:nvSpPr>
        <p:spPr>
          <a:xfrm>
            <a:off x="0" y="1916832"/>
            <a:ext cx="120726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Agency FB" panose="020B0503020202020204" pitchFamily="34" charset="0"/>
              </a:rPr>
              <a:t>Overview of work carried out at international facilities</a:t>
            </a:r>
          </a:p>
        </p:txBody>
      </p:sp>
      <p:pic>
        <p:nvPicPr>
          <p:cNvPr id="4" name="Picture 3" descr="Fondos Next Generation - Puerto de Alicante">
            <a:extLst>
              <a:ext uri="{FF2B5EF4-FFF2-40B4-BE49-F238E27FC236}">
                <a16:creationId xmlns:a16="http://schemas.microsoft.com/office/drawing/2014/main" id="{9D6368D3-EBD9-5CD2-2FC2-95884E15F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427835"/>
            <a:ext cx="4608512" cy="8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014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412023-DE93-5F86-5ED2-DA17FD1EE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056BD8-12E5-2088-ACE6-A768D6692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work carried out at international facilities</a:t>
            </a:r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54B8BDD-9F72-363F-F9F6-56FF61D7F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5</a:t>
            </a:fld>
            <a:endParaRPr lang="es-ES_tradnl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0F997CA1-E392-6219-41F0-940453B58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89" y="718779"/>
            <a:ext cx="4960507" cy="1692914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31C5784-17E1-D775-3C81-2C8EA0E7C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457" y="2554684"/>
            <a:ext cx="5418242" cy="1451006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CF5EB0B1-AE00-552F-58C8-D6CC7BCC837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9724"/>
          <a:stretch>
            <a:fillRect/>
          </a:stretch>
        </p:blipFill>
        <p:spPr>
          <a:xfrm>
            <a:off x="6672064" y="2039275"/>
            <a:ext cx="4622767" cy="1264394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CEA0002F-B3C2-F99A-9BA1-0410A5A180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355" y="4299239"/>
            <a:ext cx="4592486" cy="1906315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AA987C56-BD48-39CF-4816-B5C023A476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3564" y="774767"/>
            <a:ext cx="6217934" cy="1197393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C0EA07E8-F32A-4FCB-B8C7-330A62BACF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9893" y="3476338"/>
            <a:ext cx="4313881" cy="1655390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FDB64505-EB77-647F-928F-F0D24D4B94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96200" y="4589214"/>
            <a:ext cx="3987688" cy="1728744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7001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234B3-A63C-AE96-E9F0-6B30D9ECB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3651701B-E8E5-92E9-28D3-5013B00C16EF}"/>
              </a:ext>
            </a:extLst>
          </p:cNvPr>
          <p:cNvSpPr txBox="1"/>
          <p:nvPr/>
        </p:nvSpPr>
        <p:spPr>
          <a:xfrm>
            <a:off x="-32996" y="1556792"/>
            <a:ext cx="1207266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Agency FB" panose="020B0503020202020204" pitchFamily="34" charset="0"/>
              </a:rPr>
              <a:t>Previous and planned work at CNA </a:t>
            </a:r>
            <a:r>
              <a:rPr lang="en-US" sz="4400" b="1" strike="sngStrike" dirty="0">
                <a:solidFill>
                  <a:schemeClr val="bg1"/>
                </a:solidFill>
                <a:latin typeface="Agency FB" panose="020B0503020202020204" pitchFamily="34" charset="0"/>
              </a:rPr>
              <a:t>/ CMAM:</a:t>
            </a:r>
          </a:p>
          <a:p>
            <a:pPr algn="ctr"/>
            <a:r>
              <a:rPr lang="es-ES" sz="4400" dirty="0">
                <a:solidFill>
                  <a:schemeClr val="bg1"/>
                </a:solidFill>
                <a:latin typeface="Agency FB" panose="020B0503020202020204" pitchFamily="34" charset="0"/>
              </a:rPr>
              <a:t>nuclear </a:t>
            </a:r>
            <a:r>
              <a:rPr lang="es-ES" sz="4400" dirty="0" err="1">
                <a:solidFill>
                  <a:schemeClr val="bg1"/>
                </a:solidFill>
                <a:latin typeface="Agency FB" panose="020B0503020202020204" pitchFamily="34" charset="0"/>
              </a:rPr>
              <a:t>reactions</a:t>
            </a:r>
            <a:r>
              <a:rPr lang="es-ES" sz="4400" dirty="0">
                <a:solidFill>
                  <a:schemeClr val="bg1"/>
                </a:solidFill>
                <a:latin typeface="Agency FB" panose="020B0503020202020204" pitchFamily="34" charset="0"/>
              </a:rPr>
              <a:t> at FNB </a:t>
            </a:r>
            <a:r>
              <a:rPr lang="es-ES" sz="4400" dirty="0" err="1">
                <a:solidFill>
                  <a:schemeClr val="bg1"/>
                </a:solidFill>
                <a:latin typeface="Agency FB" panose="020B0503020202020204" pitchFamily="34" charset="0"/>
              </a:rPr>
              <a:t>beam</a:t>
            </a:r>
            <a:r>
              <a:rPr lang="es-ES" sz="4400" dirty="0">
                <a:solidFill>
                  <a:schemeClr val="bg1"/>
                </a:solidFill>
                <a:latin typeface="Agency FB" panose="020B0503020202020204" pitchFamily="34" charset="0"/>
              </a:rPr>
              <a:t> line</a:t>
            </a:r>
            <a:endParaRPr lang="en-US" sz="4400" b="1" strike="sngStrike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pic>
        <p:nvPicPr>
          <p:cNvPr id="4" name="Picture 3" descr="Fondos Next Generation - Puerto de Alicante">
            <a:extLst>
              <a:ext uri="{FF2B5EF4-FFF2-40B4-BE49-F238E27FC236}">
                <a16:creationId xmlns:a16="http://schemas.microsoft.com/office/drawing/2014/main" id="{6D23A9F8-F6AB-F7DF-E4F6-0DDEDCF5D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427835"/>
            <a:ext cx="4608512" cy="8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676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9DAFE0-3712-495A-A8BD-9F5265E4C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reactions at FNB beam line of CNA</a:t>
            </a:r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9798842-5FC7-2F1C-2FCC-9DD1C3C28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7</a:t>
            </a:fld>
            <a:endParaRPr lang="es-ES_tradnl"/>
          </a:p>
        </p:txBody>
      </p:sp>
      <p:pic>
        <p:nvPicPr>
          <p:cNvPr id="5" name="Imagen 4" descr="Imagen que contiene interior, tabla, computadora, grande&#10;&#10;El contenido generado por IA puede ser incorrecto.">
            <a:extLst>
              <a:ext uri="{FF2B5EF4-FFF2-40B4-BE49-F238E27FC236}">
                <a16:creationId xmlns:a16="http://schemas.microsoft.com/office/drawing/2014/main" id="{C8EE5740-88A6-ECE3-4149-9D878684FA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4" t="29556" r="13931" b="-963"/>
          <a:stretch>
            <a:fillRect/>
          </a:stretch>
        </p:blipFill>
        <p:spPr>
          <a:xfrm>
            <a:off x="582668" y="1149418"/>
            <a:ext cx="2465382" cy="293929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60D2D77-D3C3-B23F-4D61-BB325AD79D61}"/>
              </a:ext>
            </a:extLst>
          </p:cNvPr>
          <p:cNvSpPr txBox="1"/>
          <p:nvPr/>
        </p:nvSpPr>
        <p:spPr>
          <a:xfrm>
            <a:off x="3858825" y="774004"/>
            <a:ext cx="3604343" cy="4086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Setup validation</a:t>
            </a:r>
            <a:endParaRPr lang="en-GB" b="1" noProof="0">
              <a:solidFill>
                <a:schemeClr val="tx1">
                  <a:lumMod val="76000"/>
                  <a:lumOff val="24000"/>
                </a:schemeClr>
              </a:solidFill>
              <a:latin typeface="Agency FB" panose="020B0503020202020204" pitchFamily="34" charset="0"/>
              <a:ea typeface="+mn-lt"/>
              <a:cs typeface="+mn-lt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7258EC9-A74D-B13F-267A-36E784ED39D2}"/>
              </a:ext>
            </a:extLst>
          </p:cNvPr>
          <p:cNvSpPr txBox="1"/>
          <p:nvPr/>
        </p:nvSpPr>
        <p:spPr>
          <a:xfrm>
            <a:off x="3879948" y="2807823"/>
            <a:ext cx="3604343" cy="408623"/>
          </a:xfrm>
          <a:prstGeom prst="round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noProof="0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Currently: collaboration with </a:t>
            </a:r>
            <a:r>
              <a:rPr lang="en-GB" dirty="0">
                <a:solidFill>
                  <a:srgbClr val="3D3D3D"/>
                </a:solidFill>
                <a:latin typeface="Agency FB" panose="020B0503020202020204" pitchFamily="34" charset="0"/>
              </a:rPr>
              <a:t>ASFIN (LNS-INFN)</a:t>
            </a:r>
            <a:r>
              <a:rPr lang="en-GB" noProof="0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E9ACA9-A41C-CCCD-C3B4-94508F1EE00C}"/>
              </a:ext>
            </a:extLst>
          </p:cNvPr>
          <p:cNvSpPr txBox="1"/>
          <p:nvPr/>
        </p:nvSpPr>
        <p:spPr>
          <a:xfrm>
            <a:off x="3823486" y="3239871"/>
            <a:ext cx="3554022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noProof="0" dirty="0">
                <a:solidFill>
                  <a:srgbClr val="3D3D3D"/>
                </a:solidFill>
                <a:latin typeface="Agency FB" panose="020B0503020202020204" pitchFamily="34" charset="0"/>
              </a:rPr>
              <a:t>Collaboration with the ASFIN group to measure </a:t>
            </a:r>
            <a:r>
              <a:rPr lang="en-GB" b="1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α – α in coincidence </a:t>
            </a:r>
            <a:r>
              <a:rPr lang="en-GB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from</a:t>
            </a:r>
            <a:r>
              <a:rPr lang="en-GB" b="1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 </a:t>
            </a:r>
            <a:r>
              <a:rPr lang="en-GB" b="1" baseline="30000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6</a:t>
            </a:r>
            <a:r>
              <a:rPr lang="en-GB" b="1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Li(</a:t>
            </a:r>
            <a:r>
              <a:rPr lang="en-GB" b="1" baseline="30000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4</a:t>
            </a:r>
            <a:r>
              <a:rPr lang="en-GB" b="1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He,</a:t>
            </a:r>
            <a:r>
              <a:rPr lang="en-GB" b="1" baseline="30000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2</a:t>
            </a:r>
            <a:r>
              <a:rPr lang="en-GB" b="1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H)</a:t>
            </a:r>
            <a:r>
              <a:rPr lang="en-GB" b="1" baseline="30000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8</a:t>
            </a:r>
            <a:r>
              <a:rPr lang="en-GB" b="1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Be.</a:t>
            </a:r>
          </a:p>
          <a:p>
            <a:r>
              <a:rPr lang="en-GB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Relative energy distribution centred in 91 keV (</a:t>
            </a:r>
            <a:r>
              <a:rPr lang="en-GB" baseline="30000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8</a:t>
            </a:r>
            <a:r>
              <a:rPr lang="en-GB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Be dissociation energy).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Coincidence measurements capability.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5AAA71B-5DEF-D9C6-03B4-A35318014F07}"/>
              </a:ext>
            </a:extLst>
          </p:cNvPr>
          <p:cNvSpPr txBox="1"/>
          <p:nvPr/>
        </p:nvSpPr>
        <p:spPr>
          <a:xfrm>
            <a:off x="3575720" y="1196752"/>
            <a:ext cx="4322252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noProof="0" dirty="0">
                <a:solidFill>
                  <a:srgbClr val="3D3D3D"/>
                </a:solidFill>
                <a:latin typeface="Agency FB" panose="020B0503020202020204" pitchFamily="34" charset="0"/>
              </a:rPr>
              <a:t>Measurement of </a:t>
            </a:r>
            <a:r>
              <a:rPr lang="en-GB" baseline="30000" noProof="0" dirty="0">
                <a:solidFill>
                  <a:srgbClr val="3D3D3D"/>
                </a:solidFill>
                <a:latin typeface="Agency FB" panose="020B0503020202020204" pitchFamily="34" charset="0"/>
              </a:rPr>
              <a:t>6</a:t>
            </a:r>
            <a:r>
              <a:rPr lang="en-GB" noProof="0" dirty="0">
                <a:solidFill>
                  <a:srgbClr val="3D3D3D"/>
                </a:solidFill>
                <a:latin typeface="Agency FB" panose="020B0503020202020204" pitchFamily="34" charset="0"/>
              </a:rPr>
              <a:t>Li+</a:t>
            </a:r>
            <a:r>
              <a:rPr lang="en-GB" baseline="30000" noProof="0" dirty="0">
                <a:solidFill>
                  <a:srgbClr val="3D3D3D"/>
                </a:solidFill>
                <a:latin typeface="Agency FB" panose="020B0503020202020204" pitchFamily="34" charset="0"/>
              </a:rPr>
              <a:t>12</a:t>
            </a:r>
            <a:r>
              <a:rPr lang="en-GB" noProof="0" dirty="0">
                <a:solidFill>
                  <a:srgbClr val="3D3D3D"/>
                </a:solidFill>
                <a:latin typeface="Agency FB" panose="020B0503020202020204" pitchFamily="34" charset="0"/>
              </a:rPr>
              <a:t>C reaction around Coulomb Barrier</a:t>
            </a:r>
            <a:r>
              <a:rPr lang="en-GB" dirty="0">
                <a:solidFill>
                  <a:srgbClr val="3D3D3D"/>
                </a:solidFill>
                <a:latin typeface="Agency FB" panose="020B0503020202020204" pitchFamily="34" charset="0"/>
              </a:rPr>
              <a:t> (4.5 MeV).</a:t>
            </a:r>
            <a:endParaRPr lang="en-GB" noProof="0" dirty="0">
              <a:latin typeface="Agency FB" panose="020B05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Fragment separation capability with telescopes.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Determination of </a:t>
            </a:r>
            <a:r>
              <a:rPr lang="en-GB" u="sng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excitation function</a:t>
            </a:r>
            <a:r>
              <a:rPr lang="en-GB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 and </a:t>
            </a:r>
            <a:r>
              <a:rPr lang="en-GB" u="sng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angular distribution</a:t>
            </a:r>
            <a:r>
              <a:rPr lang="en-GB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 for different reaction channels.</a:t>
            </a:r>
          </a:p>
        </p:txBody>
      </p:sp>
      <p:sp>
        <p:nvSpPr>
          <p:cNvPr id="11" name="Estrella: 12 puntas 10">
            <a:extLst>
              <a:ext uri="{FF2B5EF4-FFF2-40B4-BE49-F238E27FC236}">
                <a16:creationId xmlns:a16="http://schemas.microsoft.com/office/drawing/2014/main" id="{C9E7052D-D8AB-32C1-A9A9-972465C3F953}"/>
              </a:ext>
            </a:extLst>
          </p:cNvPr>
          <p:cNvSpPr/>
          <p:nvPr/>
        </p:nvSpPr>
        <p:spPr>
          <a:xfrm>
            <a:off x="522963" y="764705"/>
            <a:ext cx="2707264" cy="891441"/>
          </a:xfrm>
          <a:prstGeom prst="star12">
            <a:avLst/>
          </a:prstGeom>
          <a:solidFill>
            <a:schemeClr val="bg1"/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>
                <a:solidFill>
                  <a:srgbClr val="3D3D3D"/>
                </a:solidFill>
                <a:latin typeface="Agency FB" panose="020B0503020202020204" pitchFamily="34" charset="0"/>
              </a:rPr>
              <a:t>New </a:t>
            </a:r>
            <a:r>
              <a:rPr lang="es-ES" sz="2400" b="1" err="1">
                <a:solidFill>
                  <a:srgbClr val="3D3D3D"/>
                </a:solidFill>
                <a:latin typeface="Agency FB" panose="020B0503020202020204" pitchFamily="34" charset="0"/>
              </a:rPr>
              <a:t>setup</a:t>
            </a:r>
            <a:r>
              <a:rPr lang="es-ES" sz="2400" b="1">
                <a:solidFill>
                  <a:srgbClr val="3D3D3D"/>
                </a:solidFill>
                <a:latin typeface="Agency FB" panose="020B0503020202020204" pitchFamily="34" charset="0"/>
              </a:rPr>
              <a:t>!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D02C1F9-C964-96FA-E32A-EF0C3CA47948}"/>
              </a:ext>
            </a:extLst>
          </p:cNvPr>
          <p:cNvSpPr txBox="1"/>
          <p:nvPr/>
        </p:nvSpPr>
        <p:spPr>
          <a:xfrm>
            <a:off x="119062" y="4121539"/>
            <a:ext cx="3563302" cy="1021556"/>
          </a:xfrm>
          <a:prstGeom prst="round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rgbClr val="3D3D3D"/>
                </a:solidFill>
                <a:latin typeface="Agency FB" panose="020B0503020202020204" pitchFamily="34" charset="0"/>
              </a:rPr>
              <a:t>- New 40 cm</a:t>
            </a:r>
            <a:r>
              <a:rPr lang="en-GB" baseline="30000" noProof="0" dirty="0">
                <a:solidFill>
                  <a:srgbClr val="3D3D3D"/>
                </a:solidFill>
                <a:latin typeface="Agency FB" panose="020B0503020202020204" pitchFamily="34" charset="0"/>
              </a:rPr>
              <a:t>3</a:t>
            </a:r>
            <a:r>
              <a:rPr lang="en-GB" noProof="0" dirty="0">
                <a:solidFill>
                  <a:srgbClr val="3D3D3D"/>
                </a:solidFill>
                <a:latin typeface="Agency FB" panose="020B0503020202020204" pitchFamily="34" charset="0"/>
              </a:rPr>
              <a:t> Aluminium chamber reaction.</a:t>
            </a:r>
          </a:p>
          <a:p>
            <a:r>
              <a:rPr lang="en-GB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- Large active area (50cm</a:t>
            </a:r>
            <a:r>
              <a:rPr lang="en-GB" baseline="30000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2</a:t>
            </a:r>
            <a:r>
              <a:rPr lang="en-GB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) segmented </a:t>
            </a:r>
            <a:r>
              <a:rPr lang="es-ES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(20, 40 and 500 µm) &amp; PAD (300 µm) </a:t>
            </a:r>
            <a:r>
              <a:rPr lang="es-ES" dirty="0" err="1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detectors</a:t>
            </a:r>
            <a:r>
              <a:rPr lang="es-ES" dirty="0">
                <a:solidFill>
                  <a:srgbClr val="3D3D3D"/>
                </a:solidFill>
                <a:latin typeface="Agency FB" panose="020B0503020202020204" pitchFamily="34" charset="0"/>
                <a:ea typeface="+mn-lt"/>
                <a:cs typeface="+mn-lt"/>
              </a:rPr>
              <a:t>.</a:t>
            </a:r>
            <a:endParaRPr lang="en-GB" dirty="0">
              <a:solidFill>
                <a:srgbClr val="3D3D3D"/>
              </a:solidFill>
              <a:latin typeface="Agency FB" panose="020B0503020202020204" pitchFamily="34" charset="0"/>
              <a:ea typeface="+mn-lt"/>
              <a:cs typeface="+mn-lt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ADD1B492-A074-2A56-60B6-5E5F46613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97" y="5286290"/>
            <a:ext cx="1424085" cy="88876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4170E3D-209E-2AC2-C272-70975971B8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1697" y="5309071"/>
            <a:ext cx="1536337" cy="929173"/>
          </a:xfrm>
          <a:prstGeom prst="rect">
            <a:avLst/>
          </a:prstGeom>
        </p:spPr>
      </p:pic>
      <p:pic>
        <p:nvPicPr>
          <p:cNvPr id="15" name="Imagen 14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2F2BFA88-A8F1-1D0C-7A1B-963CED2645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6555" y="733809"/>
            <a:ext cx="5098817" cy="2541109"/>
          </a:xfrm>
          <a:prstGeom prst="rect">
            <a:avLst/>
          </a:prstGeom>
        </p:spPr>
      </p:pic>
      <p:sp>
        <p:nvSpPr>
          <p:cNvPr id="16" name="Elipse 15">
            <a:extLst>
              <a:ext uri="{FF2B5EF4-FFF2-40B4-BE49-F238E27FC236}">
                <a16:creationId xmlns:a16="http://schemas.microsoft.com/office/drawing/2014/main" id="{06C756E4-2868-16A1-3A52-64EF29B9FAE7}"/>
              </a:ext>
            </a:extLst>
          </p:cNvPr>
          <p:cNvSpPr/>
          <p:nvPr/>
        </p:nvSpPr>
        <p:spPr>
          <a:xfrm>
            <a:off x="11249025" y="1876425"/>
            <a:ext cx="533400" cy="48577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gency FB" panose="020B0503020202020204" pitchFamily="34" charset="0"/>
            </a:endParaRP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B9AE8236-787C-3888-284B-BC42CED35120}"/>
              </a:ext>
            </a:extLst>
          </p:cNvPr>
          <p:cNvSpPr/>
          <p:nvPr/>
        </p:nvSpPr>
        <p:spPr>
          <a:xfrm>
            <a:off x="8666692" y="2575272"/>
            <a:ext cx="220133" cy="2042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gency FB" panose="020B0503020202020204" pitchFamily="34" charset="0"/>
            </a:endParaRP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51F2D187-DB41-24FE-4AFC-E1C4CE6F3AD6}"/>
              </a:ext>
            </a:extLst>
          </p:cNvPr>
          <p:cNvSpPr/>
          <p:nvPr/>
        </p:nvSpPr>
        <p:spPr>
          <a:xfrm>
            <a:off x="8349192" y="2473135"/>
            <a:ext cx="220133" cy="2042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gency FB" panose="020B0503020202020204" pitchFamily="34" charset="0"/>
            </a:endParaRP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726D1E5B-247C-A909-2CC5-0E3BA95BCDDC}"/>
              </a:ext>
            </a:extLst>
          </p:cNvPr>
          <p:cNvSpPr/>
          <p:nvPr/>
        </p:nvSpPr>
        <p:spPr>
          <a:xfrm>
            <a:off x="11249025" y="2779546"/>
            <a:ext cx="220133" cy="2042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gency FB" panose="020B0503020202020204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8FE4AC2-1E53-9AF7-A4EE-B861883792CC}"/>
              </a:ext>
            </a:extLst>
          </p:cNvPr>
          <p:cNvSpPr txBox="1"/>
          <p:nvPr/>
        </p:nvSpPr>
        <p:spPr>
          <a:xfrm>
            <a:off x="8214029" y="2131552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aseline="30000">
                <a:solidFill>
                  <a:srgbClr val="FF0000"/>
                </a:solidFill>
                <a:latin typeface="Agency FB" panose="020B0503020202020204" pitchFamily="34" charset="0"/>
              </a:rPr>
              <a:t>2</a:t>
            </a:r>
            <a:r>
              <a:rPr lang="es-ES">
                <a:solidFill>
                  <a:srgbClr val="FF0000"/>
                </a:solidFill>
                <a:latin typeface="Agency FB" panose="020B0503020202020204" pitchFamily="34" charset="0"/>
              </a:rPr>
              <a:t>H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5C96C96-0EBA-286F-9424-E89E96A910EC}"/>
              </a:ext>
            </a:extLst>
          </p:cNvPr>
          <p:cNvSpPr txBox="1"/>
          <p:nvPr/>
        </p:nvSpPr>
        <p:spPr>
          <a:xfrm>
            <a:off x="10986750" y="1435744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aseline="30000">
                <a:solidFill>
                  <a:srgbClr val="00B050"/>
                </a:solidFill>
                <a:latin typeface="Agency FB" panose="020B0503020202020204" pitchFamily="34" charset="0"/>
              </a:rPr>
              <a:t>4</a:t>
            </a:r>
            <a:r>
              <a:rPr lang="es-ES">
                <a:solidFill>
                  <a:srgbClr val="00B050"/>
                </a:solidFill>
                <a:latin typeface="Agency FB" panose="020B0503020202020204" pitchFamily="34" charset="0"/>
              </a:rPr>
              <a:t>He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CC99D9EA-9DBD-F315-CC3B-1C39401E3EC7}"/>
              </a:ext>
            </a:extLst>
          </p:cNvPr>
          <p:cNvSpPr/>
          <p:nvPr/>
        </p:nvSpPr>
        <p:spPr>
          <a:xfrm>
            <a:off x="9773055" y="1263841"/>
            <a:ext cx="533400" cy="48577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gency FB" panose="020B0503020202020204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8AE61DB-EFE9-0254-94C7-20B73914A393}"/>
              </a:ext>
            </a:extLst>
          </p:cNvPr>
          <p:cNvSpPr txBox="1"/>
          <p:nvPr/>
        </p:nvSpPr>
        <p:spPr>
          <a:xfrm>
            <a:off x="7878503" y="237725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aseline="30000">
                <a:latin typeface="Agency FB" panose="020B0503020202020204" pitchFamily="34" charset="0"/>
              </a:rPr>
              <a:t>1</a:t>
            </a:r>
            <a:r>
              <a:rPr lang="es-ES">
                <a:latin typeface="Agency FB" panose="020B0503020202020204" pitchFamily="34" charset="0"/>
              </a:rPr>
              <a:t>H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1C405997-1284-92CE-AAEA-638C5859FC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2563" y="3274541"/>
            <a:ext cx="4649656" cy="3171567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879884D3-EC33-43BC-2226-2CE5295B51EA}"/>
              </a:ext>
            </a:extLst>
          </p:cNvPr>
          <p:cNvSpPr txBox="1"/>
          <p:nvPr/>
        </p:nvSpPr>
        <p:spPr>
          <a:xfrm>
            <a:off x="9109946" y="3683884"/>
            <a:ext cx="807378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noProof="0" dirty="0">
                <a:solidFill>
                  <a:srgbClr val="FF0000"/>
                </a:solidFill>
                <a:latin typeface="Agency FB" panose="020B0503020202020204" pitchFamily="34" charset="0"/>
              </a:rPr>
              <a:t>91 keV </a:t>
            </a:r>
          </a:p>
        </p:txBody>
      </p: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2C6A0899-F665-125C-6CD7-978426BC1AA8}"/>
              </a:ext>
            </a:extLst>
          </p:cNvPr>
          <p:cNvCxnSpPr>
            <a:cxnSpLocks/>
          </p:cNvCxnSpPr>
          <p:nvPr/>
        </p:nvCxnSpPr>
        <p:spPr>
          <a:xfrm>
            <a:off x="8950325" y="3611880"/>
            <a:ext cx="0" cy="2515870"/>
          </a:xfrm>
          <a:prstGeom prst="line">
            <a:avLst/>
          </a:prstGeom>
          <a:ln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CF68DAF-1FA1-9508-818C-D9CCA4EFA639}"/>
              </a:ext>
            </a:extLst>
          </p:cNvPr>
          <p:cNvSpPr txBox="1"/>
          <p:nvPr/>
        </p:nvSpPr>
        <p:spPr>
          <a:xfrm>
            <a:off x="8052108" y="1043287"/>
            <a:ext cx="17964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rgbClr val="00B050"/>
                </a:solidFill>
                <a:latin typeface="Agency FB" panose="020B0503020202020204" pitchFamily="34" charset="0"/>
              </a:rPr>
              <a:t>¹²C(⁶</a:t>
            </a:r>
            <a:r>
              <a:rPr lang="es-ES" dirty="0" err="1">
                <a:solidFill>
                  <a:srgbClr val="00B050"/>
                </a:solidFill>
                <a:latin typeface="Agency FB" panose="020B0503020202020204" pitchFamily="34" charset="0"/>
              </a:rPr>
              <a:t>Li,⁴He</a:t>
            </a:r>
            <a:r>
              <a:rPr lang="es-ES" dirty="0">
                <a:solidFill>
                  <a:srgbClr val="00B050"/>
                </a:solidFill>
                <a:latin typeface="Agency FB" panose="020B0503020202020204" pitchFamily="34" charset="0"/>
              </a:rPr>
              <a:t>)¹⁴N</a:t>
            </a:r>
          </a:p>
          <a:p>
            <a:r>
              <a:rPr lang="pt-BR" dirty="0">
                <a:solidFill>
                  <a:srgbClr val="FF0000"/>
                </a:solidFill>
                <a:latin typeface="Agency FB" panose="020B0503020202020204" pitchFamily="34" charset="0"/>
              </a:rPr>
              <a:t>¹²C(⁶Li,²H)¹⁶O</a:t>
            </a:r>
            <a:endParaRPr lang="es-ES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sp>
        <p:nvSpPr>
          <p:cNvPr id="28" name="Abrir llave 27">
            <a:extLst>
              <a:ext uri="{FF2B5EF4-FFF2-40B4-BE49-F238E27FC236}">
                <a16:creationId xmlns:a16="http://schemas.microsoft.com/office/drawing/2014/main" id="{BCE20288-4E10-6507-C9CC-1A854ABA662E}"/>
              </a:ext>
            </a:extLst>
          </p:cNvPr>
          <p:cNvSpPr/>
          <p:nvPr/>
        </p:nvSpPr>
        <p:spPr>
          <a:xfrm>
            <a:off x="3530001" y="733809"/>
            <a:ext cx="188163" cy="5441241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8726BD24-45A4-FDE3-4F8A-855511D7DE8F}"/>
              </a:ext>
            </a:extLst>
          </p:cNvPr>
          <p:cNvSpPr txBox="1"/>
          <p:nvPr/>
        </p:nvSpPr>
        <p:spPr>
          <a:xfrm>
            <a:off x="3879948" y="5070257"/>
            <a:ext cx="3604343" cy="408623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Next: </a:t>
            </a:r>
            <a:r>
              <a:rPr lang="en-GB" b="1" baseline="30000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9</a:t>
            </a:r>
            <a:r>
              <a:rPr lang="en-GB" b="1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Be + </a:t>
            </a:r>
            <a:r>
              <a:rPr lang="en-GB" b="1" baseline="30000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12</a:t>
            </a:r>
            <a:r>
              <a:rPr lang="en-GB" b="1" dirty="0">
                <a:solidFill>
                  <a:schemeClr val="tx1">
                    <a:lumMod val="76000"/>
                    <a:lumOff val="24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C measurement</a:t>
            </a:r>
            <a:endParaRPr lang="en-GB" b="1" noProof="0" dirty="0">
              <a:solidFill>
                <a:schemeClr val="tx1">
                  <a:lumMod val="76000"/>
                  <a:lumOff val="24000"/>
                </a:schemeClr>
              </a:solidFill>
              <a:latin typeface="Agency FB" panose="020B0503020202020204" pitchFamily="34" charset="0"/>
              <a:ea typeface="+mn-lt"/>
              <a:cs typeface="+mn-lt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94102EC-5DAC-D5F8-6F35-90566D6412D0}"/>
              </a:ext>
            </a:extLst>
          </p:cNvPr>
          <p:cNvSpPr txBox="1"/>
          <p:nvPr/>
        </p:nvSpPr>
        <p:spPr>
          <a:xfrm>
            <a:off x="3773165" y="5478585"/>
            <a:ext cx="4417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rgbClr val="3D3D3D"/>
                </a:solidFill>
                <a:latin typeface="Agency FB" panose="020B0503020202020204" pitchFamily="34" charset="0"/>
              </a:rPr>
              <a:t>Experiment with beam </a:t>
            </a:r>
            <a:r>
              <a:rPr lang="en-GB" b="1" noProof="0" dirty="0">
                <a:solidFill>
                  <a:srgbClr val="3D3D3D"/>
                </a:solidFill>
                <a:latin typeface="Agency FB" panose="020B0503020202020204" pitchFamily="34" charset="0"/>
              </a:rPr>
              <a:t>energies around the Coulomb </a:t>
            </a:r>
            <a:r>
              <a:rPr lang="en-GB" noProof="0" dirty="0">
                <a:solidFill>
                  <a:srgbClr val="3D3D3D"/>
                </a:solidFill>
                <a:latin typeface="Agency FB" panose="020B0503020202020204" pitchFamily="34" charset="0"/>
              </a:rPr>
              <a:t>barrier (7 MeV) at CNA and ¿CMAM?</a:t>
            </a:r>
          </a:p>
          <a:p>
            <a:r>
              <a:rPr lang="en-GB" b="1" noProof="0" dirty="0">
                <a:solidFill>
                  <a:srgbClr val="3D3D3D"/>
                </a:solidFill>
                <a:latin typeface="Agency FB" panose="020B0503020202020204" pitchFamily="34" charset="0"/>
              </a:rPr>
              <a:t>Reaction fragments and coincidences measurements.</a:t>
            </a:r>
          </a:p>
        </p:txBody>
      </p:sp>
    </p:spTree>
    <p:extLst>
      <p:ext uri="{BB962C8B-B14F-4D97-AF65-F5344CB8AC3E}">
        <p14:creationId xmlns:p14="http://schemas.microsoft.com/office/powerpoint/2010/main" val="41121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29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D5906-68B5-C70A-948B-B609008C2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931155-B6A9-B1DA-87AC-E4B1DAED6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25150"/>
            <a:ext cx="10153128" cy="550933"/>
          </a:xfrm>
        </p:spPr>
        <p:txBody>
          <a:bodyPr>
            <a:noAutofit/>
          </a:bodyPr>
          <a:lstStyle/>
          <a:p>
            <a:r>
              <a:rPr lang="es-ES" dirty="0" err="1"/>
              <a:t>Magnetron-Sputtering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make</a:t>
            </a:r>
            <a:r>
              <a:rPr lang="es-ES" dirty="0"/>
              <a:t> </a:t>
            </a:r>
            <a:r>
              <a:rPr lang="es-ES" dirty="0" err="1"/>
              <a:t>solid</a:t>
            </a:r>
            <a:r>
              <a:rPr lang="es-ES" dirty="0"/>
              <a:t>-gas targets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b="1" dirty="0"/>
              <a:t>CNA</a:t>
            </a:r>
            <a:r>
              <a:rPr lang="es-ES" dirty="0"/>
              <a:t> and </a:t>
            </a:r>
            <a:r>
              <a:rPr lang="es-ES" b="1" dirty="0"/>
              <a:t>CERN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7CF4E70-5BFE-F368-001D-CBD77F2EF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8</a:t>
            </a:fld>
            <a:endParaRPr lang="es-ES_tradnl"/>
          </a:p>
        </p:txBody>
      </p:sp>
      <p:sp>
        <p:nvSpPr>
          <p:cNvPr id="20" name="18 CuadroTexto">
            <a:extLst>
              <a:ext uri="{FF2B5EF4-FFF2-40B4-BE49-F238E27FC236}">
                <a16:creationId xmlns:a16="http://schemas.microsoft.com/office/drawing/2014/main" id="{9A4C8678-B6CE-2D02-69B6-EFC3AFE1547A}"/>
              </a:ext>
            </a:extLst>
          </p:cNvPr>
          <p:cNvSpPr txBox="1"/>
          <p:nvPr/>
        </p:nvSpPr>
        <p:spPr>
          <a:xfrm>
            <a:off x="5309033" y="3644668"/>
            <a:ext cx="29818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3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gency FB" panose="020B0503020202020204" pitchFamily="34" charset="0"/>
              </a:rPr>
              <a:t>Industrially well established</a:t>
            </a:r>
          </a:p>
          <a:p>
            <a:pPr marL="538163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gency FB" panose="020B0503020202020204" pitchFamily="34" charset="0"/>
              </a:rPr>
              <a:t>Large areas feasible</a:t>
            </a:r>
          </a:p>
          <a:p>
            <a:pPr marL="538163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gency FB" panose="020B0503020202020204" pitchFamily="34" charset="0"/>
              </a:rPr>
              <a:t>Wide range of substrates</a:t>
            </a:r>
          </a:p>
          <a:p>
            <a:pPr marL="538163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gency FB" panose="020B0503020202020204" pitchFamily="34" charset="0"/>
              </a:rPr>
              <a:t>Control of microstructure </a:t>
            </a:r>
          </a:p>
          <a:p>
            <a:pPr marL="538163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gency FB" panose="020B0503020202020204" pitchFamily="34" charset="0"/>
              </a:rPr>
              <a:t>Control of composition</a:t>
            </a:r>
          </a:p>
        </p:txBody>
      </p:sp>
      <p:pic>
        <p:nvPicPr>
          <p:cNvPr id="21" name="Picture 2" descr="C:\Users\godinho\Documents\NanoControl\Nano-voids\colaboracion CNA blancos solidos\paper\fotos\IMG_1423.JPG">
            <a:extLst>
              <a:ext uri="{FF2B5EF4-FFF2-40B4-BE49-F238E27FC236}">
                <a16:creationId xmlns:a16="http://schemas.microsoft.com/office/drawing/2014/main" id="{A7A805F2-F74E-CD52-2FF3-F2B5E72C1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299" y="3534164"/>
            <a:ext cx="288000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72 Grupo">
            <a:extLst>
              <a:ext uri="{FF2B5EF4-FFF2-40B4-BE49-F238E27FC236}">
                <a16:creationId xmlns:a16="http://schemas.microsoft.com/office/drawing/2014/main" id="{8DF7F334-ED61-B0BE-3B82-135AB0BAA368}"/>
              </a:ext>
            </a:extLst>
          </p:cNvPr>
          <p:cNvGrpSpPr/>
          <p:nvPr/>
        </p:nvGrpSpPr>
        <p:grpSpPr>
          <a:xfrm>
            <a:off x="9509603" y="819869"/>
            <a:ext cx="2059005" cy="1983721"/>
            <a:chOff x="3028883" y="2669415"/>
            <a:chExt cx="2059005" cy="1983721"/>
          </a:xfrm>
        </p:grpSpPr>
        <p:sp>
          <p:nvSpPr>
            <p:cNvPr id="24" name="70 Rectángulo">
              <a:extLst>
                <a:ext uri="{FF2B5EF4-FFF2-40B4-BE49-F238E27FC236}">
                  <a16:creationId xmlns:a16="http://schemas.microsoft.com/office/drawing/2014/main" id="{142A0C41-0104-9328-9E37-B7BC1A350F05}"/>
                </a:ext>
              </a:extLst>
            </p:cNvPr>
            <p:cNvSpPr/>
            <p:nvPr/>
          </p:nvSpPr>
          <p:spPr>
            <a:xfrm>
              <a:off x="3028883" y="2669415"/>
              <a:ext cx="2059005" cy="198372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gency FB" panose="020B0503020202020204" pitchFamily="34" charset="0"/>
              </a:endParaRPr>
            </a:p>
          </p:txBody>
        </p:sp>
        <p:grpSp>
          <p:nvGrpSpPr>
            <p:cNvPr id="25" name="59 Grupo">
              <a:extLst>
                <a:ext uri="{FF2B5EF4-FFF2-40B4-BE49-F238E27FC236}">
                  <a16:creationId xmlns:a16="http://schemas.microsoft.com/office/drawing/2014/main" id="{0F7A6D9B-4C6F-D804-49D1-4BFEDAE9860A}"/>
                </a:ext>
              </a:extLst>
            </p:cNvPr>
            <p:cNvGrpSpPr/>
            <p:nvPr/>
          </p:nvGrpSpPr>
          <p:grpSpPr>
            <a:xfrm>
              <a:off x="3342580" y="2943798"/>
              <a:ext cx="648072" cy="450378"/>
              <a:chOff x="3215680" y="2968932"/>
              <a:chExt cx="648072" cy="450378"/>
            </a:xfrm>
          </p:grpSpPr>
          <p:sp>
            <p:nvSpPr>
              <p:cNvPr id="36" name="57 Elipse">
                <a:extLst>
                  <a:ext uri="{FF2B5EF4-FFF2-40B4-BE49-F238E27FC236}">
                    <a16:creationId xmlns:a16="http://schemas.microsoft.com/office/drawing/2014/main" id="{5FDBD972-D979-6F9C-E2F2-7905C499E5DA}"/>
                  </a:ext>
                </a:extLst>
              </p:cNvPr>
              <p:cNvSpPr/>
              <p:nvPr/>
            </p:nvSpPr>
            <p:spPr>
              <a:xfrm>
                <a:off x="3287688" y="3001794"/>
                <a:ext cx="504056" cy="41751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37" name="58 CuadroTexto">
                <a:extLst>
                  <a:ext uri="{FF2B5EF4-FFF2-40B4-BE49-F238E27FC236}">
                    <a16:creationId xmlns:a16="http://schemas.microsoft.com/office/drawing/2014/main" id="{283183C0-A975-A59A-54CD-B3364F8EC7F3}"/>
                  </a:ext>
                </a:extLst>
              </p:cNvPr>
              <p:cNvSpPr txBox="1"/>
              <p:nvPr/>
            </p:nvSpPr>
            <p:spPr>
              <a:xfrm>
                <a:off x="3215680" y="2968932"/>
                <a:ext cx="6480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Gas</a:t>
                </a:r>
              </a:p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element</a:t>
                </a:r>
              </a:p>
            </p:txBody>
          </p:sp>
        </p:grpSp>
        <p:grpSp>
          <p:nvGrpSpPr>
            <p:cNvPr id="26" name="61 Grupo">
              <a:extLst>
                <a:ext uri="{FF2B5EF4-FFF2-40B4-BE49-F238E27FC236}">
                  <a16:creationId xmlns:a16="http://schemas.microsoft.com/office/drawing/2014/main" id="{C58F660E-573C-4564-0413-D20CB9A785B4}"/>
                </a:ext>
              </a:extLst>
            </p:cNvPr>
            <p:cNvGrpSpPr/>
            <p:nvPr/>
          </p:nvGrpSpPr>
          <p:grpSpPr>
            <a:xfrm>
              <a:off x="3287688" y="3661708"/>
              <a:ext cx="648072" cy="450378"/>
              <a:chOff x="3215680" y="2968932"/>
              <a:chExt cx="648072" cy="450378"/>
            </a:xfrm>
          </p:grpSpPr>
          <p:sp>
            <p:nvSpPr>
              <p:cNvPr id="34" name="62 Elipse">
                <a:extLst>
                  <a:ext uri="{FF2B5EF4-FFF2-40B4-BE49-F238E27FC236}">
                    <a16:creationId xmlns:a16="http://schemas.microsoft.com/office/drawing/2014/main" id="{3056C544-4BB4-1C42-9346-3EE74128447C}"/>
                  </a:ext>
                </a:extLst>
              </p:cNvPr>
              <p:cNvSpPr/>
              <p:nvPr/>
            </p:nvSpPr>
            <p:spPr>
              <a:xfrm>
                <a:off x="3287688" y="3001794"/>
                <a:ext cx="504056" cy="41751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35" name="63 CuadroTexto">
                <a:extLst>
                  <a:ext uri="{FF2B5EF4-FFF2-40B4-BE49-F238E27FC236}">
                    <a16:creationId xmlns:a16="http://schemas.microsoft.com/office/drawing/2014/main" id="{6BE6BC2F-9C39-5F84-B88F-ED8B289BCCF0}"/>
                  </a:ext>
                </a:extLst>
              </p:cNvPr>
              <p:cNvSpPr txBox="1"/>
              <p:nvPr/>
            </p:nvSpPr>
            <p:spPr>
              <a:xfrm>
                <a:off x="3215680" y="2968932"/>
                <a:ext cx="6480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Gas</a:t>
                </a:r>
              </a:p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element</a:t>
                </a:r>
              </a:p>
            </p:txBody>
          </p:sp>
        </p:grpSp>
        <p:grpSp>
          <p:nvGrpSpPr>
            <p:cNvPr id="27" name="64 Grupo">
              <a:extLst>
                <a:ext uri="{FF2B5EF4-FFF2-40B4-BE49-F238E27FC236}">
                  <a16:creationId xmlns:a16="http://schemas.microsoft.com/office/drawing/2014/main" id="{FFCADBCC-0F62-8E3F-410D-077FFD526FE2}"/>
                </a:ext>
              </a:extLst>
            </p:cNvPr>
            <p:cNvGrpSpPr/>
            <p:nvPr/>
          </p:nvGrpSpPr>
          <p:grpSpPr>
            <a:xfrm>
              <a:off x="3995125" y="3369042"/>
              <a:ext cx="648072" cy="450378"/>
              <a:chOff x="3215680" y="2968932"/>
              <a:chExt cx="648072" cy="450378"/>
            </a:xfrm>
          </p:grpSpPr>
          <p:sp>
            <p:nvSpPr>
              <p:cNvPr id="32" name="65 Elipse">
                <a:extLst>
                  <a:ext uri="{FF2B5EF4-FFF2-40B4-BE49-F238E27FC236}">
                    <a16:creationId xmlns:a16="http://schemas.microsoft.com/office/drawing/2014/main" id="{DB88F7AB-D2A4-1ABC-FAB3-0C17B01D342B}"/>
                  </a:ext>
                </a:extLst>
              </p:cNvPr>
              <p:cNvSpPr/>
              <p:nvPr/>
            </p:nvSpPr>
            <p:spPr>
              <a:xfrm>
                <a:off x="3287688" y="3001794"/>
                <a:ext cx="504056" cy="41751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33" name="66 CuadroTexto">
                <a:extLst>
                  <a:ext uri="{FF2B5EF4-FFF2-40B4-BE49-F238E27FC236}">
                    <a16:creationId xmlns:a16="http://schemas.microsoft.com/office/drawing/2014/main" id="{9C1FAE42-AB80-9753-435A-32D743B03C3E}"/>
                  </a:ext>
                </a:extLst>
              </p:cNvPr>
              <p:cNvSpPr txBox="1"/>
              <p:nvPr/>
            </p:nvSpPr>
            <p:spPr>
              <a:xfrm>
                <a:off x="3215680" y="2968932"/>
                <a:ext cx="6480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Gas</a:t>
                </a:r>
              </a:p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element</a:t>
                </a:r>
              </a:p>
            </p:txBody>
          </p:sp>
        </p:grpSp>
        <p:grpSp>
          <p:nvGrpSpPr>
            <p:cNvPr id="28" name="67 Grupo">
              <a:extLst>
                <a:ext uri="{FF2B5EF4-FFF2-40B4-BE49-F238E27FC236}">
                  <a16:creationId xmlns:a16="http://schemas.microsoft.com/office/drawing/2014/main" id="{BB1114A0-93F4-BF17-A457-0611D6163E82}"/>
                </a:ext>
              </a:extLst>
            </p:cNvPr>
            <p:cNvGrpSpPr/>
            <p:nvPr/>
          </p:nvGrpSpPr>
          <p:grpSpPr>
            <a:xfrm>
              <a:off x="4067133" y="4005064"/>
              <a:ext cx="648072" cy="450378"/>
              <a:chOff x="3215680" y="2968932"/>
              <a:chExt cx="648072" cy="450378"/>
            </a:xfrm>
          </p:grpSpPr>
          <p:sp>
            <p:nvSpPr>
              <p:cNvPr id="30" name="68 Elipse">
                <a:extLst>
                  <a:ext uri="{FF2B5EF4-FFF2-40B4-BE49-F238E27FC236}">
                    <a16:creationId xmlns:a16="http://schemas.microsoft.com/office/drawing/2014/main" id="{09F50436-D9F3-7D2D-CF92-DE0DA35DC431}"/>
                  </a:ext>
                </a:extLst>
              </p:cNvPr>
              <p:cNvSpPr/>
              <p:nvPr/>
            </p:nvSpPr>
            <p:spPr>
              <a:xfrm>
                <a:off x="3287688" y="3001794"/>
                <a:ext cx="504056" cy="41751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31" name="69 CuadroTexto">
                <a:extLst>
                  <a:ext uri="{FF2B5EF4-FFF2-40B4-BE49-F238E27FC236}">
                    <a16:creationId xmlns:a16="http://schemas.microsoft.com/office/drawing/2014/main" id="{699C309B-F6CD-228C-081B-B2D0AFEDA24D}"/>
                  </a:ext>
                </a:extLst>
              </p:cNvPr>
              <p:cNvSpPr txBox="1"/>
              <p:nvPr/>
            </p:nvSpPr>
            <p:spPr>
              <a:xfrm>
                <a:off x="3215680" y="2968932"/>
                <a:ext cx="6480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Gas</a:t>
                </a:r>
              </a:p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element</a:t>
                </a:r>
              </a:p>
            </p:txBody>
          </p:sp>
        </p:grpSp>
        <p:sp>
          <p:nvSpPr>
            <p:cNvPr id="29" name="71 CuadroTexto">
              <a:extLst>
                <a:ext uri="{FF2B5EF4-FFF2-40B4-BE49-F238E27FC236}">
                  <a16:creationId xmlns:a16="http://schemas.microsoft.com/office/drawing/2014/main" id="{D79E760F-161D-2F54-7097-BF3BBBB3FBFA}"/>
                </a:ext>
              </a:extLst>
            </p:cNvPr>
            <p:cNvSpPr txBox="1"/>
            <p:nvPr/>
          </p:nvSpPr>
          <p:spPr>
            <a:xfrm>
              <a:off x="4130195" y="2671983"/>
              <a:ext cx="6607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gency FB" panose="020B0503020202020204" pitchFamily="34" charset="0"/>
                </a:rPr>
                <a:t>solid</a:t>
              </a:r>
            </a:p>
            <a:p>
              <a:pPr algn="ctr"/>
              <a:r>
                <a:rPr lang="en-US" dirty="0">
                  <a:latin typeface="Agency FB" panose="020B0503020202020204" pitchFamily="34" charset="0"/>
                </a:rPr>
                <a:t>matrix</a:t>
              </a:r>
            </a:p>
          </p:txBody>
        </p:sp>
      </p:grpSp>
      <p:sp>
        <p:nvSpPr>
          <p:cNvPr id="43" name="79 Rectángulo">
            <a:extLst>
              <a:ext uri="{FF2B5EF4-FFF2-40B4-BE49-F238E27FC236}">
                <a16:creationId xmlns:a16="http://schemas.microsoft.com/office/drawing/2014/main" id="{9477DAF2-C491-191D-45D0-48A258C27621}"/>
              </a:ext>
            </a:extLst>
          </p:cNvPr>
          <p:cNvSpPr/>
          <p:nvPr/>
        </p:nvSpPr>
        <p:spPr>
          <a:xfrm>
            <a:off x="8674191" y="5728551"/>
            <a:ext cx="2188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>
                <a:latin typeface="Agency FB" panose="020B0503020202020204" pitchFamily="34" charset="0"/>
              </a:rPr>
              <a:t>Self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supported</a:t>
            </a:r>
            <a:r>
              <a:rPr lang="es-ES" dirty="0">
                <a:latin typeface="Agency FB" panose="020B0503020202020204" pitchFamily="34" charset="0"/>
              </a:rPr>
              <a:t> Si-He target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7996E214-EFC4-9CDA-1D41-DCC74468C518}"/>
              </a:ext>
            </a:extLst>
          </p:cNvPr>
          <p:cNvSpPr txBox="1"/>
          <p:nvPr/>
        </p:nvSpPr>
        <p:spPr>
          <a:xfrm>
            <a:off x="302837" y="734782"/>
            <a:ext cx="92067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dirty="0" err="1">
                <a:latin typeface="Agency FB" panose="020B0503020202020204" pitchFamily="34" charset="0"/>
              </a:rPr>
              <a:t>Many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of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the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isotopes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of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interest</a:t>
            </a:r>
            <a:r>
              <a:rPr lang="es-ES" sz="2000" dirty="0">
                <a:latin typeface="Agency FB" panose="020B0503020202020204" pitchFamily="34" charset="0"/>
              </a:rPr>
              <a:t> in nuclear (</a:t>
            </a:r>
            <a:r>
              <a:rPr lang="es-ES" sz="2000" u="sng" dirty="0">
                <a:latin typeface="Agency FB" panose="020B0503020202020204" pitchFamily="34" charset="0"/>
              </a:rPr>
              <a:t>and </a:t>
            </a:r>
            <a:r>
              <a:rPr lang="es-ES" sz="2000" u="sng" dirty="0" err="1">
                <a:latin typeface="Agency FB" panose="020B0503020202020204" pitchFamily="34" charset="0"/>
              </a:rPr>
              <a:t>neutron</a:t>
            </a:r>
            <a:r>
              <a:rPr lang="es-ES" sz="2000" dirty="0">
                <a:latin typeface="Agency FB" panose="020B0503020202020204" pitchFamily="34" charset="0"/>
              </a:rPr>
              <a:t>) </a:t>
            </a:r>
            <a:r>
              <a:rPr lang="es-ES" sz="2000" dirty="0" err="1">
                <a:latin typeface="Agency FB" panose="020B0503020202020204" pitchFamily="34" charset="0"/>
              </a:rPr>
              <a:t>reactions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correspond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to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geaseous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elements</a:t>
            </a:r>
            <a:r>
              <a:rPr lang="es-ES" sz="2000" dirty="0">
                <a:latin typeface="Agency FB" panose="020B0503020202020204" pitchFamily="34" charset="0"/>
              </a:rPr>
              <a:t>, </a:t>
            </a:r>
            <a:r>
              <a:rPr lang="es-ES" sz="2000" dirty="0" err="1">
                <a:latin typeface="Agency FB" panose="020B0503020202020204" pitchFamily="34" charset="0"/>
              </a:rPr>
              <a:t>which</a:t>
            </a:r>
            <a:r>
              <a:rPr lang="es-ES" sz="2000" dirty="0">
                <a:latin typeface="Agency FB" panose="020B0503020202020204" pitchFamily="34" charset="0"/>
              </a:rPr>
              <a:t> poses a </a:t>
            </a:r>
            <a:r>
              <a:rPr lang="es-ES" sz="2000" dirty="0" err="1">
                <a:latin typeface="Agency FB" panose="020B0503020202020204" pitchFamily="34" charset="0"/>
              </a:rPr>
              <a:t>serious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problem</a:t>
            </a:r>
            <a:r>
              <a:rPr lang="es-ES" sz="2000" dirty="0">
                <a:latin typeface="Agency FB" panose="020B0503020202020204" pitchFamily="34" charset="0"/>
              </a:rPr>
              <a:t>.</a:t>
            </a:r>
          </a:p>
          <a:p>
            <a:endParaRPr lang="es-ES" sz="2000" dirty="0">
              <a:latin typeface="Agency FB" panose="020B0503020202020204" pitchFamily="34" charset="0"/>
            </a:endParaRPr>
          </a:p>
          <a:p>
            <a:r>
              <a:rPr lang="es-ES" sz="2000" dirty="0">
                <a:latin typeface="Agency FB" panose="020B0503020202020204" pitchFamily="34" charset="0"/>
              </a:rPr>
              <a:t>=&gt; A </a:t>
            </a:r>
            <a:r>
              <a:rPr lang="es-ES" sz="2000" dirty="0" err="1">
                <a:latin typeface="Agency FB" panose="020B0503020202020204" pitchFamily="34" charset="0"/>
              </a:rPr>
              <a:t>solution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is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to</a:t>
            </a:r>
            <a:r>
              <a:rPr lang="es-ES" sz="2000" dirty="0">
                <a:latin typeface="Agency FB" panose="020B0503020202020204" pitchFamily="34" charset="0"/>
              </a:rPr>
              <a:t> “</a:t>
            </a:r>
            <a:r>
              <a:rPr lang="es-ES" sz="2000" dirty="0" err="1">
                <a:latin typeface="Agency FB" panose="020B0503020202020204" pitchFamily="34" charset="0"/>
              </a:rPr>
              <a:t>grow</a:t>
            </a:r>
            <a:r>
              <a:rPr lang="es-ES" sz="2000" dirty="0">
                <a:latin typeface="Agency FB" panose="020B0503020202020204" pitchFamily="34" charset="0"/>
              </a:rPr>
              <a:t>” </a:t>
            </a:r>
            <a:r>
              <a:rPr lang="es-ES" sz="2000" dirty="0" err="1">
                <a:latin typeface="Agency FB" panose="020B0503020202020204" pitchFamily="34" charset="0"/>
              </a:rPr>
              <a:t>samples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that</a:t>
            </a:r>
            <a:r>
              <a:rPr lang="es-ES" sz="2000" dirty="0">
                <a:latin typeface="Agency FB" panose="020B0503020202020204" pitchFamily="34" charset="0"/>
              </a:rPr>
              <a:t> incorpórate </a:t>
            </a:r>
            <a:r>
              <a:rPr lang="es-ES" sz="2000" dirty="0" err="1">
                <a:latin typeface="Agency FB" panose="020B0503020202020204" pitchFamily="34" charset="0"/>
              </a:rPr>
              <a:t>the</a:t>
            </a:r>
            <a:r>
              <a:rPr lang="es-ES" sz="2000" dirty="0">
                <a:latin typeface="Agency FB" panose="020B0503020202020204" pitchFamily="34" charset="0"/>
              </a:rPr>
              <a:t>  gas </a:t>
            </a:r>
            <a:r>
              <a:rPr lang="es-ES" sz="2000" dirty="0" err="1">
                <a:latin typeface="Agency FB" panose="020B0503020202020204" pitchFamily="34" charset="0"/>
              </a:rPr>
              <a:t>into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the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sustrate</a:t>
            </a:r>
            <a:r>
              <a:rPr lang="es-ES" sz="2000" dirty="0">
                <a:latin typeface="Agency FB" panose="020B0503020202020204" pitchFamily="34" charset="0"/>
              </a:rPr>
              <a:t> in </a:t>
            </a:r>
            <a:r>
              <a:rPr lang="es-ES" sz="2000" dirty="0" err="1">
                <a:latin typeface="Agency FB" panose="020B0503020202020204" pitchFamily="34" charset="0"/>
              </a:rPr>
              <a:t>sufficient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amounts</a:t>
            </a:r>
            <a:r>
              <a:rPr lang="es-ES" sz="2000" dirty="0">
                <a:latin typeface="Agency FB" panose="020B0503020202020204" pitchFamily="34" charset="0"/>
              </a:rPr>
              <a:t>, </a:t>
            </a:r>
            <a:r>
              <a:rPr lang="es-ES" sz="2000" dirty="0" err="1">
                <a:latin typeface="Agency FB" panose="020B0503020202020204" pitchFamily="34" charset="0"/>
              </a:rPr>
              <a:t>which</a:t>
            </a:r>
            <a:r>
              <a:rPr lang="es-ES" sz="2000" dirty="0">
                <a:latin typeface="Agency FB" panose="020B0503020202020204" pitchFamily="34" charset="0"/>
              </a:rPr>
              <a:t> has </a:t>
            </a:r>
            <a:r>
              <a:rPr lang="es-ES" sz="2000" dirty="0" err="1">
                <a:latin typeface="Agency FB" panose="020B0503020202020204" pitchFamily="34" charset="0"/>
              </a:rPr>
              <a:t>been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demosntrated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by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our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group</a:t>
            </a:r>
            <a:r>
              <a:rPr lang="es-ES" sz="2000" dirty="0">
                <a:latin typeface="Agency FB" panose="020B0503020202020204" pitchFamily="34" charset="0"/>
              </a:rPr>
              <a:t> and </a:t>
            </a:r>
            <a:r>
              <a:rPr lang="es-ES" sz="2000" dirty="0" err="1">
                <a:latin typeface="Agency FB" panose="020B0503020202020204" pitchFamily="34" charset="0"/>
              </a:rPr>
              <a:t>now</a:t>
            </a:r>
            <a:r>
              <a:rPr lang="es-ES" sz="2000" dirty="0">
                <a:latin typeface="Agency FB" panose="020B0503020202020204" pitchFamily="34" charset="0"/>
              </a:rPr>
              <a:t> at CNA </a:t>
            </a:r>
            <a:r>
              <a:rPr lang="es-ES" sz="2000" dirty="0" err="1">
                <a:latin typeface="Agency FB" panose="020B0503020202020204" pitchFamily="34" charset="0"/>
              </a:rPr>
              <a:t>we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will</a:t>
            </a:r>
            <a:r>
              <a:rPr lang="es-ES" sz="2000" dirty="0">
                <a:latin typeface="Agency FB" panose="020B0503020202020204" pitchFamily="34" charset="0"/>
              </a:rPr>
              <a:t> be </a:t>
            </a:r>
            <a:r>
              <a:rPr lang="es-ES" sz="2000" dirty="0" err="1">
                <a:latin typeface="Agency FB" panose="020B0503020202020204" pitchFamily="34" charset="0"/>
              </a:rPr>
              <a:t>able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to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make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such</a:t>
            </a:r>
            <a:r>
              <a:rPr lang="es-ES" sz="2000" dirty="0">
                <a:latin typeface="Agency FB" panose="020B0503020202020204" pitchFamily="34" charset="0"/>
              </a:rPr>
              <a:t> targets </a:t>
            </a:r>
            <a:r>
              <a:rPr lang="es-ES" sz="2000" dirty="0" err="1">
                <a:latin typeface="Agency FB" panose="020B0503020202020204" pitchFamily="34" charset="0"/>
              </a:rPr>
              <a:t>for</a:t>
            </a:r>
            <a:r>
              <a:rPr lang="es-ES" sz="2000" dirty="0">
                <a:latin typeface="Agency FB" panose="020B0503020202020204" pitchFamily="34" charset="0"/>
              </a:rPr>
              <a:t> nuclear </a:t>
            </a:r>
            <a:r>
              <a:rPr lang="es-ES" sz="2000" dirty="0" err="1">
                <a:latin typeface="Agency FB" panose="020B0503020202020204" pitchFamily="34" charset="0"/>
              </a:rPr>
              <a:t>physics</a:t>
            </a:r>
            <a:r>
              <a:rPr lang="es-ES" sz="2000" dirty="0">
                <a:latin typeface="Agency FB" panose="020B0503020202020204" pitchFamily="34" charset="0"/>
              </a:rPr>
              <a:t> </a:t>
            </a:r>
            <a:r>
              <a:rPr lang="es-ES" sz="2000" dirty="0" err="1">
                <a:latin typeface="Agency FB" panose="020B0503020202020204" pitchFamily="34" charset="0"/>
              </a:rPr>
              <a:t>experiments</a:t>
            </a:r>
            <a:r>
              <a:rPr lang="es-ES" sz="2000" dirty="0">
                <a:latin typeface="Agency FB" panose="020B0503020202020204" pitchFamily="34" charset="0"/>
              </a:rPr>
              <a:t> at CNA, CERN/ISOLDE, TRIUMPH, LNS, etc.</a:t>
            </a:r>
          </a:p>
        </p:txBody>
      </p:sp>
      <p:sp>
        <p:nvSpPr>
          <p:cNvPr id="47" name="Rectángulo: esquinas redondeadas 46">
            <a:extLst>
              <a:ext uri="{FF2B5EF4-FFF2-40B4-BE49-F238E27FC236}">
                <a16:creationId xmlns:a16="http://schemas.microsoft.com/office/drawing/2014/main" id="{91AC818C-2D59-C3AD-8A97-0FE9F58B7E7F}"/>
              </a:ext>
            </a:extLst>
          </p:cNvPr>
          <p:cNvSpPr/>
          <p:nvPr/>
        </p:nvSpPr>
        <p:spPr>
          <a:xfrm>
            <a:off x="191344" y="3131836"/>
            <a:ext cx="11725510" cy="3141510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Imagen 18" descr="Diagrama&#10;&#10;El contenido generado por IA puede ser incorrecto.">
            <a:extLst>
              <a:ext uri="{FF2B5EF4-FFF2-40B4-BE49-F238E27FC236}">
                <a16:creationId xmlns:a16="http://schemas.microsoft.com/office/drawing/2014/main" id="{D138E594-8FFD-76B7-4088-DD4B61EC09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3895666"/>
            <a:ext cx="2768311" cy="1864665"/>
          </a:xfrm>
          <a:prstGeom prst="rect">
            <a:avLst/>
          </a:prstGeom>
        </p:spPr>
      </p:pic>
      <p:sp>
        <p:nvSpPr>
          <p:cNvPr id="22" name="16 CuadroTexto">
            <a:extLst>
              <a:ext uri="{FF2B5EF4-FFF2-40B4-BE49-F238E27FC236}">
                <a16:creationId xmlns:a16="http://schemas.microsoft.com/office/drawing/2014/main" id="{F4DF0EAD-D615-3EB4-101B-93FBBE41F676}"/>
              </a:ext>
            </a:extLst>
          </p:cNvPr>
          <p:cNvSpPr txBox="1"/>
          <p:nvPr/>
        </p:nvSpPr>
        <p:spPr>
          <a:xfrm>
            <a:off x="671418" y="3312308"/>
            <a:ext cx="2092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>
                <a:latin typeface="Agency FB" panose="020B0503020202020204" pitchFamily="34" charset="0"/>
              </a:rPr>
              <a:t>Magnetron</a:t>
            </a:r>
            <a:r>
              <a:rPr lang="es-ES" sz="2000" b="1" dirty="0">
                <a:latin typeface="Agency FB" panose="020B0503020202020204" pitchFamily="34" charset="0"/>
              </a:rPr>
              <a:t> </a:t>
            </a:r>
            <a:r>
              <a:rPr lang="es-ES" sz="2000" b="1" dirty="0" err="1">
                <a:latin typeface="Agency FB" panose="020B0503020202020204" pitchFamily="34" charset="0"/>
              </a:rPr>
              <a:t>Sputtering</a:t>
            </a:r>
            <a:endParaRPr lang="es-ES" sz="2000" b="1" dirty="0">
              <a:latin typeface="Agency FB" panose="020B0503020202020204" pitchFamily="34" charset="0"/>
            </a:endParaRP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F6699B55-7264-27DC-C313-C30694C395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76"/>
          <a:stretch>
            <a:fillRect/>
          </a:stretch>
        </p:blipFill>
        <p:spPr>
          <a:xfrm>
            <a:off x="3071664" y="3534164"/>
            <a:ext cx="2589098" cy="2641950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04C30E63-66AF-EA67-1034-533899DACB80}"/>
              </a:ext>
            </a:extLst>
          </p:cNvPr>
          <p:cNvSpPr txBox="1"/>
          <p:nvPr/>
        </p:nvSpPr>
        <p:spPr>
          <a:xfrm>
            <a:off x="3933521" y="5556722"/>
            <a:ext cx="1767242" cy="64633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u="none" dirty="0">
                <a:latin typeface="Agency FB" panose="020B0503020202020204" pitchFamily="34" charset="0"/>
              </a:rPr>
              <a:t>UNIVEX 250 for RF sputtering by Leybold</a:t>
            </a:r>
          </a:p>
        </p:txBody>
      </p:sp>
    </p:spTree>
    <p:extLst>
      <p:ext uri="{BB962C8B-B14F-4D97-AF65-F5344CB8AC3E}">
        <p14:creationId xmlns:p14="http://schemas.microsoft.com/office/powerpoint/2010/main" val="4040216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4ACA08-F457-4CF0-A9C1-CEF24462E4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392746FB-C5E9-EECF-3657-DE322DAE3C42}"/>
              </a:ext>
            </a:extLst>
          </p:cNvPr>
          <p:cNvSpPr txBox="1"/>
          <p:nvPr/>
        </p:nvSpPr>
        <p:spPr>
          <a:xfrm>
            <a:off x="-32996" y="1556792"/>
            <a:ext cx="1207266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Agency FB" panose="020B0503020202020204" pitchFamily="34" charset="0"/>
              </a:rPr>
              <a:t>Previous and planned work at CNA </a:t>
            </a:r>
            <a:r>
              <a:rPr lang="en-US" sz="4400" b="1" strike="sngStrike" dirty="0">
                <a:solidFill>
                  <a:schemeClr val="bg1"/>
                </a:solidFill>
                <a:latin typeface="Agency FB" panose="020B0503020202020204" pitchFamily="34" charset="0"/>
              </a:rPr>
              <a:t>/ CMAM: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Agency FB" panose="020B0503020202020204" pitchFamily="34" charset="0"/>
              </a:rPr>
              <a:t>neutron (in/out) reactions at CNA </a:t>
            </a:r>
            <a:r>
              <a:rPr lang="en-US" sz="4400" dirty="0" err="1">
                <a:solidFill>
                  <a:schemeClr val="bg1"/>
                </a:solidFill>
                <a:latin typeface="Agency FB" panose="020B0503020202020204" pitchFamily="34" charset="0"/>
              </a:rPr>
              <a:t>HiSPANoS</a:t>
            </a:r>
            <a:endParaRPr lang="en-US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pic>
        <p:nvPicPr>
          <p:cNvPr id="4" name="Picture 3" descr="Fondos Next Generation - Puerto de Alicante">
            <a:extLst>
              <a:ext uri="{FF2B5EF4-FFF2-40B4-BE49-F238E27FC236}">
                <a16:creationId xmlns:a16="http://schemas.microsoft.com/office/drawing/2014/main" id="{92D9DD59-D36E-9F38-B833-7CDB7A387B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427835"/>
            <a:ext cx="4608512" cy="8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05B117A-1EED-00DA-A092-603C3AA6940C}"/>
              </a:ext>
            </a:extLst>
          </p:cNvPr>
          <p:cNvSpPr txBox="1"/>
          <p:nvPr/>
        </p:nvSpPr>
        <p:spPr>
          <a:xfrm>
            <a:off x="2567608" y="3140968"/>
            <a:ext cx="638487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err="1">
                <a:latin typeface="Agency FB" panose="020B0503020202020204" pitchFamily="34" charset="0"/>
              </a:rPr>
              <a:t>Research</a:t>
            </a:r>
            <a:r>
              <a:rPr lang="es-ES" sz="3600" b="1" dirty="0">
                <a:latin typeface="Agency FB" panose="020B0503020202020204" pitchFamily="34" charset="0"/>
              </a:rPr>
              <a:t> </a:t>
            </a:r>
            <a:r>
              <a:rPr lang="es-ES" sz="3600" b="1" dirty="0" err="1">
                <a:latin typeface="Agency FB" panose="020B0503020202020204" pitchFamily="34" charset="0"/>
              </a:rPr>
              <a:t>lines</a:t>
            </a:r>
            <a:r>
              <a:rPr lang="es-ES" sz="3600" b="1" dirty="0">
                <a:latin typeface="Agency FB" panose="020B0503020202020204" pitchFamily="34" charset="0"/>
              </a:rPr>
              <a:t> </a:t>
            </a:r>
            <a:r>
              <a:rPr lang="es-ES" sz="3600" b="1" dirty="0" err="1">
                <a:latin typeface="Agency FB" panose="020B0503020202020204" pitchFamily="34" charset="0"/>
              </a:rPr>
              <a:t>of</a:t>
            </a:r>
            <a:r>
              <a:rPr lang="es-ES" sz="3600" b="1" dirty="0">
                <a:latin typeface="Agency FB" panose="020B0503020202020204" pitchFamily="34" charset="0"/>
              </a:rPr>
              <a:t> CNA</a:t>
            </a:r>
          </a:p>
          <a:p>
            <a:endParaRPr lang="es-ES" sz="3600" b="1" dirty="0">
              <a:latin typeface="Agency FB" panose="020B0503020202020204" pitchFamily="34" charset="0"/>
            </a:endParaRPr>
          </a:p>
          <a:p>
            <a:r>
              <a:rPr lang="es-ES" sz="3600" b="1" dirty="0" err="1">
                <a:latin typeface="Agency FB" panose="020B0503020202020204" pitchFamily="34" charset="0"/>
              </a:rPr>
              <a:t>Collaborations</a:t>
            </a:r>
            <a:r>
              <a:rPr lang="es-ES" sz="3600" b="1" dirty="0">
                <a:latin typeface="Agency FB" panose="020B0503020202020204" pitchFamily="34" charset="0"/>
              </a:rPr>
              <a:t> </a:t>
            </a:r>
            <a:r>
              <a:rPr lang="es-ES" sz="3600" b="1" dirty="0" err="1">
                <a:latin typeface="Agency FB" panose="020B0503020202020204" pitchFamily="34" charset="0"/>
              </a:rPr>
              <a:t>with</a:t>
            </a:r>
            <a:r>
              <a:rPr lang="es-ES" sz="3600" b="1" dirty="0">
                <a:latin typeface="Agency FB" panose="020B0503020202020204" pitchFamily="34" charset="0"/>
              </a:rPr>
              <a:t> </a:t>
            </a:r>
            <a:r>
              <a:rPr lang="es-ES" sz="3600" b="1" dirty="0" err="1">
                <a:latin typeface="Agency FB" panose="020B0503020202020204" pitchFamily="34" charset="0"/>
              </a:rPr>
              <a:t>other</a:t>
            </a:r>
            <a:r>
              <a:rPr lang="es-ES" sz="3600" b="1" dirty="0">
                <a:latin typeface="Agency FB" panose="020B0503020202020204" pitchFamily="34" charset="0"/>
              </a:rPr>
              <a:t> </a:t>
            </a:r>
            <a:r>
              <a:rPr lang="es-ES" sz="3600" b="1" dirty="0" err="1">
                <a:latin typeface="Agency FB" panose="020B0503020202020204" pitchFamily="34" charset="0"/>
              </a:rPr>
              <a:t>groups</a:t>
            </a:r>
            <a:r>
              <a:rPr lang="es-ES" sz="2800" dirty="0">
                <a:latin typeface="Agency FB" panose="020B0503020202020204" pitchFamily="34" charset="0"/>
              </a:rPr>
              <a:t> (</a:t>
            </a:r>
            <a:r>
              <a:rPr lang="es-ES" sz="2800" dirty="0" err="1">
                <a:latin typeface="Agency FB" panose="020B0503020202020204" pitchFamily="34" charset="0"/>
              </a:rPr>
              <a:t>besides</a:t>
            </a:r>
            <a:r>
              <a:rPr lang="es-ES" sz="2800" dirty="0">
                <a:latin typeface="Agency FB" panose="020B0503020202020204" pitchFamily="34" charset="0"/>
              </a:rPr>
              <a:t> MANY)</a:t>
            </a:r>
            <a:endParaRPr lang="es-ES" sz="3600" dirty="0">
              <a:latin typeface="Agency FB" panose="020B0503020202020204" pitchFamily="34" charset="0"/>
            </a:endParaRPr>
          </a:p>
          <a:p>
            <a:endParaRPr lang="es-ES" sz="36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8607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D8A2E3CD2CBAB4AA20839785A31A581" ma:contentTypeVersion="18" ma:contentTypeDescription="Crear nuevo documento." ma:contentTypeScope="" ma:versionID="137828404690b88a4bd949e6656e5ca2">
  <xsd:schema xmlns:xsd="http://www.w3.org/2001/XMLSchema" xmlns:xs="http://www.w3.org/2001/XMLSchema" xmlns:p="http://schemas.microsoft.com/office/2006/metadata/properties" xmlns:ns3="33eea14a-d149-406e-9dbe-525f89daa227" xmlns:ns4="1e153219-1dec-4bd4-9488-e6bfc9d22d6e" targetNamespace="http://schemas.microsoft.com/office/2006/metadata/properties" ma:root="true" ma:fieldsID="a57fb90bebe75bbcf9a4be5c459d8773" ns3:_="" ns4:_="">
    <xsd:import namespace="33eea14a-d149-406e-9dbe-525f89daa227"/>
    <xsd:import namespace="1e153219-1dec-4bd4-9488-e6bfc9d22d6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LengthInSeconds" minOccurs="0"/>
                <xsd:element ref="ns3:MediaServiceSearchPropertie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eea14a-d149-406e-9dbe-525f89daa2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0" nillable="true" ma:displayName="MediaServiceSystemTags" ma:hidden="true" ma:internalName="MediaServiceSystemTag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153219-1dec-4bd4-9488-e6bfc9d22d6e" elementFormDefault="qualified">
    <xsd:import namespace="http://schemas.microsoft.com/office/2006/documentManagement/types"/>
    <xsd:import namespace="http://schemas.microsoft.com/office/infopath/2007/PartnerControls"/>
    <xsd:element name="SharedWithUsers" ma:index="2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5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3eea14a-d149-406e-9dbe-525f89daa227" xsi:nil="true"/>
  </documentManagement>
</p:properties>
</file>

<file path=customXml/itemProps1.xml><?xml version="1.0" encoding="utf-8"?>
<ds:datastoreItem xmlns:ds="http://schemas.openxmlformats.org/officeDocument/2006/customXml" ds:itemID="{EC4B3B12-419B-4090-8A88-8DBFEA8DF6F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EC6F0A-E33F-4FA0-9582-61EE728C12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eea14a-d149-406e-9dbe-525f89daa227"/>
    <ds:schemaRef ds:uri="1e153219-1dec-4bd4-9488-e6bfc9d22d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C7AB358-8408-4B51-80B1-421D830BBE51}">
  <ds:schemaRefs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  <ds:schemaRef ds:uri="1e153219-1dec-4bd4-9488-e6bfc9d22d6e"/>
    <ds:schemaRef ds:uri="http://schemas.openxmlformats.org/package/2006/metadata/core-properties"/>
    <ds:schemaRef ds:uri="33eea14a-d149-406e-9dbe-525f89daa227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6464</TotalTime>
  <Words>1921</Words>
  <Application>Microsoft Office PowerPoint</Application>
  <PresentationFormat>Panorámica</PresentationFormat>
  <Paragraphs>227</Paragraphs>
  <Slides>19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30" baseType="lpstr">
      <vt:lpstr>Agency FB</vt:lpstr>
      <vt:lpstr>Amasis MT Pro Black</vt:lpstr>
      <vt:lpstr>Arial</vt:lpstr>
      <vt:lpstr>Berlin Sans FB Demi</vt:lpstr>
      <vt:lpstr>Calibri</vt:lpstr>
      <vt:lpstr>Franklin Gothic Book</vt:lpstr>
      <vt:lpstr>Perpetua</vt:lpstr>
      <vt:lpstr>Symbol</vt:lpstr>
      <vt:lpstr>Wingdings</vt:lpstr>
      <vt:lpstr>Wingdings 2</vt:lpstr>
      <vt:lpstr>Equity</vt:lpstr>
      <vt:lpstr>Unidad de Física Nuclear Básica (FNB) del CNA: actividades en IABA</vt:lpstr>
      <vt:lpstr>Presentación de PowerPoint</vt:lpstr>
      <vt:lpstr>Introduction of the group</vt:lpstr>
      <vt:lpstr>Presentación de PowerPoint</vt:lpstr>
      <vt:lpstr>Overview of work carried out at international facilities</vt:lpstr>
      <vt:lpstr>Presentación de PowerPoint</vt:lpstr>
      <vt:lpstr>Nuclear reactions at FNB beam line of CNA</vt:lpstr>
      <vt:lpstr>Magnetron-Sputtering to make solid-gas targets for CNA and CERN</vt:lpstr>
      <vt:lpstr>Presentación de PowerPoint</vt:lpstr>
      <vt:lpstr>HiSPANoS neutron beam line at CNA</vt:lpstr>
      <vt:lpstr>Measurements of 30 keV Maxwellian Averaged Cross Sections (MACS30keV)</vt:lpstr>
      <vt:lpstr>Production and use of thermal neutrons</vt:lpstr>
      <vt:lpstr>Measurements of (a,n) reactions within MANY (via activation)</vt:lpstr>
      <vt:lpstr>Measurements of (a,n) reactions within MANY (via activation)</vt:lpstr>
      <vt:lpstr>Measurements of (a,n) reactions within MANY via neutron spectroscopy</vt:lpstr>
      <vt:lpstr>Measurements of (a,n) reactions within MANY via neutron spectroscopy</vt:lpstr>
      <vt:lpstr>Collaborations with research groups &amp; industry (besides MANY activities)</vt:lpstr>
      <vt:lpstr>Collaborations with research groups &amp; industry (besides MANY activities)</vt:lpstr>
      <vt:lpstr>Presentación de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Guerrero Sanchez</dc:creator>
  <cp:lastModifiedBy>CARLOS GUERRERO SANCHEZ</cp:lastModifiedBy>
  <cp:revision>137</cp:revision>
  <dcterms:created xsi:type="dcterms:W3CDTF">2013-11-14T09:12:57Z</dcterms:created>
  <dcterms:modified xsi:type="dcterms:W3CDTF">2026-03-10T08:12:34Z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0x0101001D8A2E3CD2CBAB4AA20839785A31A581</vt:lpwstr>
  </property>
</Properties>
</file>