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057a9a241f534d35" Type="http://schemas.microsoft.com/office/2006/relationships/ui/extensibility" Target="customUI/customUI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88" r:id="rId5"/>
    <p:sldId id="356" r:id="rId6"/>
    <p:sldId id="357" r:id="rId7"/>
    <p:sldId id="372" r:id="rId8"/>
    <p:sldId id="367" r:id="rId9"/>
    <p:sldId id="358" r:id="rId10"/>
    <p:sldId id="374" r:id="rId11"/>
    <p:sldId id="354" r:id="rId12"/>
    <p:sldId id="363" r:id="rId13"/>
    <p:sldId id="368" r:id="rId14"/>
    <p:sldId id="373" r:id="rId15"/>
    <p:sldId id="360" r:id="rId16"/>
    <p:sldId id="359" r:id="rId17"/>
    <p:sldId id="371" r:id="rId18"/>
    <p:sldId id="369" r:id="rId19"/>
    <p:sldId id="370" r:id="rId20"/>
    <p:sldId id="334" r:id="rId21"/>
  </p:sldIdLst>
  <p:sldSz cx="9144000" cy="5143500" type="screen16x9"/>
  <p:notesSz cx="6858000" cy="9144000"/>
  <p:defaultTextStyle>
    <a:defPPr>
      <a:defRPr lang="en-US"/>
    </a:defPPr>
    <a:lvl1pPr marL="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171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257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343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429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Instructions" id="{D97762E0-F512-4654-A68D-122F12046569}">
          <p14:sldIdLst/>
        </p14:section>
        <p14:section name="Right Click for Option" id="{4FDA67CD-A15C-4C29-8948-D1BF91269A83}">
          <p14:sldIdLst>
            <p14:sldId id="288"/>
            <p14:sldId id="356"/>
            <p14:sldId id="357"/>
            <p14:sldId id="372"/>
            <p14:sldId id="367"/>
            <p14:sldId id="358"/>
            <p14:sldId id="374"/>
            <p14:sldId id="354"/>
            <p14:sldId id="363"/>
            <p14:sldId id="368"/>
            <p14:sldId id="373"/>
            <p14:sldId id="360"/>
            <p14:sldId id="359"/>
            <p14:sldId id="371"/>
            <p14:sldId id="369"/>
            <p14:sldId id="370"/>
            <p14:sldId id="3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1" userDrawn="1">
          <p15:clr>
            <a:srgbClr val="A4A3A4"/>
          </p15:clr>
        </p15:guide>
        <p15:guide id="2" orient="horz" pos="3036" userDrawn="1">
          <p15:clr>
            <a:srgbClr val="A4A3A4"/>
          </p15:clr>
        </p15:guide>
        <p15:guide id="3" orient="horz" pos="757" userDrawn="1">
          <p15:clr>
            <a:srgbClr val="A4A3A4"/>
          </p15:clr>
        </p15:guide>
        <p15:guide id="4" orient="horz" pos="2811" userDrawn="1">
          <p15:clr>
            <a:srgbClr val="A4A3A4"/>
          </p15:clr>
        </p15:guide>
        <p15:guide id="5" pos="5620" userDrawn="1">
          <p15:clr>
            <a:srgbClr val="A4A3A4"/>
          </p15:clr>
        </p15:guide>
        <p15:guide id="6" pos="4836" userDrawn="1">
          <p15:clr>
            <a:srgbClr val="A4A3A4"/>
          </p15:clr>
        </p15:guide>
        <p15:guide id="7" pos="1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ay" initials="" lastIdx="0" clrIdx="0"/>
  <p:cmAuthor id="1" name="Sha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FCBC"/>
    <a:srgbClr val="000000"/>
    <a:srgbClr val="4F4C37"/>
    <a:srgbClr val="1E497D"/>
    <a:srgbClr val="8F999E"/>
    <a:srgbClr val="FFFFFF"/>
    <a:srgbClr val="DDDDDD"/>
    <a:srgbClr val="004C6E"/>
    <a:srgbClr val="DDF4FF"/>
    <a:srgbClr val="DD6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A86BB2-82C0-0C47-BC8A-D2B21C1BD0D4}" v="25" dt="2026-02-17T23:07:27.667"/>
  </p1510:revLst>
</p1510:revInfo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10" autoAdjust="0"/>
    <p:restoredTop sz="94394" autoAdjust="0"/>
  </p:normalViewPr>
  <p:slideViewPr>
    <p:cSldViewPr snapToObjects="1">
      <p:cViewPr varScale="1">
        <p:scale>
          <a:sx n="162" d="100"/>
          <a:sy n="162" d="100"/>
        </p:scale>
        <p:origin x="192" y="224"/>
      </p:cViewPr>
      <p:guideLst>
        <p:guide orient="horz" pos="451"/>
        <p:guide orient="horz" pos="3036"/>
        <p:guide orient="horz" pos="757"/>
        <p:guide orient="horz" pos="2811"/>
        <p:guide pos="5620"/>
        <p:guide pos="4836"/>
        <p:guide pos="1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-9864"/>
    </p:cViewPr>
  </p:sorterViewPr>
  <p:notesViewPr>
    <p:cSldViewPr snapToObjects="1" showGuides="1">
      <p:cViewPr varScale="1">
        <p:scale>
          <a:sx n="121" d="100"/>
          <a:sy n="121" d="100"/>
        </p:scale>
        <p:origin x="5022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Renz Marcelo Gregorio" userId="0bfce0f5-463e-4452-b809-c97ace744d33" providerId="ADAL" clId="{8F43ECCA-8B54-5DAF-960F-019C55CDA026}"/>
    <pc:docChg chg="custSel modSld">
      <pc:chgData name="Robert Renz Marcelo Gregorio" userId="0bfce0f5-463e-4452-b809-c97ace744d33" providerId="ADAL" clId="{8F43ECCA-8B54-5DAF-960F-019C55CDA026}" dt="2026-02-18T00:56:47.991" v="12" actId="113"/>
      <pc:docMkLst>
        <pc:docMk/>
      </pc:docMkLst>
      <pc:sldChg chg="modSp mod">
        <pc:chgData name="Robert Renz Marcelo Gregorio" userId="0bfce0f5-463e-4452-b809-c97ace744d33" providerId="ADAL" clId="{8F43ECCA-8B54-5DAF-960F-019C55CDA026}" dt="2026-02-18T00:50:00.217" v="1" actId="20577"/>
        <pc:sldMkLst>
          <pc:docMk/>
          <pc:sldMk cId="1574826751" sldId="354"/>
        </pc:sldMkLst>
        <pc:spChg chg="mod">
          <ac:chgData name="Robert Renz Marcelo Gregorio" userId="0bfce0f5-463e-4452-b809-c97ace744d33" providerId="ADAL" clId="{8F43ECCA-8B54-5DAF-960F-019C55CDA026}" dt="2026-02-18T00:50:00.217" v="1" actId="20577"/>
          <ac:spMkLst>
            <pc:docMk/>
            <pc:sldMk cId="1574826751" sldId="354"/>
            <ac:spMk id="3" creationId="{EBCFD0A3-C460-731E-22CB-095B8EBE113D}"/>
          </ac:spMkLst>
        </pc:spChg>
      </pc:sldChg>
      <pc:sldChg chg="modSp mod">
        <pc:chgData name="Robert Renz Marcelo Gregorio" userId="0bfce0f5-463e-4452-b809-c97ace744d33" providerId="ADAL" clId="{8F43ECCA-8B54-5DAF-960F-019C55CDA026}" dt="2026-02-18T00:56:47.991" v="12" actId="113"/>
        <pc:sldMkLst>
          <pc:docMk/>
          <pc:sldMk cId="1096262016" sldId="359"/>
        </pc:sldMkLst>
        <pc:spChg chg="mod">
          <ac:chgData name="Robert Renz Marcelo Gregorio" userId="0bfce0f5-463e-4452-b809-c97ace744d33" providerId="ADAL" clId="{8F43ECCA-8B54-5DAF-960F-019C55CDA026}" dt="2026-02-18T00:56:47.991" v="12" actId="113"/>
          <ac:spMkLst>
            <pc:docMk/>
            <pc:sldMk cId="1096262016" sldId="359"/>
            <ac:spMk id="19" creationId="{60A0573A-D9D0-9275-1B69-4BA773D1DE5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t" anchorCtr="0"/>
          <a:lstStyle/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/>
          <a:lstStyle>
            <a:lvl1pPr algn="r">
              <a:defRPr sz="1200"/>
            </a:lvl1pPr>
          </a:lstStyle>
          <a:p>
            <a:fld id="{4E50C307-5AD1-4F8C-91A0-1FC7219EFB34}" type="datetimeFigureOut">
              <a:rPr lang="en-AU" sz="1000" smtClean="0">
                <a:cs typeface="Arial" pitchFamily="34" charset="0"/>
              </a:rPr>
              <a:t>18/2/2026</a:t>
            </a:fld>
            <a:endParaRPr lang="en-AU" sz="1000" dirty="0"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b"/>
          <a:lstStyle>
            <a:lvl1pPr algn="l">
              <a:defRPr sz="1200"/>
            </a:lvl1pPr>
          </a:lstStyle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69261" y="8685213"/>
            <a:ext cx="1087153" cy="457200"/>
          </a:xfrm>
          <a:prstGeom prst="rect">
            <a:avLst/>
          </a:prstGeom>
        </p:spPr>
        <p:txBody>
          <a:bodyPr vert="horz" lIns="0" tIns="36000" rIns="91440" bIns="36000" rtlCol="0" anchor="b"/>
          <a:lstStyle>
            <a:lvl1pPr algn="r">
              <a:defRPr sz="1200"/>
            </a:lvl1pPr>
          </a:lstStyle>
          <a:p>
            <a:fld id="{AF84CFB5-B6E9-4915-957C-05CFA717E28F}" type="slidenum">
              <a:rPr lang="en-AU" sz="1000" smtClean="0">
                <a:cs typeface="Arial" pitchFamily="34" charset="0"/>
              </a:rPr>
              <a:t>‹#›</a:t>
            </a:fld>
            <a:endParaRPr lang="en-AU" sz="1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90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5017985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latin typeface="+mn-lt"/>
              </a:defRPr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98770" y="64770"/>
            <a:ext cx="1417320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latin typeface="+mn-lt"/>
              </a:defRPr>
            </a:lvl1pPr>
          </a:lstStyle>
          <a:p>
            <a:fld id="{9BB1C32A-CF46-409D-8B8D-587A7E3A4DCC}" type="datetimeFigureOut">
              <a:rPr lang="en-AU" smtClean="0"/>
              <a:pPr/>
              <a:t>18/2/2026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46063" y="542925"/>
            <a:ext cx="7342188" cy="4130675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264" y="4977044"/>
            <a:ext cx="5505891" cy="3481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AU" noProof="0" dirty="0"/>
              <a:t>Click to edit Master text styles</a:t>
            </a:r>
          </a:p>
          <a:p>
            <a:pPr marL="0" lvl="1"/>
            <a:r>
              <a:rPr lang="en-AU" noProof="0" dirty="0"/>
              <a:t>Second level</a:t>
            </a:r>
          </a:p>
          <a:p>
            <a:pPr marL="144000" lvl="2" indent="-144000">
              <a:buFont typeface="Arial" pitchFamily="34" charset="0"/>
              <a:buChar char="•"/>
            </a:pPr>
            <a:r>
              <a:rPr lang="en-AU" noProof="0" dirty="0"/>
              <a:t>Third level</a:t>
            </a:r>
          </a:p>
          <a:p>
            <a:pPr marL="288000" lvl="3" indent="-144000">
              <a:buFont typeface="Arial" pitchFamily="34" charset="0"/>
              <a:buChar char="•"/>
            </a:pPr>
            <a:r>
              <a:rPr lang="en-AU" noProof="0" dirty="0"/>
              <a:t>Fourth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85213"/>
            <a:ext cx="4800600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  <a:cs typeface="Arial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55969" y="8685213"/>
            <a:ext cx="989013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5A593CC-2149-4E6C-BC3C-0044C280ECB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257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71" rtl="0" eaLnBrk="1" latinLnBrk="0" hangingPunct="1">
      <a:defRPr lang="en-US" sz="1200" b="1" kern="1200" dirty="0" smtClean="0">
        <a:solidFill>
          <a:schemeClr val="tx1"/>
        </a:solidFill>
        <a:latin typeface="+mn-lt"/>
        <a:ea typeface="+mn-ea"/>
        <a:cs typeface="Arial" pitchFamily="34" charset="0"/>
      </a:defRPr>
    </a:lvl1pPr>
    <a:lvl2pPr marL="457086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171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257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343" algn="l" defTabSz="914171" rtl="0" eaLnBrk="1" latinLnBrk="0" hangingPunct="1">
      <a:defRPr lang="en-AU" sz="1200" kern="1200" baseline="0" dirty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5429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9560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5090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6008168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2639258"/>
            <a:ext cx="6008168" cy="1788851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00" y="0"/>
            <a:ext cx="173684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36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2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934E496-63F3-4C2E-B343-1D24A25A0984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569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1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E4E3799-214B-496A-82C4-30A6F6C6B354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50729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arge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E4D8706-1485-417A-A458-36DF27592044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20" y="323999"/>
            <a:ext cx="568818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1470701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70D8D4D-0FE1-F138-0177-A63732435E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1" y="323999"/>
            <a:ext cx="2177770" cy="4135438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/>
            </a:lvl1pPr>
            <a:lvl2pPr>
              <a:defRPr sz="2000"/>
            </a:lvl2pPr>
            <a:lvl3pPr marL="0" indent="0">
              <a:buNone/>
              <a:defRPr/>
            </a:lvl3pPr>
            <a:lvl4pPr marL="180000" indent="-180000">
              <a:buFont typeface="Arial" panose="020B0604020202020204" pitchFamily="34" charset="0"/>
              <a:buChar char="•"/>
              <a:defRPr/>
            </a:lvl4pPr>
            <a:lvl5pPr marL="360000">
              <a:defRPr/>
            </a:lvl5pPr>
            <a:lvl6pPr marL="540000">
              <a:defRPr/>
            </a:lvl6pPr>
            <a:lvl7pPr marL="720000">
              <a:defRPr/>
            </a:lvl7pPr>
            <a:lvl8pPr marL="900000">
              <a:defRPr/>
            </a:lvl8pPr>
            <a:lvl9pPr marL="1080000"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1499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1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600000" cy="3986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0F7907A-38EB-4D32-85A9-33E59C11D28E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91999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3624289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4946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20000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0000" y="323999"/>
            <a:ext cx="360000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923787C-E3C9-48E0-BD4C-221297B0859B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0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2430558" y="2846146"/>
            <a:ext cx="3095980" cy="132309"/>
          </a:xfrm>
        </p:spPr>
        <p:txBody>
          <a:bodyPr anchor="t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6756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9115FF3-832D-4BBA-AA62-92B7B5E237BD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8496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4E0AA78-CFF4-0505-4971-E6EC610A4D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043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FB470E34-C87C-4EEC-97A6-98EA87D5A608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064975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B6FC9FA-D7CD-8ED3-EBB2-EC4B95BA15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6461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B82A7F3-0568-4851-B4FD-982196B19429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3528000" cy="23364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449013" y="1426043"/>
            <a:ext cx="23364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E6C353B4-0883-DC17-CBB7-A4EAD6B72DA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675969" y="2987140"/>
            <a:ext cx="2124000" cy="14760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41613DB-E3FB-0009-E0FC-272290FEF03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16200000">
            <a:off x="5836927" y="3658984"/>
            <a:ext cx="14760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42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E105E7C-CDFF-4E45-879E-8F0608D59855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6964" y="323999"/>
            <a:ext cx="3870429" cy="4139141"/>
          </a:xfrm>
        </p:spPr>
        <p:txBody>
          <a:bodyPr/>
          <a:lstStyle>
            <a:lvl1pPr>
              <a:spcAft>
                <a:spcPts val="18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1669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135DB7E-4B54-40D5-9196-97D89F82203F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86050" y="323999"/>
            <a:ext cx="5761343" cy="413914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accent1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2F82751-76E5-1B3E-40ED-FD6C45D1CEB7}"/>
              </a:ext>
            </a:extLst>
          </p:cNvPr>
          <p:cNvCxnSpPr>
            <a:cxnSpLocks/>
          </p:cNvCxnSpPr>
          <p:nvPr userDrawn="1"/>
        </p:nvCxnSpPr>
        <p:spPr>
          <a:xfrm>
            <a:off x="2448000" y="323850"/>
            <a:ext cx="0" cy="29520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00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324000"/>
            <a:ext cx="7489226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3095980" cy="1455870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2933946-B0EC-1F66-669C-2CF56603B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1999" y="2196000"/>
            <a:ext cx="4213227" cy="2533163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8140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216CC75-3B66-5852-3202-2CC5AA502A5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8394A2D-9EEB-4DBD-8569-ADC63CEDAC7A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0" y="323999"/>
            <a:ext cx="4022975" cy="188771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tx2"/>
                </a:solidFill>
              </a:defRPr>
            </a:lvl1pPr>
            <a:lvl2pPr marL="0" indent="0">
              <a:buNone/>
              <a:defRPr sz="900">
                <a:solidFill>
                  <a:schemeClr val="tx2"/>
                </a:solidFill>
              </a:defRPr>
            </a:lvl2pPr>
            <a:lvl3pPr marL="0" indent="0">
              <a:buNone/>
              <a:defRPr sz="900">
                <a:solidFill>
                  <a:schemeClr val="tx2"/>
                </a:solidFill>
              </a:defRPr>
            </a:lvl3pPr>
            <a:lvl4pPr marL="0" indent="0">
              <a:buNone/>
              <a:defRPr sz="900">
                <a:solidFill>
                  <a:schemeClr val="tx2"/>
                </a:solidFill>
              </a:defRPr>
            </a:lvl4pPr>
            <a:lvl5pPr marL="0" indent="0">
              <a:buNone/>
              <a:defRPr sz="900">
                <a:solidFill>
                  <a:schemeClr val="tx2"/>
                </a:solidFill>
              </a:defRPr>
            </a:lvl5pPr>
            <a:lvl6pPr marL="0" indent="0">
              <a:buNone/>
              <a:defRPr sz="900">
                <a:solidFill>
                  <a:schemeClr val="tx2"/>
                </a:solidFill>
              </a:defRPr>
            </a:lvl6pPr>
            <a:lvl7pPr marL="0" indent="0">
              <a:buNone/>
              <a:defRPr sz="900">
                <a:solidFill>
                  <a:schemeClr val="tx2"/>
                </a:solidFill>
              </a:defRPr>
            </a:lvl7pPr>
            <a:lvl8pPr marL="0" indent="0">
              <a:buNone/>
              <a:defRPr sz="900">
                <a:solidFill>
                  <a:schemeClr val="tx2"/>
                </a:solidFill>
              </a:defRPr>
            </a:lvl8pPr>
            <a:lvl9pPr marL="0" indent="0">
              <a:buNone/>
              <a:defRPr sz="9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24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5FD65-719B-D18F-F8E8-E39C71BC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65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1831" y="324000"/>
            <a:ext cx="5355594" cy="852595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1831" y="1260000"/>
            <a:ext cx="5355594" cy="1455870"/>
          </a:xfrm>
        </p:spPr>
        <p:txBody>
          <a:bodyPr/>
          <a:lstStyle>
            <a:lvl1pPr>
              <a:spcAft>
                <a:spcPts val="29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spcAft>
                <a:spcPts val="0"/>
              </a:spcAft>
              <a:buNone/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0" indent="0">
              <a:spcAft>
                <a:spcPts val="0"/>
              </a:spcAft>
              <a:buNone/>
              <a:defRPr/>
            </a:lvl4pPr>
            <a:lvl5pPr marL="0" indent="0">
              <a:spcAft>
                <a:spcPts val="0"/>
              </a:spcAft>
              <a:buNone/>
              <a:defRPr/>
            </a:lvl5pPr>
            <a:lvl6pPr marL="0" indent="0">
              <a:spcAft>
                <a:spcPts val="0"/>
              </a:spcAft>
              <a:buNone/>
              <a:defRPr/>
            </a:lvl6pPr>
            <a:lvl7pPr marL="0" indent="0">
              <a:spcAft>
                <a:spcPts val="0"/>
              </a:spcAft>
              <a:buNone/>
              <a:defRPr/>
            </a:lvl7pPr>
            <a:lvl8pPr marL="0" indent="0">
              <a:spcAft>
                <a:spcPts val="0"/>
              </a:spcAft>
              <a:buNone/>
              <a:defRPr/>
            </a:lvl8pPr>
            <a:lvl9pPr marL="0" indent="0">
              <a:spcAft>
                <a:spcPts val="0"/>
              </a:spcAft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DBEC176-AB30-E5FE-FEE0-33472BED4980}"/>
              </a:ext>
            </a:extLst>
          </p:cNvPr>
          <p:cNvSpPr txBox="1">
            <a:spLocks/>
          </p:cNvSpPr>
          <p:nvPr userDrawn="1"/>
        </p:nvSpPr>
        <p:spPr>
          <a:xfrm>
            <a:off x="3043956" y="3801600"/>
            <a:ext cx="3812400" cy="5796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8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78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7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854A8B-DDB1-4B74-9405-D4AC677DF99A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50748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86A814A-6315-4FC3-9BF0-9F2F5FE174F0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5CE2C6-9BA4-9C73-62F9-E192460FB3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0800"/>
            <a:ext cx="9144019" cy="256033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60A7617-97E8-C988-4441-C1644F638ABB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bg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25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Full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9A5E4D-4438-A29A-9D8D-0497E66C13B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A1E2E66-DF59-4D14-99BD-962ADDCAE345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5623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167880" cy="2337760"/>
          </a:xfrm>
        </p:spPr>
        <p:txBody>
          <a:bodyPr/>
          <a:lstStyle>
            <a:lvl1pPr>
              <a:lnSpc>
                <a:spcPct val="80000"/>
              </a:lnSpc>
              <a:defRPr sz="4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104FFD4-9C03-47F4-A2AA-BCF4353EBF3C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0902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005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319016"/>
            <a:ext cx="3977969" cy="41412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56A0D-22F8-4311-863C-579E0C40476C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0426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1428750"/>
            <a:ext cx="3977969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3999"/>
            <a:ext cx="397797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F34B3AB-6126-49DF-8FDE-112E9E15864E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43686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60795A-11D8-0BA5-9154-875D42ABE44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" y="4690800"/>
            <a:ext cx="9144019" cy="25603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Click to edit Master title style</a:t>
            </a:r>
            <a:endParaRPr lang="en-A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1" y="1428750"/>
            <a:ext cx="8478470" cy="30315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4000" y="4914000"/>
            <a:ext cx="379811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AU" sz="60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9F384-E22A-4C04-2D3F-76823C0401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6585" y="4914717"/>
            <a:ext cx="3870430" cy="13230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2B88BFA-3CB3-0C28-6F8B-BB1D9CDC13BC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DA53C41-7DD5-63F5-4F45-4D34E9ED9D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11600" y="4908073"/>
            <a:ext cx="905605" cy="14487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fld id="{2C80FDC3-0A73-4A9D-9617-B3FDA8B5591A}" type="datetime1">
              <a:rPr lang="en-AU" smtClean="0"/>
              <a:t>18/2/2026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345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50" r:id="rId7"/>
    <p:sldLayoutId id="2147483667" r:id="rId8"/>
    <p:sldLayoutId id="2147483666" r:id="rId9"/>
    <p:sldLayoutId id="2147483664" r:id="rId10"/>
    <p:sldLayoutId id="2147483665" r:id="rId11"/>
    <p:sldLayoutId id="2147483668" r:id="rId12"/>
    <p:sldLayoutId id="2147483670" r:id="rId13"/>
    <p:sldLayoutId id="2147483669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54" r:id="rId21"/>
    <p:sldLayoutId id="2147483677" r:id="rId22"/>
    <p:sldLayoutId id="2147483655" r:id="rId23"/>
  </p:sldLayoutIdLst>
  <p:hf hdr="0"/>
  <p:txStyles>
    <p:titleStyle>
      <a:lvl1pPr algn="l" defTabSz="914103" rtl="0" eaLnBrk="1" latinLnBrk="0" hangingPunct="1">
        <a:lnSpc>
          <a:spcPct val="80000"/>
        </a:lnSpc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200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1pPr>
      <a:lvl2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2pPr>
      <a:lvl3pPr marL="1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3pPr>
      <a:lvl4pPr marL="3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4pPr>
      <a:lvl5pPr marL="54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 baseline="0">
          <a:solidFill>
            <a:schemeClr val="tx2"/>
          </a:solidFill>
          <a:latin typeface="+mn-lt"/>
          <a:ea typeface="+mn-ea"/>
          <a:cs typeface="Arial" pitchFamily="34" charset="0"/>
        </a:defRPr>
      </a:lvl5pPr>
      <a:lvl6pPr marL="72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6pPr>
      <a:lvl7pPr marL="90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7pPr>
      <a:lvl8pPr marL="10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8pPr>
      <a:lvl9pPr marL="12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2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3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5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06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7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8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svg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7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global/event/16685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global/event/16685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2E87B-4296-86FA-BBFD-3B54B240C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F5FE3-854C-B91F-1CF1-5C3FA72D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411510"/>
            <a:ext cx="8101658" cy="2031726"/>
          </a:xfrm>
        </p:spPr>
        <p:txBody>
          <a:bodyPr/>
          <a:lstStyle/>
          <a:p>
            <a:r>
              <a:rPr lang="en-AU" dirty="0"/>
              <a:t>CYGNUS-Oz</a:t>
            </a:r>
            <a:br>
              <a:rPr lang="en-AU" dirty="0"/>
            </a:br>
            <a:r>
              <a:rPr lang="en-AU" dirty="0"/>
              <a:t>ANU Weekly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1ECA2-D42B-BB56-5B64-A9C7EB4902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4212104" cy="1455870"/>
          </a:xfrm>
        </p:spPr>
        <p:txBody>
          <a:bodyPr/>
          <a:lstStyle/>
          <a:p>
            <a:r>
              <a:rPr lang="en-AU" dirty="0"/>
              <a:t>18 Feb 2026 </a:t>
            </a:r>
          </a:p>
        </p:txBody>
      </p:sp>
    </p:spTree>
    <p:extLst>
      <p:ext uri="{BB962C8B-B14F-4D97-AF65-F5344CB8AC3E}">
        <p14:creationId xmlns:p14="http://schemas.microsoft.com/office/powerpoint/2010/main" val="2341591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65875-72BE-135D-4FFA-FD4D3D279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2C568D6-7A17-91DE-213D-A02103731F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9366"/>
          <a:stretch>
            <a:fillRect/>
          </a:stretch>
        </p:blipFill>
        <p:spPr>
          <a:xfrm>
            <a:off x="1259632" y="1737239"/>
            <a:ext cx="6507959" cy="270065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618249F-E554-DC17-B741-B9CF281E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807590"/>
          </a:xfrm>
        </p:spPr>
        <p:txBody>
          <a:bodyPr/>
          <a:lstStyle/>
          <a:p>
            <a:r>
              <a:rPr lang="en-AU" dirty="0"/>
              <a:t>SUPL Project</a:t>
            </a:r>
            <a:br>
              <a:rPr lang="en-AU" dirty="0"/>
            </a:br>
            <a:r>
              <a:rPr lang="en-AU" dirty="0"/>
              <a:t>Updates 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B4AD7F-BF44-EAA9-D7A5-B85EDA267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10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290D4E-2580-9F7A-7D2E-9E4768B42F5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D4525C-BE2E-B9A8-5F77-F621D8C770D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38744D-E785-DBEF-31BE-F2B9A7509A7A}"/>
              </a:ext>
            </a:extLst>
          </p:cNvPr>
          <p:cNvSpPr txBox="1"/>
          <p:nvPr/>
        </p:nvSpPr>
        <p:spPr>
          <a:xfrm>
            <a:off x="3275856" y="283881"/>
            <a:ext cx="5864151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03">
              <a:spcAft>
                <a:spcPts val="600"/>
              </a:spcAft>
              <a:defRPr/>
            </a:pPr>
            <a:r>
              <a:rPr lang="en-AU" sz="1400" b="1" dirty="0">
                <a:latin typeface="Public Sans"/>
                <a:cs typeface="Arial" pitchFamily="34" charset="0"/>
              </a:rPr>
              <a:t>Radon mitigation at Stawell Underground Physics Laboratory</a:t>
            </a:r>
            <a:endParaRPr kumimoji="0" lang="en-AU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ublic Sans"/>
              <a:ea typeface="+mn-ea"/>
              <a:cs typeface="Arial" pitchFamily="34" charset="0"/>
            </a:endParaRP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en-AU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ublic Sans"/>
                <a:ea typeface="+mn-ea"/>
                <a:cs typeface="Arial" pitchFamily="34" charset="0"/>
              </a:rPr>
              <a:t>Prevention of entry with </a:t>
            </a: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ublic Sans"/>
                <a:ea typeface="+mn-ea"/>
                <a:cs typeface="Arial" pitchFamily="34" charset="0"/>
              </a:rPr>
              <a:t>barriers 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ublic Sans"/>
              <a:ea typeface="+mn-ea"/>
              <a:cs typeface="Arial" pitchFamily="34" charset="0"/>
            </a:endParaRP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AU" sz="1400" dirty="0">
                <a:latin typeface="Public Sans"/>
                <a:cs typeface="Arial" pitchFamily="34" charset="0"/>
              </a:rPr>
              <a:t>Dilution with </a:t>
            </a:r>
            <a:r>
              <a:rPr lang="en-AU" sz="1400" b="1" dirty="0">
                <a:latin typeface="Public Sans"/>
                <a:cs typeface="Arial" pitchFamily="34" charset="0"/>
              </a:rPr>
              <a:t>ventilation</a:t>
            </a: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AU" sz="1400" dirty="0">
                <a:latin typeface="Public Sans"/>
                <a:cs typeface="Arial" pitchFamily="34" charset="0"/>
              </a:rPr>
              <a:t>Filtration with </a:t>
            </a:r>
            <a:r>
              <a:rPr lang="en-AU" sz="1400" b="1" dirty="0">
                <a:latin typeface="Public Sans"/>
                <a:cs typeface="Arial" pitchFamily="34" charset="0"/>
              </a:rPr>
              <a:t>radon capturing materials (Linda Talk Feb 18</a:t>
            </a:r>
            <a:r>
              <a:rPr lang="en-AU" sz="1400" b="1" baseline="30000" dirty="0">
                <a:latin typeface="Public Sans"/>
                <a:cs typeface="Arial" pitchFamily="34" charset="0"/>
              </a:rPr>
              <a:t>th</a:t>
            </a:r>
            <a:r>
              <a:rPr lang="en-AU" sz="1400" b="1" dirty="0">
                <a:latin typeface="Public Sans"/>
                <a:cs typeface="Arial" pitchFamily="34" charset="0"/>
              </a:rPr>
              <a:t>)</a:t>
            </a:r>
            <a:endParaRPr lang="en-AU" sz="1400" b="1" dirty="0">
              <a:latin typeface="Public Sans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10" name="Picture 9" descr="A yellow square object with two blue objects on a clear plastic tray&#10;&#10;AI-generated content may be incorrect.">
            <a:extLst>
              <a:ext uri="{FF2B5EF4-FFF2-40B4-BE49-F238E27FC236}">
                <a16:creationId xmlns:a16="http://schemas.microsoft.com/office/drawing/2014/main" id="{302C9BBB-65F9-169B-7386-4E8C6206BB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520" y="2808434"/>
            <a:ext cx="1470912" cy="1103184"/>
          </a:xfrm>
          <a:prstGeom prst="rect">
            <a:avLst/>
          </a:prstGeom>
        </p:spPr>
      </p:pic>
      <p:pic>
        <p:nvPicPr>
          <p:cNvPr id="12" name="Picture 11" descr="A blue tube on a square object&#10;&#10;AI-generated content may be incorrect.">
            <a:extLst>
              <a:ext uri="{FF2B5EF4-FFF2-40B4-BE49-F238E27FC236}">
                <a16:creationId xmlns:a16="http://schemas.microsoft.com/office/drawing/2014/main" id="{1BABE2C7-15E8-7C37-3E6D-347088CA47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073" y="1889328"/>
            <a:ext cx="1470912" cy="11031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217EFB-7548-FE02-BE0C-F5ED3B046CFB}"/>
              </a:ext>
            </a:extLst>
          </p:cNvPr>
          <p:cNvSpPr txBox="1"/>
          <p:nvPr/>
        </p:nvSpPr>
        <p:spPr>
          <a:xfrm>
            <a:off x="2507425" y="4004896"/>
            <a:ext cx="1911101" cy="4154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Floor emanation (no barrier)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~6000 Bq/m3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FE941A-F963-EB82-A097-CF81AFD39885}"/>
              </a:ext>
            </a:extLst>
          </p:cNvPr>
          <p:cNvSpPr txBox="1"/>
          <p:nvPr/>
        </p:nvSpPr>
        <p:spPr>
          <a:xfrm>
            <a:off x="5080720" y="3205277"/>
            <a:ext cx="1973617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Floor emanation (With barrier)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~250 Bq/m3</a:t>
            </a:r>
          </a:p>
        </p:txBody>
      </p:sp>
      <p:pic>
        <p:nvPicPr>
          <p:cNvPr id="18" name="Graphic 17" descr="Trophy with solid fill">
            <a:extLst>
              <a:ext uri="{FF2B5EF4-FFF2-40B4-BE49-F238E27FC236}">
                <a16:creationId xmlns:a16="http://schemas.microsoft.com/office/drawing/2014/main" id="{A22C06EE-4F0B-A5ED-27B5-F7A244CAEF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84223" y="547222"/>
            <a:ext cx="361145" cy="36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18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943CE-96B8-75DF-4230-A200F858E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9F530F-DBD7-5561-22D5-45985EAFA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8640487" cy="398658"/>
          </a:xfrm>
        </p:spPr>
        <p:txBody>
          <a:bodyPr/>
          <a:lstStyle/>
          <a:p>
            <a:r>
              <a:rPr lang="en-AU" dirty="0"/>
              <a:t>Vacuum Swing Adsorption (VSA) Project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4BAB2A-083C-E002-0175-2039F9F7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11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F4D20-81C7-89F4-371D-4C7DA4DA9F8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7D94D4-7FF4-9A3F-EAD7-3545F22CF2C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2B90EC-0ED8-9769-F920-544A29A77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800" y="722658"/>
            <a:ext cx="3870430" cy="406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960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18441E-D622-A5A6-6CB0-BCFFFC62B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F4BBFB-8992-C482-42AC-290887655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6746" y="420142"/>
            <a:ext cx="3607254" cy="190894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8BB94BA-0CE7-B389-6F4D-22E52AA1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976192" cy="398658"/>
          </a:xfrm>
        </p:spPr>
        <p:txBody>
          <a:bodyPr/>
          <a:lstStyle/>
          <a:p>
            <a:r>
              <a:rPr lang="en-AU" dirty="0"/>
              <a:t>Radon in Different Gases</a:t>
            </a:r>
            <a:br>
              <a:rPr lang="en-AU" dirty="0"/>
            </a:br>
            <a:r>
              <a:rPr lang="en-AU" dirty="0"/>
              <a:t>Updates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75E51F-775B-55C7-0608-3239C1C67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353" y="1379719"/>
            <a:ext cx="5288767" cy="2488175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Original setup take 6 weeks for one measurement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Flow-though radon source method reducing measurement time to ~ 5 days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Natasha is working on making a flow through source with uranium sand </a:t>
            </a:r>
          </a:p>
          <a:p>
            <a:pPr marL="351450" lvl="2" indent="-171450"/>
            <a:r>
              <a:rPr lang="en-AU" sz="1400" b="1" dirty="0"/>
              <a:t>Challenges with pressure buildup </a:t>
            </a:r>
          </a:p>
          <a:p>
            <a:pPr marL="351450" lvl="2" indent="-171450"/>
            <a:r>
              <a:rPr lang="en-AU" sz="1400" b="1" dirty="0"/>
              <a:t>Consulted Dr Michaela Froehlich about Inert solutions</a:t>
            </a:r>
          </a:p>
          <a:p>
            <a:pPr marL="531450" lvl="3" indent="-171450"/>
            <a:r>
              <a:rPr lang="en-AU" sz="1400" b="1" dirty="0">
                <a:sym typeface="Wingdings" pitchFamily="2" charset="2"/>
              </a:rPr>
              <a:t> Explore different ratios (beads : sand) </a:t>
            </a:r>
          </a:p>
          <a:p>
            <a:pPr marL="531450" lvl="3" indent="-171450"/>
            <a:r>
              <a:rPr lang="en-AU" sz="1400" b="1" dirty="0">
                <a:sym typeface="Wingdings" pitchFamily="2" charset="2"/>
              </a:rPr>
              <a:t> Different size beads</a:t>
            </a:r>
            <a:endParaRPr lang="en-AU" sz="1400" b="1" dirty="0"/>
          </a:p>
          <a:p>
            <a:pPr marL="531450" lvl="3" indent="-171450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17407-F525-58C9-8F1D-2DD846EEE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12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D6DBB-4EF0-C24B-F57D-0E9A6BC623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5E752-6A4F-F8FB-1F20-A7882636D86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00F92A-3F0F-EDEB-3987-BDC80F7016CD}"/>
              </a:ext>
            </a:extLst>
          </p:cNvPr>
          <p:cNvSpPr txBox="1"/>
          <p:nvPr/>
        </p:nvSpPr>
        <p:spPr>
          <a:xfrm>
            <a:off x="6588224" y="4159649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5.6 </a:t>
            </a:r>
            <a:r>
              <a:rPr lang="en-US" sz="1400" dirty="0" err="1"/>
              <a:t>kBq</a:t>
            </a:r>
            <a:r>
              <a:rPr lang="en-US" sz="1400" dirty="0"/>
              <a:t> passive radon source has arrived</a:t>
            </a:r>
          </a:p>
        </p:txBody>
      </p:sp>
      <p:pic>
        <p:nvPicPr>
          <p:cNvPr id="10" name="Picture 9" descr="A hand holding a small cylinder&#10;&#10;AI-generated content may be incorrect.">
            <a:extLst>
              <a:ext uri="{FF2B5EF4-FFF2-40B4-BE49-F238E27FC236}">
                <a16:creationId xmlns:a16="http://schemas.microsoft.com/office/drawing/2014/main" id="{523377D5-8597-134F-B219-3234BA36F7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1" t="28269" r="24800" b="25734"/>
          <a:stretch>
            <a:fillRect/>
          </a:stretch>
        </p:blipFill>
        <p:spPr>
          <a:xfrm rot="5400000">
            <a:off x="7092280" y="3050730"/>
            <a:ext cx="1152128" cy="9463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827E96-DEED-64A7-887B-E54017C85840}"/>
              </a:ext>
            </a:extLst>
          </p:cNvPr>
          <p:cNvSpPr txBox="1"/>
          <p:nvPr/>
        </p:nvSpPr>
        <p:spPr>
          <a:xfrm>
            <a:off x="6804248" y="2263973"/>
            <a:ext cx="1580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Original setup </a:t>
            </a:r>
          </a:p>
        </p:txBody>
      </p:sp>
    </p:spTree>
    <p:extLst>
      <p:ext uri="{BB962C8B-B14F-4D97-AF65-F5344CB8AC3E}">
        <p14:creationId xmlns:p14="http://schemas.microsoft.com/office/powerpoint/2010/main" val="3258876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5DC6C-5099-D3E7-6FB2-B8D876486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E490AD5-2CAF-7860-AB9A-1933DBAB634A}"/>
              </a:ext>
            </a:extLst>
          </p:cNvPr>
          <p:cNvSpPr/>
          <p:nvPr/>
        </p:nvSpPr>
        <p:spPr>
          <a:xfrm flipV="1">
            <a:off x="179512" y="4465375"/>
            <a:ext cx="5616624" cy="314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F95302-43F2-2423-374B-380E2F72D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F30D12-1209-75F3-C5EC-EAEE680AC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13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E7FEB9-FD90-D378-7EEE-5C047F7C9B5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01A4BD-601A-B216-AC04-D01FD7ADA52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EEE89F82-D1C7-51F0-194D-F9CFF9433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880" y="148591"/>
            <a:ext cx="1801169" cy="246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ABA6D1-B78F-57B6-5CCA-1FF8B68A17DA}"/>
              </a:ext>
            </a:extLst>
          </p:cNvPr>
          <p:cNvSpPr txBox="1"/>
          <p:nvPr/>
        </p:nvSpPr>
        <p:spPr>
          <a:xfrm>
            <a:off x="8041277" y="3187374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DC01B367-0189-4D46-F0AC-B9766055FA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97375" y="2787396"/>
            <a:ext cx="1537320" cy="15373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8CAE13-245D-64D3-5DD3-8CFF05D529D2}"/>
              </a:ext>
            </a:extLst>
          </p:cNvPr>
          <p:cNvSpPr txBox="1"/>
          <p:nvPr/>
        </p:nvSpPr>
        <p:spPr>
          <a:xfrm>
            <a:off x="6300192" y="4130791"/>
            <a:ext cx="2111475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B35262A-FF58-9A14-B346-88CF108FAFE3}"/>
              </a:ext>
            </a:extLst>
          </p:cNvPr>
          <p:cNvSpPr txBox="1">
            <a:spLocks/>
          </p:cNvSpPr>
          <p:nvPr/>
        </p:nvSpPr>
        <p:spPr>
          <a:xfrm>
            <a:off x="3693091" y="915030"/>
            <a:ext cx="2772072" cy="8752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2pPr>
            <a:lvl3pPr marL="1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3pPr>
            <a:lvl4pPr marL="3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4pPr>
            <a:lvl5pPr marL="54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5pPr>
            <a:lvl6pPr marL="72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6pPr>
            <a:lvl7pPr marL="90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7pPr>
            <a:lvl8pPr marL="10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8pPr>
            <a:lvl9pPr marL="12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9pPr>
          </a:lstStyle>
          <a:p>
            <a:r>
              <a:rPr lang="en-AU" b="1" dirty="0"/>
              <a:t>Leica Stellaris 8 @John Carver Building </a:t>
            </a:r>
          </a:p>
        </p:txBody>
      </p:sp>
      <p:pic>
        <p:nvPicPr>
          <p:cNvPr id="2" name="Picture 1" descr="A close up of a light&#10;&#10;AI-generated content may be incorrect.">
            <a:extLst>
              <a:ext uri="{FF2B5EF4-FFF2-40B4-BE49-F238E27FC236}">
                <a16:creationId xmlns:a16="http://schemas.microsoft.com/office/drawing/2014/main" id="{5AC92901-6971-1F15-5A41-F21311E83C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249" y="3017099"/>
            <a:ext cx="1685010" cy="1262385"/>
          </a:xfrm>
          <a:prstGeom prst="rect">
            <a:avLst/>
          </a:prstGeom>
        </p:spPr>
      </p:pic>
      <p:pic>
        <p:nvPicPr>
          <p:cNvPr id="12" name="Picture 11" descr="A close up of a screen&#10;&#10;AI-generated content may be incorrect.">
            <a:extLst>
              <a:ext uri="{FF2B5EF4-FFF2-40B4-BE49-F238E27FC236}">
                <a16:creationId xmlns:a16="http://schemas.microsoft.com/office/drawing/2014/main" id="{2A44C275-B4CA-E60E-22AC-9CE7729D1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35" y="1791097"/>
            <a:ext cx="1614155" cy="1209302"/>
          </a:xfrm>
          <a:prstGeom prst="rect">
            <a:avLst/>
          </a:prstGeom>
        </p:spPr>
      </p:pic>
      <p:pic>
        <p:nvPicPr>
          <p:cNvPr id="14" name="Picture 13" descr="A close up of a line&#10;&#10;AI-generated content may be incorrect.">
            <a:extLst>
              <a:ext uri="{FF2B5EF4-FFF2-40B4-BE49-F238E27FC236}">
                <a16:creationId xmlns:a16="http://schemas.microsoft.com/office/drawing/2014/main" id="{20401778-CACE-3536-12C4-18E932D845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050" y="1791097"/>
            <a:ext cx="1614155" cy="1209302"/>
          </a:xfrm>
          <a:prstGeom prst="rect">
            <a:avLst/>
          </a:prstGeom>
        </p:spPr>
      </p:pic>
      <p:pic>
        <p:nvPicPr>
          <p:cNvPr id="15" name="Picture 14" descr="A close up of a red surface&#10;&#10;AI-generated content may be incorrect.">
            <a:extLst>
              <a:ext uri="{FF2B5EF4-FFF2-40B4-BE49-F238E27FC236}">
                <a16:creationId xmlns:a16="http://schemas.microsoft.com/office/drawing/2014/main" id="{2CFD92D9-5EA6-0106-7C1B-3B81B0B41D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22" y="3032205"/>
            <a:ext cx="1685009" cy="12623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760891-FA1B-BAAD-1C49-78A8FB54945C}"/>
              </a:ext>
            </a:extLst>
          </p:cNvPr>
          <p:cNvSpPr txBox="1"/>
          <p:nvPr/>
        </p:nvSpPr>
        <p:spPr>
          <a:xfrm>
            <a:off x="179512" y="4429106"/>
            <a:ext cx="5724644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Incoming student: - Laurent </a:t>
            </a:r>
            <a:r>
              <a:rPr lang="en-US" dirty="0" err="1"/>
              <a:t>Bechteler-Weickhardt</a:t>
            </a:r>
            <a:endParaRPr lang="en-US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60A0573A-D9D0-9275-1B69-4BA773D1DE5B}"/>
              </a:ext>
            </a:extLst>
          </p:cNvPr>
          <p:cNvSpPr txBox="1">
            <a:spLocks/>
          </p:cNvSpPr>
          <p:nvPr/>
        </p:nvSpPr>
        <p:spPr>
          <a:xfrm>
            <a:off x="206671" y="942644"/>
            <a:ext cx="3213741" cy="8752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2pPr>
            <a:lvl3pPr marL="1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3pPr>
            <a:lvl4pPr marL="3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4pPr>
            <a:lvl5pPr marL="54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5pPr>
            <a:lvl6pPr marL="72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6pPr>
            <a:lvl7pPr marL="90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7pPr>
            <a:lvl8pPr marL="10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8pPr>
            <a:lvl9pPr marL="12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9pPr>
          </a:lstStyle>
          <a:p>
            <a:r>
              <a:rPr lang="en-AU" b="1" dirty="0"/>
              <a:t>Copper Platting Setup Ready in ‘</a:t>
            </a:r>
            <a:r>
              <a:rPr lang="en-AU" dirty="0"/>
              <a:t>Pb Plating lab</a:t>
            </a:r>
            <a:r>
              <a:rPr lang="en-AU" b="1" dirty="0"/>
              <a:t>’</a:t>
            </a:r>
          </a:p>
        </p:txBody>
      </p:sp>
      <p:pic>
        <p:nvPicPr>
          <p:cNvPr id="20" name="Picture 19" descr="A glass beaker with blue liquid in it&#10;&#10;AI-generated content may be incorrect.">
            <a:extLst>
              <a:ext uri="{FF2B5EF4-FFF2-40B4-BE49-F238E27FC236}">
                <a16:creationId xmlns:a16="http://schemas.microsoft.com/office/drawing/2014/main" id="{13DB8C51-65DF-F4FD-2FF5-F502C7D1A4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8661" y="2087871"/>
            <a:ext cx="2565512" cy="192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62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19A258E-D1B2-3C89-17F5-0268B1687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603" y="1995686"/>
            <a:ext cx="8461226" cy="1575174"/>
          </a:xfrm>
        </p:spPr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F8714-DEFA-25D4-1BBE-167784B34E3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414C0-B863-4B94-F70E-7F03EE47761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9D8EA-7158-3801-18AE-987EF8C1422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14</a:t>
            </a:fld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805554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A1FB5-E0F8-26C8-E63A-EFD288507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328086-1E58-198B-2514-7DB613144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 Updates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7C5BBD-4E37-B0BA-C561-BD9F099D8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15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F380C-5772-0D90-9B64-5B2118BA4C7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F01A1-831E-0B0B-431F-6A44FB467E4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A7FF1558-D088-B5F6-9998-86EBA851C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277" y="166533"/>
            <a:ext cx="683865" cy="93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0781D2-436E-76CA-61DD-C80709646576}"/>
              </a:ext>
            </a:extLst>
          </p:cNvPr>
          <p:cNvSpPr txBox="1"/>
          <p:nvPr/>
        </p:nvSpPr>
        <p:spPr>
          <a:xfrm>
            <a:off x="6827220" y="417197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49943DA8-1417-BB8B-D491-681C7DE478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96136" y="0"/>
            <a:ext cx="1203598" cy="1203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A0BD78-165E-CA06-91E5-5312E9BEE4CD}"/>
              </a:ext>
            </a:extLst>
          </p:cNvPr>
          <p:cNvSpPr txBox="1"/>
          <p:nvPr/>
        </p:nvSpPr>
        <p:spPr>
          <a:xfrm>
            <a:off x="5292082" y="1074864"/>
            <a:ext cx="2750970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pic>
        <p:nvPicPr>
          <p:cNvPr id="30" name="Picture 29" descr="A close up of a light&#10;&#10;AI-generated content may be incorrect.">
            <a:extLst>
              <a:ext uri="{FF2B5EF4-FFF2-40B4-BE49-F238E27FC236}">
                <a16:creationId xmlns:a16="http://schemas.microsoft.com/office/drawing/2014/main" id="{C88CA477-89DD-ADCC-6B2D-4517EFE8CB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608" y="1502516"/>
            <a:ext cx="3621058" cy="2712845"/>
          </a:xfrm>
          <a:prstGeom prst="rect">
            <a:avLst/>
          </a:prstGeom>
        </p:spPr>
      </p:pic>
      <p:pic>
        <p:nvPicPr>
          <p:cNvPr id="34" name="Picture 33" descr="A close up of a screen&#10;&#10;AI-generated content may be incorrect.">
            <a:extLst>
              <a:ext uri="{FF2B5EF4-FFF2-40B4-BE49-F238E27FC236}">
                <a16:creationId xmlns:a16="http://schemas.microsoft.com/office/drawing/2014/main" id="{364A54F6-7D74-393C-70BA-9500F82ED7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91" y="1464904"/>
            <a:ext cx="3671263" cy="275045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0267A16-73E1-C839-B0FE-8C60F6DB4E50}"/>
              </a:ext>
            </a:extLst>
          </p:cNvPr>
          <p:cNvSpPr txBox="1"/>
          <p:nvPr/>
        </p:nvSpPr>
        <p:spPr>
          <a:xfrm>
            <a:off x="1331640" y="4215362"/>
            <a:ext cx="1659429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 middle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2E1792-CE9D-6298-2CF4-963571545B8C}"/>
              </a:ext>
            </a:extLst>
          </p:cNvPr>
          <p:cNvSpPr txBox="1"/>
          <p:nvPr/>
        </p:nvSpPr>
        <p:spPr>
          <a:xfrm>
            <a:off x="5508069" y="4289703"/>
            <a:ext cx="1471878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 edge </a:t>
            </a:r>
          </a:p>
        </p:txBody>
      </p:sp>
    </p:spTree>
    <p:extLst>
      <p:ext uri="{BB962C8B-B14F-4D97-AF65-F5344CB8AC3E}">
        <p14:creationId xmlns:p14="http://schemas.microsoft.com/office/powerpoint/2010/main" val="908626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6B9A7-E2F2-3682-018D-E68BA0CB4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E4C63E-AB52-A6CE-8D85-418D5F004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 Updates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8A66A9-2AD8-1085-030B-6E975A9E1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16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C0EA3B-7995-E771-D329-5CB5E7A200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D3CDA-B9A0-C7D0-1E3A-6E2377615FB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3448EE20-1760-C8F8-69A5-B098AC452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277" y="166533"/>
            <a:ext cx="683865" cy="93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1429E3-AD08-D795-98BD-6A005F6D245A}"/>
              </a:ext>
            </a:extLst>
          </p:cNvPr>
          <p:cNvSpPr txBox="1"/>
          <p:nvPr/>
        </p:nvSpPr>
        <p:spPr>
          <a:xfrm>
            <a:off x="6827220" y="417197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DFD665D1-45EF-4944-9A2A-1787F27D1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96136" y="0"/>
            <a:ext cx="1203598" cy="1203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1CDA1E-8788-7A95-6AB9-1F05F6AF2E4D}"/>
              </a:ext>
            </a:extLst>
          </p:cNvPr>
          <p:cNvSpPr txBox="1"/>
          <p:nvPr/>
        </p:nvSpPr>
        <p:spPr>
          <a:xfrm>
            <a:off x="5292082" y="1074864"/>
            <a:ext cx="2750970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pic>
        <p:nvPicPr>
          <p:cNvPr id="16" name="Picture 15" descr="A close up of a line&#10;&#10;AI-generated content may be incorrect.">
            <a:extLst>
              <a:ext uri="{FF2B5EF4-FFF2-40B4-BE49-F238E27FC236}">
                <a16:creationId xmlns:a16="http://schemas.microsoft.com/office/drawing/2014/main" id="{183503BC-4624-A176-00AB-ADC898184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7654"/>
            <a:ext cx="3960440" cy="2967105"/>
          </a:xfrm>
          <a:prstGeom prst="rect">
            <a:avLst/>
          </a:prstGeom>
        </p:spPr>
      </p:pic>
      <p:pic>
        <p:nvPicPr>
          <p:cNvPr id="24" name="Picture 23" descr="A close up of a red surface&#10;&#10;AI-generated content may be incorrect.">
            <a:extLst>
              <a:ext uri="{FF2B5EF4-FFF2-40B4-BE49-F238E27FC236}">
                <a16:creationId xmlns:a16="http://schemas.microsoft.com/office/drawing/2014/main" id="{C54EAB9A-99D1-DADC-20F9-A2A849437E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386" y="1707654"/>
            <a:ext cx="3944089" cy="295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29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37D18-892A-8DE2-5E93-0661A4473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EBB116-184F-732D-988E-9480C84C3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Copper Plating Literature Review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AF7F47-70B2-5907-2BFC-93F1FD50A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17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0C7AA5-3E8E-710D-9613-C7139AC9FAC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89806-5BE3-BC0A-8D53-F45814207A7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016C30-8219-43E2-7ADD-6D3AF877DAF9}"/>
              </a:ext>
            </a:extLst>
          </p:cNvPr>
          <p:cNvSpPr txBox="1"/>
          <p:nvPr/>
        </p:nvSpPr>
        <p:spPr>
          <a:xfrm>
            <a:off x="458779" y="72265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From 222Rn measurements in </a:t>
            </a:r>
            <a:r>
              <a:rPr lang="en-US" sz="1400" dirty="0" err="1"/>
              <a:t>XENONnT</a:t>
            </a:r>
            <a:r>
              <a:rPr lang="en-US" sz="1400" dirty="0"/>
              <a:t> and </a:t>
            </a:r>
            <a:r>
              <a:rPr lang="en-US" sz="1400" dirty="0" err="1"/>
              <a:t>HeXe</a:t>
            </a:r>
            <a:r>
              <a:rPr lang="en-US" sz="1400" dirty="0"/>
              <a:t> to radon mitigation in future liquid xenon experiments (PhD Thesis University of Heidelberg, 2022 Florian Jörg)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D2D746-C2F4-7391-72B3-923F0F375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78" y="1635646"/>
            <a:ext cx="4246006" cy="18020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8B8EAF-D837-48C1-31F9-EADB2B08B5FD}"/>
              </a:ext>
            </a:extLst>
          </p:cNvPr>
          <p:cNvSpPr txBox="1"/>
          <p:nvPr/>
        </p:nvSpPr>
        <p:spPr>
          <a:xfrm>
            <a:off x="727465" y="3613095"/>
            <a:ext cx="3155031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SRIM Simulation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AA1C0B-2353-C875-A3D8-03C17E204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378" y="1347614"/>
            <a:ext cx="3788313" cy="27443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938225-FFB8-D142-3CBD-5EA5DF52FA24}"/>
              </a:ext>
            </a:extLst>
          </p:cNvPr>
          <p:cNvSpPr txBox="1"/>
          <p:nvPr/>
        </p:nvSpPr>
        <p:spPr>
          <a:xfrm>
            <a:off x="2051720" y="4253771"/>
            <a:ext cx="5994667" cy="369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Coating thickness of 10um reduction factor x 100</a:t>
            </a:r>
          </a:p>
        </p:txBody>
      </p:sp>
    </p:spTree>
    <p:extLst>
      <p:ext uri="{BB962C8B-B14F-4D97-AF65-F5344CB8AC3E}">
        <p14:creationId xmlns:p14="http://schemas.microsoft.com/office/powerpoint/2010/main" val="1036509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EE88C-B519-104A-1643-96C572E9F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B634E0-0C25-9720-64A0-AAB34B977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News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A4D8C7-FD8F-0444-2687-5ED835294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792" y="987574"/>
            <a:ext cx="8478470" cy="3031541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DECRA 2027 </a:t>
            </a:r>
          </a:p>
          <a:p>
            <a:pPr marL="351450" lvl="2" indent="-171450"/>
            <a:r>
              <a:rPr lang="en-AU" sz="1400" b="1" dirty="0"/>
              <a:t>HARD DEADLINE - Wednesday 25 February 2026 ⚠️</a:t>
            </a:r>
          </a:p>
          <a:p>
            <a:pPr marL="531450" lvl="3" indent="-171450"/>
            <a:r>
              <a:rPr lang="en-AU" sz="1400" dirty="0"/>
              <a:t>Full application submitted in RMS</a:t>
            </a:r>
          </a:p>
          <a:p>
            <a:pPr marL="351450" lvl="2" indent="-171450"/>
            <a:r>
              <a:rPr lang="en-AU" sz="1400" dirty="0"/>
              <a:t>Announcement schedule has been postponed and bigger window </a:t>
            </a:r>
          </a:p>
          <a:p>
            <a:pPr marL="531450" lvl="3" indent="-171450"/>
            <a:r>
              <a:rPr lang="en-AU" sz="1400" dirty="0"/>
              <a:t>24 September - 10 October 2026 </a:t>
            </a:r>
            <a:r>
              <a:rPr lang="en-AU" sz="1400" dirty="0">
                <a:sym typeface="Wingdings" pitchFamily="2" charset="2"/>
              </a:rPr>
              <a:t> 10 December 2026 to 9 March 2027 😤</a:t>
            </a:r>
            <a:endParaRPr lang="en-AU" sz="1400" b="1" u="sng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AEA IGNITE Grant</a:t>
            </a:r>
          </a:p>
          <a:p>
            <a:pPr marL="351450" lvl="2" indent="-171450"/>
            <a:r>
              <a:rPr lang="en-AU" sz="1400" b="1" dirty="0"/>
              <a:t>HARD DEADLINE - Wednesday 25 February 2026 ⚠️ 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Ali, Lindsey, Greg and Rob away WC: 23 Feb for CYGNUS &amp; CYGNOz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en-AU" sz="1400" b="1" dirty="0"/>
          </a:p>
          <a:p>
            <a:pPr marL="351450" lvl="2" indent="-171450"/>
            <a:endParaRPr lang="en-AU" sz="1400" b="1" u="s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3D419F-940B-D773-BC02-6A7BB178A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2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61594-EAC2-E6A8-080C-DE158CBCD7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D62EA-474D-DC80-0DB4-7756C050347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410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E258C-AE56-30FD-12E5-831053A01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D6C148-0A71-1F24-5E8A-CAB540B76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Upcoming Events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49E489-D2FA-07EB-869F-82E39D152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076" y="1131590"/>
            <a:ext cx="8485395" cy="3031541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Focus talk 17</a:t>
            </a:r>
            <a:r>
              <a:rPr lang="en-AU" sz="1400" b="1" baseline="30000" dirty="0"/>
              <a:t>th</a:t>
            </a:r>
            <a:r>
              <a:rPr lang="en-AU" sz="1400" b="1" dirty="0"/>
              <a:t> February – Linda Truong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9th edition of the international CYGNUS Workshop on Directional Recoil Detection 🇯🇵</a:t>
            </a:r>
          </a:p>
          <a:p>
            <a:pPr marL="351450" lvl="2" indent="-171450"/>
            <a:r>
              <a:rPr lang="en-AU" sz="1400" b="1" dirty="0"/>
              <a:t>Mon 23rd 14:25 - </a:t>
            </a:r>
            <a:r>
              <a:rPr lang="en-AU" sz="1400" dirty="0"/>
              <a:t>Negative ion formation in pure CF4 via dissociative electron attachment </a:t>
            </a:r>
            <a:endParaRPr lang="en-AU" sz="1400" b="1" dirty="0"/>
          </a:p>
          <a:p>
            <a:pPr marL="351450" lvl="2" indent="-171450"/>
            <a:r>
              <a:rPr lang="en-AU" sz="1400" b="1" dirty="0"/>
              <a:t>Tue 24th 09:30 - </a:t>
            </a:r>
            <a:r>
              <a:rPr lang="en-AU" sz="1400" dirty="0"/>
              <a:t>Direct in-chamber radon-220 (thoron) emanation measurements for directional dark matter experiments) </a:t>
            </a:r>
          </a:p>
          <a:p>
            <a:pPr marL="351450" lvl="2" indent="-171450"/>
            <a:r>
              <a:rPr lang="en-AU" sz="1400" b="1" dirty="0"/>
              <a:t>Tue 24th 11:05 - </a:t>
            </a:r>
            <a:r>
              <a:rPr lang="en-AU" sz="1400" dirty="0"/>
              <a:t> Ali (Micromesh structures for Charge Amplification and Readout in Negative Ion Gases) </a:t>
            </a:r>
          </a:p>
          <a:p>
            <a:pPr marL="351450" lvl="2" indent="-171450"/>
            <a:r>
              <a:rPr lang="en-AU" sz="1400" b="1" dirty="0"/>
              <a:t>Wed 25th 09:40 - </a:t>
            </a:r>
            <a:r>
              <a:rPr lang="en-AU" sz="1400" dirty="0"/>
              <a:t>Eddie (Machine Learning methods for Directional Recoil Detection reconstruction at CYGNUS-Oz)</a:t>
            </a:r>
            <a:endParaRPr lang="en-AU" sz="14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CYGNO x CYGNUS-Oz  Workshop 2026 (Feb 26)</a:t>
            </a:r>
          </a:p>
          <a:p>
            <a:pPr marL="351450" lvl="2" indent="-171450"/>
            <a:r>
              <a:rPr lang="en-AU" sz="1400" dirty="0"/>
              <a:t>Marks Australian involvement with CYGNO Experiment 🇦🇺🤝🇮🇹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77A7A-B1D0-B05B-878A-842A87C3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3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8C589D-5A1B-5465-9330-D528E064788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D2363D-76BE-993B-CEC3-2F1B9196D44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647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825E3-4F4D-ABA0-93DE-793103698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D898B3-3FB4-70F6-D992-F76857AFB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CYGNO x CYGNUS-Oz</a:t>
            </a:r>
            <a:r>
              <a:rPr lang="en-AU" dirty="0"/>
              <a:t> (CYGNOz)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3DC8D6-EA20-E425-9CF2-BF0EC252B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401" y="752071"/>
            <a:ext cx="8485395" cy="398659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>
                <a:hlinkClick r:id="rId2"/>
              </a:rPr>
              <a:t>https://indico.global/event/16685/</a:t>
            </a:r>
            <a:endParaRPr lang="en-AU" sz="14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en-AU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F0440A-0F70-5876-BC6F-A7DED40EE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4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C41728-3EC1-7903-0013-CF2D6166405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35D89-946B-C21E-30FC-5CC3CCFA588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pic>
        <p:nvPicPr>
          <p:cNvPr id="10" name="Picture 9" descr="A poster with text overlay&#10;&#10;AI-generated content may be incorrect.">
            <a:extLst>
              <a:ext uri="{FF2B5EF4-FFF2-40B4-BE49-F238E27FC236}">
                <a16:creationId xmlns:a16="http://schemas.microsoft.com/office/drawing/2014/main" id="{232D6FEE-64B0-D7E9-E942-A3D8B2847B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055448"/>
            <a:ext cx="6268020" cy="352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570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8371E-D27D-A0D6-007E-6FAAF15E9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64EEA8-6B6F-52E6-A1E7-5B4B17276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CYGNO x CYGNUS-Oz</a:t>
            </a:r>
            <a:r>
              <a:rPr lang="en-AU" dirty="0"/>
              <a:t> (CYGNOz)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891FD6-BC96-F5AC-BB7C-912CFBF55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401" y="752071"/>
            <a:ext cx="8485395" cy="398659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>
                <a:hlinkClick r:id="rId2"/>
              </a:rPr>
              <a:t>https://indico.global/event/16685/</a:t>
            </a:r>
            <a:endParaRPr lang="en-AU" sz="14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en-AU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30509F-FD32-117B-DAB0-6B51A02F1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5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54EDA-43F7-D127-9C4A-2FC68DD4B32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192EC-C560-7820-17A1-9D27E847A3FC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603278-62CA-A421-31F2-E9B2F172D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731" y="1036273"/>
            <a:ext cx="4648065" cy="36321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46092B-EE31-E87A-91B0-15E4B7F9E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698" y="1053561"/>
            <a:ext cx="3597523" cy="34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725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9CB16-0D05-2E91-0174-3862C137C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5BC077D-F7A0-0F82-303C-648F13896661}"/>
              </a:ext>
            </a:extLst>
          </p:cNvPr>
          <p:cNvSpPr/>
          <p:nvPr/>
        </p:nvSpPr>
        <p:spPr>
          <a:xfrm flipV="1">
            <a:off x="320512" y="1491630"/>
            <a:ext cx="7131808" cy="504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B40441-32CB-3C8F-E317-5731A6E27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Publication Plan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B436D-DDD2-120F-E64F-56C29F842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018" y="738512"/>
            <a:ext cx="8478470" cy="3921470"/>
          </a:xfrm>
        </p:spPr>
        <p:txBody>
          <a:bodyPr/>
          <a:lstStyle/>
          <a:p>
            <a:pPr lvl="1"/>
            <a:r>
              <a:rPr lang="en-AU" b="1" u="sng" dirty="0"/>
              <a:t>In progress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Direct in-chamber radon-220 (thoron) emanation measurements for rare-event physics experiments</a:t>
            </a:r>
          </a:p>
          <a:p>
            <a:pPr marL="351450" lvl="2" indent="-171450"/>
            <a:r>
              <a:rPr lang="en-AU" dirty="0"/>
              <a:t>Submitted to JINST( arXiv:2601.12622) – R.R. Marcelo Gregorio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High Negative Ion Gain </a:t>
            </a:r>
            <a:r>
              <a:rPr lang="en-AU" b="1" dirty="0" err="1"/>
              <a:t>MMThGEM</a:t>
            </a:r>
            <a:r>
              <a:rPr lang="en-AU" b="1" dirty="0"/>
              <a:t>-Micromegas Detector for Directional Dark Matter Searches</a:t>
            </a:r>
          </a:p>
          <a:p>
            <a:pPr marL="351450" lvl="2" indent="-171450"/>
            <a:r>
              <a:rPr lang="en-AU" dirty="0"/>
              <a:t>Submitted to JINST( </a:t>
            </a:r>
            <a:r>
              <a:rPr lang="en-AU" dirty="0" err="1"/>
              <a:t>arXiv</a:t>
            </a:r>
            <a:r>
              <a:rPr lang="en-AU" dirty="0"/>
              <a:t>: 2602.12658) – A. G. Mclean 🎉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Negative ion formation in pure CF4 via dissociative electron attachment </a:t>
            </a:r>
          </a:p>
          <a:p>
            <a:pPr marL="171450" lvl="1" indent="-171450"/>
            <a:r>
              <a:rPr lang="en-AU" b="1" u="sng" dirty="0"/>
              <a:t>Writing but requires more data </a:t>
            </a:r>
            <a:endParaRPr lang="en-AU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Improving accuracy of in-gas radon assay electrostatic detectors and application to He, CF4 and SF6 for directional dark matter experiments</a:t>
            </a:r>
          </a:p>
          <a:p>
            <a:pPr marL="351450" lvl="2" indent="-171450"/>
            <a:r>
              <a:rPr lang="en-AU" dirty="0"/>
              <a:t>Awaiting N2/Air radon measurement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LARD: Low-Cost Amplification Readout Devices (LARD)</a:t>
            </a:r>
          </a:p>
          <a:p>
            <a:pPr marL="351450" lvl="2" indent="-171450"/>
            <a:r>
              <a:rPr lang="en-AU" dirty="0"/>
              <a:t>Awaiting data analysis </a:t>
            </a:r>
          </a:p>
          <a:p>
            <a:pPr lvl="2" indent="0">
              <a:buNone/>
            </a:pPr>
            <a:endParaRPr lang="en-AU" dirty="0"/>
          </a:p>
          <a:p>
            <a:pPr lvl="2" indent="0">
              <a:buNone/>
            </a:pPr>
            <a:endParaRPr lang="en-AU" dirty="0"/>
          </a:p>
          <a:p>
            <a:pPr lvl="1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224F53-09D0-E704-B2C0-EA02FEE3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6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7E703-1D15-65C9-9692-63D9B01A997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663237-0C83-4952-FB74-8F207692266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4776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A0950-F9F9-4C0C-2E4B-09E4F51F9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973A60-E0EB-CD0F-8A6C-01A6322A0FBF}"/>
              </a:ext>
            </a:extLst>
          </p:cNvPr>
          <p:cNvSpPr/>
          <p:nvPr/>
        </p:nvSpPr>
        <p:spPr>
          <a:xfrm flipV="1">
            <a:off x="320512" y="1491630"/>
            <a:ext cx="7131808" cy="504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FB4C0-2A06-AECC-916A-6EFD32329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Publication Plan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38C6A7-35A5-9255-B331-F0CC3732B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018" y="738512"/>
            <a:ext cx="8478470" cy="3921470"/>
          </a:xfrm>
        </p:spPr>
        <p:txBody>
          <a:bodyPr/>
          <a:lstStyle/>
          <a:p>
            <a:pPr lvl="1"/>
            <a:r>
              <a:rPr lang="en-AU" b="1" u="sng" dirty="0"/>
              <a:t>In progress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Direct in-chamber radon-220 (thoron) emanation measurements for rare-event physics experiments</a:t>
            </a:r>
          </a:p>
          <a:p>
            <a:pPr marL="351450" lvl="2" indent="-171450"/>
            <a:r>
              <a:rPr lang="en-AU" dirty="0"/>
              <a:t>Submitted to JINST( arXiv:2601.12622) – R.R. Marcelo Gregorio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High Negative Ion Gain </a:t>
            </a:r>
            <a:r>
              <a:rPr lang="en-AU" b="1" dirty="0" err="1"/>
              <a:t>MMThGEM</a:t>
            </a:r>
            <a:r>
              <a:rPr lang="en-AU" b="1" dirty="0"/>
              <a:t>-Micromegas Detector for Directional Dark Matter Searches</a:t>
            </a:r>
          </a:p>
          <a:p>
            <a:pPr marL="351450" lvl="2" indent="-171450"/>
            <a:r>
              <a:rPr lang="en-AU" dirty="0"/>
              <a:t>Submitted to JINST( </a:t>
            </a:r>
            <a:r>
              <a:rPr lang="en-AU" dirty="0" err="1"/>
              <a:t>arXiv</a:t>
            </a:r>
            <a:r>
              <a:rPr lang="en-AU" dirty="0"/>
              <a:t>: 2602.12658) – A. G. Mclean 🎉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Negative ion formation in pure CF4 via dissociative electron attachment </a:t>
            </a:r>
          </a:p>
          <a:p>
            <a:pPr marL="171450" lvl="1" indent="-171450"/>
            <a:r>
              <a:rPr lang="en-AU" b="1" u="sng" dirty="0"/>
              <a:t>Writing but requires more data </a:t>
            </a:r>
            <a:endParaRPr lang="en-AU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Improving accuracy of in-gas radon assay electrostatic detectors and application to He, CF4 and SF6 for directional dark matter experiments</a:t>
            </a:r>
          </a:p>
          <a:p>
            <a:pPr marL="351450" lvl="2" indent="-171450"/>
            <a:r>
              <a:rPr lang="en-AU" dirty="0"/>
              <a:t>Awaiting N2/Air radon measurement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LARD: Low-Cost Amplification Readout Devices (LARD)</a:t>
            </a:r>
          </a:p>
          <a:p>
            <a:pPr marL="351450" lvl="2" indent="-171450"/>
            <a:r>
              <a:rPr lang="en-AU" dirty="0"/>
              <a:t>Awaiting data analysis </a:t>
            </a:r>
          </a:p>
          <a:p>
            <a:pPr lvl="2" indent="0">
              <a:buNone/>
            </a:pPr>
            <a:endParaRPr lang="en-AU" dirty="0"/>
          </a:p>
          <a:p>
            <a:pPr lvl="2" indent="0">
              <a:buNone/>
            </a:pPr>
            <a:endParaRPr lang="en-AU" dirty="0"/>
          </a:p>
          <a:p>
            <a:pPr lvl="1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96C3F6-7E98-9F30-2314-F3C235F8B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7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0D193E-96C0-881D-2012-FB3E7942E49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1C1BA7-B8F6-FAC5-2B1E-F4F8E87956B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18/2/2026</a:t>
            </a:fld>
            <a:endParaRPr lang="en-AU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2EA2A0-3DBB-0AFF-FD30-E832ED32C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331398"/>
            <a:ext cx="3867931" cy="4383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71954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8DA6DE-158E-2076-3A1B-2E4EBDDBB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5AE0-D722-C76F-1019-38A10B3C7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892210"/>
            <a:ext cx="8101658" cy="2031726"/>
          </a:xfrm>
        </p:spPr>
        <p:txBody>
          <a:bodyPr/>
          <a:lstStyle/>
          <a:p>
            <a:r>
              <a:rPr lang="en-AU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FD0A3-C460-731E-22CB-095B8EBE11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06407" y="1707654"/>
            <a:ext cx="6012304" cy="2031726"/>
          </a:xfrm>
        </p:spPr>
        <p:txBody>
          <a:bodyPr/>
          <a:lstStyle/>
          <a:p>
            <a:r>
              <a:rPr lang="en-AU" dirty="0"/>
              <a:t>FOCUS Talk – SUPL Radon Reduction</a:t>
            </a:r>
          </a:p>
          <a:p>
            <a:r>
              <a:rPr lang="en-AU" dirty="0"/>
              <a:t>Radon Group Updates</a:t>
            </a:r>
          </a:p>
          <a:p>
            <a:r>
              <a:rPr lang="en-AU" dirty="0"/>
              <a:t>LARD Group Updates</a:t>
            </a:r>
          </a:p>
          <a:p>
            <a:r>
              <a:rPr lang="en-AU" dirty="0"/>
              <a:t>CYGNET Detector Development </a:t>
            </a:r>
          </a:p>
          <a:p>
            <a:r>
              <a:rPr lang="en-AU" dirty="0"/>
              <a:t>ML Track Reconstruction &amp; CYGNO Tasks Updates</a:t>
            </a:r>
          </a:p>
        </p:txBody>
      </p:sp>
    </p:spTree>
    <p:extLst>
      <p:ext uri="{BB962C8B-B14F-4D97-AF65-F5344CB8AC3E}">
        <p14:creationId xmlns:p14="http://schemas.microsoft.com/office/powerpoint/2010/main" val="1574826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200C7-C6B1-E744-BB3A-C67D9A7DF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6BC1-BFFA-C848-C379-E5DFFE257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411510"/>
            <a:ext cx="8101658" cy="2031726"/>
          </a:xfrm>
        </p:spPr>
        <p:txBody>
          <a:bodyPr/>
          <a:lstStyle/>
          <a:p>
            <a:r>
              <a:rPr lang="en-AU" dirty="0"/>
              <a:t>CYGNUS-Oz</a:t>
            </a:r>
            <a:br>
              <a:rPr lang="en-AU" dirty="0"/>
            </a:br>
            <a:r>
              <a:rPr lang="en-AU" dirty="0"/>
              <a:t>Radon Group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F2640C-8C6A-3421-0104-B3E4C2BA20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03699" y="1972330"/>
            <a:ext cx="4212104" cy="1455870"/>
          </a:xfrm>
        </p:spPr>
        <p:txBody>
          <a:bodyPr/>
          <a:lstStyle/>
          <a:p>
            <a:r>
              <a:rPr lang="en-AU" dirty="0"/>
              <a:t>SUPL Project </a:t>
            </a:r>
          </a:p>
          <a:p>
            <a:r>
              <a:rPr lang="en-AU" dirty="0"/>
              <a:t>VSA Project</a:t>
            </a:r>
          </a:p>
          <a:p>
            <a:r>
              <a:rPr lang="en-AU" dirty="0"/>
              <a:t>Electroplating Project</a:t>
            </a:r>
          </a:p>
          <a:p>
            <a:r>
              <a:rPr lang="en-AU" dirty="0"/>
              <a:t>Radon in Different Gases Project</a:t>
            </a:r>
          </a:p>
          <a:p>
            <a:r>
              <a:rPr lang="en-AU" dirty="0"/>
              <a:t>CYGNO Radon Tagging Project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6667467"/>
      </p:ext>
    </p:extLst>
  </p:cSld>
  <p:clrMapOvr>
    <a:masterClrMapping/>
  </p:clrMapOvr>
</p:sld>
</file>

<file path=ppt/theme/theme1.xml><?xml version="1.0" encoding="utf-8"?>
<a:theme xmlns:a="http://schemas.openxmlformats.org/drawingml/2006/main" name="ANU">
  <a:themeElements>
    <a:clrScheme name="ANU Colour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BE830E"/>
      </a:accent1>
      <a:accent2>
        <a:srgbClr val="DFC187"/>
      </a:accent2>
      <a:accent3>
        <a:srgbClr val="F5EDDE"/>
      </a:accent3>
      <a:accent4>
        <a:srgbClr val="BE4E0E"/>
      </a:accent4>
      <a:accent5>
        <a:srgbClr val="CB7352"/>
      </a:accent5>
      <a:accent6>
        <a:srgbClr val="F2DCD4"/>
      </a:accent6>
      <a:hlink>
        <a:srgbClr val="BE830E"/>
      </a:hlink>
      <a:folHlink>
        <a:srgbClr val="BE4E0E"/>
      </a:folHlink>
    </a:clrScheme>
    <a:fontScheme name="ANU Fonts">
      <a:majorFont>
        <a:latin typeface="Public Sans"/>
        <a:ea typeface=""/>
        <a:cs typeface=""/>
      </a:majorFont>
      <a:minorFont>
        <a:latin typeface="Public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6E6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ight_Master_ANU.potx" id="{BE77F841-62D2-4283-B946-D020D7A6E589}" vid="{6AE303E1-1AC9-43FD-A23F-7741700014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 startFromScratch="false">
    <tabs>
      <tab id="CustomTab" label="ANU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splitButton idMso="MenuAccessibility" visible="true" size="large"/>
          <separator id="Acc"/>
          <toggleButton idMso="AltTextPaneRibbon" visible="true" size="large"/>
          <separator id="sep5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009AC5283E95468D41B3B02A942082" ma:contentTypeVersion="19" ma:contentTypeDescription="Create a new document." ma:contentTypeScope="" ma:versionID="7f2e8384d118d8eaef106ca47ec0a47f">
  <xsd:schema xmlns:xsd="http://www.w3.org/2001/XMLSchema" xmlns:xs="http://www.w3.org/2001/XMLSchema" xmlns:p="http://schemas.microsoft.com/office/2006/metadata/properties" xmlns:ns2="2906fbf8-e47d-4c21-be87-cb09cf1c70cb" xmlns:ns3="cd7196b5-af4d-4b5a-ba66-d723b2d8b01e" xmlns:ns4="c30e2885-58e1-4e94-9dc7-f83158e7ef28" targetNamespace="http://schemas.microsoft.com/office/2006/metadata/properties" ma:root="true" ma:fieldsID="6e0e3aa426ff2f2f1d0fb66ddb5f5da8" ns2:_="" ns3:_="" ns4:_="">
    <xsd:import namespace="2906fbf8-e47d-4c21-be87-cb09cf1c70cb"/>
    <xsd:import namespace="cd7196b5-af4d-4b5a-ba66-d723b2d8b01e"/>
    <xsd:import namespace="c30e2885-58e1-4e94-9dc7-f83158e7ef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FAQs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Document_x0020_Notes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06fbf8-e47d-4c21-be87-cb09cf1c70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FAQs" ma:index="10" ma:displayName="FAQs" ma:internalName="FAQs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Document_x0020_Notes" ma:index="18" ma:displayName="IMPORTANT" ma:description="DO NOT EDIT. DOWNLOAD FIRST" ma:format="Dropdown" ma:internalName="Document_x0020_Notes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0858339-22dc-49f9-bed0-4b2c0ae499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196b5-af4d-4b5a-ba66-d723b2d8b01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0e2885-58e1-4e94-9dc7-f83158e7ef28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db2f7b05-bf39-4aaf-b1d5-a18c06a848f2}" ma:internalName="TaxCatchAll" ma:showField="CatchAllData" ma:web="cd7196b5-af4d-4b5a-ba66-d723b2d8b0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906fbf8-e47d-4c21-be87-cb09cf1c70cb">
      <Terms xmlns="http://schemas.microsoft.com/office/infopath/2007/PartnerControls"/>
    </lcf76f155ced4ddcb4097134ff3c332f>
    <TaxCatchAll xmlns="c30e2885-58e1-4e94-9dc7-f83158e7ef28" xsi:nil="true"/>
    <Document_x0020_Notes xmlns="2906fbf8-e47d-4c21-be87-cb09cf1c70cb"/>
    <FAQs xmlns="2906fbf8-e47d-4c21-be87-cb09cf1c70cb"/>
  </documentManagement>
</p:properties>
</file>

<file path=customXml/itemProps1.xml><?xml version="1.0" encoding="utf-8"?>
<ds:datastoreItem xmlns:ds="http://schemas.openxmlformats.org/officeDocument/2006/customXml" ds:itemID="{4AA589C7-82A0-4821-AB21-D51B35A42A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50FF14-59C6-46D7-81D7-0699087DDA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06fbf8-e47d-4c21-be87-cb09cf1c70cb"/>
    <ds:schemaRef ds:uri="cd7196b5-af4d-4b5a-ba66-d723b2d8b01e"/>
    <ds:schemaRef ds:uri="c30e2885-58e1-4e94-9dc7-f83158e7ef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5CB24BA-FE10-4C17-BA6D-EFA0363846FB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2906fbf8-e47d-4c21-be87-cb09cf1c70cb"/>
    <ds:schemaRef ds:uri="http://schemas.openxmlformats.org/package/2006/metadata/core-properties"/>
    <ds:schemaRef ds:uri="http://purl.org/dc/dcmitype/"/>
    <ds:schemaRef ds:uri="c30e2885-58e1-4e94-9dc7-f83158e7ef28"/>
    <ds:schemaRef ds:uri="http://purl.org/dc/terms/"/>
    <ds:schemaRef ds:uri="http://schemas.microsoft.com/office/infopath/2007/PartnerControls"/>
    <ds:schemaRef ds:uri="cd7196b5-af4d-4b5a-ba66-d723b2d8b01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ANU</Template>
  <TotalTime>41898</TotalTime>
  <Words>880</Words>
  <Application>Microsoft Macintosh PowerPoint</Application>
  <PresentationFormat>On-screen Show (16:9)</PresentationFormat>
  <Paragraphs>145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IBM Plex Sans</vt:lpstr>
      <vt:lpstr>Public Sans</vt:lpstr>
      <vt:lpstr>Public Sans Light</vt:lpstr>
      <vt:lpstr>Wingdings</vt:lpstr>
      <vt:lpstr>ANU</vt:lpstr>
      <vt:lpstr>CYGNUS-Oz ANU Weekly</vt:lpstr>
      <vt:lpstr>General News</vt:lpstr>
      <vt:lpstr>Upcoming Events</vt:lpstr>
      <vt:lpstr>CYGNO x CYGNUS-Oz (CYGNOz)</vt:lpstr>
      <vt:lpstr>CYGNO x CYGNUS-Oz (CYGNOz)</vt:lpstr>
      <vt:lpstr>Publication Plan</vt:lpstr>
      <vt:lpstr>Publication Plan</vt:lpstr>
      <vt:lpstr>AGENDA</vt:lpstr>
      <vt:lpstr>CYGNUS-Oz Radon Group</vt:lpstr>
      <vt:lpstr>SUPL Project Updates  </vt:lpstr>
      <vt:lpstr>Vacuum Swing Adsorption (VSA) Project</vt:lpstr>
      <vt:lpstr>Radon in Different Gases Updates</vt:lpstr>
      <vt:lpstr>Electroplating Project </vt:lpstr>
      <vt:lpstr>Back Up</vt:lpstr>
      <vt:lpstr>Electroplating Project Updates </vt:lpstr>
      <vt:lpstr>Electroplating Project Updates </vt:lpstr>
      <vt:lpstr>Copper Plating Literature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Renz Gregorio</dc:creator>
  <cp:lastModifiedBy>Robert Renz Gregorio</cp:lastModifiedBy>
  <cp:revision>2</cp:revision>
  <dcterms:created xsi:type="dcterms:W3CDTF">2026-01-05T23:33:51Z</dcterms:created>
  <dcterms:modified xsi:type="dcterms:W3CDTF">2026-02-18T00:56:51Z</dcterms:modified>
  <cp:category>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0x010100EF009AC5283E95468D41B3B02A942082</vt:lpwstr>
  </property>
  <property fmtid="{D5CDD505-2E9C-101B-9397-08002B2CF9AE}" pid="3" name="MediaServiceImageTags">
    <vt:lpwstr/>
  </property>
</Properties>
</file>