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670" r:id="rId3"/>
    <p:sldId id="649" r:id="rId4"/>
    <p:sldId id="659" r:id="rId5"/>
    <p:sldId id="650" r:id="rId6"/>
    <p:sldId id="651" r:id="rId7"/>
    <p:sldId id="652" r:id="rId8"/>
    <p:sldId id="653" r:id="rId9"/>
    <p:sldId id="657" r:id="rId10"/>
    <p:sldId id="654" r:id="rId11"/>
    <p:sldId id="661" r:id="rId12"/>
    <p:sldId id="267" r:id="rId13"/>
    <p:sldId id="259" r:id="rId14"/>
    <p:sldId id="257" r:id="rId15"/>
    <p:sldId id="258" r:id="rId16"/>
    <p:sldId id="667" r:id="rId17"/>
    <p:sldId id="668" r:id="rId18"/>
    <p:sldId id="671" r:id="rId19"/>
    <p:sldId id="662" r:id="rId20"/>
    <p:sldId id="660" r:id="rId21"/>
    <p:sldId id="376" r:id="rId22"/>
    <p:sldId id="261" r:id="rId23"/>
    <p:sldId id="262" r:id="rId24"/>
    <p:sldId id="260" r:id="rId25"/>
    <p:sldId id="265" r:id="rId26"/>
    <p:sldId id="266" r:id="rId27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inghua Lei" initials="QL" lastIdx="1" clrIdx="0">
    <p:extLst>
      <p:ext uri="{19B8F6BF-5375-455C-9EA6-DF929625EA0E}">
        <p15:presenceInfo xmlns:p15="http://schemas.microsoft.com/office/powerpoint/2012/main" userId="Qinghua Le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8181"/>
    <a:srgbClr val="C2C2C2"/>
    <a:srgbClr val="D2D2D2"/>
    <a:srgbClr val="E3E1E1"/>
    <a:srgbClr val="990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3804" autoAdjust="0"/>
  </p:normalViewPr>
  <p:slideViewPr>
    <p:cSldViewPr snapToGrid="0" snapToObjects="1" showGuides="1">
      <p:cViewPr varScale="1">
        <p:scale>
          <a:sx n="82" d="100"/>
          <a:sy n="82" d="100"/>
        </p:scale>
        <p:origin x="72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Average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LID4096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Sheet1!$D$1:$D$4</c:f>
              <c:strCache>
                <c:ptCount val="4"/>
                <c:pt idx="0">
                  <c:v>Start of Ventilation</c:v>
                </c:pt>
                <c:pt idx="1">
                  <c:v>End of Ventilation</c:v>
                </c:pt>
                <c:pt idx="2">
                  <c:v>Start of Resaturation</c:v>
                </c:pt>
                <c:pt idx="3">
                  <c:v>End of Resaturation</c:v>
                </c:pt>
              </c:strCache>
            </c:strRef>
          </c:cat>
          <c:val>
            <c:numRef>
              <c:f>Sheet1!$A$1:$A$4</c:f>
              <c:numCache>
                <c:formatCode>General</c:formatCode>
                <c:ptCount val="4"/>
                <c:pt idx="0">
                  <c:v>5.8780033353873475E-2</c:v>
                </c:pt>
                <c:pt idx="1">
                  <c:v>6.748662910917276E-2</c:v>
                </c:pt>
                <c:pt idx="2">
                  <c:v>4.7830610080741957E-2</c:v>
                </c:pt>
                <c:pt idx="3">
                  <c:v>4.5919641069677768E-2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E2-47B7-AA04-39AFE92CB4F5}"/>
            </c:ext>
          </c:extLst>
        </c:ser>
        <c:ser>
          <c:idx val="1"/>
          <c:order val="1"/>
          <c:tx>
            <c:v>Maximum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ID4096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Sheet1!$D$1:$D$4</c:f>
              <c:strCache>
                <c:ptCount val="4"/>
                <c:pt idx="0">
                  <c:v>Start of Ventilation</c:v>
                </c:pt>
                <c:pt idx="1">
                  <c:v>End of Ventilation</c:v>
                </c:pt>
                <c:pt idx="2">
                  <c:v>Start of Resaturation</c:v>
                </c:pt>
                <c:pt idx="3">
                  <c:v>End of Resaturation</c:v>
                </c:pt>
              </c:strCache>
            </c:strRef>
          </c:cat>
          <c:val>
            <c:numRef>
              <c:f>Sheet1!$B$1:$B$4</c:f>
              <c:numCache>
                <c:formatCode>General</c:formatCode>
                <c:ptCount val="4"/>
                <c:pt idx="0">
                  <c:v>0.40668752095277655</c:v>
                </c:pt>
                <c:pt idx="1">
                  <c:v>0.65177018514025198</c:v>
                </c:pt>
                <c:pt idx="2">
                  <c:v>0.30491004063246302</c:v>
                </c:pt>
                <c:pt idx="3">
                  <c:v>0.28737685482719105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E2-47B7-AA04-39AFE92CB4F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73785935"/>
        <c:axId val="1094052223"/>
      </c:barChart>
      <c:catAx>
        <c:axId val="873785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ID4096"/>
          </a:p>
        </c:txPr>
        <c:crossAx val="1094052223"/>
        <c:crossesAt val="1.0000000000000002E-2"/>
        <c:auto val="1"/>
        <c:lblAlgn val="ctr"/>
        <c:lblOffset val="100"/>
        <c:noMultiLvlLbl val="0"/>
      </c:catAx>
      <c:valAx>
        <c:axId val="1094052223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Unsaturated zone length (m)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LID4096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ID4096"/>
          </a:p>
        </c:txPr>
        <c:crossAx val="873785935"/>
        <c:crossesAt val="1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ID4096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LID4096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43736-8DD5-3B43-B536-FB33FE5D2FB6}" type="datetimeFigureOut">
              <a:rPr lang="sv-SE" smtClean="0"/>
              <a:t>2026-06-09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BF70-B78B-ED49-9D2D-4C39D288CF6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05584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5DDFD-030C-4D5A-B33E-3A7E7538D2BE}" type="slidenum">
              <a:rPr lang="de-CH" smtClean="0"/>
              <a:t>21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3308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UU_White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B7CC7-C518-2744-AE0D-462C074619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8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693B9-6AA9-3848-98BE-636D099812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834267"/>
            <a:ext cx="9144000" cy="1655762"/>
          </a:xfrm>
        </p:spPr>
        <p:txBody>
          <a:bodyPr/>
          <a:lstStyle>
            <a:lvl1pPr marL="0" indent="0" algn="ctr">
              <a:buNone/>
              <a:defRPr sz="1800" spc="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CLICK HERE TO CHANGE SUBHEADING</a:t>
            </a:r>
          </a:p>
        </p:txBody>
      </p:sp>
    </p:spTree>
    <p:extLst>
      <p:ext uri="{BB962C8B-B14F-4D97-AF65-F5344CB8AC3E}">
        <p14:creationId xmlns:p14="http://schemas.microsoft.com/office/powerpoint/2010/main" val="386117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A2D5DCA-C7EF-D847-BF31-7756142E39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24000" y="2265681"/>
            <a:ext cx="9144000" cy="31089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sv-SE" dirty="0"/>
              <a:t>Click on the icon to add an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B7CC7-C518-2744-AE0D-462C074619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461963"/>
            <a:ext cx="9144000" cy="1417637"/>
          </a:xfrm>
        </p:spPr>
        <p:txBody>
          <a:bodyPr anchor="b"/>
          <a:lstStyle>
            <a:lvl1pPr algn="ctr">
              <a:defRPr sz="38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693B9-6AA9-3848-98BE-636D099812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760722"/>
            <a:ext cx="9144000" cy="259080"/>
          </a:xfrm>
        </p:spPr>
        <p:txBody>
          <a:bodyPr>
            <a:noAutofit/>
          </a:bodyPr>
          <a:lstStyle>
            <a:lvl1pPr marL="0" indent="0" algn="ctr">
              <a:buNone/>
              <a:defRPr sz="1500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 dirty="0"/>
              <a:t>CLICK HERE TO CHANGE SUBHEADING</a:t>
            </a:r>
          </a:p>
        </p:txBody>
      </p:sp>
    </p:spTree>
    <p:extLst>
      <p:ext uri="{BB962C8B-B14F-4D97-AF65-F5344CB8AC3E}">
        <p14:creationId xmlns:p14="http://schemas.microsoft.com/office/powerpoint/2010/main" val="52187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UU_White_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03C56-2D27-904E-B863-86215E4201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5"/>
            <a:ext cx="8852852" cy="44513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0E3859-1AB0-1842-A6D1-C215EC618BF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778001"/>
            <a:ext cx="3596640" cy="408305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Click in the icon to add an image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0CE97-22F3-D54E-97F1-698A9CC7BC2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785939"/>
            <a:ext cx="4900612" cy="4083050"/>
          </a:xfrm>
        </p:spPr>
        <p:txBody>
          <a:bodyPr/>
          <a:lstStyle>
            <a:lvl1pPr marL="0" indent="0">
              <a:buNone/>
              <a:defRPr sz="17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Click here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96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text with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D0E896C-B616-284C-8503-5E9C1C31C6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5"/>
            <a:ext cx="8852852" cy="44513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0139FF6-A53E-FE44-979A-D0660354337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39788" y="1785938"/>
            <a:ext cx="8853487" cy="4084637"/>
          </a:xfrm>
        </p:spPr>
        <p:txBody>
          <a:bodyPr/>
          <a:lstStyle/>
          <a:p>
            <a:pPr lvl="0"/>
            <a:r>
              <a:rPr lang="sv-SE"/>
              <a:t>Click here to add text</a:t>
            </a:r>
          </a:p>
        </p:txBody>
      </p:sp>
    </p:spTree>
    <p:extLst>
      <p:ext uri="{BB962C8B-B14F-4D97-AF65-F5344CB8AC3E}">
        <p14:creationId xmlns:p14="http://schemas.microsoft.com/office/powerpoint/2010/main" val="257668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0E3859-1AB0-1842-A6D1-C215EC618BF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dirty="0"/>
              <a:t>Click on the icon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733417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39750" indent="-539750">
              <a:buFont typeface="+mj-lt"/>
              <a:buAutoNum type="arabicPeriod"/>
              <a:defRPr/>
            </a:lvl1pPr>
            <a:lvl2pPr marL="1079500" indent="-539750">
              <a:buFont typeface="+mj-lt"/>
              <a:buAutoNum type="arabicPeriod"/>
              <a:defRPr/>
            </a:lvl2pPr>
            <a:lvl3pPr marL="1612900" indent="-533400">
              <a:buFont typeface="+mj-lt"/>
              <a:buAutoNum type="arabicPeriod"/>
              <a:defRPr/>
            </a:lvl3pPr>
            <a:lvl4pPr marL="2152650" indent="-539750">
              <a:buFont typeface="+mj-lt"/>
              <a:buAutoNum type="arabicPeriod"/>
              <a:defRPr/>
            </a:lvl4pPr>
            <a:lvl5pPr marL="2692400" indent="-539750">
              <a:buFont typeface="+mj-lt"/>
              <a:buAutoNum type="arabicPeriod"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162D2-4A8A-4F55-8991-9ED01244F5A2}" type="datetime1">
              <a:rPr lang="en-US" noProof="0" smtClean="0"/>
              <a:t>6/9/2026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1544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BFC80A-B94E-4645-A3B7-052F66CC8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2F71F-5D56-4F22-B00D-0368EC46C982}" type="datetimeFigureOut">
              <a:rPr lang="LID4096" smtClean="0"/>
              <a:t>06/09/2026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D4468A-C5D2-4863-BEF1-BC6C53758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D867CF-638B-444D-A295-161291EC8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A24B-F6F2-4C20-A813-737DB3A72478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49625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DCFECD-146F-0548-9477-8E29FF567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3B5D4-0A8F-2C48-8AF0-A81A2EDA2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Click here to add text</a:t>
            </a:r>
          </a:p>
        </p:txBody>
      </p:sp>
    </p:spTree>
    <p:extLst>
      <p:ext uri="{BB962C8B-B14F-4D97-AF65-F5344CB8AC3E}">
        <p14:creationId xmlns:p14="http://schemas.microsoft.com/office/powerpoint/2010/main" val="345164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7" r:id="rId3"/>
    <p:sldLayoutId id="2147483665" r:id="rId4"/>
    <p:sldLayoutId id="2147483663" r:id="rId5"/>
    <p:sldLayoutId id="2147483666" r:id="rId6"/>
    <p:sldLayoutId id="214748366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900" kern="1200" spc="300">
          <a:solidFill>
            <a:schemeClr val="tx2">
              <a:alpha val="7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81818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81818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81818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81818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0.png"/><Relationship Id="rId13" Type="http://schemas.openxmlformats.org/officeDocument/2006/relationships/image" Target="../media/image62.png"/><Relationship Id="rId18" Type="http://schemas.openxmlformats.org/officeDocument/2006/relationships/image" Target="../media/image67.png"/><Relationship Id="rId3" Type="http://schemas.openxmlformats.org/officeDocument/2006/relationships/image" Target="../media/image520.png"/><Relationship Id="rId7" Type="http://schemas.openxmlformats.org/officeDocument/2006/relationships/image" Target="../media/image560.png"/><Relationship Id="rId12" Type="http://schemas.openxmlformats.org/officeDocument/2006/relationships/image" Target="../media/image61.png"/><Relationship Id="rId17" Type="http://schemas.openxmlformats.org/officeDocument/2006/relationships/image" Target="../media/image66.png"/><Relationship Id="rId2" Type="http://schemas.openxmlformats.org/officeDocument/2006/relationships/image" Target="../media/image510.png"/><Relationship Id="rId16" Type="http://schemas.openxmlformats.org/officeDocument/2006/relationships/image" Target="../media/image65.png"/><Relationship Id="rId20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0.png"/><Relationship Id="rId11" Type="http://schemas.openxmlformats.org/officeDocument/2006/relationships/image" Target="../media/image60.png"/><Relationship Id="rId5" Type="http://schemas.openxmlformats.org/officeDocument/2006/relationships/image" Target="../media/image540.png"/><Relationship Id="rId15" Type="http://schemas.openxmlformats.org/officeDocument/2006/relationships/image" Target="../media/image64.png"/><Relationship Id="rId10" Type="http://schemas.openxmlformats.org/officeDocument/2006/relationships/image" Target="../media/image590.png"/><Relationship Id="rId4" Type="http://schemas.openxmlformats.org/officeDocument/2006/relationships/image" Target="../media/image53.png"/><Relationship Id="rId9" Type="http://schemas.openxmlformats.org/officeDocument/2006/relationships/image" Target="../media/image580.png"/><Relationship Id="rId1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3946FF-84F1-4C72-8DF1-58D5A6E6D0AF}"/>
              </a:ext>
            </a:extLst>
          </p:cNvPr>
          <p:cNvSpPr/>
          <p:nvPr/>
        </p:nvSpPr>
        <p:spPr>
          <a:xfrm>
            <a:off x="843280" y="3330763"/>
            <a:ext cx="10211995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Muhammad Raharsya Andiva</a:t>
            </a:r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Chenxi Zhao</a:t>
            </a:r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Qinghua Lei</a:t>
            </a:r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and Martin Ziegler</a:t>
            </a:r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</a:p>
          <a:p>
            <a:pPr algn="ctr">
              <a:spcAft>
                <a:spcPts val="600"/>
              </a:spcAft>
            </a:pPr>
            <a:endParaRPr lang="en-GB" baseline="30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Department of Earth Sciences, Uppsala University, Sweden</a:t>
            </a:r>
          </a:p>
          <a:p>
            <a:pPr algn="ctr"/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CCTEG Coal Mining Research Institute, Beijing, China</a:t>
            </a:r>
          </a:p>
          <a:p>
            <a:pPr algn="ctr"/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Federal Office of Topography, Mont Terri Underground Rock Laboratory, St-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Ursanne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Switzerland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A621074D-C14C-4AEB-A94F-BD0270D29FED}"/>
              </a:ext>
            </a:extLst>
          </p:cNvPr>
          <p:cNvSpPr txBox="1">
            <a:spLocks/>
          </p:cNvSpPr>
          <p:nvPr/>
        </p:nvSpPr>
        <p:spPr>
          <a:xfrm>
            <a:off x="798534" y="1123319"/>
            <a:ext cx="10403840" cy="16708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spc="300">
                <a:solidFill>
                  <a:schemeClr val="tx2">
                    <a:alpha val="7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2800" b="1" dirty="0">
                <a:solidFill>
                  <a:srgbClr val="C00000">
                    <a:alpha val="7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Numerical simulation of damage evolution around the PF/PF-A experiment borehole in faulted Opalinus Clay</a:t>
            </a:r>
            <a:endParaRPr lang="en-GB" sz="2800" b="1" dirty="0">
              <a:solidFill>
                <a:srgbClr val="C00000">
                  <a:alpha val="7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28" name="Picture 4" descr="logo_MontTerri_withFont">
            <a:extLst>
              <a:ext uri="{FF2B5EF4-FFF2-40B4-BE49-F238E27FC236}">
                <a16:creationId xmlns:a16="http://schemas.microsoft.com/office/drawing/2014/main" id="{4C825DB2-FDC8-D056-4B24-264EAD34B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4393" y="102526"/>
            <a:ext cx="1803928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10">
            <a:extLst>
              <a:ext uri="{FF2B5EF4-FFF2-40B4-BE49-F238E27FC236}">
                <a16:creationId xmlns:a16="http://schemas.microsoft.com/office/drawing/2014/main" id="{9F08F6BB-7E03-F5B6-D04A-07D36EE02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136" y="5660330"/>
            <a:ext cx="1889587" cy="307310"/>
          </a:xfrm>
          <a:prstGeom prst="rect">
            <a:avLst/>
          </a:prstGeom>
        </p:spPr>
      </p:pic>
      <p:pic>
        <p:nvPicPr>
          <p:cNvPr id="4" name="Grafik 7">
            <a:extLst>
              <a:ext uri="{FF2B5EF4-FFF2-40B4-BE49-F238E27FC236}">
                <a16:creationId xmlns:a16="http://schemas.microsoft.com/office/drawing/2014/main" id="{A33364DE-887B-97E1-DAF5-B78003806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7216" y="5684950"/>
            <a:ext cx="982067" cy="929456"/>
          </a:xfrm>
          <a:prstGeom prst="rect">
            <a:avLst/>
          </a:prstGeom>
        </p:spPr>
      </p:pic>
      <p:pic>
        <p:nvPicPr>
          <p:cNvPr id="5" name="Grafik 6">
            <a:extLst>
              <a:ext uri="{FF2B5EF4-FFF2-40B4-BE49-F238E27FC236}">
                <a16:creationId xmlns:a16="http://schemas.microsoft.com/office/drawing/2014/main" id="{1BF68E64-6BFD-8F1B-A08E-03B3BADF3B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7702" y="6211432"/>
            <a:ext cx="2016706" cy="499313"/>
          </a:xfrm>
          <a:prstGeom prst="rect">
            <a:avLst/>
          </a:prstGeom>
        </p:spPr>
      </p:pic>
      <p:pic>
        <p:nvPicPr>
          <p:cNvPr id="6" name="Grafik 18">
            <a:extLst>
              <a:ext uri="{FF2B5EF4-FFF2-40B4-BE49-F238E27FC236}">
                <a16:creationId xmlns:a16="http://schemas.microsoft.com/office/drawing/2014/main" id="{9E18F25B-A25D-EA16-02BB-F24D2DB0DA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6135152"/>
            <a:ext cx="1903152" cy="631685"/>
          </a:xfrm>
          <a:prstGeom prst="rect">
            <a:avLst/>
          </a:prstGeom>
        </p:spPr>
      </p:pic>
      <p:sp>
        <p:nvSpPr>
          <p:cNvPr id="7" name="Textfeld 21">
            <a:extLst>
              <a:ext uri="{FF2B5EF4-FFF2-40B4-BE49-F238E27FC236}">
                <a16:creationId xmlns:a16="http://schemas.microsoft.com/office/drawing/2014/main" id="{7342E1B3-CB1B-ECEA-F3BE-C1E04C5E02EF}"/>
              </a:ext>
            </a:extLst>
          </p:cNvPr>
          <p:cNvSpPr txBox="1"/>
          <p:nvPr/>
        </p:nvSpPr>
        <p:spPr>
          <a:xfrm>
            <a:off x="414938" y="6211432"/>
            <a:ext cx="17940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b="1" dirty="0"/>
              <a:t>Federal Office of Topography</a:t>
            </a:r>
          </a:p>
        </p:txBody>
      </p:sp>
      <p:sp>
        <p:nvSpPr>
          <p:cNvPr id="9" name="Textfeld 22">
            <a:extLst>
              <a:ext uri="{FF2B5EF4-FFF2-40B4-BE49-F238E27FC236}">
                <a16:creationId xmlns:a16="http://schemas.microsoft.com/office/drawing/2014/main" id="{DB271F7E-BA95-4CA3-AED0-7EA4213B564B}"/>
              </a:ext>
            </a:extLst>
          </p:cNvPr>
          <p:cNvSpPr txBox="1"/>
          <p:nvPr/>
        </p:nvSpPr>
        <p:spPr>
          <a:xfrm>
            <a:off x="414938" y="642974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b="1" dirty="0"/>
              <a:t>Federal Nuclear Safety</a:t>
            </a:r>
          </a:p>
          <a:p>
            <a:r>
              <a:rPr lang="de-CH" sz="900" b="1" dirty="0"/>
              <a:t>Inspectorate ENSI</a:t>
            </a:r>
          </a:p>
        </p:txBody>
      </p:sp>
      <p:pic>
        <p:nvPicPr>
          <p:cNvPr id="11" name="Grafik 23">
            <a:extLst>
              <a:ext uri="{FF2B5EF4-FFF2-40B4-BE49-F238E27FC236}">
                <a16:creationId xmlns:a16="http://schemas.microsoft.com/office/drawing/2014/main" id="{BB94F0EC-BF41-C3B0-BB57-E386AAA5C94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06"/>
          <a:stretch/>
        </p:blipFill>
        <p:spPr>
          <a:xfrm>
            <a:off x="168909" y="5632396"/>
            <a:ext cx="1942920" cy="473890"/>
          </a:xfrm>
          <a:prstGeom prst="rect">
            <a:avLst/>
          </a:prstGeom>
        </p:spPr>
      </p:pic>
      <p:pic>
        <p:nvPicPr>
          <p:cNvPr id="12" name="Grafik 16">
            <a:extLst>
              <a:ext uri="{FF2B5EF4-FFF2-40B4-BE49-F238E27FC236}">
                <a16:creationId xmlns:a16="http://schemas.microsoft.com/office/drawing/2014/main" id="{053BD5EB-2115-CD89-FFAD-0E3E83DCC0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24867" y="5585011"/>
            <a:ext cx="1563998" cy="553415"/>
          </a:xfrm>
          <a:prstGeom prst="rect">
            <a:avLst/>
          </a:prstGeom>
        </p:spPr>
      </p:pic>
      <p:pic>
        <p:nvPicPr>
          <p:cNvPr id="13" name="Grafik 27">
            <a:extLst>
              <a:ext uri="{FF2B5EF4-FFF2-40B4-BE49-F238E27FC236}">
                <a16:creationId xmlns:a16="http://schemas.microsoft.com/office/drawing/2014/main" id="{EAC4E52C-7C46-A9B1-F2C7-B1A2927A83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95872" y="5557864"/>
            <a:ext cx="1197670" cy="1111649"/>
          </a:xfrm>
          <a:prstGeom prst="rect">
            <a:avLst/>
          </a:prstGeom>
        </p:spPr>
      </p:pic>
      <p:pic>
        <p:nvPicPr>
          <p:cNvPr id="14" name="Grafik 4">
            <a:extLst>
              <a:ext uri="{FF2B5EF4-FFF2-40B4-BE49-F238E27FC236}">
                <a16:creationId xmlns:a16="http://schemas.microsoft.com/office/drawing/2014/main" id="{75F52A5E-60FF-2F78-AA31-CA778554F3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30209" y="5585011"/>
            <a:ext cx="988627" cy="102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505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D7AA303C-32E5-4DFD-A855-6AEF84137D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" b="47843"/>
          <a:stretch/>
        </p:blipFill>
        <p:spPr>
          <a:xfrm>
            <a:off x="2032000" y="1857508"/>
            <a:ext cx="8214190" cy="4788911"/>
          </a:xfrm>
          <a:prstGeom prst="rect">
            <a:avLst/>
          </a:prstGeom>
        </p:spPr>
      </p:pic>
      <p:sp>
        <p:nvSpPr>
          <p:cNvPr id="7" name="Title 7">
            <a:extLst>
              <a:ext uri="{FF2B5EF4-FFF2-40B4-BE49-F238E27FC236}">
                <a16:creationId xmlns:a16="http://schemas.microsoft.com/office/drawing/2014/main" id="{A408D77C-310E-4319-9291-C493CA164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Simulation results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0F4B2298-2F51-49CB-9A9C-80CCBF0F45AD}"/>
              </a:ext>
            </a:extLst>
          </p:cNvPr>
          <p:cNvSpPr txBox="1">
            <a:spLocks/>
          </p:cNvSpPr>
          <p:nvPr/>
        </p:nvSpPr>
        <p:spPr>
          <a:xfrm>
            <a:off x="935037" y="1035575"/>
            <a:ext cx="10199866" cy="821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3000"/>
              </a:lnSpc>
              <a:buFont typeface="Arial" panose="020B0604020202020204" pitchFamily="34" charset="0"/>
              <a:buNone/>
            </a:pPr>
            <a:r>
              <a:rPr lang="en-US" dirty="0"/>
              <a:t>Acute intersection angle (10 deg) between fault zone and borehole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Stronger </a:t>
            </a:r>
            <a:r>
              <a:rPr lang="en-US" altLang="zh-CN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overbreaks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more new cracks and squeezing ground </a:t>
            </a:r>
            <a:r>
              <a:rPr lang="en-US" altLang="zh-CN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behaviour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are observed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F5A710-4816-4A2C-B71C-FBFA92A63985}"/>
              </a:ext>
            </a:extLst>
          </p:cNvPr>
          <p:cNvSpPr>
            <a:spLocks noChangeAspect="1"/>
          </p:cNvSpPr>
          <p:nvPr/>
        </p:nvSpPr>
        <p:spPr>
          <a:xfrm>
            <a:off x="0" y="6572169"/>
            <a:ext cx="329809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12121"/>
                </a:solidFill>
                <a:latin typeface="+mj-lt"/>
              </a:rPr>
              <a:t>Zhao, Lei, Ziegler, Loew (2024) IJRMMS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946F3E-3378-4B74-A917-7DFF5FEDC476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10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987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11F4E5-94C1-388E-1363-01D14C042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A4927C63-5934-B804-C668-70967BC9AF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97" r="6" b="-3654"/>
          <a:stretch>
            <a:fillRect/>
          </a:stretch>
        </p:blipFill>
        <p:spPr>
          <a:xfrm>
            <a:off x="2032000" y="1921757"/>
            <a:ext cx="8299938" cy="4788911"/>
          </a:xfrm>
          <a:prstGeom prst="rect">
            <a:avLst/>
          </a:prstGeom>
        </p:spPr>
      </p:pic>
      <p:sp>
        <p:nvSpPr>
          <p:cNvPr id="7" name="Title 7">
            <a:extLst>
              <a:ext uri="{FF2B5EF4-FFF2-40B4-BE49-F238E27FC236}">
                <a16:creationId xmlns:a16="http://schemas.microsoft.com/office/drawing/2014/main" id="{4CBA7380-E0C9-E354-FE34-438A86576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Simulation results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02788299-54EB-869F-1069-34600C6FD977}"/>
              </a:ext>
            </a:extLst>
          </p:cNvPr>
          <p:cNvSpPr txBox="1">
            <a:spLocks/>
          </p:cNvSpPr>
          <p:nvPr/>
        </p:nvSpPr>
        <p:spPr>
          <a:xfrm>
            <a:off x="935037" y="1035575"/>
            <a:ext cx="10199866" cy="821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3000"/>
              </a:lnSpc>
              <a:buFont typeface="Arial" panose="020B0604020202020204" pitchFamily="34" charset="0"/>
              <a:buNone/>
            </a:pPr>
            <a:r>
              <a:rPr lang="en-US" dirty="0"/>
              <a:t>Acute intersection angle (10 deg) between fault zone and borehole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Stronger </a:t>
            </a:r>
            <a:r>
              <a:rPr lang="en-US" altLang="zh-CN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overbreaks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more new cracks and squeezing ground </a:t>
            </a:r>
            <a:r>
              <a:rPr lang="en-US" altLang="zh-CN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behaviour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are observed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44E5D5-81C4-940F-DAF0-1506C93C4BE2}"/>
              </a:ext>
            </a:extLst>
          </p:cNvPr>
          <p:cNvSpPr>
            <a:spLocks noChangeAspect="1"/>
          </p:cNvSpPr>
          <p:nvPr/>
        </p:nvSpPr>
        <p:spPr>
          <a:xfrm>
            <a:off x="0" y="6572169"/>
            <a:ext cx="329809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12121"/>
                </a:solidFill>
                <a:latin typeface="+mj-lt"/>
              </a:rPr>
              <a:t>Zhao, Lei, Ziegler, Loew (2024) IJRMMS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06B445-8846-D36D-F342-C534FB8C3533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11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667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4">
            <a:extLst>
              <a:ext uri="{FF2B5EF4-FFF2-40B4-BE49-F238E27FC236}">
                <a16:creationId xmlns:a16="http://schemas.microsoft.com/office/drawing/2014/main" id="{3456F585-02B7-BCAB-B0C2-36FF339199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29" t="3957" b="4487"/>
          <a:stretch/>
        </p:blipFill>
        <p:spPr>
          <a:xfrm>
            <a:off x="5858264" y="2186395"/>
            <a:ext cx="6187556" cy="960481"/>
          </a:xfrm>
          <a:prstGeom prst="rect">
            <a:avLst/>
          </a:prstGeom>
        </p:spPr>
      </p:pic>
      <p:pic>
        <p:nvPicPr>
          <p:cNvPr id="3" name="Grafik 11">
            <a:extLst>
              <a:ext uri="{FF2B5EF4-FFF2-40B4-BE49-F238E27FC236}">
                <a16:creationId xmlns:a16="http://schemas.microsoft.com/office/drawing/2014/main" id="{80479E61-69F7-9931-D1CA-795921220E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53" t="7392" b="8248"/>
          <a:stretch/>
        </p:blipFill>
        <p:spPr>
          <a:xfrm>
            <a:off x="5858264" y="3389484"/>
            <a:ext cx="6187556" cy="1009435"/>
          </a:xfrm>
          <a:prstGeom prst="rect">
            <a:avLst/>
          </a:prstGeom>
        </p:spPr>
      </p:pic>
      <p:pic>
        <p:nvPicPr>
          <p:cNvPr id="4" name="Grafik 13">
            <a:extLst>
              <a:ext uri="{FF2B5EF4-FFF2-40B4-BE49-F238E27FC236}">
                <a16:creationId xmlns:a16="http://schemas.microsoft.com/office/drawing/2014/main" id="{3FF67930-880B-8013-2A77-92455488DC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404" t="9630" b="10223"/>
          <a:stretch/>
        </p:blipFill>
        <p:spPr>
          <a:xfrm>
            <a:off x="5858264" y="4723119"/>
            <a:ext cx="6187556" cy="982238"/>
          </a:xfrm>
          <a:prstGeom prst="rect">
            <a:avLst/>
          </a:prstGeom>
        </p:spPr>
      </p:pic>
      <p:sp>
        <p:nvSpPr>
          <p:cNvPr id="5" name="Textfeld 6">
            <a:extLst>
              <a:ext uri="{FF2B5EF4-FFF2-40B4-BE49-F238E27FC236}">
                <a16:creationId xmlns:a16="http://schemas.microsoft.com/office/drawing/2014/main" id="{5303E918-3F7A-9E1A-D386-20A3A78A5D83}"/>
              </a:ext>
            </a:extLst>
          </p:cNvPr>
          <p:cNvSpPr txBox="1"/>
          <p:nvPr/>
        </p:nvSpPr>
        <p:spPr>
          <a:xfrm>
            <a:off x="9663707" y="1817063"/>
            <a:ext cx="30106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/>
              <a:t>Start of </a:t>
            </a:r>
            <a:r>
              <a:rPr lang="de-CH" sz="1600" dirty="0" err="1"/>
              <a:t>ventilation</a:t>
            </a:r>
            <a:r>
              <a:rPr lang="de-CH" sz="1600" dirty="0"/>
              <a:t> </a:t>
            </a:r>
            <a:r>
              <a:rPr lang="de-CH" sz="1600" dirty="0" err="1"/>
              <a:t>phase</a:t>
            </a:r>
            <a:endParaRPr lang="de-CH" sz="1600" dirty="0"/>
          </a:p>
        </p:txBody>
      </p:sp>
      <p:sp>
        <p:nvSpPr>
          <p:cNvPr id="6" name="Textfeld 14">
            <a:extLst>
              <a:ext uri="{FF2B5EF4-FFF2-40B4-BE49-F238E27FC236}">
                <a16:creationId xmlns:a16="http://schemas.microsoft.com/office/drawing/2014/main" id="{6F17BEDE-BB7B-EAEC-38F4-8D66E18FC71E}"/>
              </a:ext>
            </a:extLst>
          </p:cNvPr>
          <p:cNvSpPr txBox="1"/>
          <p:nvPr/>
        </p:nvSpPr>
        <p:spPr>
          <a:xfrm>
            <a:off x="9760728" y="3088146"/>
            <a:ext cx="2913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/>
              <a:t>End of </a:t>
            </a:r>
            <a:r>
              <a:rPr lang="de-CH" sz="1600" dirty="0" err="1"/>
              <a:t>ventilation</a:t>
            </a:r>
            <a:r>
              <a:rPr lang="de-CH" sz="1600" dirty="0"/>
              <a:t> </a:t>
            </a:r>
            <a:r>
              <a:rPr lang="de-CH" sz="1600" dirty="0" err="1"/>
              <a:t>phase</a:t>
            </a:r>
            <a:endParaRPr lang="de-CH" sz="1600" dirty="0"/>
          </a:p>
        </p:txBody>
      </p:sp>
      <p:sp>
        <p:nvSpPr>
          <p:cNvPr id="7" name="Textfeld 15">
            <a:extLst>
              <a:ext uri="{FF2B5EF4-FFF2-40B4-BE49-F238E27FC236}">
                <a16:creationId xmlns:a16="http://schemas.microsoft.com/office/drawing/2014/main" id="{D8053016-9355-F2F7-73E8-F105350836EA}"/>
              </a:ext>
            </a:extLst>
          </p:cNvPr>
          <p:cNvSpPr txBox="1"/>
          <p:nvPr/>
        </p:nvSpPr>
        <p:spPr>
          <a:xfrm>
            <a:off x="9268711" y="4393941"/>
            <a:ext cx="34056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/>
              <a:t>After ~3 </a:t>
            </a:r>
            <a:r>
              <a:rPr lang="de-CH" sz="1600" dirty="0" err="1"/>
              <a:t>years</a:t>
            </a:r>
            <a:r>
              <a:rPr lang="de-CH" sz="1600" dirty="0"/>
              <a:t> </a:t>
            </a:r>
            <a:r>
              <a:rPr lang="de-CH" sz="1600" dirty="0" err="1"/>
              <a:t>of</a:t>
            </a:r>
            <a:r>
              <a:rPr lang="de-CH" sz="1600" dirty="0"/>
              <a:t> </a:t>
            </a:r>
            <a:r>
              <a:rPr lang="de-CH" sz="1600" dirty="0" err="1"/>
              <a:t>resaturation</a:t>
            </a:r>
            <a:endParaRPr lang="de-CH" sz="1600" dirty="0"/>
          </a:p>
        </p:txBody>
      </p:sp>
      <p:sp>
        <p:nvSpPr>
          <p:cNvPr id="14" name="Rechteck 2">
            <a:extLst>
              <a:ext uri="{FF2B5EF4-FFF2-40B4-BE49-F238E27FC236}">
                <a16:creationId xmlns:a16="http://schemas.microsoft.com/office/drawing/2014/main" id="{330301F6-245C-AB49-A265-6F29B5BF0F66}"/>
              </a:ext>
            </a:extLst>
          </p:cNvPr>
          <p:cNvSpPr/>
          <p:nvPr/>
        </p:nvSpPr>
        <p:spPr>
          <a:xfrm>
            <a:off x="838438" y="5484181"/>
            <a:ext cx="2072226" cy="221175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dirty="0">
                <a:solidFill>
                  <a:schemeClr val="tx1"/>
                </a:solidFill>
              </a:rPr>
              <a:t>Ventilation</a:t>
            </a:r>
          </a:p>
        </p:txBody>
      </p:sp>
      <p:sp>
        <p:nvSpPr>
          <p:cNvPr id="15" name="Rechteck 8">
            <a:extLst>
              <a:ext uri="{FF2B5EF4-FFF2-40B4-BE49-F238E27FC236}">
                <a16:creationId xmlns:a16="http://schemas.microsoft.com/office/drawing/2014/main" id="{74384CA2-70A3-3082-BEC1-58FA9B110D59}"/>
              </a:ext>
            </a:extLst>
          </p:cNvPr>
          <p:cNvSpPr/>
          <p:nvPr/>
        </p:nvSpPr>
        <p:spPr>
          <a:xfrm>
            <a:off x="2983754" y="5484183"/>
            <a:ext cx="1417917" cy="22117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dirty="0" err="1">
                <a:solidFill>
                  <a:schemeClr val="tx1"/>
                </a:solidFill>
              </a:rPr>
              <a:t>Resaturation</a:t>
            </a:r>
            <a:endParaRPr lang="de-CH" sz="1400" dirty="0">
              <a:solidFill>
                <a:schemeClr val="tx1"/>
              </a:solidFill>
            </a:endParaRPr>
          </a:p>
        </p:txBody>
      </p:sp>
      <p:pic>
        <p:nvPicPr>
          <p:cNvPr id="16" name="Grafik 4">
            <a:extLst>
              <a:ext uri="{FF2B5EF4-FFF2-40B4-BE49-F238E27FC236}">
                <a16:creationId xmlns:a16="http://schemas.microsoft.com/office/drawing/2014/main" id="{1BDB6CAE-B9F2-54D1-3B94-CF331B5C12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06" t="1375" r="6048" b="1654"/>
          <a:stretch/>
        </p:blipFill>
        <p:spPr>
          <a:xfrm>
            <a:off x="255424" y="2134881"/>
            <a:ext cx="5456660" cy="3132374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A77E6A56-44B6-086C-6F99-97A69E7AC87B}"/>
              </a:ext>
            </a:extLst>
          </p:cNvPr>
          <p:cNvSpPr txBox="1">
            <a:spLocks/>
          </p:cNvSpPr>
          <p:nvPr/>
        </p:nvSpPr>
        <p:spPr>
          <a:xfrm>
            <a:off x="255424" y="1464303"/>
            <a:ext cx="5602840" cy="54927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1800" dirty="0" err="1"/>
              <a:t>Borehole</a:t>
            </a:r>
            <a:r>
              <a:rPr lang="de-DE" sz="1800" dirty="0"/>
              <a:t> relative </a:t>
            </a:r>
            <a:r>
              <a:rPr lang="de-DE" sz="1800" dirty="0" err="1"/>
              <a:t>humidity</a:t>
            </a:r>
            <a:r>
              <a:rPr lang="de-DE" sz="1800" dirty="0"/>
              <a:t> and </a:t>
            </a:r>
            <a:r>
              <a:rPr lang="de-DE" sz="1800" dirty="0" err="1"/>
              <a:t>temperature</a:t>
            </a:r>
            <a:r>
              <a:rPr lang="de-DE" sz="1800" dirty="0"/>
              <a:t> </a:t>
            </a:r>
            <a:r>
              <a:rPr lang="de-DE" sz="1800" dirty="0" err="1"/>
              <a:t>evolution</a:t>
            </a:r>
            <a:endParaRPr lang="de-CH" sz="180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50CEB203-FE96-DD98-9B71-370D15AF29AB}"/>
              </a:ext>
            </a:extLst>
          </p:cNvPr>
          <p:cNvSpPr txBox="1">
            <a:spLocks/>
          </p:cNvSpPr>
          <p:nvPr/>
        </p:nvSpPr>
        <p:spPr>
          <a:xfrm>
            <a:off x="5980922" y="1464303"/>
            <a:ext cx="6064898" cy="54927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1800" dirty="0">
                <a:latin typeface="+mn-lt"/>
              </a:rPr>
              <a:t>Evolution of </a:t>
            </a:r>
            <a:r>
              <a:rPr lang="de-DE" sz="1800" dirty="0" err="1">
                <a:latin typeface="+mn-lt"/>
              </a:rPr>
              <a:t>overbreaks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along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the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experiment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borehole</a:t>
            </a:r>
            <a:endParaRPr lang="de-CH" sz="1800" dirty="0">
              <a:latin typeface="+mn-lt"/>
            </a:endParaRPr>
          </a:p>
        </p:txBody>
      </p:sp>
      <p:sp>
        <p:nvSpPr>
          <p:cNvPr id="10" name="Title 7">
            <a:extLst>
              <a:ext uri="{FF2B5EF4-FFF2-40B4-BE49-F238E27FC236}">
                <a16:creationId xmlns:a16="http://schemas.microsoft.com/office/drawing/2014/main" id="{4B27C04A-197F-D962-0ECF-810D19698852}"/>
              </a:ext>
            </a:extLst>
          </p:cNvPr>
          <p:cNvSpPr txBox="1">
            <a:spLocks/>
          </p:cNvSpPr>
          <p:nvPr/>
        </p:nvSpPr>
        <p:spPr>
          <a:xfrm>
            <a:off x="992187" y="609945"/>
            <a:ext cx="10185885" cy="53015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900" kern="1200" spc="300">
                <a:solidFill>
                  <a:schemeClr val="tx2">
                    <a:alpha val="7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Long-term overbreak evolution in the PF-A experiment</a:t>
            </a:r>
          </a:p>
        </p:txBody>
      </p:sp>
      <p:sp>
        <p:nvSpPr>
          <p:cNvPr id="17" name="Rechteck 8">
            <a:extLst>
              <a:ext uri="{FF2B5EF4-FFF2-40B4-BE49-F238E27FC236}">
                <a16:creationId xmlns:a16="http://schemas.microsoft.com/office/drawing/2014/main" id="{3646918C-CD40-47A1-B5B7-6558C101A0E2}"/>
              </a:ext>
            </a:extLst>
          </p:cNvPr>
          <p:cNvSpPr/>
          <p:nvPr/>
        </p:nvSpPr>
        <p:spPr>
          <a:xfrm>
            <a:off x="4474761" y="5484183"/>
            <a:ext cx="1237323" cy="22117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dirty="0" err="1">
                <a:solidFill>
                  <a:schemeClr val="tx1"/>
                </a:solidFill>
              </a:rPr>
              <a:t>Resaturated</a:t>
            </a:r>
            <a:endParaRPr lang="de-CH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83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4" grpId="0" animBg="1"/>
      <p:bldP spid="15" grpId="0" animBg="1"/>
      <p:bldP spid="8" grpId="0"/>
      <p:bldP spid="9" grpId="0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5892582F-7B26-48F9-A53F-FE9E8577781C}"/>
              </a:ext>
            </a:extLst>
          </p:cNvPr>
          <p:cNvGrpSpPr/>
          <p:nvPr/>
        </p:nvGrpSpPr>
        <p:grpSpPr>
          <a:xfrm>
            <a:off x="6933504" y="3509646"/>
            <a:ext cx="5103152" cy="705308"/>
            <a:chOff x="16219940" y="26116265"/>
            <a:chExt cx="8194121" cy="113251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D7BA35A-130E-4044-9175-E912A3051098}"/>
                </a:ext>
              </a:extLst>
            </p:cNvPr>
            <p:cNvSpPr/>
            <p:nvPr/>
          </p:nvSpPr>
          <p:spPr>
            <a:xfrm>
              <a:off x="16222554" y="26261784"/>
              <a:ext cx="861779" cy="313807"/>
            </a:xfrm>
            <a:prstGeom prst="rect">
              <a:avLst/>
            </a:prstGeom>
            <a:solidFill>
              <a:srgbClr val="F5F5F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7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4F603-B90A-47FB-A8C1-B171F47B5D96}"/>
                </a:ext>
              </a:extLst>
            </p:cNvPr>
            <p:cNvSpPr txBox="1"/>
            <p:nvPr/>
          </p:nvSpPr>
          <p:spPr>
            <a:xfrm>
              <a:off x="17172459" y="26118104"/>
              <a:ext cx="2394902" cy="543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Matrix</a:t>
              </a:r>
              <a:endParaRPr lang="LID4096" sz="16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B56AFB0-140D-4534-97AE-7301EDD70746}"/>
                </a:ext>
              </a:extLst>
            </p:cNvPr>
            <p:cNvSpPr/>
            <p:nvPr/>
          </p:nvSpPr>
          <p:spPr>
            <a:xfrm>
              <a:off x="16219940" y="26831826"/>
              <a:ext cx="861780" cy="313807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70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5E9758-882B-4C32-A75E-B49920B8F863}"/>
                </a:ext>
              </a:extLst>
            </p:cNvPr>
            <p:cNvSpPr txBox="1"/>
            <p:nvPr/>
          </p:nvSpPr>
          <p:spPr>
            <a:xfrm>
              <a:off x="17181931" y="26705162"/>
              <a:ext cx="2411073" cy="543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Fault zone</a:t>
              </a:r>
              <a:endParaRPr lang="LID4096" sz="160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2DCB6D6-47D2-4ABE-BFAB-666AAAB22BC4}"/>
                </a:ext>
              </a:extLst>
            </p:cNvPr>
            <p:cNvSpPr/>
            <p:nvPr/>
          </p:nvSpPr>
          <p:spPr>
            <a:xfrm>
              <a:off x="19567363" y="26295729"/>
              <a:ext cx="861780" cy="313807"/>
            </a:xfrm>
            <a:prstGeom prst="rect">
              <a:avLst/>
            </a:prstGeom>
            <a:solidFill>
              <a:srgbClr val="9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7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CD1DA68-0237-4FA9-925D-6575979B2FAD}"/>
                </a:ext>
              </a:extLst>
            </p:cNvPr>
            <p:cNvSpPr txBox="1"/>
            <p:nvPr/>
          </p:nvSpPr>
          <p:spPr>
            <a:xfrm>
              <a:off x="20524661" y="26116265"/>
              <a:ext cx="3722387" cy="543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Secondary fractures</a:t>
              </a:r>
              <a:endParaRPr lang="LID4096" sz="16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2CF0165-62B5-4BCF-9C1E-6CD0EC9907E9}"/>
                </a:ext>
              </a:extLst>
            </p:cNvPr>
            <p:cNvSpPr/>
            <p:nvPr/>
          </p:nvSpPr>
          <p:spPr>
            <a:xfrm>
              <a:off x="19590926" y="26843575"/>
              <a:ext cx="861780" cy="313807"/>
            </a:xfrm>
            <a:prstGeom prst="rect">
              <a:avLst/>
            </a:prstGeom>
            <a:solidFill>
              <a:srgbClr val="009B9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7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34DC604-8F4B-4174-84D7-17338DB59F16}"/>
                </a:ext>
              </a:extLst>
            </p:cNvPr>
            <p:cNvSpPr txBox="1"/>
            <p:nvPr/>
          </p:nvSpPr>
          <p:spPr>
            <a:xfrm>
              <a:off x="20524662" y="26675208"/>
              <a:ext cx="3889399" cy="543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Experiment borehole</a:t>
              </a:r>
              <a:endParaRPr lang="LID4096" sz="16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B2AF8-742B-4B39-AE04-4ABBBFDDF1F1}"/>
              </a:ext>
            </a:extLst>
          </p:cNvPr>
          <p:cNvGrpSpPr/>
          <p:nvPr/>
        </p:nvGrpSpPr>
        <p:grpSpPr>
          <a:xfrm>
            <a:off x="3828241" y="926113"/>
            <a:ext cx="2452023" cy="2662617"/>
            <a:chOff x="16087890" y="6804895"/>
            <a:chExt cx="3348119" cy="36356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99A7125-61D4-4AFC-91AF-CF6D9C566483}"/>
                    </a:ext>
                  </a:extLst>
                </p:cNvPr>
                <p:cNvSpPr txBox="1"/>
                <p:nvPr/>
              </p:nvSpPr>
              <p:spPr>
                <a:xfrm>
                  <a:off x="17333104" y="6804895"/>
                  <a:ext cx="569839" cy="50430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LID4096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99A7125-61D4-4AFC-91AF-CF6D9C5664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33104" y="6804895"/>
                  <a:ext cx="569839" cy="504304"/>
                </a:xfrm>
                <a:prstGeom prst="rect">
                  <a:avLst/>
                </a:prstGeom>
                <a:blipFill>
                  <a:blip r:embed="rId2"/>
                  <a:stretch>
                    <a:fillRect l="-4412" b="-16393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24DBE20-B548-4707-9D5F-5F29CEBDCE87}"/>
                    </a:ext>
                  </a:extLst>
                </p:cNvPr>
                <p:cNvSpPr txBox="1"/>
                <p:nvPr/>
              </p:nvSpPr>
              <p:spPr>
                <a:xfrm>
                  <a:off x="16087890" y="9829841"/>
                  <a:ext cx="527157" cy="5043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LID4096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24DBE20-B548-4707-9D5F-5F29CEBDCE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87890" y="9829841"/>
                  <a:ext cx="527157" cy="504304"/>
                </a:xfrm>
                <a:prstGeom prst="rect">
                  <a:avLst/>
                </a:prstGeom>
                <a:blipFill>
                  <a:blip r:embed="rId3"/>
                  <a:stretch>
                    <a:fillRect l="-9524" r="-4762" b="-16393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BF15F86-6718-4D68-B16A-CD04DAD2280D}"/>
                    </a:ext>
                  </a:extLst>
                </p:cNvPr>
                <p:cNvSpPr txBox="1"/>
                <p:nvPr/>
              </p:nvSpPr>
              <p:spPr>
                <a:xfrm>
                  <a:off x="18861899" y="9936261"/>
                  <a:ext cx="574110" cy="50430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LID4096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BF15F86-6718-4D68-B16A-CD04DAD228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861899" y="9936261"/>
                  <a:ext cx="574110" cy="504304"/>
                </a:xfrm>
                <a:prstGeom prst="rect">
                  <a:avLst/>
                </a:prstGeom>
                <a:blipFill>
                  <a:blip r:embed="rId4"/>
                  <a:stretch>
                    <a:fillRect l="-2899" b="-16393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9C40D61-830B-478E-A491-D26DB3024C23}"/>
              </a:ext>
            </a:extLst>
          </p:cNvPr>
          <p:cNvCxnSpPr>
            <a:cxnSpLocks/>
          </p:cNvCxnSpPr>
          <p:nvPr/>
        </p:nvCxnSpPr>
        <p:spPr>
          <a:xfrm flipV="1">
            <a:off x="5478987" y="1325394"/>
            <a:ext cx="1432801" cy="1035853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AA5B54F-C80B-4BB3-88A6-0F88AED0B297}"/>
              </a:ext>
            </a:extLst>
          </p:cNvPr>
          <p:cNvCxnSpPr>
            <a:cxnSpLocks/>
          </p:cNvCxnSpPr>
          <p:nvPr/>
        </p:nvCxnSpPr>
        <p:spPr>
          <a:xfrm>
            <a:off x="5414652" y="2876890"/>
            <a:ext cx="2155585" cy="685015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4838B0B-EEA9-5731-3DC0-815205F907F4}"/>
              </a:ext>
            </a:extLst>
          </p:cNvPr>
          <p:cNvSpPr txBox="1"/>
          <p:nvPr/>
        </p:nvSpPr>
        <p:spPr>
          <a:xfrm>
            <a:off x="368280" y="2796820"/>
            <a:ext cx="3303124" cy="40011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deformation</a:t>
            </a:r>
            <a:endParaRPr lang="en-SE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63950-2DF5-16E5-C35D-599A52A08C27}"/>
              </a:ext>
            </a:extLst>
          </p:cNvPr>
          <p:cNvSpPr txBox="1"/>
          <p:nvPr/>
        </p:nvSpPr>
        <p:spPr>
          <a:xfrm>
            <a:off x="368280" y="3302823"/>
            <a:ext cx="3303124" cy="1938992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Poroelasticity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 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Swelling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Fracture deformation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Creep</a:t>
            </a:r>
            <a:r>
              <a:rPr lang="en-GB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</a:t>
            </a:r>
            <a:endParaRPr lang="en-GB" sz="20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Plasticity</a:t>
            </a:r>
            <a:r>
              <a:rPr lang="en-GB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</a:t>
            </a:r>
            <a:endParaRPr lang="en-GB" sz="20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E841B3-F064-FE9B-1AAF-C14087FD0DD0}"/>
              </a:ext>
            </a:extLst>
          </p:cNvPr>
          <p:cNvSpPr txBox="1"/>
          <p:nvPr/>
        </p:nvSpPr>
        <p:spPr>
          <a:xfrm>
            <a:off x="368280" y="5380315"/>
            <a:ext cx="3303124" cy="40011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Fluid flow</a:t>
            </a:r>
            <a:endParaRPr lang="en-SE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3EC9D45-13E6-3584-9A64-1C8A1986EF58}"/>
              </a:ext>
            </a:extLst>
          </p:cNvPr>
          <p:cNvSpPr txBox="1"/>
          <p:nvPr/>
        </p:nvSpPr>
        <p:spPr>
          <a:xfrm>
            <a:off x="368280" y="5868896"/>
            <a:ext cx="3303124" cy="707886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Unsaturated and saturated flow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910C6FB-8ACF-BB01-7B47-0466227244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564" y="4158034"/>
            <a:ext cx="6855968" cy="2785237"/>
          </a:xfrm>
          <a:prstGeom prst="rect">
            <a:avLst/>
          </a:prstGeom>
        </p:spPr>
      </p:pic>
      <p:sp>
        <p:nvSpPr>
          <p:cNvPr id="2" name="Title 7">
            <a:extLst>
              <a:ext uri="{FF2B5EF4-FFF2-40B4-BE49-F238E27FC236}">
                <a16:creationId xmlns:a16="http://schemas.microsoft.com/office/drawing/2014/main" id="{9A872F9E-62D8-9495-8B39-59B1A6F35029}"/>
              </a:ext>
            </a:extLst>
          </p:cNvPr>
          <p:cNvSpPr txBox="1">
            <a:spLocks/>
          </p:cNvSpPr>
          <p:nvPr/>
        </p:nvSpPr>
        <p:spPr>
          <a:xfrm>
            <a:off x="992188" y="609945"/>
            <a:ext cx="8852852" cy="44513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900" kern="1200" spc="300">
                <a:solidFill>
                  <a:schemeClr val="tx2">
                    <a:alpha val="7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Model setup (hydromechanical model)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3EA0E6E-59CB-45C1-8699-D1744544A70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878" t="12948" r="21146" b="5852"/>
          <a:stretch/>
        </p:blipFill>
        <p:spPr>
          <a:xfrm>
            <a:off x="6472522" y="702860"/>
            <a:ext cx="4811678" cy="299645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89EAF4F-80F0-4E3E-B5BE-D535B71716B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6624" r="83217" b="2409"/>
          <a:stretch/>
        </p:blipFill>
        <p:spPr>
          <a:xfrm>
            <a:off x="11006539" y="2256087"/>
            <a:ext cx="799626" cy="998941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53C10657-9CAE-4EF8-9904-09C1CCAA4A52}"/>
              </a:ext>
            </a:extLst>
          </p:cNvPr>
          <p:cNvGrpSpPr/>
          <p:nvPr/>
        </p:nvGrpSpPr>
        <p:grpSpPr>
          <a:xfrm>
            <a:off x="3058143" y="603407"/>
            <a:ext cx="3342261" cy="3044344"/>
            <a:chOff x="3058143" y="603407"/>
            <a:chExt cx="3342261" cy="3044344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910FA91-18B4-4D33-B170-67CC197DD3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3848" r="33796" b="25849"/>
            <a:stretch/>
          </p:blipFill>
          <p:spPr>
            <a:xfrm>
              <a:off x="3058143" y="603407"/>
              <a:ext cx="3342261" cy="3044344"/>
            </a:xfrm>
            <a:prstGeom prst="rect">
              <a:avLst/>
            </a:prstGeom>
          </p:spPr>
        </p:pic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E8798B99-C744-48A9-899C-75804E7CE99B}"/>
                </a:ext>
              </a:extLst>
            </p:cNvPr>
            <p:cNvSpPr/>
            <p:nvPr/>
          </p:nvSpPr>
          <p:spPr>
            <a:xfrm rot="5400000">
              <a:off x="4475588" y="1075439"/>
              <a:ext cx="445136" cy="264776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31" name="Arrow: Right 129">
              <a:extLst>
                <a:ext uri="{FF2B5EF4-FFF2-40B4-BE49-F238E27FC236}">
                  <a16:creationId xmlns:a16="http://schemas.microsoft.com/office/drawing/2014/main" id="{C9392E48-AA61-4B2A-8DF9-E89E4980EC53}"/>
                </a:ext>
              </a:extLst>
            </p:cNvPr>
            <p:cNvSpPr/>
            <p:nvPr/>
          </p:nvSpPr>
          <p:spPr>
            <a:xfrm rot="19474267">
              <a:off x="3765084" y="2832087"/>
              <a:ext cx="733223" cy="388491"/>
            </a:xfrm>
            <a:custGeom>
              <a:avLst/>
              <a:gdLst>
                <a:gd name="connsiteX0" fmla="*/ 0 w 2986266"/>
                <a:gd name="connsiteY0" fmla="*/ 502051 h 2008202"/>
                <a:gd name="connsiteX1" fmla="*/ 1982165 w 2986266"/>
                <a:gd name="connsiteY1" fmla="*/ 502051 h 2008202"/>
                <a:gd name="connsiteX2" fmla="*/ 1982165 w 2986266"/>
                <a:gd name="connsiteY2" fmla="*/ 0 h 2008202"/>
                <a:gd name="connsiteX3" fmla="*/ 2986266 w 2986266"/>
                <a:gd name="connsiteY3" fmla="*/ 1004101 h 2008202"/>
                <a:gd name="connsiteX4" fmla="*/ 1982165 w 2986266"/>
                <a:gd name="connsiteY4" fmla="*/ 2008202 h 2008202"/>
                <a:gd name="connsiteX5" fmla="*/ 1982165 w 2986266"/>
                <a:gd name="connsiteY5" fmla="*/ 1506152 h 2008202"/>
                <a:gd name="connsiteX6" fmla="*/ 0 w 2986266"/>
                <a:gd name="connsiteY6" fmla="*/ 1506152 h 2008202"/>
                <a:gd name="connsiteX7" fmla="*/ 0 w 2986266"/>
                <a:gd name="connsiteY7" fmla="*/ 502051 h 2008202"/>
                <a:gd name="connsiteX0" fmla="*/ 0 w 2986266"/>
                <a:gd name="connsiteY0" fmla="*/ 581935 h 2088086"/>
                <a:gd name="connsiteX1" fmla="*/ 1982165 w 2986266"/>
                <a:gd name="connsiteY1" fmla="*/ 581935 h 2088086"/>
                <a:gd name="connsiteX2" fmla="*/ 1330245 w 2986266"/>
                <a:gd name="connsiteY2" fmla="*/ 0 h 2088086"/>
                <a:gd name="connsiteX3" fmla="*/ 2986266 w 2986266"/>
                <a:gd name="connsiteY3" fmla="*/ 1083985 h 2088086"/>
                <a:gd name="connsiteX4" fmla="*/ 1982165 w 2986266"/>
                <a:gd name="connsiteY4" fmla="*/ 2088086 h 2088086"/>
                <a:gd name="connsiteX5" fmla="*/ 1982165 w 2986266"/>
                <a:gd name="connsiteY5" fmla="*/ 1586036 h 2088086"/>
                <a:gd name="connsiteX6" fmla="*/ 0 w 2986266"/>
                <a:gd name="connsiteY6" fmla="*/ 1586036 h 2088086"/>
                <a:gd name="connsiteX7" fmla="*/ 0 w 2986266"/>
                <a:gd name="connsiteY7" fmla="*/ 581935 h 2088086"/>
                <a:gd name="connsiteX0" fmla="*/ 0 w 2986266"/>
                <a:gd name="connsiteY0" fmla="*/ 581935 h 2088086"/>
                <a:gd name="connsiteX1" fmla="*/ 1968609 w 2986266"/>
                <a:gd name="connsiteY1" fmla="*/ 808541 h 2088086"/>
                <a:gd name="connsiteX2" fmla="*/ 1330245 w 2986266"/>
                <a:gd name="connsiteY2" fmla="*/ 0 h 2088086"/>
                <a:gd name="connsiteX3" fmla="*/ 2986266 w 2986266"/>
                <a:gd name="connsiteY3" fmla="*/ 1083985 h 2088086"/>
                <a:gd name="connsiteX4" fmla="*/ 1982165 w 2986266"/>
                <a:gd name="connsiteY4" fmla="*/ 2088086 h 2088086"/>
                <a:gd name="connsiteX5" fmla="*/ 1982165 w 2986266"/>
                <a:gd name="connsiteY5" fmla="*/ 1586036 h 2088086"/>
                <a:gd name="connsiteX6" fmla="*/ 0 w 2986266"/>
                <a:gd name="connsiteY6" fmla="*/ 1586036 h 2088086"/>
                <a:gd name="connsiteX7" fmla="*/ 0 w 2986266"/>
                <a:gd name="connsiteY7" fmla="*/ 581935 h 2088086"/>
                <a:gd name="connsiteX0" fmla="*/ 0 w 2986266"/>
                <a:gd name="connsiteY0" fmla="*/ 581935 h 1922149"/>
                <a:gd name="connsiteX1" fmla="*/ 1968609 w 2986266"/>
                <a:gd name="connsiteY1" fmla="*/ 808541 h 1922149"/>
                <a:gd name="connsiteX2" fmla="*/ 1330245 w 2986266"/>
                <a:gd name="connsiteY2" fmla="*/ 0 h 1922149"/>
                <a:gd name="connsiteX3" fmla="*/ 2986266 w 2986266"/>
                <a:gd name="connsiteY3" fmla="*/ 1083985 h 1922149"/>
                <a:gd name="connsiteX4" fmla="*/ 2454592 w 2986266"/>
                <a:gd name="connsiteY4" fmla="*/ 1922149 h 1922149"/>
                <a:gd name="connsiteX5" fmla="*/ 1982165 w 2986266"/>
                <a:gd name="connsiteY5" fmla="*/ 1586036 h 1922149"/>
                <a:gd name="connsiteX6" fmla="*/ 0 w 2986266"/>
                <a:gd name="connsiteY6" fmla="*/ 1586036 h 1922149"/>
                <a:gd name="connsiteX7" fmla="*/ 0 w 2986266"/>
                <a:gd name="connsiteY7" fmla="*/ 581935 h 1922149"/>
                <a:gd name="connsiteX0" fmla="*/ 0 w 2986266"/>
                <a:gd name="connsiteY0" fmla="*/ 581935 h 1922149"/>
                <a:gd name="connsiteX1" fmla="*/ 1968609 w 2986266"/>
                <a:gd name="connsiteY1" fmla="*/ 808541 h 1922149"/>
                <a:gd name="connsiteX2" fmla="*/ 1330245 w 2986266"/>
                <a:gd name="connsiteY2" fmla="*/ 0 h 1922149"/>
                <a:gd name="connsiteX3" fmla="*/ 2986266 w 2986266"/>
                <a:gd name="connsiteY3" fmla="*/ 1083985 h 1922149"/>
                <a:gd name="connsiteX4" fmla="*/ 2454592 w 2986266"/>
                <a:gd name="connsiteY4" fmla="*/ 1922149 h 1922149"/>
                <a:gd name="connsiteX5" fmla="*/ 2244961 w 2986266"/>
                <a:gd name="connsiteY5" fmla="*/ 1507213 h 1922149"/>
                <a:gd name="connsiteX6" fmla="*/ 0 w 2986266"/>
                <a:gd name="connsiteY6" fmla="*/ 1586036 h 1922149"/>
                <a:gd name="connsiteX7" fmla="*/ 0 w 2986266"/>
                <a:gd name="connsiteY7" fmla="*/ 581935 h 1922149"/>
                <a:gd name="connsiteX0" fmla="*/ 0 w 2986266"/>
                <a:gd name="connsiteY0" fmla="*/ 581935 h 2028476"/>
                <a:gd name="connsiteX1" fmla="*/ 1968609 w 2986266"/>
                <a:gd name="connsiteY1" fmla="*/ 808541 h 2028476"/>
                <a:gd name="connsiteX2" fmla="*/ 1330245 w 2986266"/>
                <a:gd name="connsiteY2" fmla="*/ 0 h 2028476"/>
                <a:gd name="connsiteX3" fmla="*/ 2986266 w 2986266"/>
                <a:gd name="connsiteY3" fmla="*/ 1083985 h 2028476"/>
                <a:gd name="connsiteX4" fmla="*/ 2438010 w 2986266"/>
                <a:gd name="connsiteY4" fmla="*/ 2028476 h 2028476"/>
                <a:gd name="connsiteX5" fmla="*/ 2244961 w 2986266"/>
                <a:gd name="connsiteY5" fmla="*/ 1507213 h 2028476"/>
                <a:gd name="connsiteX6" fmla="*/ 0 w 2986266"/>
                <a:gd name="connsiteY6" fmla="*/ 1586036 h 2028476"/>
                <a:gd name="connsiteX7" fmla="*/ 0 w 2986266"/>
                <a:gd name="connsiteY7" fmla="*/ 581935 h 2028476"/>
                <a:gd name="connsiteX0" fmla="*/ 0 w 2986266"/>
                <a:gd name="connsiteY0" fmla="*/ 581935 h 2028476"/>
                <a:gd name="connsiteX1" fmla="*/ 1856622 w 2986266"/>
                <a:gd name="connsiteY1" fmla="*/ 758402 h 2028476"/>
                <a:gd name="connsiteX2" fmla="*/ 1330245 w 2986266"/>
                <a:gd name="connsiteY2" fmla="*/ 0 h 2028476"/>
                <a:gd name="connsiteX3" fmla="*/ 2986266 w 2986266"/>
                <a:gd name="connsiteY3" fmla="*/ 1083985 h 2028476"/>
                <a:gd name="connsiteX4" fmla="*/ 2438010 w 2986266"/>
                <a:gd name="connsiteY4" fmla="*/ 2028476 h 2028476"/>
                <a:gd name="connsiteX5" fmla="*/ 2244961 w 2986266"/>
                <a:gd name="connsiteY5" fmla="*/ 1507213 h 2028476"/>
                <a:gd name="connsiteX6" fmla="*/ 0 w 2986266"/>
                <a:gd name="connsiteY6" fmla="*/ 1586036 h 2028476"/>
                <a:gd name="connsiteX7" fmla="*/ 0 w 2986266"/>
                <a:gd name="connsiteY7" fmla="*/ 581935 h 2028476"/>
                <a:gd name="connsiteX0" fmla="*/ 0 w 2986266"/>
                <a:gd name="connsiteY0" fmla="*/ 581935 h 2120462"/>
                <a:gd name="connsiteX1" fmla="*/ 1856622 w 2986266"/>
                <a:gd name="connsiteY1" fmla="*/ 758402 h 2120462"/>
                <a:gd name="connsiteX2" fmla="*/ 1330245 w 2986266"/>
                <a:gd name="connsiteY2" fmla="*/ 0 h 2120462"/>
                <a:gd name="connsiteX3" fmla="*/ 2986266 w 2986266"/>
                <a:gd name="connsiteY3" fmla="*/ 1083985 h 2120462"/>
                <a:gd name="connsiteX4" fmla="*/ 2608819 w 2986266"/>
                <a:gd name="connsiteY4" fmla="*/ 2120462 h 2120462"/>
                <a:gd name="connsiteX5" fmla="*/ 2244961 w 2986266"/>
                <a:gd name="connsiteY5" fmla="*/ 1507213 h 2120462"/>
                <a:gd name="connsiteX6" fmla="*/ 0 w 2986266"/>
                <a:gd name="connsiteY6" fmla="*/ 1586036 h 2120462"/>
                <a:gd name="connsiteX7" fmla="*/ 0 w 2986266"/>
                <a:gd name="connsiteY7" fmla="*/ 581935 h 2120462"/>
                <a:gd name="connsiteX0" fmla="*/ 0 w 2986266"/>
                <a:gd name="connsiteY0" fmla="*/ 581935 h 2120462"/>
                <a:gd name="connsiteX1" fmla="*/ 1856622 w 2986266"/>
                <a:gd name="connsiteY1" fmla="*/ 758402 h 2120462"/>
                <a:gd name="connsiteX2" fmla="*/ 1330245 w 2986266"/>
                <a:gd name="connsiteY2" fmla="*/ 0 h 2120462"/>
                <a:gd name="connsiteX3" fmla="*/ 2986266 w 2986266"/>
                <a:gd name="connsiteY3" fmla="*/ 1083985 h 2120462"/>
                <a:gd name="connsiteX4" fmla="*/ 2608819 w 2986266"/>
                <a:gd name="connsiteY4" fmla="*/ 2120462 h 2120462"/>
                <a:gd name="connsiteX5" fmla="*/ 2244961 w 2986266"/>
                <a:gd name="connsiteY5" fmla="*/ 1507213 h 2120462"/>
                <a:gd name="connsiteX6" fmla="*/ 282404 w 2986266"/>
                <a:gd name="connsiteY6" fmla="*/ 1521163 h 2120462"/>
                <a:gd name="connsiteX7" fmla="*/ 0 w 2986266"/>
                <a:gd name="connsiteY7" fmla="*/ 581935 h 2120462"/>
                <a:gd name="connsiteX0" fmla="*/ 0 w 2986266"/>
                <a:gd name="connsiteY0" fmla="*/ 581935 h 2120462"/>
                <a:gd name="connsiteX1" fmla="*/ 1856622 w 2986266"/>
                <a:gd name="connsiteY1" fmla="*/ 758402 h 2120462"/>
                <a:gd name="connsiteX2" fmla="*/ 1330245 w 2986266"/>
                <a:gd name="connsiteY2" fmla="*/ 0 h 2120462"/>
                <a:gd name="connsiteX3" fmla="*/ 2986266 w 2986266"/>
                <a:gd name="connsiteY3" fmla="*/ 1083985 h 2120462"/>
                <a:gd name="connsiteX4" fmla="*/ 2608819 w 2986266"/>
                <a:gd name="connsiteY4" fmla="*/ 2120462 h 2120462"/>
                <a:gd name="connsiteX5" fmla="*/ 2244961 w 2986266"/>
                <a:gd name="connsiteY5" fmla="*/ 1507213 h 2120462"/>
                <a:gd name="connsiteX6" fmla="*/ 282404 w 2986266"/>
                <a:gd name="connsiteY6" fmla="*/ 1521163 h 2120462"/>
                <a:gd name="connsiteX7" fmla="*/ 0 w 2986266"/>
                <a:gd name="connsiteY7" fmla="*/ 581935 h 2120462"/>
                <a:gd name="connsiteX0" fmla="*/ 0 w 2986266"/>
                <a:gd name="connsiteY0" fmla="*/ 581935 h 2120462"/>
                <a:gd name="connsiteX1" fmla="*/ 1682960 w 2986266"/>
                <a:gd name="connsiteY1" fmla="*/ 648464 h 2120462"/>
                <a:gd name="connsiteX2" fmla="*/ 1330245 w 2986266"/>
                <a:gd name="connsiteY2" fmla="*/ 0 h 2120462"/>
                <a:gd name="connsiteX3" fmla="*/ 2986266 w 2986266"/>
                <a:gd name="connsiteY3" fmla="*/ 1083985 h 2120462"/>
                <a:gd name="connsiteX4" fmla="*/ 2608819 w 2986266"/>
                <a:gd name="connsiteY4" fmla="*/ 2120462 h 2120462"/>
                <a:gd name="connsiteX5" fmla="*/ 2244961 w 2986266"/>
                <a:gd name="connsiteY5" fmla="*/ 1507213 h 2120462"/>
                <a:gd name="connsiteX6" fmla="*/ 282404 w 2986266"/>
                <a:gd name="connsiteY6" fmla="*/ 1521163 h 2120462"/>
                <a:gd name="connsiteX7" fmla="*/ 0 w 2986266"/>
                <a:gd name="connsiteY7" fmla="*/ 581935 h 2120462"/>
                <a:gd name="connsiteX0" fmla="*/ 0 w 2986266"/>
                <a:gd name="connsiteY0" fmla="*/ 581935 h 2120462"/>
                <a:gd name="connsiteX1" fmla="*/ 1755670 w 2986266"/>
                <a:gd name="connsiteY1" fmla="*/ 784011 h 2120462"/>
                <a:gd name="connsiteX2" fmla="*/ 1330245 w 2986266"/>
                <a:gd name="connsiteY2" fmla="*/ 0 h 2120462"/>
                <a:gd name="connsiteX3" fmla="*/ 2986266 w 2986266"/>
                <a:gd name="connsiteY3" fmla="*/ 1083985 h 2120462"/>
                <a:gd name="connsiteX4" fmla="*/ 2608819 w 2986266"/>
                <a:gd name="connsiteY4" fmla="*/ 2120462 h 2120462"/>
                <a:gd name="connsiteX5" fmla="*/ 2244961 w 2986266"/>
                <a:gd name="connsiteY5" fmla="*/ 1507213 h 2120462"/>
                <a:gd name="connsiteX6" fmla="*/ 282404 w 2986266"/>
                <a:gd name="connsiteY6" fmla="*/ 1521163 h 2120462"/>
                <a:gd name="connsiteX7" fmla="*/ 0 w 2986266"/>
                <a:gd name="connsiteY7" fmla="*/ 581935 h 2120462"/>
                <a:gd name="connsiteX0" fmla="*/ 0 w 2986266"/>
                <a:gd name="connsiteY0" fmla="*/ 581935 h 2120462"/>
                <a:gd name="connsiteX1" fmla="*/ 1608457 w 2986266"/>
                <a:gd name="connsiteY1" fmla="*/ 565491 h 2120462"/>
                <a:gd name="connsiteX2" fmla="*/ 1330245 w 2986266"/>
                <a:gd name="connsiteY2" fmla="*/ 0 h 2120462"/>
                <a:gd name="connsiteX3" fmla="*/ 2986266 w 2986266"/>
                <a:gd name="connsiteY3" fmla="*/ 1083985 h 2120462"/>
                <a:gd name="connsiteX4" fmla="*/ 2608819 w 2986266"/>
                <a:gd name="connsiteY4" fmla="*/ 2120462 h 2120462"/>
                <a:gd name="connsiteX5" fmla="*/ 2244961 w 2986266"/>
                <a:gd name="connsiteY5" fmla="*/ 1507213 h 2120462"/>
                <a:gd name="connsiteX6" fmla="*/ 282404 w 2986266"/>
                <a:gd name="connsiteY6" fmla="*/ 1521163 h 2120462"/>
                <a:gd name="connsiteX7" fmla="*/ 0 w 2986266"/>
                <a:gd name="connsiteY7" fmla="*/ 581935 h 2120462"/>
                <a:gd name="connsiteX0" fmla="*/ 0 w 2986266"/>
                <a:gd name="connsiteY0" fmla="*/ 581935 h 2120462"/>
                <a:gd name="connsiteX1" fmla="*/ 1608457 w 2986266"/>
                <a:gd name="connsiteY1" fmla="*/ 565491 h 2120462"/>
                <a:gd name="connsiteX2" fmla="*/ 1330245 w 2986266"/>
                <a:gd name="connsiteY2" fmla="*/ 0 h 2120462"/>
                <a:gd name="connsiteX3" fmla="*/ 2986266 w 2986266"/>
                <a:gd name="connsiteY3" fmla="*/ 1083985 h 2120462"/>
                <a:gd name="connsiteX4" fmla="*/ 2608819 w 2986266"/>
                <a:gd name="connsiteY4" fmla="*/ 2120462 h 2120462"/>
                <a:gd name="connsiteX5" fmla="*/ 2153246 w 2986266"/>
                <a:gd name="connsiteY5" fmla="*/ 1395440 h 2120462"/>
                <a:gd name="connsiteX6" fmla="*/ 282404 w 2986266"/>
                <a:gd name="connsiteY6" fmla="*/ 1521163 h 2120462"/>
                <a:gd name="connsiteX7" fmla="*/ 0 w 2986266"/>
                <a:gd name="connsiteY7" fmla="*/ 581935 h 2120462"/>
                <a:gd name="connsiteX0" fmla="*/ 0 w 2986266"/>
                <a:gd name="connsiteY0" fmla="*/ 581935 h 1878170"/>
                <a:gd name="connsiteX1" fmla="*/ 1608457 w 2986266"/>
                <a:gd name="connsiteY1" fmla="*/ 565491 h 1878170"/>
                <a:gd name="connsiteX2" fmla="*/ 1330245 w 2986266"/>
                <a:gd name="connsiteY2" fmla="*/ 0 h 1878170"/>
                <a:gd name="connsiteX3" fmla="*/ 2986266 w 2986266"/>
                <a:gd name="connsiteY3" fmla="*/ 1083985 h 1878170"/>
                <a:gd name="connsiteX4" fmla="*/ 2480613 w 2986266"/>
                <a:gd name="connsiteY4" fmla="*/ 1878169 h 1878170"/>
                <a:gd name="connsiteX5" fmla="*/ 2153246 w 2986266"/>
                <a:gd name="connsiteY5" fmla="*/ 1395440 h 1878170"/>
                <a:gd name="connsiteX6" fmla="*/ 282404 w 2986266"/>
                <a:gd name="connsiteY6" fmla="*/ 1521163 h 1878170"/>
                <a:gd name="connsiteX7" fmla="*/ 0 w 2986266"/>
                <a:gd name="connsiteY7" fmla="*/ 581935 h 1878170"/>
                <a:gd name="connsiteX0" fmla="*/ 0 w 2986266"/>
                <a:gd name="connsiteY0" fmla="*/ 581935 h 2277954"/>
                <a:gd name="connsiteX1" fmla="*/ 1608457 w 2986266"/>
                <a:gd name="connsiteY1" fmla="*/ 565491 h 2277954"/>
                <a:gd name="connsiteX2" fmla="*/ 1330245 w 2986266"/>
                <a:gd name="connsiteY2" fmla="*/ 0 h 2277954"/>
                <a:gd name="connsiteX3" fmla="*/ 2986266 w 2986266"/>
                <a:gd name="connsiteY3" fmla="*/ 1083985 h 2277954"/>
                <a:gd name="connsiteX4" fmla="*/ 2744466 w 2986266"/>
                <a:gd name="connsiteY4" fmla="*/ 2277954 h 2277954"/>
                <a:gd name="connsiteX5" fmla="*/ 2153246 w 2986266"/>
                <a:gd name="connsiteY5" fmla="*/ 1395440 h 2277954"/>
                <a:gd name="connsiteX6" fmla="*/ 282404 w 2986266"/>
                <a:gd name="connsiteY6" fmla="*/ 1521163 h 2277954"/>
                <a:gd name="connsiteX7" fmla="*/ 0 w 2986266"/>
                <a:gd name="connsiteY7" fmla="*/ 581935 h 2277954"/>
                <a:gd name="connsiteX0" fmla="*/ 0 w 2986266"/>
                <a:gd name="connsiteY0" fmla="*/ 581935 h 2112249"/>
                <a:gd name="connsiteX1" fmla="*/ 1608457 w 2986266"/>
                <a:gd name="connsiteY1" fmla="*/ 565491 h 2112249"/>
                <a:gd name="connsiteX2" fmla="*/ 1330245 w 2986266"/>
                <a:gd name="connsiteY2" fmla="*/ 0 h 2112249"/>
                <a:gd name="connsiteX3" fmla="*/ 2986266 w 2986266"/>
                <a:gd name="connsiteY3" fmla="*/ 1083985 h 2112249"/>
                <a:gd name="connsiteX4" fmla="*/ 2454432 w 2986266"/>
                <a:gd name="connsiteY4" fmla="*/ 2112249 h 2112249"/>
                <a:gd name="connsiteX5" fmla="*/ 2153246 w 2986266"/>
                <a:gd name="connsiteY5" fmla="*/ 1395440 h 2112249"/>
                <a:gd name="connsiteX6" fmla="*/ 282404 w 2986266"/>
                <a:gd name="connsiteY6" fmla="*/ 1521163 h 2112249"/>
                <a:gd name="connsiteX7" fmla="*/ 0 w 2986266"/>
                <a:gd name="connsiteY7" fmla="*/ 581935 h 2112249"/>
                <a:gd name="connsiteX0" fmla="*/ 0 w 2986266"/>
                <a:gd name="connsiteY0" fmla="*/ 581935 h 2092145"/>
                <a:gd name="connsiteX1" fmla="*/ 1608457 w 2986266"/>
                <a:gd name="connsiteY1" fmla="*/ 565491 h 2092145"/>
                <a:gd name="connsiteX2" fmla="*/ 1330245 w 2986266"/>
                <a:gd name="connsiteY2" fmla="*/ 0 h 2092145"/>
                <a:gd name="connsiteX3" fmla="*/ 2986266 w 2986266"/>
                <a:gd name="connsiteY3" fmla="*/ 1083985 h 2092145"/>
                <a:gd name="connsiteX4" fmla="*/ 2309548 w 2986266"/>
                <a:gd name="connsiteY4" fmla="*/ 2092144 h 2092145"/>
                <a:gd name="connsiteX5" fmla="*/ 2153246 w 2986266"/>
                <a:gd name="connsiteY5" fmla="*/ 1395440 h 2092145"/>
                <a:gd name="connsiteX6" fmla="*/ 282404 w 2986266"/>
                <a:gd name="connsiteY6" fmla="*/ 1521163 h 2092145"/>
                <a:gd name="connsiteX7" fmla="*/ 0 w 2986266"/>
                <a:gd name="connsiteY7" fmla="*/ 581935 h 2092145"/>
                <a:gd name="connsiteX0" fmla="*/ 0 w 2986266"/>
                <a:gd name="connsiteY0" fmla="*/ 439289 h 1949499"/>
                <a:gd name="connsiteX1" fmla="*/ 1608457 w 2986266"/>
                <a:gd name="connsiteY1" fmla="*/ 422845 h 1949499"/>
                <a:gd name="connsiteX2" fmla="*/ 1216203 w 2986266"/>
                <a:gd name="connsiteY2" fmla="*/ 1 h 1949499"/>
                <a:gd name="connsiteX3" fmla="*/ 2986266 w 2986266"/>
                <a:gd name="connsiteY3" fmla="*/ 941339 h 1949499"/>
                <a:gd name="connsiteX4" fmla="*/ 2309548 w 2986266"/>
                <a:gd name="connsiteY4" fmla="*/ 1949498 h 1949499"/>
                <a:gd name="connsiteX5" fmla="*/ 2153246 w 2986266"/>
                <a:gd name="connsiteY5" fmla="*/ 1252794 h 1949499"/>
                <a:gd name="connsiteX6" fmla="*/ 282404 w 2986266"/>
                <a:gd name="connsiteY6" fmla="*/ 1378517 h 1949499"/>
                <a:gd name="connsiteX7" fmla="*/ 0 w 2986266"/>
                <a:gd name="connsiteY7" fmla="*/ 439289 h 1949499"/>
                <a:gd name="connsiteX0" fmla="*/ 0 w 2986266"/>
                <a:gd name="connsiteY0" fmla="*/ 439289 h 1654866"/>
                <a:gd name="connsiteX1" fmla="*/ 1608457 w 2986266"/>
                <a:gd name="connsiteY1" fmla="*/ 422845 h 1654866"/>
                <a:gd name="connsiteX2" fmla="*/ 1216203 w 2986266"/>
                <a:gd name="connsiteY2" fmla="*/ 1 h 1654866"/>
                <a:gd name="connsiteX3" fmla="*/ 2986266 w 2986266"/>
                <a:gd name="connsiteY3" fmla="*/ 941339 h 1654866"/>
                <a:gd name="connsiteX4" fmla="*/ 2042107 w 2986266"/>
                <a:gd name="connsiteY4" fmla="*/ 1654865 h 1654866"/>
                <a:gd name="connsiteX5" fmla="*/ 2153246 w 2986266"/>
                <a:gd name="connsiteY5" fmla="*/ 1252794 h 1654866"/>
                <a:gd name="connsiteX6" fmla="*/ 282404 w 2986266"/>
                <a:gd name="connsiteY6" fmla="*/ 1378517 h 1654866"/>
                <a:gd name="connsiteX7" fmla="*/ 0 w 2986266"/>
                <a:gd name="connsiteY7" fmla="*/ 439289 h 1654866"/>
                <a:gd name="connsiteX0" fmla="*/ 0 w 2986266"/>
                <a:gd name="connsiteY0" fmla="*/ 439289 h 1654866"/>
                <a:gd name="connsiteX1" fmla="*/ 1608457 w 2986266"/>
                <a:gd name="connsiteY1" fmla="*/ 422845 h 1654866"/>
                <a:gd name="connsiteX2" fmla="*/ 1216203 w 2986266"/>
                <a:gd name="connsiteY2" fmla="*/ 1 h 1654866"/>
                <a:gd name="connsiteX3" fmla="*/ 2986266 w 2986266"/>
                <a:gd name="connsiteY3" fmla="*/ 941339 h 1654866"/>
                <a:gd name="connsiteX4" fmla="*/ 2042107 w 2986266"/>
                <a:gd name="connsiteY4" fmla="*/ 1654865 h 1654866"/>
                <a:gd name="connsiteX5" fmla="*/ 1941304 w 2986266"/>
                <a:gd name="connsiteY5" fmla="*/ 1064909 h 1654866"/>
                <a:gd name="connsiteX6" fmla="*/ 282404 w 2986266"/>
                <a:gd name="connsiteY6" fmla="*/ 1378517 h 1654866"/>
                <a:gd name="connsiteX7" fmla="*/ 0 w 2986266"/>
                <a:gd name="connsiteY7" fmla="*/ 439289 h 1654866"/>
                <a:gd name="connsiteX0" fmla="*/ 0 w 2986266"/>
                <a:gd name="connsiteY0" fmla="*/ 439289 h 1654866"/>
                <a:gd name="connsiteX1" fmla="*/ 1608457 w 2986266"/>
                <a:gd name="connsiteY1" fmla="*/ 422845 h 1654866"/>
                <a:gd name="connsiteX2" fmla="*/ 1216203 w 2986266"/>
                <a:gd name="connsiteY2" fmla="*/ 1 h 1654866"/>
                <a:gd name="connsiteX3" fmla="*/ 2986266 w 2986266"/>
                <a:gd name="connsiteY3" fmla="*/ 941339 h 1654866"/>
                <a:gd name="connsiteX4" fmla="*/ 2042107 w 2986266"/>
                <a:gd name="connsiteY4" fmla="*/ 1654865 h 1654866"/>
                <a:gd name="connsiteX5" fmla="*/ 2063593 w 2986266"/>
                <a:gd name="connsiteY5" fmla="*/ 1213941 h 1654866"/>
                <a:gd name="connsiteX6" fmla="*/ 282404 w 2986266"/>
                <a:gd name="connsiteY6" fmla="*/ 1378517 h 1654866"/>
                <a:gd name="connsiteX7" fmla="*/ 0 w 2986266"/>
                <a:gd name="connsiteY7" fmla="*/ 439289 h 1654866"/>
                <a:gd name="connsiteX0" fmla="*/ 0 w 2986266"/>
                <a:gd name="connsiteY0" fmla="*/ 439289 h 1654866"/>
                <a:gd name="connsiteX1" fmla="*/ 1778264 w 2986266"/>
                <a:gd name="connsiteY1" fmla="*/ 512441 h 1654866"/>
                <a:gd name="connsiteX2" fmla="*/ 1216203 w 2986266"/>
                <a:gd name="connsiteY2" fmla="*/ 1 h 1654866"/>
                <a:gd name="connsiteX3" fmla="*/ 2986266 w 2986266"/>
                <a:gd name="connsiteY3" fmla="*/ 941339 h 1654866"/>
                <a:gd name="connsiteX4" fmla="*/ 2042107 w 2986266"/>
                <a:gd name="connsiteY4" fmla="*/ 1654865 h 1654866"/>
                <a:gd name="connsiteX5" fmla="*/ 2063593 w 2986266"/>
                <a:gd name="connsiteY5" fmla="*/ 1213941 h 1654866"/>
                <a:gd name="connsiteX6" fmla="*/ 282404 w 2986266"/>
                <a:gd name="connsiteY6" fmla="*/ 1378517 h 1654866"/>
                <a:gd name="connsiteX7" fmla="*/ 0 w 2986266"/>
                <a:gd name="connsiteY7" fmla="*/ 439289 h 1654866"/>
                <a:gd name="connsiteX0" fmla="*/ 0 w 2986266"/>
                <a:gd name="connsiteY0" fmla="*/ 439289 h 1654866"/>
                <a:gd name="connsiteX1" fmla="*/ 1534488 w 2986266"/>
                <a:gd name="connsiteY1" fmla="*/ 590861 h 1654866"/>
                <a:gd name="connsiteX2" fmla="*/ 1216203 w 2986266"/>
                <a:gd name="connsiteY2" fmla="*/ 1 h 1654866"/>
                <a:gd name="connsiteX3" fmla="*/ 2986266 w 2986266"/>
                <a:gd name="connsiteY3" fmla="*/ 941339 h 1654866"/>
                <a:gd name="connsiteX4" fmla="*/ 2042107 w 2986266"/>
                <a:gd name="connsiteY4" fmla="*/ 1654865 h 1654866"/>
                <a:gd name="connsiteX5" fmla="*/ 2063593 w 2986266"/>
                <a:gd name="connsiteY5" fmla="*/ 1213941 h 1654866"/>
                <a:gd name="connsiteX6" fmla="*/ 282404 w 2986266"/>
                <a:gd name="connsiteY6" fmla="*/ 1378517 h 1654866"/>
                <a:gd name="connsiteX7" fmla="*/ 0 w 2986266"/>
                <a:gd name="connsiteY7" fmla="*/ 439289 h 1654866"/>
                <a:gd name="connsiteX0" fmla="*/ 0 w 2986266"/>
                <a:gd name="connsiteY0" fmla="*/ 439289 h 1654866"/>
                <a:gd name="connsiteX1" fmla="*/ 1534488 w 2986266"/>
                <a:gd name="connsiteY1" fmla="*/ 590861 h 1654866"/>
                <a:gd name="connsiteX2" fmla="*/ 1216203 w 2986266"/>
                <a:gd name="connsiteY2" fmla="*/ 1 h 1654866"/>
                <a:gd name="connsiteX3" fmla="*/ 2986266 w 2986266"/>
                <a:gd name="connsiteY3" fmla="*/ 941339 h 1654866"/>
                <a:gd name="connsiteX4" fmla="*/ 2042107 w 2986266"/>
                <a:gd name="connsiteY4" fmla="*/ 1654865 h 1654866"/>
                <a:gd name="connsiteX5" fmla="*/ 1815963 w 2986266"/>
                <a:gd name="connsiteY5" fmla="*/ 1272020 h 1654866"/>
                <a:gd name="connsiteX6" fmla="*/ 282404 w 2986266"/>
                <a:gd name="connsiteY6" fmla="*/ 1378517 h 1654866"/>
                <a:gd name="connsiteX7" fmla="*/ 0 w 2986266"/>
                <a:gd name="connsiteY7" fmla="*/ 439289 h 1654866"/>
                <a:gd name="connsiteX0" fmla="*/ 0 w 2986266"/>
                <a:gd name="connsiteY0" fmla="*/ 439289 h 1837963"/>
                <a:gd name="connsiteX1" fmla="*/ 1534488 w 2986266"/>
                <a:gd name="connsiteY1" fmla="*/ 590861 h 1837963"/>
                <a:gd name="connsiteX2" fmla="*/ 1216203 w 2986266"/>
                <a:gd name="connsiteY2" fmla="*/ 1 h 1837963"/>
                <a:gd name="connsiteX3" fmla="*/ 2986266 w 2986266"/>
                <a:gd name="connsiteY3" fmla="*/ 941339 h 1837963"/>
                <a:gd name="connsiteX4" fmla="*/ 2076806 w 2986266"/>
                <a:gd name="connsiteY4" fmla="*/ 1837963 h 1837963"/>
                <a:gd name="connsiteX5" fmla="*/ 1815963 w 2986266"/>
                <a:gd name="connsiteY5" fmla="*/ 1272020 h 1837963"/>
                <a:gd name="connsiteX6" fmla="*/ 282404 w 2986266"/>
                <a:gd name="connsiteY6" fmla="*/ 1378517 h 1837963"/>
                <a:gd name="connsiteX7" fmla="*/ 0 w 2986266"/>
                <a:gd name="connsiteY7" fmla="*/ 439289 h 1837963"/>
                <a:gd name="connsiteX0" fmla="*/ 0 w 2986266"/>
                <a:gd name="connsiteY0" fmla="*/ 439289 h 1893969"/>
                <a:gd name="connsiteX1" fmla="*/ 1534488 w 2986266"/>
                <a:gd name="connsiteY1" fmla="*/ 590861 h 1893969"/>
                <a:gd name="connsiteX2" fmla="*/ 1216203 w 2986266"/>
                <a:gd name="connsiteY2" fmla="*/ 1 h 1893969"/>
                <a:gd name="connsiteX3" fmla="*/ 2986266 w 2986266"/>
                <a:gd name="connsiteY3" fmla="*/ 941339 h 1893969"/>
                <a:gd name="connsiteX4" fmla="*/ 2052150 w 2986266"/>
                <a:gd name="connsiteY4" fmla="*/ 1893969 h 1893969"/>
                <a:gd name="connsiteX5" fmla="*/ 1815963 w 2986266"/>
                <a:gd name="connsiteY5" fmla="*/ 1272020 h 1893969"/>
                <a:gd name="connsiteX6" fmla="*/ 282404 w 2986266"/>
                <a:gd name="connsiteY6" fmla="*/ 1378517 h 1893969"/>
                <a:gd name="connsiteX7" fmla="*/ 0 w 2986266"/>
                <a:gd name="connsiteY7" fmla="*/ 439289 h 1893969"/>
                <a:gd name="connsiteX0" fmla="*/ 0 w 2986266"/>
                <a:gd name="connsiteY0" fmla="*/ 439289 h 1922768"/>
                <a:gd name="connsiteX1" fmla="*/ 1534488 w 2986266"/>
                <a:gd name="connsiteY1" fmla="*/ 590861 h 1922768"/>
                <a:gd name="connsiteX2" fmla="*/ 1216203 w 2986266"/>
                <a:gd name="connsiteY2" fmla="*/ 1 h 1922768"/>
                <a:gd name="connsiteX3" fmla="*/ 2986266 w 2986266"/>
                <a:gd name="connsiteY3" fmla="*/ 941339 h 1922768"/>
                <a:gd name="connsiteX4" fmla="*/ 2069362 w 2986266"/>
                <a:gd name="connsiteY4" fmla="*/ 1922769 h 1922768"/>
                <a:gd name="connsiteX5" fmla="*/ 1815963 w 2986266"/>
                <a:gd name="connsiteY5" fmla="*/ 1272020 h 1922768"/>
                <a:gd name="connsiteX6" fmla="*/ 282404 w 2986266"/>
                <a:gd name="connsiteY6" fmla="*/ 1378517 h 1922768"/>
                <a:gd name="connsiteX7" fmla="*/ 0 w 2986266"/>
                <a:gd name="connsiteY7" fmla="*/ 439289 h 1922768"/>
                <a:gd name="connsiteX0" fmla="*/ 0 w 2986266"/>
                <a:gd name="connsiteY0" fmla="*/ 439289 h 1922768"/>
                <a:gd name="connsiteX1" fmla="*/ 1534488 w 2986266"/>
                <a:gd name="connsiteY1" fmla="*/ 590861 h 1922768"/>
                <a:gd name="connsiteX2" fmla="*/ 1216203 w 2986266"/>
                <a:gd name="connsiteY2" fmla="*/ 1 h 1922768"/>
                <a:gd name="connsiteX3" fmla="*/ 2986266 w 2986266"/>
                <a:gd name="connsiteY3" fmla="*/ 941339 h 1922768"/>
                <a:gd name="connsiteX4" fmla="*/ 2069362 w 2986266"/>
                <a:gd name="connsiteY4" fmla="*/ 1922769 h 1922768"/>
                <a:gd name="connsiteX5" fmla="*/ 1850391 w 2986266"/>
                <a:gd name="connsiteY5" fmla="*/ 1329621 h 1922768"/>
                <a:gd name="connsiteX6" fmla="*/ 282404 w 2986266"/>
                <a:gd name="connsiteY6" fmla="*/ 1378517 h 1922768"/>
                <a:gd name="connsiteX7" fmla="*/ 0 w 2986266"/>
                <a:gd name="connsiteY7" fmla="*/ 439289 h 1922768"/>
                <a:gd name="connsiteX0" fmla="*/ 0 w 2986266"/>
                <a:gd name="connsiteY0" fmla="*/ 439289 h 1922768"/>
                <a:gd name="connsiteX1" fmla="*/ 1532425 w 2986266"/>
                <a:gd name="connsiteY1" fmla="*/ 517945 h 1922768"/>
                <a:gd name="connsiteX2" fmla="*/ 1216203 w 2986266"/>
                <a:gd name="connsiteY2" fmla="*/ 1 h 1922768"/>
                <a:gd name="connsiteX3" fmla="*/ 2986266 w 2986266"/>
                <a:gd name="connsiteY3" fmla="*/ 941339 h 1922768"/>
                <a:gd name="connsiteX4" fmla="*/ 2069362 w 2986266"/>
                <a:gd name="connsiteY4" fmla="*/ 1922769 h 1922768"/>
                <a:gd name="connsiteX5" fmla="*/ 1850391 w 2986266"/>
                <a:gd name="connsiteY5" fmla="*/ 1329621 h 1922768"/>
                <a:gd name="connsiteX6" fmla="*/ 282404 w 2986266"/>
                <a:gd name="connsiteY6" fmla="*/ 1378517 h 1922768"/>
                <a:gd name="connsiteX7" fmla="*/ 0 w 2986266"/>
                <a:gd name="connsiteY7" fmla="*/ 439289 h 1922768"/>
                <a:gd name="connsiteX0" fmla="*/ 0 w 2885047"/>
                <a:gd name="connsiteY0" fmla="*/ 439289 h 1922768"/>
                <a:gd name="connsiteX1" fmla="*/ 1532425 w 2885047"/>
                <a:gd name="connsiteY1" fmla="*/ 517945 h 1922768"/>
                <a:gd name="connsiteX2" fmla="*/ 1216203 w 2885047"/>
                <a:gd name="connsiteY2" fmla="*/ 1 h 1922768"/>
                <a:gd name="connsiteX3" fmla="*/ 2885048 w 2885047"/>
                <a:gd name="connsiteY3" fmla="*/ 841451 h 1922768"/>
                <a:gd name="connsiteX4" fmla="*/ 2069362 w 2885047"/>
                <a:gd name="connsiteY4" fmla="*/ 1922769 h 1922768"/>
                <a:gd name="connsiteX5" fmla="*/ 1850391 w 2885047"/>
                <a:gd name="connsiteY5" fmla="*/ 1329621 h 1922768"/>
                <a:gd name="connsiteX6" fmla="*/ 282404 w 2885047"/>
                <a:gd name="connsiteY6" fmla="*/ 1378517 h 1922768"/>
                <a:gd name="connsiteX7" fmla="*/ 0 w 2885047"/>
                <a:gd name="connsiteY7" fmla="*/ 439289 h 192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5047" h="1922768">
                  <a:moveTo>
                    <a:pt x="0" y="439289"/>
                  </a:moveTo>
                  <a:lnTo>
                    <a:pt x="1532425" y="517945"/>
                  </a:lnTo>
                  <a:lnTo>
                    <a:pt x="1216203" y="1"/>
                  </a:lnTo>
                  <a:lnTo>
                    <a:pt x="2885048" y="841451"/>
                  </a:lnTo>
                  <a:lnTo>
                    <a:pt x="2069362" y="1922769"/>
                  </a:lnTo>
                  <a:lnTo>
                    <a:pt x="1850391" y="1329621"/>
                  </a:lnTo>
                  <a:lnTo>
                    <a:pt x="282404" y="1378517"/>
                  </a:lnTo>
                  <a:lnTo>
                    <a:pt x="0" y="439289"/>
                  </a:ln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2" name="Arrow: Up 28">
              <a:extLst>
                <a:ext uri="{FF2B5EF4-FFF2-40B4-BE49-F238E27FC236}">
                  <a16:creationId xmlns:a16="http://schemas.microsoft.com/office/drawing/2014/main" id="{42264BBD-8E89-4A53-BA8F-570487B4EC85}"/>
                </a:ext>
              </a:extLst>
            </p:cNvPr>
            <p:cNvSpPr/>
            <p:nvPr/>
          </p:nvSpPr>
          <p:spPr>
            <a:xfrm rot="18867820">
              <a:off x="5454357" y="2759154"/>
              <a:ext cx="437830" cy="673287"/>
            </a:xfrm>
            <a:custGeom>
              <a:avLst/>
              <a:gdLst>
                <a:gd name="connsiteX0" fmla="*/ 0 w 931315"/>
                <a:gd name="connsiteY0" fmla="*/ 465658 h 1305712"/>
                <a:gd name="connsiteX1" fmla="*/ 465658 w 931315"/>
                <a:gd name="connsiteY1" fmla="*/ 0 h 1305712"/>
                <a:gd name="connsiteX2" fmla="*/ 931315 w 931315"/>
                <a:gd name="connsiteY2" fmla="*/ 465658 h 1305712"/>
                <a:gd name="connsiteX3" fmla="*/ 698486 w 931315"/>
                <a:gd name="connsiteY3" fmla="*/ 465658 h 1305712"/>
                <a:gd name="connsiteX4" fmla="*/ 698486 w 931315"/>
                <a:gd name="connsiteY4" fmla="*/ 1305712 h 1305712"/>
                <a:gd name="connsiteX5" fmla="*/ 232829 w 931315"/>
                <a:gd name="connsiteY5" fmla="*/ 1305712 h 1305712"/>
                <a:gd name="connsiteX6" fmla="*/ 232829 w 931315"/>
                <a:gd name="connsiteY6" fmla="*/ 465658 h 1305712"/>
                <a:gd name="connsiteX7" fmla="*/ 0 w 931315"/>
                <a:gd name="connsiteY7" fmla="*/ 465658 h 1305712"/>
                <a:gd name="connsiteX0" fmla="*/ 0 w 840729"/>
                <a:gd name="connsiteY0" fmla="*/ 465658 h 1305712"/>
                <a:gd name="connsiteX1" fmla="*/ 465658 w 840729"/>
                <a:gd name="connsiteY1" fmla="*/ 0 h 1305712"/>
                <a:gd name="connsiteX2" fmla="*/ 840729 w 840729"/>
                <a:gd name="connsiteY2" fmla="*/ 532282 h 1305712"/>
                <a:gd name="connsiteX3" fmla="*/ 698486 w 840729"/>
                <a:gd name="connsiteY3" fmla="*/ 465658 h 1305712"/>
                <a:gd name="connsiteX4" fmla="*/ 698486 w 840729"/>
                <a:gd name="connsiteY4" fmla="*/ 1305712 h 1305712"/>
                <a:gd name="connsiteX5" fmla="*/ 232829 w 840729"/>
                <a:gd name="connsiteY5" fmla="*/ 1305712 h 1305712"/>
                <a:gd name="connsiteX6" fmla="*/ 232829 w 840729"/>
                <a:gd name="connsiteY6" fmla="*/ 465658 h 1305712"/>
                <a:gd name="connsiteX7" fmla="*/ 0 w 840729"/>
                <a:gd name="connsiteY7" fmla="*/ 465658 h 1305712"/>
                <a:gd name="connsiteX0" fmla="*/ 0 w 840729"/>
                <a:gd name="connsiteY0" fmla="*/ 465658 h 1305712"/>
                <a:gd name="connsiteX1" fmla="*/ 465658 w 840729"/>
                <a:gd name="connsiteY1" fmla="*/ 0 h 1305712"/>
                <a:gd name="connsiteX2" fmla="*/ 840729 w 840729"/>
                <a:gd name="connsiteY2" fmla="*/ 532282 h 1305712"/>
                <a:gd name="connsiteX3" fmla="*/ 586043 w 840729"/>
                <a:gd name="connsiteY3" fmla="*/ 464604 h 1305712"/>
                <a:gd name="connsiteX4" fmla="*/ 698486 w 840729"/>
                <a:gd name="connsiteY4" fmla="*/ 1305712 h 1305712"/>
                <a:gd name="connsiteX5" fmla="*/ 232829 w 840729"/>
                <a:gd name="connsiteY5" fmla="*/ 1305712 h 1305712"/>
                <a:gd name="connsiteX6" fmla="*/ 232829 w 840729"/>
                <a:gd name="connsiteY6" fmla="*/ 465658 h 1305712"/>
                <a:gd name="connsiteX7" fmla="*/ 0 w 840729"/>
                <a:gd name="connsiteY7" fmla="*/ 465658 h 1305712"/>
                <a:gd name="connsiteX0" fmla="*/ 0 w 840729"/>
                <a:gd name="connsiteY0" fmla="*/ 465658 h 1305712"/>
                <a:gd name="connsiteX1" fmla="*/ 465658 w 840729"/>
                <a:gd name="connsiteY1" fmla="*/ 0 h 1305712"/>
                <a:gd name="connsiteX2" fmla="*/ 840729 w 840729"/>
                <a:gd name="connsiteY2" fmla="*/ 532282 h 1305712"/>
                <a:gd name="connsiteX3" fmla="*/ 586043 w 840729"/>
                <a:gd name="connsiteY3" fmla="*/ 464604 h 1305712"/>
                <a:gd name="connsiteX4" fmla="*/ 698486 w 840729"/>
                <a:gd name="connsiteY4" fmla="*/ 1305712 h 1305712"/>
                <a:gd name="connsiteX5" fmla="*/ 232829 w 840729"/>
                <a:gd name="connsiteY5" fmla="*/ 1305712 h 1305712"/>
                <a:gd name="connsiteX6" fmla="*/ 63533 w 840729"/>
                <a:gd name="connsiteY6" fmla="*/ 531546 h 1305712"/>
                <a:gd name="connsiteX7" fmla="*/ 0 w 840729"/>
                <a:gd name="connsiteY7" fmla="*/ 465658 h 1305712"/>
                <a:gd name="connsiteX0" fmla="*/ 0 w 1019270"/>
                <a:gd name="connsiteY0" fmla="*/ 317797 h 1305712"/>
                <a:gd name="connsiteX1" fmla="*/ 644199 w 1019270"/>
                <a:gd name="connsiteY1" fmla="*/ 0 h 1305712"/>
                <a:gd name="connsiteX2" fmla="*/ 1019270 w 1019270"/>
                <a:gd name="connsiteY2" fmla="*/ 532282 h 1305712"/>
                <a:gd name="connsiteX3" fmla="*/ 764584 w 1019270"/>
                <a:gd name="connsiteY3" fmla="*/ 464604 h 1305712"/>
                <a:gd name="connsiteX4" fmla="*/ 877027 w 1019270"/>
                <a:gd name="connsiteY4" fmla="*/ 1305712 h 1305712"/>
                <a:gd name="connsiteX5" fmla="*/ 411370 w 1019270"/>
                <a:gd name="connsiteY5" fmla="*/ 1305712 h 1305712"/>
                <a:gd name="connsiteX6" fmla="*/ 242074 w 1019270"/>
                <a:gd name="connsiteY6" fmla="*/ 531546 h 1305712"/>
                <a:gd name="connsiteX7" fmla="*/ 0 w 1019270"/>
                <a:gd name="connsiteY7" fmla="*/ 317797 h 1305712"/>
                <a:gd name="connsiteX0" fmla="*/ 0 w 1104392"/>
                <a:gd name="connsiteY0" fmla="*/ 401340 h 1305712"/>
                <a:gd name="connsiteX1" fmla="*/ 729321 w 1104392"/>
                <a:gd name="connsiteY1" fmla="*/ 0 h 1305712"/>
                <a:gd name="connsiteX2" fmla="*/ 1104392 w 1104392"/>
                <a:gd name="connsiteY2" fmla="*/ 532282 h 1305712"/>
                <a:gd name="connsiteX3" fmla="*/ 849706 w 1104392"/>
                <a:gd name="connsiteY3" fmla="*/ 464604 h 1305712"/>
                <a:gd name="connsiteX4" fmla="*/ 962149 w 1104392"/>
                <a:gd name="connsiteY4" fmla="*/ 1305712 h 1305712"/>
                <a:gd name="connsiteX5" fmla="*/ 496492 w 1104392"/>
                <a:gd name="connsiteY5" fmla="*/ 1305712 h 1305712"/>
                <a:gd name="connsiteX6" fmla="*/ 327196 w 1104392"/>
                <a:gd name="connsiteY6" fmla="*/ 531546 h 1305712"/>
                <a:gd name="connsiteX7" fmla="*/ 0 w 1104392"/>
                <a:gd name="connsiteY7" fmla="*/ 401340 h 1305712"/>
                <a:gd name="connsiteX0" fmla="*/ 0 w 1133080"/>
                <a:gd name="connsiteY0" fmla="*/ 462921 h 1305712"/>
                <a:gd name="connsiteX1" fmla="*/ 758009 w 1133080"/>
                <a:gd name="connsiteY1" fmla="*/ 0 h 1305712"/>
                <a:gd name="connsiteX2" fmla="*/ 1133080 w 1133080"/>
                <a:gd name="connsiteY2" fmla="*/ 532282 h 1305712"/>
                <a:gd name="connsiteX3" fmla="*/ 878394 w 1133080"/>
                <a:gd name="connsiteY3" fmla="*/ 464604 h 1305712"/>
                <a:gd name="connsiteX4" fmla="*/ 990837 w 1133080"/>
                <a:gd name="connsiteY4" fmla="*/ 1305712 h 1305712"/>
                <a:gd name="connsiteX5" fmla="*/ 525180 w 1133080"/>
                <a:gd name="connsiteY5" fmla="*/ 1305712 h 1305712"/>
                <a:gd name="connsiteX6" fmla="*/ 355884 w 1133080"/>
                <a:gd name="connsiteY6" fmla="*/ 531546 h 1305712"/>
                <a:gd name="connsiteX7" fmla="*/ 0 w 1133080"/>
                <a:gd name="connsiteY7" fmla="*/ 462921 h 1305712"/>
                <a:gd name="connsiteX0" fmla="*/ 0 w 1133080"/>
                <a:gd name="connsiteY0" fmla="*/ 462921 h 1305712"/>
                <a:gd name="connsiteX1" fmla="*/ 758009 w 1133080"/>
                <a:gd name="connsiteY1" fmla="*/ 0 h 1305712"/>
                <a:gd name="connsiteX2" fmla="*/ 1133080 w 1133080"/>
                <a:gd name="connsiteY2" fmla="*/ 532282 h 1305712"/>
                <a:gd name="connsiteX3" fmla="*/ 878394 w 1133080"/>
                <a:gd name="connsiteY3" fmla="*/ 464604 h 1305712"/>
                <a:gd name="connsiteX4" fmla="*/ 990837 w 1133080"/>
                <a:gd name="connsiteY4" fmla="*/ 1305712 h 1305712"/>
                <a:gd name="connsiteX5" fmla="*/ 250798 w 1133080"/>
                <a:gd name="connsiteY5" fmla="*/ 1185067 h 1305712"/>
                <a:gd name="connsiteX6" fmla="*/ 355884 w 1133080"/>
                <a:gd name="connsiteY6" fmla="*/ 531546 h 1305712"/>
                <a:gd name="connsiteX7" fmla="*/ 0 w 1133080"/>
                <a:gd name="connsiteY7" fmla="*/ 462921 h 1305712"/>
                <a:gd name="connsiteX0" fmla="*/ 0 w 1133080"/>
                <a:gd name="connsiteY0" fmla="*/ 462921 h 1393562"/>
                <a:gd name="connsiteX1" fmla="*/ 758009 w 1133080"/>
                <a:gd name="connsiteY1" fmla="*/ 0 h 1393562"/>
                <a:gd name="connsiteX2" fmla="*/ 1133080 w 1133080"/>
                <a:gd name="connsiteY2" fmla="*/ 532282 h 1393562"/>
                <a:gd name="connsiteX3" fmla="*/ 878394 w 1133080"/>
                <a:gd name="connsiteY3" fmla="*/ 464604 h 1393562"/>
                <a:gd name="connsiteX4" fmla="*/ 765108 w 1133080"/>
                <a:gd name="connsiteY4" fmla="*/ 1393562 h 1393562"/>
                <a:gd name="connsiteX5" fmla="*/ 250798 w 1133080"/>
                <a:gd name="connsiteY5" fmla="*/ 1185067 h 1393562"/>
                <a:gd name="connsiteX6" fmla="*/ 355884 w 1133080"/>
                <a:gd name="connsiteY6" fmla="*/ 531546 h 1393562"/>
                <a:gd name="connsiteX7" fmla="*/ 0 w 1133080"/>
                <a:gd name="connsiteY7" fmla="*/ 462921 h 1393562"/>
                <a:gd name="connsiteX0" fmla="*/ 0 w 1133080"/>
                <a:gd name="connsiteY0" fmla="*/ 462921 h 1393562"/>
                <a:gd name="connsiteX1" fmla="*/ 758009 w 1133080"/>
                <a:gd name="connsiteY1" fmla="*/ 0 h 1393562"/>
                <a:gd name="connsiteX2" fmla="*/ 1133080 w 1133080"/>
                <a:gd name="connsiteY2" fmla="*/ 532282 h 1393562"/>
                <a:gd name="connsiteX3" fmla="*/ 815128 w 1133080"/>
                <a:gd name="connsiteY3" fmla="*/ 615824 h 1393562"/>
                <a:gd name="connsiteX4" fmla="*/ 765108 w 1133080"/>
                <a:gd name="connsiteY4" fmla="*/ 1393562 h 1393562"/>
                <a:gd name="connsiteX5" fmla="*/ 250798 w 1133080"/>
                <a:gd name="connsiteY5" fmla="*/ 1185067 h 1393562"/>
                <a:gd name="connsiteX6" fmla="*/ 355884 w 1133080"/>
                <a:gd name="connsiteY6" fmla="*/ 531546 h 1393562"/>
                <a:gd name="connsiteX7" fmla="*/ 0 w 1133080"/>
                <a:gd name="connsiteY7" fmla="*/ 462921 h 1393562"/>
                <a:gd name="connsiteX0" fmla="*/ 0 w 1193398"/>
                <a:gd name="connsiteY0" fmla="*/ 462921 h 1393562"/>
                <a:gd name="connsiteX1" fmla="*/ 758009 w 1193398"/>
                <a:gd name="connsiteY1" fmla="*/ 0 h 1393562"/>
                <a:gd name="connsiteX2" fmla="*/ 1193398 w 1193398"/>
                <a:gd name="connsiteY2" fmla="*/ 695903 h 1393562"/>
                <a:gd name="connsiteX3" fmla="*/ 815128 w 1193398"/>
                <a:gd name="connsiteY3" fmla="*/ 615824 h 1393562"/>
                <a:gd name="connsiteX4" fmla="*/ 765108 w 1193398"/>
                <a:gd name="connsiteY4" fmla="*/ 1393562 h 1393562"/>
                <a:gd name="connsiteX5" fmla="*/ 250798 w 1193398"/>
                <a:gd name="connsiteY5" fmla="*/ 1185067 h 1393562"/>
                <a:gd name="connsiteX6" fmla="*/ 355884 w 1193398"/>
                <a:gd name="connsiteY6" fmla="*/ 531546 h 1393562"/>
                <a:gd name="connsiteX7" fmla="*/ 0 w 1193398"/>
                <a:gd name="connsiteY7" fmla="*/ 462921 h 1393562"/>
                <a:gd name="connsiteX0" fmla="*/ 0 w 1193398"/>
                <a:gd name="connsiteY0" fmla="*/ 462921 h 1393562"/>
                <a:gd name="connsiteX1" fmla="*/ 758009 w 1193398"/>
                <a:gd name="connsiteY1" fmla="*/ 0 h 1393562"/>
                <a:gd name="connsiteX2" fmla="*/ 1193398 w 1193398"/>
                <a:gd name="connsiteY2" fmla="*/ 695903 h 1393562"/>
                <a:gd name="connsiteX3" fmla="*/ 815128 w 1193398"/>
                <a:gd name="connsiteY3" fmla="*/ 615824 h 1393562"/>
                <a:gd name="connsiteX4" fmla="*/ 765108 w 1193398"/>
                <a:gd name="connsiteY4" fmla="*/ 1393562 h 1393562"/>
                <a:gd name="connsiteX5" fmla="*/ 250798 w 1193398"/>
                <a:gd name="connsiteY5" fmla="*/ 1185067 h 1393562"/>
                <a:gd name="connsiteX6" fmla="*/ 485878 w 1193398"/>
                <a:gd name="connsiteY6" fmla="*/ 459668 h 1393562"/>
                <a:gd name="connsiteX7" fmla="*/ 0 w 1193398"/>
                <a:gd name="connsiteY7" fmla="*/ 462921 h 1393562"/>
                <a:gd name="connsiteX0" fmla="*/ 0 w 1193398"/>
                <a:gd name="connsiteY0" fmla="*/ 462921 h 1393562"/>
                <a:gd name="connsiteX1" fmla="*/ 758009 w 1193398"/>
                <a:gd name="connsiteY1" fmla="*/ 0 h 1393562"/>
                <a:gd name="connsiteX2" fmla="*/ 1193398 w 1193398"/>
                <a:gd name="connsiteY2" fmla="*/ 695903 h 1393562"/>
                <a:gd name="connsiteX3" fmla="*/ 933246 w 1193398"/>
                <a:gd name="connsiteY3" fmla="*/ 611307 h 1393562"/>
                <a:gd name="connsiteX4" fmla="*/ 765108 w 1193398"/>
                <a:gd name="connsiteY4" fmla="*/ 1393562 h 1393562"/>
                <a:gd name="connsiteX5" fmla="*/ 250798 w 1193398"/>
                <a:gd name="connsiteY5" fmla="*/ 1185067 h 1393562"/>
                <a:gd name="connsiteX6" fmla="*/ 485878 w 1193398"/>
                <a:gd name="connsiteY6" fmla="*/ 459668 h 1393562"/>
                <a:gd name="connsiteX7" fmla="*/ 0 w 1193398"/>
                <a:gd name="connsiteY7" fmla="*/ 462921 h 1393562"/>
                <a:gd name="connsiteX0" fmla="*/ 0 w 1193398"/>
                <a:gd name="connsiteY0" fmla="*/ 405015 h 1335656"/>
                <a:gd name="connsiteX1" fmla="*/ 937393 w 1193398"/>
                <a:gd name="connsiteY1" fmla="*/ 0 h 1335656"/>
                <a:gd name="connsiteX2" fmla="*/ 1193398 w 1193398"/>
                <a:gd name="connsiteY2" fmla="*/ 637997 h 1335656"/>
                <a:gd name="connsiteX3" fmla="*/ 933246 w 1193398"/>
                <a:gd name="connsiteY3" fmla="*/ 553401 h 1335656"/>
                <a:gd name="connsiteX4" fmla="*/ 765108 w 1193398"/>
                <a:gd name="connsiteY4" fmla="*/ 1335656 h 1335656"/>
                <a:gd name="connsiteX5" fmla="*/ 250798 w 1193398"/>
                <a:gd name="connsiteY5" fmla="*/ 1127161 h 1335656"/>
                <a:gd name="connsiteX6" fmla="*/ 485878 w 1193398"/>
                <a:gd name="connsiteY6" fmla="*/ 401762 h 1335656"/>
                <a:gd name="connsiteX7" fmla="*/ 0 w 1193398"/>
                <a:gd name="connsiteY7" fmla="*/ 405015 h 1335656"/>
                <a:gd name="connsiteX0" fmla="*/ 0 w 1045641"/>
                <a:gd name="connsiteY0" fmla="*/ 237719 h 1335656"/>
                <a:gd name="connsiteX1" fmla="*/ 789636 w 1045641"/>
                <a:gd name="connsiteY1" fmla="*/ 0 h 1335656"/>
                <a:gd name="connsiteX2" fmla="*/ 1045641 w 1045641"/>
                <a:gd name="connsiteY2" fmla="*/ 637997 h 1335656"/>
                <a:gd name="connsiteX3" fmla="*/ 785489 w 1045641"/>
                <a:gd name="connsiteY3" fmla="*/ 553401 h 1335656"/>
                <a:gd name="connsiteX4" fmla="*/ 617351 w 1045641"/>
                <a:gd name="connsiteY4" fmla="*/ 1335656 h 1335656"/>
                <a:gd name="connsiteX5" fmla="*/ 103041 w 1045641"/>
                <a:gd name="connsiteY5" fmla="*/ 1127161 h 1335656"/>
                <a:gd name="connsiteX6" fmla="*/ 338121 w 1045641"/>
                <a:gd name="connsiteY6" fmla="*/ 401762 h 1335656"/>
                <a:gd name="connsiteX7" fmla="*/ 0 w 1045641"/>
                <a:gd name="connsiteY7" fmla="*/ 237719 h 1335656"/>
                <a:gd name="connsiteX0" fmla="*/ 0 w 1146209"/>
                <a:gd name="connsiteY0" fmla="*/ 237719 h 1335656"/>
                <a:gd name="connsiteX1" fmla="*/ 789636 w 1146209"/>
                <a:gd name="connsiteY1" fmla="*/ 0 h 1335656"/>
                <a:gd name="connsiteX2" fmla="*/ 1146209 w 1146209"/>
                <a:gd name="connsiteY2" fmla="*/ 706411 h 1335656"/>
                <a:gd name="connsiteX3" fmla="*/ 785489 w 1146209"/>
                <a:gd name="connsiteY3" fmla="*/ 553401 h 1335656"/>
                <a:gd name="connsiteX4" fmla="*/ 617351 w 1146209"/>
                <a:gd name="connsiteY4" fmla="*/ 1335656 h 1335656"/>
                <a:gd name="connsiteX5" fmla="*/ 103041 w 1146209"/>
                <a:gd name="connsiteY5" fmla="*/ 1127161 h 1335656"/>
                <a:gd name="connsiteX6" fmla="*/ 338121 w 1146209"/>
                <a:gd name="connsiteY6" fmla="*/ 401762 h 1335656"/>
                <a:gd name="connsiteX7" fmla="*/ 0 w 1146209"/>
                <a:gd name="connsiteY7" fmla="*/ 237719 h 1335656"/>
                <a:gd name="connsiteX0" fmla="*/ 0 w 1146209"/>
                <a:gd name="connsiteY0" fmla="*/ 237719 h 1335656"/>
                <a:gd name="connsiteX1" fmla="*/ 789636 w 1146209"/>
                <a:gd name="connsiteY1" fmla="*/ 0 h 1335656"/>
                <a:gd name="connsiteX2" fmla="*/ 1146209 w 1146209"/>
                <a:gd name="connsiteY2" fmla="*/ 706411 h 1335656"/>
                <a:gd name="connsiteX3" fmla="*/ 801882 w 1146209"/>
                <a:gd name="connsiteY3" fmla="*/ 604159 h 1335656"/>
                <a:gd name="connsiteX4" fmla="*/ 617351 w 1146209"/>
                <a:gd name="connsiteY4" fmla="*/ 1335656 h 1335656"/>
                <a:gd name="connsiteX5" fmla="*/ 103041 w 1146209"/>
                <a:gd name="connsiteY5" fmla="*/ 1127161 h 1335656"/>
                <a:gd name="connsiteX6" fmla="*/ 338121 w 1146209"/>
                <a:gd name="connsiteY6" fmla="*/ 401762 h 1335656"/>
                <a:gd name="connsiteX7" fmla="*/ 0 w 1146209"/>
                <a:gd name="connsiteY7" fmla="*/ 237719 h 1335656"/>
                <a:gd name="connsiteX0" fmla="*/ 0 w 1146209"/>
                <a:gd name="connsiteY0" fmla="*/ 237719 h 1335656"/>
                <a:gd name="connsiteX1" fmla="*/ 789636 w 1146209"/>
                <a:gd name="connsiteY1" fmla="*/ 0 h 1335656"/>
                <a:gd name="connsiteX2" fmla="*/ 1146209 w 1146209"/>
                <a:gd name="connsiteY2" fmla="*/ 706411 h 1335656"/>
                <a:gd name="connsiteX3" fmla="*/ 801882 w 1146209"/>
                <a:gd name="connsiteY3" fmla="*/ 604159 h 1335656"/>
                <a:gd name="connsiteX4" fmla="*/ 617351 w 1146209"/>
                <a:gd name="connsiteY4" fmla="*/ 1335656 h 1335656"/>
                <a:gd name="connsiteX5" fmla="*/ 103041 w 1146209"/>
                <a:gd name="connsiteY5" fmla="*/ 1127161 h 1335656"/>
                <a:gd name="connsiteX6" fmla="*/ 332236 w 1146209"/>
                <a:gd name="connsiteY6" fmla="*/ 429819 h 1335656"/>
                <a:gd name="connsiteX7" fmla="*/ 0 w 1146209"/>
                <a:gd name="connsiteY7" fmla="*/ 237719 h 1335656"/>
                <a:gd name="connsiteX0" fmla="*/ 0 w 1186459"/>
                <a:gd name="connsiteY0" fmla="*/ 332928 h 1335656"/>
                <a:gd name="connsiteX1" fmla="*/ 829886 w 1186459"/>
                <a:gd name="connsiteY1" fmla="*/ 0 h 1335656"/>
                <a:gd name="connsiteX2" fmla="*/ 1186459 w 1186459"/>
                <a:gd name="connsiteY2" fmla="*/ 706411 h 1335656"/>
                <a:gd name="connsiteX3" fmla="*/ 842132 w 1186459"/>
                <a:gd name="connsiteY3" fmla="*/ 604159 h 1335656"/>
                <a:gd name="connsiteX4" fmla="*/ 657601 w 1186459"/>
                <a:gd name="connsiteY4" fmla="*/ 1335656 h 1335656"/>
                <a:gd name="connsiteX5" fmla="*/ 143291 w 1186459"/>
                <a:gd name="connsiteY5" fmla="*/ 1127161 h 1335656"/>
                <a:gd name="connsiteX6" fmla="*/ 372486 w 1186459"/>
                <a:gd name="connsiteY6" fmla="*/ 429819 h 1335656"/>
                <a:gd name="connsiteX7" fmla="*/ 0 w 1186459"/>
                <a:gd name="connsiteY7" fmla="*/ 332928 h 1335656"/>
                <a:gd name="connsiteX0" fmla="*/ 0 w 1186459"/>
                <a:gd name="connsiteY0" fmla="*/ 332928 h 1335656"/>
                <a:gd name="connsiteX1" fmla="*/ 829886 w 1186459"/>
                <a:gd name="connsiteY1" fmla="*/ 0 h 1335656"/>
                <a:gd name="connsiteX2" fmla="*/ 1186459 w 1186459"/>
                <a:gd name="connsiteY2" fmla="*/ 706411 h 1335656"/>
                <a:gd name="connsiteX3" fmla="*/ 842132 w 1186459"/>
                <a:gd name="connsiteY3" fmla="*/ 604159 h 1335656"/>
                <a:gd name="connsiteX4" fmla="*/ 657601 w 1186459"/>
                <a:gd name="connsiteY4" fmla="*/ 1335656 h 1335656"/>
                <a:gd name="connsiteX5" fmla="*/ 215905 w 1186459"/>
                <a:gd name="connsiteY5" fmla="*/ 1178444 h 1335656"/>
                <a:gd name="connsiteX6" fmla="*/ 372486 w 1186459"/>
                <a:gd name="connsiteY6" fmla="*/ 429819 h 1335656"/>
                <a:gd name="connsiteX7" fmla="*/ 0 w 1186459"/>
                <a:gd name="connsiteY7" fmla="*/ 332928 h 1335656"/>
                <a:gd name="connsiteX0" fmla="*/ 0 w 1186459"/>
                <a:gd name="connsiteY0" fmla="*/ 238561 h 1241289"/>
                <a:gd name="connsiteX1" fmla="*/ 699680 w 1186459"/>
                <a:gd name="connsiteY1" fmla="*/ 0 h 1241289"/>
                <a:gd name="connsiteX2" fmla="*/ 1186459 w 1186459"/>
                <a:gd name="connsiteY2" fmla="*/ 612044 h 1241289"/>
                <a:gd name="connsiteX3" fmla="*/ 842132 w 1186459"/>
                <a:gd name="connsiteY3" fmla="*/ 509792 h 1241289"/>
                <a:gd name="connsiteX4" fmla="*/ 657601 w 1186459"/>
                <a:gd name="connsiteY4" fmla="*/ 1241289 h 1241289"/>
                <a:gd name="connsiteX5" fmla="*/ 215905 w 1186459"/>
                <a:gd name="connsiteY5" fmla="*/ 1084077 h 1241289"/>
                <a:gd name="connsiteX6" fmla="*/ 372486 w 1186459"/>
                <a:gd name="connsiteY6" fmla="*/ 335452 h 1241289"/>
                <a:gd name="connsiteX7" fmla="*/ 0 w 1186459"/>
                <a:gd name="connsiteY7" fmla="*/ 238561 h 1241289"/>
                <a:gd name="connsiteX0" fmla="*/ 0 w 1186459"/>
                <a:gd name="connsiteY0" fmla="*/ 384317 h 1387045"/>
                <a:gd name="connsiteX1" fmla="*/ 746026 w 1186459"/>
                <a:gd name="connsiteY1" fmla="*/ 0 h 1387045"/>
                <a:gd name="connsiteX2" fmla="*/ 1186459 w 1186459"/>
                <a:gd name="connsiteY2" fmla="*/ 757800 h 1387045"/>
                <a:gd name="connsiteX3" fmla="*/ 842132 w 1186459"/>
                <a:gd name="connsiteY3" fmla="*/ 655548 h 1387045"/>
                <a:gd name="connsiteX4" fmla="*/ 657601 w 1186459"/>
                <a:gd name="connsiteY4" fmla="*/ 1387045 h 1387045"/>
                <a:gd name="connsiteX5" fmla="*/ 215905 w 1186459"/>
                <a:gd name="connsiteY5" fmla="*/ 1229833 h 1387045"/>
                <a:gd name="connsiteX6" fmla="*/ 372486 w 1186459"/>
                <a:gd name="connsiteY6" fmla="*/ 481208 h 1387045"/>
                <a:gd name="connsiteX7" fmla="*/ 0 w 1186459"/>
                <a:gd name="connsiteY7" fmla="*/ 384317 h 1387045"/>
                <a:gd name="connsiteX0" fmla="*/ 0 w 1186459"/>
                <a:gd name="connsiteY0" fmla="*/ 384317 h 1235615"/>
                <a:gd name="connsiteX1" fmla="*/ 746026 w 1186459"/>
                <a:gd name="connsiteY1" fmla="*/ 0 h 1235615"/>
                <a:gd name="connsiteX2" fmla="*/ 1186459 w 1186459"/>
                <a:gd name="connsiteY2" fmla="*/ 757800 h 1235615"/>
                <a:gd name="connsiteX3" fmla="*/ 842132 w 1186459"/>
                <a:gd name="connsiteY3" fmla="*/ 655548 h 1235615"/>
                <a:gd name="connsiteX4" fmla="*/ 698377 w 1186459"/>
                <a:gd name="connsiteY4" fmla="*/ 1235615 h 1235615"/>
                <a:gd name="connsiteX5" fmla="*/ 215905 w 1186459"/>
                <a:gd name="connsiteY5" fmla="*/ 1229833 h 1235615"/>
                <a:gd name="connsiteX6" fmla="*/ 372486 w 1186459"/>
                <a:gd name="connsiteY6" fmla="*/ 481208 h 1235615"/>
                <a:gd name="connsiteX7" fmla="*/ 0 w 1186459"/>
                <a:gd name="connsiteY7" fmla="*/ 384317 h 1235615"/>
                <a:gd name="connsiteX0" fmla="*/ 0 w 1186459"/>
                <a:gd name="connsiteY0" fmla="*/ 384317 h 1297617"/>
                <a:gd name="connsiteX1" fmla="*/ 746026 w 1186459"/>
                <a:gd name="connsiteY1" fmla="*/ 0 h 1297617"/>
                <a:gd name="connsiteX2" fmla="*/ 1186459 w 1186459"/>
                <a:gd name="connsiteY2" fmla="*/ 757800 h 1297617"/>
                <a:gd name="connsiteX3" fmla="*/ 842132 w 1186459"/>
                <a:gd name="connsiteY3" fmla="*/ 655548 h 1297617"/>
                <a:gd name="connsiteX4" fmla="*/ 714665 w 1186459"/>
                <a:gd name="connsiteY4" fmla="*/ 1297617 h 1297617"/>
                <a:gd name="connsiteX5" fmla="*/ 215905 w 1186459"/>
                <a:gd name="connsiteY5" fmla="*/ 1229833 h 1297617"/>
                <a:gd name="connsiteX6" fmla="*/ 372486 w 1186459"/>
                <a:gd name="connsiteY6" fmla="*/ 481208 h 1297617"/>
                <a:gd name="connsiteX7" fmla="*/ 0 w 1186459"/>
                <a:gd name="connsiteY7" fmla="*/ 384317 h 1297617"/>
                <a:gd name="connsiteX0" fmla="*/ 0 w 1186459"/>
                <a:gd name="connsiteY0" fmla="*/ 384317 h 1297617"/>
                <a:gd name="connsiteX1" fmla="*/ 746026 w 1186459"/>
                <a:gd name="connsiteY1" fmla="*/ 0 h 1297617"/>
                <a:gd name="connsiteX2" fmla="*/ 1186459 w 1186459"/>
                <a:gd name="connsiteY2" fmla="*/ 757800 h 1297617"/>
                <a:gd name="connsiteX3" fmla="*/ 842132 w 1186459"/>
                <a:gd name="connsiteY3" fmla="*/ 655548 h 1297617"/>
                <a:gd name="connsiteX4" fmla="*/ 714665 w 1186459"/>
                <a:gd name="connsiteY4" fmla="*/ 1297617 h 1297617"/>
                <a:gd name="connsiteX5" fmla="*/ 227676 w 1186459"/>
                <a:gd name="connsiteY5" fmla="*/ 1173717 h 1297617"/>
                <a:gd name="connsiteX6" fmla="*/ 372486 w 1186459"/>
                <a:gd name="connsiteY6" fmla="*/ 481208 h 1297617"/>
                <a:gd name="connsiteX7" fmla="*/ 0 w 1186459"/>
                <a:gd name="connsiteY7" fmla="*/ 384317 h 1297617"/>
                <a:gd name="connsiteX0" fmla="*/ 0 w 1186459"/>
                <a:gd name="connsiteY0" fmla="*/ 384317 h 1297617"/>
                <a:gd name="connsiteX1" fmla="*/ 746026 w 1186459"/>
                <a:gd name="connsiteY1" fmla="*/ 0 h 1297617"/>
                <a:gd name="connsiteX2" fmla="*/ 1186459 w 1186459"/>
                <a:gd name="connsiteY2" fmla="*/ 757800 h 1297617"/>
                <a:gd name="connsiteX3" fmla="*/ 842132 w 1186459"/>
                <a:gd name="connsiteY3" fmla="*/ 655548 h 1297617"/>
                <a:gd name="connsiteX4" fmla="*/ 714665 w 1186459"/>
                <a:gd name="connsiteY4" fmla="*/ 1297617 h 1297617"/>
                <a:gd name="connsiteX5" fmla="*/ 278117 w 1186459"/>
                <a:gd name="connsiteY5" fmla="*/ 1191057 h 1297617"/>
                <a:gd name="connsiteX6" fmla="*/ 372486 w 1186459"/>
                <a:gd name="connsiteY6" fmla="*/ 481208 h 1297617"/>
                <a:gd name="connsiteX7" fmla="*/ 0 w 1186459"/>
                <a:gd name="connsiteY7" fmla="*/ 384317 h 1297617"/>
                <a:gd name="connsiteX0" fmla="*/ 0 w 1186459"/>
                <a:gd name="connsiteY0" fmla="*/ 384317 h 1297617"/>
                <a:gd name="connsiteX1" fmla="*/ 746026 w 1186459"/>
                <a:gd name="connsiteY1" fmla="*/ 0 h 1297617"/>
                <a:gd name="connsiteX2" fmla="*/ 1186459 w 1186459"/>
                <a:gd name="connsiteY2" fmla="*/ 757800 h 1297617"/>
                <a:gd name="connsiteX3" fmla="*/ 842132 w 1186459"/>
                <a:gd name="connsiteY3" fmla="*/ 655548 h 1297617"/>
                <a:gd name="connsiteX4" fmla="*/ 714665 w 1186459"/>
                <a:gd name="connsiteY4" fmla="*/ 1297617 h 1297617"/>
                <a:gd name="connsiteX5" fmla="*/ 278117 w 1186459"/>
                <a:gd name="connsiteY5" fmla="*/ 1191057 h 1297617"/>
                <a:gd name="connsiteX6" fmla="*/ 456556 w 1186459"/>
                <a:gd name="connsiteY6" fmla="*/ 510107 h 1297617"/>
                <a:gd name="connsiteX7" fmla="*/ 0 w 1186459"/>
                <a:gd name="connsiteY7" fmla="*/ 384317 h 1297617"/>
                <a:gd name="connsiteX0" fmla="*/ 0 w 1186459"/>
                <a:gd name="connsiteY0" fmla="*/ 384317 h 1297617"/>
                <a:gd name="connsiteX1" fmla="*/ 746026 w 1186459"/>
                <a:gd name="connsiteY1" fmla="*/ 0 h 1297617"/>
                <a:gd name="connsiteX2" fmla="*/ 1186459 w 1186459"/>
                <a:gd name="connsiteY2" fmla="*/ 757800 h 1297617"/>
                <a:gd name="connsiteX3" fmla="*/ 842132 w 1186459"/>
                <a:gd name="connsiteY3" fmla="*/ 655548 h 1297617"/>
                <a:gd name="connsiteX4" fmla="*/ 714665 w 1186459"/>
                <a:gd name="connsiteY4" fmla="*/ 1297617 h 1297617"/>
                <a:gd name="connsiteX5" fmla="*/ 278117 w 1186459"/>
                <a:gd name="connsiteY5" fmla="*/ 1191057 h 1297617"/>
                <a:gd name="connsiteX6" fmla="*/ 422718 w 1186459"/>
                <a:gd name="connsiteY6" fmla="*/ 521035 h 1297617"/>
                <a:gd name="connsiteX7" fmla="*/ 0 w 1186459"/>
                <a:gd name="connsiteY7" fmla="*/ 384317 h 1297617"/>
                <a:gd name="connsiteX0" fmla="*/ 0 w 1186459"/>
                <a:gd name="connsiteY0" fmla="*/ 384317 h 1297617"/>
                <a:gd name="connsiteX1" fmla="*/ 746026 w 1186459"/>
                <a:gd name="connsiteY1" fmla="*/ 0 h 1297617"/>
                <a:gd name="connsiteX2" fmla="*/ 1186459 w 1186459"/>
                <a:gd name="connsiteY2" fmla="*/ 757800 h 1297617"/>
                <a:gd name="connsiteX3" fmla="*/ 842132 w 1186459"/>
                <a:gd name="connsiteY3" fmla="*/ 655548 h 1297617"/>
                <a:gd name="connsiteX4" fmla="*/ 714665 w 1186459"/>
                <a:gd name="connsiteY4" fmla="*/ 1297617 h 1297617"/>
                <a:gd name="connsiteX5" fmla="*/ 278117 w 1186459"/>
                <a:gd name="connsiteY5" fmla="*/ 1191057 h 1297617"/>
                <a:gd name="connsiteX6" fmla="*/ 383415 w 1186459"/>
                <a:gd name="connsiteY6" fmla="*/ 515045 h 1297617"/>
                <a:gd name="connsiteX7" fmla="*/ 0 w 1186459"/>
                <a:gd name="connsiteY7" fmla="*/ 384317 h 1297617"/>
                <a:gd name="connsiteX0" fmla="*/ 0 w 1186459"/>
                <a:gd name="connsiteY0" fmla="*/ 384317 h 1297617"/>
                <a:gd name="connsiteX1" fmla="*/ 746026 w 1186459"/>
                <a:gd name="connsiteY1" fmla="*/ 0 h 1297617"/>
                <a:gd name="connsiteX2" fmla="*/ 1186459 w 1186459"/>
                <a:gd name="connsiteY2" fmla="*/ 757800 h 1297617"/>
                <a:gd name="connsiteX3" fmla="*/ 808505 w 1186459"/>
                <a:gd name="connsiteY3" fmla="*/ 643988 h 1297617"/>
                <a:gd name="connsiteX4" fmla="*/ 714665 w 1186459"/>
                <a:gd name="connsiteY4" fmla="*/ 1297617 h 1297617"/>
                <a:gd name="connsiteX5" fmla="*/ 278117 w 1186459"/>
                <a:gd name="connsiteY5" fmla="*/ 1191057 h 1297617"/>
                <a:gd name="connsiteX6" fmla="*/ 383415 w 1186459"/>
                <a:gd name="connsiteY6" fmla="*/ 515045 h 1297617"/>
                <a:gd name="connsiteX7" fmla="*/ 0 w 1186459"/>
                <a:gd name="connsiteY7" fmla="*/ 384317 h 1297617"/>
                <a:gd name="connsiteX0" fmla="*/ 0 w 1186459"/>
                <a:gd name="connsiteY0" fmla="*/ 384317 h 1297617"/>
                <a:gd name="connsiteX1" fmla="*/ 746026 w 1186459"/>
                <a:gd name="connsiteY1" fmla="*/ 0 h 1297617"/>
                <a:gd name="connsiteX2" fmla="*/ 1186459 w 1186459"/>
                <a:gd name="connsiteY2" fmla="*/ 757800 h 1297617"/>
                <a:gd name="connsiteX3" fmla="*/ 830994 w 1186459"/>
                <a:gd name="connsiteY3" fmla="*/ 644198 h 1297617"/>
                <a:gd name="connsiteX4" fmla="*/ 714665 w 1186459"/>
                <a:gd name="connsiteY4" fmla="*/ 1297617 h 1297617"/>
                <a:gd name="connsiteX5" fmla="*/ 278117 w 1186459"/>
                <a:gd name="connsiteY5" fmla="*/ 1191057 h 1297617"/>
                <a:gd name="connsiteX6" fmla="*/ 383415 w 1186459"/>
                <a:gd name="connsiteY6" fmla="*/ 515045 h 1297617"/>
                <a:gd name="connsiteX7" fmla="*/ 0 w 1186459"/>
                <a:gd name="connsiteY7" fmla="*/ 384317 h 1297617"/>
                <a:gd name="connsiteX0" fmla="*/ 0 w 1186459"/>
                <a:gd name="connsiteY0" fmla="*/ 384317 h 1297617"/>
                <a:gd name="connsiteX1" fmla="*/ 746026 w 1186459"/>
                <a:gd name="connsiteY1" fmla="*/ 0 h 1297617"/>
                <a:gd name="connsiteX2" fmla="*/ 1186459 w 1186459"/>
                <a:gd name="connsiteY2" fmla="*/ 757800 h 1297617"/>
                <a:gd name="connsiteX3" fmla="*/ 774773 w 1186459"/>
                <a:gd name="connsiteY3" fmla="*/ 643671 h 1297617"/>
                <a:gd name="connsiteX4" fmla="*/ 714665 w 1186459"/>
                <a:gd name="connsiteY4" fmla="*/ 1297617 h 1297617"/>
                <a:gd name="connsiteX5" fmla="*/ 278117 w 1186459"/>
                <a:gd name="connsiteY5" fmla="*/ 1191057 h 1297617"/>
                <a:gd name="connsiteX6" fmla="*/ 383415 w 1186459"/>
                <a:gd name="connsiteY6" fmla="*/ 515045 h 1297617"/>
                <a:gd name="connsiteX7" fmla="*/ 0 w 1186459"/>
                <a:gd name="connsiteY7" fmla="*/ 384317 h 1297617"/>
                <a:gd name="connsiteX0" fmla="*/ 0 w 1186459"/>
                <a:gd name="connsiteY0" fmla="*/ 295099 h 1208399"/>
                <a:gd name="connsiteX1" fmla="*/ 666473 w 1186459"/>
                <a:gd name="connsiteY1" fmla="*/ 0 h 1208399"/>
                <a:gd name="connsiteX2" fmla="*/ 1186459 w 1186459"/>
                <a:gd name="connsiteY2" fmla="*/ 668582 h 1208399"/>
                <a:gd name="connsiteX3" fmla="*/ 774773 w 1186459"/>
                <a:gd name="connsiteY3" fmla="*/ 554453 h 1208399"/>
                <a:gd name="connsiteX4" fmla="*/ 714665 w 1186459"/>
                <a:gd name="connsiteY4" fmla="*/ 1208399 h 1208399"/>
                <a:gd name="connsiteX5" fmla="*/ 278117 w 1186459"/>
                <a:gd name="connsiteY5" fmla="*/ 1101839 h 1208399"/>
                <a:gd name="connsiteX6" fmla="*/ 383415 w 1186459"/>
                <a:gd name="connsiteY6" fmla="*/ 425827 h 1208399"/>
                <a:gd name="connsiteX7" fmla="*/ 0 w 1186459"/>
                <a:gd name="connsiteY7" fmla="*/ 295099 h 1208399"/>
                <a:gd name="connsiteX0" fmla="*/ 0 w 1186459"/>
                <a:gd name="connsiteY0" fmla="*/ 244342 h 1157642"/>
                <a:gd name="connsiteX1" fmla="*/ 682867 w 1186459"/>
                <a:gd name="connsiteY1" fmla="*/ 0 h 1157642"/>
                <a:gd name="connsiteX2" fmla="*/ 1186459 w 1186459"/>
                <a:gd name="connsiteY2" fmla="*/ 617825 h 1157642"/>
                <a:gd name="connsiteX3" fmla="*/ 774773 w 1186459"/>
                <a:gd name="connsiteY3" fmla="*/ 503696 h 1157642"/>
                <a:gd name="connsiteX4" fmla="*/ 714665 w 1186459"/>
                <a:gd name="connsiteY4" fmla="*/ 1157642 h 1157642"/>
                <a:gd name="connsiteX5" fmla="*/ 278117 w 1186459"/>
                <a:gd name="connsiteY5" fmla="*/ 1051082 h 1157642"/>
                <a:gd name="connsiteX6" fmla="*/ 383415 w 1186459"/>
                <a:gd name="connsiteY6" fmla="*/ 375070 h 1157642"/>
                <a:gd name="connsiteX7" fmla="*/ 0 w 1186459"/>
                <a:gd name="connsiteY7" fmla="*/ 244342 h 1157642"/>
                <a:gd name="connsiteX0" fmla="*/ 0 w 1202852"/>
                <a:gd name="connsiteY0" fmla="*/ 196955 h 1157642"/>
                <a:gd name="connsiteX1" fmla="*/ 699260 w 1202852"/>
                <a:gd name="connsiteY1" fmla="*/ 0 h 1157642"/>
                <a:gd name="connsiteX2" fmla="*/ 1202852 w 1202852"/>
                <a:gd name="connsiteY2" fmla="*/ 617825 h 1157642"/>
                <a:gd name="connsiteX3" fmla="*/ 791166 w 1202852"/>
                <a:gd name="connsiteY3" fmla="*/ 503696 h 1157642"/>
                <a:gd name="connsiteX4" fmla="*/ 731058 w 1202852"/>
                <a:gd name="connsiteY4" fmla="*/ 1157642 h 1157642"/>
                <a:gd name="connsiteX5" fmla="*/ 294510 w 1202852"/>
                <a:gd name="connsiteY5" fmla="*/ 1051082 h 1157642"/>
                <a:gd name="connsiteX6" fmla="*/ 399808 w 1202852"/>
                <a:gd name="connsiteY6" fmla="*/ 375070 h 1157642"/>
                <a:gd name="connsiteX7" fmla="*/ 0 w 1202852"/>
                <a:gd name="connsiteY7" fmla="*/ 196955 h 1157642"/>
                <a:gd name="connsiteX0" fmla="*/ 0 w 1213991"/>
                <a:gd name="connsiteY0" fmla="*/ 186360 h 1157642"/>
                <a:gd name="connsiteX1" fmla="*/ 710399 w 1213991"/>
                <a:gd name="connsiteY1" fmla="*/ 0 h 1157642"/>
                <a:gd name="connsiteX2" fmla="*/ 1213991 w 1213991"/>
                <a:gd name="connsiteY2" fmla="*/ 617825 h 1157642"/>
                <a:gd name="connsiteX3" fmla="*/ 802305 w 1213991"/>
                <a:gd name="connsiteY3" fmla="*/ 503696 h 1157642"/>
                <a:gd name="connsiteX4" fmla="*/ 742197 w 1213991"/>
                <a:gd name="connsiteY4" fmla="*/ 1157642 h 1157642"/>
                <a:gd name="connsiteX5" fmla="*/ 305649 w 1213991"/>
                <a:gd name="connsiteY5" fmla="*/ 1051082 h 1157642"/>
                <a:gd name="connsiteX6" fmla="*/ 410947 w 1213991"/>
                <a:gd name="connsiteY6" fmla="*/ 375070 h 1157642"/>
                <a:gd name="connsiteX7" fmla="*/ 0 w 1213991"/>
                <a:gd name="connsiteY7" fmla="*/ 186360 h 1157642"/>
                <a:gd name="connsiteX0" fmla="*/ 0 w 1213991"/>
                <a:gd name="connsiteY0" fmla="*/ 186360 h 1157642"/>
                <a:gd name="connsiteX1" fmla="*/ 710399 w 1213991"/>
                <a:gd name="connsiteY1" fmla="*/ 0 h 1157642"/>
                <a:gd name="connsiteX2" fmla="*/ 1213991 w 1213991"/>
                <a:gd name="connsiteY2" fmla="*/ 617825 h 1157642"/>
                <a:gd name="connsiteX3" fmla="*/ 802305 w 1213991"/>
                <a:gd name="connsiteY3" fmla="*/ 503696 h 1157642"/>
                <a:gd name="connsiteX4" fmla="*/ 742197 w 1213991"/>
                <a:gd name="connsiteY4" fmla="*/ 1157642 h 1157642"/>
                <a:gd name="connsiteX5" fmla="*/ 305649 w 1213991"/>
                <a:gd name="connsiteY5" fmla="*/ 1051082 h 1157642"/>
                <a:gd name="connsiteX6" fmla="*/ 371960 w 1213991"/>
                <a:gd name="connsiteY6" fmla="*/ 337985 h 1157642"/>
                <a:gd name="connsiteX7" fmla="*/ 0 w 1213991"/>
                <a:gd name="connsiteY7" fmla="*/ 186360 h 1157642"/>
                <a:gd name="connsiteX0" fmla="*/ 0 w 1213991"/>
                <a:gd name="connsiteY0" fmla="*/ 186360 h 1157642"/>
                <a:gd name="connsiteX1" fmla="*/ 710399 w 1213991"/>
                <a:gd name="connsiteY1" fmla="*/ 0 h 1157642"/>
                <a:gd name="connsiteX2" fmla="*/ 1213991 w 1213991"/>
                <a:gd name="connsiteY2" fmla="*/ 617825 h 1157642"/>
                <a:gd name="connsiteX3" fmla="*/ 802305 w 1213991"/>
                <a:gd name="connsiteY3" fmla="*/ 503696 h 1157642"/>
                <a:gd name="connsiteX4" fmla="*/ 742197 w 1213991"/>
                <a:gd name="connsiteY4" fmla="*/ 1157642 h 1157642"/>
                <a:gd name="connsiteX5" fmla="*/ 305649 w 1213991"/>
                <a:gd name="connsiteY5" fmla="*/ 1051082 h 1157642"/>
                <a:gd name="connsiteX6" fmla="*/ 423245 w 1213991"/>
                <a:gd name="connsiteY6" fmla="*/ 270195 h 1157642"/>
                <a:gd name="connsiteX7" fmla="*/ 0 w 1213991"/>
                <a:gd name="connsiteY7" fmla="*/ 186360 h 1157642"/>
                <a:gd name="connsiteX0" fmla="*/ 0 w 1213991"/>
                <a:gd name="connsiteY0" fmla="*/ 186360 h 1157642"/>
                <a:gd name="connsiteX1" fmla="*/ 710399 w 1213991"/>
                <a:gd name="connsiteY1" fmla="*/ 0 h 1157642"/>
                <a:gd name="connsiteX2" fmla="*/ 1213991 w 1213991"/>
                <a:gd name="connsiteY2" fmla="*/ 617825 h 1157642"/>
                <a:gd name="connsiteX3" fmla="*/ 802305 w 1213991"/>
                <a:gd name="connsiteY3" fmla="*/ 503696 h 1157642"/>
                <a:gd name="connsiteX4" fmla="*/ 742197 w 1213991"/>
                <a:gd name="connsiteY4" fmla="*/ 1157642 h 1157642"/>
                <a:gd name="connsiteX5" fmla="*/ 305649 w 1213991"/>
                <a:gd name="connsiteY5" fmla="*/ 1051082 h 1157642"/>
                <a:gd name="connsiteX6" fmla="*/ 377742 w 1213991"/>
                <a:gd name="connsiteY6" fmla="*/ 322289 h 1157642"/>
                <a:gd name="connsiteX7" fmla="*/ 0 w 1213991"/>
                <a:gd name="connsiteY7" fmla="*/ 186360 h 1157642"/>
                <a:gd name="connsiteX0" fmla="*/ 0 w 1213991"/>
                <a:gd name="connsiteY0" fmla="*/ 186360 h 1157642"/>
                <a:gd name="connsiteX1" fmla="*/ 710399 w 1213991"/>
                <a:gd name="connsiteY1" fmla="*/ 0 h 1157642"/>
                <a:gd name="connsiteX2" fmla="*/ 1213991 w 1213991"/>
                <a:gd name="connsiteY2" fmla="*/ 617825 h 1157642"/>
                <a:gd name="connsiteX3" fmla="*/ 803674 w 1213991"/>
                <a:gd name="connsiteY3" fmla="*/ 367230 h 1157642"/>
                <a:gd name="connsiteX4" fmla="*/ 742197 w 1213991"/>
                <a:gd name="connsiteY4" fmla="*/ 1157642 h 1157642"/>
                <a:gd name="connsiteX5" fmla="*/ 305649 w 1213991"/>
                <a:gd name="connsiteY5" fmla="*/ 1051082 h 1157642"/>
                <a:gd name="connsiteX6" fmla="*/ 377742 w 1213991"/>
                <a:gd name="connsiteY6" fmla="*/ 322289 h 1157642"/>
                <a:gd name="connsiteX7" fmla="*/ 0 w 1213991"/>
                <a:gd name="connsiteY7" fmla="*/ 186360 h 1157642"/>
                <a:gd name="connsiteX0" fmla="*/ 0 w 1213991"/>
                <a:gd name="connsiteY0" fmla="*/ 186360 h 1157642"/>
                <a:gd name="connsiteX1" fmla="*/ 710399 w 1213991"/>
                <a:gd name="connsiteY1" fmla="*/ 0 h 1157642"/>
                <a:gd name="connsiteX2" fmla="*/ 1213991 w 1213991"/>
                <a:gd name="connsiteY2" fmla="*/ 617825 h 1157642"/>
                <a:gd name="connsiteX3" fmla="*/ 796946 w 1213991"/>
                <a:gd name="connsiteY3" fmla="*/ 477404 h 1157642"/>
                <a:gd name="connsiteX4" fmla="*/ 742197 w 1213991"/>
                <a:gd name="connsiteY4" fmla="*/ 1157642 h 1157642"/>
                <a:gd name="connsiteX5" fmla="*/ 305649 w 1213991"/>
                <a:gd name="connsiteY5" fmla="*/ 1051082 h 1157642"/>
                <a:gd name="connsiteX6" fmla="*/ 377742 w 1213991"/>
                <a:gd name="connsiteY6" fmla="*/ 322289 h 1157642"/>
                <a:gd name="connsiteX7" fmla="*/ 0 w 1213991"/>
                <a:gd name="connsiteY7" fmla="*/ 186360 h 1157642"/>
                <a:gd name="connsiteX0" fmla="*/ 0 w 1213991"/>
                <a:gd name="connsiteY0" fmla="*/ 375217 h 1346499"/>
                <a:gd name="connsiteX1" fmla="*/ 723538 w 1213991"/>
                <a:gd name="connsiteY1" fmla="*/ 0 h 1346499"/>
                <a:gd name="connsiteX2" fmla="*/ 1213991 w 1213991"/>
                <a:gd name="connsiteY2" fmla="*/ 806682 h 1346499"/>
                <a:gd name="connsiteX3" fmla="*/ 796946 w 1213991"/>
                <a:gd name="connsiteY3" fmla="*/ 666261 h 1346499"/>
                <a:gd name="connsiteX4" fmla="*/ 742197 w 1213991"/>
                <a:gd name="connsiteY4" fmla="*/ 1346499 h 1346499"/>
                <a:gd name="connsiteX5" fmla="*/ 305649 w 1213991"/>
                <a:gd name="connsiteY5" fmla="*/ 1239939 h 1346499"/>
                <a:gd name="connsiteX6" fmla="*/ 377742 w 1213991"/>
                <a:gd name="connsiteY6" fmla="*/ 511146 h 1346499"/>
                <a:gd name="connsiteX7" fmla="*/ 0 w 1213991"/>
                <a:gd name="connsiteY7" fmla="*/ 375217 h 1346499"/>
                <a:gd name="connsiteX0" fmla="*/ 0 w 1213991"/>
                <a:gd name="connsiteY0" fmla="*/ 375217 h 1346499"/>
                <a:gd name="connsiteX1" fmla="*/ 723538 w 1213991"/>
                <a:gd name="connsiteY1" fmla="*/ 0 h 1346499"/>
                <a:gd name="connsiteX2" fmla="*/ 1213991 w 1213991"/>
                <a:gd name="connsiteY2" fmla="*/ 806682 h 1346499"/>
                <a:gd name="connsiteX3" fmla="*/ 796946 w 1213991"/>
                <a:gd name="connsiteY3" fmla="*/ 666261 h 1346499"/>
                <a:gd name="connsiteX4" fmla="*/ 742197 w 1213991"/>
                <a:gd name="connsiteY4" fmla="*/ 1346499 h 1346499"/>
                <a:gd name="connsiteX5" fmla="*/ 305649 w 1213991"/>
                <a:gd name="connsiteY5" fmla="*/ 1239939 h 1346499"/>
                <a:gd name="connsiteX6" fmla="*/ 398885 w 1213991"/>
                <a:gd name="connsiteY6" fmla="*/ 466788 h 1346499"/>
                <a:gd name="connsiteX7" fmla="*/ 0 w 1213991"/>
                <a:gd name="connsiteY7" fmla="*/ 375217 h 1346499"/>
                <a:gd name="connsiteX0" fmla="*/ 0 w 1213991"/>
                <a:gd name="connsiteY0" fmla="*/ 375217 h 1346499"/>
                <a:gd name="connsiteX1" fmla="*/ 723538 w 1213991"/>
                <a:gd name="connsiteY1" fmla="*/ 0 h 1346499"/>
                <a:gd name="connsiteX2" fmla="*/ 1213991 w 1213991"/>
                <a:gd name="connsiteY2" fmla="*/ 806682 h 1346499"/>
                <a:gd name="connsiteX3" fmla="*/ 783669 w 1213991"/>
                <a:gd name="connsiteY3" fmla="*/ 615244 h 1346499"/>
                <a:gd name="connsiteX4" fmla="*/ 742197 w 1213991"/>
                <a:gd name="connsiteY4" fmla="*/ 1346499 h 1346499"/>
                <a:gd name="connsiteX5" fmla="*/ 305649 w 1213991"/>
                <a:gd name="connsiteY5" fmla="*/ 1239939 h 1346499"/>
                <a:gd name="connsiteX6" fmla="*/ 398885 w 1213991"/>
                <a:gd name="connsiteY6" fmla="*/ 466788 h 1346499"/>
                <a:gd name="connsiteX7" fmla="*/ 0 w 1213991"/>
                <a:gd name="connsiteY7" fmla="*/ 375217 h 1346499"/>
                <a:gd name="connsiteX0" fmla="*/ 0 w 1179828"/>
                <a:gd name="connsiteY0" fmla="*/ 375217 h 1346499"/>
                <a:gd name="connsiteX1" fmla="*/ 723538 w 1179828"/>
                <a:gd name="connsiteY1" fmla="*/ 0 h 1346499"/>
                <a:gd name="connsiteX2" fmla="*/ 1179828 w 1179828"/>
                <a:gd name="connsiteY2" fmla="*/ 774573 h 1346499"/>
                <a:gd name="connsiteX3" fmla="*/ 783669 w 1179828"/>
                <a:gd name="connsiteY3" fmla="*/ 615244 h 1346499"/>
                <a:gd name="connsiteX4" fmla="*/ 742197 w 1179828"/>
                <a:gd name="connsiteY4" fmla="*/ 1346499 h 1346499"/>
                <a:gd name="connsiteX5" fmla="*/ 305649 w 1179828"/>
                <a:gd name="connsiteY5" fmla="*/ 1239939 h 1346499"/>
                <a:gd name="connsiteX6" fmla="*/ 398885 w 1179828"/>
                <a:gd name="connsiteY6" fmla="*/ 466788 h 1346499"/>
                <a:gd name="connsiteX7" fmla="*/ 0 w 1179828"/>
                <a:gd name="connsiteY7" fmla="*/ 375217 h 1346499"/>
                <a:gd name="connsiteX0" fmla="*/ 0 w 1166033"/>
                <a:gd name="connsiteY0" fmla="*/ 375217 h 1346499"/>
                <a:gd name="connsiteX1" fmla="*/ 723538 w 1166033"/>
                <a:gd name="connsiteY1" fmla="*/ 0 h 1346499"/>
                <a:gd name="connsiteX2" fmla="*/ 1166033 w 1166033"/>
                <a:gd name="connsiteY2" fmla="*/ 774454 h 1346499"/>
                <a:gd name="connsiteX3" fmla="*/ 783669 w 1166033"/>
                <a:gd name="connsiteY3" fmla="*/ 615244 h 1346499"/>
                <a:gd name="connsiteX4" fmla="*/ 742197 w 1166033"/>
                <a:gd name="connsiteY4" fmla="*/ 1346499 h 1346499"/>
                <a:gd name="connsiteX5" fmla="*/ 305649 w 1166033"/>
                <a:gd name="connsiteY5" fmla="*/ 1239939 h 1346499"/>
                <a:gd name="connsiteX6" fmla="*/ 398885 w 1166033"/>
                <a:gd name="connsiteY6" fmla="*/ 466788 h 1346499"/>
                <a:gd name="connsiteX7" fmla="*/ 0 w 1166033"/>
                <a:gd name="connsiteY7" fmla="*/ 375217 h 1346499"/>
                <a:gd name="connsiteX0" fmla="*/ -1 w 1131481"/>
                <a:gd name="connsiteY0" fmla="*/ 369153 h 1346499"/>
                <a:gd name="connsiteX1" fmla="*/ 688986 w 1131481"/>
                <a:gd name="connsiteY1" fmla="*/ 0 h 1346499"/>
                <a:gd name="connsiteX2" fmla="*/ 1131481 w 1131481"/>
                <a:gd name="connsiteY2" fmla="*/ 774454 h 1346499"/>
                <a:gd name="connsiteX3" fmla="*/ 749117 w 1131481"/>
                <a:gd name="connsiteY3" fmla="*/ 615244 h 1346499"/>
                <a:gd name="connsiteX4" fmla="*/ 707645 w 1131481"/>
                <a:gd name="connsiteY4" fmla="*/ 1346499 h 1346499"/>
                <a:gd name="connsiteX5" fmla="*/ 271097 w 1131481"/>
                <a:gd name="connsiteY5" fmla="*/ 1239939 h 1346499"/>
                <a:gd name="connsiteX6" fmla="*/ 364333 w 1131481"/>
                <a:gd name="connsiteY6" fmla="*/ 466788 h 1346499"/>
                <a:gd name="connsiteX7" fmla="*/ -1 w 1131481"/>
                <a:gd name="connsiteY7" fmla="*/ 369153 h 1346499"/>
                <a:gd name="connsiteX0" fmla="*/ 0 w 1097189"/>
                <a:gd name="connsiteY0" fmla="*/ 369153 h 1346499"/>
                <a:gd name="connsiteX1" fmla="*/ 688987 w 1097189"/>
                <a:gd name="connsiteY1" fmla="*/ 0 h 1346499"/>
                <a:gd name="connsiteX2" fmla="*/ 1097189 w 1097189"/>
                <a:gd name="connsiteY2" fmla="*/ 755070 h 1346499"/>
                <a:gd name="connsiteX3" fmla="*/ 749118 w 1097189"/>
                <a:gd name="connsiteY3" fmla="*/ 615244 h 1346499"/>
                <a:gd name="connsiteX4" fmla="*/ 707646 w 1097189"/>
                <a:gd name="connsiteY4" fmla="*/ 1346499 h 1346499"/>
                <a:gd name="connsiteX5" fmla="*/ 271098 w 1097189"/>
                <a:gd name="connsiteY5" fmla="*/ 1239939 h 1346499"/>
                <a:gd name="connsiteX6" fmla="*/ 364334 w 1097189"/>
                <a:gd name="connsiteY6" fmla="*/ 466788 h 1346499"/>
                <a:gd name="connsiteX7" fmla="*/ 0 w 1097189"/>
                <a:gd name="connsiteY7" fmla="*/ 369153 h 1346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7189" h="1346499">
                  <a:moveTo>
                    <a:pt x="0" y="369153"/>
                  </a:moveTo>
                  <a:lnTo>
                    <a:pt x="688987" y="0"/>
                  </a:lnTo>
                  <a:lnTo>
                    <a:pt x="1097189" y="755070"/>
                  </a:lnTo>
                  <a:lnTo>
                    <a:pt x="749118" y="615244"/>
                  </a:lnTo>
                  <a:lnTo>
                    <a:pt x="707646" y="1346499"/>
                  </a:lnTo>
                  <a:lnTo>
                    <a:pt x="271098" y="1239939"/>
                  </a:lnTo>
                  <a:lnTo>
                    <a:pt x="364334" y="466788"/>
                  </a:lnTo>
                  <a:lnTo>
                    <a:pt x="0" y="369153"/>
                  </a:ln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73E3F16-ED88-4213-86B0-4EDECE5FA6EF}"/>
              </a:ext>
            </a:extLst>
          </p:cNvPr>
          <p:cNvSpPr/>
          <p:nvPr/>
        </p:nvSpPr>
        <p:spPr>
          <a:xfrm>
            <a:off x="506741" y="1886755"/>
            <a:ext cx="2890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Simulated using COMSOL</a:t>
            </a:r>
            <a:endParaRPr lang="LID4096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3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4" grpId="0" animBg="1"/>
      <p:bldP spid="23" grpId="0" animBg="1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03D48B39-481E-4E60-890F-1A4A56A46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0893" y="4175009"/>
            <a:ext cx="2037340" cy="20373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74FEB5-6CDD-4447-8A0F-77ABE66232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301" r="23365"/>
          <a:stretch/>
        </p:blipFill>
        <p:spPr>
          <a:xfrm>
            <a:off x="11273122" y="1588647"/>
            <a:ext cx="496528" cy="2599895"/>
          </a:xfrm>
          <a:prstGeom prst="rect">
            <a:avLst/>
          </a:prstGeom>
        </p:spPr>
      </p:pic>
      <p:sp>
        <p:nvSpPr>
          <p:cNvPr id="23" name="Rechteck 2">
            <a:extLst>
              <a:ext uri="{FF2B5EF4-FFF2-40B4-BE49-F238E27FC236}">
                <a16:creationId xmlns:a16="http://schemas.microsoft.com/office/drawing/2014/main" id="{9600792E-E4AE-40D9-930F-1115B44EBCDE}"/>
              </a:ext>
            </a:extLst>
          </p:cNvPr>
          <p:cNvSpPr/>
          <p:nvPr/>
        </p:nvSpPr>
        <p:spPr>
          <a:xfrm>
            <a:off x="1288675" y="6238097"/>
            <a:ext cx="2272937" cy="335586"/>
          </a:xfrm>
          <a:prstGeom prst="rect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Start of </a:t>
            </a:r>
            <a:r>
              <a:rPr lang="de-CH" dirty="0" err="1">
                <a:solidFill>
                  <a:schemeClr val="tx1"/>
                </a:solidFill>
              </a:rPr>
              <a:t>ventilation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4" name="Rechteck 2">
            <a:extLst>
              <a:ext uri="{FF2B5EF4-FFF2-40B4-BE49-F238E27FC236}">
                <a16:creationId xmlns:a16="http://schemas.microsoft.com/office/drawing/2014/main" id="{E355370F-F4DE-4FE5-9431-7C5EE6982DDC}"/>
              </a:ext>
            </a:extLst>
          </p:cNvPr>
          <p:cNvSpPr/>
          <p:nvPr/>
        </p:nvSpPr>
        <p:spPr>
          <a:xfrm>
            <a:off x="3722593" y="6238097"/>
            <a:ext cx="2272937" cy="335586"/>
          </a:xfrm>
          <a:prstGeom prst="rect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End of </a:t>
            </a:r>
            <a:r>
              <a:rPr lang="de-CH" dirty="0" err="1">
                <a:solidFill>
                  <a:schemeClr val="tx1"/>
                </a:solidFill>
              </a:rPr>
              <a:t>ventilation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5" name="Rechteck 2">
            <a:extLst>
              <a:ext uri="{FF2B5EF4-FFF2-40B4-BE49-F238E27FC236}">
                <a16:creationId xmlns:a16="http://schemas.microsoft.com/office/drawing/2014/main" id="{91E767F0-9D87-4E52-9643-1AA038BA8C17}"/>
              </a:ext>
            </a:extLst>
          </p:cNvPr>
          <p:cNvSpPr/>
          <p:nvPr/>
        </p:nvSpPr>
        <p:spPr>
          <a:xfrm>
            <a:off x="6200953" y="6249926"/>
            <a:ext cx="2272937" cy="335586"/>
          </a:xfrm>
          <a:prstGeom prst="rect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Start </a:t>
            </a:r>
            <a:r>
              <a:rPr lang="de-CH" dirty="0" err="1">
                <a:solidFill>
                  <a:schemeClr val="tx1"/>
                </a:solidFill>
              </a:rPr>
              <a:t>of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resaturated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6" name="Rechteck 2">
            <a:extLst>
              <a:ext uri="{FF2B5EF4-FFF2-40B4-BE49-F238E27FC236}">
                <a16:creationId xmlns:a16="http://schemas.microsoft.com/office/drawing/2014/main" id="{302C96F8-8438-469D-B66F-04CD18847BA2}"/>
              </a:ext>
            </a:extLst>
          </p:cNvPr>
          <p:cNvSpPr/>
          <p:nvPr/>
        </p:nvSpPr>
        <p:spPr>
          <a:xfrm>
            <a:off x="8600943" y="6238097"/>
            <a:ext cx="2272937" cy="335586"/>
          </a:xfrm>
          <a:prstGeom prst="rect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End </a:t>
            </a:r>
            <a:r>
              <a:rPr lang="de-CH" dirty="0" err="1">
                <a:solidFill>
                  <a:schemeClr val="tx1"/>
                </a:solidFill>
              </a:rPr>
              <a:t>of</a:t>
            </a:r>
            <a:r>
              <a:rPr lang="de-CH" dirty="0">
                <a:solidFill>
                  <a:schemeClr val="tx1"/>
                </a:solidFill>
              </a:rPr>
              <a:t> </a:t>
            </a:r>
            <a:r>
              <a:rPr lang="de-CH" dirty="0" err="1">
                <a:solidFill>
                  <a:schemeClr val="tx1"/>
                </a:solidFill>
              </a:rPr>
              <a:t>resaturated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7" name="Rechteck 2">
            <a:extLst>
              <a:ext uri="{FF2B5EF4-FFF2-40B4-BE49-F238E27FC236}">
                <a16:creationId xmlns:a16="http://schemas.microsoft.com/office/drawing/2014/main" id="{A548CBDB-8275-4544-8884-2FFD47A431E8}"/>
              </a:ext>
            </a:extLst>
          </p:cNvPr>
          <p:cNvSpPr/>
          <p:nvPr/>
        </p:nvSpPr>
        <p:spPr>
          <a:xfrm rot="16200000">
            <a:off x="-371977" y="4883272"/>
            <a:ext cx="2010281" cy="62081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>
                <a:solidFill>
                  <a:schemeClr val="tx1"/>
                </a:solidFill>
              </a:rPr>
              <a:t>Variation </a:t>
            </a:r>
            <a:r>
              <a:rPr lang="de-CH" err="1">
                <a:solidFill>
                  <a:schemeClr val="tx1"/>
                </a:solidFill>
              </a:rPr>
              <a:t>of</a:t>
            </a:r>
            <a:r>
              <a:rPr lang="de-CH">
                <a:solidFill>
                  <a:schemeClr val="tx1"/>
                </a:solidFill>
              </a:rPr>
              <a:t> </a:t>
            </a:r>
            <a:r>
              <a:rPr lang="de-CH" err="1">
                <a:solidFill>
                  <a:schemeClr val="tx1"/>
                </a:solidFill>
              </a:rPr>
              <a:t>unsaturated</a:t>
            </a:r>
            <a:r>
              <a:rPr lang="de-CH">
                <a:solidFill>
                  <a:schemeClr val="tx1"/>
                </a:solidFill>
              </a:rPr>
              <a:t> </a:t>
            </a:r>
            <a:r>
              <a:rPr lang="de-CH" err="1">
                <a:solidFill>
                  <a:schemeClr val="tx1"/>
                </a:solidFill>
              </a:rPr>
              <a:t>zone</a:t>
            </a:r>
            <a:endParaRPr lang="de-CH">
              <a:solidFill>
                <a:schemeClr val="tx1"/>
              </a:solidFill>
            </a:endParaRPr>
          </a:p>
        </p:txBody>
      </p:sp>
      <p:sp>
        <p:nvSpPr>
          <p:cNvPr id="28" name="Rechteck 2">
            <a:extLst>
              <a:ext uri="{FF2B5EF4-FFF2-40B4-BE49-F238E27FC236}">
                <a16:creationId xmlns:a16="http://schemas.microsoft.com/office/drawing/2014/main" id="{C6C8AAB2-DAC7-4CD2-800F-7816FC94662D}"/>
              </a:ext>
            </a:extLst>
          </p:cNvPr>
          <p:cNvSpPr/>
          <p:nvPr/>
        </p:nvSpPr>
        <p:spPr>
          <a:xfrm rot="16200000">
            <a:off x="-521078" y="2545156"/>
            <a:ext cx="2317378" cy="404359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L = 4 m</a:t>
            </a:r>
          </a:p>
        </p:txBody>
      </p:sp>
      <p:sp>
        <p:nvSpPr>
          <p:cNvPr id="56" name="Right Bracket 55">
            <a:extLst>
              <a:ext uri="{FF2B5EF4-FFF2-40B4-BE49-F238E27FC236}">
                <a16:creationId xmlns:a16="http://schemas.microsoft.com/office/drawing/2014/main" id="{5F5C7640-ED9F-26AC-058B-1C098E3A9312}"/>
              </a:ext>
            </a:extLst>
          </p:cNvPr>
          <p:cNvSpPr/>
          <p:nvPr/>
        </p:nvSpPr>
        <p:spPr>
          <a:xfrm rot="5400000">
            <a:off x="11524276" y="4788261"/>
            <a:ext cx="229939" cy="732249"/>
          </a:xfrm>
          <a:prstGeom prst="righ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2CA7F3-4839-0312-B054-17432F17452F}"/>
              </a:ext>
            </a:extLst>
          </p:cNvPr>
          <p:cNvSpPr txBox="1"/>
          <p:nvPr/>
        </p:nvSpPr>
        <p:spPr>
          <a:xfrm>
            <a:off x="11201610" y="4928986"/>
            <a:ext cx="903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0.5 m</a:t>
            </a:r>
            <a:endParaRPr lang="en-SE" sz="1600" dirty="0"/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F1CB6582-34A9-6CB1-CC73-CAF3B90E43BD}"/>
              </a:ext>
            </a:extLst>
          </p:cNvPr>
          <p:cNvSpPr txBox="1">
            <a:spLocks/>
          </p:cNvSpPr>
          <p:nvPr/>
        </p:nvSpPr>
        <p:spPr>
          <a:xfrm>
            <a:off x="992188" y="609945"/>
            <a:ext cx="8852852" cy="44513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900" kern="1200" spc="300">
                <a:solidFill>
                  <a:schemeClr val="tx2">
                    <a:alpha val="7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Preliminary simulation results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EE5283-B714-6687-94FD-AAF716D7206A}"/>
              </a:ext>
            </a:extLst>
          </p:cNvPr>
          <p:cNvSpPr txBox="1"/>
          <p:nvPr/>
        </p:nvSpPr>
        <p:spPr>
          <a:xfrm>
            <a:off x="11300886" y="1472970"/>
            <a:ext cx="59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RH</a:t>
            </a:r>
            <a:endParaRPr lang="en-S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C5BA4DA5-F23F-8347-4B8D-CADC797F25AC}"/>
              </a:ext>
            </a:extLst>
          </p:cNvPr>
          <p:cNvSpPr txBox="1">
            <a:spLocks/>
          </p:cNvSpPr>
          <p:nvPr/>
        </p:nvSpPr>
        <p:spPr>
          <a:xfrm>
            <a:off x="1101020" y="1165511"/>
            <a:ext cx="10199866" cy="69199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3000"/>
              </a:lnSpc>
              <a:buFont typeface="Arial" panose="020B0604020202020204" pitchFamily="34" charset="0"/>
              <a:buNone/>
            </a:pPr>
            <a:r>
              <a:rPr lang="en-US" sz="2000" dirty="0"/>
              <a:t>Unsaturated zone evolution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8BA63F6-7715-4D82-80AB-C6EACF5672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6473" y="4188539"/>
            <a:ext cx="2037339" cy="203733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3FDA7D0-A959-4FE7-AB2C-6CB7A41B42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902" y="4161481"/>
            <a:ext cx="2037339" cy="203733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AE156B1-6580-4143-9FB3-03AB4CA02D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8751" y="4161480"/>
            <a:ext cx="2037340" cy="203734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D06264A-EE94-4137-B68A-57A7B8F20E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1982" y="1699913"/>
            <a:ext cx="2037339" cy="203733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3F7F2C2-CC93-4FF1-A516-D937152042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4902" y="1699912"/>
            <a:ext cx="2037339" cy="203733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5780347-F80C-4F43-A48D-AE9979D1CA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18751" y="1699913"/>
            <a:ext cx="2037341" cy="20373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9A76C6A-2E93-4AE6-B337-ABB1556DB1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36539" y="1699913"/>
            <a:ext cx="2037341" cy="20373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9A83330-EB95-48F7-B268-EE50D542E972}"/>
              </a:ext>
            </a:extLst>
          </p:cNvPr>
          <p:cNvSpPr/>
          <p:nvPr/>
        </p:nvSpPr>
        <p:spPr>
          <a:xfrm>
            <a:off x="4455459" y="4161480"/>
            <a:ext cx="1030941" cy="562920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109D82C-8B59-4A77-8128-67F018DBBD36}"/>
              </a:ext>
            </a:extLst>
          </p:cNvPr>
          <p:cNvSpPr/>
          <p:nvPr/>
        </p:nvSpPr>
        <p:spPr>
          <a:xfrm>
            <a:off x="4141694" y="5717619"/>
            <a:ext cx="881280" cy="481201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806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>
            <a:extLst>
              <a:ext uri="{FF2B5EF4-FFF2-40B4-BE49-F238E27FC236}">
                <a16:creationId xmlns:a16="http://schemas.microsoft.com/office/drawing/2014/main" id="{0FD8B5C9-D56C-F48C-7FAA-8BAFDE451C14}"/>
              </a:ext>
            </a:extLst>
          </p:cNvPr>
          <p:cNvSpPr txBox="1">
            <a:spLocks/>
          </p:cNvSpPr>
          <p:nvPr/>
        </p:nvSpPr>
        <p:spPr>
          <a:xfrm>
            <a:off x="992188" y="609945"/>
            <a:ext cx="8852852" cy="44513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900" kern="1200" spc="300">
                <a:solidFill>
                  <a:schemeClr val="tx2">
                    <a:alpha val="7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Preliminary simulation results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CBECDEB-143B-C093-0C6E-C37D7F169614}"/>
              </a:ext>
            </a:extLst>
          </p:cNvPr>
          <p:cNvSpPr txBox="1">
            <a:spLocks/>
          </p:cNvSpPr>
          <p:nvPr/>
        </p:nvSpPr>
        <p:spPr>
          <a:xfrm>
            <a:off x="1069529" y="1096283"/>
            <a:ext cx="10199866" cy="821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3000"/>
              </a:lnSpc>
              <a:buFont typeface="Arial" panose="020B0604020202020204" pitchFamily="34" charset="0"/>
              <a:buNone/>
            </a:pPr>
            <a:r>
              <a:rPr lang="en-US" sz="2000" dirty="0"/>
              <a:t>Damaged zone evolution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37243B5-5BC3-436F-ADA2-269C62A264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737" y="4174754"/>
            <a:ext cx="5955449" cy="241940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EE07D7-4F8F-46DD-A35D-2063F8CDC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7876" y="1738490"/>
            <a:ext cx="5983840" cy="279825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FD0B91F-2414-46B1-AEEB-528900A7AF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0539" y="1124008"/>
            <a:ext cx="5975486" cy="279434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F33A198-23FA-4214-976F-014A57E40C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5070" y="1678930"/>
            <a:ext cx="6026507" cy="281820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BA31CB4-8E5C-4205-9DCC-6664FF3A39DD}"/>
              </a:ext>
            </a:extLst>
          </p:cNvPr>
          <p:cNvSpPr/>
          <p:nvPr/>
        </p:nvSpPr>
        <p:spPr>
          <a:xfrm>
            <a:off x="3711712" y="4309655"/>
            <a:ext cx="268941" cy="227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04E1CB0-5E59-465F-A3E5-4826862B88D3}"/>
              </a:ext>
            </a:extLst>
          </p:cNvPr>
          <p:cNvSpPr/>
          <p:nvPr/>
        </p:nvSpPr>
        <p:spPr>
          <a:xfrm>
            <a:off x="4850233" y="5384454"/>
            <a:ext cx="268941" cy="227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5B310D-D0C5-41B4-96BF-649929DBBFD7}"/>
              </a:ext>
            </a:extLst>
          </p:cNvPr>
          <p:cNvSpPr/>
          <p:nvPr/>
        </p:nvSpPr>
        <p:spPr>
          <a:xfrm>
            <a:off x="8696092" y="4534785"/>
            <a:ext cx="268941" cy="227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8DE336-48F8-46E1-B57B-2C299F267261}"/>
              </a:ext>
            </a:extLst>
          </p:cNvPr>
          <p:cNvSpPr/>
          <p:nvPr/>
        </p:nvSpPr>
        <p:spPr>
          <a:xfrm>
            <a:off x="528480" y="2265323"/>
            <a:ext cx="268941" cy="227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9473FF7-6E1D-4CE5-986E-6DA843FA42AE}"/>
              </a:ext>
            </a:extLst>
          </p:cNvPr>
          <p:cNvSpPr/>
          <p:nvPr/>
        </p:nvSpPr>
        <p:spPr>
          <a:xfrm>
            <a:off x="3442771" y="1731349"/>
            <a:ext cx="268941" cy="227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2AB82A5-9F70-4030-8F01-21F5CE01D43C}"/>
              </a:ext>
            </a:extLst>
          </p:cNvPr>
          <p:cNvSpPr/>
          <p:nvPr/>
        </p:nvSpPr>
        <p:spPr>
          <a:xfrm>
            <a:off x="8347559" y="2456155"/>
            <a:ext cx="268941" cy="227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3E83B0-3FF5-4AAE-A856-0FF57712B89F}"/>
              </a:ext>
            </a:extLst>
          </p:cNvPr>
          <p:cNvSpPr/>
          <p:nvPr/>
        </p:nvSpPr>
        <p:spPr>
          <a:xfrm>
            <a:off x="10712009" y="3333187"/>
            <a:ext cx="892517" cy="64994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B1ADCE4-A022-4A82-8C99-208F96032792}"/>
              </a:ext>
            </a:extLst>
          </p:cNvPr>
          <p:cNvSpPr/>
          <p:nvPr/>
        </p:nvSpPr>
        <p:spPr>
          <a:xfrm>
            <a:off x="6366954" y="2683246"/>
            <a:ext cx="892517" cy="64994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1CAD6EA-42A0-4C41-BCF6-B949337A1069}"/>
              </a:ext>
            </a:extLst>
          </p:cNvPr>
          <p:cNvSpPr/>
          <p:nvPr/>
        </p:nvSpPr>
        <p:spPr>
          <a:xfrm>
            <a:off x="4087788" y="2174615"/>
            <a:ext cx="1136246" cy="79420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B8541AF-18D9-4AED-931C-CAA0BE401521}"/>
              </a:ext>
            </a:extLst>
          </p:cNvPr>
          <p:cNvSpPr/>
          <p:nvPr/>
        </p:nvSpPr>
        <p:spPr>
          <a:xfrm>
            <a:off x="8433626" y="2835565"/>
            <a:ext cx="1255319" cy="95199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0952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9CEAA-26C0-96E6-C61F-B59CCEE1F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>
            <a:extLst>
              <a:ext uri="{FF2B5EF4-FFF2-40B4-BE49-F238E27FC236}">
                <a16:creationId xmlns:a16="http://schemas.microsoft.com/office/drawing/2014/main" id="{9FB2980A-68A8-6229-EE78-9585AC857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Next step plan (hydromechanical modelling)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27965D-569F-FC8C-750F-3064CC54E982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16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401D5C76-A862-CB6F-C129-18F1BEEFFDC4}"/>
              </a:ext>
            </a:extLst>
          </p:cNvPr>
          <p:cNvSpPr txBox="1">
            <a:spLocks/>
          </p:cNvSpPr>
          <p:nvPr/>
        </p:nvSpPr>
        <p:spPr>
          <a:xfrm>
            <a:off x="935037" y="1375508"/>
            <a:ext cx="10199866" cy="4673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Generating new DFN with conditioned simulation.</a:t>
            </a:r>
          </a:p>
          <a:p>
            <a:pPr>
              <a:lnSpc>
                <a:spcPct val="113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Adjusting parameters based on the current updates from the lab team.</a:t>
            </a:r>
          </a:p>
          <a:p>
            <a:pPr>
              <a:lnSpc>
                <a:spcPct val="113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Benchmarking of key model components.</a:t>
            </a:r>
          </a:p>
          <a:p>
            <a:pPr>
              <a:lnSpc>
                <a:spcPct val="113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Validation against experimental observation data (e.g. strain measurements, overbreak pattern and evolution).</a:t>
            </a:r>
          </a:p>
          <a:p>
            <a:pPr>
              <a:lnSpc>
                <a:spcPct val="113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Use the model to understand the interplay and relative importance of different processes (suction, swelling, poroelasticity, creep, etc.) in driving time-dependent overbreak and damage evolution.</a:t>
            </a:r>
          </a:p>
          <a:p>
            <a:pPr marL="0" indent="0">
              <a:lnSpc>
                <a:spcPct val="113000"/>
              </a:lnSpc>
              <a:buNone/>
            </a:pP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236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1D24C5-2EB8-D635-80E1-70F6D0523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>
            <a:extLst>
              <a:ext uri="{FF2B5EF4-FFF2-40B4-BE49-F238E27FC236}">
                <a16:creationId xmlns:a16="http://schemas.microsoft.com/office/drawing/2014/main" id="{96D7738F-A3D9-0182-2550-B3EBE3B4A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Concluding remarks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68788D-F2D5-B298-1566-310B48C01764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17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98D72CDC-4412-5BCE-A566-7825C41244D3}"/>
              </a:ext>
            </a:extLst>
          </p:cNvPr>
          <p:cNvSpPr txBox="1">
            <a:spLocks/>
          </p:cNvSpPr>
          <p:nvPr/>
        </p:nvSpPr>
        <p:spPr>
          <a:xfrm>
            <a:off x="935036" y="1144992"/>
            <a:ext cx="10256595" cy="31456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3D framework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has been developed to simulate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progressive failure around the PF/PF-A borehole in faulted Opalinus Clay</a:t>
            </a:r>
          </a:p>
          <a:p>
            <a:pPr>
              <a:lnSpc>
                <a:spcPct val="113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geomechanical model captures short-term damage and overbreak formation, highlighting the effects of fault zone and fracture networks</a:t>
            </a:r>
          </a:p>
          <a:p>
            <a:pPr>
              <a:lnSpc>
                <a:spcPct val="113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hydromechanical model incorporates realistic hydraulic boundary conditions and coupled processes including unsaturated flow, swelling, suction, and damage</a:t>
            </a:r>
          </a:p>
          <a:p>
            <a:pPr>
              <a:lnSpc>
                <a:spcPct val="113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Future work will extend the framework to drift-scale modelling</a:t>
            </a:r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9D48F3D6-E6AB-B6EB-3D3C-78731E77A5E4}"/>
              </a:ext>
            </a:extLst>
          </p:cNvPr>
          <p:cNvSpPr txBox="1">
            <a:spLocks/>
          </p:cNvSpPr>
          <p:nvPr/>
        </p:nvSpPr>
        <p:spPr>
          <a:xfrm>
            <a:off x="839788" y="4274435"/>
            <a:ext cx="8852852" cy="445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spc="300">
                <a:solidFill>
                  <a:schemeClr val="tx2">
                    <a:alpha val="7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Acknowledgement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536ED18-46B9-6684-4BBF-16CBF095768C}"/>
              </a:ext>
            </a:extLst>
          </p:cNvPr>
          <p:cNvSpPr txBox="1">
            <a:spLocks/>
          </p:cNvSpPr>
          <p:nvPr/>
        </p:nvSpPr>
        <p:spPr>
          <a:xfrm>
            <a:off x="935037" y="4887056"/>
            <a:ext cx="10561394" cy="4451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3000"/>
              </a:lnSpc>
              <a:buNone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are grateful for the financial support from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Swisstopo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ENSI, BGR, ETH, and Uppsala University</a:t>
            </a:r>
          </a:p>
          <a:p>
            <a:pPr marL="0" indent="0">
              <a:lnSpc>
                <a:spcPct val="113000"/>
              </a:lnSpc>
              <a:buNone/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5" name="Grafik 10">
            <a:extLst>
              <a:ext uri="{FF2B5EF4-FFF2-40B4-BE49-F238E27FC236}">
                <a16:creationId xmlns:a16="http://schemas.microsoft.com/office/drawing/2014/main" id="{93A215B3-590B-1593-C473-5CC33723DD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136" y="5660330"/>
            <a:ext cx="1889587" cy="30731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BD78C07-248C-8F94-635A-63AB5C142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7216" y="5684950"/>
            <a:ext cx="982067" cy="929456"/>
          </a:xfrm>
          <a:prstGeom prst="rect">
            <a:avLst/>
          </a:prstGeom>
        </p:spPr>
      </p:pic>
      <p:pic>
        <p:nvPicPr>
          <p:cNvPr id="9" name="Grafik 6">
            <a:extLst>
              <a:ext uri="{FF2B5EF4-FFF2-40B4-BE49-F238E27FC236}">
                <a16:creationId xmlns:a16="http://schemas.microsoft.com/office/drawing/2014/main" id="{431881FE-AD94-5DDE-6E03-DFE7F85738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702" y="6211432"/>
            <a:ext cx="2016706" cy="499313"/>
          </a:xfrm>
          <a:prstGeom prst="rect">
            <a:avLst/>
          </a:prstGeom>
        </p:spPr>
      </p:pic>
      <p:pic>
        <p:nvPicPr>
          <p:cNvPr id="10" name="Grafik 18">
            <a:extLst>
              <a:ext uri="{FF2B5EF4-FFF2-40B4-BE49-F238E27FC236}">
                <a16:creationId xmlns:a16="http://schemas.microsoft.com/office/drawing/2014/main" id="{DAA735BB-8F01-6774-1B41-A87E6FBF90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6135152"/>
            <a:ext cx="1903152" cy="631685"/>
          </a:xfrm>
          <a:prstGeom prst="rect">
            <a:avLst/>
          </a:prstGeom>
        </p:spPr>
      </p:pic>
      <p:sp>
        <p:nvSpPr>
          <p:cNvPr id="11" name="Textfeld 21">
            <a:extLst>
              <a:ext uri="{FF2B5EF4-FFF2-40B4-BE49-F238E27FC236}">
                <a16:creationId xmlns:a16="http://schemas.microsoft.com/office/drawing/2014/main" id="{A2312983-DE59-273D-5D43-220EB2CB4B6D}"/>
              </a:ext>
            </a:extLst>
          </p:cNvPr>
          <p:cNvSpPr txBox="1"/>
          <p:nvPr/>
        </p:nvSpPr>
        <p:spPr>
          <a:xfrm>
            <a:off x="414938" y="6211432"/>
            <a:ext cx="17940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b="1" dirty="0"/>
              <a:t>Federal Office of Topography</a:t>
            </a:r>
          </a:p>
        </p:txBody>
      </p:sp>
      <p:sp>
        <p:nvSpPr>
          <p:cNvPr id="12" name="Textfeld 22">
            <a:extLst>
              <a:ext uri="{FF2B5EF4-FFF2-40B4-BE49-F238E27FC236}">
                <a16:creationId xmlns:a16="http://schemas.microsoft.com/office/drawing/2014/main" id="{523CAC3E-3107-BAEA-884F-B9165E6C3D27}"/>
              </a:ext>
            </a:extLst>
          </p:cNvPr>
          <p:cNvSpPr txBox="1"/>
          <p:nvPr/>
        </p:nvSpPr>
        <p:spPr>
          <a:xfrm>
            <a:off x="414938" y="642974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b="1" dirty="0"/>
              <a:t>Federal Nuclear Safety</a:t>
            </a:r>
          </a:p>
          <a:p>
            <a:r>
              <a:rPr lang="de-CH" sz="900" b="1" dirty="0"/>
              <a:t>Inspectorate ENSI</a:t>
            </a:r>
          </a:p>
        </p:txBody>
      </p:sp>
      <p:pic>
        <p:nvPicPr>
          <p:cNvPr id="13" name="Grafik 23">
            <a:extLst>
              <a:ext uri="{FF2B5EF4-FFF2-40B4-BE49-F238E27FC236}">
                <a16:creationId xmlns:a16="http://schemas.microsoft.com/office/drawing/2014/main" id="{032AAE1F-7921-AB02-2970-88A961ABE18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06"/>
          <a:stretch/>
        </p:blipFill>
        <p:spPr>
          <a:xfrm>
            <a:off x="168909" y="5632396"/>
            <a:ext cx="1942920" cy="473890"/>
          </a:xfrm>
          <a:prstGeom prst="rect">
            <a:avLst/>
          </a:prstGeom>
        </p:spPr>
      </p:pic>
      <p:pic>
        <p:nvPicPr>
          <p:cNvPr id="14" name="Grafik 16">
            <a:extLst>
              <a:ext uri="{FF2B5EF4-FFF2-40B4-BE49-F238E27FC236}">
                <a16:creationId xmlns:a16="http://schemas.microsoft.com/office/drawing/2014/main" id="{7F6E9C6F-5D71-BDB9-1988-2743DE376D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4867" y="5585011"/>
            <a:ext cx="1563998" cy="553415"/>
          </a:xfrm>
          <a:prstGeom prst="rect">
            <a:avLst/>
          </a:prstGeom>
        </p:spPr>
      </p:pic>
      <p:pic>
        <p:nvPicPr>
          <p:cNvPr id="15" name="Grafik 27">
            <a:extLst>
              <a:ext uri="{FF2B5EF4-FFF2-40B4-BE49-F238E27FC236}">
                <a16:creationId xmlns:a16="http://schemas.microsoft.com/office/drawing/2014/main" id="{BC216B81-3ECA-FA80-27DD-8FFA084D3A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95872" y="5557864"/>
            <a:ext cx="1197670" cy="1111649"/>
          </a:xfrm>
          <a:prstGeom prst="rect">
            <a:avLst/>
          </a:prstGeom>
        </p:spPr>
      </p:pic>
      <p:pic>
        <p:nvPicPr>
          <p:cNvPr id="16" name="Grafik 4">
            <a:extLst>
              <a:ext uri="{FF2B5EF4-FFF2-40B4-BE49-F238E27FC236}">
                <a16:creationId xmlns:a16="http://schemas.microsoft.com/office/drawing/2014/main" id="{BE92E009-3DE6-F8E4-C111-826DE08E66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30209" y="5585011"/>
            <a:ext cx="988627" cy="102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6449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9CEAA-26C0-96E6-C61F-B59CCEE1F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27965D-569F-FC8C-750F-3064CC54E982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18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54FC42-F699-4096-A530-A816A26C6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2645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0CC1A9-5246-2354-624B-85839AC451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>
            <a:extLst>
              <a:ext uri="{FF2B5EF4-FFF2-40B4-BE49-F238E27FC236}">
                <a16:creationId xmlns:a16="http://schemas.microsoft.com/office/drawing/2014/main" id="{FA80F5BB-1393-F0FF-2F78-0ECEC145B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234" y="2378000"/>
            <a:ext cx="8852852" cy="1271783"/>
          </a:xfrm>
        </p:spPr>
        <p:txBody>
          <a:bodyPr>
            <a:normAutofit/>
          </a:bodyPr>
          <a:lstStyle/>
          <a:p>
            <a:pPr algn="ctr"/>
            <a:r>
              <a:rPr lang="en-GB" sz="4800" dirty="0">
                <a:solidFill>
                  <a:schemeClr val="bg1">
                    <a:alpha val="70000"/>
                  </a:schemeClr>
                </a:solidFill>
              </a:rPr>
              <a:t>Backup slides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C39ACF-FD2A-9505-AE25-866D7C3C8825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19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795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9CDBF-1E3B-142F-BD8C-CCD85BC7C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>
            <a:extLst>
              <a:ext uri="{FF2B5EF4-FFF2-40B4-BE49-F238E27FC236}">
                <a16:creationId xmlns:a16="http://schemas.microsoft.com/office/drawing/2014/main" id="{0BFAB042-E40F-2E0A-D31E-ACD932B42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9499966" cy="445136"/>
          </a:xfrm>
        </p:spPr>
        <p:txBody>
          <a:bodyPr>
            <a:normAutofit/>
          </a:bodyPr>
          <a:lstStyle/>
          <a:p>
            <a:r>
              <a:rPr lang="en-GB" dirty="0"/>
              <a:t>Numerical modelling strategy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523322-8690-AF34-15DD-F38D35DD19D4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2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37A7D895-5154-5BBE-178A-E0CBB95601F7}"/>
              </a:ext>
            </a:extLst>
          </p:cNvPr>
          <p:cNvSpPr/>
          <p:nvPr/>
        </p:nvSpPr>
        <p:spPr>
          <a:xfrm>
            <a:off x="4204677" y="2174351"/>
            <a:ext cx="7252676" cy="102381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Ventilation and </a:t>
            </a:r>
            <a:r>
              <a:rPr lang="en-GB" dirty="0" err="1">
                <a:solidFill>
                  <a:schemeClr val="tx1"/>
                </a:solidFill>
              </a:rPr>
              <a:t>resaturation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0109AB-486E-04C1-A0E7-032E78031AEA}"/>
              </a:ext>
            </a:extLst>
          </p:cNvPr>
          <p:cNvSpPr txBox="1"/>
          <p:nvPr/>
        </p:nvSpPr>
        <p:spPr>
          <a:xfrm>
            <a:off x="1152403" y="1682113"/>
            <a:ext cx="3416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Short-term (hours to days)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635D10-E2B6-2AD0-5981-BADEC80C278B}"/>
              </a:ext>
            </a:extLst>
          </p:cNvPr>
          <p:cNvSpPr txBox="1"/>
          <p:nvPr/>
        </p:nvSpPr>
        <p:spPr>
          <a:xfrm>
            <a:off x="6131384" y="1696378"/>
            <a:ext cx="3672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Long-term (months to years)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8BD354-CC90-E6E1-C6F5-7E618F04F7D6}"/>
              </a:ext>
            </a:extLst>
          </p:cNvPr>
          <p:cNvSpPr txBox="1"/>
          <p:nvPr/>
        </p:nvSpPr>
        <p:spPr>
          <a:xfrm>
            <a:off x="1152403" y="3553225"/>
            <a:ext cx="28969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Free surface creation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Mechanical unloading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Stress redistribution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Rock mass deformation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Damage evolution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B2003B-ABEB-6A41-CC40-F49B07CAA44A}"/>
              </a:ext>
            </a:extLst>
          </p:cNvPr>
          <p:cNvSpPr txBox="1"/>
          <p:nvPr/>
        </p:nvSpPr>
        <p:spPr>
          <a:xfrm>
            <a:off x="6547042" y="3300842"/>
            <a:ext cx="28414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Pore pressure diffusion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Poroelasticity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Saturation evolution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Swelling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Creep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474EB1-EF06-5A8A-8574-FC77B52F1BCE}"/>
              </a:ext>
            </a:extLst>
          </p:cNvPr>
          <p:cNvSpPr txBox="1"/>
          <p:nvPr/>
        </p:nvSpPr>
        <p:spPr>
          <a:xfrm>
            <a:off x="839788" y="5678526"/>
            <a:ext cx="40831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Geomechanical modelling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7532D9-2158-4355-58DD-F4A75C4297E4}"/>
              </a:ext>
            </a:extLst>
          </p:cNvPr>
          <p:cNvSpPr txBox="1"/>
          <p:nvPr/>
        </p:nvSpPr>
        <p:spPr>
          <a:xfrm>
            <a:off x="5967823" y="5678526"/>
            <a:ext cx="43719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</a:rPr>
              <a:t>Hydromechanical modelling</a:t>
            </a:r>
            <a:endParaRPr lang="en-GB" sz="2400" b="1" dirty="0">
              <a:solidFill>
                <a:srgbClr val="00B0F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399FA9F-66A9-A91C-9E1F-1874C10743EA}"/>
              </a:ext>
            </a:extLst>
          </p:cNvPr>
          <p:cNvSpPr/>
          <p:nvPr/>
        </p:nvSpPr>
        <p:spPr>
          <a:xfrm>
            <a:off x="1219200" y="2430658"/>
            <a:ext cx="2985477" cy="511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Drilling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1AF986-57E6-3F02-B851-80E9A0F71B99}"/>
              </a:ext>
            </a:extLst>
          </p:cNvPr>
          <p:cNvSpPr txBox="1"/>
          <p:nvPr/>
        </p:nvSpPr>
        <p:spPr>
          <a:xfrm>
            <a:off x="9483969" y="2941858"/>
            <a:ext cx="1711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/>
              <a:t>Not to scale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310155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D743B4-24F2-7054-1673-F86B97B11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4F7D2EE-94DB-C780-8EC6-4D494598C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Overbreak pattern along the experiment borehole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CC3834-37FF-365A-C9EA-F7C995523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866" y="1278788"/>
            <a:ext cx="9381050" cy="49109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3C62EAE-96CC-ED28-B31A-704B24DA26F0}"/>
              </a:ext>
            </a:extLst>
          </p:cNvPr>
          <p:cNvSpPr>
            <a:spLocks noChangeAspect="1"/>
          </p:cNvSpPr>
          <p:nvPr/>
        </p:nvSpPr>
        <p:spPr>
          <a:xfrm>
            <a:off x="0" y="6572169"/>
            <a:ext cx="329809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12121"/>
                </a:solidFill>
                <a:latin typeface="+mj-lt"/>
              </a:rPr>
              <a:t>Zhao, Lei, Ziegler, Loew (2025) IJRMMS</a:t>
            </a:r>
          </a:p>
        </p:txBody>
      </p:sp>
    </p:spTree>
    <p:extLst>
      <p:ext uri="{BB962C8B-B14F-4D97-AF65-F5344CB8AC3E}">
        <p14:creationId xmlns:p14="http://schemas.microsoft.com/office/powerpoint/2010/main" val="24920496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>
            <a:extLst>
              <a:ext uri="{FF2B5EF4-FFF2-40B4-BE49-F238E27FC236}">
                <a16:creationId xmlns:a16="http://schemas.microsoft.com/office/drawing/2014/main" id="{522E864B-E1F2-8341-962E-A2801CADD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60351"/>
            <a:ext cx="10728325" cy="900000"/>
          </a:xfrm>
        </p:spPr>
        <p:txBody>
          <a:bodyPr>
            <a:normAutofit/>
          </a:bodyPr>
          <a:lstStyle/>
          <a:p>
            <a:r>
              <a:rPr lang="de-DE" sz="2400" dirty="0"/>
              <a:t>Constitutive models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3A7435C-8829-43CF-8F10-F05E66FCBB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0" y="2399479"/>
            <a:ext cx="7890104" cy="2700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E6EEE59-DA7B-466C-B9D1-7767DFE992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34" y="2399479"/>
            <a:ext cx="4047555" cy="2700000"/>
          </a:xfrm>
          <a:prstGeom prst="rect">
            <a:avLst/>
          </a:prstGeom>
        </p:spPr>
      </p:pic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D8DD468C-4D98-45BA-A801-D5F92197B9BA}"/>
              </a:ext>
            </a:extLst>
          </p:cNvPr>
          <p:cNvSpPr txBox="1">
            <a:spLocks/>
          </p:cNvSpPr>
          <p:nvPr/>
        </p:nvSpPr>
        <p:spPr>
          <a:xfrm>
            <a:off x="731837" y="1160351"/>
            <a:ext cx="10259436" cy="13362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Crack growth driven by tensile or shear failure</a:t>
            </a:r>
          </a:p>
          <a:p>
            <a:pPr>
              <a:lnSpc>
                <a:spcPct val="113000"/>
              </a:lnSpc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Bilinear Mohr-Coulomb criterion</a:t>
            </a:r>
          </a:p>
          <a:p>
            <a:pPr>
              <a:lnSpc>
                <a:spcPct val="113000"/>
              </a:lnSpc>
            </a:pP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3CAA4D-7AEF-44C9-A6B6-EF27061A70E9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21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1F857E0-29E0-F854-BD20-B61F15046BF7}"/>
              </a:ext>
            </a:extLst>
          </p:cNvPr>
          <p:cNvSpPr>
            <a:spLocks noChangeAspect="1"/>
          </p:cNvSpPr>
          <p:nvPr/>
        </p:nvSpPr>
        <p:spPr>
          <a:xfrm>
            <a:off x="0" y="6572169"/>
            <a:ext cx="329809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12121"/>
                </a:solidFill>
                <a:latin typeface="+mj-lt"/>
              </a:rPr>
              <a:t>Zhao, Lei, Ziegler, Loew (2025) IJRMMS</a:t>
            </a:r>
          </a:p>
        </p:txBody>
      </p:sp>
    </p:spTree>
    <p:extLst>
      <p:ext uri="{BB962C8B-B14F-4D97-AF65-F5344CB8AC3E}">
        <p14:creationId xmlns:p14="http://schemas.microsoft.com/office/powerpoint/2010/main" val="318950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2">
            <a:extLst>
              <a:ext uri="{FF2B5EF4-FFF2-40B4-BE49-F238E27FC236}">
                <a16:creationId xmlns:a16="http://schemas.microsoft.com/office/drawing/2014/main" id="{8E6D5652-0B27-47F9-A2A7-76205902AD34}"/>
              </a:ext>
            </a:extLst>
          </p:cNvPr>
          <p:cNvSpPr/>
          <p:nvPr/>
        </p:nvSpPr>
        <p:spPr>
          <a:xfrm>
            <a:off x="5396418" y="5910893"/>
            <a:ext cx="2778819" cy="335586"/>
          </a:xfrm>
          <a:prstGeom prst="rect">
            <a:avLst/>
          </a:pr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>
                <a:solidFill>
                  <a:schemeClr val="tx1"/>
                </a:solidFill>
              </a:rPr>
              <a:t>Ventilation</a:t>
            </a:r>
          </a:p>
        </p:txBody>
      </p:sp>
      <p:sp>
        <p:nvSpPr>
          <p:cNvPr id="3" name="Rechteck 8">
            <a:extLst>
              <a:ext uri="{FF2B5EF4-FFF2-40B4-BE49-F238E27FC236}">
                <a16:creationId xmlns:a16="http://schemas.microsoft.com/office/drawing/2014/main" id="{50C9AD28-BF11-4451-B5E1-C57BC6F48B3F}"/>
              </a:ext>
            </a:extLst>
          </p:cNvPr>
          <p:cNvSpPr/>
          <p:nvPr/>
        </p:nvSpPr>
        <p:spPr>
          <a:xfrm>
            <a:off x="8495146" y="5910893"/>
            <a:ext cx="3409067" cy="33558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>
                <a:solidFill>
                  <a:schemeClr val="tx1"/>
                </a:solidFill>
              </a:rPr>
              <a:t>Resaturation</a:t>
            </a:r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84FFC5BE-A93B-44B1-A206-A7C9A0A37D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6" t="1375" r="6048" b="1654"/>
          <a:stretch/>
        </p:blipFill>
        <p:spPr>
          <a:xfrm>
            <a:off x="4569915" y="1419755"/>
            <a:ext cx="7317285" cy="4200458"/>
          </a:xfrm>
          <a:prstGeom prst="rect">
            <a:avLst/>
          </a:prstGeom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800B144C-D00E-4909-9B97-686387B49965}"/>
              </a:ext>
            </a:extLst>
          </p:cNvPr>
          <p:cNvSpPr txBox="1">
            <a:spLocks/>
          </p:cNvSpPr>
          <p:nvPr/>
        </p:nvSpPr>
        <p:spPr>
          <a:xfrm>
            <a:off x="338983" y="1419755"/>
            <a:ext cx="3736628" cy="4938316"/>
          </a:xfrm>
          <a:prstGeom prst="rect">
            <a:avLst/>
          </a:prstGeom>
        </p:spPr>
        <p:txBody>
          <a:bodyPr vert="horz" lIns="51435" tIns="25718" rIns="51435" bIns="25718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800"/>
              <a:t>RH </a:t>
            </a:r>
            <a:r>
              <a:rPr lang="de-CH" sz="1800" err="1"/>
              <a:t>during</a:t>
            </a:r>
            <a:r>
              <a:rPr lang="de-CH" sz="1800"/>
              <a:t> </a:t>
            </a:r>
            <a:r>
              <a:rPr lang="de-CH" sz="1800" err="1"/>
              <a:t>ventilation</a:t>
            </a:r>
            <a:r>
              <a:rPr lang="de-CH" sz="1800"/>
              <a:t> </a:t>
            </a:r>
            <a:r>
              <a:rPr lang="de-CH" sz="1800" err="1"/>
              <a:t>between</a:t>
            </a:r>
            <a:r>
              <a:rPr lang="de-CH" sz="1800"/>
              <a:t> 62 and 74 %</a:t>
            </a:r>
          </a:p>
          <a:p>
            <a:r>
              <a:rPr lang="de-CH" sz="1800"/>
              <a:t>Time-</a:t>
            </a:r>
            <a:r>
              <a:rPr lang="de-CH" sz="1800" err="1"/>
              <a:t>dependent</a:t>
            </a:r>
            <a:r>
              <a:rPr lang="de-CH" sz="1800"/>
              <a:t> rock </a:t>
            </a:r>
            <a:r>
              <a:rPr lang="de-CH" sz="1800" err="1"/>
              <a:t>desaturation</a:t>
            </a:r>
            <a:endParaRPr lang="de-CH" sz="1800"/>
          </a:p>
          <a:p>
            <a:r>
              <a:rPr lang="de-CH" sz="1800"/>
              <a:t>Resaturation from 07/2022</a:t>
            </a:r>
          </a:p>
          <a:p>
            <a:r>
              <a:rPr lang="de-CH" sz="1800" err="1"/>
              <a:t>Since</a:t>
            </a:r>
            <a:r>
              <a:rPr lang="de-CH" sz="1800"/>
              <a:t> 01/2024, </a:t>
            </a:r>
            <a:r>
              <a:rPr lang="de-CH" sz="1800" err="1"/>
              <a:t>the</a:t>
            </a:r>
            <a:r>
              <a:rPr lang="de-CH" sz="1800"/>
              <a:t> </a:t>
            </a:r>
            <a:r>
              <a:rPr lang="de-CH" sz="1800" err="1"/>
              <a:t>experiment</a:t>
            </a:r>
            <a:r>
              <a:rPr lang="de-CH" sz="1800"/>
              <a:t> </a:t>
            </a:r>
            <a:r>
              <a:rPr lang="de-CH" sz="1800" err="1"/>
              <a:t>borehole</a:t>
            </a:r>
            <a:r>
              <a:rPr lang="de-CH" sz="1800"/>
              <a:t> </a:t>
            </a:r>
            <a:r>
              <a:rPr lang="de-CH" sz="1800" err="1"/>
              <a:t>is</a:t>
            </a:r>
            <a:r>
              <a:rPr lang="de-CH" sz="1800"/>
              <a:t> at &gt;95 % RH</a:t>
            </a:r>
          </a:p>
          <a:p>
            <a:r>
              <a:rPr lang="en-US" sz="1800"/>
              <a:t>The unsaturated zone was observed at a distance of 15–21 cm from the tunnel.</a:t>
            </a:r>
          </a:p>
          <a:p>
            <a:r>
              <a:rPr lang="en-US" sz="1800"/>
              <a:t>The boundary condition for the tunnel in the model was set based on observed relative humidity data.</a:t>
            </a:r>
            <a:endParaRPr lang="de-DE" sz="18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9F38DD-3C64-4624-8427-48EAD32F3393}"/>
              </a:ext>
            </a:extLst>
          </p:cNvPr>
          <p:cNvSpPr txBox="1"/>
          <p:nvPr/>
        </p:nvSpPr>
        <p:spPr>
          <a:xfrm>
            <a:off x="0" y="0"/>
            <a:ext cx="8734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err="1"/>
              <a:t>Borehole</a:t>
            </a:r>
            <a:r>
              <a:rPr lang="de-DE" sz="2800" b="1"/>
              <a:t> relative </a:t>
            </a:r>
            <a:r>
              <a:rPr lang="de-DE" sz="2800" b="1" err="1"/>
              <a:t>humidity</a:t>
            </a:r>
            <a:r>
              <a:rPr lang="de-DE" sz="2800" b="1"/>
              <a:t> and </a:t>
            </a:r>
            <a:r>
              <a:rPr lang="de-DE" sz="2800" b="1" err="1"/>
              <a:t>temperature</a:t>
            </a:r>
            <a:r>
              <a:rPr lang="de-DE" sz="2800" b="1"/>
              <a:t> </a:t>
            </a:r>
            <a:r>
              <a:rPr lang="de-DE" sz="2800" b="1" err="1"/>
              <a:t>evolution</a:t>
            </a:r>
            <a:endParaRPr lang="LID4096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8D94F7-2DC8-4D4D-924F-F1D11C7CEBA9}"/>
              </a:ext>
            </a:extLst>
          </p:cNvPr>
          <p:cNvSpPr/>
          <p:nvPr/>
        </p:nvSpPr>
        <p:spPr>
          <a:xfrm>
            <a:off x="10233050" y="6367882"/>
            <a:ext cx="16711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i="1"/>
              <a:t>Ziegler et al. 2025</a:t>
            </a:r>
            <a:endParaRPr lang="LID4096" sz="1600"/>
          </a:p>
        </p:txBody>
      </p:sp>
    </p:spTree>
    <p:extLst>
      <p:ext uri="{BB962C8B-B14F-4D97-AF65-F5344CB8AC3E}">
        <p14:creationId xmlns:p14="http://schemas.microsoft.com/office/powerpoint/2010/main" val="24096063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4">
            <a:extLst>
              <a:ext uri="{FF2B5EF4-FFF2-40B4-BE49-F238E27FC236}">
                <a16:creationId xmlns:a16="http://schemas.microsoft.com/office/drawing/2014/main" id="{E0DB3B82-65F6-47DE-B642-FE8D7E51D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904" y="1068224"/>
            <a:ext cx="6278857" cy="52261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B862035-0604-4E27-A220-0A240F953669}"/>
              </a:ext>
            </a:extLst>
          </p:cNvPr>
          <p:cNvSpPr txBox="1"/>
          <p:nvPr/>
        </p:nvSpPr>
        <p:spPr>
          <a:xfrm>
            <a:off x="0" y="0"/>
            <a:ext cx="6566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/>
              <a:t>Evolution </a:t>
            </a:r>
            <a:r>
              <a:rPr lang="de-DE" sz="2800" b="1" err="1"/>
              <a:t>of</a:t>
            </a:r>
            <a:r>
              <a:rPr lang="de-DE" sz="2800" b="1"/>
              <a:t> </a:t>
            </a:r>
            <a:r>
              <a:rPr lang="de-DE" sz="2800" b="1" err="1"/>
              <a:t>induced</a:t>
            </a:r>
            <a:r>
              <a:rPr lang="de-DE" sz="2800" b="1"/>
              <a:t> </a:t>
            </a:r>
            <a:r>
              <a:rPr lang="de-DE" sz="2800" b="1" err="1"/>
              <a:t>cracks</a:t>
            </a:r>
            <a:r>
              <a:rPr lang="de-DE" sz="2800" b="1"/>
              <a:t> and </a:t>
            </a:r>
            <a:r>
              <a:rPr lang="de-DE" sz="2800" b="1" err="1"/>
              <a:t>breakouts</a:t>
            </a:r>
            <a:endParaRPr lang="LID4096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E1E2C4-926C-45E4-9886-5C0C5F07EF75}"/>
              </a:ext>
            </a:extLst>
          </p:cNvPr>
          <p:cNvSpPr/>
          <p:nvPr/>
        </p:nvSpPr>
        <p:spPr>
          <a:xfrm>
            <a:off x="466904" y="6398905"/>
            <a:ext cx="16711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i="1"/>
              <a:t>Ziegler et al. 2025</a:t>
            </a:r>
            <a:endParaRPr lang="LID4096" sz="160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99FE75DB-652F-4AE9-BA1D-65D7A5DDEB01}"/>
              </a:ext>
            </a:extLst>
          </p:cNvPr>
          <p:cNvSpPr txBox="1">
            <a:spLocks/>
          </p:cNvSpPr>
          <p:nvPr/>
        </p:nvSpPr>
        <p:spPr>
          <a:xfrm>
            <a:off x="7445177" y="1068224"/>
            <a:ext cx="3736628" cy="3677947"/>
          </a:xfrm>
          <a:prstGeom prst="rect">
            <a:avLst/>
          </a:prstGeom>
        </p:spPr>
        <p:txBody>
          <a:bodyPr vert="horz" lIns="51435" tIns="25718" rIns="51435" bIns="25718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New cracks and breakouts developed during the ventilation period and grew extensively during the </a:t>
            </a:r>
            <a:r>
              <a:rPr lang="en-US" sz="1800" err="1"/>
              <a:t>resaturation</a:t>
            </a:r>
            <a:r>
              <a:rPr lang="en-US" sz="1800"/>
              <a:t> period.</a:t>
            </a:r>
            <a:endParaRPr lang="de-CH" sz="18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F5FCD5-0FFD-465F-9656-C04105F383D5}"/>
              </a:ext>
            </a:extLst>
          </p:cNvPr>
          <p:cNvSpPr txBox="1"/>
          <p:nvPr/>
        </p:nvSpPr>
        <p:spPr>
          <a:xfrm>
            <a:off x="7001039" y="5124851"/>
            <a:ext cx="5016790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 = before the ventilation start</a:t>
            </a:r>
          </a:p>
          <a:p>
            <a:pPr algn="just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b = halfway through the ventilation period</a:t>
            </a:r>
          </a:p>
          <a:p>
            <a:pPr algn="just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 = end of ventilation period</a:t>
            </a:r>
          </a:p>
          <a:p>
            <a:pPr algn="just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d = after </a:t>
            </a:r>
            <a:r>
              <a:rPr lang="en-US" sz="1400" err="1">
                <a:latin typeface="Arial" panose="020B0604020202020204" pitchFamily="34" charset="0"/>
                <a:cs typeface="Arial" panose="020B0604020202020204" pitchFamily="34" charset="0"/>
              </a:rPr>
              <a:t>resaturation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 ramp</a:t>
            </a:r>
          </a:p>
          <a:p>
            <a:pPr algn="just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e = end of </a:t>
            </a:r>
            <a:r>
              <a:rPr lang="en-US" sz="1400" err="1">
                <a:latin typeface="Arial" panose="020B0604020202020204" pitchFamily="34" charset="0"/>
                <a:cs typeface="Arial" panose="020B0604020202020204" pitchFamily="34" charset="0"/>
              </a:rPr>
              <a:t>resaturation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 period</a:t>
            </a:r>
            <a:endParaRPr lang="LID4096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7687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C504E07-1329-4456-B331-3468608ECDDE}"/>
                  </a:ext>
                </a:extLst>
              </p:cNvPr>
              <p:cNvSpPr/>
              <p:nvPr/>
            </p:nvSpPr>
            <p:spPr>
              <a:xfrm>
                <a:off x="618233" y="742848"/>
                <a:ext cx="110652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LID4096" sz="1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LID4096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C504E07-1329-4456-B331-3468608ECD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33" y="742848"/>
                <a:ext cx="1106521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C0F58FB-A833-435E-8464-A74FF96E9FA8}"/>
                  </a:ext>
                </a:extLst>
              </p:cNvPr>
              <p:cNvSpPr/>
              <p:nvPr/>
            </p:nvSpPr>
            <p:spPr>
              <a:xfrm>
                <a:off x="618233" y="1289171"/>
                <a:ext cx="255646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LID4096" sz="1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 (1−</m:t>
                          </m:r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LID4096" sz="1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LID4096" sz="1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𝐂</m:t>
                          </m:r>
                          <m:r>
                            <a:rPr lang="LID4096" sz="14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:(</m:t>
                          </m:r>
                          <m:r>
                            <a:rPr lang="LID4096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LID4096" sz="14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LID4096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LID4096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h𝑠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𝐈</m:t>
                      </m:r>
                    </m:oMath>
                  </m:oMathPara>
                </a14:m>
                <a:endParaRPr lang="LID4096" sz="14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C0F58FB-A833-435E-8464-A74FF96E9F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33" y="1289171"/>
                <a:ext cx="2556469" cy="307777"/>
              </a:xfrm>
              <a:prstGeom prst="rect">
                <a:avLst/>
              </a:prstGeom>
              <a:blipFill>
                <a:blip r:embed="rId3"/>
                <a:stretch>
                  <a:fillRect t="-100000" b="-15882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76372B3-F66F-42D5-BAB6-C341446556A9}"/>
                  </a:ext>
                </a:extLst>
              </p:cNvPr>
              <p:cNvSpPr/>
              <p:nvPr/>
            </p:nvSpPr>
            <p:spPr>
              <a:xfrm>
                <a:off x="612077" y="4361771"/>
                <a:ext cx="1673535" cy="5852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LID4096" sz="1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LID4096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76372B3-F66F-42D5-BAB6-C341446556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77" y="4361771"/>
                <a:ext cx="1673535" cy="5852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C079828-191A-467E-94A1-F4EB7D197F59}"/>
                  </a:ext>
                </a:extLst>
              </p:cNvPr>
              <p:cNvSpPr/>
              <p:nvPr/>
            </p:nvSpPr>
            <p:spPr>
              <a:xfrm>
                <a:off x="612077" y="5003060"/>
                <a:ext cx="2037416" cy="651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e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   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LID4096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C079828-191A-467E-94A1-F4EB7D197F5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77" y="5003060"/>
                <a:ext cx="2037416" cy="6519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BE930C8-54ED-40FE-A76A-3759FB3CF3DB}"/>
                  </a:ext>
                </a:extLst>
              </p:cNvPr>
              <p:cNvSpPr/>
              <p:nvPr/>
            </p:nvSpPr>
            <p:spPr>
              <a:xfrm>
                <a:off x="612077" y="5690642"/>
                <a:ext cx="2541529" cy="651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&amp;−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𝑡𝑎𝑛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e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&amp;−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      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LID4096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BE930C8-54ED-40FE-A76A-3759FB3CF3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77" y="5690642"/>
                <a:ext cx="2541529" cy="6519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6468F96-FD64-4F2F-95E9-18F944F5312E}"/>
                  </a:ext>
                </a:extLst>
              </p:cNvPr>
              <p:cNvSpPr/>
              <p:nvPr/>
            </p:nvSpPr>
            <p:spPr>
              <a:xfrm>
                <a:off x="612077" y="6405603"/>
                <a:ext cx="150483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LID4096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LID4096" sz="1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LID4096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6468F96-FD64-4F2F-95E9-18F944F531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77" y="6405603"/>
                <a:ext cx="1504836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6DEC8B0-1576-4BC0-A862-179323B4443F}"/>
                  </a:ext>
                </a:extLst>
              </p:cNvPr>
              <p:cNvSpPr/>
              <p:nvPr/>
            </p:nvSpPr>
            <p:spPr>
              <a:xfrm>
                <a:off x="612301" y="3433876"/>
                <a:ext cx="1929439" cy="340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h𝑠</m:t>
                          </m:r>
                        </m:sub>
                      </m:sSub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LID4096" sz="1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LID4096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6DEC8B0-1576-4BC0-A862-179323B444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301" y="3433876"/>
                <a:ext cx="1929439" cy="340414"/>
              </a:xfrm>
              <a:prstGeom prst="rect">
                <a:avLst/>
              </a:prstGeom>
              <a:blipFill>
                <a:blip r:embed="rId8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EB04A39-CFA7-4F97-AD91-20A3E949FDDB}"/>
                  </a:ext>
                </a:extLst>
              </p:cNvPr>
              <p:cNvSpPr/>
              <p:nvPr/>
            </p:nvSpPr>
            <p:spPr>
              <a:xfrm>
                <a:off x="612077" y="1838214"/>
                <a:ext cx="3724096" cy="890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LID4096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</m:d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&amp;1−</m:t>
                              </m:r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LID4096" sz="14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LID4096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LID4096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LID4096" sz="14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LID4096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LID4096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  <m:r>
                                            <a:rPr lang="LID4096" sz="1400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LID4096" sz="14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LID4096" sz="14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𝜀</m:t>
                                              </m:r>
                                            </m:e>
                                            <m:sub>
                                              <m:r>
                                                <a:rPr lang="LID4096" sz="1400" i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LID4096" sz="14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LID4096" sz="14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𝜀</m:t>
                                              </m:r>
                                            </m:e>
                                            <m:sub>
                                              <m:r>
                                                <a:rPr lang="LID4096" sz="14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</m:sub>
                                          </m:sSub>
                                          <m:r>
                                            <a:rPr lang="LID4096" sz="1400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LID4096" sz="14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LID4096" sz="14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𝜀</m:t>
                                              </m:r>
                                            </m:e>
                                            <m:sub>
                                              <m:r>
                                                <a:rPr lang="LID4096" sz="1400" i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r>
                                        <a:rPr lang="LID4096" sz="14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LID4096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</m:e>
                            <m:e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&amp;0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                                            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LID4096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LID4096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EB04A39-CFA7-4F97-AD91-20A3E949FD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77" y="1838214"/>
                <a:ext cx="3724096" cy="89005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244D9BF-CA08-46BD-8427-0CC73A3431DF}"/>
                  </a:ext>
                </a:extLst>
              </p:cNvPr>
              <p:cNvSpPr/>
              <p:nvPr/>
            </p:nvSpPr>
            <p:spPr>
              <a:xfrm>
                <a:off x="612077" y="2691804"/>
                <a:ext cx="1472391" cy="5395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𝑐𝑏</m:t>
                              </m:r>
                            </m:sub>
                          </m:sSub>
                        </m:den>
                      </m:f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LID4096" sz="1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LID4096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244D9BF-CA08-46BD-8427-0CC73A3431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77" y="2691804"/>
                <a:ext cx="1472391" cy="53950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3E2FF14-2B6B-41CD-85B4-835315922235}"/>
                  </a:ext>
                </a:extLst>
              </p:cNvPr>
              <p:cNvSpPr txBox="1"/>
              <p:nvPr/>
            </p:nvSpPr>
            <p:spPr>
              <a:xfrm>
                <a:off x="705211" y="3797715"/>
                <a:ext cx="81304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LID4096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3E2FF14-2B6B-41CD-85B4-8353159222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211" y="3797715"/>
                <a:ext cx="813043" cy="215444"/>
              </a:xfrm>
              <a:prstGeom prst="rect">
                <a:avLst/>
              </a:prstGeom>
              <a:blipFill>
                <a:blip r:embed="rId11"/>
                <a:stretch>
                  <a:fillRect l="-2256" r="-3008" b="-25714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A2F1244-FEF6-470E-9163-E16B05CFC942}"/>
                  </a:ext>
                </a:extLst>
              </p:cNvPr>
              <p:cNvSpPr/>
              <p:nvPr/>
            </p:nvSpPr>
            <p:spPr>
              <a:xfrm>
                <a:off x="6096000" y="730647"/>
                <a:ext cx="6096000" cy="6491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d>
                        <m:d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den>
                          </m:f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f>
                            <m:f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𝑟𝑚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d>
                            <m:d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𝛻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r>
                                <a:rPr lang="LID4096" sz="1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  <m:r>
                                <a:rPr lang="LID4096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LID4096" sz="14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d>
                        </m:e>
                      </m:d>
                      <m:r>
                        <a:rPr lang="LID4096" sz="14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LID4096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LID4096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LID4096" sz="1400" i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A2F1244-FEF6-470E-9163-E16B05CFC9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730647"/>
                <a:ext cx="6096000" cy="64915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08F01E2-FB33-401D-B2B5-BD505C46072B}"/>
                  </a:ext>
                </a:extLst>
              </p:cNvPr>
              <p:cNvSpPr/>
              <p:nvPr/>
            </p:nvSpPr>
            <p:spPr>
              <a:xfrm>
                <a:off x="6096000" y="1718534"/>
                <a:ext cx="4778167" cy="5763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LID4096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d>
                            <m:d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sub>
                                  </m:s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den>
                              </m:f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  <m:f>
                            <m:f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  <m:f>
                            <m:f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sub>
                          </m:s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LID4096" sz="1400" i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08F01E2-FB33-401D-B2B5-BD505C4607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718534"/>
                <a:ext cx="4778167" cy="57637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EF5382B6-580F-46B7-ABDC-02E51EEFEC91}"/>
                  </a:ext>
                </a:extLst>
              </p:cNvPr>
              <p:cNvSpPr/>
              <p:nvPr/>
            </p:nvSpPr>
            <p:spPr>
              <a:xfrm>
                <a:off x="6096000" y="3526093"/>
                <a:ext cx="2378985" cy="1063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LID4096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LID4096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LID4096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,     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&lt;−</m:t>
                              </m:r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</m:e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&amp;1,               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≥−</m:t>
                              </m:r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LID4096" sz="1400" i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EF5382B6-580F-46B7-ABDC-02E51EEFEC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526093"/>
                <a:ext cx="2378985" cy="106336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2EB70B0-D2FF-479D-AB35-01B6EEF9BEF4}"/>
                  </a:ext>
                </a:extLst>
              </p:cNvPr>
              <p:cNvSpPr/>
              <p:nvPr/>
            </p:nvSpPr>
            <p:spPr>
              <a:xfrm>
                <a:off x="8943669" y="3513033"/>
                <a:ext cx="2435923" cy="1063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Sup>
                                <m:sSubSup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  <m:sup>
                                  <m:f>
                                    <m:f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</m:sup>
                              </m:sSubSup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     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&lt;−</m:t>
                              </m:r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</m:e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&amp;1,                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≥−</m:t>
                              </m:r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LID4096" sz="1400" i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2EB70B0-D2FF-479D-AB35-01B6EEF9BE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3669" y="3513033"/>
                <a:ext cx="2435923" cy="106336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D95C647-72A7-4AEA-9051-7540DEEA733C}"/>
                  </a:ext>
                </a:extLst>
              </p:cNvPr>
              <p:cNvSpPr/>
              <p:nvPr/>
            </p:nvSpPr>
            <p:spPr>
              <a:xfrm>
                <a:off x="6096000" y="4589267"/>
                <a:ext cx="3603294" cy="1090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&amp;−</m:t>
                              </m:r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den>
                              </m:f>
                              <m:d>
                                <m:d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LID4096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LID4096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LID4096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LID4096" sz="1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LID4096" sz="14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LID4096" sz="14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𝐻</m:t>
                                              </m:r>
                                            </m:e>
                                            <m:sub>
                                              <m:r>
                                                <a:rPr lang="LID4096" sz="14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,  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&lt;−</m:t>
                              </m:r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LID4096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</m:e>
                            <m:e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&amp;0  ,                                          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≥−</m:t>
                              </m:r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LID4096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LID4096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D95C647-72A7-4AEA-9051-7540DEEA73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589267"/>
                <a:ext cx="3603294" cy="109042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10BD6C3-D517-45AD-AA6A-AB8D6F46F693}"/>
                  </a:ext>
                </a:extLst>
              </p:cNvPr>
              <p:cNvSpPr/>
              <p:nvPr/>
            </p:nvSpPr>
            <p:spPr>
              <a:xfrm>
                <a:off x="6096000" y="5650012"/>
                <a:ext cx="3633110" cy="1063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LID4096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LID4096" sz="1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LID4096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LID4096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, </m:t>
                              </m:r>
                              <m: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LID4096" sz="14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LID4096" sz="14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&lt;−</m:t>
                              </m:r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LID4096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</m:e>
                            <m:e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,                     </m:t>
                              </m:r>
                              <m: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LID4096" sz="1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≥−</m:t>
                              </m:r>
                              <m:f>
                                <m:fPr>
                                  <m:ctrlP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LID4096" sz="1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LID4096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LID4096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10BD6C3-D517-45AD-AA6A-AB8D6F46F6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650012"/>
                <a:ext cx="3633110" cy="106336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1A361584-3EEC-43DE-A3E7-D4B34E0F0C2D}"/>
              </a:ext>
            </a:extLst>
          </p:cNvPr>
          <p:cNvSpPr txBox="1"/>
          <p:nvPr/>
        </p:nvSpPr>
        <p:spPr>
          <a:xfrm>
            <a:off x="612077" y="457178"/>
            <a:ext cx="5283592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equilibrium</a:t>
            </a:r>
            <a:endParaRPr lang="en-SE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8EEE5DB-EE01-4A4D-8867-6FDCA81F4014}"/>
              </a:ext>
            </a:extLst>
          </p:cNvPr>
          <p:cNvSpPr txBox="1"/>
          <p:nvPr/>
        </p:nvSpPr>
        <p:spPr>
          <a:xfrm>
            <a:off x="612077" y="1018363"/>
            <a:ext cx="5283592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stress</a:t>
            </a:r>
            <a:endParaRPr lang="en-SE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2FBE02B-13F9-48EE-96DE-708F5F81B4AA}"/>
              </a:ext>
            </a:extLst>
          </p:cNvPr>
          <p:cNvSpPr txBox="1"/>
          <p:nvPr/>
        </p:nvSpPr>
        <p:spPr>
          <a:xfrm>
            <a:off x="612077" y="1582953"/>
            <a:ext cx="5283592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lang="en-SE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9F0C91-CA81-4722-9ADF-4E2B6BA44BA8}"/>
              </a:ext>
            </a:extLst>
          </p:cNvPr>
          <p:cNvSpPr txBox="1"/>
          <p:nvPr/>
        </p:nvSpPr>
        <p:spPr>
          <a:xfrm>
            <a:off x="612077" y="3209702"/>
            <a:ext cx="5283592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Swelling</a:t>
            </a:r>
            <a:endParaRPr lang="en-SE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91F041-ADFE-485B-801A-8B852F65ACF6}"/>
              </a:ext>
            </a:extLst>
          </p:cNvPr>
          <p:cNvSpPr txBox="1"/>
          <p:nvPr/>
        </p:nvSpPr>
        <p:spPr>
          <a:xfrm>
            <a:off x="612077" y="4119536"/>
            <a:ext cx="5283592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Fracture deformation</a:t>
            </a:r>
            <a:endParaRPr lang="en-SE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B46B328-6B30-478F-B8D8-B14E44122B96}"/>
              </a:ext>
            </a:extLst>
          </p:cNvPr>
          <p:cNvSpPr/>
          <p:nvPr/>
        </p:nvSpPr>
        <p:spPr>
          <a:xfrm>
            <a:off x="705211" y="730647"/>
            <a:ext cx="5283592" cy="317258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86BB95D-AEC1-4B59-BF61-87DBBD6A14AB}"/>
              </a:ext>
            </a:extLst>
          </p:cNvPr>
          <p:cNvSpPr/>
          <p:nvPr/>
        </p:nvSpPr>
        <p:spPr>
          <a:xfrm>
            <a:off x="712243" y="1274258"/>
            <a:ext cx="5283592" cy="317258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7FEF2F2-8A58-4F62-96EE-E5136ED1D38A}"/>
              </a:ext>
            </a:extLst>
          </p:cNvPr>
          <p:cNvSpPr/>
          <p:nvPr/>
        </p:nvSpPr>
        <p:spPr>
          <a:xfrm>
            <a:off x="712243" y="1861344"/>
            <a:ext cx="5283592" cy="1363937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6E39133-CFA3-4A38-A96C-6B1675A9B6F0}"/>
              </a:ext>
            </a:extLst>
          </p:cNvPr>
          <p:cNvSpPr/>
          <p:nvPr/>
        </p:nvSpPr>
        <p:spPr>
          <a:xfrm>
            <a:off x="712243" y="3482092"/>
            <a:ext cx="5283592" cy="628154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256019-7C88-4168-B6D9-59767FB37AFF}"/>
              </a:ext>
            </a:extLst>
          </p:cNvPr>
          <p:cNvSpPr/>
          <p:nvPr/>
        </p:nvSpPr>
        <p:spPr>
          <a:xfrm>
            <a:off x="719275" y="4392524"/>
            <a:ext cx="5283592" cy="2320856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277BB2-7572-460A-818A-861D26EF323A}"/>
              </a:ext>
            </a:extLst>
          </p:cNvPr>
          <p:cNvSpPr txBox="1"/>
          <p:nvPr/>
        </p:nvSpPr>
        <p:spPr>
          <a:xfrm>
            <a:off x="6002866" y="456419"/>
            <a:ext cx="5283592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Richard’s equation (matrix)</a:t>
            </a:r>
            <a:endParaRPr lang="en-SE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32F3553-9BFF-400E-A4BF-07A03532DB2B}"/>
              </a:ext>
            </a:extLst>
          </p:cNvPr>
          <p:cNvSpPr txBox="1"/>
          <p:nvPr/>
        </p:nvSpPr>
        <p:spPr>
          <a:xfrm>
            <a:off x="5988803" y="1389254"/>
            <a:ext cx="5283592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Richard’s equation (fracture)</a:t>
            </a:r>
            <a:endParaRPr lang="en-SE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4F2DF0E-07A4-4BCB-A815-99BC7BEF6608}"/>
              </a:ext>
            </a:extLst>
          </p:cNvPr>
          <p:cNvSpPr txBox="1"/>
          <p:nvPr/>
        </p:nvSpPr>
        <p:spPr>
          <a:xfrm>
            <a:off x="6002866" y="3232275"/>
            <a:ext cx="5283592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Brooks-Corey retention model</a:t>
            </a:r>
            <a:endParaRPr lang="en-SE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AA98BD0-84A9-4EFF-B2DE-5140B739E981}"/>
              </a:ext>
            </a:extLst>
          </p:cNvPr>
          <p:cNvSpPr/>
          <p:nvPr/>
        </p:nvSpPr>
        <p:spPr>
          <a:xfrm>
            <a:off x="6096000" y="781377"/>
            <a:ext cx="5283592" cy="61827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541BE40-87DD-4AD4-B12E-28BFE74257E2}"/>
              </a:ext>
            </a:extLst>
          </p:cNvPr>
          <p:cNvSpPr/>
          <p:nvPr/>
        </p:nvSpPr>
        <p:spPr>
          <a:xfrm>
            <a:off x="6096000" y="1697582"/>
            <a:ext cx="5283592" cy="61827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7AE02E60-DD93-4753-A46B-1AFF0E7879CF}"/>
                  </a:ext>
                </a:extLst>
              </p:cNvPr>
              <p:cNvSpPr/>
              <p:nvPr/>
            </p:nvSpPr>
            <p:spPr>
              <a:xfrm>
                <a:off x="9777738" y="4734653"/>
                <a:ext cx="1633652" cy="5375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LID4096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LID4096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func>
                            <m:funcPr>
                              <m:ctrlP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</m:fName>
                            <m:e>
                              <m:r>
                                <a:rPr lang="LID4096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den>
                      </m:f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LID4096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LID4096" sz="1400" i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7AE02E60-DD93-4753-A46B-1AFF0E7879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7738" y="4734653"/>
                <a:ext cx="1633652" cy="537583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Group 65">
            <a:extLst>
              <a:ext uri="{FF2B5EF4-FFF2-40B4-BE49-F238E27FC236}">
                <a16:creationId xmlns:a16="http://schemas.microsoft.com/office/drawing/2014/main" id="{2DB037B7-B3FB-48B7-9DEB-D431737D9340}"/>
              </a:ext>
            </a:extLst>
          </p:cNvPr>
          <p:cNvGrpSpPr/>
          <p:nvPr/>
        </p:nvGrpSpPr>
        <p:grpSpPr>
          <a:xfrm>
            <a:off x="6096000" y="3538959"/>
            <a:ext cx="5283592" cy="3174421"/>
            <a:chOff x="6096000" y="3538959"/>
            <a:chExt cx="5283592" cy="3174421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4652C8D-7A65-4D2B-99E4-6EB0CF3B84D4}"/>
                </a:ext>
              </a:extLst>
            </p:cNvPr>
            <p:cNvGrpSpPr/>
            <p:nvPr/>
          </p:nvGrpSpPr>
          <p:grpSpPr>
            <a:xfrm>
              <a:off x="6096000" y="3538959"/>
              <a:ext cx="5283592" cy="3174421"/>
              <a:chOff x="6096000" y="2621452"/>
              <a:chExt cx="5283592" cy="3582279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8DC7EA06-8542-4632-B37B-90DAF9AC5D74}"/>
                  </a:ext>
                </a:extLst>
              </p:cNvPr>
              <p:cNvSpPr/>
              <p:nvPr/>
            </p:nvSpPr>
            <p:spPr>
              <a:xfrm>
                <a:off x="6096000" y="2621452"/>
                <a:ext cx="5283592" cy="3582279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1"/>
              </a:fontRef>
            </p:style>
            <p:txBody>
              <a:bodyPr rtlCol="0" anchor="ctr"/>
              <a:lstStyle/>
              <a:p>
                <a:pPr algn="ctr"/>
                <a:endParaRPr lang="LID4096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3BA5BFFC-F52E-491F-BEFD-886880A156CB}"/>
                  </a:ext>
                </a:extLst>
              </p:cNvPr>
              <p:cNvCxnSpPr>
                <a:stCxn id="55" idx="0"/>
              </p:cNvCxnSpPr>
              <p:nvPr/>
            </p:nvCxnSpPr>
            <p:spPr>
              <a:xfrm>
                <a:off x="8737796" y="2621452"/>
                <a:ext cx="0" cy="11528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4A6A768-B63A-4F1B-9A9B-1C350EB137F4}"/>
                </a:ext>
              </a:extLst>
            </p:cNvPr>
            <p:cNvCxnSpPr/>
            <p:nvPr/>
          </p:nvCxnSpPr>
          <p:spPr>
            <a:xfrm>
              <a:off x="8737796" y="4576401"/>
              <a:ext cx="99131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0EC13DD-C196-4C0B-B2DD-5253F7C29CC1}"/>
                </a:ext>
              </a:extLst>
            </p:cNvPr>
            <p:cNvCxnSpPr>
              <a:cxnSpLocks/>
            </p:cNvCxnSpPr>
            <p:nvPr/>
          </p:nvCxnSpPr>
          <p:spPr>
            <a:xfrm>
              <a:off x="9729110" y="4589267"/>
              <a:ext cx="0" cy="21241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CE6B86C-E007-4539-8CEA-ADC36285C05A}"/>
              </a:ext>
            </a:extLst>
          </p:cNvPr>
          <p:cNvSpPr txBox="1"/>
          <p:nvPr/>
        </p:nvSpPr>
        <p:spPr>
          <a:xfrm>
            <a:off x="5988803" y="2317049"/>
            <a:ext cx="5283592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Fracture permeability</a:t>
            </a:r>
            <a:endParaRPr lang="en-SE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B8F0B20-A4A2-463F-AB04-DDD7B4527104}"/>
              </a:ext>
            </a:extLst>
          </p:cNvPr>
          <p:cNvSpPr/>
          <p:nvPr/>
        </p:nvSpPr>
        <p:spPr>
          <a:xfrm>
            <a:off x="6096000" y="2625377"/>
            <a:ext cx="5283592" cy="61827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DFF83F3E-BBA5-42DE-A56A-DE3D0F723D5E}"/>
                  </a:ext>
                </a:extLst>
              </p:cNvPr>
              <p:cNvSpPr/>
              <p:nvPr/>
            </p:nvSpPr>
            <p:spPr>
              <a:xfrm>
                <a:off x="6096000" y="2678038"/>
                <a:ext cx="845616" cy="5231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LID4096" sz="1400" i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DFF83F3E-BBA5-42DE-A56A-DE3D0F723D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678038"/>
                <a:ext cx="845616" cy="523157"/>
              </a:xfrm>
              <a:prstGeom prst="rect">
                <a:avLst/>
              </a:prstGeom>
              <a:blipFill>
                <a:blip r:embed="rId20"/>
                <a:stretch>
                  <a:fillRect b="-116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8EED8D05-51F0-4BBC-811B-4A2D316B754A}"/>
              </a:ext>
            </a:extLst>
          </p:cNvPr>
          <p:cNvSpPr txBox="1"/>
          <p:nvPr/>
        </p:nvSpPr>
        <p:spPr>
          <a:xfrm>
            <a:off x="0" y="0"/>
            <a:ext cx="6566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Governing equations</a:t>
            </a:r>
            <a:endParaRPr lang="LID4096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331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515717-EDF1-4E10-A98A-CB02C91BCCF0}"/>
              </a:ext>
            </a:extLst>
          </p:cNvPr>
          <p:cNvSpPr txBox="1"/>
          <p:nvPr/>
        </p:nvSpPr>
        <p:spPr>
          <a:xfrm>
            <a:off x="0" y="0"/>
            <a:ext cx="6566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Unsaturated zone</a:t>
            </a:r>
            <a:endParaRPr lang="LID4096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9446C8F-B679-4151-9AAA-7848BF785B23}"/>
              </a:ext>
            </a:extLst>
          </p:cNvPr>
          <p:cNvGraphicFramePr>
            <a:graphicFrameLocks/>
          </p:cNvGraphicFramePr>
          <p:nvPr/>
        </p:nvGraphicFramePr>
        <p:xfrm>
          <a:off x="2426229" y="1058333"/>
          <a:ext cx="7339542" cy="4741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43426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49563B2-6C09-48F1-A2F3-7F6B6A426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261" y="1480980"/>
            <a:ext cx="5440605" cy="29207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7E6B54-7194-48E2-8F9A-FD933715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90311"/>
            <a:ext cx="5440606" cy="29207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A235EE-2468-4618-B300-1879DDE4E39C}"/>
              </a:ext>
            </a:extLst>
          </p:cNvPr>
          <p:cNvSpPr txBox="1"/>
          <p:nvPr/>
        </p:nvSpPr>
        <p:spPr>
          <a:xfrm>
            <a:off x="0" y="0"/>
            <a:ext cx="6566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/>
              <a:t>Evolution </a:t>
            </a:r>
            <a:r>
              <a:rPr lang="de-DE" sz="2800" b="1" err="1"/>
              <a:t>of</a:t>
            </a:r>
            <a:r>
              <a:rPr lang="de-DE" sz="2800" b="1"/>
              <a:t> </a:t>
            </a:r>
            <a:r>
              <a:rPr lang="de-DE" sz="2800" b="1" err="1"/>
              <a:t>damage</a:t>
            </a:r>
            <a:endParaRPr lang="LID4096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7CE24BB-F28C-41F2-B641-0B1332163D2E}"/>
              </a:ext>
            </a:extLst>
          </p:cNvPr>
          <p:cNvSpPr txBox="1">
            <a:spLocks/>
          </p:cNvSpPr>
          <p:nvPr/>
        </p:nvSpPr>
        <p:spPr>
          <a:xfrm>
            <a:off x="135466" y="5063066"/>
            <a:ext cx="11401139" cy="1619509"/>
          </a:xfrm>
          <a:prstGeom prst="rect">
            <a:avLst/>
          </a:prstGeom>
        </p:spPr>
        <p:txBody>
          <a:bodyPr vert="horz" lIns="51435" tIns="25718" rIns="51435" bIns="25718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Aperture evolution mostly driven by the suction effect.</a:t>
            </a:r>
          </a:p>
          <a:p>
            <a:r>
              <a:rPr lang="en-US" sz="1800"/>
              <a:t>Damage integration along borehole is almost constant along the borehole during the ventilation and </a:t>
            </a:r>
            <a:r>
              <a:rPr lang="en-US" sz="1800" err="1"/>
              <a:t>resaturation</a:t>
            </a:r>
            <a:r>
              <a:rPr lang="en-US" sz="1800"/>
              <a:t> period.</a:t>
            </a:r>
          </a:p>
        </p:txBody>
      </p:sp>
    </p:spTree>
    <p:extLst>
      <p:ext uri="{BB962C8B-B14F-4D97-AF65-F5344CB8AC3E}">
        <p14:creationId xmlns:p14="http://schemas.microsoft.com/office/powerpoint/2010/main" val="2573577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84F715-8A3C-489D-81CD-D6FB29E4406E}"/>
              </a:ext>
            </a:extLst>
          </p:cNvPr>
          <p:cNvSpPr txBox="1">
            <a:spLocks/>
          </p:cNvSpPr>
          <p:nvPr/>
        </p:nvSpPr>
        <p:spPr>
          <a:xfrm>
            <a:off x="8255498" y="4962525"/>
            <a:ext cx="3462475" cy="3610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3000"/>
              </a:lnSpc>
              <a:buFont typeface="Arial" panose="020B0604020202020204" pitchFamily="34" charset="0"/>
              <a:buNone/>
            </a:pPr>
            <a:r>
              <a:rPr lang="en-US" altLang="zh-CN" sz="1400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Jaeggi (2019)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968A290-081D-414A-8BC1-167FA5017BB3}"/>
              </a:ext>
            </a:extLst>
          </p:cNvPr>
          <p:cNvSpPr txBox="1">
            <a:spLocks/>
          </p:cNvSpPr>
          <p:nvPr/>
        </p:nvSpPr>
        <p:spPr>
          <a:xfrm>
            <a:off x="8255497" y="4970639"/>
            <a:ext cx="3462475" cy="3610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3000"/>
              </a:lnSpc>
              <a:buNone/>
            </a:pPr>
            <a:r>
              <a:rPr lang="en-US" altLang="zh-CN" sz="1400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Martin and Loew (2021)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A4B52F-47F9-4782-837A-7765F123D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6901" y="260351"/>
            <a:ext cx="6155816" cy="46926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2FD755-CEA9-4190-BEA1-B6CBA6C93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788" y="3072768"/>
            <a:ext cx="3928543" cy="2950569"/>
          </a:xfrm>
          <a:prstGeom prst="rect">
            <a:avLst/>
          </a:prstGeo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8144876-BB51-40C2-B708-077323958ACE}"/>
              </a:ext>
            </a:extLst>
          </p:cNvPr>
          <p:cNvSpPr txBox="1">
            <a:spLocks/>
          </p:cNvSpPr>
          <p:nvPr/>
        </p:nvSpPr>
        <p:spPr>
          <a:xfrm>
            <a:off x="839788" y="834663"/>
            <a:ext cx="4380889" cy="1952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rgbClr val="81818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rgbClr val="81818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81818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81818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</a:pPr>
            <a:endParaRPr lang="de-DE" sz="1600" dirty="0"/>
          </a:p>
          <a:p>
            <a:pPr marL="285750" indent="-285750">
              <a:lnSpc>
                <a:spcPct val="113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Located in Mont Terri Rock Laboratory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 experiment borehole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 monitoring boreholes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Structurally-controlled </a:t>
            </a:r>
            <a:r>
              <a:rPr lang="en-US" altLang="zh-CN" sz="1600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overbreaks</a:t>
            </a:r>
            <a:endParaRPr lang="en-US" altLang="zh-CN" sz="16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1E8A93-0591-44BB-B871-C12EB4C680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0065"/>
          <a:stretch/>
        </p:blipFill>
        <p:spPr>
          <a:xfrm>
            <a:off x="5429787" y="535962"/>
            <a:ext cx="6572930" cy="4387666"/>
          </a:xfrm>
          <a:prstGeom prst="rect">
            <a:avLst/>
          </a:prstGeom>
        </p:spPr>
      </p:pic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0884E563-B115-4137-A842-8274D037F7A5}"/>
              </a:ext>
            </a:extLst>
          </p:cNvPr>
          <p:cNvSpPr txBox="1">
            <a:spLocks/>
          </p:cNvSpPr>
          <p:nvPr/>
        </p:nvSpPr>
        <p:spPr>
          <a:xfrm>
            <a:off x="1967312" y="6132011"/>
            <a:ext cx="3462475" cy="3610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3000"/>
              </a:lnSpc>
              <a:buNone/>
            </a:pPr>
            <a:r>
              <a:rPr lang="en-US" altLang="zh-CN" sz="1400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Martin and Loew (2021)</a:t>
            </a:r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FB64685F-9155-4E85-98D4-0CAA9D96A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PF/PF-A experiment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2B627F-AB34-4032-BB8F-171C641664CC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3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19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03B424F-DF66-281D-CE8C-8B723E299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412" y="1198562"/>
            <a:ext cx="8897889" cy="5413253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660CCCB0-2013-7E38-BF30-2A78D8463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Overbreak pattern (shortly after drilling)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B24328-8C10-0E9D-F108-CAC38D910F86}"/>
              </a:ext>
            </a:extLst>
          </p:cNvPr>
          <p:cNvSpPr>
            <a:spLocks noChangeAspect="1"/>
          </p:cNvSpPr>
          <p:nvPr/>
        </p:nvSpPr>
        <p:spPr>
          <a:xfrm>
            <a:off x="0" y="6572169"/>
            <a:ext cx="329809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12121"/>
                </a:solidFill>
                <a:latin typeface="+mj-lt"/>
              </a:rPr>
              <a:t>Zhao, Lei, Ziegler, Loew (2024) IJRMMS</a:t>
            </a:r>
          </a:p>
        </p:txBody>
      </p:sp>
    </p:spTree>
    <p:extLst>
      <p:ext uri="{BB962C8B-B14F-4D97-AF65-F5344CB8AC3E}">
        <p14:creationId xmlns:p14="http://schemas.microsoft.com/office/powerpoint/2010/main" val="4188298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2">
            <a:extLst>
              <a:ext uri="{FF2B5EF4-FFF2-40B4-BE49-F238E27FC236}">
                <a16:creationId xmlns:a16="http://schemas.microsoft.com/office/drawing/2014/main" id="{1E24CD0E-50D6-445D-B6B7-A04DB829DC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8" y="2065419"/>
            <a:ext cx="5825319" cy="3564000"/>
          </a:xfrm>
          <a:prstGeom prst="rect">
            <a:avLst/>
          </a:prstGeom>
        </p:spPr>
      </p:pic>
      <p:pic>
        <p:nvPicPr>
          <p:cNvPr id="6" name="图片 2">
            <a:extLst>
              <a:ext uri="{FF2B5EF4-FFF2-40B4-BE49-F238E27FC236}">
                <a16:creationId xmlns:a16="http://schemas.microsoft.com/office/drawing/2014/main" id="{76E7B75A-05A1-4D23-8FE3-775B270C03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098" y="1940423"/>
            <a:ext cx="6113645" cy="4235935"/>
          </a:xfrm>
          <a:prstGeom prst="rect">
            <a:avLst/>
          </a:prstGeom>
        </p:spPr>
      </p:pic>
      <p:sp>
        <p:nvSpPr>
          <p:cNvPr id="7" name="Title 7">
            <a:extLst>
              <a:ext uri="{FF2B5EF4-FFF2-40B4-BE49-F238E27FC236}">
                <a16:creationId xmlns:a16="http://schemas.microsoft.com/office/drawing/2014/main" id="{A408D77C-310E-4319-9291-C493CA164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Model setup (</a:t>
            </a:r>
            <a:r>
              <a:rPr lang="en-GB" dirty="0" err="1"/>
              <a:t>geomechanical</a:t>
            </a:r>
            <a:r>
              <a:rPr lang="en-GB" dirty="0"/>
              <a:t> model)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D931AC-D457-4351-8747-6906587CA93F}"/>
              </a:ext>
            </a:extLst>
          </p:cNvPr>
          <p:cNvSpPr/>
          <p:nvPr/>
        </p:nvSpPr>
        <p:spPr>
          <a:xfrm>
            <a:off x="1415260" y="1405764"/>
            <a:ext cx="349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Fracture network reconstruction</a:t>
            </a:r>
            <a:endParaRPr lang="LID4096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06012C-8248-4FEF-8322-D434B3AAF445}"/>
              </a:ext>
            </a:extLst>
          </p:cNvPr>
          <p:cNvSpPr/>
          <p:nvPr/>
        </p:nvSpPr>
        <p:spPr>
          <a:xfrm>
            <a:off x="7572857" y="1405764"/>
            <a:ext cx="3288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Numerical model construction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F0F4DC-1ED9-4DAE-AC8B-E12488FFB893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5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2C71DA-2550-ADCA-38F5-4BCE9B4187E6}"/>
              </a:ext>
            </a:extLst>
          </p:cNvPr>
          <p:cNvSpPr>
            <a:spLocks noChangeAspect="1"/>
          </p:cNvSpPr>
          <p:nvPr/>
        </p:nvSpPr>
        <p:spPr>
          <a:xfrm>
            <a:off x="0" y="6572169"/>
            <a:ext cx="329809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12121"/>
                </a:solidFill>
                <a:latin typeface="+mj-lt"/>
              </a:rPr>
              <a:t>Zhao, Lei, Ziegler, Loew (2024) IJRMMS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DF57E4-69FE-4AD5-A389-B10D96B6D0EF}"/>
              </a:ext>
            </a:extLst>
          </p:cNvPr>
          <p:cNvSpPr/>
          <p:nvPr/>
        </p:nvSpPr>
        <p:spPr>
          <a:xfrm>
            <a:off x="1415260" y="5801691"/>
            <a:ext cx="2864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Generated using </a:t>
            </a:r>
            <a:r>
              <a:rPr lang="en-GB" dirty="0" err="1">
                <a:solidFill>
                  <a:srgbClr val="C00000"/>
                </a:solidFill>
              </a:rPr>
              <a:t>Fracman</a:t>
            </a:r>
            <a:endParaRPr lang="LID4096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A8A9230-7479-44E2-9E4E-133F1AE01899}"/>
              </a:ext>
            </a:extLst>
          </p:cNvPr>
          <p:cNvSpPr/>
          <p:nvPr/>
        </p:nvSpPr>
        <p:spPr>
          <a:xfrm>
            <a:off x="7784453" y="6221153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Simulated using 3DEC</a:t>
            </a:r>
            <a:endParaRPr lang="LID4096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735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>
            <a:extLst>
              <a:ext uri="{FF2B5EF4-FFF2-40B4-BE49-F238E27FC236}">
                <a16:creationId xmlns:a16="http://schemas.microsoft.com/office/drawing/2014/main" id="{A408D77C-310E-4319-9291-C493CA164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Simulation results</a:t>
            </a:r>
          </a:p>
        </p:txBody>
      </p:sp>
      <p:pic>
        <p:nvPicPr>
          <p:cNvPr id="11" name="图片 6">
            <a:extLst>
              <a:ext uri="{FF2B5EF4-FFF2-40B4-BE49-F238E27FC236}">
                <a16:creationId xmlns:a16="http://schemas.microsoft.com/office/drawing/2014/main" id="{C41FA99B-661F-4DCB-9BC2-17B5704B48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69" y="1502576"/>
            <a:ext cx="5548923" cy="4191668"/>
          </a:xfrm>
          <a:prstGeom prst="rect">
            <a:avLst/>
          </a:prstGeom>
        </p:spPr>
      </p:pic>
      <p:pic>
        <p:nvPicPr>
          <p:cNvPr id="13" name="图片 8">
            <a:extLst>
              <a:ext uri="{FF2B5EF4-FFF2-40B4-BE49-F238E27FC236}">
                <a16:creationId xmlns:a16="http://schemas.microsoft.com/office/drawing/2014/main" id="{8AB6F841-3DB8-494F-87EF-135D941DB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092" y="1432335"/>
            <a:ext cx="6209332" cy="2166075"/>
          </a:xfrm>
          <a:prstGeom prst="rect">
            <a:avLst/>
          </a:prstGeom>
        </p:spPr>
      </p:pic>
      <p:pic>
        <p:nvPicPr>
          <p:cNvPr id="14" name="图片 6">
            <a:extLst>
              <a:ext uri="{FF2B5EF4-FFF2-40B4-BE49-F238E27FC236}">
                <a16:creationId xmlns:a16="http://schemas.microsoft.com/office/drawing/2014/main" id="{FA813EB5-50D9-4879-BB3A-A2B8AC1605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88"/>
          <a:stretch/>
        </p:blipFill>
        <p:spPr>
          <a:xfrm>
            <a:off x="5760086" y="4128065"/>
            <a:ext cx="6281338" cy="227239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945D75B-52DD-475D-A91F-F82578B921D6}"/>
              </a:ext>
            </a:extLst>
          </p:cNvPr>
          <p:cNvSpPr/>
          <p:nvPr/>
        </p:nvSpPr>
        <p:spPr>
          <a:xfrm>
            <a:off x="7553393" y="1040105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212121"/>
                </a:solidFill>
              </a:rPr>
              <a:t>Displacement field</a:t>
            </a:r>
            <a:endParaRPr lang="LID4096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E83CE0-2221-49C6-A822-B14485A835DB}"/>
              </a:ext>
            </a:extLst>
          </p:cNvPr>
          <p:cNvSpPr/>
          <p:nvPr/>
        </p:nvSpPr>
        <p:spPr>
          <a:xfrm>
            <a:off x="7879415" y="3850260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212121"/>
                </a:solidFill>
              </a:rPr>
              <a:t>Stress field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DB5B80-7AC7-4072-818A-3BF70414F396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6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61E81D-1D55-2F03-59D6-AD6A6331ADBC}"/>
              </a:ext>
            </a:extLst>
          </p:cNvPr>
          <p:cNvSpPr>
            <a:spLocks noChangeAspect="1"/>
          </p:cNvSpPr>
          <p:nvPr/>
        </p:nvSpPr>
        <p:spPr>
          <a:xfrm>
            <a:off x="0" y="6572169"/>
            <a:ext cx="329809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12121"/>
                </a:solidFill>
                <a:latin typeface="+mj-lt"/>
              </a:rPr>
              <a:t>Zhao, Lei, Ziegler, Loew (2024) IJRMMS</a:t>
            </a:r>
          </a:p>
        </p:txBody>
      </p:sp>
    </p:spTree>
    <p:extLst>
      <p:ext uri="{BB962C8B-B14F-4D97-AF65-F5344CB8AC3E}">
        <p14:creationId xmlns:p14="http://schemas.microsoft.com/office/powerpoint/2010/main" val="1880480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7">
            <a:extLst>
              <a:ext uri="{FF2B5EF4-FFF2-40B4-BE49-F238E27FC236}">
                <a16:creationId xmlns:a16="http://schemas.microsoft.com/office/drawing/2014/main" id="{40B221CF-15B4-49FD-9F80-DCD8DBF696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172" y="765085"/>
            <a:ext cx="8922798" cy="2937172"/>
          </a:xfrm>
          <a:prstGeom prst="rect">
            <a:avLst/>
          </a:prstGeom>
        </p:spPr>
      </p:pic>
      <p:sp>
        <p:nvSpPr>
          <p:cNvPr id="7" name="Title 7">
            <a:extLst>
              <a:ext uri="{FF2B5EF4-FFF2-40B4-BE49-F238E27FC236}">
                <a16:creationId xmlns:a16="http://schemas.microsoft.com/office/drawing/2014/main" id="{A408D77C-310E-4319-9291-C493CA164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Simulation results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D0DBF66-4AAB-4C1E-B897-E01F7ECC59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172" y="3633460"/>
            <a:ext cx="8920809" cy="29371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CD6F0C-59AB-4C7B-8852-8667885CD147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7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6B8ABBE-2F8B-1507-49B6-9EB163B95022}"/>
              </a:ext>
            </a:extLst>
          </p:cNvPr>
          <p:cNvSpPr>
            <a:spLocks noChangeAspect="1"/>
          </p:cNvSpPr>
          <p:nvPr/>
        </p:nvSpPr>
        <p:spPr>
          <a:xfrm>
            <a:off x="0" y="6572169"/>
            <a:ext cx="329809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12121"/>
                </a:solidFill>
                <a:latin typeface="+mj-lt"/>
              </a:rPr>
              <a:t>Zhao, Lei, Ziegler, Loew (2024) IJRMMS</a:t>
            </a:r>
          </a:p>
        </p:txBody>
      </p:sp>
    </p:spTree>
    <p:extLst>
      <p:ext uri="{BB962C8B-B14F-4D97-AF65-F5344CB8AC3E}">
        <p14:creationId xmlns:p14="http://schemas.microsoft.com/office/powerpoint/2010/main" val="283937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>
            <a:extLst>
              <a:ext uri="{FF2B5EF4-FFF2-40B4-BE49-F238E27FC236}">
                <a16:creationId xmlns:a16="http://schemas.microsoft.com/office/drawing/2014/main" id="{A408D77C-310E-4319-9291-C493CA164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Simulation results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AB51BEE0-27B9-456B-9783-713804CD1F8F}"/>
              </a:ext>
            </a:extLst>
          </p:cNvPr>
          <p:cNvSpPr txBox="1">
            <a:spLocks/>
          </p:cNvSpPr>
          <p:nvPr/>
        </p:nvSpPr>
        <p:spPr>
          <a:xfrm>
            <a:off x="927221" y="1065746"/>
            <a:ext cx="8964613" cy="16805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3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Base case: 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with fractures and fault zone;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Case A: 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with fractures but without fault zone</a:t>
            </a:r>
          </a:p>
          <a:p>
            <a:pPr marL="0" indent="0">
              <a:lnSpc>
                <a:spcPct val="113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Case B: 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with fault zone but without fractures;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Case C: 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without fault zone and fractures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F957755-65B9-487F-B682-D124DA695C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900" y="1906010"/>
            <a:ext cx="7131238" cy="47771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94AADB-E879-42A6-8F70-B0F95F182B3F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8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14C1B50-5CEC-BE14-FE19-68120495ABB4}"/>
              </a:ext>
            </a:extLst>
          </p:cNvPr>
          <p:cNvSpPr>
            <a:spLocks noChangeAspect="1"/>
          </p:cNvSpPr>
          <p:nvPr/>
        </p:nvSpPr>
        <p:spPr>
          <a:xfrm>
            <a:off x="0" y="6572169"/>
            <a:ext cx="329809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12121"/>
                </a:solidFill>
                <a:latin typeface="+mj-lt"/>
              </a:rPr>
              <a:t>Zhao, Lei, Ziegler, Loew (2024) IJRMMS</a:t>
            </a:r>
          </a:p>
        </p:txBody>
      </p:sp>
    </p:spTree>
    <p:extLst>
      <p:ext uri="{BB962C8B-B14F-4D97-AF65-F5344CB8AC3E}">
        <p14:creationId xmlns:p14="http://schemas.microsoft.com/office/powerpoint/2010/main" val="309031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>
            <a:extLst>
              <a:ext uri="{FF2B5EF4-FFF2-40B4-BE49-F238E27FC236}">
                <a16:creationId xmlns:a16="http://schemas.microsoft.com/office/drawing/2014/main" id="{A408D77C-310E-4319-9291-C493CA164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545"/>
            <a:ext cx="8852852" cy="445136"/>
          </a:xfrm>
        </p:spPr>
        <p:txBody>
          <a:bodyPr>
            <a:normAutofit/>
          </a:bodyPr>
          <a:lstStyle/>
          <a:p>
            <a:r>
              <a:rPr lang="en-GB" dirty="0"/>
              <a:t>Simulation results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AB51BEE0-27B9-456B-9783-713804CD1F8F}"/>
              </a:ext>
            </a:extLst>
          </p:cNvPr>
          <p:cNvSpPr txBox="1">
            <a:spLocks/>
          </p:cNvSpPr>
          <p:nvPr/>
        </p:nvSpPr>
        <p:spPr>
          <a:xfrm>
            <a:off x="927221" y="1065746"/>
            <a:ext cx="8964613" cy="16805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80000" indent="-2714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3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Base case: 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with fractures and fault zone;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Case A: 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with fractures but without fault zone</a:t>
            </a:r>
          </a:p>
          <a:p>
            <a:pPr marL="0" indent="0">
              <a:lnSpc>
                <a:spcPct val="113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Case B: 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with fault zone but without fractures;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Case C: 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without fault zone and fractures</a:t>
            </a:r>
          </a:p>
        </p:txBody>
      </p:sp>
      <p:pic>
        <p:nvPicPr>
          <p:cNvPr id="12" name="图片 13">
            <a:extLst>
              <a:ext uri="{FF2B5EF4-FFF2-40B4-BE49-F238E27FC236}">
                <a16:creationId xmlns:a16="http://schemas.microsoft.com/office/drawing/2014/main" id="{1CE12FBF-F116-4FA0-BC44-241040B683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957" y="1834922"/>
            <a:ext cx="6350498" cy="47609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94AADB-E879-42A6-8F70-B0F95F182B3F}"/>
              </a:ext>
            </a:extLst>
          </p:cNvPr>
          <p:cNvSpPr txBox="1"/>
          <p:nvPr/>
        </p:nvSpPr>
        <p:spPr>
          <a:xfrm>
            <a:off x="11291534" y="6536938"/>
            <a:ext cx="805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6F6C0A2-2521-47A6-9668-D2DB0FBADB42}" type="slidenum">
              <a:rPr lang="en-GB" sz="12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/>
              <a:t>9</a:t>
            </a:fld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2735C2-0A46-5180-88E2-DF325B80333B}"/>
              </a:ext>
            </a:extLst>
          </p:cNvPr>
          <p:cNvSpPr>
            <a:spLocks noChangeAspect="1"/>
          </p:cNvSpPr>
          <p:nvPr/>
        </p:nvSpPr>
        <p:spPr>
          <a:xfrm>
            <a:off x="0" y="6572169"/>
            <a:ext cx="329809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12121"/>
                </a:solidFill>
                <a:latin typeface="+mj-lt"/>
              </a:rPr>
              <a:t>Zhao, Lei, Ziegler, Loew (2024) IJRMMS</a:t>
            </a:r>
          </a:p>
        </p:txBody>
      </p:sp>
    </p:spTree>
    <p:extLst>
      <p:ext uri="{BB962C8B-B14F-4D97-AF65-F5344CB8AC3E}">
        <p14:creationId xmlns:p14="http://schemas.microsoft.com/office/powerpoint/2010/main" val="2259230708"/>
      </p:ext>
    </p:extLst>
  </p:cSld>
  <p:clrMapOvr>
    <a:masterClrMapping/>
  </p:clrMapOvr>
</p:sld>
</file>

<file path=ppt/theme/theme1.xml><?xml version="1.0" encoding="utf-8"?>
<a:theme xmlns:a="http://schemas.openxmlformats.org/drawingml/2006/main" name="UU_white">
  <a:themeElements>
    <a:clrScheme name="Gre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2" id="{906F05FD-3FED-B642-9D7B-2C61ED3652B0}" vid="{E8D51924-2F1D-E643-871F-A6C86CF1DAA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2022_09-28_UU_template_16_9_eng PC</Template>
  <TotalTime>2396</TotalTime>
  <Words>1033</Words>
  <Application>Microsoft Office PowerPoint</Application>
  <PresentationFormat>Widescreen</PresentationFormat>
  <Paragraphs>204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Cambria Math</vt:lpstr>
      <vt:lpstr>Verdana</vt:lpstr>
      <vt:lpstr>UU_white</vt:lpstr>
      <vt:lpstr>PowerPoint Presentation</vt:lpstr>
      <vt:lpstr>Numerical modelling strategy</vt:lpstr>
      <vt:lpstr>PF/PF-A experiment</vt:lpstr>
      <vt:lpstr>Overbreak pattern (shortly after drilling)</vt:lpstr>
      <vt:lpstr>Model setup (geomechanical model)</vt:lpstr>
      <vt:lpstr>Simulation results</vt:lpstr>
      <vt:lpstr>Simulation results</vt:lpstr>
      <vt:lpstr>Simulation results</vt:lpstr>
      <vt:lpstr>Simulation results</vt:lpstr>
      <vt:lpstr>Simulation results</vt:lpstr>
      <vt:lpstr>Simulation results</vt:lpstr>
      <vt:lpstr>PowerPoint Presentation</vt:lpstr>
      <vt:lpstr>PowerPoint Presentation</vt:lpstr>
      <vt:lpstr>PowerPoint Presentation</vt:lpstr>
      <vt:lpstr>PowerPoint Presentation</vt:lpstr>
      <vt:lpstr>Next step plan (hydromechanical modelling)</vt:lpstr>
      <vt:lpstr>Concluding remarks</vt:lpstr>
      <vt:lpstr>PowerPoint Presentation</vt:lpstr>
      <vt:lpstr>Backup slides</vt:lpstr>
      <vt:lpstr>Overbreak pattern along the experiment borehole</vt:lpstr>
      <vt:lpstr>Constitutive models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  Qinghua</dc:creator>
  <cp:lastModifiedBy>Andiva Raharsya Muhammad</cp:lastModifiedBy>
  <cp:revision>723</cp:revision>
  <dcterms:created xsi:type="dcterms:W3CDTF">2023-03-15T09:50:12Z</dcterms:created>
  <dcterms:modified xsi:type="dcterms:W3CDTF">2026-06-09T10:48:38Z</dcterms:modified>
</cp:coreProperties>
</file>