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5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97" r:id="rId4"/>
    <p:sldId id="296" r:id="rId5"/>
    <p:sldId id="273" r:id="rId6"/>
    <p:sldId id="304" r:id="rId7"/>
    <p:sldId id="305" r:id="rId8"/>
    <p:sldId id="306" r:id="rId9"/>
    <p:sldId id="258" r:id="rId10"/>
    <p:sldId id="291" r:id="rId11"/>
    <p:sldId id="292" r:id="rId12"/>
    <p:sldId id="268" r:id="rId13"/>
    <p:sldId id="269" r:id="rId14"/>
    <p:sldId id="298" r:id="rId15"/>
    <p:sldId id="293" r:id="rId16"/>
    <p:sldId id="300" r:id="rId17"/>
    <p:sldId id="294" r:id="rId18"/>
    <p:sldId id="301" r:id="rId19"/>
    <p:sldId id="299" r:id="rId20"/>
    <p:sldId id="303" r:id="rId21"/>
    <p:sldId id="279" r:id="rId22"/>
    <p:sldId id="281" r:id="rId23"/>
    <p:sldId id="30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 autoAdjust="0"/>
    <p:restoredTop sz="94652"/>
  </p:normalViewPr>
  <p:slideViewPr>
    <p:cSldViewPr snapToGrid="0">
      <p:cViewPr varScale="1">
        <p:scale>
          <a:sx n="133" d="100"/>
          <a:sy n="133" d="100"/>
        </p:scale>
        <p:origin x="1536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9D6192-0BB2-4018-893C-AA685441F1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CC4DA-60D8-70D4-0D71-3E2DC005F8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55363-04B8-4651-B476-3553EFF6B81A}" type="datetimeFigureOut">
              <a:rPr lang="en-US" smtClean="0"/>
              <a:t>6/4/26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102843-CF6A-7E45-ABE4-520F7C19EA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B3A830-1FAA-92A8-7B9D-6D8381AB0E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4C6A2-239E-4634-A766-C5CE0E8A7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060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12568-E7C8-4FAB-863E-7A322BE6BE93}" type="datetimeFigureOut">
              <a:rPr lang="en-US" smtClean="0"/>
              <a:t>6/4/26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49B28-2A57-485A-9080-9E984755E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219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4242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3775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760857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4626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539352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3805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3484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3424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6628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7946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117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370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023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7357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7206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6/4/2025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27973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6/4/2025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National and Kapodistrian University of Athens| M. Efstathiou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3FB0499-F938-4069-B785-D59F179FA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0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1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5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5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ciencedirect.com/science/article/pii/S0375947426000163" TargetMode="Externa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4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www.sciencedirect.com/science/article/pii/S037594742600016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www.sciencedirect.com/science/article/pii/S037594742600016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www.sciencedirect.com/science/article/pii/S037594742600016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www.sciencedirect.com/science/article/pii/S037594742600016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71D22-A9A4-0C5F-305C-8C83DAB5E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6064" y="1836818"/>
            <a:ext cx="8119872" cy="2213815"/>
          </a:xfrm>
        </p:spPr>
        <p:txBody>
          <a:bodyPr/>
          <a:lstStyle/>
          <a:p>
            <a:pPr algn="ctr"/>
            <a:br>
              <a:rPr lang="en-US" sz="5000" b="1" dirty="0"/>
            </a:br>
            <a:r>
              <a:rPr lang="el-GR" sz="5000" b="1" dirty="0"/>
              <a:t> </a:t>
            </a:r>
            <a:r>
              <a:rPr lang="el-GR" sz="5000" b="1" baseline="30000" dirty="0"/>
              <a:t>177,178</a:t>
            </a:r>
            <a:r>
              <a:rPr lang="el-GR" sz="5000" b="1" dirty="0"/>
              <a:t>Yb</a:t>
            </a:r>
            <a:r>
              <a:rPr lang="en-US" sz="5000" b="1" dirty="0"/>
              <a:t> </a:t>
            </a:r>
            <a:r>
              <a:rPr lang="en-US" b="1" dirty="0"/>
              <a:t>ground-state lifetimes</a:t>
            </a:r>
            <a:endParaRPr lang="el-GR" sz="5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5F05CF-6412-8057-5CB6-DCF53C805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0581" y="4050633"/>
            <a:ext cx="7845355" cy="1026696"/>
          </a:xfrm>
        </p:spPr>
        <p:txBody>
          <a:bodyPr>
            <a:normAutofit/>
          </a:bodyPr>
          <a:lstStyle/>
          <a:p>
            <a:r>
              <a:rPr lang="en-US" sz="2500" dirty="0">
                <a:solidFill>
                  <a:schemeClr val="accent1">
                    <a:lumMod val="75000"/>
                  </a:schemeClr>
                </a:solidFill>
              </a:rPr>
              <a:t>Margarita Efstathiou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National and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Kapodistrian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 University of Athens</a:t>
            </a:r>
          </a:p>
          <a:p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A73069-F95A-1967-A9E0-D255F9177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96" y="1419606"/>
            <a:ext cx="1352290" cy="1319705"/>
          </a:xfrm>
          <a:prstGeom prst="rect">
            <a:avLst/>
          </a:prstGeom>
        </p:spPr>
      </p:pic>
      <p:pic>
        <p:nvPicPr>
          <p:cNvPr id="10" name="Picture 9" descr="A blue and black text&#10;&#10;AI-generated content may be incorrect.">
            <a:extLst>
              <a:ext uri="{FF2B5EF4-FFF2-40B4-BE49-F238E27FC236}">
                <a16:creationId xmlns:a16="http://schemas.microsoft.com/office/drawing/2014/main" id="{6B5B9A17-01D0-69F9-81CD-797B9957AC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68" y="108284"/>
            <a:ext cx="2037347" cy="1232754"/>
          </a:xfrm>
          <a:prstGeom prst="rect">
            <a:avLst/>
          </a:prstGeom>
        </p:spPr>
      </p:pic>
      <p:pic>
        <p:nvPicPr>
          <p:cNvPr id="6" name="Picture 5" descr="A logo for a science company&#10;&#10;AI-generated content may be incorrect.">
            <a:extLst>
              <a:ext uri="{FF2B5EF4-FFF2-40B4-BE49-F238E27FC236}">
                <a16:creationId xmlns:a16="http://schemas.microsoft.com/office/drawing/2014/main" id="{BFB20EB9-B6AB-1A2D-7FAF-9172C471B9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674" y="123458"/>
            <a:ext cx="2353003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470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2E3C52-3C85-EE18-9905-0C000FD02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5FBD4E-A062-2152-72C9-AB9551903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r="-2" b="13326"/>
          <a:stretch>
            <a:fillRect/>
          </a:stretch>
        </p:blipFill>
        <p:spPr>
          <a:xfrm>
            <a:off x="-11548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EE27404-7EAC-D518-F360-C1B8DB0B529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389120" y="1984248"/>
                <a:ext cx="5907024" cy="2660797"/>
              </a:xfrm>
            </p:spPr>
            <p:txBody>
              <a:bodyPr vert="horz" lIns="91440" tIns="45720" rIns="91440" bIns="45720" rtlCol="0" anchor="b">
                <a:noAutofit/>
              </a:bodyPr>
              <a:lstStyle/>
              <a:p>
                <a:pPr algn="r">
                  <a:lnSpc>
                    <a:spcPct val="90000"/>
                  </a:lnSpc>
                </a:pPr>
                <a:r>
                  <a:rPr lang="en-US" sz="4000" dirty="0"/>
                  <a:t>Lifetime measurement following the decay of</a:t>
                </a:r>
                <a:r>
                  <a:rPr lang="el-GR" sz="4000" dirty="0"/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4000" b="0" i="1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br>
                  <a:rPr lang="en-US" sz="4000" b="0" dirty="0"/>
                </a:br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EE27404-7EAC-D518-F360-C1B8DB0B52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389120" y="1984248"/>
                <a:ext cx="5907024" cy="2660797"/>
              </a:xfrm>
              <a:blipFill>
                <a:blip r:embed="rId3"/>
                <a:stretch>
                  <a:fillRect r="-650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B42F7A6C-FE46-E2F4-4FEF-DB6E2013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83FB0499-F938-4069-B785-D59F179FA8DB}" type="slidenum">
              <a:rPr lang="en-US" smtClean="0"/>
              <a:pPr defTabSz="914400">
                <a:spcAft>
                  <a:spcPts val="600"/>
                </a:spcAft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13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35730-3BE0-3DC4-1BA5-777BE3A1A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42E0D-A39A-541B-E80D-20D9D1709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Setup and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AF26E9-BBB2-ABCF-BBE0-711D7B613F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3" y="1263650"/>
                <a:ext cx="5599419" cy="521580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9 MV Tandem accelerator at the Horia </a:t>
                </a:r>
                <a:r>
                  <a:rPr lang="en-US" sz="2000" dirty="0" err="1">
                    <a:latin typeface="Trebuchet MS (Body)"/>
                  </a:rPr>
                  <a:t>Hulubei</a:t>
                </a:r>
                <a:r>
                  <a:rPr lang="en-US" sz="2000" dirty="0">
                    <a:latin typeface="Trebuchet MS (Body)"/>
                  </a:rPr>
                  <a:t> National </a:t>
                </a:r>
                <a:r>
                  <a:rPr lang="en-US" sz="2000" dirty="0" err="1">
                    <a:latin typeface="Trebuchet MS (Body)"/>
                  </a:rPr>
                  <a:t>Unstitute</a:t>
                </a:r>
                <a:r>
                  <a:rPr lang="en-US" sz="2000" dirty="0">
                    <a:latin typeface="Trebuchet MS (Body)"/>
                  </a:rPr>
                  <a:t> of Physics and Nuclear Engineering IIFIN-HH) In Romania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Target: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176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Trebuchet MS (Body)"/>
                  </a:rPr>
                  <a:t>(thickness 10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latin typeface="Trebuchet MS (Body)"/>
                  </a:rPr>
                  <a:t>, 96% enrichment)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1n-transfer reaction 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176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r>
                  <a:rPr lang="en-US" sz="2000" dirty="0">
                    <a:latin typeface="Trebuchet MS (Body)"/>
                  </a:rPr>
                  <a:t>(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𝐵𝑒</m:t>
                        </m:r>
                      </m:e>
                    </m:sPre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sPre>
                      <m:sPre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𝐵𝑒</m:t>
                        </m:r>
                      </m:e>
                    </m:sPre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  <m:sPre>
                      <m:sPre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77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endParaRPr lang="en-US" sz="2000" dirty="0">
                  <a:latin typeface="Trebuchet MS (Body)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Beam Energy: 38 MeV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ROSPHERE array:   </a:t>
                </a:r>
              </a:p>
              <a:p>
                <a:pPr marL="685800" lvl="1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Trebuchet MS (Body)"/>
                  </a:rPr>
                  <a:t>10 HPGe detectors (2 rings)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SORCERER: 6 Si particle detectors for charged particle detection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Irradiation time ~ 10 days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Counting time ~ 7 hours  </a:t>
                </a:r>
              </a:p>
              <a:p>
                <a:pPr lvl="1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rebuchet MS (Body)"/>
                  </a:rPr>
                  <a:t>44 runs of 10 min duration</a:t>
                </a:r>
              </a:p>
              <a:p>
                <a:pPr marL="457200" lvl="1" indent="0">
                  <a:lnSpc>
                    <a:spcPct val="90000"/>
                  </a:lnSpc>
                  <a:buNone/>
                </a:pPr>
                <a:endParaRPr lang="en-US" sz="1800" dirty="0">
                  <a:latin typeface="Trebuchet MS (Body)"/>
                </a:endParaRPr>
              </a:p>
              <a:p>
                <a:pPr marL="0" indent="0">
                  <a:lnSpc>
                    <a:spcPct val="90000"/>
                  </a:lnSpc>
                  <a:buNone/>
                </a:pPr>
                <a:endParaRPr lang="en-US" sz="1100" dirty="0">
                  <a:latin typeface="Trebuchet MS (Body)"/>
                </a:endParaRPr>
              </a:p>
              <a:p>
                <a:pPr marL="400050" lvl="1" indent="0">
                  <a:lnSpc>
                    <a:spcPct val="90000"/>
                  </a:lnSpc>
                  <a:buNone/>
                </a:pPr>
                <a:endParaRPr lang="en-US" sz="1100" dirty="0">
                  <a:latin typeface="Trebuchet MS (Body)"/>
                </a:endParaRPr>
              </a:p>
              <a:p>
                <a:pPr marL="685800" lvl="1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endParaRPr lang="en-US" sz="1100" dirty="0">
                  <a:latin typeface="Trebuchet MS (Body)"/>
                </a:endParaRPr>
              </a:p>
              <a:p>
                <a:pPr marL="0" indent="0">
                  <a:lnSpc>
                    <a:spcPct val="90000"/>
                  </a:lnSpc>
                  <a:buNone/>
                </a:pPr>
                <a:endParaRPr lang="en-US" sz="1100" dirty="0">
                  <a:latin typeface="Trebuchet MS (Body)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AF26E9-BBB2-ABCF-BBE0-711D7B613F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3" y="1263650"/>
                <a:ext cx="5599419" cy="5215808"/>
              </a:xfrm>
              <a:blipFill>
                <a:blip r:embed="rId2"/>
                <a:stretch>
                  <a:fillRect l="-452" t="-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DC4FE6F-1A7A-C879-5010-E874E2C66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11</a:t>
            </a:fld>
            <a:endParaRPr lang="en-US" sz="1400" dirty="0"/>
          </a:p>
        </p:txBody>
      </p:sp>
      <p:pic>
        <p:nvPicPr>
          <p:cNvPr id="6" name="Picture 5" descr="A large machine with many cylinders&#10;&#10;AI-generated content may be incorrect.">
            <a:extLst>
              <a:ext uri="{FF2B5EF4-FFF2-40B4-BE49-F238E27FC236}">
                <a16:creationId xmlns:a16="http://schemas.microsoft.com/office/drawing/2014/main" id="{A30EC03B-6231-6713-29C5-445F6B8B66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" r="6230" b="1"/>
          <a:stretch>
            <a:fillRect/>
          </a:stretch>
        </p:blipFill>
        <p:spPr>
          <a:xfrm>
            <a:off x="6276754" y="1270000"/>
            <a:ext cx="2625335" cy="3882362"/>
          </a:xfrm>
          <a:prstGeom prst="rect">
            <a:avLst/>
          </a:prstGeom>
        </p:spPr>
      </p:pic>
      <p:pic>
        <p:nvPicPr>
          <p:cNvPr id="9" name="Picture 8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568C11CE-0EC0-588C-271B-A7A334BEC5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r="3276" b="1"/>
          <a:stretch>
            <a:fillRect/>
          </a:stretch>
        </p:blipFill>
        <p:spPr>
          <a:xfrm>
            <a:off x="9274001" y="1270000"/>
            <a:ext cx="2625335" cy="388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439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tall building with towers&#10;&#10;AI-generated content may be incorrect.">
            <a:extLst>
              <a:ext uri="{FF2B5EF4-FFF2-40B4-BE49-F238E27FC236}">
                <a16:creationId xmlns:a16="http://schemas.microsoft.com/office/drawing/2014/main" id="{F2048E9E-C2AF-A96D-AE35-1BFC4F86B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0" t="9091" r="9761" b="3"/>
          <a:stretch>
            <a:fillRect/>
          </a:stretch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B96CFD3-B57D-514A-C39A-35DE0B393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12</a:t>
            </a:fld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992F2C48-924B-720A-0968-4B0CF86A94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80236" y="1657730"/>
                <a:ext cx="4971155" cy="303771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97500"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r">
                  <a:lnSpc>
                    <a:spcPct val="90000"/>
                  </a:lnSpc>
                </a:pPr>
                <a:r>
                  <a:rPr lang="en-US" sz="3800" dirty="0"/>
                  <a:t>Lifetime measurement following the decay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38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sz="38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r>
                          <a:rPr lang="en-US" sz="380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br>
                  <a:rPr lang="en-US" sz="3800" dirty="0"/>
                </a:br>
                <a:endParaRPr lang="en-US" sz="3800" dirty="0"/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992F2C48-924B-720A-0968-4B0CF86A9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236" y="1657730"/>
                <a:ext cx="4971155" cy="3037714"/>
              </a:xfrm>
              <a:prstGeom prst="rect">
                <a:avLst/>
              </a:prstGeom>
              <a:blipFill>
                <a:blip r:embed="rId3"/>
                <a:stretch>
                  <a:fillRect l="-3554" r="-674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448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173A5-BF1E-4DB6-168B-D0DCA515E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E67A1-5DD1-A3E6-756D-3D37D163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7937"/>
          </a:xfrm>
        </p:spPr>
        <p:txBody>
          <a:bodyPr/>
          <a:lstStyle/>
          <a:p>
            <a:r>
              <a:rPr lang="en-US" dirty="0"/>
              <a:t>Setup and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767474-3CCB-A123-F124-19B60E2A88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347537"/>
                <a:ext cx="5787634" cy="55104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000" dirty="0">
                    <a:latin typeface="Trebuchet MS (Body)"/>
                  </a:rPr>
                  <a:t>10 MV FN-Tandem accelerator at Institute for Nuclear Physics in Cologne, Germany</a:t>
                </a:r>
              </a:p>
              <a:p>
                <a:r>
                  <a:rPr lang="en-US" sz="2100" dirty="0">
                    <a:latin typeface="Trebuchet MS (Body)"/>
                  </a:rPr>
                  <a:t>Target: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1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176</m:t>
                        </m:r>
                      </m:sup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Trebuchet MS (Body)"/>
                  </a:rPr>
                  <a:t>(thickness 10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sz="2000" i="1" dirty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i="1" dirty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2000" i="1" dirty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Trebuchet MS (Body)"/>
                  </a:rPr>
                  <a:t>, 96% enrichment)</a:t>
                </a:r>
                <a:endParaRPr lang="en-US" sz="2100" dirty="0">
                  <a:latin typeface="Trebuchet MS (Body)"/>
                </a:endParaRPr>
              </a:p>
              <a:p>
                <a:r>
                  <a:rPr lang="en-US" sz="2000" dirty="0">
                    <a:latin typeface="Trebuchet MS (Body)"/>
                  </a:rPr>
                  <a:t>2n-transfer reaction: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176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r>
                  <a:rPr lang="en-US" sz="2000" dirty="0">
                    <a:latin typeface="Trebuchet MS (Body)"/>
                  </a:rPr>
                  <a:t>(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sPre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sPre>
                      <m:sPre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sPre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  <m:sPre>
                      <m:sPre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178</m:t>
                        </m:r>
                      </m:sup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endParaRPr lang="en-US" sz="2000" dirty="0">
                  <a:latin typeface="Trebuchet MS (Body)"/>
                </a:endParaRPr>
              </a:p>
              <a:p>
                <a:r>
                  <a:rPr lang="en-US" sz="2000" dirty="0">
                    <a:latin typeface="Trebuchet MS (Body)"/>
                  </a:rPr>
                  <a:t>Beam Energies: 74 MeV</a:t>
                </a:r>
              </a:p>
              <a:p>
                <a:r>
                  <a:rPr lang="en-US" sz="2000" dirty="0">
                    <a:latin typeface="Trebuchet MS (Body)"/>
                  </a:rPr>
                  <a:t>CATHEDRAL Spectrometer array:   </a:t>
                </a:r>
              </a:p>
              <a:p>
                <a:pPr marL="685800" lvl="1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rebuchet MS (Body)"/>
                  </a:rPr>
                  <a:t>24 </a:t>
                </a:r>
                <a:r>
                  <a:rPr lang="en-US" sz="1800" dirty="0" err="1">
                    <a:latin typeface="Trebuchet MS (Body)"/>
                  </a:rPr>
                  <a:t>HPGe</a:t>
                </a:r>
                <a:r>
                  <a:rPr lang="en-US" sz="1800" dirty="0">
                    <a:latin typeface="Trebuchet MS (Body)"/>
                  </a:rPr>
                  <a:t> detectors (4 rings in 30°, 55°, 125° and 150° in relation to the beam direction )</a:t>
                </a:r>
              </a:p>
              <a:p>
                <a:r>
                  <a:rPr lang="en-US" sz="2000" dirty="0">
                    <a:latin typeface="Trebuchet MS (Body)"/>
                  </a:rPr>
                  <a:t>6 Solar cells for charged particle detection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Irradiation time ~ 110 hours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000" dirty="0">
                    <a:latin typeface="Trebuchet MS (Body)"/>
                  </a:rPr>
                  <a:t>Counting time ~ 15 hours </a:t>
                </a:r>
              </a:p>
              <a:p>
                <a:pPr lvl="1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rebuchet MS (Body)"/>
                  </a:rPr>
                  <a:t>29 runs of 1 min duration</a:t>
                </a:r>
              </a:p>
              <a:p>
                <a:pPr lvl="1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rebuchet MS (Body)"/>
                  </a:rPr>
                  <a:t>88 runs of 10 min duration</a:t>
                </a:r>
              </a:p>
              <a:p>
                <a:endParaRPr lang="en-US" sz="2000" dirty="0">
                  <a:latin typeface="Trebuchet MS (Body)"/>
                </a:endParaRPr>
              </a:p>
              <a:p>
                <a:pPr marL="0" indent="0">
                  <a:buNone/>
                </a:pPr>
                <a:endParaRPr lang="en-US" sz="2000" dirty="0">
                  <a:latin typeface="Trebuchet MS (Body)"/>
                </a:endParaRPr>
              </a:p>
              <a:p>
                <a:pPr marL="400050" lvl="1" indent="0">
                  <a:buNone/>
                </a:pPr>
                <a:endParaRPr lang="en-US" sz="1800" dirty="0">
                  <a:latin typeface="Trebuchet MS (Body)"/>
                </a:endParaRPr>
              </a:p>
              <a:p>
                <a:pPr marL="685800" lvl="1">
                  <a:buFont typeface="Arial" panose="020B0604020202020204" pitchFamily="34" charset="0"/>
                  <a:buChar char="•"/>
                </a:pPr>
                <a:endParaRPr lang="en-US" sz="1800" dirty="0">
                  <a:latin typeface="Trebuchet MS (Body)"/>
                </a:endParaRPr>
              </a:p>
              <a:p>
                <a:pPr marL="0" indent="0">
                  <a:buNone/>
                </a:pPr>
                <a:endParaRPr lang="en-US" sz="2000" dirty="0">
                  <a:latin typeface="Trebuchet MS (Body)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767474-3CCB-A123-F124-19B60E2A88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347537"/>
                <a:ext cx="5787634" cy="5510463"/>
              </a:xfrm>
              <a:blipFill>
                <a:blip r:embed="rId2"/>
                <a:stretch>
                  <a:fillRect l="-526" t="-1217" r="-42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C456D-2CF1-8376-2654-DA8BD7B71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13</a:t>
            </a:fld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6E9C9E-60D4-3515-E7AF-26B02E5F9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3959" y="3625326"/>
            <a:ext cx="5320086" cy="2337365"/>
          </a:xfrm>
          <a:prstGeom prst="rect">
            <a:avLst/>
          </a:prstGeom>
        </p:spPr>
      </p:pic>
      <p:pic>
        <p:nvPicPr>
          <p:cNvPr id="7" name="Picture 6" descr="A large yellow object in a room&#10;&#10;AI-generated content may be incorrect.">
            <a:extLst>
              <a:ext uri="{FF2B5EF4-FFF2-40B4-BE49-F238E27FC236}">
                <a16:creationId xmlns:a16="http://schemas.microsoft.com/office/drawing/2014/main" id="{95D043EA-67D3-8941-F040-4606C8594A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47" b="8349"/>
          <a:stretch/>
        </p:blipFill>
        <p:spPr>
          <a:xfrm>
            <a:off x="6613959" y="1347537"/>
            <a:ext cx="5320086" cy="214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024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012AB-7D05-DB5A-F5DF-CAE4F0C8B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DD867-FED2-D304-7C9E-42A357214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2566737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>
                <a:latin typeface="Trebuchet MS (Body)"/>
              </a:rPr>
              <a:t>Experimental Results</a:t>
            </a:r>
            <a:br>
              <a:rPr lang="en-US" sz="6000" dirty="0">
                <a:latin typeface="Trebuchet MS (Body)"/>
              </a:rPr>
            </a:br>
            <a:endParaRPr lang="en-US" sz="6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FC188F-A4E7-B7C7-0026-15C6FB73F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14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6309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334140-7C60-4FC8-75EF-EAD762728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7B0F71F-89B5-3473-0069-368E6E692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15</a:t>
            </a:fld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53C4D6-626E-7E9A-A14A-63C5BE7E0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496" y="1726057"/>
            <a:ext cx="2366162" cy="31034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2D3F39-BD38-93D2-C37C-E5FC8408C2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786" y="68124"/>
            <a:ext cx="5544494" cy="33608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EB01A8-FE72-F8D4-73F8-DC2984D16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92"/>
          <a:stretch>
            <a:fillRect/>
          </a:stretch>
        </p:blipFill>
        <p:spPr>
          <a:xfrm>
            <a:off x="142412" y="5068313"/>
            <a:ext cx="5772956" cy="14645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5C6518-44E7-2F9B-48CA-78C5C67E5C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791" y="3547107"/>
            <a:ext cx="3782505" cy="29857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57A9A-1557-6296-EEE1-BA27ACDC202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8596668" cy="73793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Half-live result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177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57A9A-1557-6296-EEE1-BA27ACDC20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8596668" cy="737937"/>
              </a:xfrm>
              <a:blipFill>
                <a:blip r:embed="rId6"/>
                <a:stretch>
                  <a:fillRect l="-2128" t="-7438" b="-2314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Εικόνα 8">
            <a:extLst>
              <a:ext uri="{FF2B5EF4-FFF2-40B4-BE49-F238E27FC236}">
                <a16:creationId xmlns:a16="http://schemas.microsoft.com/office/drawing/2014/main" id="{51726B09-FF32-FA17-AE25-73794FC0B0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29" r="48911" b="56797"/>
          <a:stretch>
            <a:fillRect/>
          </a:stretch>
        </p:blipFill>
        <p:spPr>
          <a:xfrm>
            <a:off x="1265720" y="863028"/>
            <a:ext cx="2722241" cy="73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41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DC735-458D-23AB-9500-0B2686162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9BBAFAA-5687-9AE4-EDAE-38A5B61BB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16</a:t>
            </a:fld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702EB8-2220-E5B0-2BB1-04DCEF2DB4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535" y="649222"/>
            <a:ext cx="3175433" cy="41648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435F90-7C07-28D0-B5DA-B59B99FC32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786" y="68124"/>
            <a:ext cx="5544494" cy="33608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9150F1-4EDA-925C-FE15-8E359C2997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92"/>
          <a:stretch>
            <a:fillRect/>
          </a:stretch>
        </p:blipFill>
        <p:spPr>
          <a:xfrm>
            <a:off x="142412" y="5068313"/>
            <a:ext cx="5772956" cy="14645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1648ED-DDAC-9E4D-0CCA-2E0A8A1776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791" y="3547107"/>
            <a:ext cx="3782505" cy="29857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5082F9-E6F7-BD7E-C43E-DDD0B7F18D2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8596668" cy="73793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Half-live result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177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57A9A-1557-6296-EEE1-BA27ACDC20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8596668" cy="737937"/>
              </a:xfrm>
              <a:blipFill>
                <a:blip r:embed="rId6"/>
                <a:stretch>
                  <a:fillRect l="-2128" t="-7438" b="-2314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Εικόνα 7">
            <a:extLst>
              <a:ext uri="{FF2B5EF4-FFF2-40B4-BE49-F238E27FC236}">
                <a16:creationId xmlns:a16="http://schemas.microsoft.com/office/drawing/2014/main" id="{DA411086-4A46-3E17-AA3D-FB6B398897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91" y="649222"/>
            <a:ext cx="9007577" cy="600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078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904DD-287C-33B4-A6A3-42B3C891F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AD1FB9F-714A-E467-E5EC-018DC189B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17</a:t>
            </a:fld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CF29B7-F67D-B61A-A6AB-2E400C3DEA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665" y="1595758"/>
            <a:ext cx="2062564" cy="26202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C8B968-4FAC-90EE-0D6E-E52AAB6B8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608" y="22372"/>
            <a:ext cx="5158728" cy="31560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7A8CAC-ECDE-4B2E-BCCC-E653F88F2D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269" y="3178404"/>
            <a:ext cx="3973441" cy="29535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FBCA46-9FB1-FF37-DD5F-522D81CA3D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0" y="4209919"/>
            <a:ext cx="5772956" cy="1924319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C5F3868-6DF8-B93D-B4EC-DCC2F5F64967}"/>
              </a:ext>
            </a:extLst>
          </p:cNvPr>
          <p:cNvSpPr/>
          <p:nvPr/>
        </p:nvSpPr>
        <p:spPr>
          <a:xfrm>
            <a:off x="144709" y="5471364"/>
            <a:ext cx="5659767" cy="662874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69F201-D1FD-80D6-02D2-A03C9BBFAC8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8596668" cy="73793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Half-live result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178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69F201-D1FD-80D6-02D2-A03C9BBFAC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8596668" cy="737937"/>
              </a:xfrm>
              <a:blipFill>
                <a:blip r:embed="rId6"/>
                <a:stretch>
                  <a:fillRect l="-2128" t="-6612" b="-239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Εικόνα 8">
            <a:extLst>
              <a:ext uri="{FF2B5EF4-FFF2-40B4-BE49-F238E27FC236}">
                <a16:creationId xmlns:a16="http://schemas.microsoft.com/office/drawing/2014/main" id="{18A6D2DB-0910-55E9-59EB-26C238A426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1" t="22429" r="1314" b="56797"/>
          <a:stretch>
            <a:fillRect/>
          </a:stretch>
        </p:blipFill>
        <p:spPr>
          <a:xfrm>
            <a:off x="1290677" y="857820"/>
            <a:ext cx="2568539" cy="73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05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39E12-C355-A23A-32BD-A5E30E4F5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A988BD3-1F65-8256-9DE4-7CB33072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18</a:t>
            </a:fld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68B6CE-BEB3-6F74-C107-635445931E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664" y="616358"/>
            <a:ext cx="2648587" cy="33646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A8D559-3DD8-CE2D-DD6A-4F09664A0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608" y="22372"/>
            <a:ext cx="5158728" cy="31560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C66C7D-FBEB-DA72-ED8D-816F5444A8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269" y="3178404"/>
            <a:ext cx="3973441" cy="29535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8EB61E-7DA4-544D-0BD5-BF62072125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0" y="4209919"/>
            <a:ext cx="5772956" cy="1924319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3997E66-29A7-33AC-D746-E734684F4A20}"/>
              </a:ext>
            </a:extLst>
          </p:cNvPr>
          <p:cNvSpPr/>
          <p:nvPr/>
        </p:nvSpPr>
        <p:spPr>
          <a:xfrm>
            <a:off x="144709" y="5471364"/>
            <a:ext cx="5659767" cy="662874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9A96216-9183-DA79-5773-257AB314FB1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8596668" cy="73793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Half-live result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178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69F201-D1FD-80D6-02D2-A03C9BBFAC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8596668" cy="737937"/>
              </a:xfrm>
              <a:blipFill>
                <a:blip r:embed="rId6"/>
                <a:stretch>
                  <a:fillRect l="-2128" t="-6612" b="-239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Εικόνα 5">
            <a:extLst>
              <a:ext uri="{FF2B5EF4-FFF2-40B4-BE49-F238E27FC236}">
                <a16:creationId xmlns:a16="http://schemas.microsoft.com/office/drawing/2014/main" id="{0D78804C-EAB0-7758-18D1-1F2276D0AC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462" y="704746"/>
            <a:ext cx="8968248" cy="597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03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93261D-8B3F-C7EA-84D8-3277DA619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312C7-6B43-BBD5-3EAA-A31F16BAD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77283"/>
            <a:ext cx="8596668" cy="737937"/>
          </a:xfrm>
        </p:spPr>
        <p:txBody>
          <a:bodyPr/>
          <a:lstStyle/>
          <a:p>
            <a:r>
              <a:rPr lang="en-US" dirty="0"/>
              <a:t>Summary &amp; Outlook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C7F065C-72B9-5BE1-553D-D5EAC78BD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19</a:t>
            </a:fld>
            <a:endParaRPr lang="en-US" sz="1400" dirty="0"/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EAB0A244-9805-2F62-0786-71B82EDADC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081020"/>
            <a:ext cx="6641339" cy="22137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6E73D8C-EB6F-3C0A-D17C-B46BB11BEC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3294800"/>
                <a:ext cx="9454896" cy="311168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000" dirty="0">
                    <a:latin typeface="Trebuchet MS (Body)"/>
                  </a:rPr>
                  <a:t>The method seems to work well for the cases of interest</a:t>
                </a:r>
              </a:p>
              <a:p>
                <a:r>
                  <a:rPr lang="en-US" sz="2000" dirty="0">
                    <a:latin typeface="Trebuchet MS (Body)"/>
                  </a:rPr>
                  <a:t>For the lifetime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177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r>
                  <a:rPr lang="en-US" sz="2000" dirty="0">
                    <a:latin typeface="Trebuchet MS (Body)"/>
                  </a:rPr>
                  <a:t> our measurement is in a good agreement with the literature value</a:t>
                </a:r>
              </a:p>
              <a:p>
                <a:r>
                  <a:rPr lang="en-US" sz="2000" dirty="0">
                    <a:latin typeface="Trebuchet MS (Body)"/>
                  </a:rPr>
                  <a:t>For the lifetime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r>
                  <a:rPr lang="en-US" sz="2000" dirty="0"/>
                  <a:t> the value deduced in the present work shows significantly improved precision compared to </a:t>
                </a:r>
                <a:r>
                  <a:rPr lang="en-US" sz="2100" dirty="0"/>
                  <a:t>the adopted value,</a:t>
                </a:r>
                <a:r>
                  <a:rPr lang="en-US" sz="2100" dirty="0">
                    <a:solidFill>
                      <a:schemeClr val="tx1"/>
                    </a:solidFill>
                  </a:rPr>
                  <a:t> </a:t>
                </a:r>
                <a:r>
                  <a:rPr lang="en-US" sz="2100" dirty="0">
                    <a:solidFill>
                      <a:srgbClr val="FF0000"/>
                    </a:solidFill>
                  </a:rPr>
                  <a:t>&gt;77% reduction in uncertainty vs adopted value</a:t>
                </a:r>
                <a:endParaRPr lang="en-US" sz="2100" dirty="0"/>
              </a:p>
              <a:p>
                <a:r>
                  <a:rPr lang="en-US" sz="2100" dirty="0">
                    <a:latin typeface="Trebuchet MS (Body)"/>
                  </a:rPr>
                  <a:t>Under review: manuscript submitted, reviewer response received</a:t>
                </a:r>
              </a:p>
              <a:p>
                <a:r>
                  <a:rPr lang="en-US" sz="2000" b="1" dirty="0"/>
                  <a:t>As a future plan, we aim to apply this analysis method to the data obtained from the experiment we recently performed, with the goal of investigating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𝟏𝟕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𝟏𝟕𝟐</m:t>
                        </m:r>
                      </m:sup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𝑬𝒓</m:t>
                        </m:r>
                      </m:e>
                    </m:sPre>
                    <m:r>
                      <a:rPr lang="en-US" sz="20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/>
                  <a:t>isotopes.</a:t>
                </a:r>
              </a:p>
              <a:p>
                <a:endParaRPr lang="en-US" sz="2000" dirty="0">
                  <a:latin typeface="Trebuchet MS (Body)"/>
                </a:endParaRPr>
              </a:p>
              <a:p>
                <a:pPr marL="0" indent="0">
                  <a:buNone/>
                </a:pPr>
                <a:endParaRPr lang="en-US" sz="2000" dirty="0">
                  <a:latin typeface="Trebuchet MS (Body)"/>
                </a:endParaRPr>
              </a:p>
              <a:p>
                <a:pPr marL="400050" lvl="1" indent="0">
                  <a:buNone/>
                </a:pPr>
                <a:endParaRPr lang="en-US" sz="1800" dirty="0">
                  <a:latin typeface="Trebuchet MS (Body)"/>
                </a:endParaRPr>
              </a:p>
              <a:p>
                <a:pPr marL="685800" lvl="1">
                  <a:buFont typeface="Arial" panose="020B0604020202020204" pitchFamily="34" charset="0"/>
                  <a:buChar char="•"/>
                </a:pPr>
                <a:endParaRPr lang="en-US" sz="1800" dirty="0">
                  <a:latin typeface="Trebuchet MS (Body)"/>
                </a:endParaRPr>
              </a:p>
              <a:p>
                <a:pPr marL="0" indent="0">
                  <a:buNone/>
                </a:pPr>
                <a:endParaRPr lang="en-US" sz="2000" dirty="0">
                  <a:latin typeface="Trebuchet MS (Body)"/>
                </a:endParaRPr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6E73D8C-EB6F-3C0A-D17C-B46BB11BEC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3294800"/>
                <a:ext cx="9454896" cy="3111687"/>
              </a:xfrm>
              <a:blipFill>
                <a:blip r:embed="rId3"/>
                <a:stretch>
                  <a:fillRect l="-268" t="-2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6547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00DBA-ED5C-2A62-88C2-8516BC541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862" y="697544"/>
            <a:ext cx="6124519" cy="689811"/>
          </a:xfrm>
        </p:spPr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AF442-CE15-8FB4-70F0-79F05E3DC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862" y="1506449"/>
            <a:ext cx="6601290" cy="2815633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Trebuchet MS (Body)"/>
              </a:rPr>
              <a:t>Introduction &amp; Motivation</a:t>
            </a:r>
          </a:p>
          <a:p>
            <a:r>
              <a:rPr lang="en-US" sz="2400" dirty="0">
                <a:latin typeface="Trebuchet MS (Body)"/>
              </a:rPr>
              <a:t>Activation Method</a:t>
            </a:r>
          </a:p>
          <a:p>
            <a:r>
              <a:rPr lang="en-US" sz="2400" dirty="0">
                <a:latin typeface="Trebuchet MS (Body)"/>
              </a:rPr>
              <a:t>Experimental Setups</a:t>
            </a:r>
          </a:p>
          <a:p>
            <a:pPr lvl="1"/>
            <a:r>
              <a:rPr lang="en-US" sz="2600" dirty="0"/>
              <a:t>ROSPHERE array at IFIN-HH</a:t>
            </a:r>
          </a:p>
          <a:p>
            <a:pPr lvl="1"/>
            <a:r>
              <a:rPr lang="en-US" sz="2600" dirty="0">
                <a:latin typeface="Trebuchet MS (Body)"/>
              </a:rPr>
              <a:t>CATHEDRAL spectrometer at IKP </a:t>
            </a:r>
            <a:r>
              <a:rPr lang="en-US" sz="2600" dirty="0">
                <a:effectLst/>
                <a:latin typeface="+mj-lt"/>
                <a:ea typeface="Times New Roman" panose="02020603050405020304" pitchFamily="18" charset="0"/>
              </a:rPr>
              <a:t>Cologne</a:t>
            </a:r>
          </a:p>
          <a:p>
            <a:pPr marL="914400" lvl="2" indent="0">
              <a:buNone/>
            </a:pPr>
            <a:endParaRPr lang="en-US" sz="2400" dirty="0">
              <a:latin typeface="Trebuchet MS (Body)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rebuchet MS (Body)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088E24C-D75E-6998-E921-0D80AEE6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2</a:t>
            </a:fld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66B972-2992-B3C5-8B68-F4550614ACC7}"/>
              </a:ext>
            </a:extLst>
          </p:cNvPr>
          <p:cNvSpPr/>
          <p:nvPr/>
        </p:nvSpPr>
        <p:spPr>
          <a:xfrm>
            <a:off x="6589775" y="86594"/>
            <a:ext cx="818148" cy="481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48E56DAF-CD0B-8C78-491E-3719B8E840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9862" y="4055993"/>
                <a:ext cx="5766138" cy="209838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latin typeface="Trebuchet MS (Body)"/>
                  </a:rPr>
                  <a:t>Experimental Results</a:t>
                </a:r>
              </a:p>
              <a:p>
                <a:pPr lvl="2"/>
                <a:r>
                  <a:rPr lang="en-US" sz="2400" dirty="0"/>
                  <a:t>Half-life result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Trebuchet MS (Body)"/>
                </a:endParaRPr>
              </a:p>
              <a:p>
                <a:pPr lvl="2"/>
                <a:r>
                  <a:rPr lang="en-US" sz="2400" dirty="0"/>
                  <a:t>Half-life result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>
                  <a:latin typeface="Trebuchet MS (Body)"/>
                </a:endParaRPr>
              </a:p>
              <a:p>
                <a:r>
                  <a:rPr lang="en-US" sz="2400" dirty="0">
                    <a:latin typeface="Trebuchet MS (Body)"/>
                  </a:rPr>
                  <a:t>Summary and Outlook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rebuchet MS (Body)"/>
                </a:endParaRP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48E56DAF-CD0B-8C78-491E-3719B8E840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862" y="4055993"/>
                <a:ext cx="5766138" cy="2098383"/>
              </a:xfrm>
              <a:prstGeom prst="rect">
                <a:avLst/>
              </a:prstGeom>
              <a:blipFill>
                <a:blip r:embed="rId2"/>
                <a:stretch>
                  <a:fillRect l="-658" t="-2410" b="-30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Εικόνα 8">
            <a:extLst>
              <a:ext uri="{FF2B5EF4-FFF2-40B4-BE49-F238E27FC236}">
                <a16:creationId xmlns:a16="http://schemas.microsoft.com/office/drawing/2014/main" id="{4B73E6E2-D9B8-4ADD-445B-468A16D92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78" y="1506448"/>
            <a:ext cx="5328472" cy="355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4928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AB967-585D-4E09-5D77-92F10692F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9BC88-F88C-335B-3321-4ABF65925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77283"/>
            <a:ext cx="8596668" cy="737937"/>
          </a:xfrm>
        </p:spPr>
        <p:txBody>
          <a:bodyPr/>
          <a:lstStyle/>
          <a:p>
            <a:r>
              <a:rPr lang="en-US" dirty="0"/>
              <a:t>Summary &amp; 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AB5CF9-7F4A-D901-9031-0874395700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3294800"/>
                <a:ext cx="9454896" cy="311168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000" dirty="0">
                    <a:latin typeface="Trebuchet MS (Body)"/>
                  </a:rPr>
                  <a:t>The method seems to work well for the cases of interest</a:t>
                </a:r>
              </a:p>
              <a:p>
                <a:r>
                  <a:rPr lang="en-US" sz="2000" dirty="0">
                    <a:latin typeface="Trebuchet MS (Body)"/>
                  </a:rPr>
                  <a:t>For the lifetime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177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r>
                  <a:rPr lang="en-US" sz="2000" dirty="0">
                    <a:latin typeface="Trebuchet MS (Body)"/>
                  </a:rPr>
                  <a:t> our measurement is in a good agreement with the literature value</a:t>
                </a:r>
              </a:p>
              <a:p>
                <a:r>
                  <a:rPr lang="en-US" sz="2000" dirty="0">
                    <a:latin typeface="Trebuchet MS (Body)"/>
                  </a:rPr>
                  <a:t>For the lifetime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r>
                  <a:rPr lang="en-US" sz="2000" dirty="0"/>
                  <a:t> the value deduced in the present work shows significantly improved precision compared to </a:t>
                </a:r>
                <a:r>
                  <a:rPr lang="en-US" sz="2100" dirty="0"/>
                  <a:t>the adopted value,</a:t>
                </a:r>
                <a:r>
                  <a:rPr lang="en-US" sz="2100" dirty="0">
                    <a:solidFill>
                      <a:schemeClr val="tx1"/>
                    </a:solidFill>
                  </a:rPr>
                  <a:t> </a:t>
                </a:r>
                <a:r>
                  <a:rPr lang="en-US" sz="2100" dirty="0">
                    <a:solidFill>
                      <a:srgbClr val="FF0000"/>
                    </a:solidFill>
                  </a:rPr>
                  <a:t>&gt;77% reduction in uncertainty vs adopted value</a:t>
                </a:r>
                <a:endParaRPr lang="en-US" sz="2100" dirty="0"/>
              </a:p>
              <a:p>
                <a:r>
                  <a:rPr lang="en-US" sz="2100" dirty="0">
                    <a:latin typeface="Trebuchet MS (Body)"/>
                  </a:rPr>
                  <a:t>Under review: manuscript submitted, reviewer response received</a:t>
                </a:r>
              </a:p>
              <a:p>
                <a:r>
                  <a:rPr lang="en-US" sz="2000" b="1" dirty="0"/>
                  <a:t>As a future plan, we aim to apply this analysis method to the data obtained from the experiment we recently performed, with the goal of investigating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𝟏𝟕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𝟏𝟕𝟐</m:t>
                        </m:r>
                      </m:sup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𝑬𝒓</m:t>
                        </m:r>
                      </m:e>
                    </m:sPre>
                    <m:r>
                      <a:rPr lang="en-US" sz="20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/>
                  <a:t>isotopes.</a:t>
                </a:r>
              </a:p>
              <a:p>
                <a:endParaRPr lang="en-US" sz="2000" dirty="0">
                  <a:latin typeface="Trebuchet MS (Body)"/>
                </a:endParaRPr>
              </a:p>
              <a:p>
                <a:pPr marL="0" indent="0">
                  <a:buNone/>
                </a:pPr>
                <a:endParaRPr lang="en-US" sz="2000" dirty="0">
                  <a:latin typeface="Trebuchet MS (Body)"/>
                </a:endParaRPr>
              </a:p>
              <a:p>
                <a:pPr marL="400050" lvl="1" indent="0">
                  <a:buNone/>
                </a:pPr>
                <a:endParaRPr lang="en-US" sz="1800" dirty="0">
                  <a:latin typeface="Trebuchet MS (Body)"/>
                </a:endParaRPr>
              </a:p>
              <a:p>
                <a:pPr marL="685800" lvl="1">
                  <a:buFont typeface="Arial" panose="020B0604020202020204" pitchFamily="34" charset="0"/>
                  <a:buChar char="•"/>
                </a:pPr>
                <a:endParaRPr lang="en-US" sz="1800" dirty="0">
                  <a:latin typeface="Trebuchet MS (Body)"/>
                </a:endParaRPr>
              </a:p>
              <a:p>
                <a:pPr marL="0" indent="0">
                  <a:buNone/>
                </a:pPr>
                <a:endParaRPr lang="en-US" sz="2000" dirty="0">
                  <a:latin typeface="Trebuchet MS (Body)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AB5CF9-7F4A-D901-9031-0874395700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3294800"/>
                <a:ext cx="9454896" cy="3111687"/>
              </a:xfrm>
              <a:blipFill>
                <a:blip r:embed="rId2"/>
                <a:stretch>
                  <a:fillRect l="-268" t="-2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FA65CE-50F4-0793-B29A-012E1C39D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20</a:t>
            </a:fld>
            <a:endParaRPr lang="en-US" sz="1400" dirty="0"/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CDCCBA8F-4B8D-92E7-EA94-FA6FF0DE9B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081020"/>
            <a:ext cx="6641339" cy="22137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611A20-5478-D843-FAB9-3813E52A5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696" y="1158020"/>
            <a:ext cx="4713552" cy="1344546"/>
          </a:xfrm>
          <a:prstGeom prst="rect">
            <a:avLst/>
          </a:prstGeom>
        </p:spPr>
      </p:pic>
      <p:sp>
        <p:nvSpPr>
          <p:cNvPr id="10" name="Google Shape;287;p14">
            <a:extLst>
              <a:ext uri="{FF2B5EF4-FFF2-40B4-BE49-F238E27FC236}">
                <a16:creationId xmlns:a16="http://schemas.microsoft.com/office/drawing/2014/main" id="{52E18966-F534-6B17-3AAC-E795511D1B03}"/>
              </a:ext>
            </a:extLst>
          </p:cNvPr>
          <p:cNvSpPr txBox="1"/>
          <p:nvPr/>
        </p:nvSpPr>
        <p:spPr>
          <a:xfrm>
            <a:off x="7790311" y="2502566"/>
            <a:ext cx="419599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sng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Efstathiou et al</a:t>
            </a:r>
            <a:r>
              <a:rPr lang="en-US" sz="1800" b="0" i="0" u="sng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800" b="0" i="1" u="sng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Nuclear Physics A</a:t>
            </a:r>
            <a:r>
              <a:rPr lang="en-US" u="sng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1800" b="0" i="0" u="sng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(2026): 123338</a:t>
            </a: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99AB1F-4E5A-82EC-D159-6E0A84BD574D}"/>
              </a:ext>
            </a:extLst>
          </p:cNvPr>
          <p:cNvSpPr txBox="1"/>
          <p:nvPr/>
        </p:nvSpPr>
        <p:spPr>
          <a:xfrm>
            <a:off x="10260531" y="1744541"/>
            <a:ext cx="789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🔻67%</a:t>
            </a:r>
          </a:p>
          <a:p>
            <a:r>
              <a:rPr lang="en-US" sz="1200" dirty="0">
                <a:solidFill>
                  <a:srgbClr val="FF0000"/>
                </a:solidFill>
              </a:rPr>
              <a:t>🔻17%</a:t>
            </a:r>
          </a:p>
          <a:p>
            <a:r>
              <a:rPr lang="en-US" sz="1200" dirty="0">
                <a:solidFill>
                  <a:srgbClr val="FF0000"/>
                </a:solidFill>
              </a:rPr>
              <a:t>🔻53%</a:t>
            </a:r>
          </a:p>
          <a:p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504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96747-969A-7525-58DD-8B343FD93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054" y="4290642"/>
            <a:ext cx="2896107" cy="443258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17727-C71C-63B2-B679-9A2ED9E85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054" y="4721111"/>
            <a:ext cx="7624285" cy="780328"/>
          </a:xfrm>
        </p:spPr>
        <p:txBody>
          <a:bodyPr>
            <a:normAutofit/>
          </a:bodyPr>
          <a:lstStyle/>
          <a:p>
            <a:r>
              <a:rPr lang="en-US" sz="1200" dirty="0">
                <a:latin typeface="+mj-lt"/>
              </a:rPr>
              <a:t>This project has received funding from the European Union’s Horizon Europe Research and Innovation </a:t>
            </a:r>
            <a:r>
              <a:rPr lang="en-US" sz="1200" dirty="0" err="1">
                <a:latin typeface="+mj-lt"/>
              </a:rPr>
              <a:t>programme</a:t>
            </a:r>
            <a:r>
              <a:rPr lang="en-US" sz="1200" dirty="0">
                <a:latin typeface="+mj-lt"/>
              </a:rPr>
              <a:t> under Grant Agreement No 101057511 (EURO-LABS) and from </a:t>
            </a:r>
            <a:r>
              <a:rPr lang="en-US" sz="1200" dirty="0"/>
              <a:t>the German Research Foundation – Project number: 539757749</a:t>
            </a:r>
          </a:p>
          <a:p>
            <a:endParaRPr lang="en-US" sz="1200" dirty="0">
              <a:latin typeface="+mj-lt"/>
            </a:endParaRPr>
          </a:p>
          <a:p>
            <a:endParaRPr lang="en-US" sz="1200" dirty="0">
              <a:latin typeface="+mj-lt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A113CD7-0982-5692-0528-A80724A8B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21</a:t>
            </a:fld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9DDC15-02F1-9001-3B5B-BEC20DCAF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40" y="5433556"/>
            <a:ext cx="1112787" cy="11127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74FEEB-033C-BD28-4233-73F69F091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4256" y="5574890"/>
            <a:ext cx="1321025" cy="1055804"/>
          </a:xfrm>
          <a:prstGeom prst="rect">
            <a:avLst/>
          </a:prstGeom>
        </p:spPr>
      </p:pic>
      <p:pic>
        <p:nvPicPr>
          <p:cNvPr id="8" name="Picture 7" descr="A blue and black text&#10;&#10;AI-generated content may be incorrect.">
            <a:extLst>
              <a:ext uri="{FF2B5EF4-FFF2-40B4-BE49-F238E27FC236}">
                <a16:creationId xmlns:a16="http://schemas.microsoft.com/office/drawing/2014/main" id="{DBB265E3-4EFE-B59B-F93D-167852A1D6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092" y="5476913"/>
            <a:ext cx="1906832" cy="115378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7383FD6-9764-5451-2195-645BCE36F60C}"/>
              </a:ext>
            </a:extLst>
          </p:cNvPr>
          <p:cNvSpPr txBox="1">
            <a:spLocks/>
          </p:cNvSpPr>
          <p:nvPr/>
        </p:nvSpPr>
        <p:spPr>
          <a:xfrm>
            <a:off x="1821639" y="80757"/>
            <a:ext cx="5190066" cy="7071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000" dirty="0"/>
              <a:t>Thank you for the attention!</a:t>
            </a:r>
          </a:p>
        </p:txBody>
      </p:sp>
      <p:pic>
        <p:nvPicPr>
          <p:cNvPr id="4" name="Picture 3" descr="A blue and white logo with a person with a mustache&#10;&#10;AI-generated content may be incorrect.">
            <a:extLst>
              <a:ext uri="{FF2B5EF4-FFF2-40B4-BE49-F238E27FC236}">
                <a16:creationId xmlns:a16="http://schemas.microsoft.com/office/drawing/2014/main" id="{271DC803-503D-81B4-2B5B-CA84BCF68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859" y="5517905"/>
            <a:ext cx="1902200" cy="1112787"/>
          </a:xfrm>
          <a:prstGeom prst="rect">
            <a:avLst/>
          </a:prstGeom>
        </p:spPr>
      </p:pic>
      <p:pic>
        <p:nvPicPr>
          <p:cNvPr id="9" name="Picture 8" descr="A person standing in front of a machine&#10;&#10;AI-generated content may be incorrect.">
            <a:extLst>
              <a:ext uri="{FF2B5EF4-FFF2-40B4-BE49-F238E27FC236}">
                <a16:creationId xmlns:a16="http://schemas.microsoft.com/office/drawing/2014/main" id="{03BA16D6-2BF1-A164-0FAF-304C055AE4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76" y="787893"/>
            <a:ext cx="3145536" cy="3145536"/>
          </a:xfrm>
          <a:prstGeom prst="rect">
            <a:avLst/>
          </a:prstGeom>
        </p:spPr>
      </p:pic>
      <p:pic>
        <p:nvPicPr>
          <p:cNvPr id="14" name="Picture 13" descr="A logo for a science company&#10;&#10;AI-generated content may be incorrect.">
            <a:extLst>
              <a:ext uri="{FF2B5EF4-FFF2-40B4-BE49-F238E27FC236}">
                <a16:creationId xmlns:a16="http://schemas.microsoft.com/office/drawing/2014/main" id="{3F1ED3C1-CE72-22BC-0EA9-B5A4D7386F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585" y="5517906"/>
            <a:ext cx="1963274" cy="11127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D4B67DC-D433-886F-BE50-BD056E0BBBC0}"/>
              </a:ext>
            </a:extLst>
          </p:cNvPr>
          <p:cNvSpPr txBox="1"/>
          <p:nvPr/>
        </p:nvSpPr>
        <p:spPr>
          <a:xfrm>
            <a:off x="0" y="685732"/>
            <a:ext cx="8590663" cy="3550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3000"/>
              </a:lnSpc>
              <a:buNone/>
            </a:pPr>
            <a:r>
              <a:rPr lang="el-GR" sz="1400" u="sng" dirty="0">
                <a:effectLst/>
                <a:ea typeface="Times New Roman" panose="02020603050405020304" pitchFamily="18" charset="0"/>
              </a:rPr>
              <a:t>M. Efstathiou</a:t>
            </a:r>
            <a:r>
              <a:rPr lang="el-GR" sz="1400" baseline="30000" dirty="0">
                <a:ea typeface="Times New Roman" panose="02020603050405020304" pitchFamily="18" charset="0"/>
              </a:rPr>
              <a:t>1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P. Koseoglou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T.J. Mertzimekis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1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</a:t>
            </a:r>
            <a:r>
              <a:rPr lang="el-GR" sz="1400" b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P. Vasileiou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1,3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A. Blazhev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6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R. Borcea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2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A. Chalil</a:t>
            </a:r>
            <a:r>
              <a:rPr lang="el-GR" sz="1400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1,5</a:t>
            </a:r>
            <a:r>
              <a:rPr lang="el-GR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</a:t>
            </a:r>
            <a:endParaRPr lang="en-US" sz="140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400" dirty="0">
                <a:effectLst/>
                <a:ea typeface="Times New Roman" panose="02020603050405020304" pitchFamily="18" charset="0"/>
              </a:rPr>
              <a:t>C. Costache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3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A. Esmaylzadeh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6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J. Fischer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6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N. Florea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3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S.T. Florian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2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C. Fransen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6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H. Mayr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2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J. Jolie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6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</a:t>
            </a:r>
            <a:endParaRPr lang="en-US" sz="14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400" dirty="0">
                <a:effectLst/>
                <a:ea typeface="Times New Roman" panose="02020603050405020304" pitchFamily="18" charset="0"/>
              </a:rPr>
              <a:t>C.-D. Lakenbrink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6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R. Lica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3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N. Marginean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3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C. Mihai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3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R.E. Mihai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3,4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C. Nickel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2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A. Turturica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3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</a:t>
            </a:r>
            <a:endParaRPr lang="en-US" sz="14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400" dirty="0">
                <a:effectLst/>
                <a:ea typeface="Times New Roman" panose="02020603050405020304" pitchFamily="18" charset="0"/>
              </a:rPr>
              <a:t>V. Werner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2</a:t>
            </a:r>
            <a:r>
              <a:rPr lang="el-GR" sz="1400" dirty="0">
                <a:effectLst/>
                <a:ea typeface="Times New Roman" panose="02020603050405020304" pitchFamily="18" charset="0"/>
              </a:rPr>
              <a:t>, A. Zyriliou</a:t>
            </a:r>
            <a:r>
              <a:rPr lang="el-GR" sz="1400" baseline="30000" dirty="0">
                <a:effectLst/>
                <a:ea typeface="Times New Roman" panose="02020603050405020304" pitchFamily="18" charset="0"/>
              </a:rPr>
              <a:t>1</a:t>
            </a:r>
            <a:endParaRPr lang="el-GR" sz="14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</a:t>
            </a:r>
            <a:endParaRPr lang="el-GR" sz="14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baseline="30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el-GR" sz="10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National</a:t>
            </a:r>
            <a:r>
              <a:rPr lang="el-GR" sz="10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and </a:t>
            </a:r>
            <a:r>
              <a:rPr lang="el-GR" sz="1000" i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Kapodistrian</a:t>
            </a:r>
            <a:r>
              <a:rPr lang="el-GR" sz="10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University</a:t>
            </a:r>
            <a:r>
              <a:rPr lang="el-GR" sz="10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of </a:t>
            </a:r>
            <a:r>
              <a:rPr lang="el-GR" sz="1000" i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Athens</a:t>
            </a:r>
            <a:r>
              <a:rPr lang="el-GR" sz="10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Zografou</a:t>
            </a:r>
            <a:r>
              <a:rPr lang="el-GR" sz="10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Campus</a:t>
            </a:r>
            <a:r>
              <a:rPr lang="el-GR" sz="10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Athens</a:t>
            </a:r>
            <a:r>
              <a:rPr lang="el-GR" sz="10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GR-15784, </a:t>
            </a:r>
            <a:r>
              <a:rPr lang="el-GR" sz="1000" i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Greece</a:t>
            </a:r>
            <a:endParaRPr lang="el-GR" sz="10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baseline="30000" dirty="0">
                <a:effectLst/>
                <a:ea typeface="Times New Roman" panose="02020603050405020304" pitchFamily="18" charset="0"/>
              </a:rPr>
              <a:t>2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Technische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Universität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Darmstadt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Department of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Physics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Institute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for Nuclear</a:t>
            </a:r>
            <a:endParaRPr lang="el-GR" sz="10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dirty="0" err="1">
                <a:effectLst/>
                <a:ea typeface="Times New Roman" panose="02020603050405020304" pitchFamily="18" charset="0"/>
              </a:rPr>
              <a:t>Physics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Schlossgartenstr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. 9, 64289,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Darmstadt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Germany</a:t>
            </a:r>
            <a:endParaRPr lang="el-GR" sz="10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baseline="30000" dirty="0">
                <a:effectLst/>
                <a:ea typeface="Times New Roman" panose="02020603050405020304" pitchFamily="18" charset="0"/>
              </a:rPr>
              <a:t>3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Horia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Hulubei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National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Institute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of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Physics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and Nuclear</a:t>
            </a:r>
            <a:endParaRPr lang="el-GR" sz="10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dirty="0" err="1">
                <a:effectLst/>
                <a:ea typeface="Times New Roman" panose="02020603050405020304" pitchFamily="18" charset="0"/>
              </a:rPr>
              <a:t>Engineering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Magurele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R-77125,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Romania</a:t>
            </a:r>
            <a:endParaRPr lang="el-GR" sz="10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baseline="30000" dirty="0">
                <a:effectLst/>
                <a:ea typeface="Times New Roman" panose="02020603050405020304" pitchFamily="18" charset="0"/>
              </a:rPr>
              <a:t>4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Institute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of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Experimental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and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Applied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Physics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Czech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Technical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University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in</a:t>
            </a:r>
            <a:endParaRPr lang="el-GR" sz="10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dirty="0" err="1">
                <a:effectLst/>
                <a:ea typeface="Times New Roman" panose="02020603050405020304" pitchFamily="18" charset="0"/>
              </a:rPr>
              <a:t>Prague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Husova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240/5,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Prague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1, 110 00,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Czech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Republic</a:t>
            </a:r>
            <a:endParaRPr lang="el-GR" sz="10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baseline="30000" dirty="0">
                <a:effectLst/>
                <a:ea typeface="Times New Roman" panose="02020603050405020304" pitchFamily="18" charset="0"/>
              </a:rPr>
              <a:t>5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CEA, DES, IRESNE, DTN, Nuclear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Measurement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Laboratory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Saint</a:t>
            </a:r>
            <a:endParaRPr lang="el-GR" sz="10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dirty="0" err="1">
                <a:effectLst/>
                <a:ea typeface="Times New Roman" panose="02020603050405020304" pitchFamily="18" charset="0"/>
              </a:rPr>
              <a:t>Paul-lez-Durance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13108,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France</a:t>
            </a:r>
            <a:endParaRPr lang="el-GR" sz="1000" dirty="0">
              <a:effectLst/>
              <a:ea typeface="Times New Roman" panose="02020603050405020304" pitchFamily="18" charset="0"/>
            </a:endParaRPr>
          </a:p>
          <a:p>
            <a:pPr algn="ctr">
              <a:lnSpc>
                <a:spcPct val="133000"/>
              </a:lnSpc>
              <a:buNone/>
            </a:pPr>
            <a:r>
              <a:rPr lang="el-GR" sz="1000" i="1" baseline="30000" dirty="0">
                <a:effectLst/>
                <a:ea typeface="Times New Roman" panose="02020603050405020304" pitchFamily="18" charset="0"/>
              </a:rPr>
              <a:t>6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Institut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für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Kernphysik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Universität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zu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Köln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Cologne</a:t>
            </a:r>
            <a:r>
              <a:rPr lang="el-GR" sz="1000" i="1" dirty="0">
                <a:effectLst/>
                <a:ea typeface="Times New Roman" panose="02020603050405020304" pitchFamily="18" charset="0"/>
              </a:rPr>
              <a:t>, 50937, </a:t>
            </a:r>
            <a:r>
              <a:rPr lang="el-GR" sz="1000" i="1" dirty="0" err="1">
                <a:effectLst/>
                <a:ea typeface="Times New Roman" panose="02020603050405020304" pitchFamily="18" charset="0"/>
              </a:rPr>
              <a:t>Germany</a:t>
            </a:r>
            <a:endParaRPr lang="el-GR" sz="10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4199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D5BDB-3F95-5B21-58F1-DC0D78957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08200"/>
            <a:ext cx="12192000" cy="1320800"/>
          </a:xfrm>
        </p:spPr>
        <p:txBody>
          <a:bodyPr/>
          <a:lstStyle/>
          <a:p>
            <a:pPr algn="ctr"/>
            <a:r>
              <a:rPr lang="en-US" dirty="0"/>
              <a:t>Back-up slides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03B21-F9EA-8847-4738-1D479823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22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086192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8A5FC5-57FE-7639-C208-E89145780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A4D026A2-7476-44B0-9648-BB98882F7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8F8FC21-0A44-4045-95A1-B7935DBC60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209B962-CD29-4D46-A7B0-10F6C7CF1C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23">
              <a:extLst>
                <a:ext uri="{FF2B5EF4-FFF2-40B4-BE49-F238E27FC236}">
                  <a16:creationId xmlns:a16="http://schemas.microsoft.com/office/drawing/2014/main" id="{CC8D40CF-4D47-411D-A8B7-0E4B29E983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67" name="Rectangle 25">
              <a:extLst>
                <a:ext uri="{FF2B5EF4-FFF2-40B4-BE49-F238E27FC236}">
                  <a16:creationId xmlns:a16="http://schemas.microsoft.com/office/drawing/2014/main" id="{9B48A2AD-5257-4384-A7F5-A1EE4E6883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04C26DE3-844C-47DA-831E-E7D7BF617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69" name="Rectangle 27">
              <a:extLst>
                <a:ext uri="{FF2B5EF4-FFF2-40B4-BE49-F238E27FC236}">
                  <a16:creationId xmlns:a16="http://schemas.microsoft.com/office/drawing/2014/main" id="{922D975E-0684-4AA6-9FB7-929B250D53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70" name="Rectangle 28">
              <a:extLst>
                <a:ext uri="{FF2B5EF4-FFF2-40B4-BE49-F238E27FC236}">
                  <a16:creationId xmlns:a16="http://schemas.microsoft.com/office/drawing/2014/main" id="{38ED5A9A-F0C7-4547-BC1E-22FC89BD2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71" name="Rectangle 29">
              <a:extLst>
                <a:ext uri="{FF2B5EF4-FFF2-40B4-BE49-F238E27FC236}">
                  <a16:creationId xmlns:a16="http://schemas.microsoft.com/office/drawing/2014/main" id="{2D743765-A245-4349-A5CE-4AB5F078F9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72" name="Isosceles Triangle 71">
              <a:extLst>
                <a:ext uri="{FF2B5EF4-FFF2-40B4-BE49-F238E27FC236}">
                  <a16:creationId xmlns:a16="http://schemas.microsoft.com/office/drawing/2014/main" id="{0AF7217B-D042-44D2-9FC7-71FAB6651A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id="{1CC9171B-8BEB-48B1-B9BE-E9584522D0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80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82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83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84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85" name="Isosceles Triangle 84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8301227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A53D69B2-F442-2579-45CE-E0AB269F1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301" y="1131994"/>
            <a:ext cx="6885579" cy="459038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80749-B6EE-AAA6-B0C4-9E4AF40AA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5194" y="6411619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FB0499-F938-4069-B785-D59F179FA8DB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23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561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54559E-A395-225F-9842-EC8BFA2A4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7799C-3EAE-4709-3877-8BF206272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6124519" cy="689811"/>
          </a:xfrm>
        </p:spPr>
        <p:txBody>
          <a:bodyPr>
            <a:normAutofit/>
          </a:bodyPr>
          <a:lstStyle/>
          <a:p>
            <a:r>
              <a:rPr lang="en-US" dirty="0"/>
              <a:t>Introduction and 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53BD05-A618-5001-82E4-04C644601B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06449"/>
                <a:ext cx="5643255" cy="4741951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The mass region around A=180 is important for studying nuclear structure and decay lifetimes</a:t>
                </a:r>
              </a:p>
              <a:p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Yb isotopes are important for both nucleosynthesis and medical applications, especially </a:t>
                </a:r>
                <a:r>
                  <a:rPr lang="en-US" sz="2000" dirty="0" err="1">
                    <a:latin typeface="+mj-lt"/>
                    <a:cs typeface="Times New Roman" panose="02020603050405020304" pitchFamily="18" charset="0"/>
                  </a:rPr>
                  <a:t>throught</a:t>
                </a:r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 the production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17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𝐿𝑢</m:t>
                        </m:r>
                      </m:e>
                    </m:sPre>
                  </m:oMath>
                </a14:m>
                <a:r>
                  <a:rPr lang="en-US" sz="2000" dirty="0"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178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𝑌𝑏</m:t>
                        </m:r>
                      </m:e>
                    </m:sPre>
                  </m:oMath>
                </a14:m>
                <a:r>
                  <a:rPr lang="en-US" sz="2000" b="0" dirty="0">
                    <a:latin typeface="+mj-lt"/>
                    <a:cs typeface="Times New Roman" panose="02020603050405020304" pitchFamily="18" charset="0"/>
                  </a:rPr>
                  <a:t> shows strong deformation and rotational behavior</a:t>
                </a:r>
              </a:p>
              <a:p>
                <a:r>
                  <a:rPr lang="en-US" sz="2000" b="1" dirty="0">
                    <a:latin typeface="+mj-lt"/>
                    <a:cs typeface="Times New Roman" panose="02020603050405020304" pitchFamily="18" charset="0"/>
                  </a:rPr>
                  <a:t>The half-life  data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𝟏𝟕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sup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𝒀𝒃</m:t>
                        </m:r>
                      </m:e>
                    </m:sPre>
                  </m:oMath>
                </a14:m>
                <a:r>
                  <a:rPr lang="en-US" sz="2000" b="1" dirty="0">
                    <a:latin typeface="+mj-lt"/>
                    <a:cs typeface="Times New Roman" panose="02020603050405020304" pitchFamily="18" charset="0"/>
                  </a:rPr>
                  <a:t>  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𝟏𝟕𝟖</m:t>
                        </m:r>
                      </m:sup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𝒀𝒃</m:t>
                        </m:r>
                      </m:e>
                    </m:sPre>
                  </m:oMath>
                </a14:m>
                <a:r>
                  <a:rPr lang="en-US" sz="2000" b="1" dirty="0">
                    <a:latin typeface="+mj-lt"/>
                    <a:cs typeface="Times New Roman" panose="02020603050405020304" pitchFamily="18" charset="0"/>
                  </a:rPr>
                  <a:t> are outdated, so new measurements were performed using modern activation technique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53BD05-A618-5001-82E4-04C644601B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06449"/>
                <a:ext cx="5643255" cy="4741951"/>
              </a:xfrm>
              <a:blipFill>
                <a:blip r:embed="rId2"/>
                <a:stretch>
                  <a:fillRect l="-432" t="-771" r="-172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9FAFF0C-B14C-6945-CD8A-C3F76EB2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3</a:t>
            </a:fld>
            <a:endParaRPr lang="en-US" sz="1400" dirty="0"/>
          </a:p>
        </p:txBody>
      </p:sp>
      <p:pic>
        <p:nvPicPr>
          <p:cNvPr id="7" name="Picture 6" descr="A green and blue line&#10;&#10;AI-generated content may be incorrect.">
            <a:extLst>
              <a:ext uri="{FF2B5EF4-FFF2-40B4-BE49-F238E27FC236}">
                <a16:creationId xmlns:a16="http://schemas.microsoft.com/office/drawing/2014/main" id="{9601BC8B-5A58-5FC5-EDA9-29B45C30D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970" y="98633"/>
            <a:ext cx="5004064" cy="281563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EE42510-A543-0C7A-F55B-E99AE51036EA}"/>
              </a:ext>
            </a:extLst>
          </p:cNvPr>
          <p:cNvSpPr/>
          <p:nvPr/>
        </p:nvSpPr>
        <p:spPr>
          <a:xfrm>
            <a:off x="6589775" y="86594"/>
            <a:ext cx="818148" cy="481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B7653194-8342-0B56-E82A-BF0147AE46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4773" y="2956009"/>
            <a:ext cx="5371261" cy="3085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474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F29B2-0D3C-6D76-D269-2E492A6B52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BCD91-5CED-801D-A98B-91D3C312A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256673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Activation Method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A6CC3-EBD2-134E-C37E-A5C5A7A50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70623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1920A-7958-422C-BEAB-EE1F6EB66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3850"/>
            <a:ext cx="8596668" cy="707136"/>
          </a:xfrm>
        </p:spPr>
        <p:txBody>
          <a:bodyPr/>
          <a:lstStyle/>
          <a:p>
            <a:r>
              <a:rPr lang="en-US" dirty="0"/>
              <a:t>Decay Time Correction Procedure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F97491-E239-5C55-F7B9-13BC14E5B2A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8774" y="1252728"/>
                <a:ext cx="5418666" cy="538581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>
                    <a:latin typeface="Trebuchet MS (Body)"/>
                  </a:rPr>
                  <a:t>Irradiation: The sample is irradiated for 5–6 half-lives to ensure measurable activity post-beam.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Time Assignment: Each data point is initially placed at the midpoint of its acquisition window.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Uncertainty: This midpoint approximation introduces significant timing error (±½ duration).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Initial Fit: A first estimate of the decay constant (λ’) is obtained by fitting the decay using midpoint times.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Timing Correction: Accurate timing is calculated by solving:</a:t>
                </a:r>
                <a:endParaRPr lang="el-GR" sz="1800" b="0" i="1" dirty="0">
                  <a:latin typeface="Trebuchet MS (Body)"/>
                  <a:ea typeface="Verdana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Verdana" pitchFamily="34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Verdana" pitchFamily="34" charset="0"/>
                        </a:rPr>
                        <m:t>=−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𝜆</m:t>
                          </m:r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′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p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p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p>
                                  </m:sSup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dirty="0">
                  <a:latin typeface="Trebuchet MS (Body)"/>
                  <a:ea typeface="Verdana" pitchFamily="34" charset="0"/>
                </a:endParaRPr>
              </a:p>
              <a:p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Error Refinement: Updated time uncertainties account for λ and the interval endpoints via error propagation.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Final Result: The corrected decay curve shifts slightly earlier, yielding a more accurate half-life.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F97491-E239-5C55-F7B9-13BC14E5B2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8774" y="1252728"/>
                <a:ext cx="5418666" cy="5385815"/>
              </a:xfrm>
              <a:blipFill>
                <a:blip r:embed="rId2"/>
                <a:stretch>
                  <a:fillRect t="-1412" r="-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6922B6-4736-E7D5-5704-1B7B6054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5</a:t>
            </a:fld>
            <a:endParaRPr lang="en-US" sz="1400" dirty="0"/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EA64D182-155A-7321-DFE0-9CE425CA28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678" y="1633154"/>
            <a:ext cx="5315497" cy="3731194"/>
          </a:xfrm>
          <a:prstGeom prst="rect">
            <a:avLst/>
          </a:prstGeom>
        </p:spPr>
      </p:pic>
      <p:sp>
        <p:nvSpPr>
          <p:cNvPr id="8" name="Google Shape;287;p14">
            <a:extLst>
              <a:ext uri="{FF2B5EF4-FFF2-40B4-BE49-F238E27FC236}">
                <a16:creationId xmlns:a16="http://schemas.microsoft.com/office/drawing/2014/main" id="{6208B4E3-8413-18D4-AFAD-48CFBB2A4324}"/>
              </a:ext>
            </a:extLst>
          </p:cNvPr>
          <p:cNvSpPr txBox="1"/>
          <p:nvPr/>
        </p:nvSpPr>
        <p:spPr>
          <a:xfrm>
            <a:off x="6798981" y="5504645"/>
            <a:ext cx="5315497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Efstathiou et al</a:t>
            </a:r>
            <a:r>
              <a:rPr lang="en-US" sz="1600" u="sng" dirty="0">
                <a:sym typeface="Arial"/>
              </a:rPr>
              <a:t>. </a:t>
            </a:r>
            <a:r>
              <a:rPr lang="en-US" sz="1600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Nuclear Physics A (2026): 123338</a:t>
            </a:r>
            <a:endParaRPr lang="en-US" sz="1600" u="sng" dirty="0">
              <a:sym typeface="Arial"/>
            </a:endParaRPr>
          </a:p>
          <a:p>
            <a:pPr lvl="0"/>
            <a:r>
              <a:rPr lang="en-US" sz="1600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Efstathiou et al</a:t>
            </a:r>
            <a:r>
              <a:rPr lang="en-US" sz="1600" u="sng" dirty="0">
                <a:sym typeface="Arial"/>
              </a:rPr>
              <a:t>. </a:t>
            </a:r>
            <a:r>
              <a:rPr lang="en-US" sz="1600" u="sng" dirty="0"/>
              <a:t>HNPS Advances in Nuclear Physics Vol. 32, 25–31 (2025)</a:t>
            </a:r>
            <a:endParaRPr sz="1600" u="sng" dirty="0">
              <a:sym typeface="Trebuchet M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F4E47A-AF5F-E912-D89A-9AF92E1C05E9}"/>
              </a:ext>
            </a:extLst>
          </p:cNvPr>
          <p:cNvSpPr/>
          <p:nvPr/>
        </p:nvSpPr>
        <p:spPr>
          <a:xfrm>
            <a:off x="701548" y="2815119"/>
            <a:ext cx="5385487" cy="3719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D926DB-99AD-9BB5-AED0-FC2F519335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12" y="2908480"/>
            <a:ext cx="4898392" cy="29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61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4B32E-6FE7-4BF3-11DC-FD87B35DF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BC694-B8D5-6929-4AF4-4726DBFAB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3850"/>
            <a:ext cx="8596668" cy="707136"/>
          </a:xfrm>
        </p:spPr>
        <p:txBody>
          <a:bodyPr/>
          <a:lstStyle/>
          <a:p>
            <a:r>
              <a:rPr lang="en-US" dirty="0"/>
              <a:t>Decay Time Correction Procedure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CED073-AC20-C221-F0D2-4E92AC1A41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8774" y="1252728"/>
                <a:ext cx="5418666" cy="538581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>
                    <a:latin typeface="Trebuchet MS (Body)"/>
                  </a:rPr>
                  <a:t>Irradiation: The sample is irradiated for 5–6 half-lives to ensure measurable activity post-beam.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Time Assignment: Each data point is initially placed at the midpoint of its acquisition window.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Uncertainty: This midpoint approximation introduces significant timing error (±½ duration).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Initial Fit: A first estimate of the decay constant (λ’) is obtained by fitting the decay using midpoint times.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Timing Correction: Accurate timing is calculated by solving:</a:t>
                </a:r>
                <a:endParaRPr lang="el-GR" sz="1800" b="0" i="1" dirty="0">
                  <a:latin typeface="Trebuchet MS (Body)"/>
                  <a:ea typeface="Verdana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Verdana" pitchFamily="34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Verdana" pitchFamily="34" charset="0"/>
                        </a:rPr>
                        <m:t>=−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𝜆</m:t>
                          </m:r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′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p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p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p>
                                  </m:sSup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dirty="0">
                  <a:latin typeface="Trebuchet MS (Body)"/>
                  <a:ea typeface="Verdana" pitchFamily="34" charset="0"/>
                </a:endParaRPr>
              </a:p>
              <a:p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Error Refinement: Updated time uncertainties account for λ and the interval endpoints via error propagation.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Final Result: The corrected decay curve shifts slightly earlier, yielding a more accurate half-life.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CED073-AC20-C221-F0D2-4E92AC1A41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8774" y="1252728"/>
                <a:ext cx="5418666" cy="5385815"/>
              </a:xfrm>
              <a:blipFill>
                <a:blip r:embed="rId2"/>
                <a:stretch>
                  <a:fillRect t="-1412" r="-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E95FD2-A830-10F1-9551-91E632484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6</a:t>
            </a:fld>
            <a:endParaRPr lang="en-US" sz="1400" dirty="0"/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29360FD0-27CA-3731-25EB-3F4274527F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678" y="1633154"/>
            <a:ext cx="5315497" cy="3731194"/>
          </a:xfrm>
          <a:prstGeom prst="rect">
            <a:avLst/>
          </a:prstGeom>
        </p:spPr>
      </p:pic>
      <p:sp>
        <p:nvSpPr>
          <p:cNvPr id="4" name="Google Shape;287;p14">
            <a:extLst>
              <a:ext uri="{FF2B5EF4-FFF2-40B4-BE49-F238E27FC236}">
                <a16:creationId xmlns:a16="http://schemas.microsoft.com/office/drawing/2014/main" id="{FBA31527-27A5-A2C4-43BB-0C941F570583}"/>
              </a:ext>
            </a:extLst>
          </p:cNvPr>
          <p:cNvSpPr txBox="1"/>
          <p:nvPr/>
        </p:nvSpPr>
        <p:spPr>
          <a:xfrm>
            <a:off x="6798981" y="5504645"/>
            <a:ext cx="5315497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Efstathiou et al</a:t>
            </a:r>
            <a:r>
              <a:rPr lang="en-US" sz="1600" u="sng" dirty="0">
                <a:sym typeface="Arial"/>
              </a:rPr>
              <a:t>. </a:t>
            </a:r>
            <a:r>
              <a:rPr lang="en-US" sz="1600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Nuclear Physics A (2026): 123338</a:t>
            </a:r>
            <a:endParaRPr lang="en-US" sz="1600" u="sng" dirty="0">
              <a:sym typeface="Arial"/>
            </a:endParaRPr>
          </a:p>
          <a:p>
            <a:pPr lvl="0"/>
            <a:r>
              <a:rPr lang="en-US" sz="1600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Efstathiou et al</a:t>
            </a:r>
            <a:r>
              <a:rPr lang="en-US" sz="1600" u="sng" dirty="0">
                <a:sym typeface="Arial"/>
              </a:rPr>
              <a:t>. </a:t>
            </a:r>
            <a:r>
              <a:rPr lang="en-US" sz="1600" u="sng" dirty="0"/>
              <a:t>HNPS Advances in Nuclear Physics Vol. 32, 25–31 (2025)</a:t>
            </a:r>
            <a:endParaRPr sz="1600" u="sng" dirty="0">
              <a:sym typeface="Trebuchet M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176452-AB11-17B0-C39F-2878BADE4BE3}"/>
              </a:ext>
            </a:extLst>
          </p:cNvPr>
          <p:cNvCxnSpPr/>
          <p:nvPr/>
        </p:nvCxnSpPr>
        <p:spPr>
          <a:xfrm flipV="1">
            <a:off x="8273332" y="3677478"/>
            <a:ext cx="0" cy="1276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10A044-562B-4E53-3703-059204BAF446}"/>
              </a:ext>
            </a:extLst>
          </p:cNvPr>
          <p:cNvCxnSpPr>
            <a:cxnSpLocks/>
          </p:cNvCxnSpPr>
          <p:nvPr/>
        </p:nvCxnSpPr>
        <p:spPr>
          <a:xfrm flipV="1">
            <a:off x="9332180" y="4393096"/>
            <a:ext cx="0" cy="5605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4E79C6E-D530-77EB-7384-1E4EF4F09CF8}"/>
                  </a:ext>
                </a:extLst>
              </p:cNvPr>
              <p:cNvSpPr txBox="1"/>
              <p:nvPr/>
            </p:nvSpPr>
            <p:spPr>
              <a:xfrm>
                <a:off x="8982188" y="3828092"/>
                <a:ext cx="1336778" cy="303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=(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  <m:sup/>
                    </m:sSubSup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</m:sSubSup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)/2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4E79C6E-D530-77EB-7384-1E4EF4F09C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2188" y="3828092"/>
                <a:ext cx="1336778" cy="303416"/>
              </a:xfrm>
              <a:prstGeom prst="rect">
                <a:avLst/>
              </a:prstGeom>
              <a:blipFill>
                <a:blip r:embed="rId5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596134-725A-CEBC-8FE4-56DDD6C17622}"/>
                  </a:ext>
                </a:extLst>
              </p:cNvPr>
              <p:cNvSpPr txBox="1"/>
              <p:nvPr/>
            </p:nvSpPr>
            <p:spPr>
              <a:xfrm>
                <a:off x="8590663" y="3630251"/>
                <a:ext cx="1816503" cy="295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/>
                    </m:sSubSup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, half of the decays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596134-725A-CEBC-8FE4-56DDD6C176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0663" y="3630251"/>
                <a:ext cx="1816503" cy="295915"/>
              </a:xfrm>
              <a:prstGeom prst="rect">
                <a:avLst/>
              </a:prstGeom>
              <a:blipFill>
                <a:blip r:embed="rId6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A15E2A-FA79-55F2-0B55-4AAFA87F90F4}"/>
              </a:ext>
            </a:extLst>
          </p:cNvPr>
          <p:cNvCxnSpPr/>
          <p:nvPr/>
        </p:nvCxnSpPr>
        <p:spPr>
          <a:xfrm flipH="1">
            <a:off x="8682227" y="3903553"/>
            <a:ext cx="91440" cy="1063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C4B972C-86D8-1CDD-0B50-22FDD41B9FD9}"/>
              </a:ext>
            </a:extLst>
          </p:cNvPr>
          <p:cNvCxnSpPr>
            <a:cxnSpLocks/>
          </p:cNvCxnSpPr>
          <p:nvPr/>
        </p:nvCxnSpPr>
        <p:spPr>
          <a:xfrm flipH="1">
            <a:off x="8840892" y="4009879"/>
            <a:ext cx="188534" cy="837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7C337D9-A144-DD59-9AE2-495A0CEAFAF5}"/>
              </a:ext>
            </a:extLst>
          </p:cNvPr>
          <p:cNvSpPr/>
          <p:nvPr/>
        </p:nvSpPr>
        <p:spPr>
          <a:xfrm>
            <a:off x="701548" y="2815119"/>
            <a:ext cx="5385487" cy="3719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6749F53-1349-2622-43F0-45E4C518DA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12" y="2908480"/>
            <a:ext cx="4898392" cy="29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757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5C75B-26A8-C0EC-8D33-2D33664B0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D33FD-FC90-825F-AC11-098155AD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3850"/>
            <a:ext cx="8596668" cy="707136"/>
          </a:xfrm>
        </p:spPr>
        <p:txBody>
          <a:bodyPr/>
          <a:lstStyle/>
          <a:p>
            <a:r>
              <a:rPr lang="en-US" dirty="0"/>
              <a:t>Decay Time Correction Procedure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EFC88D8-A4E5-3AB0-51AF-4F892E797F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8774" y="1252728"/>
                <a:ext cx="5418666" cy="538581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>
                    <a:latin typeface="Trebuchet MS (Body)"/>
                  </a:rPr>
                  <a:t>Irradiation: The sample is irradiated for 5–6 half-lives to ensure measurable activity post-beam.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Time Assignment: Each data point is initially placed at the midpoint of its acquisition window.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Uncertainty: This midpoint approximation introduces significant timing error (±½ duration).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Initial Fit: A first estimate of the decay constant (λ’) is obtained by fitting the decay using midpoint times.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Timing Correction: Accurate timing is calculated by solving:</a:t>
                </a:r>
                <a:endParaRPr lang="el-GR" sz="1800" b="0" i="1" dirty="0">
                  <a:latin typeface="Trebuchet MS (Body)"/>
                  <a:ea typeface="Verdana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Verdana" pitchFamily="34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Verdana" pitchFamily="34" charset="0"/>
                        </a:rPr>
                        <m:t>=−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𝜆</m:t>
                          </m:r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′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p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p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p>
                                  </m:sSup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dirty="0">
                  <a:latin typeface="Trebuchet MS (Body)"/>
                  <a:ea typeface="Verdana" pitchFamily="34" charset="0"/>
                </a:endParaRPr>
              </a:p>
              <a:p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Error Refinement: Updated time uncertainties account for λ and the interval endpoints via error propagation.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Final Result: The corrected decay curve shifts slightly earlier, yielding a more accurate half-life.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EFC88D8-A4E5-3AB0-51AF-4F892E797F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8774" y="1252728"/>
                <a:ext cx="5418666" cy="5385815"/>
              </a:xfrm>
              <a:blipFill>
                <a:blip r:embed="rId2"/>
                <a:stretch>
                  <a:fillRect t="-1412" r="-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F96903-9028-539F-8FDF-70536F809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7</a:t>
            </a:fld>
            <a:endParaRPr lang="en-US" sz="1400" dirty="0"/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BF9E194A-65A8-D43E-BE06-676F5847D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678" y="1633154"/>
            <a:ext cx="5315497" cy="3731194"/>
          </a:xfrm>
          <a:prstGeom prst="rect">
            <a:avLst/>
          </a:prstGeom>
        </p:spPr>
      </p:pic>
      <p:sp>
        <p:nvSpPr>
          <p:cNvPr id="5" name="Google Shape;287;p14">
            <a:extLst>
              <a:ext uri="{FF2B5EF4-FFF2-40B4-BE49-F238E27FC236}">
                <a16:creationId xmlns:a16="http://schemas.microsoft.com/office/drawing/2014/main" id="{AD8CC5A9-B074-BAE6-05CC-DA112A019B50}"/>
              </a:ext>
            </a:extLst>
          </p:cNvPr>
          <p:cNvSpPr txBox="1"/>
          <p:nvPr/>
        </p:nvSpPr>
        <p:spPr>
          <a:xfrm>
            <a:off x="6798981" y="5504645"/>
            <a:ext cx="5315497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Efstathiou et al</a:t>
            </a:r>
            <a:r>
              <a:rPr lang="en-US" sz="1600" u="sng" dirty="0">
                <a:sym typeface="Arial"/>
              </a:rPr>
              <a:t>. </a:t>
            </a:r>
            <a:r>
              <a:rPr lang="en-US" sz="1600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Nuclear Physics A (2026): 123338</a:t>
            </a:r>
            <a:endParaRPr lang="en-US" sz="1600" u="sng" dirty="0">
              <a:sym typeface="Arial"/>
            </a:endParaRPr>
          </a:p>
          <a:p>
            <a:pPr lvl="0"/>
            <a:r>
              <a:rPr lang="en-US" sz="1600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Efstathiou et al</a:t>
            </a:r>
            <a:r>
              <a:rPr lang="en-US" sz="1600" u="sng" dirty="0">
                <a:sym typeface="Arial"/>
              </a:rPr>
              <a:t>. </a:t>
            </a:r>
            <a:r>
              <a:rPr lang="en-US" sz="1600" u="sng" dirty="0"/>
              <a:t>HNPS Advances in Nuclear Physics Vol. 32, 25–31 (2025)</a:t>
            </a:r>
            <a:endParaRPr sz="1600" u="sng" dirty="0">
              <a:sym typeface="Trebuchet M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3BCEC3-3C3C-771C-4E60-372309527A25}"/>
              </a:ext>
            </a:extLst>
          </p:cNvPr>
          <p:cNvCxnSpPr/>
          <p:nvPr/>
        </p:nvCxnSpPr>
        <p:spPr>
          <a:xfrm flipV="1">
            <a:off x="8273332" y="3677478"/>
            <a:ext cx="0" cy="1276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37BB9E-68CB-E593-355B-05F2B56E554B}"/>
              </a:ext>
            </a:extLst>
          </p:cNvPr>
          <p:cNvCxnSpPr>
            <a:cxnSpLocks/>
          </p:cNvCxnSpPr>
          <p:nvPr/>
        </p:nvCxnSpPr>
        <p:spPr>
          <a:xfrm flipV="1">
            <a:off x="9332180" y="4393096"/>
            <a:ext cx="0" cy="5605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C27C641-0949-203C-783D-9F04B5757CE8}"/>
                  </a:ext>
                </a:extLst>
              </p:cNvPr>
              <p:cNvSpPr txBox="1"/>
              <p:nvPr/>
            </p:nvSpPr>
            <p:spPr>
              <a:xfrm>
                <a:off x="8982188" y="3828092"/>
                <a:ext cx="1336778" cy="303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=(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  <m:sup/>
                    </m:sSubSup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</m:sSubSup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)/2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C27C641-0949-203C-783D-9F04B5757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2188" y="3828092"/>
                <a:ext cx="1336778" cy="303416"/>
              </a:xfrm>
              <a:prstGeom prst="rect">
                <a:avLst/>
              </a:prstGeom>
              <a:blipFill>
                <a:blip r:embed="rId5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042B710-0B0C-3FC9-5E80-B0176370E64B}"/>
                  </a:ext>
                </a:extLst>
              </p:cNvPr>
              <p:cNvSpPr txBox="1"/>
              <p:nvPr/>
            </p:nvSpPr>
            <p:spPr>
              <a:xfrm>
                <a:off x="8590663" y="3630251"/>
                <a:ext cx="1816503" cy="295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/>
                    </m:sSubSup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, half of the decays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042B710-0B0C-3FC9-5E80-B0176370E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0663" y="3630251"/>
                <a:ext cx="1816503" cy="295915"/>
              </a:xfrm>
              <a:prstGeom prst="rect">
                <a:avLst/>
              </a:prstGeom>
              <a:blipFill>
                <a:blip r:embed="rId6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2762637-6BE8-D184-50B5-CED9001ED7DA}"/>
              </a:ext>
            </a:extLst>
          </p:cNvPr>
          <p:cNvCxnSpPr/>
          <p:nvPr/>
        </p:nvCxnSpPr>
        <p:spPr>
          <a:xfrm flipH="1">
            <a:off x="8682227" y="3903553"/>
            <a:ext cx="91440" cy="1063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B9E847-2D27-1D5F-D6B4-17BDA8C85F69}"/>
              </a:ext>
            </a:extLst>
          </p:cNvPr>
          <p:cNvCxnSpPr>
            <a:cxnSpLocks/>
          </p:cNvCxnSpPr>
          <p:nvPr/>
        </p:nvCxnSpPr>
        <p:spPr>
          <a:xfrm flipH="1">
            <a:off x="8840892" y="4009879"/>
            <a:ext cx="188534" cy="837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12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E471B-D630-56B7-212B-0FC477A489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1B73C-0A02-3292-23E1-3808C553D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3850"/>
            <a:ext cx="8596668" cy="707136"/>
          </a:xfrm>
        </p:spPr>
        <p:txBody>
          <a:bodyPr/>
          <a:lstStyle/>
          <a:p>
            <a:r>
              <a:rPr lang="en-US" dirty="0"/>
              <a:t>Decay Time Correction Procedure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5783DE-CC9A-A3C9-2D3F-89D98504FB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8774" y="1252728"/>
                <a:ext cx="5418666" cy="538581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>
                    <a:latin typeface="Trebuchet MS (Body)"/>
                  </a:rPr>
                  <a:t>Irradiation: The sample is irradiated for 5–6 half-lives to ensure measurable activity post-beam.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Time Assignment: Each data point is initially placed at the midpoint of its acquisition window.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Uncertainty: This midpoint approximation introduces significant timing error (±½ duration).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Initial Fit: A first estimate of the decay constant (λ’) is obtained by fitting the decay using midpoint times.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Timing Correction: Accurate timing is calculated by solving:</a:t>
                </a:r>
                <a:endParaRPr lang="el-GR" sz="1800" b="0" i="1" dirty="0">
                  <a:latin typeface="Trebuchet MS (Body)"/>
                  <a:ea typeface="Verdana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Verdana" pitchFamily="34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Verdana" pitchFamily="34" charset="0"/>
                        </a:rPr>
                        <m:t>=−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𝜆</m:t>
                          </m:r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Verdana" pitchFamily="34" charset="0"/>
                            </a:rPr>
                            <m:t>′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p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p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p>
                                  </m:sSup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dirty="0">
                  <a:latin typeface="Trebuchet MS (Body)"/>
                  <a:ea typeface="Verdana" pitchFamily="34" charset="0"/>
                </a:endParaRPr>
              </a:p>
              <a:p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Error Refinement: Updated time uncertainties account for λ and the interval endpoints via error propagation.</a:t>
                </a:r>
                <a:endParaRPr lang="el-GR" dirty="0">
                  <a:latin typeface="Trebuchet MS (Body)"/>
                </a:endParaRPr>
              </a:p>
              <a:p>
                <a:r>
                  <a:rPr lang="en-US" dirty="0">
                    <a:latin typeface="Trebuchet MS (Body)"/>
                  </a:rPr>
                  <a:t>Final Result: The corrected decay curve shifts slightly earlier, yielding a more accurate half-life.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5783DE-CC9A-A3C9-2D3F-89D98504FB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8774" y="1252728"/>
                <a:ext cx="5418666" cy="5385815"/>
              </a:xfrm>
              <a:blipFill>
                <a:blip r:embed="rId2"/>
                <a:stretch>
                  <a:fillRect t="-1412" r="-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5D837F-E3E5-279B-33FC-DB7950ED8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8</a:t>
            </a:fld>
            <a:endParaRPr lang="en-US" sz="1400" dirty="0"/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7558719D-1E9F-DF78-4013-C72E0E174E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678" y="1633154"/>
            <a:ext cx="5315497" cy="3731194"/>
          </a:xfrm>
          <a:prstGeom prst="rect">
            <a:avLst/>
          </a:prstGeom>
        </p:spPr>
      </p:pic>
      <p:sp>
        <p:nvSpPr>
          <p:cNvPr id="5" name="Google Shape;287;p14">
            <a:extLst>
              <a:ext uri="{FF2B5EF4-FFF2-40B4-BE49-F238E27FC236}">
                <a16:creationId xmlns:a16="http://schemas.microsoft.com/office/drawing/2014/main" id="{F8922EBA-650E-C755-91F3-0C98605B221C}"/>
              </a:ext>
            </a:extLst>
          </p:cNvPr>
          <p:cNvSpPr txBox="1"/>
          <p:nvPr/>
        </p:nvSpPr>
        <p:spPr>
          <a:xfrm>
            <a:off x="6798981" y="5504645"/>
            <a:ext cx="5418666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Efstathiou et al</a:t>
            </a:r>
            <a:r>
              <a:rPr lang="en-US" sz="1600" b="1" u="sng" dirty="0">
                <a:sym typeface="Arial"/>
              </a:rPr>
              <a:t>. </a:t>
            </a:r>
            <a:r>
              <a:rPr lang="en-US" sz="1600" b="1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Nuclear Physics A (2026): 123338</a:t>
            </a:r>
            <a:endParaRPr lang="en-US" sz="1600" b="1" u="sng" dirty="0">
              <a:sym typeface="Arial"/>
            </a:endParaRPr>
          </a:p>
          <a:p>
            <a:pPr lvl="0"/>
            <a:r>
              <a:rPr lang="en-US" sz="1600" b="1" u="sng" dirty="0"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Efstathiou et al</a:t>
            </a:r>
            <a:r>
              <a:rPr lang="en-US" sz="1600" b="1" u="sng" dirty="0">
                <a:sym typeface="Arial"/>
              </a:rPr>
              <a:t>. </a:t>
            </a:r>
            <a:r>
              <a:rPr lang="en-US" sz="1600" b="1" u="sng" dirty="0"/>
              <a:t>HNPS Advances in Nuclear Physics Vol. 32, 25–31 (2025)</a:t>
            </a:r>
            <a:endParaRPr sz="1600" b="1" u="sng" dirty="0">
              <a:sym typeface="Trebuchet M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726FC07-A751-17FD-7C34-74654937B27B}"/>
              </a:ext>
            </a:extLst>
          </p:cNvPr>
          <p:cNvCxnSpPr/>
          <p:nvPr/>
        </p:nvCxnSpPr>
        <p:spPr>
          <a:xfrm flipV="1">
            <a:off x="8273332" y="3677478"/>
            <a:ext cx="0" cy="1276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7125324-DE0C-246A-8EF5-E0CCE7D469EA}"/>
              </a:ext>
            </a:extLst>
          </p:cNvPr>
          <p:cNvCxnSpPr>
            <a:cxnSpLocks/>
          </p:cNvCxnSpPr>
          <p:nvPr/>
        </p:nvCxnSpPr>
        <p:spPr>
          <a:xfrm flipV="1">
            <a:off x="9332180" y="4393096"/>
            <a:ext cx="0" cy="5605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F459D0-033E-00E1-5ED9-DAC59795A635}"/>
                  </a:ext>
                </a:extLst>
              </p:cNvPr>
              <p:cNvSpPr txBox="1"/>
              <p:nvPr/>
            </p:nvSpPr>
            <p:spPr>
              <a:xfrm>
                <a:off x="8982188" y="3828092"/>
                <a:ext cx="1336778" cy="303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=(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  <m:sup/>
                    </m:sSubSup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</m:sSubSup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)/2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F459D0-033E-00E1-5ED9-DAC59795A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2188" y="3828092"/>
                <a:ext cx="1336778" cy="303416"/>
              </a:xfrm>
              <a:prstGeom prst="rect">
                <a:avLst/>
              </a:prstGeom>
              <a:blipFill>
                <a:blip r:embed="rId5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A66AF5-8995-2FCB-BF57-B3048B6EFAA0}"/>
                  </a:ext>
                </a:extLst>
              </p:cNvPr>
              <p:cNvSpPr txBox="1"/>
              <p:nvPr/>
            </p:nvSpPr>
            <p:spPr>
              <a:xfrm>
                <a:off x="8590663" y="3630251"/>
                <a:ext cx="1816503" cy="295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/>
                    </m:sSubSup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, half of the decays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A66AF5-8995-2FCB-BF57-B3048B6EF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0663" y="3630251"/>
                <a:ext cx="1816503" cy="295915"/>
              </a:xfrm>
              <a:prstGeom prst="rect">
                <a:avLst/>
              </a:prstGeom>
              <a:blipFill>
                <a:blip r:embed="rId6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B3A2D55-F946-295A-0E79-6563B9B31E5C}"/>
              </a:ext>
            </a:extLst>
          </p:cNvPr>
          <p:cNvCxnSpPr/>
          <p:nvPr/>
        </p:nvCxnSpPr>
        <p:spPr>
          <a:xfrm flipH="1">
            <a:off x="8682227" y="3903553"/>
            <a:ext cx="91440" cy="1063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44B52D0-C9DC-D317-9A5D-BC07242ED61F}"/>
              </a:ext>
            </a:extLst>
          </p:cNvPr>
          <p:cNvCxnSpPr>
            <a:cxnSpLocks/>
          </p:cNvCxnSpPr>
          <p:nvPr/>
        </p:nvCxnSpPr>
        <p:spPr>
          <a:xfrm flipH="1">
            <a:off x="8840892" y="4009879"/>
            <a:ext cx="188534" cy="837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985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94B62-494D-E7B6-2461-B2CAAEAC3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256673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Experiments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46D01-6EFD-2C3E-98E9-86DC54D9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0499-F938-4069-B785-D59F179FA8DB}" type="slidenum">
              <a:rPr lang="en-US" sz="1400" smtClean="0"/>
              <a:t>9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27743372"/>
      </p:ext>
    </p:extLst>
  </p:cSld>
  <p:clrMapOvr>
    <a:masterClrMapping/>
  </p:clrMapOvr>
</p:sld>
</file>

<file path=ppt/theme/theme1.xml><?xml version="1.0" encoding="utf-8"?>
<a:theme xmlns:a="http://schemas.openxmlformats.org/drawingml/2006/main" name="Όψη">
  <a:themeElements>
    <a:clrScheme name="Άποψη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Όψη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Όψη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2989</TotalTime>
  <Words>1484</Words>
  <Application>Microsoft Macintosh PowerPoint</Application>
  <PresentationFormat>Widescreen</PresentationFormat>
  <Paragraphs>173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Aptos</vt:lpstr>
      <vt:lpstr>Arial</vt:lpstr>
      <vt:lpstr>Cambria Math</vt:lpstr>
      <vt:lpstr>Times New Roman</vt:lpstr>
      <vt:lpstr>Trebuchet MS</vt:lpstr>
      <vt:lpstr>Trebuchet MS (Body)</vt:lpstr>
      <vt:lpstr>Wingdings</vt:lpstr>
      <vt:lpstr>Wingdings 3</vt:lpstr>
      <vt:lpstr>Όψη</vt:lpstr>
      <vt:lpstr>  177,178Yb ground-state lifetimes</vt:lpstr>
      <vt:lpstr>Outline</vt:lpstr>
      <vt:lpstr>Introduction and Motivation</vt:lpstr>
      <vt:lpstr>Activation Method</vt:lpstr>
      <vt:lpstr>Decay Time Correction Procedure</vt:lpstr>
      <vt:lpstr>Decay Time Correction Procedure</vt:lpstr>
      <vt:lpstr>Decay Time Correction Procedure</vt:lpstr>
      <vt:lpstr>Decay Time Correction Procedure</vt:lpstr>
      <vt:lpstr>Experiments</vt:lpstr>
      <vt:lpstr>Lifetime measurement following the decay of (_^177)Yb </vt:lpstr>
      <vt:lpstr>Setup and measurements</vt:lpstr>
      <vt:lpstr>PowerPoint Presentation</vt:lpstr>
      <vt:lpstr>Setup and measurements</vt:lpstr>
      <vt:lpstr>Experimental Results </vt:lpstr>
      <vt:lpstr>Half-live result for (_^177)Yb</vt:lpstr>
      <vt:lpstr>Half-live result for (_^177)Yb</vt:lpstr>
      <vt:lpstr>Half-live result for (_^178)Yb</vt:lpstr>
      <vt:lpstr>Half-live result for (_^178)Yb</vt:lpstr>
      <vt:lpstr>Summary &amp; Outlook</vt:lpstr>
      <vt:lpstr>Summary &amp; Outlook</vt:lpstr>
      <vt:lpstr>Acknowledgements</vt:lpstr>
      <vt:lpstr>Back-up slides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Margarita Efstathiou</dc:creator>
  <cp:lastModifiedBy>Pavlos Koseoglou</cp:lastModifiedBy>
  <cp:revision>72</cp:revision>
  <dcterms:created xsi:type="dcterms:W3CDTF">2025-05-24T11:30:28Z</dcterms:created>
  <dcterms:modified xsi:type="dcterms:W3CDTF">2026-06-04T11:55:48Z</dcterms:modified>
</cp:coreProperties>
</file>