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4010" r:id="rId5"/>
  </p:sldMasterIdLst>
  <p:notesMasterIdLst>
    <p:notesMasterId r:id="rId22"/>
  </p:notesMasterIdLst>
  <p:handoutMasterIdLst>
    <p:handoutMasterId r:id="rId23"/>
  </p:handoutMasterIdLst>
  <p:sldIdLst>
    <p:sldId id="270" r:id="rId6"/>
    <p:sldId id="542" r:id="rId7"/>
    <p:sldId id="537" r:id="rId8"/>
    <p:sldId id="519" r:id="rId9"/>
    <p:sldId id="520" r:id="rId10"/>
    <p:sldId id="541" r:id="rId11"/>
    <p:sldId id="525" r:id="rId12"/>
    <p:sldId id="546" r:id="rId13"/>
    <p:sldId id="547" r:id="rId14"/>
    <p:sldId id="527" r:id="rId15"/>
    <p:sldId id="536" r:id="rId16"/>
    <p:sldId id="538" r:id="rId17"/>
    <p:sldId id="549" r:id="rId18"/>
    <p:sldId id="553" r:id="rId19"/>
    <p:sldId id="554" r:id="rId20"/>
    <p:sldId id="533" r:id="rId21"/>
  </p:sldIdLst>
  <p:sldSz cx="12192000" cy="6858000"/>
  <p:notesSz cx="7010400" cy="9296400"/>
  <p:defaultTextStyle>
    <a:defPPr>
      <a:defRPr lang="en-US"/>
    </a:defPPr>
    <a:lvl1pPr algn="l" defTabSz="457126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ヒラギノ角ゴ Pro W3"/>
        <a:cs typeface="ヒラギノ角ゴ Pro W3"/>
      </a:defRPr>
    </a:lvl1pPr>
    <a:lvl2pPr marL="457126" algn="l" defTabSz="457126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ヒラギノ角ゴ Pro W3"/>
        <a:cs typeface="ヒラギノ角ゴ Pro W3"/>
      </a:defRPr>
    </a:lvl2pPr>
    <a:lvl3pPr marL="914254" algn="l" defTabSz="457126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ヒラギノ角ゴ Pro W3"/>
        <a:cs typeface="ヒラギノ角ゴ Pro W3"/>
      </a:defRPr>
    </a:lvl3pPr>
    <a:lvl4pPr marL="1371379" algn="l" defTabSz="457126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ヒラギノ角ゴ Pro W3"/>
        <a:cs typeface="ヒラギノ角ゴ Pro W3"/>
      </a:defRPr>
    </a:lvl4pPr>
    <a:lvl5pPr marL="1828506" algn="l" defTabSz="457126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ヒラギノ角ゴ Pro W3"/>
        <a:cs typeface="ヒラギノ角ゴ Pro W3"/>
      </a:defRPr>
    </a:lvl5pPr>
    <a:lvl6pPr marL="2285633" algn="l" defTabSz="914254" rtl="0" eaLnBrk="1" latinLnBrk="0" hangingPunct="1">
      <a:defRPr kern="1200">
        <a:solidFill>
          <a:schemeClr val="tx1"/>
        </a:solidFill>
        <a:latin typeface="Arial" pitchFamily="34" charset="0"/>
        <a:ea typeface="ヒラギノ角ゴ Pro W3"/>
        <a:cs typeface="ヒラギノ角ゴ Pro W3"/>
      </a:defRPr>
    </a:lvl6pPr>
    <a:lvl7pPr marL="2742759" algn="l" defTabSz="914254" rtl="0" eaLnBrk="1" latinLnBrk="0" hangingPunct="1">
      <a:defRPr kern="1200">
        <a:solidFill>
          <a:schemeClr val="tx1"/>
        </a:solidFill>
        <a:latin typeface="Arial" pitchFamily="34" charset="0"/>
        <a:ea typeface="ヒラギノ角ゴ Pro W3"/>
        <a:cs typeface="ヒラギノ角ゴ Pro W3"/>
      </a:defRPr>
    </a:lvl7pPr>
    <a:lvl8pPr marL="3199886" algn="l" defTabSz="914254" rtl="0" eaLnBrk="1" latinLnBrk="0" hangingPunct="1">
      <a:defRPr kern="1200">
        <a:solidFill>
          <a:schemeClr val="tx1"/>
        </a:solidFill>
        <a:latin typeface="Arial" pitchFamily="34" charset="0"/>
        <a:ea typeface="ヒラギノ角ゴ Pro W3"/>
        <a:cs typeface="ヒラギノ角ゴ Pro W3"/>
      </a:defRPr>
    </a:lvl8pPr>
    <a:lvl9pPr marL="3657012" algn="l" defTabSz="914254" rtl="0" eaLnBrk="1" latinLnBrk="0" hangingPunct="1">
      <a:defRPr kern="1200">
        <a:solidFill>
          <a:schemeClr val="tx1"/>
        </a:solidFill>
        <a:latin typeface="Arial" pitchFamily="34" charset="0"/>
        <a:ea typeface="ヒラギノ角ゴ Pro W3"/>
        <a:cs typeface="ヒラギノ角ゴ Pro W3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7" userDrawn="1">
          <p15:clr>
            <a:srgbClr val="A4A3A4"/>
          </p15:clr>
        </p15:guide>
        <p15:guide id="2" pos="2208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064308"/>
    <a:srgbClr val="0034FF"/>
    <a:srgbClr val="A50021"/>
    <a:srgbClr val="0F0C8F"/>
    <a:srgbClr val="FFAE1A"/>
    <a:srgbClr val="E7E9DE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364" autoAdjust="0"/>
    <p:restoredTop sz="90580"/>
  </p:normalViewPr>
  <p:slideViewPr>
    <p:cSldViewPr snapToObjects="1">
      <p:cViewPr varScale="1">
        <p:scale>
          <a:sx n="96" d="100"/>
          <a:sy n="96" d="100"/>
        </p:scale>
        <p:origin x="1016" y="17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 snapToObjects="1">
      <p:cViewPr varScale="1">
        <p:scale>
          <a:sx n="82" d="100"/>
          <a:sy n="82" d="100"/>
        </p:scale>
        <p:origin x="3952" y="160"/>
      </p:cViewPr>
      <p:guideLst>
        <p:guide orient="horz" pos="2927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presProps" Target="presProps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10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1183" y="0"/>
            <a:ext cx="3037628" cy="466412"/>
          </a:xfrm>
          <a:prstGeom prst="rect">
            <a:avLst/>
          </a:prstGeom>
        </p:spPr>
        <p:txBody>
          <a:bodyPr vert="horz" lIns="91637" tIns="45818" rIns="91637" bIns="45818" rtlCol="0"/>
          <a:lstStyle>
            <a:lvl1pPr algn="r">
              <a:defRPr sz="1200"/>
            </a:lvl1pPr>
          </a:lstStyle>
          <a:p>
            <a:r>
              <a:rPr lang="en-US" sz="900" dirty="0"/>
              <a:t>3 May 2023</a:t>
            </a:r>
          </a:p>
        </p:txBody>
      </p:sp>
      <p:sp>
        <p:nvSpPr>
          <p:cNvPr id="14" name="Header Placeholder 13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37628" cy="466412"/>
          </a:xfrm>
          <a:prstGeom prst="rect">
            <a:avLst/>
          </a:prstGeom>
        </p:spPr>
        <p:txBody>
          <a:bodyPr vert="horz" lIns="91637" tIns="45818" rIns="91637" bIns="45818" rtlCol="0"/>
          <a:lstStyle>
            <a:lvl1pPr algn="l">
              <a:defRPr sz="1200"/>
            </a:lvl1pPr>
          </a:lstStyle>
          <a:p>
            <a:r>
              <a:rPr lang="en-US" sz="900" dirty="0"/>
              <a:t>APS DNP Fall Meeting 2024, Boston, MA</a:t>
            </a:r>
          </a:p>
          <a:p>
            <a:r>
              <a:rPr lang="en-US" sz="900" dirty="0"/>
              <a:t>Pelagia Tsintari, Postdoctoral Research Associate</a:t>
            </a:r>
          </a:p>
        </p:txBody>
      </p:sp>
      <p:sp>
        <p:nvSpPr>
          <p:cNvPr id="5" name="Footer Placeholder 1"/>
          <p:cNvSpPr>
            <a:spLocks noGrp="1"/>
          </p:cNvSpPr>
          <p:nvPr>
            <p:ph type="ftr" sz="quarter" idx="2"/>
          </p:nvPr>
        </p:nvSpPr>
        <p:spPr>
          <a:xfrm>
            <a:off x="795131" y="8505419"/>
            <a:ext cx="4770781" cy="708286"/>
          </a:xfrm>
          <a:prstGeom prst="rect">
            <a:avLst/>
          </a:prstGeom>
        </p:spPr>
        <p:txBody>
          <a:bodyPr vert="horz" lIns="94851" tIns="47425" rIns="94851" bIns="47425" rtlCol="0" anchor="b"/>
          <a:lstStyle>
            <a:lvl1pPr algn="l">
              <a:defRPr sz="1200"/>
            </a:lvl1pPr>
          </a:lstStyle>
          <a:p>
            <a:r>
              <a:rPr lang="en-US" sz="900" dirty="0"/>
              <a:t>Facility for Rare Isotope Beams</a:t>
            </a:r>
          </a:p>
          <a:p>
            <a:r>
              <a:rPr lang="en-US" sz="900" dirty="0"/>
              <a:t>U.S. Department of Energy Office of Science | Michigan State University</a:t>
            </a:r>
          </a:p>
          <a:p>
            <a:r>
              <a:rPr lang="en-US" sz="900" dirty="0"/>
              <a:t>640 South Shaw Lane • East Lansing, MI 48824, USA</a:t>
            </a:r>
          </a:p>
          <a:p>
            <a:r>
              <a:rPr lang="en-US" sz="900" dirty="0"/>
              <a:t>frib.msu.edu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18" y="8458200"/>
            <a:ext cx="648443" cy="755504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3F6D33-7C2E-44BB-B6EF-2876F56DBD42}" type="slidenum">
              <a:rPr lang="en-US" sz="900" smtClean="0"/>
              <a:t>‹#›</a:t>
            </a:fld>
            <a:endParaRPr lang="en-US" sz="900" dirty="0"/>
          </a:p>
        </p:txBody>
      </p:sp>
    </p:spTree>
    <p:extLst>
      <p:ext uri="{BB962C8B-B14F-4D97-AF65-F5344CB8AC3E}">
        <p14:creationId xmlns:p14="http://schemas.microsoft.com/office/powerpoint/2010/main" val="3802571010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3037840" cy="464741"/>
          </a:xfrm>
          <a:prstGeom prst="rect">
            <a:avLst/>
          </a:prstGeom>
        </p:spPr>
        <p:txBody>
          <a:bodyPr vert="horz" wrap="square" lIns="92599" tIns="46299" rIns="92599" bIns="46299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49" charset="0"/>
                <a:ea typeface="ヒラギノ角ゴ Pro W3" pitchFamily="49" charset="-128"/>
                <a:cs typeface="ヒラギノ角ゴ Pro W3" pitchFamily="49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1"/>
            <a:ext cx="3037840" cy="464741"/>
          </a:xfrm>
          <a:prstGeom prst="rect">
            <a:avLst/>
          </a:prstGeom>
        </p:spPr>
        <p:txBody>
          <a:bodyPr vert="horz" wrap="square" lIns="92599" tIns="46299" rIns="92599" bIns="46299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Calibri" pitchFamily="34" charset="0"/>
                <a:ea typeface="ヒラギノ角ゴ Pro W3" pitchFamily="-112" charset="-128"/>
                <a:cs typeface="+mn-cs"/>
              </a:defRPr>
            </a:lvl1pPr>
          </a:lstStyle>
          <a:p>
            <a:pPr>
              <a:defRPr/>
            </a:pPr>
            <a:fld id="{58165478-8271-4537-9DBA-6DB278E2C8C0}" type="datetime1">
              <a:rPr lang="en-US"/>
              <a:pPr>
                <a:defRPr/>
              </a:pPr>
              <a:t>6/5/26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06400" y="696913"/>
            <a:ext cx="61976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wrap="square" lIns="92599" tIns="46299" rIns="92599" bIns="46299" numCol="1" anchor="ctr" anchorCtr="0" compatLnSpc="1">
            <a:prstTxWarp prst="textNoShape">
              <a:avLst/>
            </a:prstTxWarp>
          </a:bodyPr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832"/>
            <a:ext cx="5608320" cy="4182661"/>
          </a:xfrm>
          <a:prstGeom prst="rect">
            <a:avLst/>
          </a:prstGeom>
        </p:spPr>
        <p:txBody>
          <a:bodyPr vert="horz" wrap="square" lIns="92599" tIns="46299" rIns="92599" bIns="46299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0"/>
            <a:r>
              <a:rPr lang="en-US" noProof="0"/>
              <a:t>Second level</a:t>
            </a:r>
          </a:p>
          <a:p>
            <a:pPr lvl="0"/>
            <a:r>
              <a:rPr lang="en-US" noProof="0"/>
              <a:t>Third level</a:t>
            </a:r>
          </a:p>
          <a:p>
            <a:pPr lvl="0"/>
            <a:r>
              <a:rPr lang="en-US" noProof="0"/>
              <a:t>Fourth level</a:t>
            </a:r>
          </a:p>
          <a:p>
            <a:pPr lvl="0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8830063"/>
            <a:ext cx="3037840" cy="464740"/>
          </a:xfrm>
          <a:prstGeom prst="rect">
            <a:avLst/>
          </a:prstGeom>
        </p:spPr>
        <p:txBody>
          <a:bodyPr vert="horz" wrap="square" lIns="92599" tIns="46299" rIns="92599" bIns="46299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49" charset="0"/>
                <a:ea typeface="ヒラギノ角ゴ Pro W3" pitchFamily="49" charset="-128"/>
                <a:cs typeface="ヒラギノ角ゴ Pro W3" pitchFamily="49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30063"/>
            <a:ext cx="3037840" cy="464740"/>
          </a:xfrm>
          <a:prstGeom prst="rect">
            <a:avLst/>
          </a:prstGeom>
        </p:spPr>
        <p:txBody>
          <a:bodyPr vert="horz" wrap="square" lIns="92599" tIns="46299" rIns="92599" bIns="46299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Calibri" pitchFamily="34" charset="0"/>
                <a:ea typeface="ヒラギノ角ゴ Pro W3" pitchFamily="-112" charset="-128"/>
                <a:cs typeface="+mn-cs"/>
              </a:defRPr>
            </a:lvl1pPr>
          </a:lstStyle>
          <a:p>
            <a:pPr>
              <a:defRPr/>
            </a:pPr>
            <a:fld id="{74EB2CD8-9047-43A5-BEAD-229CAC8CFCA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4131628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defTabSz="457126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ヒラギノ角ゴ Pro W3" pitchFamily="-65" charset="-128"/>
        <a:cs typeface="ヒラギノ角ゴ Pro W3" pitchFamily="-65" charset="-128"/>
      </a:defRPr>
    </a:lvl1pPr>
    <a:lvl2pPr marL="742831" indent="-285705" algn="l" defTabSz="457126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ヒラギノ角ゴ Pro W3" pitchFamily="-65" charset="-128"/>
        <a:cs typeface="ヒラギノ角ゴ Pro W3"/>
      </a:defRPr>
    </a:lvl2pPr>
    <a:lvl3pPr marL="1142817" indent="-228563" algn="l" defTabSz="457126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ＭＳ Ｐゴシック" pitchFamily="-65" charset="-128"/>
      </a:defRPr>
    </a:lvl3pPr>
    <a:lvl4pPr marL="1599942" indent="-228563" algn="l" defTabSz="457126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ＭＳ Ｐゴシック"/>
      </a:defRPr>
    </a:lvl4pPr>
    <a:lvl5pPr marL="2057070" indent="-228563" algn="l" defTabSz="457126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ＭＳ Ｐゴシック"/>
      </a:defRPr>
    </a:lvl5pPr>
    <a:lvl6pPr marL="2285633" algn="l" defTabSz="45712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759" algn="l" defTabSz="45712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99886" algn="l" defTabSz="45712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012" algn="l" defTabSz="45712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050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406400" y="696913"/>
            <a:ext cx="6197600" cy="348615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9" name="Rectangle 2051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en-US" dirty="0">
              <a:ea typeface="ヒラギノ角ゴ Pro W3"/>
              <a:cs typeface="ヒラギノ角ゴ Pro W3"/>
            </a:endParaRPr>
          </a:p>
        </p:txBody>
      </p:sp>
    </p:spTree>
    <p:extLst>
      <p:ext uri="{BB962C8B-B14F-4D97-AF65-F5344CB8AC3E}">
        <p14:creationId xmlns:p14="http://schemas.microsoft.com/office/powerpoint/2010/main" val="16408795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294130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The weak r-process occurs in neutron-rich outflows at temperatures around 2 to 3.5 GK. In this temperature range, neutron captures remain very efficient, but importantly the (α,n) reactions become faster than the reverse (n,α) reactions. As a result, the reaction flow can move both horizontally through neutron captures and vertically through alpha-induced reactions on the chart of nuclides. These (α,n) reactions effectively bridge isotopic chains and help drive the synthesis of nuclei beyond the iron peak before β decays shift the material back toward stability.</a:t>
            </a:r>
          </a:p>
        </p:txBody>
      </p:sp>
    </p:spTree>
    <p:extLst>
      <p:ext uri="{BB962C8B-B14F-4D97-AF65-F5344CB8AC3E}">
        <p14:creationId xmlns:p14="http://schemas.microsoft.com/office/powerpoint/2010/main" val="267148385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401447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480957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055272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ACDFC65-AB32-E8FA-26D9-970E0BB2945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F307138D-C0E4-3EC9-211F-CB9D98DD162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4CECBCC0-BA65-690A-B497-BDD2A898FA9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630927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569617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204832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527828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399AD5A-65C5-A05D-2C8C-86233385C47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FA261C58-6EF8-8294-EE25-1CC7F4610F6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463F182B-68FC-D197-8654-3D8FC1E28CB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857401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045717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085CA9F-4468-86B9-F6E5-06428CC91E2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89CD2641-AC50-AF8D-36E7-AAAF4D18008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461F3237-7360-7D60-2ED4-4C33BA9EA4B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408355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A8DE5F9-550B-B127-FED7-CF15DD8CC53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B55E8B31-E404-4A81-6C28-40182172CDA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5D3C6094-E62F-62E2-66BF-B82A5B35FE0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42254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png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850703" y="1238250"/>
            <a:ext cx="9986635" cy="447389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86447" tIns="43223" rIns="86447" bIns="43223">
            <a:spAutoFit/>
          </a:bodyPr>
          <a:lstStyle/>
          <a:p>
            <a:pPr defTabSz="457040" eaLnBrk="0" hangingPunct="0">
              <a:lnSpc>
                <a:spcPct val="90000"/>
              </a:lnSpc>
              <a:defRPr/>
            </a:pPr>
            <a:endParaRPr lang="en-US" sz="2600" dirty="0">
              <a:latin typeface="Helvetica" pitchFamily="-107" charset="0"/>
              <a:ea typeface="ヒラギノ角ゴ Pro W3" pitchFamily="-107" charset="-128"/>
              <a:cs typeface="Arial" charset="0"/>
            </a:endParaRPr>
          </a:p>
        </p:txBody>
      </p:sp>
      <p:sp>
        <p:nvSpPr>
          <p:cNvPr id="9" name="Subtitle 2"/>
          <p:cNvSpPr>
            <a:spLocks noGrp="1"/>
          </p:cNvSpPr>
          <p:nvPr>
            <p:ph type="subTitle" idx="1"/>
          </p:nvPr>
        </p:nvSpPr>
        <p:spPr>
          <a:xfrm>
            <a:off x="2032000" y="3733800"/>
            <a:ext cx="8128000" cy="1143000"/>
          </a:xfrm>
        </p:spPr>
        <p:txBody>
          <a:bodyPr/>
          <a:lstStyle>
            <a:lvl1pPr marL="0" indent="0" algn="ctr">
              <a:buNone/>
              <a:defRPr/>
            </a:lvl1pPr>
            <a:lvl2pPr marL="432277" indent="0" algn="ctr">
              <a:buNone/>
              <a:defRPr/>
            </a:lvl2pPr>
            <a:lvl3pPr marL="864551" indent="0" algn="ctr">
              <a:buNone/>
              <a:defRPr/>
            </a:lvl3pPr>
            <a:lvl4pPr marL="1296827" indent="0" algn="ctr">
              <a:buNone/>
              <a:defRPr/>
            </a:lvl4pPr>
            <a:lvl5pPr marL="1729104" indent="0" algn="ctr">
              <a:buNone/>
              <a:defRPr/>
            </a:lvl5pPr>
            <a:lvl6pPr marL="2161379" indent="0" algn="ctr">
              <a:buNone/>
              <a:defRPr/>
            </a:lvl6pPr>
            <a:lvl7pPr marL="2593655" indent="0" algn="ctr">
              <a:buNone/>
              <a:defRPr/>
            </a:lvl7pPr>
            <a:lvl8pPr marL="3025929" indent="0" algn="ctr">
              <a:buNone/>
              <a:defRPr/>
            </a:lvl8pPr>
            <a:lvl9pPr marL="3458205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5255" y="2950388"/>
            <a:ext cx="12001499" cy="47861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56061" tIns="22425" rIns="56061" bIns="22425"/>
          <a:lstStyle/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TextBox 5"/>
          <p:cNvSpPr txBox="1"/>
          <p:nvPr userDrawn="1"/>
        </p:nvSpPr>
        <p:spPr>
          <a:xfrm>
            <a:off x="342900" y="6189263"/>
            <a:ext cx="11506200" cy="502829"/>
          </a:xfrm>
          <a:prstGeom prst="rect">
            <a:avLst/>
          </a:prstGeom>
          <a:noFill/>
        </p:spPr>
        <p:txBody>
          <a:bodyPr wrap="square" lIns="86486" tIns="43243" rIns="86486" bIns="43243" rtlCol="0">
            <a:spAutoFit/>
          </a:bodyPr>
          <a:lstStyle/>
          <a:p>
            <a:pPr algn="ctr"/>
            <a:r>
              <a:rPr lang="en-US" sz="900" b="0" i="0" kern="1200" dirty="0">
                <a:solidFill>
                  <a:schemeClr val="tx1"/>
                </a:solidFill>
                <a:latin typeface="+mn-lt"/>
                <a:ea typeface="ヒラギノ角ゴ Pro W3"/>
                <a:cs typeface="Calibri Light" panose="020F0302020204030204" pitchFamily="34" charset="0"/>
              </a:rPr>
              <a:t>This material is based upon work supported by the U.S. Department of Energy, Office of Science, Office of Nuclear Physics and used resources of the</a:t>
            </a:r>
            <a:r>
              <a:rPr lang="en-US" sz="900" b="0" i="0" kern="1200" baseline="0" dirty="0">
                <a:solidFill>
                  <a:schemeClr val="tx1"/>
                </a:solidFill>
                <a:latin typeface="+mn-lt"/>
                <a:ea typeface="ヒラギノ角ゴ Pro W3"/>
                <a:cs typeface="Calibri Light" panose="020F0302020204030204" pitchFamily="34" charset="0"/>
              </a:rPr>
              <a:t> </a:t>
            </a:r>
            <a:r>
              <a:rPr lang="en-US" sz="900" b="0" i="0" kern="1200" dirty="0">
                <a:solidFill>
                  <a:schemeClr val="tx1"/>
                </a:solidFill>
                <a:latin typeface="+mn-lt"/>
                <a:ea typeface="ヒラギノ角ゴ Pro W3"/>
                <a:cs typeface="Calibri Light" panose="020F0302020204030204" pitchFamily="34" charset="0"/>
              </a:rPr>
              <a:t>Facility for Rare Isotope Beams (FRIB) Operations, which is a DOE Office of Science User Facility under Award Number DE-SC0023633. </a:t>
            </a:r>
            <a:r>
              <a:rPr lang="en-US" sz="900" b="0" i="0" dirty="0">
                <a:latin typeface="+mn-lt"/>
                <a:cs typeface="Calibri Light" panose="020F0302020204030204" pitchFamily="34" charset="0"/>
              </a:rPr>
              <a:t>This work is supported by the U.S. Department of Energy, Office of Science, Office of Nuclear Physics program under Award Numbers DE-SC-0014384 (SECAR), DE-SC-0022538 (CMU), and by the National Science Foundation under award numbers PHY-1624942 (SECAR), PHY-2209429, PHY-1102511 (NSCL) and PHY-1430152 (JINA-CEE), OISE-1927130 (</a:t>
            </a:r>
            <a:r>
              <a:rPr lang="en-US" sz="900" b="0" i="0" dirty="0" err="1">
                <a:latin typeface="+mn-lt"/>
                <a:cs typeface="Calibri Light" panose="020F0302020204030204" pitchFamily="34" charset="0"/>
              </a:rPr>
              <a:t>IReNA</a:t>
            </a:r>
            <a:r>
              <a:rPr lang="en-US" sz="900" b="0" i="0" dirty="0">
                <a:latin typeface="+mn-lt"/>
                <a:cs typeface="Calibri Light" panose="020F0302020204030204" pitchFamily="34" charset="0"/>
              </a:rPr>
              <a:t>).</a:t>
            </a:r>
            <a:endParaRPr lang="en-US" sz="900" b="0" i="0" kern="1200" dirty="0">
              <a:solidFill>
                <a:schemeClr val="tx1"/>
              </a:solidFill>
              <a:latin typeface="+mn-lt"/>
              <a:ea typeface="ヒラギノ角ゴ Pro W3"/>
              <a:cs typeface="Calibri Light" panose="020F0302020204030204" pitchFamily="34" charset="0"/>
            </a:endParaRPr>
          </a:p>
        </p:txBody>
      </p:sp>
      <p:sp>
        <p:nvSpPr>
          <p:cNvPr id="10" name="Rectangle 9"/>
          <p:cNvSpPr/>
          <p:nvPr userDrawn="1"/>
        </p:nvSpPr>
        <p:spPr>
          <a:xfrm>
            <a:off x="4015216" y="415245"/>
            <a:ext cx="3657600" cy="2099949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38788" y="165908"/>
            <a:ext cx="1114425" cy="1423425"/>
          </a:xfrm>
          <a:prstGeom prst="rect">
            <a:avLst/>
          </a:prstGeom>
        </p:spPr>
      </p:pic>
      <p:grpSp>
        <p:nvGrpSpPr>
          <p:cNvPr id="11" name="Group 10">
            <a:extLst>
              <a:ext uri="{FF2B5EF4-FFF2-40B4-BE49-F238E27FC236}">
                <a16:creationId xmlns:a16="http://schemas.microsoft.com/office/drawing/2014/main" id="{3C696219-3571-29D4-556B-8825675C43C0}"/>
              </a:ext>
            </a:extLst>
          </p:cNvPr>
          <p:cNvGrpSpPr/>
          <p:nvPr userDrawn="1"/>
        </p:nvGrpSpPr>
        <p:grpSpPr>
          <a:xfrm>
            <a:off x="2684909" y="5318935"/>
            <a:ext cx="6822183" cy="627519"/>
            <a:chOff x="3665220" y="5166078"/>
            <a:chExt cx="7390293" cy="701322"/>
          </a:xfrm>
        </p:grpSpPr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17C137E5-E645-F0D5-9ADD-668CA98EB36B}"/>
                </a:ext>
              </a:extLst>
            </p:cNvPr>
            <p:cNvGrpSpPr/>
            <p:nvPr userDrawn="1"/>
          </p:nvGrpSpPr>
          <p:grpSpPr>
            <a:xfrm>
              <a:off x="3665220" y="5166078"/>
              <a:ext cx="6276117" cy="701322"/>
              <a:chOff x="2944083" y="5642530"/>
              <a:chExt cx="6276117" cy="701322"/>
            </a:xfrm>
          </p:grpSpPr>
          <p:pic>
            <p:nvPicPr>
              <p:cNvPr id="3" name="Picture 2"/>
              <p:cNvPicPr>
                <a:picLocks noChangeAspect="1"/>
              </p:cNvPicPr>
              <p:nvPr userDrawn="1"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019800" y="5642530"/>
                <a:ext cx="3200400" cy="701322"/>
              </a:xfrm>
              <a:prstGeom prst="rect">
                <a:avLst/>
              </a:prstGeom>
            </p:spPr>
          </p:pic>
          <p:pic>
            <p:nvPicPr>
              <p:cNvPr id="14" name="Picture 13"/>
              <p:cNvPicPr>
                <a:picLocks noChangeAspect="1"/>
              </p:cNvPicPr>
              <p:nvPr userDrawn="1"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944083" y="5642961"/>
                <a:ext cx="2651760" cy="627065"/>
              </a:xfrm>
              <a:prstGeom prst="rect">
                <a:avLst/>
              </a:prstGeom>
            </p:spPr>
          </p:pic>
        </p:grpSp>
        <p:pic>
          <p:nvPicPr>
            <p:cNvPr id="8" name="Picture 10" descr="NSF Logo | NSF - National Science Foundation">
              <a:extLst>
                <a:ext uri="{FF2B5EF4-FFF2-40B4-BE49-F238E27FC236}">
                  <a16:creationId xmlns:a16="http://schemas.microsoft.com/office/drawing/2014/main" id="{4C2EF49D-15CD-6C72-FB8F-8FE77D2E8A8C}"/>
                </a:ext>
              </a:extLst>
            </p:cNvPr>
            <p:cNvPicPr>
              <a:picLocks noChangeAspect="1" noChangeArrowheads="1"/>
            </p:cNvPicPr>
            <p:nvPr userDrawn="1"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365294" y="5166078"/>
              <a:ext cx="690219" cy="69385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3022411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-16080" y="6063452"/>
            <a:ext cx="12208079" cy="822960"/>
          </a:xfrm>
          <a:prstGeom prst="rect">
            <a:avLst/>
          </a:prstGeom>
          <a:solidFill>
            <a:srgbClr val="E7E9D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pic>
        <p:nvPicPr>
          <p:cNvPr id="5" name="Picture 7" descr="FRIB_ppt_top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"/>
            <a:ext cx="12192000" cy="10031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893039" y="1320109"/>
            <a:ext cx="10486572" cy="34156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91374" tIns="45687" rIns="91374" bIns="45687">
            <a:spAutoFit/>
          </a:bodyPr>
          <a:lstStyle/>
          <a:p>
            <a:pPr defTabSz="457040" eaLnBrk="0" hangingPunct="0">
              <a:lnSpc>
                <a:spcPct val="90000"/>
              </a:lnSpc>
              <a:defRPr/>
            </a:pPr>
            <a:endParaRPr lang="en-US" dirty="0">
              <a:latin typeface="Helvetica" pitchFamily="-107" charset="0"/>
              <a:ea typeface="ヒラギノ角ゴ Pro W3" pitchFamily="-107" charset="-128"/>
              <a:cs typeface="Arial" charset="0"/>
            </a:endParaRP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5487207" y="3009312"/>
            <a:ext cx="12192000" cy="36926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91374" tIns="45687" rIns="91374" bIns="45687">
            <a:spAutoFit/>
          </a:bodyPr>
          <a:lstStyle/>
          <a:p>
            <a:pPr defTabSz="457040">
              <a:defRPr/>
            </a:pPr>
            <a:endParaRPr lang="en-US" dirty="0">
              <a:latin typeface="Arial" charset="0"/>
              <a:ea typeface="ヒラギノ角ゴ Pro W3" pitchFamily="-107" charset="-128"/>
              <a:cs typeface="Arial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1600" y="1067100"/>
            <a:ext cx="11987896" cy="4937460"/>
          </a:xfrm>
        </p:spPr>
        <p:txBody>
          <a:bodyPr/>
          <a:lstStyle>
            <a:lvl3pPr>
              <a:defRPr sz="1800"/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101600" y="289337"/>
            <a:ext cx="11988800" cy="47862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5827" y="6096000"/>
            <a:ext cx="621425" cy="731520"/>
          </a:xfrm>
          <a:prstGeom prst="rect">
            <a:avLst/>
          </a:prstGeom>
        </p:spPr>
      </p:pic>
      <p:sp>
        <p:nvSpPr>
          <p:cNvPr id="4" name="Footer Placeholder 6">
            <a:extLst>
              <a:ext uri="{FF2B5EF4-FFF2-40B4-BE49-F238E27FC236}">
                <a16:creationId xmlns:a16="http://schemas.microsoft.com/office/drawing/2014/main" id="{49D15E50-1C6E-563A-0AC4-DF83630BC5A3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4958236" y="6292618"/>
            <a:ext cx="2275528" cy="364628"/>
          </a:xfrm>
        </p:spPr>
        <p:txBody>
          <a:bodyPr/>
          <a:lstStyle>
            <a:lvl1pPr algn="r" eaLnBrk="0" hangingPunct="0">
              <a:lnSpc>
                <a:spcPct val="90000"/>
              </a:lnSpc>
              <a:defRPr sz="1200" smtClean="0">
                <a:solidFill>
                  <a:srgbClr val="064308"/>
                </a:solidFill>
                <a:latin typeface="Arial"/>
                <a:ea typeface="+mn-ea"/>
                <a:cs typeface="Arial"/>
              </a:defRPr>
            </a:lvl1pPr>
          </a:lstStyle>
          <a:p>
            <a:pPr>
              <a:defRPr/>
            </a:pPr>
            <a:r>
              <a:rPr lang="en-US" dirty="0"/>
              <a:t>P. Tsintari,  </a:t>
            </a:r>
            <a:r>
              <a:rPr lang="en-US" dirty="0" err="1"/>
              <a:t>tsintari@frib.msu.edu</a:t>
            </a:r>
            <a:endParaRPr lang="en-US" dirty="0"/>
          </a:p>
        </p:txBody>
      </p:sp>
      <p:sp>
        <p:nvSpPr>
          <p:cNvPr id="12" name="Slide Number Placeholder 4">
            <a:extLst>
              <a:ext uri="{FF2B5EF4-FFF2-40B4-BE49-F238E27FC236}">
                <a16:creationId xmlns:a16="http://schemas.microsoft.com/office/drawing/2014/main" id="{1F2DC22C-22BD-9859-A7AD-85DC77052AA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11204973" y="6292618"/>
            <a:ext cx="711200" cy="364628"/>
          </a:xfrm>
        </p:spPr>
        <p:txBody>
          <a:bodyPr/>
          <a:lstStyle>
            <a:lvl1pPr>
              <a:defRPr sz="1200"/>
            </a:lvl1pPr>
          </a:lstStyle>
          <a:p>
            <a:pPr>
              <a:defRPr/>
            </a:pPr>
            <a:r>
              <a:rPr lang="en-US" dirty="0"/>
              <a:t>  Slide </a:t>
            </a:r>
            <a:fld id="{35AD4620-7552-4207-8973-898801ED212B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C2ACC74B-4A3E-81EB-3C95-64806683408D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990600" y="6155939"/>
            <a:ext cx="1981200" cy="736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07982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- takeawa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 userDrawn="1"/>
        </p:nvSpPr>
        <p:spPr>
          <a:xfrm>
            <a:off x="-16079" y="6063452"/>
            <a:ext cx="12208080" cy="822960"/>
          </a:xfrm>
          <a:prstGeom prst="rect">
            <a:avLst/>
          </a:prstGeom>
          <a:solidFill>
            <a:srgbClr val="E7E9D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7" descr="FRIB_ppt_top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"/>
            <a:ext cx="12192000" cy="10031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893039" y="1320109"/>
            <a:ext cx="10486572" cy="34156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91374" tIns="45687" rIns="91374" bIns="45687">
            <a:spAutoFit/>
          </a:bodyPr>
          <a:lstStyle/>
          <a:p>
            <a:pPr defTabSz="457040" eaLnBrk="0" hangingPunct="0">
              <a:lnSpc>
                <a:spcPct val="90000"/>
              </a:lnSpc>
              <a:defRPr/>
            </a:pPr>
            <a:endParaRPr lang="en-US" dirty="0">
              <a:latin typeface="Helvetica" pitchFamily="-107" charset="0"/>
              <a:ea typeface="ヒラギノ角ゴ Pro W3" pitchFamily="-107" charset="-128"/>
              <a:cs typeface="Arial" charset="0"/>
            </a:endParaRP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5487207" y="3009312"/>
            <a:ext cx="12192000" cy="36926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91374" tIns="45687" rIns="91374" bIns="45687">
            <a:spAutoFit/>
          </a:bodyPr>
          <a:lstStyle/>
          <a:p>
            <a:pPr defTabSz="457040">
              <a:defRPr/>
            </a:pPr>
            <a:endParaRPr lang="en-US" dirty="0">
              <a:latin typeface="Arial" charset="0"/>
              <a:ea typeface="ヒラギノ角ゴ Pro W3" pitchFamily="-107" charset="-128"/>
              <a:cs typeface="Arial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1600" y="1067100"/>
            <a:ext cx="11987896" cy="4266900"/>
          </a:xfrm>
        </p:spPr>
        <p:txBody>
          <a:bodyPr/>
          <a:lstStyle>
            <a:lvl3pPr>
              <a:defRPr sz="1800"/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101600" y="289337"/>
            <a:ext cx="11988800" cy="47862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Footer Placeholder 6"/>
          <p:cNvSpPr>
            <a:spLocks noGrp="1"/>
          </p:cNvSpPr>
          <p:nvPr>
            <p:ph type="ftr" sz="quarter" idx="10"/>
          </p:nvPr>
        </p:nvSpPr>
        <p:spPr>
          <a:xfrm>
            <a:off x="4956048" y="6291072"/>
            <a:ext cx="2276856" cy="364628"/>
          </a:xfrm>
        </p:spPr>
        <p:txBody>
          <a:bodyPr/>
          <a:lstStyle>
            <a:lvl1pPr algn="r" eaLnBrk="0" hangingPunct="0">
              <a:lnSpc>
                <a:spcPct val="90000"/>
              </a:lnSpc>
              <a:defRPr sz="1200" smtClean="0">
                <a:solidFill>
                  <a:srgbClr val="064308"/>
                </a:solidFill>
                <a:latin typeface="Arial"/>
                <a:ea typeface="+mn-ea"/>
                <a:cs typeface="Arial"/>
              </a:defRPr>
            </a:lvl1pPr>
          </a:lstStyle>
          <a:p>
            <a:pPr>
              <a:defRPr/>
            </a:pPr>
            <a:r>
              <a:rPr lang="en-US" dirty="0"/>
              <a:t>P. Tsintari,  </a:t>
            </a:r>
            <a:r>
              <a:rPr lang="en-US" dirty="0" err="1"/>
              <a:t>tsintari@frib.msu.edu</a:t>
            </a:r>
            <a:endParaRPr lang="en-US" dirty="0"/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r>
              <a:rPr lang="en-US" dirty="0"/>
              <a:t>, Slide </a:t>
            </a:r>
            <a:fld id="{35AD4620-7552-4207-8973-898801ED212B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1" name="Rectangle 8"/>
          <p:cNvSpPr>
            <a:spLocks noChangeArrowheads="1"/>
          </p:cNvSpPr>
          <p:nvPr userDrawn="1"/>
        </p:nvSpPr>
        <p:spPr bwMode="auto">
          <a:xfrm>
            <a:off x="0" y="5410200"/>
            <a:ext cx="12192000" cy="685800"/>
          </a:xfrm>
          <a:prstGeom prst="rect">
            <a:avLst/>
          </a:prstGeom>
          <a:solidFill>
            <a:schemeClr val="bg2">
              <a:lumMod val="90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1399" tIns="45700" rIns="91399" bIns="45700" anchor="ctr"/>
          <a:lstStyle/>
          <a:p>
            <a:endParaRPr lang="en-US" dirty="0"/>
          </a:p>
        </p:txBody>
      </p:sp>
      <p:sp>
        <p:nvSpPr>
          <p:cNvPr id="12" name="Rectangle 9"/>
          <p:cNvSpPr>
            <a:spLocks noChangeArrowheads="1"/>
          </p:cNvSpPr>
          <p:nvPr userDrawn="1"/>
        </p:nvSpPr>
        <p:spPr bwMode="auto">
          <a:xfrm>
            <a:off x="0" y="6007095"/>
            <a:ext cx="12192000" cy="76200"/>
          </a:xfrm>
          <a:prstGeom prst="rect">
            <a:avLst/>
          </a:prstGeom>
          <a:solidFill>
            <a:srgbClr val="006633"/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91399" tIns="45700" rIns="91399" bIns="45700" anchor="ctr"/>
          <a:lstStyle/>
          <a:p>
            <a:endParaRPr lang="en-US" dirty="0"/>
          </a:p>
        </p:txBody>
      </p:sp>
      <p:sp>
        <p:nvSpPr>
          <p:cNvPr id="14" name="Text Placeholder 21"/>
          <p:cNvSpPr>
            <a:spLocks noGrp="1"/>
          </p:cNvSpPr>
          <p:nvPr>
            <p:ph type="body" sz="quarter" idx="12" hasCustomPrompt="1"/>
          </p:nvPr>
        </p:nvSpPr>
        <p:spPr>
          <a:xfrm>
            <a:off x="1" y="5410200"/>
            <a:ext cx="12089496" cy="584200"/>
          </a:xfrm>
        </p:spPr>
        <p:txBody>
          <a:bodyPr anchor="ctr"/>
          <a:lstStyle>
            <a:lvl1pPr marL="137112" indent="0">
              <a:spcBef>
                <a:spcPts val="0"/>
              </a:spcBef>
              <a:buNone/>
              <a:defRPr b="1" baseline="0"/>
            </a:lvl1pPr>
          </a:lstStyle>
          <a:p>
            <a:pPr lvl="0"/>
            <a:r>
              <a:rPr lang="en-US" dirty="0"/>
              <a:t>Add takeaway message</a:t>
            </a:r>
          </a:p>
        </p:txBody>
      </p:sp>
      <p:pic>
        <p:nvPicPr>
          <p:cNvPr id="25" name="Picture 24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428" y="6063452"/>
            <a:ext cx="621425" cy="731520"/>
          </a:xfrm>
          <a:prstGeom prst="rect">
            <a:avLst/>
          </a:prstGeom>
        </p:spPr>
      </p:pic>
      <p:sp>
        <p:nvSpPr>
          <p:cNvPr id="15" name="TextBox 14"/>
          <p:cNvSpPr txBox="1"/>
          <p:nvPr userDrawn="1"/>
        </p:nvSpPr>
        <p:spPr>
          <a:xfrm>
            <a:off x="838200" y="6095341"/>
            <a:ext cx="5486399" cy="7591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300"/>
              </a:lnSpc>
            </a:pPr>
            <a:r>
              <a:rPr lang="en-US" sz="1000" b="0" kern="1200" dirty="0">
                <a:solidFill>
                  <a:schemeClr val="tx1"/>
                </a:solidFill>
                <a:latin typeface="Arial" pitchFamily="34" charset="0"/>
                <a:ea typeface="ヒラギノ角ゴ Pro W3" charset="-128"/>
                <a:cs typeface="ヒラギノ角ゴ Pro W3"/>
              </a:rPr>
              <a:t>Facility for Rare Isotope Beams</a:t>
            </a:r>
          </a:p>
          <a:p>
            <a:pPr>
              <a:lnSpc>
                <a:spcPts val="1300"/>
              </a:lnSpc>
            </a:pPr>
            <a:r>
              <a:rPr lang="en-US" sz="1000" kern="1200" dirty="0">
                <a:solidFill>
                  <a:schemeClr val="tx1"/>
                </a:solidFill>
                <a:latin typeface="Arial" pitchFamily="34" charset="0"/>
                <a:ea typeface="ヒラギノ角ゴ Pro W3" charset="-128"/>
                <a:cs typeface="ヒラギノ角ゴ Pro W3"/>
              </a:rPr>
              <a:t>U.S. Department of Energy Office of Science </a:t>
            </a:r>
          </a:p>
          <a:p>
            <a:pPr>
              <a:lnSpc>
                <a:spcPts val="1300"/>
              </a:lnSpc>
            </a:pPr>
            <a:r>
              <a:rPr lang="en-US" sz="1000" kern="1200" dirty="0">
                <a:solidFill>
                  <a:schemeClr val="tx1"/>
                </a:solidFill>
                <a:latin typeface="Arial" pitchFamily="34" charset="0"/>
                <a:ea typeface="ヒラギノ角ゴ Pro W3" charset="-128"/>
                <a:cs typeface="ヒラギノ角ゴ Pro W3"/>
              </a:rPr>
              <a:t>Michigan State University</a:t>
            </a:r>
          </a:p>
          <a:p>
            <a:pPr>
              <a:lnSpc>
                <a:spcPts val="1300"/>
              </a:lnSpc>
            </a:pPr>
            <a:r>
              <a:rPr lang="en-US" sz="1000" kern="1200" dirty="0">
                <a:solidFill>
                  <a:schemeClr val="tx1"/>
                </a:solidFill>
                <a:latin typeface="Arial" pitchFamily="34" charset="0"/>
                <a:ea typeface="ヒラギノ角ゴ Pro W3" charset="-128"/>
                <a:cs typeface="ヒラギノ角ゴ Pro W3"/>
              </a:rPr>
              <a:t>640 South Shaw Lane • East Lansing, MI 48824, USA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77586D02-5F53-F973-D875-FF213FD0970A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5145725" y="6149812"/>
            <a:ext cx="1981200" cy="736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55279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Half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/>
          <p:nvPr userDrawn="1"/>
        </p:nvSpPr>
        <p:spPr>
          <a:xfrm>
            <a:off x="-16080" y="6063452"/>
            <a:ext cx="12208079" cy="822960"/>
          </a:xfrm>
          <a:prstGeom prst="rect">
            <a:avLst/>
          </a:prstGeom>
          <a:solidFill>
            <a:srgbClr val="E7E9D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9" name="Picture 1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428" y="6063452"/>
            <a:ext cx="621425" cy="731520"/>
          </a:xfrm>
          <a:prstGeom prst="rect">
            <a:avLst/>
          </a:prstGeom>
        </p:spPr>
      </p:pic>
      <p:pic>
        <p:nvPicPr>
          <p:cNvPr id="6" name="Picture 4" descr="FRIB_ppt_top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"/>
            <a:ext cx="12192000" cy="10031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893039" y="1320109"/>
            <a:ext cx="10486572" cy="34156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91374" tIns="45687" rIns="91374" bIns="45687">
            <a:spAutoFit/>
          </a:bodyPr>
          <a:lstStyle/>
          <a:p>
            <a:pPr defTabSz="457040" eaLnBrk="0" hangingPunct="0">
              <a:lnSpc>
                <a:spcPct val="90000"/>
              </a:lnSpc>
              <a:defRPr/>
            </a:pPr>
            <a:endParaRPr lang="en-US" dirty="0">
              <a:latin typeface="Helvetica" pitchFamily="-107" charset="0"/>
              <a:ea typeface="ヒラギノ角ゴ Pro W3" pitchFamily="-107" charset="-128"/>
              <a:cs typeface="Arial" charset="0"/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5487207" y="3009312"/>
            <a:ext cx="12192000" cy="36926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91374" tIns="45687" rIns="91374" bIns="45687">
            <a:spAutoFit/>
          </a:bodyPr>
          <a:lstStyle/>
          <a:p>
            <a:pPr defTabSz="457040">
              <a:defRPr/>
            </a:pPr>
            <a:endParaRPr lang="en-US" dirty="0">
              <a:latin typeface="Arial" charset="0"/>
              <a:ea typeface="ヒラギノ角ゴ Pro W3" pitchFamily="-107" charset="-128"/>
              <a:cs typeface="Arial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606" y="285757"/>
            <a:ext cx="11988797" cy="47862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1601" y="1067100"/>
            <a:ext cx="5897640" cy="5027414"/>
          </a:xfrm>
        </p:spPr>
        <p:txBody>
          <a:bodyPr/>
          <a:lstStyle>
            <a:lvl3pPr>
              <a:defRPr sz="1800"/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idx="10"/>
          </p:nvPr>
        </p:nvSpPr>
        <p:spPr>
          <a:xfrm>
            <a:off x="6192767" y="1071570"/>
            <a:ext cx="5897636" cy="5027414"/>
          </a:xfrm>
        </p:spPr>
        <p:txBody>
          <a:bodyPr/>
          <a:lstStyle>
            <a:lvl3pPr>
              <a:defRPr sz="1800"/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4956048" y="6291072"/>
            <a:ext cx="2276856" cy="364628"/>
          </a:xfrm>
        </p:spPr>
        <p:txBody>
          <a:bodyPr/>
          <a:lstStyle>
            <a:lvl1pPr algn="r" eaLnBrk="0" hangingPunct="0">
              <a:lnSpc>
                <a:spcPct val="90000"/>
              </a:lnSpc>
              <a:defRPr sz="1200" smtClean="0">
                <a:solidFill>
                  <a:srgbClr val="064308"/>
                </a:solidFill>
                <a:latin typeface="Arial"/>
                <a:ea typeface="+mn-ea"/>
                <a:cs typeface="Arial"/>
              </a:defRPr>
            </a:lvl1pPr>
          </a:lstStyle>
          <a:p>
            <a:pPr>
              <a:defRPr/>
            </a:pPr>
            <a:r>
              <a:rPr lang="en-US" dirty="0"/>
              <a:t>P. Tsintari,  </a:t>
            </a:r>
            <a:r>
              <a:rPr lang="en-US" dirty="0" err="1"/>
              <a:t>tsintari@frib.msu.edu</a:t>
            </a:r>
            <a:endParaRPr lang="en-US" dirty="0"/>
          </a:p>
        </p:txBody>
      </p:sp>
      <p:sp>
        <p:nvSpPr>
          <p:cNvPr id="11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, Slide </a:t>
            </a:r>
            <a:fld id="{4F88C639-55E7-4D97-AC8D-4B42A67367B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3" name="TextBox 12"/>
          <p:cNvSpPr txBox="1"/>
          <p:nvPr userDrawn="1"/>
        </p:nvSpPr>
        <p:spPr>
          <a:xfrm>
            <a:off x="838200" y="6095341"/>
            <a:ext cx="5486399" cy="7591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300"/>
              </a:lnSpc>
            </a:pPr>
            <a:r>
              <a:rPr lang="en-US" sz="1000" b="0" kern="1200" dirty="0">
                <a:solidFill>
                  <a:schemeClr val="tx1"/>
                </a:solidFill>
                <a:latin typeface="Arial" pitchFamily="34" charset="0"/>
                <a:ea typeface="ヒラギノ角ゴ Pro W3" charset="-128"/>
                <a:cs typeface="ヒラギノ角ゴ Pro W3"/>
              </a:rPr>
              <a:t>Facility for Rare Isotope Beams</a:t>
            </a:r>
          </a:p>
          <a:p>
            <a:pPr>
              <a:lnSpc>
                <a:spcPts val="1300"/>
              </a:lnSpc>
            </a:pPr>
            <a:r>
              <a:rPr lang="en-US" sz="1000" kern="1200" dirty="0">
                <a:solidFill>
                  <a:schemeClr val="tx1"/>
                </a:solidFill>
                <a:latin typeface="Arial" pitchFamily="34" charset="0"/>
                <a:ea typeface="ヒラギノ角ゴ Pro W3" charset="-128"/>
                <a:cs typeface="ヒラギノ角ゴ Pro W3"/>
              </a:rPr>
              <a:t>U.S. Department of Energy Office of Science</a:t>
            </a:r>
          </a:p>
          <a:p>
            <a:pPr>
              <a:lnSpc>
                <a:spcPts val="1300"/>
              </a:lnSpc>
            </a:pPr>
            <a:r>
              <a:rPr lang="en-US" sz="1000" kern="1200" dirty="0">
                <a:solidFill>
                  <a:schemeClr val="tx1"/>
                </a:solidFill>
                <a:latin typeface="Arial" pitchFamily="34" charset="0"/>
                <a:ea typeface="ヒラギノ角ゴ Pro W3" charset="-128"/>
                <a:cs typeface="ヒラギノ角ゴ Pro W3"/>
              </a:rPr>
              <a:t>Michigan State University</a:t>
            </a:r>
          </a:p>
          <a:p>
            <a:pPr>
              <a:lnSpc>
                <a:spcPts val="1300"/>
              </a:lnSpc>
            </a:pPr>
            <a:r>
              <a:rPr lang="en-US" sz="1000" kern="1200" dirty="0">
                <a:solidFill>
                  <a:schemeClr val="tx1"/>
                </a:solidFill>
                <a:latin typeface="Arial" pitchFamily="34" charset="0"/>
                <a:ea typeface="ヒラギノ角ゴ Pro W3" charset="-128"/>
                <a:cs typeface="ヒラギノ角ゴ Pro W3"/>
              </a:rPr>
              <a:t>640 South Shaw Lane • East Lansing, MI 48824, USA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2A14C2F-D6A5-81D8-6F0E-AD53BC6842E2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5145725" y="6149812"/>
            <a:ext cx="1981200" cy="736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90565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alf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 userDrawn="1"/>
        </p:nvSpPr>
        <p:spPr>
          <a:xfrm>
            <a:off x="-16079" y="6063452"/>
            <a:ext cx="12208080" cy="822960"/>
          </a:xfrm>
          <a:prstGeom prst="rect">
            <a:avLst/>
          </a:prstGeom>
          <a:solidFill>
            <a:srgbClr val="E7E9D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428" y="6063452"/>
            <a:ext cx="621425" cy="731520"/>
          </a:xfrm>
          <a:prstGeom prst="rect">
            <a:avLst/>
          </a:prstGeom>
        </p:spPr>
      </p:pic>
      <p:pic>
        <p:nvPicPr>
          <p:cNvPr id="6" name="Picture 4" descr="FRIB_ppt_top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"/>
            <a:ext cx="12192000" cy="10031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893039" y="1320109"/>
            <a:ext cx="10486572" cy="34156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91374" tIns="45687" rIns="91374" bIns="45687">
            <a:spAutoFit/>
          </a:bodyPr>
          <a:lstStyle/>
          <a:p>
            <a:pPr defTabSz="457040" eaLnBrk="0" hangingPunct="0">
              <a:lnSpc>
                <a:spcPct val="90000"/>
              </a:lnSpc>
              <a:defRPr/>
            </a:pPr>
            <a:endParaRPr lang="en-US" dirty="0">
              <a:latin typeface="Helvetica" pitchFamily="-107" charset="0"/>
              <a:ea typeface="ヒラギノ角ゴ Pro W3" pitchFamily="-107" charset="-128"/>
              <a:cs typeface="Arial" charset="0"/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5487207" y="3009312"/>
            <a:ext cx="12192000" cy="36926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91374" tIns="45687" rIns="91374" bIns="45687">
            <a:spAutoFit/>
          </a:bodyPr>
          <a:lstStyle/>
          <a:p>
            <a:pPr defTabSz="457040">
              <a:defRPr/>
            </a:pPr>
            <a:endParaRPr lang="en-US" dirty="0">
              <a:latin typeface="Arial" charset="0"/>
              <a:ea typeface="ヒラギノ角ゴ Pro W3" pitchFamily="-107" charset="-128"/>
              <a:cs typeface="Arial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600" y="285757"/>
            <a:ext cx="11988800" cy="47862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1602" y="1067105"/>
            <a:ext cx="11988805" cy="243333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idx="10"/>
          </p:nvPr>
        </p:nvSpPr>
        <p:spPr>
          <a:xfrm>
            <a:off x="101602" y="3581407"/>
            <a:ext cx="11988805" cy="243333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4956048" y="6291072"/>
            <a:ext cx="2276856" cy="364628"/>
          </a:xfrm>
        </p:spPr>
        <p:txBody>
          <a:bodyPr/>
          <a:lstStyle>
            <a:lvl1pPr algn="r" eaLnBrk="0" hangingPunct="0">
              <a:lnSpc>
                <a:spcPct val="90000"/>
              </a:lnSpc>
              <a:defRPr sz="1200" smtClean="0">
                <a:solidFill>
                  <a:srgbClr val="064308"/>
                </a:solidFill>
                <a:latin typeface="Arial"/>
                <a:ea typeface="+mn-ea"/>
                <a:cs typeface="Arial"/>
              </a:defRPr>
            </a:lvl1pPr>
          </a:lstStyle>
          <a:p>
            <a:pPr>
              <a:defRPr/>
            </a:pPr>
            <a:r>
              <a:rPr lang="en-US" dirty="0"/>
              <a:t>P. Tsintari,  </a:t>
            </a:r>
            <a:r>
              <a:rPr lang="en-US" dirty="0" err="1"/>
              <a:t>tsintari@frib.msu.edu</a:t>
            </a:r>
            <a:endParaRPr lang="en-US" dirty="0"/>
          </a:p>
        </p:txBody>
      </p:sp>
      <p:sp>
        <p:nvSpPr>
          <p:cNvPr id="11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, Slide </a:t>
            </a:r>
            <a:fld id="{BCDB990A-6268-4898-A641-7F04AAB15EE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3" name="TextBox 12"/>
          <p:cNvSpPr txBox="1"/>
          <p:nvPr userDrawn="1"/>
        </p:nvSpPr>
        <p:spPr>
          <a:xfrm>
            <a:off x="838200" y="6095341"/>
            <a:ext cx="5486399" cy="7591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300"/>
              </a:lnSpc>
            </a:pPr>
            <a:r>
              <a:rPr lang="en-US" sz="1000" b="0" kern="1200" dirty="0">
                <a:solidFill>
                  <a:schemeClr val="tx1"/>
                </a:solidFill>
                <a:latin typeface="Arial" pitchFamily="34" charset="0"/>
                <a:ea typeface="ヒラギノ角ゴ Pro W3" charset="-128"/>
                <a:cs typeface="ヒラギノ角ゴ Pro W3"/>
              </a:rPr>
              <a:t>Facility for Rare Isotope Beams</a:t>
            </a:r>
          </a:p>
          <a:p>
            <a:pPr>
              <a:lnSpc>
                <a:spcPts val="1300"/>
              </a:lnSpc>
            </a:pPr>
            <a:r>
              <a:rPr lang="en-US" sz="1000" kern="1200" dirty="0">
                <a:solidFill>
                  <a:schemeClr val="tx1"/>
                </a:solidFill>
                <a:latin typeface="Arial" pitchFamily="34" charset="0"/>
                <a:ea typeface="ヒラギノ角ゴ Pro W3" charset="-128"/>
                <a:cs typeface="ヒラギノ角ゴ Pro W3"/>
              </a:rPr>
              <a:t>U.S. Department of Energy Office of Science </a:t>
            </a:r>
          </a:p>
          <a:p>
            <a:pPr>
              <a:lnSpc>
                <a:spcPts val="1300"/>
              </a:lnSpc>
            </a:pPr>
            <a:r>
              <a:rPr lang="en-US" sz="1000" kern="1200" dirty="0">
                <a:solidFill>
                  <a:schemeClr val="tx1"/>
                </a:solidFill>
                <a:latin typeface="Arial" pitchFamily="34" charset="0"/>
                <a:ea typeface="ヒラギノ角ゴ Pro W3" charset="-128"/>
                <a:cs typeface="ヒラギノ角ゴ Pro W3"/>
              </a:rPr>
              <a:t>Michigan State University</a:t>
            </a:r>
          </a:p>
          <a:p>
            <a:pPr>
              <a:lnSpc>
                <a:spcPts val="1300"/>
              </a:lnSpc>
            </a:pPr>
            <a:r>
              <a:rPr lang="en-US" sz="1000" kern="1200" dirty="0">
                <a:solidFill>
                  <a:schemeClr val="tx1"/>
                </a:solidFill>
                <a:latin typeface="Arial" pitchFamily="34" charset="0"/>
                <a:ea typeface="ヒラギノ角ゴ Pro W3" charset="-128"/>
                <a:cs typeface="ヒラギノ角ゴ Pro W3"/>
              </a:rPr>
              <a:t>640 South Shaw Lane • East Lansing, MI 48824, USA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4DF60BD-6730-7A32-1171-EF02430AACB0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5145725" y="6149812"/>
            <a:ext cx="1981200" cy="736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67409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art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/>
          <p:cNvSpPr/>
          <p:nvPr userDrawn="1"/>
        </p:nvSpPr>
        <p:spPr>
          <a:xfrm>
            <a:off x="-16080" y="6063452"/>
            <a:ext cx="12208079" cy="822960"/>
          </a:xfrm>
          <a:prstGeom prst="rect">
            <a:avLst/>
          </a:prstGeom>
          <a:solidFill>
            <a:srgbClr val="E7E9D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24" name="Picture 2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428" y="6063452"/>
            <a:ext cx="621425" cy="731520"/>
          </a:xfrm>
          <a:prstGeom prst="rect">
            <a:avLst/>
          </a:prstGeom>
        </p:spPr>
      </p:pic>
      <p:pic>
        <p:nvPicPr>
          <p:cNvPr id="8" name="Picture 4" descr="FRIB_ppt_top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"/>
            <a:ext cx="12192000" cy="10031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 Box 5"/>
          <p:cNvSpPr txBox="1">
            <a:spLocks noChangeArrowheads="1"/>
          </p:cNvSpPr>
          <p:nvPr/>
        </p:nvSpPr>
        <p:spPr bwMode="auto">
          <a:xfrm>
            <a:off x="893039" y="1320109"/>
            <a:ext cx="10486572" cy="34156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91374" tIns="45687" rIns="91374" bIns="45687">
            <a:spAutoFit/>
          </a:bodyPr>
          <a:lstStyle/>
          <a:p>
            <a:pPr defTabSz="457040" eaLnBrk="0" hangingPunct="0">
              <a:lnSpc>
                <a:spcPct val="90000"/>
              </a:lnSpc>
              <a:defRPr/>
            </a:pPr>
            <a:endParaRPr lang="en-US" dirty="0">
              <a:latin typeface="Helvetica" pitchFamily="-107" charset="0"/>
              <a:ea typeface="ヒラギノ角ゴ Pro W3" pitchFamily="-107" charset="-128"/>
              <a:cs typeface="Arial" charset="0"/>
            </a:endParaRPr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5487207" y="3009312"/>
            <a:ext cx="12192000" cy="36926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91374" tIns="45687" rIns="91374" bIns="45687">
            <a:spAutoFit/>
          </a:bodyPr>
          <a:lstStyle/>
          <a:p>
            <a:pPr defTabSz="457040">
              <a:defRPr/>
            </a:pPr>
            <a:endParaRPr lang="en-US" dirty="0">
              <a:latin typeface="Arial" charset="0"/>
              <a:ea typeface="ヒラギノ角ゴ Pro W3" pitchFamily="-107" charset="-128"/>
              <a:cs typeface="Arial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606" y="285757"/>
            <a:ext cx="11988797" cy="47862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1601" y="1067105"/>
            <a:ext cx="5892800" cy="243333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1" name="Content Placeholder 2"/>
          <p:cNvSpPr>
            <a:spLocks noGrp="1"/>
          </p:cNvSpPr>
          <p:nvPr>
            <p:ph idx="11"/>
          </p:nvPr>
        </p:nvSpPr>
        <p:spPr>
          <a:xfrm>
            <a:off x="6167379" y="1067105"/>
            <a:ext cx="5923033" cy="243333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idx="12"/>
          </p:nvPr>
        </p:nvSpPr>
        <p:spPr>
          <a:xfrm>
            <a:off x="101613" y="3581407"/>
            <a:ext cx="5892799" cy="243333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3" name="Content Placeholder 2"/>
          <p:cNvSpPr>
            <a:spLocks noGrp="1"/>
          </p:cNvSpPr>
          <p:nvPr>
            <p:ph idx="13"/>
          </p:nvPr>
        </p:nvSpPr>
        <p:spPr>
          <a:xfrm>
            <a:off x="6167379" y="3581407"/>
            <a:ext cx="5923033" cy="243333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4" name="Footer Placeholder 6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 algn="r" eaLnBrk="0" hangingPunct="0">
              <a:lnSpc>
                <a:spcPct val="90000"/>
              </a:lnSpc>
              <a:defRPr sz="1200" smtClean="0">
                <a:solidFill>
                  <a:srgbClr val="064308"/>
                </a:solidFill>
                <a:latin typeface="Arial"/>
                <a:ea typeface="+mn-ea"/>
                <a:cs typeface="Arial"/>
              </a:defRPr>
            </a:lvl1pPr>
          </a:lstStyle>
          <a:p>
            <a:pPr>
              <a:defRPr/>
            </a:pPr>
            <a:r>
              <a:rPr lang="en-US" dirty="0"/>
              <a:t>P. Tsintari,  </a:t>
            </a:r>
            <a:r>
              <a:rPr lang="en-US" dirty="0" err="1"/>
              <a:t>tsintari@frib.msu.edu</a:t>
            </a:r>
            <a:endParaRPr lang="en-US" dirty="0"/>
          </a:p>
        </p:txBody>
      </p:sp>
      <p:sp>
        <p:nvSpPr>
          <p:cNvPr id="15" name="Slide Number Placehold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, Slide </a:t>
            </a:r>
            <a:fld id="{74887700-F8AD-4E75-9DA6-99EB4D2760D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6" name="TextBox 15"/>
          <p:cNvSpPr txBox="1"/>
          <p:nvPr userDrawn="1"/>
        </p:nvSpPr>
        <p:spPr>
          <a:xfrm>
            <a:off x="838200" y="6095341"/>
            <a:ext cx="5486399" cy="7591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300"/>
              </a:lnSpc>
            </a:pPr>
            <a:r>
              <a:rPr lang="en-US" sz="1000" b="0" kern="1200" dirty="0">
                <a:solidFill>
                  <a:schemeClr val="tx1"/>
                </a:solidFill>
                <a:latin typeface="Arial" pitchFamily="34" charset="0"/>
                <a:ea typeface="ヒラギノ角ゴ Pro W3" charset="-128"/>
                <a:cs typeface="ヒラギノ角ゴ Pro W3"/>
              </a:rPr>
              <a:t>Facility for Rare Isotope Beams</a:t>
            </a:r>
          </a:p>
          <a:p>
            <a:pPr>
              <a:lnSpc>
                <a:spcPts val="1300"/>
              </a:lnSpc>
            </a:pPr>
            <a:r>
              <a:rPr lang="en-US" sz="1000" kern="1200" dirty="0">
                <a:solidFill>
                  <a:schemeClr val="tx1"/>
                </a:solidFill>
                <a:latin typeface="Arial" pitchFamily="34" charset="0"/>
                <a:ea typeface="ヒラギノ角ゴ Pro W3" charset="-128"/>
                <a:cs typeface="ヒラギノ角ゴ Pro W3"/>
              </a:rPr>
              <a:t>U.S. Department of Energy Office of Science  </a:t>
            </a:r>
          </a:p>
          <a:p>
            <a:pPr>
              <a:lnSpc>
                <a:spcPts val="1300"/>
              </a:lnSpc>
            </a:pPr>
            <a:r>
              <a:rPr lang="en-US" sz="1000" kern="1200" dirty="0">
                <a:solidFill>
                  <a:schemeClr val="tx1"/>
                </a:solidFill>
                <a:latin typeface="Arial" pitchFamily="34" charset="0"/>
                <a:ea typeface="ヒラギノ角ゴ Pro W3" charset="-128"/>
                <a:cs typeface="ヒラギノ角ゴ Pro W3"/>
              </a:rPr>
              <a:t>Michigan State University</a:t>
            </a:r>
          </a:p>
          <a:p>
            <a:pPr>
              <a:lnSpc>
                <a:spcPts val="1300"/>
              </a:lnSpc>
            </a:pPr>
            <a:r>
              <a:rPr lang="en-US" sz="1000" kern="1200" dirty="0">
                <a:solidFill>
                  <a:schemeClr val="tx1"/>
                </a:solidFill>
                <a:latin typeface="Arial" pitchFamily="34" charset="0"/>
                <a:ea typeface="ヒラギノ角ゴ Pro W3" charset="-128"/>
                <a:cs typeface="ヒラギノ角ゴ Pro W3"/>
              </a:rPr>
              <a:t>640 South Shaw Lane • East Lansing, MI 48824, USA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F748C1A-539F-DA5C-7DD3-450A85B0C960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5145725" y="6149812"/>
            <a:ext cx="1981200" cy="736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80283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-16080" y="6063452"/>
            <a:ext cx="12208079" cy="822960"/>
          </a:xfrm>
          <a:prstGeom prst="rect">
            <a:avLst/>
          </a:prstGeom>
          <a:solidFill>
            <a:srgbClr val="E7E9D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428" y="6063452"/>
            <a:ext cx="621425" cy="731520"/>
          </a:xfrm>
          <a:prstGeom prst="rect">
            <a:avLst/>
          </a:prstGeom>
        </p:spPr>
      </p:pic>
      <p:pic>
        <p:nvPicPr>
          <p:cNvPr id="4" name="Picture 5" descr="FRIB_ppt_top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"/>
            <a:ext cx="12192000" cy="10031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893039" y="1320109"/>
            <a:ext cx="10486572" cy="34156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91374" tIns="45687" rIns="91374" bIns="45687">
            <a:spAutoFit/>
          </a:bodyPr>
          <a:lstStyle/>
          <a:p>
            <a:pPr defTabSz="457040" eaLnBrk="0" hangingPunct="0">
              <a:lnSpc>
                <a:spcPct val="90000"/>
              </a:lnSpc>
              <a:defRPr/>
            </a:pPr>
            <a:endParaRPr lang="en-US" dirty="0">
              <a:latin typeface="Helvetica" pitchFamily="-107" charset="0"/>
              <a:ea typeface="ヒラギノ角ゴ Pro W3" pitchFamily="-107" charset="-128"/>
              <a:cs typeface="Arial" charset="0"/>
            </a:endParaRPr>
          </a:p>
        </p:txBody>
      </p:sp>
      <p:sp>
        <p:nvSpPr>
          <p:cNvPr id="6" name="Rectangle 7"/>
          <p:cNvSpPr>
            <a:spLocks noChangeArrowheads="1"/>
          </p:cNvSpPr>
          <p:nvPr/>
        </p:nvSpPr>
        <p:spPr bwMode="auto">
          <a:xfrm>
            <a:off x="5487207" y="3009312"/>
            <a:ext cx="12192000" cy="36926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91374" tIns="45687" rIns="91374" bIns="45687">
            <a:spAutoFit/>
          </a:bodyPr>
          <a:lstStyle/>
          <a:p>
            <a:pPr defTabSz="457040">
              <a:defRPr/>
            </a:pPr>
            <a:endParaRPr lang="en-US" dirty="0">
              <a:latin typeface="Arial" charset="0"/>
              <a:ea typeface="ヒラギノ角ゴ Pro W3" pitchFamily="-107" charset="-128"/>
              <a:cs typeface="Arial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600" y="285757"/>
            <a:ext cx="11988800" cy="47862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 algn="r" eaLnBrk="0" hangingPunct="0">
              <a:lnSpc>
                <a:spcPct val="90000"/>
              </a:lnSpc>
              <a:defRPr sz="1200" smtClean="0">
                <a:solidFill>
                  <a:srgbClr val="064308"/>
                </a:solidFill>
                <a:latin typeface="Arial"/>
                <a:ea typeface="+mn-ea"/>
                <a:cs typeface="Arial"/>
              </a:defRPr>
            </a:lvl1pPr>
          </a:lstStyle>
          <a:p>
            <a:pPr>
              <a:defRPr/>
            </a:pPr>
            <a:r>
              <a:rPr lang="en-US" dirty="0"/>
              <a:t>P. Tsintari,  </a:t>
            </a:r>
            <a:r>
              <a:rPr lang="en-US" dirty="0" err="1"/>
              <a:t>tsintari@frib.msu.edu</a:t>
            </a:r>
            <a:endParaRPr lang="en-US" dirty="0"/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, Slide </a:t>
            </a:r>
            <a:fld id="{CF988859-7953-4624-98C4-717249B46A1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1" name="TextBox 10"/>
          <p:cNvSpPr txBox="1"/>
          <p:nvPr userDrawn="1"/>
        </p:nvSpPr>
        <p:spPr>
          <a:xfrm>
            <a:off x="838200" y="6095341"/>
            <a:ext cx="5486399" cy="7591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300"/>
              </a:lnSpc>
            </a:pPr>
            <a:r>
              <a:rPr lang="en-US" sz="1000" b="0" kern="1200" dirty="0">
                <a:solidFill>
                  <a:schemeClr val="tx1"/>
                </a:solidFill>
                <a:latin typeface="Arial" pitchFamily="34" charset="0"/>
                <a:ea typeface="ヒラギノ角ゴ Pro W3" charset="-128"/>
                <a:cs typeface="ヒラギノ角ゴ Pro W3"/>
              </a:rPr>
              <a:t>Facility for Rare Isotope Beams</a:t>
            </a:r>
          </a:p>
          <a:p>
            <a:pPr>
              <a:lnSpc>
                <a:spcPts val="1300"/>
              </a:lnSpc>
            </a:pPr>
            <a:r>
              <a:rPr lang="en-US" sz="1000" kern="1200" dirty="0">
                <a:solidFill>
                  <a:schemeClr val="tx1"/>
                </a:solidFill>
                <a:latin typeface="Arial" pitchFamily="34" charset="0"/>
                <a:ea typeface="ヒラギノ角ゴ Pro W3" charset="-128"/>
                <a:cs typeface="ヒラギノ角ゴ Pro W3"/>
              </a:rPr>
              <a:t>U.S. Department of Energy Office of Science</a:t>
            </a:r>
          </a:p>
          <a:p>
            <a:pPr>
              <a:lnSpc>
                <a:spcPts val="1300"/>
              </a:lnSpc>
            </a:pPr>
            <a:r>
              <a:rPr lang="en-US" sz="1000" kern="1200" dirty="0">
                <a:solidFill>
                  <a:schemeClr val="tx1"/>
                </a:solidFill>
                <a:latin typeface="Arial" pitchFamily="34" charset="0"/>
                <a:ea typeface="ヒラギノ角ゴ Pro W3" charset="-128"/>
                <a:cs typeface="ヒラギノ角ゴ Pro W3"/>
              </a:rPr>
              <a:t>Michigan State University</a:t>
            </a:r>
          </a:p>
          <a:p>
            <a:pPr>
              <a:lnSpc>
                <a:spcPts val="1300"/>
              </a:lnSpc>
            </a:pPr>
            <a:r>
              <a:rPr lang="en-US" sz="1000" kern="1200" dirty="0">
                <a:solidFill>
                  <a:schemeClr val="tx1"/>
                </a:solidFill>
                <a:latin typeface="Arial" pitchFamily="34" charset="0"/>
                <a:ea typeface="ヒラギノ角ゴ Pro W3" charset="-128"/>
                <a:cs typeface="ヒラギノ角ゴ Pro W3"/>
              </a:rPr>
              <a:t>640 South Shaw Lane • East Lansing, MI 48824, USA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DF796FE-FB1E-E7F8-A37C-8AAA04E3BFC8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5145725" y="6149812"/>
            <a:ext cx="1981200" cy="736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95164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- clean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FRIB_ppt_top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"/>
            <a:ext cx="12192000" cy="10031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893039" y="1320109"/>
            <a:ext cx="10486572" cy="34156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91374" tIns="45687" rIns="91374" bIns="45687">
            <a:spAutoFit/>
          </a:bodyPr>
          <a:lstStyle/>
          <a:p>
            <a:pPr defTabSz="457040" eaLnBrk="0" hangingPunct="0">
              <a:lnSpc>
                <a:spcPct val="90000"/>
              </a:lnSpc>
              <a:defRPr/>
            </a:pPr>
            <a:endParaRPr lang="en-US" dirty="0">
              <a:latin typeface="Helvetica" pitchFamily="-107" charset="0"/>
              <a:ea typeface="ヒラギノ角ゴ Pro W3" pitchFamily="-107" charset="-128"/>
              <a:cs typeface="Arial" charset="0"/>
            </a:endParaRP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5487207" y="3009312"/>
            <a:ext cx="12192000" cy="36926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91374" tIns="45687" rIns="91374" bIns="45687">
            <a:spAutoFit/>
          </a:bodyPr>
          <a:lstStyle/>
          <a:p>
            <a:pPr defTabSz="457040">
              <a:defRPr/>
            </a:pPr>
            <a:endParaRPr lang="en-US" dirty="0">
              <a:latin typeface="Arial" charset="0"/>
              <a:ea typeface="ヒラギノ角ゴ Pro W3" pitchFamily="-107" charset="-128"/>
              <a:cs typeface="Arial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600" y="285757"/>
            <a:ext cx="11988800" cy="47862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9" name="Rectangle 8"/>
          <p:cNvSpPr/>
          <p:nvPr userDrawn="1"/>
        </p:nvSpPr>
        <p:spPr>
          <a:xfrm>
            <a:off x="-16079" y="6063452"/>
            <a:ext cx="12192000" cy="82296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76286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 userDrawn="1"/>
        </p:nvSpPr>
        <p:spPr>
          <a:xfrm>
            <a:off x="-16080" y="6063452"/>
            <a:ext cx="12208079" cy="822960"/>
          </a:xfrm>
          <a:prstGeom prst="rect">
            <a:avLst/>
          </a:prstGeom>
          <a:solidFill>
            <a:srgbClr val="E7E9D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428" y="6063452"/>
            <a:ext cx="621425" cy="731520"/>
          </a:xfrm>
          <a:prstGeom prst="rect">
            <a:avLst/>
          </a:prstGeom>
        </p:spPr>
      </p:pic>
      <p:pic>
        <p:nvPicPr>
          <p:cNvPr id="5" name="Picture 7" descr="FRIB_ppt_top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"/>
            <a:ext cx="12192000" cy="10031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893039" y="1320109"/>
            <a:ext cx="10486572" cy="34156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91374" tIns="45687" rIns="91374" bIns="45687">
            <a:spAutoFit/>
          </a:bodyPr>
          <a:lstStyle/>
          <a:p>
            <a:pPr defTabSz="457040" eaLnBrk="0" hangingPunct="0">
              <a:lnSpc>
                <a:spcPct val="90000"/>
              </a:lnSpc>
              <a:defRPr/>
            </a:pPr>
            <a:endParaRPr lang="en-US" dirty="0">
              <a:latin typeface="Helvetica" pitchFamily="-107" charset="0"/>
              <a:ea typeface="ヒラギノ角ゴ Pro W3" pitchFamily="-107" charset="-128"/>
              <a:cs typeface="Arial" charset="0"/>
            </a:endParaRP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5487207" y="3009312"/>
            <a:ext cx="12192000" cy="36926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91374" tIns="45687" rIns="91374" bIns="45687">
            <a:spAutoFit/>
          </a:bodyPr>
          <a:lstStyle/>
          <a:p>
            <a:pPr defTabSz="457040">
              <a:defRPr/>
            </a:pPr>
            <a:endParaRPr lang="en-US" dirty="0">
              <a:latin typeface="Arial" charset="0"/>
              <a:ea typeface="ヒラギノ角ゴ Pro W3" pitchFamily="-107" charset="-128"/>
              <a:cs typeface="Arial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1600" y="1067100"/>
            <a:ext cx="11987896" cy="5027414"/>
          </a:xfrm>
        </p:spPr>
        <p:txBody>
          <a:bodyPr/>
          <a:lstStyle>
            <a:lvl3pPr>
              <a:defRPr sz="1800"/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101600" y="289337"/>
            <a:ext cx="11988800" cy="47862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 algn="r" eaLnBrk="0" hangingPunct="0">
              <a:lnSpc>
                <a:spcPct val="90000"/>
              </a:lnSpc>
              <a:defRPr sz="1200" smtClean="0">
                <a:solidFill>
                  <a:srgbClr val="064308"/>
                </a:solidFill>
                <a:latin typeface="Arial"/>
                <a:ea typeface="+mn-ea"/>
                <a:cs typeface="Arial"/>
              </a:defRPr>
            </a:lvl1pPr>
          </a:lstStyle>
          <a:p>
            <a:pPr>
              <a:defRPr/>
            </a:pPr>
            <a:r>
              <a:rPr lang="en-US" dirty="0"/>
              <a:t>P. Tsintari,  </a:t>
            </a:r>
            <a:r>
              <a:rPr lang="en-US" dirty="0" err="1"/>
              <a:t>tsintari@frib.msu.edu</a:t>
            </a:r>
            <a:endParaRPr lang="en-US" dirty="0"/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, Slide </a:t>
            </a:r>
            <a:fld id="{35AD4620-7552-4207-8973-898801ED212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 userDrawn="1"/>
        </p:nvSpPr>
        <p:spPr>
          <a:xfrm>
            <a:off x="838200" y="6095341"/>
            <a:ext cx="5486399" cy="7591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300"/>
              </a:lnSpc>
            </a:pPr>
            <a:r>
              <a:rPr lang="en-US" sz="1000" b="0" kern="1200" dirty="0">
                <a:solidFill>
                  <a:schemeClr val="tx1"/>
                </a:solidFill>
                <a:latin typeface="Arial" pitchFamily="34" charset="0"/>
                <a:ea typeface="ヒラギノ角ゴ Pro W3" charset="-128"/>
                <a:cs typeface="ヒラギノ角ゴ Pro W3"/>
              </a:rPr>
              <a:t>Facility for Rare Isotope Beams</a:t>
            </a:r>
          </a:p>
          <a:p>
            <a:pPr>
              <a:lnSpc>
                <a:spcPts val="1300"/>
              </a:lnSpc>
            </a:pPr>
            <a:r>
              <a:rPr lang="en-US" sz="1000" kern="1200" dirty="0">
                <a:solidFill>
                  <a:schemeClr val="tx1"/>
                </a:solidFill>
                <a:latin typeface="Arial" pitchFamily="34" charset="0"/>
                <a:ea typeface="ヒラギノ角ゴ Pro W3" charset="-128"/>
                <a:cs typeface="ヒラギノ角ゴ Pro W3"/>
              </a:rPr>
              <a:t>U.S. Department of Energy Office of Science</a:t>
            </a:r>
          </a:p>
          <a:p>
            <a:pPr>
              <a:lnSpc>
                <a:spcPts val="1300"/>
              </a:lnSpc>
            </a:pPr>
            <a:r>
              <a:rPr lang="en-US" sz="1000" kern="1200" dirty="0">
                <a:solidFill>
                  <a:schemeClr val="tx1"/>
                </a:solidFill>
                <a:latin typeface="Arial" pitchFamily="34" charset="0"/>
                <a:ea typeface="ヒラギノ角ゴ Pro W3" charset="-128"/>
                <a:cs typeface="ヒラギノ角ゴ Pro W3"/>
              </a:rPr>
              <a:t>Michigan State University</a:t>
            </a:r>
          </a:p>
          <a:p>
            <a:pPr>
              <a:lnSpc>
                <a:spcPts val="1300"/>
              </a:lnSpc>
            </a:pPr>
            <a:r>
              <a:rPr lang="en-US" sz="1000" kern="1200" dirty="0">
                <a:solidFill>
                  <a:schemeClr val="tx1"/>
                </a:solidFill>
                <a:latin typeface="Arial" pitchFamily="34" charset="0"/>
                <a:ea typeface="ヒラギノ角ゴ Pro W3" charset="-128"/>
                <a:cs typeface="ヒラギノ角ゴ Pro W3"/>
              </a:rPr>
              <a:t>640 South Shaw Lane • East Lansing, MI 48824, USA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9B4AA5C2-F106-649A-407A-4BD1582E9DFE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5145725" y="6149812"/>
            <a:ext cx="1981200" cy="736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37700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00798" y="79927"/>
            <a:ext cx="11990413" cy="47862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56076" tIns="22431" rIns="56076" bIns="22431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0798" y="1067100"/>
            <a:ext cx="11990413" cy="50274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5520912" y="6356450"/>
            <a:ext cx="5655095" cy="364628"/>
          </a:xfrm>
          <a:prstGeom prst="rect">
            <a:avLst/>
          </a:prstGeom>
        </p:spPr>
        <p:txBody>
          <a:bodyPr lIns="0" tIns="45712" rIns="0" bIns="45712" anchor="b"/>
          <a:lstStyle>
            <a:lvl1pPr algn="r" eaLnBrk="0" hangingPunct="0">
              <a:lnSpc>
                <a:spcPct val="90000"/>
              </a:lnSpc>
              <a:defRPr sz="1200" smtClean="0">
                <a:solidFill>
                  <a:srgbClr val="064308"/>
                </a:solidFill>
                <a:latin typeface="Arial"/>
                <a:ea typeface="+mn-ea"/>
                <a:cs typeface="Arial"/>
              </a:defRPr>
            </a:lvl1pPr>
          </a:lstStyle>
          <a:p>
            <a:pPr>
              <a:defRPr/>
            </a:pPr>
            <a:r>
              <a:rPr lang="en-US"/>
              <a:t>P. Tsintari, 8 October 2024</a:t>
            </a:r>
            <a:endParaRPr lang="en-US" dirty="0"/>
          </a:p>
        </p:txBody>
      </p:sp>
      <p:sp>
        <p:nvSpPr>
          <p:cNvPr id="9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11176000" y="6356450"/>
            <a:ext cx="1016000" cy="364628"/>
          </a:xfrm>
          <a:prstGeom prst="rect">
            <a:avLst/>
          </a:prstGeom>
        </p:spPr>
        <p:txBody>
          <a:bodyPr vert="horz" wrap="square" lIns="0" tIns="45712" rIns="0" bIns="45712" numCol="1" anchor="b" anchorCtr="0" compatLnSpc="1">
            <a:prstTxWarp prst="textNoShape">
              <a:avLst/>
            </a:prstTxWarp>
          </a:bodyPr>
          <a:lstStyle>
            <a:lvl1pPr eaLnBrk="0" hangingPunct="0">
              <a:lnSpc>
                <a:spcPct val="90000"/>
              </a:lnSpc>
              <a:defRPr sz="1200">
                <a:solidFill>
                  <a:srgbClr val="064308"/>
                </a:solidFill>
                <a:ea typeface="ヒラギノ角ゴ Pro W3" charset="-128"/>
                <a:cs typeface="+mn-cs"/>
              </a:defRPr>
            </a:lvl1pPr>
          </a:lstStyle>
          <a:p>
            <a:pPr>
              <a:defRPr/>
            </a:pPr>
            <a:r>
              <a:rPr lang="en-US" dirty="0"/>
              <a:t>, Slide </a:t>
            </a:r>
            <a:fld id="{D30A2C6D-39BC-4576-856C-8743CF76CCF1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94252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11" r:id="rId1"/>
    <p:sldLayoutId id="2147484012" r:id="rId2"/>
    <p:sldLayoutId id="2147484013" r:id="rId3"/>
    <p:sldLayoutId id="2147484014" r:id="rId4"/>
    <p:sldLayoutId id="2147484015" r:id="rId5"/>
    <p:sldLayoutId id="2147484016" r:id="rId6"/>
    <p:sldLayoutId id="2147484017" r:id="rId7"/>
    <p:sldLayoutId id="2147484018" r:id="rId8"/>
    <p:sldLayoutId id="2147484019" r:id="rId9"/>
  </p:sldLayoutIdLst>
  <p:hf hdr="0" dt="0"/>
  <p:txStyles>
    <p:titleStyle>
      <a:lvl1pPr algn="ctr" defTabSz="803370" rtl="0" eaLnBrk="1" fontAlgn="base" hangingPunct="1">
        <a:lnSpc>
          <a:spcPct val="88000"/>
        </a:lnSpc>
        <a:spcBef>
          <a:spcPct val="0"/>
        </a:spcBef>
        <a:spcAft>
          <a:spcPct val="0"/>
        </a:spcAft>
        <a:defRPr sz="3200" b="1">
          <a:solidFill>
            <a:srgbClr val="064308"/>
          </a:solidFill>
          <a:latin typeface="Arial" charset="0"/>
          <a:ea typeface="ＭＳ Ｐゴシック" pitchFamily="-65" charset="-128"/>
          <a:cs typeface="ＭＳ Ｐゴシック" pitchFamily="-65" charset="-128"/>
        </a:defRPr>
      </a:lvl1pPr>
      <a:lvl2pPr algn="ctr" defTabSz="803370" rtl="0" eaLnBrk="1" fontAlgn="base" hangingPunct="1">
        <a:lnSpc>
          <a:spcPct val="88000"/>
        </a:lnSpc>
        <a:spcBef>
          <a:spcPct val="0"/>
        </a:spcBef>
        <a:spcAft>
          <a:spcPct val="0"/>
        </a:spcAft>
        <a:defRPr sz="3200" b="1">
          <a:solidFill>
            <a:srgbClr val="064308"/>
          </a:solidFill>
          <a:latin typeface="Arial" charset="0"/>
          <a:ea typeface="ＭＳ Ｐゴシック" pitchFamily="-65" charset="-128"/>
          <a:cs typeface="ＭＳ Ｐゴシック" pitchFamily="-65" charset="-128"/>
        </a:defRPr>
      </a:lvl2pPr>
      <a:lvl3pPr algn="ctr" defTabSz="803370" rtl="0" eaLnBrk="1" fontAlgn="base" hangingPunct="1">
        <a:lnSpc>
          <a:spcPct val="88000"/>
        </a:lnSpc>
        <a:spcBef>
          <a:spcPct val="0"/>
        </a:spcBef>
        <a:spcAft>
          <a:spcPct val="0"/>
        </a:spcAft>
        <a:defRPr sz="3200" b="1">
          <a:solidFill>
            <a:srgbClr val="064308"/>
          </a:solidFill>
          <a:latin typeface="Arial" charset="0"/>
          <a:ea typeface="ＭＳ Ｐゴシック" pitchFamily="-65" charset="-128"/>
          <a:cs typeface="ＭＳ Ｐゴシック" pitchFamily="-65" charset="-128"/>
        </a:defRPr>
      </a:lvl3pPr>
      <a:lvl4pPr algn="ctr" defTabSz="803370" rtl="0" eaLnBrk="1" fontAlgn="base" hangingPunct="1">
        <a:lnSpc>
          <a:spcPct val="88000"/>
        </a:lnSpc>
        <a:spcBef>
          <a:spcPct val="0"/>
        </a:spcBef>
        <a:spcAft>
          <a:spcPct val="0"/>
        </a:spcAft>
        <a:defRPr sz="3200" b="1">
          <a:solidFill>
            <a:srgbClr val="064308"/>
          </a:solidFill>
          <a:latin typeface="Arial" charset="0"/>
          <a:ea typeface="ＭＳ Ｐゴシック" pitchFamily="-65" charset="-128"/>
          <a:cs typeface="ＭＳ Ｐゴシック" pitchFamily="-65" charset="-128"/>
        </a:defRPr>
      </a:lvl4pPr>
      <a:lvl5pPr algn="ctr" defTabSz="803370" rtl="0" eaLnBrk="1" fontAlgn="base" hangingPunct="1">
        <a:lnSpc>
          <a:spcPct val="88000"/>
        </a:lnSpc>
        <a:spcBef>
          <a:spcPct val="0"/>
        </a:spcBef>
        <a:spcAft>
          <a:spcPct val="0"/>
        </a:spcAft>
        <a:defRPr sz="3200" b="1">
          <a:solidFill>
            <a:srgbClr val="064308"/>
          </a:solidFill>
          <a:latin typeface="Arial" charset="0"/>
          <a:ea typeface="ＭＳ Ｐゴシック" pitchFamily="-65" charset="-128"/>
          <a:cs typeface="ＭＳ Ｐゴシック" pitchFamily="-65" charset="-128"/>
        </a:defRPr>
      </a:lvl5pPr>
      <a:lvl6pPr marL="457080" algn="ctr" defTabSz="807828" rtl="0" eaLnBrk="1" fontAlgn="base" hangingPunct="1">
        <a:lnSpc>
          <a:spcPct val="88000"/>
        </a:lnSpc>
        <a:spcBef>
          <a:spcPct val="0"/>
        </a:spcBef>
        <a:spcAft>
          <a:spcPct val="0"/>
        </a:spcAft>
        <a:defRPr sz="3200" b="1">
          <a:solidFill>
            <a:srgbClr val="064308"/>
          </a:solidFill>
          <a:latin typeface="Arial" charset="0"/>
          <a:ea typeface="Arial" charset="0"/>
          <a:cs typeface="Arial" charset="0"/>
        </a:defRPr>
      </a:lvl6pPr>
      <a:lvl7pPr marL="914162" algn="ctr" defTabSz="807828" rtl="0" eaLnBrk="1" fontAlgn="base" hangingPunct="1">
        <a:lnSpc>
          <a:spcPct val="88000"/>
        </a:lnSpc>
        <a:spcBef>
          <a:spcPct val="0"/>
        </a:spcBef>
        <a:spcAft>
          <a:spcPct val="0"/>
        </a:spcAft>
        <a:defRPr sz="3200" b="1">
          <a:solidFill>
            <a:srgbClr val="064308"/>
          </a:solidFill>
          <a:latin typeface="Arial" charset="0"/>
          <a:ea typeface="Arial" charset="0"/>
          <a:cs typeface="Arial" charset="0"/>
        </a:defRPr>
      </a:lvl7pPr>
      <a:lvl8pPr marL="1371241" algn="ctr" defTabSz="807828" rtl="0" eaLnBrk="1" fontAlgn="base" hangingPunct="1">
        <a:lnSpc>
          <a:spcPct val="88000"/>
        </a:lnSpc>
        <a:spcBef>
          <a:spcPct val="0"/>
        </a:spcBef>
        <a:spcAft>
          <a:spcPct val="0"/>
        </a:spcAft>
        <a:defRPr sz="3200" b="1">
          <a:solidFill>
            <a:srgbClr val="064308"/>
          </a:solidFill>
          <a:latin typeface="Arial" charset="0"/>
          <a:ea typeface="Arial" charset="0"/>
          <a:cs typeface="Arial" charset="0"/>
        </a:defRPr>
      </a:lvl8pPr>
      <a:lvl9pPr marL="1828323" algn="ctr" defTabSz="807828" rtl="0" eaLnBrk="1" fontAlgn="base" hangingPunct="1">
        <a:lnSpc>
          <a:spcPct val="88000"/>
        </a:lnSpc>
        <a:spcBef>
          <a:spcPct val="0"/>
        </a:spcBef>
        <a:spcAft>
          <a:spcPct val="0"/>
        </a:spcAft>
        <a:defRPr sz="3200" b="1">
          <a:solidFill>
            <a:srgbClr val="064308"/>
          </a:solidFill>
          <a:latin typeface="Arial" charset="0"/>
          <a:ea typeface="Arial" charset="0"/>
          <a:cs typeface="Arial" charset="0"/>
        </a:defRPr>
      </a:lvl9pPr>
    </p:titleStyle>
    <p:bodyStyle>
      <a:lvl1pPr marL="180195" indent="-180195" algn="l" defTabSz="803370" rtl="0" eaLnBrk="1" fontAlgn="base" hangingPunct="1">
        <a:lnSpc>
          <a:spcPct val="90000"/>
        </a:lnSpc>
        <a:spcBef>
          <a:spcPts val="1206"/>
        </a:spcBef>
        <a:spcAft>
          <a:spcPct val="0"/>
        </a:spcAft>
        <a:buSzPct val="100000"/>
        <a:buFont typeface="Wingdings" pitchFamily="2" charset="2"/>
        <a:buChar char="§"/>
        <a:defRPr sz="2200">
          <a:solidFill>
            <a:srgbClr val="064308"/>
          </a:solidFill>
          <a:latin typeface="Arial" charset="0"/>
          <a:ea typeface="ＭＳ Ｐゴシック" pitchFamily="-65" charset="-128"/>
          <a:cs typeface="ＭＳ Ｐゴシック" pitchFamily="-65" charset="-128"/>
        </a:defRPr>
      </a:lvl1pPr>
      <a:lvl2pPr marL="363394" indent="-151665" algn="l" defTabSz="803370" rtl="0" eaLnBrk="1" fontAlgn="base" hangingPunct="1">
        <a:lnSpc>
          <a:spcPct val="90000"/>
        </a:lnSpc>
        <a:spcBef>
          <a:spcPts val="201"/>
        </a:spcBef>
        <a:spcAft>
          <a:spcPct val="0"/>
        </a:spcAft>
        <a:buSzPct val="100000"/>
        <a:buFont typeface="Arial" pitchFamily="34" charset="0"/>
        <a:buChar char="•"/>
        <a:defRPr sz="2000">
          <a:solidFill>
            <a:schemeClr val="tx1"/>
          </a:solidFill>
          <a:latin typeface="Arial" charset="0"/>
          <a:ea typeface="ＭＳ Ｐゴシック" charset="-128"/>
          <a:cs typeface="ＭＳ Ｐゴシック"/>
        </a:defRPr>
      </a:lvl2pPr>
      <a:lvl3pPr marL="591641" indent="-160673" algn="l" defTabSz="803370" rtl="0" eaLnBrk="1" fontAlgn="base" hangingPunct="1">
        <a:lnSpc>
          <a:spcPct val="90000"/>
        </a:lnSpc>
        <a:spcBef>
          <a:spcPts val="201"/>
        </a:spcBef>
        <a:spcAft>
          <a:spcPct val="0"/>
        </a:spcAft>
        <a:buSzPct val="100000"/>
        <a:buFont typeface="Lucida Grande" charset="0"/>
        <a:buChar char="»"/>
        <a:defRPr>
          <a:solidFill>
            <a:schemeClr val="tx1"/>
          </a:solidFill>
          <a:latin typeface="Arial" charset="0"/>
          <a:ea typeface="ヒラギノ角ゴ Pro W3" pitchFamily="-111" charset="-128"/>
          <a:cs typeface="ヒラギノ角ゴ Pro W3" pitchFamily="-111" charset="-128"/>
        </a:defRPr>
      </a:lvl3pPr>
      <a:lvl4pPr marL="728290" indent="-133645" algn="l" defTabSz="803370" rtl="0" eaLnBrk="1" fontAlgn="base" hangingPunct="1">
        <a:lnSpc>
          <a:spcPct val="90000"/>
        </a:lnSpc>
        <a:spcBef>
          <a:spcPts val="201"/>
        </a:spcBef>
        <a:spcAft>
          <a:spcPct val="0"/>
        </a:spcAft>
        <a:buClr>
          <a:srgbClr val="999999"/>
        </a:buClr>
        <a:buSzPct val="100000"/>
        <a:buFont typeface="Arial" pitchFamily="34" charset="0"/>
        <a:buChar char="•"/>
        <a:defRPr sz="1600">
          <a:solidFill>
            <a:schemeClr val="tx1"/>
          </a:solidFill>
          <a:latin typeface="+mn-lt"/>
          <a:ea typeface="ヒラギノ角ゴ Pro W3" pitchFamily="-111" charset="-128"/>
          <a:cs typeface="ヒラギノ角ゴ Pro W3"/>
        </a:defRPr>
      </a:lvl4pPr>
      <a:lvl5pPr marL="1003087" indent="-180195" algn="l" defTabSz="803370" rtl="0" eaLnBrk="1" fontAlgn="base" hangingPunct="1">
        <a:lnSpc>
          <a:spcPct val="90000"/>
        </a:lnSpc>
        <a:spcBef>
          <a:spcPts val="201"/>
        </a:spcBef>
        <a:spcAft>
          <a:spcPct val="0"/>
        </a:spcAft>
        <a:buClr>
          <a:srgbClr val="999999"/>
        </a:buClr>
        <a:buSzPct val="100000"/>
        <a:buFont typeface="Lucida Grande" charset="0"/>
        <a:buChar char="»"/>
        <a:defRPr sz="1400">
          <a:solidFill>
            <a:schemeClr val="tx1"/>
          </a:solidFill>
          <a:latin typeface="+mn-lt"/>
          <a:ea typeface="ヒラギノ角ゴ Pro W3" pitchFamily="-111" charset="-128"/>
          <a:cs typeface="ヒラギノ角ゴ Pro W3"/>
        </a:defRPr>
      </a:lvl5pPr>
      <a:lvl6pPr marL="2223507" indent="-150773" algn="l" defTabSz="807828" rtl="0" eaLnBrk="1" fontAlgn="base" hangingPunct="1">
        <a:lnSpc>
          <a:spcPct val="90000"/>
        </a:lnSpc>
        <a:spcBef>
          <a:spcPct val="10000"/>
        </a:spcBef>
        <a:spcAft>
          <a:spcPct val="0"/>
        </a:spcAft>
        <a:buSzPct val="100000"/>
        <a:buChar char="–"/>
        <a:defRPr sz="1300">
          <a:solidFill>
            <a:schemeClr val="tx1"/>
          </a:solidFill>
          <a:latin typeface="Helvetica" charset="0"/>
          <a:ea typeface="+mn-ea"/>
          <a:cs typeface="+mn-cs"/>
        </a:defRPr>
      </a:lvl6pPr>
      <a:lvl7pPr marL="2680590" indent="-150773" algn="l" defTabSz="807828" rtl="0" eaLnBrk="1" fontAlgn="base" hangingPunct="1">
        <a:lnSpc>
          <a:spcPct val="90000"/>
        </a:lnSpc>
        <a:spcBef>
          <a:spcPct val="10000"/>
        </a:spcBef>
        <a:spcAft>
          <a:spcPct val="0"/>
        </a:spcAft>
        <a:buSzPct val="100000"/>
        <a:buChar char="–"/>
        <a:defRPr sz="1300">
          <a:solidFill>
            <a:schemeClr val="tx1"/>
          </a:solidFill>
          <a:latin typeface="Helvetica" charset="0"/>
          <a:ea typeface="+mn-ea"/>
          <a:cs typeface="+mn-cs"/>
        </a:defRPr>
      </a:lvl7pPr>
      <a:lvl8pPr marL="3137672" indent="-150773" algn="l" defTabSz="807828" rtl="0" eaLnBrk="1" fontAlgn="base" hangingPunct="1">
        <a:lnSpc>
          <a:spcPct val="90000"/>
        </a:lnSpc>
        <a:spcBef>
          <a:spcPct val="10000"/>
        </a:spcBef>
        <a:spcAft>
          <a:spcPct val="0"/>
        </a:spcAft>
        <a:buSzPct val="100000"/>
        <a:buChar char="–"/>
        <a:defRPr sz="1300">
          <a:solidFill>
            <a:schemeClr val="tx1"/>
          </a:solidFill>
          <a:latin typeface="Helvetica" charset="0"/>
          <a:ea typeface="+mn-ea"/>
          <a:cs typeface="+mn-cs"/>
        </a:defRPr>
      </a:lvl8pPr>
      <a:lvl9pPr marL="3594752" indent="-150773" algn="l" defTabSz="807828" rtl="0" eaLnBrk="1" fontAlgn="base" hangingPunct="1">
        <a:lnSpc>
          <a:spcPct val="90000"/>
        </a:lnSpc>
        <a:spcBef>
          <a:spcPct val="10000"/>
        </a:spcBef>
        <a:spcAft>
          <a:spcPct val="0"/>
        </a:spcAft>
        <a:buSzPct val="100000"/>
        <a:buChar char="–"/>
        <a:defRPr sz="1300">
          <a:solidFill>
            <a:schemeClr val="tx1"/>
          </a:solidFill>
          <a:latin typeface="Helvetica" charset="0"/>
          <a:ea typeface="+mn-ea"/>
          <a:cs typeface="+mn-cs"/>
        </a:defRPr>
      </a:lvl9pPr>
    </p:bodyStyle>
    <p:otherStyle>
      <a:defPPr>
        <a:defRPr lang="en-US"/>
      </a:defPPr>
      <a:lvl1pPr marL="0" algn="l" defTabSz="9141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080" algn="l" defTabSz="9141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162" algn="l" defTabSz="9141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241" algn="l" defTabSz="9141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323" algn="l" defTabSz="9141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406" algn="l" defTabSz="9141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487" algn="l" defTabSz="9141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566" algn="l" defTabSz="9141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647" algn="l" defTabSz="9141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2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0.png"/><Relationship Id="rId4" Type="http://schemas.openxmlformats.org/officeDocument/2006/relationships/image" Target="../media/image1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png"/><Relationship Id="rId13" Type="http://schemas.openxmlformats.org/officeDocument/2006/relationships/image" Target="../media/image43.jpeg"/><Relationship Id="rId3" Type="http://schemas.openxmlformats.org/officeDocument/2006/relationships/image" Target="../media/image2.png"/><Relationship Id="rId7" Type="http://schemas.openxmlformats.org/officeDocument/2006/relationships/image" Target="../media/image3.png"/><Relationship Id="rId12" Type="http://schemas.openxmlformats.org/officeDocument/2006/relationships/image" Target="../media/image4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.jpg"/><Relationship Id="rId11" Type="http://schemas.openxmlformats.org/officeDocument/2006/relationships/image" Target="../media/image41.png"/><Relationship Id="rId5" Type="http://schemas.openxmlformats.org/officeDocument/2006/relationships/image" Target="../media/image7.png"/><Relationship Id="rId10" Type="http://schemas.openxmlformats.org/officeDocument/2006/relationships/image" Target="../media/image40.jpeg"/><Relationship Id="rId4" Type="http://schemas.openxmlformats.org/officeDocument/2006/relationships/image" Target="../media/image4.png"/><Relationship Id="rId9" Type="http://schemas.openxmlformats.org/officeDocument/2006/relationships/image" Target="../media/image39.png"/><Relationship Id="rId14" Type="http://schemas.openxmlformats.org/officeDocument/2006/relationships/image" Target="../media/image4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png"/><Relationship Id="rId4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2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5" Type="http://schemas.openxmlformats.org/officeDocument/2006/relationships/image" Target="../media/image13.png"/><Relationship Id="rId4" Type="http://schemas.openxmlformats.org/officeDocument/2006/relationships/image" Target="../media/image18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Subtitle 6"/>
          <p:cNvSpPr>
            <a:spLocks noGrp="1"/>
          </p:cNvSpPr>
          <p:nvPr>
            <p:ph type="subTitle" idx="1"/>
          </p:nvPr>
        </p:nvSpPr>
        <p:spPr>
          <a:xfrm>
            <a:off x="2032000" y="3657600"/>
            <a:ext cx="8128000" cy="1143000"/>
          </a:xfrm>
        </p:spPr>
        <p:txBody>
          <a:bodyPr/>
          <a:lstStyle/>
          <a:p>
            <a:r>
              <a:rPr lang="en-US" dirty="0">
                <a:latin typeface="Garamond" panose="02020404030301010803" pitchFamily="18" charset="0"/>
              </a:rPr>
              <a:t>Pelagia Tsintari</a:t>
            </a:r>
            <a:br>
              <a:rPr lang="en-US" dirty="0">
                <a:latin typeface="Garamond" panose="02020404030301010803" pitchFamily="18" charset="0"/>
              </a:rPr>
            </a:br>
            <a:r>
              <a:rPr lang="en-US" dirty="0">
                <a:latin typeface="Garamond" panose="02020404030301010803" pitchFamily="18" charset="0"/>
              </a:rPr>
              <a:t>Postdoctoral Research Associate</a:t>
            </a:r>
          </a:p>
          <a:p>
            <a:r>
              <a:rPr lang="en-US" dirty="0">
                <a:latin typeface="Garamond" panose="02020404030301010803" pitchFamily="18" charset="0"/>
              </a:rPr>
              <a:t>34</a:t>
            </a:r>
            <a:r>
              <a:rPr lang="en-US" baseline="30000" dirty="0">
                <a:latin typeface="Garamond" panose="02020404030301010803" pitchFamily="18" charset="0"/>
              </a:rPr>
              <a:t>th</a:t>
            </a:r>
            <a:r>
              <a:rPr lang="en-US" dirty="0">
                <a:latin typeface="Garamond" panose="02020404030301010803" pitchFamily="18" charset="0"/>
              </a:rPr>
              <a:t> Annual Symposium of the Hellenic Nuclear Physics Society</a:t>
            </a:r>
          </a:p>
          <a:p>
            <a:endParaRPr lang="en-US" dirty="0">
              <a:latin typeface="Garamond" panose="02020404030301010803" pitchFamily="18" charset="0"/>
            </a:endParaRPr>
          </a:p>
          <a:p>
            <a:endParaRPr lang="en-US" dirty="0">
              <a:latin typeface="Garamond" panose="02020404030301010803" pitchFamily="18" charset="0"/>
            </a:endParaRPr>
          </a:p>
          <a:p>
            <a:endParaRPr lang="en-US" dirty="0">
              <a:latin typeface="Garamond" panose="02020404030301010803" pitchFamily="18" charset="0"/>
            </a:endParaRPr>
          </a:p>
        </p:txBody>
      </p:sp>
      <p:sp>
        <p:nvSpPr>
          <p:cNvPr id="9219" name="Title 5"/>
          <p:cNvSpPr>
            <a:spLocks noGrp="1"/>
          </p:cNvSpPr>
          <p:nvPr>
            <p:ph type="title"/>
          </p:nvPr>
        </p:nvSpPr>
        <p:spPr>
          <a:xfrm>
            <a:off x="542925" y="2281603"/>
            <a:ext cx="11106149" cy="918797"/>
          </a:xfrm>
        </p:spPr>
        <p:txBody>
          <a:bodyPr/>
          <a:lstStyle/>
          <a:p>
            <a:r>
              <a:rPr lang="en-US" dirty="0">
                <a:latin typeface="Garamond" panose="02020404030301010803" pitchFamily="18" charset="0"/>
                <a:cs typeface="Calibri" panose="020F0502020204030204" pitchFamily="34" charset="0"/>
              </a:rPr>
              <a:t>Probing Explosive Stellar Nucleosynthesis through (</a:t>
            </a:r>
            <a:r>
              <a:rPr lang="el-GR" dirty="0">
                <a:latin typeface="Garamond" panose="02020404030301010803" pitchFamily="18" charset="0"/>
                <a:cs typeface="Calibri" panose="020F0502020204030204" pitchFamily="34" charset="0"/>
              </a:rPr>
              <a:t>α,</a:t>
            </a:r>
            <a:r>
              <a:rPr lang="en-US" dirty="0">
                <a:latin typeface="Garamond" panose="02020404030301010803" pitchFamily="18" charset="0"/>
                <a:cs typeface="Calibri" panose="020F0502020204030204" pitchFamily="34" charset="0"/>
              </a:rPr>
              <a:t>n) and (</a:t>
            </a:r>
            <a:r>
              <a:rPr lang="en-US" dirty="0" err="1">
                <a:latin typeface="Garamond" panose="02020404030301010803" pitchFamily="18" charset="0"/>
                <a:cs typeface="Calibri" panose="020F0502020204030204" pitchFamily="34" charset="0"/>
              </a:rPr>
              <a:t>p,n</a:t>
            </a:r>
            <a:r>
              <a:rPr lang="en-US" dirty="0">
                <a:latin typeface="Garamond" panose="02020404030301010803" pitchFamily="18" charset="0"/>
                <a:cs typeface="Calibri" panose="020F0502020204030204" pitchFamily="34" charset="0"/>
              </a:rPr>
              <a:t>) Reactions Using SECAR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785E4B96-3D89-2418-6021-5F7CE192C2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aseline="30000" dirty="0"/>
              <a:t>58</a:t>
            </a:r>
            <a:r>
              <a:rPr lang="en-US" dirty="0"/>
              <a:t>Fe(</a:t>
            </a:r>
            <a:r>
              <a:rPr lang="en-US" dirty="0" err="1"/>
              <a:t>p,n</a:t>
            </a:r>
            <a:r>
              <a:rPr lang="en-US" dirty="0"/>
              <a:t>)</a:t>
            </a:r>
            <a:r>
              <a:rPr lang="en-US" baseline="30000" dirty="0"/>
              <a:t>58</a:t>
            </a:r>
            <a:r>
              <a:rPr lang="en-US" dirty="0"/>
              <a:t>Co – Measurement Result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0EA65CC-54B7-CD9D-3CBC-555526C53A0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11176000" y="6356450"/>
            <a:ext cx="1016000" cy="364628"/>
          </a:xfrm>
        </p:spPr>
        <p:txBody>
          <a:bodyPr/>
          <a:lstStyle/>
          <a:p>
            <a:pPr>
              <a:defRPr/>
            </a:pPr>
            <a:r>
              <a:rPr lang="en-US" dirty="0"/>
              <a:t>Slide </a:t>
            </a:r>
            <a:fld id="{35AD4620-7552-4207-8973-898801ED212B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  <p:sp>
        <p:nvSpPr>
          <p:cNvPr id="7" name="Footer Placeholder 3">
            <a:extLst>
              <a:ext uri="{FF2B5EF4-FFF2-40B4-BE49-F238E27FC236}">
                <a16:creationId xmlns:a16="http://schemas.microsoft.com/office/drawing/2014/main" id="{3EE67AEA-5AB9-2FAE-3CCA-CD7AEF643263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4956048" y="6291072"/>
            <a:ext cx="2276856" cy="364628"/>
          </a:xfrm>
        </p:spPr>
        <p:txBody>
          <a:bodyPr/>
          <a:lstStyle/>
          <a:p>
            <a:pPr>
              <a:defRPr/>
            </a:pPr>
            <a:r>
              <a:rPr lang="en-US" dirty="0"/>
              <a:t>P. Tsintari,  </a:t>
            </a:r>
            <a:r>
              <a:rPr lang="en-US" dirty="0" err="1"/>
              <a:t>tsintari@frib.msu.edu</a:t>
            </a:r>
            <a:endParaRPr lang="en-US" dirty="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D82F6ADC-7D2A-D1B2-D6C4-0F306D79F62F}"/>
              </a:ext>
            </a:extLst>
          </p:cNvPr>
          <p:cNvGrpSpPr/>
          <p:nvPr/>
        </p:nvGrpSpPr>
        <p:grpSpPr>
          <a:xfrm>
            <a:off x="4991100" y="1152491"/>
            <a:ext cx="6692900" cy="4332021"/>
            <a:chOff x="4570066" y="1573174"/>
            <a:chExt cx="6692900" cy="4332021"/>
          </a:xfrm>
        </p:grpSpPr>
        <p:pic>
          <p:nvPicPr>
            <p:cNvPr id="6" name="Picture 5" descr="A graph with lines and dots&#10;&#10;AI-generated content may be incorrect.">
              <a:extLst>
                <a:ext uri="{FF2B5EF4-FFF2-40B4-BE49-F238E27FC236}">
                  <a16:creationId xmlns:a16="http://schemas.microsoft.com/office/drawing/2014/main" id="{68F307EA-624E-791E-4312-FABB2CA4CFF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570066" y="1676095"/>
              <a:ext cx="6692900" cy="4229100"/>
            </a:xfrm>
            <a:prstGeom prst="rect">
              <a:avLst/>
            </a:prstGeom>
          </p:spPr>
        </p:pic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5EF5B950-810C-4FF3-A129-5B5AFFB3A64A}"/>
                </a:ext>
              </a:extLst>
            </p:cNvPr>
            <p:cNvSpPr txBox="1"/>
            <p:nvPr/>
          </p:nvSpPr>
          <p:spPr>
            <a:xfrm>
              <a:off x="6852333" y="1573174"/>
              <a:ext cx="242047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>
                  <a:latin typeface="Garamond" panose="02020404030301010803" pitchFamily="18" charset="0"/>
                  <a:cs typeface="Calibri Light" panose="020F0302020204030204" pitchFamily="34" charset="0"/>
                </a:rPr>
                <a:t>P.  Tsintari et al. PRR (2025)</a:t>
              </a: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09D95CB7-8F78-E6A8-DC33-F30A96C83664}"/>
                  </a:ext>
                </a:extLst>
              </p:cNvPr>
              <p:cNvSpPr txBox="1"/>
              <p:nvPr/>
            </p:nvSpPr>
            <p:spPr>
              <a:xfrm>
                <a:off x="5943600" y="5402533"/>
                <a:ext cx="2786725" cy="400110"/>
              </a:xfrm>
              <a:prstGeom prst="rect">
                <a:avLst/>
              </a:prstGeom>
              <a:noFill/>
              <a:ln w="19050">
                <a:solidFill>
                  <a:srgbClr val="C00000"/>
                </a:solidFill>
              </a:ln>
            </p:spPr>
            <p:txBody>
              <a:bodyPr wrap="none" rtlCol="0" anchor="ctr">
                <a:spAutoFit/>
              </a:bodyPr>
              <a:lstStyle/>
              <a:p>
                <a:pPr defTabSz="609502" fontAlgn="auto">
                  <a:spcBef>
                    <a:spcPts val="0"/>
                  </a:spcBef>
                  <a:spcAft>
                    <a:spcPts val="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sSubPr>
                        <m:e>
                          <m:r>
                            <a:rPr lang="el-GR" sz="200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𝜎</m:t>
                          </m:r>
                        </m:e>
                        <m:sub>
                          <m:r>
                            <a:rPr lang="en-US" sz="200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𝑡𝑜𝑡𝑎𝑙</m:t>
                          </m:r>
                        </m:sub>
                      </m:sSub>
                      <m:r>
                        <a:rPr lang="en-US" sz="200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=20.3 </m:t>
                      </m:r>
                      <m:r>
                        <a:rPr lang="en-US" sz="200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±6.3 </m:t>
                      </m:r>
                      <m:r>
                        <a:rPr lang="en-US" sz="200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𝑚𝑏</m:t>
                      </m:r>
                    </m:oMath>
                  </m:oMathPara>
                </a14:m>
                <a:endParaRPr lang="en-US" sz="2000" dirty="0">
                  <a:solidFill>
                    <a:srgbClr val="000000"/>
                  </a:solidFill>
                  <a:latin typeface="Garamond" panose="02020404030301010803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09D95CB7-8F78-E6A8-DC33-F30A96C8366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43600" y="5402533"/>
                <a:ext cx="2786725" cy="400110"/>
              </a:xfrm>
              <a:prstGeom prst="rect">
                <a:avLst/>
              </a:prstGeom>
              <a:blipFill>
                <a:blip r:embed="rId4"/>
                <a:stretch>
                  <a:fillRect b="-14706"/>
                </a:stretch>
              </a:blipFill>
              <a:ln w="19050">
                <a:solidFill>
                  <a:srgbClr val="C00000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2" name="Group 21">
            <a:extLst>
              <a:ext uri="{FF2B5EF4-FFF2-40B4-BE49-F238E27FC236}">
                <a16:creationId xmlns:a16="http://schemas.microsoft.com/office/drawing/2014/main" id="{E8ACCCC7-74E0-5D1B-B11F-EE09BF0C15E4}"/>
              </a:ext>
            </a:extLst>
          </p:cNvPr>
          <p:cNvGrpSpPr/>
          <p:nvPr/>
        </p:nvGrpSpPr>
        <p:grpSpPr>
          <a:xfrm>
            <a:off x="381000" y="2148827"/>
            <a:ext cx="4514676" cy="2826756"/>
            <a:chOff x="215498" y="2202444"/>
            <a:chExt cx="4514676" cy="2826756"/>
          </a:xfrm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90EAE0E2-F575-1B5C-A8DE-436921F3E044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15498" y="2202444"/>
              <a:ext cx="4514676" cy="2826756"/>
            </a:xfrm>
            <a:prstGeom prst="rect">
              <a:avLst/>
            </a:prstGeom>
          </p:spPr>
        </p:pic>
        <p:pic>
          <p:nvPicPr>
            <p:cNvPr id="21" name="Picture 20" descr="A qr code with circles and circles&#10;&#10;AI-generated content may be incorrect.">
              <a:extLst>
                <a:ext uri="{FF2B5EF4-FFF2-40B4-BE49-F238E27FC236}">
                  <a16:creationId xmlns:a16="http://schemas.microsoft.com/office/drawing/2014/main" id="{D0D7F97D-C234-45B2-A4C5-A740587F29CB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2819400" y="4209576"/>
              <a:ext cx="819624" cy="819624"/>
            </a:xfrm>
            <a:prstGeom prst="rect">
              <a:avLst/>
            </a:prstGeom>
          </p:spPr>
        </p:pic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1550A8DD-226A-C264-D51C-027EC663776F}"/>
              </a:ext>
            </a:extLst>
          </p:cNvPr>
          <p:cNvSpPr txBox="1"/>
          <p:nvPr/>
        </p:nvSpPr>
        <p:spPr>
          <a:xfrm>
            <a:off x="773148" y="1779495"/>
            <a:ext cx="37303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Garamond" panose="02020404030301010803" pitchFamily="18" charset="0"/>
              </a:rPr>
              <a:t>First Science Publication of SECAR</a:t>
            </a:r>
          </a:p>
        </p:txBody>
      </p:sp>
    </p:spTree>
    <p:extLst>
      <p:ext uri="{BB962C8B-B14F-4D97-AF65-F5344CB8AC3E}">
        <p14:creationId xmlns:p14="http://schemas.microsoft.com/office/powerpoint/2010/main" val="88746581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B3825BAA-6B72-48F3-B688-BC5BF8418C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Weak r-process Nucleosynthesis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3AF7F83-F210-91B6-3A8D-ACA8F0F46897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P. Tsintari,  </a:t>
            </a:r>
            <a:r>
              <a:rPr lang="en-US" dirty="0" err="1"/>
              <a:t>tsintari@frib.msu.edu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56F5DB4-173C-D749-5E67-E7EA50D575E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11176000" y="6356450"/>
            <a:ext cx="1016000" cy="364628"/>
          </a:xfrm>
        </p:spPr>
        <p:txBody>
          <a:bodyPr/>
          <a:lstStyle/>
          <a:p>
            <a:pPr>
              <a:defRPr/>
            </a:pPr>
            <a:r>
              <a:rPr lang="en-US" dirty="0"/>
              <a:t>Slide </a:t>
            </a:r>
            <a:fld id="{35AD4620-7552-4207-8973-898801ED212B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4F9C0628-BD0F-85AA-645E-0C56EF06EEE1}"/>
              </a:ext>
            </a:extLst>
          </p:cNvPr>
          <p:cNvSpPr/>
          <p:nvPr/>
        </p:nvSpPr>
        <p:spPr>
          <a:xfrm>
            <a:off x="275945" y="1219090"/>
            <a:ext cx="4742957" cy="1200329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342900" indent="-342900">
              <a:buClr>
                <a:schemeClr val="tx1"/>
              </a:buClr>
              <a:buFont typeface="System Font Regular"/>
              <a:buChar char="☆"/>
            </a:pPr>
            <a:r>
              <a:rPr lang="en-US" dirty="0">
                <a:latin typeface="Garamond" panose="02020404030301010803" pitchFamily="18" charset="0"/>
              </a:rPr>
              <a:t>Occurs</a:t>
            </a:r>
            <a:r>
              <a:rPr lang="en-US" b="1" dirty="0">
                <a:latin typeface="Garamond" panose="02020404030301010803" pitchFamily="18" charset="0"/>
              </a:rPr>
              <a:t> in neutron-rich</a:t>
            </a:r>
            <a:r>
              <a:rPr lang="en-US" dirty="0">
                <a:latin typeface="Garamond" panose="02020404030301010803" pitchFamily="18" charset="0"/>
              </a:rPr>
              <a:t> outflows (Yₑ &lt; 0.5)</a:t>
            </a:r>
          </a:p>
          <a:p>
            <a:pPr marL="342900" indent="-342900">
              <a:buClr>
                <a:schemeClr val="tx1"/>
              </a:buClr>
              <a:buFont typeface="System Font Regular"/>
              <a:buChar char="☆"/>
            </a:pPr>
            <a:r>
              <a:rPr lang="en-US" dirty="0">
                <a:latin typeface="Garamond" panose="02020404030301010803" pitchFamily="18" charset="0"/>
              </a:rPr>
              <a:t>Temperatures of T </a:t>
            </a:r>
            <a:r>
              <a:rPr lang="en-US" dirty="0">
                <a:latin typeface="Garamond" panose="02020404030301010803" pitchFamily="18" charset="0"/>
                <a:cs typeface="Calibri"/>
              </a:rPr>
              <a:t>≈ 2.0 – 3.5 GK</a:t>
            </a:r>
          </a:p>
          <a:p>
            <a:pPr marL="342900" indent="-342900">
              <a:buClr>
                <a:schemeClr val="tx1"/>
              </a:buClr>
              <a:buFont typeface="System Font Regular"/>
              <a:buChar char="☆"/>
            </a:pPr>
            <a:r>
              <a:rPr lang="en-US" dirty="0">
                <a:latin typeface="Garamond" panose="02020404030301010803" pitchFamily="18" charset="0"/>
              </a:rPr>
              <a:t>(</a:t>
            </a:r>
            <a:r>
              <a:rPr lang="el-GR" dirty="0">
                <a:latin typeface="Garamond" panose="02020404030301010803" pitchFamily="18" charset="0"/>
              </a:rPr>
              <a:t>α</a:t>
            </a:r>
            <a:r>
              <a:rPr lang="en-US" dirty="0">
                <a:latin typeface="Garamond" panose="02020404030301010803" pitchFamily="18" charset="0"/>
              </a:rPr>
              <a:t>,n) reactions become faster than (n</a:t>
            </a:r>
            <a:r>
              <a:rPr lang="el-GR" dirty="0">
                <a:latin typeface="Garamond" panose="02020404030301010803" pitchFamily="18" charset="0"/>
              </a:rPr>
              <a:t>,α)</a:t>
            </a:r>
            <a:r>
              <a:rPr lang="en-US" dirty="0">
                <a:latin typeface="Garamond" panose="02020404030301010803" pitchFamily="18" charset="0"/>
              </a:rPr>
              <a:t> below ~3.5 GK</a:t>
            </a: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D1AC4E5F-0ECB-5078-9A5A-2F3EC8D93391}"/>
              </a:ext>
            </a:extLst>
          </p:cNvPr>
          <p:cNvGrpSpPr/>
          <p:nvPr/>
        </p:nvGrpSpPr>
        <p:grpSpPr>
          <a:xfrm>
            <a:off x="275945" y="2340246"/>
            <a:ext cx="3615652" cy="3145277"/>
            <a:chOff x="774700" y="3703020"/>
            <a:chExt cx="2806700" cy="2365930"/>
          </a:xfrm>
        </p:grpSpPr>
        <p:pic>
          <p:nvPicPr>
            <p:cNvPr id="20" name="Picture 19">
              <a:extLst>
                <a:ext uri="{FF2B5EF4-FFF2-40B4-BE49-F238E27FC236}">
                  <a16:creationId xmlns:a16="http://schemas.microsoft.com/office/drawing/2014/main" id="{BEA846C4-2057-FCBF-049F-39A9BBB6DD1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74700" y="3703020"/>
              <a:ext cx="2806700" cy="2239829"/>
            </a:xfrm>
            <a:prstGeom prst="rect">
              <a:avLst/>
            </a:prstGeom>
          </p:spPr>
        </p:pic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A0A8CB21-3289-1AA5-DEF7-5DB489912DD1}"/>
                </a:ext>
              </a:extLst>
            </p:cNvPr>
            <p:cNvSpPr txBox="1"/>
            <p:nvPr/>
          </p:nvSpPr>
          <p:spPr>
            <a:xfrm>
              <a:off x="1129610" y="5872163"/>
              <a:ext cx="2451790" cy="19678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100" dirty="0">
                  <a:latin typeface="Calibri Light" panose="020F0302020204030204" pitchFamily="34" charset="0"/>
                  <a:cs typeface="Calibri Light" panose="020F0302020204030204" pitchFamily="34" charset="0"/>
                </a:rPr>
                <a:t>Bliss, </a:t>
              </a:r>
              <a:r>
                <a:rPr lang="en-US" sz="1100" dirty="0" err="1">
                  <a:latin typeface="Calibri Light" panose="020F0302020204030204" pitchFamily="34" charset="0"/>
                  <a:cs typeface="Calibri Light" panose="020F0302020204030204" pitchFamily="34" charset="0"/>
                </a:rPr>
                <a:t>Arcones</a:t>
              </a:r>
              <a:r>
                <a:rPr lang="en-US" sz="1100" dirty="0">
                  <a:latin typeface="Calibri Light" panose="020F0302020204030204" pitchFamily="34" charset="0"/>
                  <a:cs typeface="Calibri Light" panose="020F0302020204030204" pitchFamily="34" charset="0"/>
                </a:rPr>
                <a:t>, Montes &amp; Pereira, J. Phys. G (2017)</a:t>
              </a:r>
            </a:p>
          </p:txBody>
        </p:sp>
      </p:grpSp>
      <p:pic>
        <p:nvPicPr>
          <p:cNvPr id="19" name="Picture 18">
            <a:extLst>
              <a:ext uri="{FF2B5EF4-FFF2-40B4-BE49-F238E27FC236}">
                <a16:creationId xmlns:a16="http://schemas.microsoft.com/office/drawing/2014/main" id="{4A437A83-8414-CBB5-EE41-706446EF0FC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28850" y="1310679"/>
            <a:ext cx="2927807" cy="1987016"/>
          </a:xfrm>
          <a:prstGeom prst="rect">
            <a:avLst/>
          </a:prstGeom>
        </p:spPr>
      </p:pic>
      <p:grpSp>
        <p:nvGrpSpPr>
          <p:cNvPr id="10" name="Group 9">
            <a:extLst>
              <a:ext uri="{FF2B5EF4-FFF2-40B4-BE49-F238E27FC236}">
                <a16:creationId xmlns:a16="http://schemas.microsoft.com/office/drawing/2014/main" id="{F8D72C91-DA18-092E-F2E8-5DA6C20F72B6}"/>
              </a:ext>
            </a:extLst>
          </p:cNvPr>
          <p:cNvGrpSpPr/>
          <p:nvPr/>
        </p:nvGrpSpPr>
        <p:grpSpPr>
          <a:xfrm>
            <a:off x="7301997" y="2078544"/>
            <a:ext cx="4585203" cy="3501042"/>
            <a:chOff x="1139498" y="3238757"/>
            <a:chExt cx="3928535" cy="2750044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818BBBD7-2BA9-6242-8187-BE6FD32A8CB0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rcRect t="8907" r="7643"/>
            <a:stretch>
              <a:fillRect/>
            </a:stretch>
          </p:blipFill>
          <p:spPr>
            <a:xfrm>
              <a:off x="1139498" y="3379912"/>
              <a:ext cx="3928535" cy="2608889"/>
            </a:xfrm>
            <a:prstGeom prst="rect">
              <a:avLst/>
            </a:prstGeom>
          </p:spPr>
        </p:pic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53F02765-13D2-4913-1752-EC98E0CB4415}"/>
                </a:ext>
              </a:extLst>
            </p:cNvPr>
            <p:cNvSpPr txBox="1"/>
            <p:nvPr/>
          </p:nvSpPr>
          <p:spPr>
            <a:xfrm>
              <a:off x="2323184" y="3238757"/>
              <a:ext cx="2245221" cy="22725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>
                  <a:latin typeface="Calibri Light" panose="020F0302020204030204" pitchFamily="34" charset="0"/>
                  <a:cs typeface="Calibri Light" panose="020F0302020204030204" pitchFamily="34" charset="0"/>
                </a:rPr>
                <a:t>Kiss, </a:t>
              </a:r>
              <a:r>
                <a:rPr lang="en-US" sz="1100" dirty="0" err="1">
                  <a:latin typeface="Calibri Light" panose="020F0302020204030204" pitchFamily="34" charset="0"/>
                  <a:cs typeface="Calibri Light" panose="020F0302020204030204" pitchFamily="34" charset="0"/>
                </a:rPr>
                <a:t>Arcones</a:t>
              </a:r>
              <a:r>
                <a:rPr lang="en-US" sz="1100" dirty="0">
                  <a:latin typeface="Calibri Light" panose="020F0302020204030204" pitchFamily="34" charset="0"/>
                  <a:cs typeface="Calibri Light" panose="020F0302020204030204" pitchFamily="34" charset="0"/>
                </a:rPr>
                <a:t>, Montes et al. </a:t>
              </a:r>
              <a:r>
                <a:rPr lang="en-US" sz="1100" dirty="0" err="1">
                  <a:latin typeface="Calibri Light" panose="020F0302020204030204" pitchFamily="34" charset="0"/>
                  <a:cs typeface="Calibri Light" panose="020F0302020204030204" pitchFamily="34" charset="0"/>
                </a:rPr>
                <a:t>ApJ</a:t>
              </a:r>
              <a:r>
                <a:rPr lang="en-US" sz="1100" dirty="0">
                  <a:latin typeface="Calibri Light" panose="020F0302020204030204" pitchFamily="34" charset="0"/>
                  <a:cs typeface="Calibri Light" panose="020F0302020204030204" pitchFamily="34" charset="0"/>
                </a:rPr>
                <a:t> (2025) </a:t>
              </a:r>
            </a:p>
          </p:txBody>
        </p:sp>
      </p:grpSp>
      <p:sp>
        <p:nvSpPr>
          <p:cNvPr id="11" name="TextBox 10">
            <a:extLst>
              <a:ext uri="{FF2B5EF4-FFF2-40B4-BE49-F238E27FC236}">
                <a16:creationId xmlns:a16="http://schemas.microsoft.com/office/drawing/2014/main" id="{FD40FA4F-153A-B884-9FE9-21438E4ADEFD}"/>
              </a:ext>
            </a:extLst>
          </p:cNvPr>
          <p:cNvSpPr txBox="1"/>
          <p:nvPr/>
        </p:nvSpPr>
        <p:spPr>
          <a:xfrm>
            <a:off x="5408023" y="478100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057B3535-3EB3-F745-A674-D361D34B111E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r="9545"/>
          <a:stretch>
            <a:fillRect/>
          </a:stretch>
        </p:blipFill>
        <p:spPr>
          <a:xfrm>
            <a:off x="4008835" y="3693023"/>
            <a:ext cx="3180483" cy="2175965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90B2BBCC-28D4-A566-0DE9-7AEEB11E48A1}"/>
              </a:ext>
            </a:extLst>
          </p:cNvPr>
          <p:cNvSpPr txBox="1"/>
          <p:nvPr/>
        </p:nvSpPr>
        <p:spPr>
          <a:xfrm>
            <a:off x="8412785" y="1459280"/>
            <a:ext cx="2736711" cy="461665"/>
          </a:xfrm>
          <a:prstGeom prst="rect">
            <a:avLst/>
          </a:prstGeom>
          <a:noFill/>
          <a:ln w="28575">
            <a:solidFill>
              <a:srgbClr val="064308"/>
            </a:solidFill>
          </a:ln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Garamond" panose="02020404030301010803" pitchFamily="18" charset="0"/>
              </a:rPr>
              <a:t>The case of </a:t>
            </a:r>
            <a:r>
              <a:rPr lang="en-US" sz="2400" baseline="30000" dirty="0">
                <a:latin typeface="Garamond" panose="02020404030301010803" pitchFamily="18" charset="0"/>
              </a:rPr>
              <a:t>86</a:t>
            </a:r>
            <a:r>
              <a:rPr lang="en-US" sz="2400" dirty="0">
                <a:latin typeface="Garamond" panose="02020404030301010803" pitchFamily="18" charset="0"/>
              </a:rPr>
              <a:t>Kr(</a:t>
            </a:r>
            <a:r>
              <a:rPr lang="en-US" sz="2400" dirty="0" err="1">
                <a:latin typeface="Garamond" panose="02020404030301010803" pitchFamily="18" charset="0"/>
              </a:rPr>
              <a:t>a,n</a:t>
            </a:r>
            <a:r>
              <a:rPr lang="en-US" sz="2400" dirty="0">
                <a:latin typeface="Garamond" panose="02020404030301010803" pitchFamily="18" charset="0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88535033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CF730F5-7616-D676-91BA-932D95A03DE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71AD44B-C211-63C1-EE31-E3210A9345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aseline="30000" dirty="0"/>
              <a:t>86</a:t>
            </a:r>
            <a:r>
              <a:rPr lang="en-US" dirty="0"/>
              <a:t>Kr</a:t>
            </a:r>
            <a:r>
              <a:rPr lang="el-GR" dirty="0"/>
              <a:t>(α</a:t>
            </a:r>
            <a:r>
              <a:rPr lang="en-US" dirty="0"/>
              <a:t>,</a:t>
            </a:r>
            <a:r>
              <a:rPr lang="en-US" dirty="0" err="1"/>
              <a:t>xn</a:t>
            </a:r>
            <a:r>
              <a:rPr lang="en-US" dirty="0"/>
              <a:t>) Reaction Measurement with SECAR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3C97B7E-63CC-431A-D658-8FF9FC3C01B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11149874" y="6363219"/>
            <a:ext cx="1016000" cy="364628"/>
          </a:xfrm>
        </p:spPr>
        <p:txBody>
          <a:bodyPr/>
          <a:lstStyle/>
          <a:p>
            <a:pPr>
              <a:defRPr/>
            </a:pPr>
            <a:r>
              <a:rPr lang="en-US" dirty="0"/>
              <a:t>Slide </a:t>
            </a:r>
            <a:fld id="{35AD4620-7552-4207-8973-898801ED212B}" type="slidenum">
              <a:rPr lang="en-US" smtClean="0"/>
              <a:pPr>
                <a:defRPr/>
              </a:pPr>
              <a:t>12</a:t>
            </a:fld>
            <a:endParaRPr lang="en-US" dirty="0"/>
          </a:p>
        </p:txBody>
      </p:sp>
      <p:grpSp>
        <p:nvGrpSpPr>
          <p:cNvPr id="92" name="Group 91">
            <a:extLst>
              <a:ext uri="{FF2B5EF4-FFF2-40B4-BE49-F238E27FC236}">
                <a16:creationId xmlns:a16="http://schemas.microsoft.com/office/drawing/2014/main" id="{5C5A8775-8BA1-37EA-E16C-36915D1497A3}"/>
              </a:ext>
            </a:extLst>
          </p:cNvPr>
          <p:cNvGrpSpPr/>
          <p:nvPr/>
        </p:nvGrpSpPr>
        <p:grpSpPr>
          <a:xfrm>
            <a:off x="4572000" y="1371600"/>
            <a:ext cx="7086600" cy="4334256"/>
            <a:chOff x="2004551" y="1484763"/>
            <a:chExt cx="8182898" cy="4432613"/>
          </a:xfrm>
        </p:grpSpPr>
        <p:grpSp>
          <p:nvGrpSpPr>
            <p:cNvPr id="93" name="Group 92">
              <a:extLst>
                <a:ext uri="{FF2B5EF4-FFF2-40B4-BE49-F238E27FC236}">
                  <a16:creationId xmlns:a16="http://schemas.microsoft.com/office/drawing/2014/main" id="{C8A22C55-4296-A02F-A79F-D857975D9CEC}"/>
                </a:ext>
              </a:extLst>
            </p:cNvPr>
            <p:cNvGrpSpPr/>
            <p:nvPr/>
          </p:nvGrpSpPr>
          <p:grpSpPr>
            <a:xfrm>
              <a:off x="2004551" y="1484763"/>
              <a:ext cx="8182898" cy="4432613"/>
              <a:chOff x="2004551" y="1484763"/>
              <a:chExt cx="8182898" cy="4432613"/>
            </a:xfrm>
          </p:grpSpPr>
          <p:grpSp>
            <p:nvGrpSpPr>
              <p:cNvPr id="96" name="Group 95">
                <a:extLst>
                  <a:ext uri="{FF2B5EF4-FFF2-40B4-BE49-F238E27FC236}">
                    <a16:creationId xmlns:a16="http://schemas.microsoft.com/office/drawing/2014/main" id="{0A754C39-8F9E-ECA6-A6C4-4C7C97C81790}"/>
                  </a:ext>
                </a:extLst>
              </p:cNvPr>
              <p:cNvGrpSpPr/>
              <p:nvPr/>
            </p:nvGrpSpPr>
            <p:grpSpPr>
              <a:xfrm>
                <a:off x="2004551" y="1484763"/>
                <a:ext cx="8182898" cy="4432613"/>
                <a:chOff x="2004551" y="1676314"/>
                <a:chExt cx="8182898" cy="4432613"/>
              </a:xfrm>
            </p:grpSpPr>
            <p:pic>
              <p:nvPicPr>
                <p:cNvPr id="124" name="Picture 123">
                  <a:extLst>
                    <a:ext uri="{FF2B5EF4-FFF2-40B4-BE49-F238E27FC236}">
                      <a16:creationId xmlns:a16="http://schemas.microsoft.com/office/drawing/2014/main" id="{CB5A4BDF-3489-6110-AA62-AAEAA4613021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t="6072" r="473" b="1876"/>
                <a:stretch/>
              </p:blipFill>
              <p:spPr>
                <a:xfrm>
                  <a:off x="2004551" y="1676314"/>
                  <a:ext cx="8182898" cy="4432613"/>
                </a:xfrm>
                <a:prstGeom prst="rect">
                  <a:avLst/>
                </a:prstGeom>
              </p:spPr>
            </p:pic>
            <p:cxnSp>
              <p:nvCxnSpPr>
                <p:cNvPr id="125" name="Straight Arrow Connector 124">
                  <a:extLst>
                    <a:ext uri="{FF2B5EF4-FFF2-40B4-BE49-F238E27FC236}">
                      <a16:creationId xmlns:a16="http://schemas.microsoft.com/office/drawing/2014/main" id="{27466743-091D-1A5D-F65E-E54BDCCD8E26}"/>
                    </a:ext>
                  </a:extLst>
                </p:cNvPr>
                <p:cNvCxnSpPr>
                  <a:cxnSpLocks/>
                  <a:stCxn id="126" idx="1"/>
                </p:cNvCxnSpPr>
                <p:nvPr/>
              </p:nvCxnSpPr>
              <p:spPr>
                <a:xfrm flipH="1" flipV="1">
                  <a:off x="7248161" y="5428058"/>
                  <a:ext cx="1175114" cy="334149"/>
                </a:xfrm>
                <a:prstGeom prst="straightConnector1">
                  <a:avLst/>
                </a:prstGeom>
                <a:noFill/>
                <a:ln w="38100" cap="flat" cmpd="sng" algn="ctr">
                  <a:solidFill>
                    <a:srgbClr val="032480"/>
                  </a:solidFill>
                  <a:prstDash val="solid"/>
                  <a:tailEnd type="triangle"/>
                </a:ln>
                <a:effectLst/>
              </p:spPr>
            </p:cxnSp>
            <p:sp>
              <p:nvSpPr>
                <p:cNvPr id="126" name="TextBox 125">
                  <a:extLst>
                    <a:ext uri="{FF2B5EF4-FFF2-40B4-BE49-F238E27FC236}">
                      <a16:creationId xmlns:a16="http://schemas.microsoft.com/office/drawing/2014/main" id="{5A65A660-9474-BD3E-E048-1EA9F30FE856}"/>
                    </a:ext>
                  </a:extLst>
                </p:cNvPr>
                <p:cNvSpPr txBox="1"/>
                <p:nvPr/>
              </p:nvSpPr>
              <p:spPr>
                <a:xfrm>
                  <a:off x="8423276" y="5537660"/>
                  <a:ext cx="817575" cy="449095"/>
                </a:xfrm>
                <a:prstGeom prst="rect">
                  <a:avLst/>
                </a:prstGeom>
                <a:solidFill>
                  <a:srgbClr val="032480"/>
                </a:solidFill>
                <a:ln>
                  <a:solidFill>
                    <a:srgbClr val="355A52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pPr marL="0" marR="0" lvl="0" indent="0" algn="ctr" defTabSz="609502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0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Garamond" panose="02020404030301010803"/>
                      <a:ea typeface="+mn-ea"/>
                      <a:cs typeface="+mn-cs"/>
                    </a:rPr>
                    <a:t>Final Cleanup</a:t>
                  </a:r>
                </a:p>
              </p:txBody>
            </p:sp>
            <p:cxnSp>
              <p:nvCxnSpPr>
                <p:cNvPr id="127" name="Straight Arrow Connector 126">
                  <a:extLst>
                    <a:ext uri="{FF2B5EF4-FFF2-40B4-BE49-F238E27FC236}">
                      <a16:creationId xmlns:a16="http://schemas.microsoft.com/office/drawing/2014/main" id="{8653FFE2-5C22-50A9-7B6B-0CEF4F36D51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182280" y="2552460"/>
                  <a:ext cx="732359" cy="773730"/>
                </a:xfrm>
                <a:prstGeom prst="straightConnector1">
                  <a:avLst/>
                </a:prstGeom>
                <a:noFill/>
                <a:ln w="38100" cap="flat" cmpd="sng" algn="ctr">
                  <a:solidFill>
                    <a:srgbClr val="032480"/>
                  </a:solidFill>
                  <a:prstDash val="solid"/>
                  <a:tailEnd type="triangle"/>
                </a:ln>
                <a:effectLst/>
              </p:spPr>
            </p:cxnSp>
            <p:sp>
              <p:nvSpPr>
                <p:cNvPr id="128" name="TextBox 127">
                  <a:extLst>
                    <a:ext uri="{FF2B5EF4-FFF2-40B4-BE49-F238E27FC236}">
                      <a16:creationId xmlns:a16="http://schemas.microsoft.com/office/drawing/2014/main" id="{C8992CF9-F06E-27EF-992C-773DF991454B}"/>
                    </a:ext>
                  </a:extLst>
                </p:cNvPr>
                <p:cNvSpPr txBox="1"/>
                <p:nvPr/>
              </p:nvSpPr>
              <p:spPr>
                <a:xfrm>
                  <a:off x="7677590" y="2406898"/>
                  <a:ext cx="974769" cy="461665"/>
                </a:xfrm>
                <a:prstGeom prst="rect">
                  <a:avLst/>
                </a:prstGeom>
                <a:solidFill>
                  <a:srgbClr val="032480"/>
                </a:solidFill>
                <a:ln>
                  <a:solidFill>
                    <a:srgbClr val="355A52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pPr marL="0" marR="0" lvl="0" indent="0" algn="ctr" defTabSz="609502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0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Garamond" panose="02020404030301010803"/>
                      <a:ea typeface="+mn-ea"/>
                      <a:cs typeface="+mn-cs"/>
                    </a:rPr>
                    <a:t>Recoil Separation</a:t>
                  </a:r>
                </a:p>
              </p:txBody>
            </p:sp>
            <p:cxnSp>
              <p:nvCxnSpPr>
                <p:cNvPr id="129" name="Straight Arrow Connector 128">
                  <a:extLst>
                    <a:ext uri="{FF2B5EF4-FFF2-40B4-BE49-F238E27FC236}">
                      <a16:creationId xmlns:a16="http://schemas.microsoft.com/office/drawing/2014/main" id="{BAE3B2B8-83DF-213C-693E-354691540F0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7585094" y="2842235"/>
                  <a:ext cx="568305" cy="811107"/>
                </a:xfrm>
                <a:prstGeom prst="straightConnector1">
                  <a:avLst/>
                </a:prstGeom>
                <a:noFill/>
                <a:ln w="38100" cap="flat" cmpd="sng" algn="ctr">
                  <a:solidFill>
                    <a:srgbClr val="032480"/>
                  </a:solidFill>
                  <a:prstDash val="solid"/>
                  <a:tailEnd type="triangle"/>
                </a:ln>
                <a:effectLst/>
              </p:spPr>
            </p:cxnSp>
            <p:cxnSp>
              <p:nvCxnSpPr>
                <p:cNvPr id="130" name="Straight Arrow Connector 129">
                  <a:extLst>
                    <a:ext uri="{FF2B5EF4-FFF2-40B4-BE49-F238E27FC236}">
                      <a16:creationId xmlns:a16="http://schemas.microsoft.com/office/drawing/2014/main" id="{22AE7C60-E0EA-9996-37E5-23CDE7015EE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7952486" y="2842235"/>
                  <a:ext cx="227316" cy="2225493"/>
                </a:xfrm>
                <a:prstGeom prst="straightConnector1">
                  <a:avLst/>
                </a:prstGeom>
                <a:noFill/>
                <a:ln w="38100" cap="flat" cmpd="sng" algn="ctr">
                  <a:solidFill>
                    <a:srgbClr val="032480"/>
                  </a:solidFill>
                  <a:prstDash val="solid"/>
                  <a:tailEnd type="triangle"/>
                </a:ln>
                <a:effectLst/>
              </p:spPr>
            </p:cxnSp>
            <p:sp>
              <p:nvSpPr>
                <p:cNvPr id="131" name="TextBox 130">
                  <a:extLst>
                    <a:ext uri="{FF2B5EF4-FFF2-40B4-BE49-F238E27FC236}">
                      <a16:creationId xmlns:a16="http://schemas.microsoft.com/office/drawing/2014/main" id="{F6502243-660D-3481-E80F-3269A2C585C9}"/>
                    </a:ext>
                  </a:extLst>
                </p:cNvPr>
                <p:cNvSpPr txBox="1"/>
                <p:nvPr/>
              </p:nvSpPr>
              <p:spPr>
                <a:xfrm>
                  <a:off x="3705110" y="2214404"/>
                  <a:ext cx="1130173" cy="461665"/>
                </a:xfrm>
                <a:prstGeom prst="rect">
                  <a:avLst/>
                </a:prstGeom>
                <a:solidFill>
                  <a:srgbClr val="032480"/>
                </a:solidFill>
                <a:ln>
                  <a:solidFill>
                    <a:srgbClr val="355A52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pPr marL="0" marR="0" lvl="0" indent="0" algn="ctr" defTabSz="609502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0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Garamond" panose="02020404030301010803"/>
                      <a:ea typeface="+mn-ea"/>
                      <a:cs typeface="+mn-cs"/>
                    </a:rPr>
                    <a:t>Charge State selection</a:t>
                  </a:r>
                </a:p>
              </p:txBody>
            </p:sp>
            <p:sp>
              <p:nvSpPr>
                <p:cNvPr id="132" name="TextBox 131">
                  <a:extLst>
                    <a:ext uri="{FF2B5EF4-FFF2-40B4-BE49-F238E27FC236}">
                      <a16:creationId xmlns:a16="http://schemas.microsoft.com/office/drawing/2014/main" id="{EBE03902-8046-2474-2DC3-1D0E8BB6581B}"/>
                    </a:ext>
                  </a:extLst>
                </p:cNvPr>
                <p:cNvSpPr txBox="1"/>
                <p:nvPr/>
              </p:nvSpPr>
              <p:spPr>
                <a:xfrm>
                  <a:off x="2065968" y="2766016"/>
                  <a:ext cx="1130173" cy="461665"/>
                </a:xfrm>
                <a:prstGeom prst="rect">
                  <a:avLst/>
                </a:prstGeom>
                <a:solidFill>
                  <a:srgbClr val="032480"/>
                </a:solidFill>
                <a:ln>
                  <a:solidFill>
                    <a:srgbClr val="355A52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pPr marL="0" marR="0" lvl="0" indent="0" algn="ctr" defTabSz="609502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0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Garamond" panose="02020404030301010803"/>
                      <a:ea typeface="+mn-ea"/>
                      <a:cs typeface="+mn-cs"/>
                    </a:rPr>
                    <a:t>Target Chamber</a:t>
                  </a:r>
                </a:p>
              </p:txBody>
            </p:sp>
            <p:sp>
              <p:nvSpPr>
                <p:cNvPr id="133" name="TextBox 132">
                  <a:extLst>
                    <a:ext uri="{FF2B5EF4-FFF2-40B4-BE49-F238E27FC236}">
                      <a16:creationId xmlns:a16="http://schemas.microsoft.com/office/drawing/2014/main" id="{9548B9E8-946F-F10D-C934-BDC8DA076AFD}"/>
                    </a:ext>
                  </a:extLst>
                </p:cNvPr>
                <p:cNvSpPr txBox="1"/>
                <p:nvPr/>
              </p:nvSpPr>
              <p:spPr>
                <a:xfrm>
                  <a:off x="3600780" y="5450279"/>
                  <a:ext cx="990916" cy="449095"/>
                </a:xfrm>
                <a:prstGeom prst="rect">
                  <a:avLst/>
                </a:prstGeom>
                <a:solidFill>
                  <a:srgbClr val="032480"/>
                </a:solidFill>
                <a:ln>
                  <a:solidFill>
                    <a:srgbClr val="355A52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pPr marL="0" marR="0" lvl="0" indent="0" algn="ctr" defTabSz="609502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0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Garamond" panose="02020404030301010803"/>
                      <a:ea typeface="+mn-ea"/>
                      <a:cs typeface="+mn-cs"/>
                    </a:rPr>
                    <a:t>Recoil Detection</a:t>
                  </a:r>
                </a:p>
              </p:txBody>
            </p:sp>
            <p:sp>
              <p:nvSpPr>
                <p:cNvPr id="134" name="Right Arrow 133">
                  <a:extLst>
                    <a:ext uri="{FF2B5EF4-FFF2-40B4-BE49-F238E27FC236}">
                      <a16:creationId xmlns:a16="http://schemas.microsoft.com/office/drawing/2014/main" id="{571AFF67-DDB6-7F77-07D1-882E4649E29A}"/>
                    </a:ext>
                  </a:extLst>
                </p:cNvPr>
                <p:cNvSpPr/>
                <p:nvPr/>
              </p:nvSpPr>
              <p:spPr>
                <a:xfrm rot="19267106">
                  <a:off x="2034174" y="4199395"/>
                  <a:ext cx="776932" cy="337253"/>
                </a:xfrm>
                <a:prstGeom prst="rightArrow">
                  <a:avLst>
                    <a:gd name="adj1" fmla="val 60549"/>
                    <a:gd name="adj2" fmla="val 78507"/>
                  </a:avLst>
                </a:prstGeom>
                <a:solidFill>
                  <a:srgbClr val="032380"/>
                </a:solidFill>
                <a:ln w="9525" cap="flat" cmpd="sng" algn="ctr">
                  <a:solidFill>
                    <a:srgbClr val="FFFF00"/>
                  </a:solidFill>
                  <a:prstDash val="solid"/>
                </a:ln>
                <a:effectLst>
                  <a:outerShdw blurRad="40000" dist="23000" dir="5400000" rotWithShape="0">
                    <a:srgbClr val="000000">
                      <a:alpha val="35000"/>
                    </a:srgb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defTabSz="609502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9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Garamond" panose="02020404030301010803"/>
                      <a:ea typeface="+mn-ea"/>
                      <a:cs typeface="+mn-cs"/>
                    </a:rPr>
                    <a:t>Beam</a:t>
                  </a:r>
                </a:p>
              </p:txBody>
            </p:sp>
            <p:cxnSp>
              <p:nvCxnSpPr>
                <p:cNvPr id="135" name="Straight Arrow Connector 134">
                  <a:extLst>
                    <a:ext uri="{FF2B5EF4-FFF2-40B4-BE49-F238E27FC236}">
                      <a16:creationId xmlns:a16="http://schemas.microsoft.com/office/drawing/2014/main" id="{20A9E81D-787F-F125-00E9-5F27501F52D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4519499" y="5101537"/>
                  <a:ext cx="770131" cy="556125"/>
                </a:xfrm>
                <a:prstGeom prst="straightConnector1">
                  <a:avLst/>
                </a:prstGeom>
                <a:noFill/>
                <a:ln w="38100" cap="flat" cmpd="sng" algn="ctr">
                  <a:solidFill>
                    <a:srgbClr val="032480"/>
                  </a:solidFill>
                  <a:prstDash val="solid"/>
                  <a:tailEnd type="triangle"/>
                </a:ln>
                <a:effectLst/>
              </p:spPr>
            </p:cxnSp>
            <p:cxnSp>
              <p:nvCxnSpPr>
                <p:cNvPr id="136" name="Straight Arrow Connector 135">
                  <a:extLst>
                    <a:ext uri="{FF2B5EF4-FFF2-40B4-BE49-F238E27FC236}">
                      <a16:creationId xmlns:a16="http://schemas.microsoft.com/office/drawing/2014/main" id="{81710A89-11B1-20C7-3669-BF50A5B29A63}"/>
                    </a:ext>
                  </a:extLst>
                </p:cNvPr>
                <p:cNvCxnSpPr>
                  <a:cxnSpLocks/>
                  <a:stCxn id="132" idx="2"/>
                </p:cNvCxnSpPr>
                <p:nvPr/>
              </p:nvCxnSpPr>
              <p:spPr>
                <a:xfrm>
                  <a:off x="2631055" y="3227681"/>
                  <a:ext cx="109648" cy="823458"/>
                </a:xfrm>
                <a:prstGeom prst="straightConnector1">
                  <a:avLst/>
                </a:prstGeom>
                <a:noFill/>
                <a:ln w="38100" cap="flat" cmpd="sng" algn="ctr">
                  <a:solidFill>
                    <a:srgbClr val="032480"/>
                  </a:solidFill>
                  <a:prstDash val="solid"/>
                  <a:tailEnd type="triangle"/>
                </a:ln>
                <a:effectLst/>
              </p:spPr>
            </p:cxnSp>
          </p:grpSp>
          <p:sp>
            <p:nvSpPr>
              <p:cNvPr id="97" name="TextBox 96">
                <a:extLst>
                  <a:ext uri="{FF2B5EF4-FFF2-40B4-BE49-F238E27FC236}">
                    <a16:creationId xmlns:a16="http://schemas.microsoft.com/office/drawing/2014/main" id="{792F6F63-70C9-81C6-7A40-B6DA45F2FF10}"/>
                  </a:ext>
                </a:extLst>
              </p:cNvPr>
              <p:cNvSpPr txBox="1"/>
              <p:nvPr/>
            </p:nvSpPr>
            <p:spPr>
              <a:xfrm>
                <a:off x="4090879" y="2929249"/>
                <a:ext cx="375424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defTabSz="609502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FFFF00"/>
                    </a:solidFill>
                    <a:effectLst/>
                    <a:uLnTx/>
                    <a:uFillTx/>
                    <a:latin typeface="Garamond" panose="02020404030301010803"/>
                    <a:ea typeface="+mn-ea"/>
                    <a:cs typeface="+mn-cs"/>
                  </a:rPr>
                  <a:t>Q3</a:t>
                </a:r>
              </a:p>
            </p:txBody>
          </p:sp>
          <p:sp>
            <p:nvSpPr>
              <p:cNvPr id="98" name="TextBox 97">
                <a:extLst>
                  <a:ext uri="{FF2B5EF4-FFF2-40B4-BE49-F238E27FC236}">
                    <a16:creationId xmlns:a16="http://schemas.microsoft.com/office/drawing/2014/main" id="{9E52D535-89F0-B2C9-8196-06D38562B85D}"/>
                  </a:ext>
                </a:extLst>
              </p:cNvPr>
              <p:cNvSpPr txBox="1"/>
              <p:nvPr/>
            </p:nvSpPr>
            <p:spPr>
              <a:xfrm>
                <a:off x="4334535" y="2956013"/>
                <a:ext cx="375424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defTabSz="609502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FFFF00"/>
                    </a:solidFill>
                    <a:effectLst/>
                    <a:uLnTx/>
                    <a:uFillTx/>
                    <a:latin typeface="Garamond" panose="02020404030301010803"/>
                    <a:ea typeface="+mn-ea"/>
                    <a:cs typeface="+mn-cs"/>
                  </a:rPr>
                  <a:t>Q4</a:t>
                </a:r>
              </a:p>
            </p:txBody>
          </p:sp>
          <p:sp>
            <p:nvSpPr>
              <p:cNvPr id="99" name="TextBox 98">
                <a:extLst>
                  <a:ext uri="{FF2B5EF4-FFF2-40B4-BE49-F238E27FC236}">
                    <a16:creationId xmlns:a16="http://schemas.microsoft.com/office/drawing/2014/main" id="{B322D5C7-61BB-0672-274F-3CC2CBE24680}"/>
                  </a:ext>
                </a:extLst>
              </p:cNvPr>
              <p:cNvSpPr txBox="1"/>
              <p:nvPr/>
            </p:nvSpPr>
            <p:spPr>
              <a:xfrm>
                <a:off x="4568897" y="2988220"/>
                <a:ext cx="375424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defTabSz="609502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FFFF00"/>
                    </a:solidFill>
                    <a:effectLst/>
                    <a:uLnTx/>
                    <a:uFillTx/>
                    <a:latin typeface="Garamond" panose="02020404030301010803"/>
                    <a:ea typeface="+mn-ea"/>
                    <a:cs typeface="+mn-cs"/>
                  </a:rPr>
                  <a:t>Q5</a:t>
                </a:r>
              </a:p>
            </p:txBody>
          </p:sp>
          <p:sp>
            <p:nvSpPr>
              <p:cNvPr id="100" name="TextBox 99">
                <a:extLst>
                  <a:ext uri="{FF2B5EF4-FFF2-40B4-BE49-F238E27FC236}">
                    <a16:creationId xmlns:a16="http://schemas.microsoft.com/office/drawing/2014/main" id="{AB2A1939-1091-1040-1997-8F5EE8448A96}"/>
                  </a:ext>
                </a:extLst>
              </p:cNvPr>
              <p:cNvSpPr txBox="1"/>
              <p:nvPr/>
            </p:nvSpPr>
            <p:spPr>
              <a:xfrm>
                <a:off x="5735255" y="2820080"/>
                <a:ext cx="378630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defTabSz="609502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FFFF00"/>
                    </a:solidFill>
                    <a:effectLst/>
                    <a:uLnTx/>
                    <a:uFillTx/>
                    <a:latin typeface="Garamond" panose="02020404030301010803"/>
                    <a:ea typeface="+mn-ea"/>
                    <a:cs typeface="+mn-cs"/>
                  </a:rPr>
                  <a:t>Q6</a:t>
                </a:r>
              </a:p>
            </p:txBody>
          </p:sp>
          <p:sp>
            <p:nvSpPr>
              <p:cNvPr id="101" name="TextBox 100">
                <a:extLst>
                  <a:ext uri="{FF2B5EF4-FFF2-40B4-BE49-F238E27FC236}">
                    <a16:creationId xmlns:a16="http://schemas.microsoft.com/office/drawing/2014/main" id="{07F6E14C-706C-A12C-C081-D0E2CEE84A15}"/>
                  </a:ext>
                </a:extLst>
              </p:cNvPr>
              <p:cNvSpPr txBox="1"/>
              <p:nvPr/>
            </p:nvSpPr>
            <p:spPr>
              <a:xfrm>
                <a:off x="5970271" y="2834324"/>
                <a:ext cx="378630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defTabSz="609502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FFFF00"/>
                    </a:solidFill>
                    <a:effectLst/>
                    <a:uLnTx/>
                    <a:uFillTx/>
                    <a:latin typeface="Garamond" panose="02020404030301010803"/>
                    <a:ea typeface="+mn-ea"/>
                    <a:cs typeface="+mn-cs"/>
                  </a:rPr>
                  <a:t>Q7</a:t>
                </a:r>
              </a:p>
            </p:txBody>
          </p:sp>
          <p:sp>
            <p:nvSpPr>
              <p:cNvPr id="102" name="TextBox 101">
                <a:extLst>
                  <a:ext uri="{FF2B5EF4-FFF2-40B4-BE49-F238E27FC236}">
                    <a16:creationId xmlns:a16="http://schemas.microsoft.com/office/drawing/2014/main" id="{FEAF3EF3-C88C-CA42-6CD0-15AD4FD66FFE}"/>
                  </a:ext>
                </a:extLst>
              </p:cNvPr>
              <p:cNvSpPr txBox="1"/>
              <p:nvPr/>
            </p:nvSpPr>
            <p:spPr>
              <a:xfrm>
                <a:off x="6266632" y="4824920"/>
                <a:ext cx="439544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defTabSz="609502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FFFF00"/>
                    </a:solidFill>
                    <a:effectLst/>
                    <a:uLnTx/>
                    <a:uFillTx/>
                    <a:latin typeface="Garamond" panose="02020404030301010803"/>
                    <a:ea typeface="+mn-ea"/>
                    <a:cs typeface="+mn-cs"/>
                  </a:rPr>
                  <a:t>Q14</a:t>
                </a:r>
              </a:p>
            </p:txBody>
          </p:sp>
          <p:sp>
            <p:nvSpPr>
              <p:cNvPr id="103" name="TextBox 102">
                <a:extLst>
                  <a:ext uri="{FF2B5EF4-FFF2-40B4-BE49-F238E27FC236}">
                    <a16:creationId xmlns:a16="http://schemas.microsoft.com/office/drawing/2014/main" id="{C4EB2202-6103-62C5-7DAE-D56C8F9F05EA}"/>
                  </a:ext>
                </a:extLst>
              </p:cNvPr>
              <p:cNvSpPr txBox="1"/>
              <p:nvPr/>
            </p:nvSpPr>
            <p:spPr>
              <a:xfrm>
                <a:off x="6004996" y="4769809"/>
                <a:ext cx="439544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defTabSz="609502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FFFF00"/>
                    </a:solidFill>
                    <a:effectLst/>
                    <a:uLnTx/>
                    <a:uFillTx/>
                    <a:latin typeface="Garamond" panose="02020404030301010803"/>
                    <a:ea typeface="+mn-ea"/>
                    <a:cs typeface="+mn-cs"/>
                  </a:rPr>
                  <a:t>Q15</a:t>
                </a:r>
              </a:p>
            </p:txBody>
          </p:sp>
          <p:sp>
            <p:nvSpPr>
              <p:cNvPr id="104" name="TextBox 103">
                <a:extLst>
                  <a:ext uri="{FF2B5EF4-FFF2-40B4-BE49-F238E27FC236}">
                    <a16:creationId xmlns:a16="http://schemas.microsoft.com/office/drawing/2014/main" id="{8543FE60-8219-4F06-21C2-00C89A7CD61C}"/>
                  </a:ext>
                </a:extLst>
              </p:cNvPr>
              <p:cNvSpPr txBox="1"/>
              <p:nvPr/>
            </p:nvSpPr>
            <p:spPr>
              <a:xfrm>
                <a:off x="7568514" y="4583637"/>
                <a:ext cx="439544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defTabSz="609502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FFFF00"/>
                    </a:solidFill>
                    <a:effectLst/>
                    <a:uLnTx/>
                    <a:uFillTx/>
                    <a:latin typeface="Garamond" panose="02020404030301010803"/>
                    <a:ea typeface="+mn-ea"/>
                    <a:cs typeface="+mn-cs"/>
                  </a:rPr>
                  <a:t>Q12</a:t>
                </a:r>
              </a:p>
            </p:txBody>
          </p:sp>
          <p:sp>
            <p:nvSpPr>
              <p:cNvPr id="105" name="TextBox 104">
                <a:extLst>
                  <a:ext uri="{FF2B5EF4-FFF2-40B4-BE49-F238E27FC236}">
                    <a16:creationId xmlns:a16="http://schemas.microsoft.com/office/drawing/2014/main" id="{4AF4CD87-A3E8-A951-D170-3413DDB169B1}"/>
                  </a:ext>
                </a:extLst>
              </p:cNvPr>
              <p:cNvSpPr txBox="1"/>
              <p:nvPr/>
            </p:nvSpPr>
            <p:spPr>
              <a:xfrm>
                <a:off x="7411390" y="4714527"/>
                <a:ext cx="439544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defTabSz="609502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FFFF00"/>
                    </a:solidFill>
                    <a:effectLst/>
                    <a:uLnTx/>
                    <a:uFillTx/>
                    <a:latin typeface="Garamond" panose="02020404030301010803"/>
                    <a:ea typeface="+mn-ea"/>
                    <a:cs typeface="+mn-cs"/>
                  </a:rPr>
                  <a:t>Q13</a:t>
                </a:r>
              </a:p>
            </p:txBody>
          </p:sp>
          <p:sp>
            <p:nvSpPr>
              <p:cNvPr id="106" name="TextBox 105">
                <a:extLst>
                  <a:ext uri="{FF2B5EF4-FFF2-40B4-BE49-F238E27FC236}">
                    <a16:creationId xmlns:a16="http://schemas.microsoft.com/office/drawing/2014/main" id="{ABC248CF-EE71-1E52-4723-31F4D623DA22}"/>
                  </a:ext>
                </a:extLst>
              </p:cNvPr>
              <p:cNvSpPr txBox="1"/>
              <p:nvPr/>
            </p:nvSpPr>
            <p:spPr>
              <a:xfrm>
                <a:off x="8357879" y="3265219"/>
                <a:ext cx="378630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defTabSz="609502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FFFF00"/>
                    </a:solidFill>
                    <a:effectLst/>
                    <a:uLnTx/>
                    <a:uFillTx/>
                    <a:latin typeface="Garamond" panose="02020404030301010803"/>
                    <a:ea typeface="+mn-ea"/>
                    <a:cs typeface="+mn-cs"/>
                  </a:rPr>
                  <a:t>Q8</a:t>
                </a:r>
              </a:p>
            </p:txBody>
          </p:sp>
          <p:sp>
            <p:nvSpPr>
              <p:cNvPr id="107" name="TextBox 106">
                <a:extLst>
                  <a:ext uri="{FF2B5EF4-FFF2-40B4-BE49-F238E27FC236}">
                    <a16:creationId xmlns:a16="http://schemas.microsoft.com/office/drawing/2014/main" id="{6E7A2033-E0E7-DC98-8E74-1A84C9A917D4}"/>
                  </a:ext>
                </a:extLst>
              </p:cNvPr>
              <p:cNvSpPr txBox="1"/>
              <p:nvPr/>
            </p:nvSpPr>
            <p:spPr>
              <a:xfrm>
                <a:off x="8611772" y="3277841"/>
                <a:ext cx="378630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defTabSz="609502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FFFF00"/>
                    </a:solidFill>
                    <a:effectLst/>
                    <a:uLnTx/>
                    <a:uFillTx/>
                    <a:latin typeface="Garamond" panose="02020404030301010803"/>
                    <a:ea typeface="+mn-ea"/>
                    <a:cs typeface="+mn-cs"/>
                  </a:rPr>
                  <a:t>Q9</a:t>
                </a:r>
              </a:p>
            </p:txBody>
          </p:sp>
          <p:sp>
            <p:nvSpPr>
              <p:cNvPr id="108" name="TextBox 107">
                <a:extLst>
                  <a:ext uri="{FF2B5EF4-FFF2-40B4-BE49-F238E27FC236}">
                    <a16:creationId xmlns:a16="http://schemas.microsoft.com/office/drawing/2014/main" id="{88C77DAD-D1C9-B7D0-4FEB-6A83CE533F6B}"/>
                  </a:ext>
                </a:extLst>
              </p:cNvPr>
              <p:cNvSpPr txBox="1"/>
              <p:nvPr/>
            </p:nvSpPr>
            <p:spPr>
              <a:xfrm>
                <a:off x="8825851" y="3686363"/>
                <a:ext cx="439544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defTabSz="609502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FFFF00"/>
                    </a:solidFill>
                    <a:effectLst/>
                    <a:uLnTx/>
                    <a:uFillTx/>
                    <a:latin typeface="Garamond" panose="02020404030301010803"/>
                    <a:ea typeface="+mn-ea"/>
                    <a:cs typeface="+mn-cs"/>
                  </a:rPr>
                  <a:t>Q10</a:t>
                </a:r>
              </a:p>
            </p:txBody>
          </p:sp>
          <p:sp>
            <p:nvSpPr>
              <p:cNvPr id="109" name="TextBox 108">
                <a:extLst>
                  <a:ext uri="{FF2B5EF4-FFF2-40B4-BE49-F238E27FC236}">
                    <a16:creationId xmlns:a16="http://schemas.microsoft.com/office/drawing/2014/main" id="{21D29D73-D958-E192-802E-3C85CD7CCFD9}"/>
                  </a:ext>
                </a:extLst>
              </p:cNvPr>
              <p:cNvSpPr txBox="1"/>
              <p:nvPr/>
            </p:nvSpPr>
            <p:spPr>
              <a:xfrm>
                <a:off x="8941601" y="3815459"/>
                <a:ext cx="428322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defTabSz="609502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FFFF00"/>
                    </a:solidFill>
                    <a:effectLst/>
                    <a:uLnTx/>
                    <a:uFillTx/>
                    <a:latin typeface="Garamond" panose="02020404030301010803"/>
                    <a:ea typeface="+mn-ea"/>
                    <a:cs typeface="+mn-cs"/>
                  </a:rPr>
                  <a:t>Q11</a:t>
                </a:r>
              </a:p>
            </p:txBody>
          </p:sp>
          <p:sp>
            <p:nvSpPr>
              <p:cNvPr id="110" name="TextBox 109">
                <a:extLst>
                  <a:ext uri="{FF2B5EF4-FFF2-40B4-BE49-F238E27FC236}">
                    <a16:creationId xmlns:a16="http://schemas.microsoft.com/office/drawing/2014/main" id="{0FD4F816-9CDB-4380-F52F-6CE1F482C00A}"/>
                  </a:ext>
                </a:extLst>
              </p:cNvPr>
              <p:cNvSpPr txBox="1"/>
              <p:nvPr/>
            </p:nvSpPr>
            <p:spPr>
              <a:xfrm>
                <a:off x="2712002" y="3423702"/>
                <a:ext cx="367408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defTabSz="609502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FFFF00"/>
                    </a:solidFill>
                    <a:effectLst/>
                    <a:uLnTx/>
                    <a:uFillTx/>
                    <a:latin typeface="Garamond" panose="02020404030301010803"/>
                    <a:ea typeface="+mn-ea"/>
                    <a:cs typeface="+mn-cs"/>
                  </a:rPr>
                  <a:t>Q1</a:t>
                </a:r>
              </a:p>
            </p:txBody>
          </p:sp>
          <p:sp>
            <p:nvSpPr>
              <p:cNvPr id="111" name="TextBox 110">
                <a:extLst>
                  <a:ext uri="{FF2B5EF4-FFF2-40B4-BE49-F238E27FC236}">
                    <a16:creationId xmlns:a16="http://schemas.microsoft.com/office/drawing/2014/main" id="{BD7C5175-A628-3C97-C1A9-F50A6C1F58C6}"/>
                  </a:ext>
                </a:extLst>
              </p:cNvPr>
              <p:cNvSpPr txBox="1"/>
              <p:nvPr/>
            </p:nvSpPr>
            <p:spPr>
              <a:xfrm>
                <a:off x="2864837" y="3302759"/>
                <a:ext cx="378630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defTabSz="609502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FFFF00"/>
                    </a:solidFill>
                    <a:effectLst/>
                    <a:uLnTx/>
                    <a:uFillTx/>
                    <a:latin typeface="Garamond" panose="02020404030301010803"/>
                    <a:ea typeface="+mn-ea"/>
                    <a:cs typeface="+mn-cs"/>
                  </a:rPr>
                  <a:t>Q2</a:t>
                </a:r>
              </a:p>
            </p:txBody>
          </p:sp>
          <p:sp>
            <p:nvSpPr>
              <p:cNvPr id="112" name="TextBox 111">
                <a:extLst>
                  <a:ext uri="{FF2B5EF4-FFF2-40B4-BE49-F238E27FC236}">
                    <a16:creationId xmlns:a16="http://schemas.microsoft.com/office/drawing/2014/main" id="{8B955A7D-3B90-5CF2-D032-B9434A427395}"/>
                  </a:ext>
                </a:extLst>
              </p:cNvPr>
              <p:cNvSpPr txBox="1"/>
              <p:nvPr/>
            </p:nvSpPr>
            <p:spPr>
              <a:xfrm>
                <a:off x="3131726" y="3196152"/>
                <a:ext cx="349776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defTabSz="609502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B40507"/>
                    </a:solidFill>
                    <a:effectLst/>
                    <a:uLnTx/>
                    <a:uFillTx/>
                    <a:latin typeface="Garamond" panose="02020404030301010803"/>
                    <a:ea typeface="+mn-ea"/>
                    <a:cs typeface="+mn-cs"/>
                  </a:rPr>
                  <a:t>B1</a:t>
                </a:r>
              </a:p>
            </p:txBody>
          </p:sp>
          <p:sp>
            <p:nvSpPr>
              <p:cNvPr id="113" name="TextBox 112">
                <a:extLst>
                  <a:ext uri="{FF2B5EF4-FFF2-40B4-BE49-F238E27FC236}">
                    <a16:creationId xmlns:a16="http://schemas.microsoft.com/office/drawing/2014/main" id="{359DA923-3AEA-400A-A8A5-3514AA885E80}"/>
                  </a:ext>
                </a:extLst>
              </p:cNvPr>
              <p:cNvSpPr txBox="1"/>
              <p:nvPr/>
            </p:nvSpPr>
            <p:spPr>
              <a:xfrm>
                <a:off x="3411145" y="3081466"/>
                <a:ext cx="360996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defTabSz="609502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B40507"/>
                    </a:solidFill>
                    <a:effectLst/>
                    <a:uLnTx/>
                    <a:uFillTx/>
                    <a:latin typeface="Garamond" panose="02020404030301010803"/>
                    <a:ea typeface="+mn-ea"/>
                    <a:cs typeface="+mn-cs"/>
                  </a:rPr>
                  <a:t>B2</a:t>
                </a:r>
              </a:p>
            </p:txBody>
          </p:sp>
          <p:sp>
            <p:nvSpPr>
              <p:cNvPr id="114" name="TextBox 113">
                <a:extLst>
                  <a:ext uri="{FF2B5EF4-FFF2-40B4-BE49-F238E27FC236}">
                    <a16:creationId xmlns:a16="http://schemas.microsoft.com/office/drawing/2014/main" id="{35371CF4-D434-E351-1BA7-2029DF10BBFB}"/>
                  </a:ext>
                </a:extLst>
              </p:cNvPr>
              <p:cNvSpPr txBox="1"/>
              <p:nvPr/>
            </p:nvSpPr>
            <p:spPr>
              <a:xfrm>
                <a:off x="4940779" y="2816428"/>
                <a:ext cx="360996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defTabSz="609502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B40507"/>
                    </a:solidFill>
                    <a:effectLst/>
                    <a:uLnTx/>
                    <a:uFillTx/>
                    <a:latin typeface="Garamond" panose="02020404030301010803"/>
                    <a:ea typeface="+mn-ea"/>
                    <a:cs typeface="+mn-cs"/>
                  </a:rPr>
                  <a:t>B3</a:t>
                </a:r>
              </a:p>
            </p:txBody>
          </p:sp>
          <p:sp>
            <p:nvSpPr>
              <p:cNvPr id="115" name="TextBox 114">
                <a:extLst>
                  <a:ext uri="{FF2B5EF4-FFF2-40B4-BE49-F238E27FC236}">
                    <a16:creationId xmlns:a16="http://schemas.microsoft.com/office/drawing/2014/main" id="{9F86AB3D-E58D-D87E-5A3A-C940412763CA}"/>
                  </a:ext>
                </a:extLst>
              </p:cNvPr>
              <p:cNvSpPr txBox="1"/>
              <p:nvPr/>
            </p:nvSpPr>
            <p:spPr>
              <a:xfrm>
                <a:off x="5344577" y="2816808"/>
                <a:ext cx="360996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defTabSz="609502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B40507"/>
                    </a:solidFill>
                    <a:effectLst/>
                    <a:uLnTx/>
                    <a:uFillTx/>
                    <a:latin typeface="Garamond" panose="02020404030301010803"/>
                    <a:ea typeface="+mn-ea"/>
                    <a:cs typeface="+mn-cs"/>
                  </a:rPr>
                  <a:t>B4</a:t>
                </a:r>
              </a:p>
            </p:txBody>
          </p:sp>
          <p:sp>
            <p:nvSpPr>
              <p:cNvPr id="116" name="TextBox 115">
                <a:extLst>
                  <a:ext uri="{FF2B5EF4-FFF2-40B4-BE49-F238E27FC236}">
                    <a16:creationId xmlns:a16="http://schemas.microsoft.com/office/drawing/2014/main" id="{ECDE8785-6CE4-F6D4-C012-30BC73B863BF}"/>
                  </a:ext>
                </a:extLst>
              </p:cNvPr>
              <p:cNvSpPr txBox="1"/>
              <p:nvPr/>
            </p:nvSpPr>
            <p:spPr>
              <a:xfrm>
                <a:off x="8879856" y="3281909"/>
                <a:ext cx="360996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defTabSz="609502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B40507"/>
                    </a:solidFill>
                    <a:effectLst/>
                    <a:uLnTx/>
                    <a:uFillTx/>
                    <a:latin typeface="Garamond" panose="02020404030301010803"/>
                    <a:ea typeface="+mn-ea"/>
                    <a:cs typeface="+mn-cs"/>
                  </a:rPr>
                  <a:t>B5</a:t>
                </a:r>
              </a:p>
            </p:txBody>
          </p:sp>
          <p:sp>
            <p:nvSpPr>
              <p:cNvPr id="117" name="TextBox 116">
                <a:extLst>
                  <a:ext uri="{FF2B5EF4-FFF2-40B4-BE49-F238E27FC236}">
                    <a16:creationId xmlns:a16="http://schemas.microsoft.com/office/drawing/2014/main" id="{AFE36D15-F77A-B99A-46EC-B69F56A4B6B3}"/>
                  </a:ext>
                </a:extLst>
              </p:cNvPr>
              <p:cNvSpPr txBox="1"/>
              <p:nvPr/>
            </p:nvSpPr>
            <p:spPr>
              <a:xfrm>
                <a:off x="9061614" y="3328274"/>
                <a:ext cx="360996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defTabSz="609502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B40507"/>
                    </a:solidFill>
                    <a:effectLst/>
                    <a:uLnTx/>
                    <a:uFillTx/>
                    <a:latin typeface="Garamond" panose="02020404030301010803"/>
                    <a:ea typeface="+mn-ea"/>
                    <a:cs typeface="+mn-cs"/>
                  </a:rPr>
                  <a:t>B6</a:t>
                </a:r>
              </a:p>
            </p:txBody>
          </p:sp>
          <p:sp>
            <p:nvSpPr>
              <p:cNvPr id="118" name="TextBox 117">
                <a:extLst>
                  <a:ext uri="{FF2B5EF4-FFF2-40B4-BE49-F238E27FC236}">
                    <a16:creationId xmlns:a16="http://schemas.microsoft.com/office/drawing/2014/main" id="{3F6178BE-9411-5D9C-D327-7D62ED6872D3}"/>
                  </a:ext>
                </a:extLst>
              </p:cNvPr>
              <p:cNvSpPr txBox="1"/>
              <p:nvPr/>
            </p:nvSpPr>
            <p:spPr>
              <a:xfrm>
                <a:off x="7234833" y="4813344"/>
                <a:ext cx="360996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defTabSz="609502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B40507"/>
                    </a:solidFill>
                    <a:effectLst/>
                    <a:uLnTx/>
                    <a:uFillTx/>
                    <a:latin typeface="Garamond" panose="02020404030301010803"/>
                    <a:ea typeface="+mn-ea"/>
                    <a:cs typeface="+mn-cs"/>
                  </a:rPr>
                  <a:t>B7</a:t>
                </a:r>
              </a:p>
            </p:txBody>
          </p:sp>
          <p:sp>
            <p:nvSpPr>
              <p:cNvPr id="119" name="TextBox 118">
                <a:extLst>
                  <a:ext uri="{FF2B5EF4-FFF2-40B4-BE49-F238E27FC236}">
                    <a16:creationId xmlns:a16="http://schemas.microsoft.com/office/drawing/2014/main" id="{D18C986D-D5A8-615D-04E7-067C6B1FCCC1}"/>
                  </a:ext>
                </a:extLst>
              </p:cNvPr>
              <p:cNvSpPr txBox="1"/>
              <p:nvPr/>
            </p:nvSpPr>
            <p:spPr>
              <a:xfrm>
                <a:off x="6772644" y="4863776"/>
                <a:ext cx="360996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defTabSz="609502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B40507"/>
                    </a:solidFill>
                    <a:effectLst/>
                    <a:uLnTx/>
                    <a:uFillTx/>
                    <a:latin typeface="Garamond" panose="02020404030301010803"/>
                    <a:ea typeface="+mn-ea"/>
                    <a:cs typeface="+mn-cs"/>
                  </a:rPr>
                  <a:t>B8</a:t>
                </a:r>
              </a:p>
            </p:txBody>
          </p:sp>
          <p:sp>
            <p:nvSpPr>
              <p:cNvPr id="120" name="TextBox 119">
                <a:extLst>
                  <a:ext uri="{FF2B5EF4-FFF2-40B4-BE49-F238E27FC236}">
                    <a16:creationId xmlns:a16="http://schemas.microsoft.com/office/drawing/2014/main" id="{0356D4E6-FD3D-5C94-B143-B41CABC4D521}"/>
                  </a:ext>
                </a:extLst>
              </p:cNvPr>
              <p:cNvSpPr txBox="1"/>
              <p:nvPr/>
            </p:nvSpPr>
            <p:spPr>
              <a:xfrm>
                <a:off x="3868057" y="3031944"/>
                <a:ext cx="378630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defTabSz="609502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03919F"/>
                    </a:solidFill>
                    <a:effectLst/>
                    <a:uLnTx/>
                    <a:uFillTx/>
                    <a:latin typeface="Garamond" panose="02020404030301010803"/>
                    <a:ea typeface="+mn-ea"/>
                    <a:cs typeface="+mn-cs"/>
                  </a:rPr>
                  <a:t>H1</a:t>
                </a:r>
              </a:p>
            </p:txBody>
          </p:sp>
          <p:sp>
            <p:nvSpPr>
              <p:cNvPr id="121" name="TextBox 120">
                <a:extLst>
                  <a:ext uri="{FF2B5EF4-FFF2-40B4-BE49-F238E27FC236}">
                    <a16:creationId xmlns:a16="http://schemas.microsoft.com/office/drawing/2014/main" id="{A0802302-45FB-CB00-1B9C-1E270601F1CF}"/>
                  </a:ext>
                </a:extLst>
              </p:cNvPr>
              <p:cNvSpPr txBox="1"/>
              <p:nvPr/>
            </p:nvSpPr>
            <p:spPr>
              <a:xfrm>
                <a:off x="5524467" y="2917737"/>
                <a:ext cx="389850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defTabSz="609502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03919F"/>
                    </a:solidFill>
                    <a:effectLst/>
                    <a:uLnTx/>
                    <a:uFillTx/>
                    <a:latin typeface="Garamond" panose="02020404030301010803"/>
                    <a:ea typeface="+mn-ea"/>
                    <a:cs typeface="+mn-cs"/>
                  </a:rPr>
                  <a:t>H2</a:t>
                </a:r>
              </a:p>
            </p:txBody>
          </p:sp>
          <p:sp>
            <p:nvSpPr>
              <p:cNvPr id="122" name="TextBox 121">
                <a:extLst>
                  <a:ext uri="{FF2B5EF4-FFF2-40B4-BE49-F238E27FC236}">
                    <a16:creationId xmlns:a16="http://schemas.microsoft.com/office/drawing/2014/main" id="{7D825F57-3F21-E649-89CE-D0AE51A02133}"/>
                  </a:ext>
                </a:extLst>
              </p:cNvPr>
              <p:cNvSpPr txBox="1"/>
              <p:nvPr/>
            </p:nvSpPr>
            <p:spPr>
              <a:xfrm>
                <a:off x="7112537" y="3108684"/>
                <a:ext cx="389850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defTabSz="609502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009AAA"/>
                    </a:solidFill>
                    <a:effectLst/>
                    <a:uLnTx/>
                    <a:uFillTx/>
                    <a:latin typeface="Garamond" panose="02020404030301010803"/>
                    <a:ea typeface="+mn-ea"/>
                    <a:cs typeface="+mn-cs"/>
                  </a:rPr>
                  <a:t>H3</a:t>
                </a:r>
              </a:p>
            </p:txBody>
          </p:sp>
          <p:sp>
            <p:nvSpPr>
              <p:cNvPr id="123" name="TextBox 122">
                <a:extLst>
                  <a:ext uri="{FF2B5EF4-FFF2-40B4-BE49-F238E27FC236}">
                    <a16:creationId xmlns:a16="http://schemas.microsoft.com/office/drawing/2014/main" id="{909577C8-8450-FECC-0FAE-0BFEF135A2BC}"/>
                  </a:ext>
                </a:extLst>
              </p:cNvPr>
              <p:cNvSpPr txBox="1"/>
              <p:nvPr/>
            </p:nvSpPr>
            <p:spPr>
              <a:xfrm>
                <a:off x="7368611" y="3124157"/>
                <a:ext cx="367408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defTabSz="609502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AEDEE0"/>
                    </a:solidFill>
                    <a:effectLst/>
                    <a:uLnTx/>
                    <a:uFillTx/>
                    <a:latin typeface="Garamond" panose="02020404030301010803"/>
                    <a:ea typeface="+mn-ea"/>
                    <a:cs typeface="+mn-cs"/>
                  </a:rPr>
                  <a:t>O1</a:t>
                </a:r>
              </a:p>
            </p:txBody>
          </p:sp>
        </p:grpSp>
        <p:sp>
          <p:nvSpPr>
            <p:cNvPr id="94" name="TextBox 93">
              <a:extLst>
                <a:ext uri="{FF2B5EF4-FFF2-40B4-BE49-F238E27FC236}">
                  <a16:creationId xmlns:a16="http://schemas.microsoft.com/office/drawing/2014/main" id="{70DDF003-31C8-1CEA-5B66-C5DC26594FE8}"/>
                </a:ext>
              </a:extLst>
            </p:cNvPr>
            <p:cNvSpPr txBox="1"/>
            <p:nvPr/>
          </p:nvSpPr>
          <p:spPr>
            <a:xfrm>
              <a:off x="6613521" y="2762283"/>
              <a:ext cx="47801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609502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0000C1"/>
                  </a:solidFill>
                  <a:effectLst/>
                  <a:uLnTx/>
                  <a:uFillTx/>
                  <a:latin typeface="Garamond" panose="02020404030301010803"/>
                  <a:ea typeface="+mn-ea"/>
                  <a:cs typeface="+mn-cs"/>
                </a:rPr>
                <a:t>WF1</a:t>
              </a:r>
            </a:p>
          </p:txBody>
        </p:sp>
        <p:sp>
          <p:nvSpPr>
            <p:cNvPr id="95" name="TextBox 94">
              <a:extLst>
                <a:ext uri="{FF2B5EF4-FFF2-40B4-BE49-F238E27FC236}">
                  <a16:creationId xmlns:a16="http://schemas.microsoft.com/office/drawing/2014/main" id="{3A563A54-EF09-8E42-924A-EF8F775AF2F3}"/>
                </a:ext>
              </a:extLst>
            </p:cNvPr>
            <p:cNvSpPr txBox="1"/>
            <p:nvPr/>
          </p:nvSpPr>
          <p:spPr>
            <a:xfrm>
              <a:off x="7974296" y="3745714"/>
              <a:ext cx="48923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609502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0000C1"/>
                  </a:solidFill>
                  <a:effectLst/>
                  <a:uLnTx/>
                  <a:uFillTx/>
                  <a:latin typeface="Garamond" panose="02020404030301010803"/>
                  <a:ea typeface="+mn-ea"/>
                  <a:cs typeface="+mn-cs"/>
                </a:rPr>
                <a:t>WF2</a:t>
              </a:r>
            </a:p>
          </p:txBody>
        </p:sp>
      </p:grpSp>
      <p:grpSp>
        <p:nvGrpSpPr>
          <p:cNvPr id="138" name="Group 137">
            <a:extLst>
              <a:ext uri="{FF2B5EF4-FFF2-40B4-BE49-F238E27FC236}">
                <a16:creationId xmlns:a16="http://schemas.microsoft.com/office/drawing/2014/main" id="{D2250116-E5B1-B93A-A376-7A255953DD23}"/>
              </a:ext>
            </a:extLst>
          </p:cNvPr>
          <p:cNvGrpSpPr>
            <a:grpSpLocks noChangeAspect="1"/>
          </p:cNvGrpSpPr>
          <p:nvPr/>
        </p:nvGrpSpPr>
        <p:grpSpPr>
          <a:xfrm>
            <a:off x="2669344" y="4134898"/>
            <a:ext cx="1902656" cy="1853850"/>
            <a:chOff x="747633" y="1676314"/>
            <a:chExt cx="3976055" cy="3874063"/>
          </a:xfrm>
        </p:grpSpPr>
        <p:pic>
          <p:nvPicPr>
            <p:cNvPr id="139" name="Picture 138" descr="A white object with black text and black objects&#10;&#10;Description automatically generated with medium confidence">
              <a:extLst>
                <a:ext uri="{FF2B5EF4-FFF2-40B4-BE49-F238E27FC236}">
                  <a16:creationId xmlns:a16="http://schemas.microsoft.com/office/drawing/2014/main" id="{A3347714-1872-BACA-E8A9-5ADB54DDF83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3264" r="2704" b="6175"/>
            <a:stretch>
              <a:fillRect/>
            </a:stretch>
          </p:blipFill>
          <p:spPr>
            <a:xfrm>
              <a:off x="747633" y="1676314"/>
              <a:ext cx="3976055" cy="3874063"/>
            </a:xfrm>
            <a:prstGeom prst="rect">
              <a:avLst/>
            </a:prstGeom>
          </p:spPr>
        </p:pic>
        <p:sp>
          <p:nvSpPr>
            <p:cNvPr id="140" name="Rectangle 139">
              <a:extLst>
                <a:ext uri="{FF2B5EF4-FFF2-40B4-BE49-F238E27FC236}">
                  <a16:creationId xmlns:a16="http://schemas.microsoft.com/office/drawing/2014/main" id="{64C571A5-B0AE-AD5A-5DD3-4B084188520A}"/>
                </a:ext>
              </a:extLst>
            </p:cNvPr>
            <p:cNvSpPr/>
            <p:nvPr/>
          </p:nvSpPr>
          <p:spPr>
            <a:xfrm>
              <a:off x="2438400" y="3428999"/>
              <a:ext cx="105103" cy="134007"/>
            </a:xfrm>
            <a:prstGeom prst="rect">
              <a:avLst/>
            </a:prstGeom>
            <a:solidFill>
              <a:srgbClr val="FFFFFF"/>
            </a:solidFill>
            <a:ln w="9525" cap="flat" cmpd="sng" algn="ctr">
              <a:solidFill>
                <a:srgbClr val="FFFFFF">
                  <a:lumMod val="50000"/>
                </a:srgbClr>
              </a:solidFill>
              <a:prstDash val="solid"/>
            </a:ln>
            <a:effectLst>
              <a:innerShdw blurRad="63500" dist="50800" dir="8100000">
                <a:srgbClr val="000000">
                  <a:lumMod val="50000"/>
                  <a:lumOff val="50000"/>
                  <a:alpha val="50000"/>
                </a:srgbClr>
              </a:innerShdw>
            </a:effectLst>
          </p:spPr>
          <p:txBody>
            <a:bodyPr rtlCol="0" anchor="ctr"/>
            <a:lstStyle/>
            <a:p>
              <a:pPr marL="0" marR="0" lvl="0" indent="0" algn="ctr" defTabSz="609502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aramond" panose="02020404030301010803"/>
                <a:ea typeface="+mn-ea"/>
                <a:cs typeface="+mn-cs"/>
              </a:endParaRPr>
            </a:p>
          </p:txBody>
        </p:sp>
      </p:grpSp>
      <p:grpSp>
        <p:nvGrpSpPr>
          <p:cNvPr id="141" name="Group 140">
            <a:extLst>
              <a:ext uri="{FF2B5EF4-FFF2-40B4-BE49-F238E27FC236}">
                <a16:creationId xmlns:a16="http://schemas.microsoft.com/office/drawing/2014/main" id="{0D9F3DEF-F5FC-6521-BF3C-362DA51BDBAF}"/>
              </a:ext>
            </a:extLst>
          </p:cNvPr>
          <p:cNvGrpSpPr/>
          <p:nvPr/>
        </p:nvGrpSpPr>
        <p:grpSpPr>
          <a:xfrm>
            <a:off x="4723747" y="3758908"/>
            <a:ext cx="869358" cy="1348084"/>
            <a:chOff x="4359081" y="3007550"/>
            <a:chExt cx="869358" cy="1348084"/>
          </a:xfrm>
        </p:grpSpPr>
        <p:cxnSp>
          <p:nvCxnSpPr>
            <p:cNvPr id="142" name="Straight Arrow Connector 141">
              <a:extLst>
                <a:ext uri="{FF2B5EF4-FFF2-40B4-BE49-F238E27FC236}">
                  <a16:creationId xmlns:a16="http://schemas.microsoft.com/office/drawing/2014/main" id="{6BBE02CE-CDE3-677A-8E09-03CB1690359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797749" y="3007550"/>
              <a:ext cx="239720" cy="920825"/>
            </a:xfrm>
            <a:prstGeom prst="straightConnector1">
              <a:avLst/>
            </a:prstGeom>
            <a:noFill/>
            <a:ln w="38100" cap="flat" cmpd="sng" algn="ctr">
              <a:solidFill>
                <a:srgbClr val="A20605"/>
              </a:solidFill>
              <a:prstDash val="solid"/>
              <a:tailEnd type="triangle"/>
            </a:ln>
            <a:effectLst/>
          </p:spPr>
        </p:cxnSp>
        <p:sp>
          <p:nvSpPr>
            <p:cNvPr id="143" name="TextBox 142">
              <a:extLst>
                <a:ext uri="{FF2B5EF4-FFF2-40B4-BE49-F238E27FC236}">
                  <a16:creationId xmlns:a16="http://schemas.microsoft.com/office/drawing/2014/main" id="{4511A13D-BAB4-B8FF-3434-470038B79B03}"/>
                </a:ext>
              </a:extLst>
            </p:cNvPr>
            <p:cNvSpPr txBox="1"/>
            <p:nvPr/>
          </p:nvSpPr>
          <p:spPr>
            <a:xfrm>
              <a:off x="4359081" y="3893969"/>
              <a:ext cx="869358" cy="461665"/>
            </a:xfrm>
            <a:prstGeom prst="rect">
              <a:avLst/>
            </a:prstGeom>
            <a:solidFill>
              <a:srgbClr val="A20605"/>
            </a:solidFill>
            <a:ln>
              <a:solidFill>
                <a:srgbClr val="A20605"/>
              </a:solidFill>
            </a:ln>
          </p:spPr>
          <p:txBody>
            <a:bodyPr wrap="square" rtlCol="0">
              <a:spAutoFit/>
            </a:bodyPr>
            <a:lstStyle/>
            <a:p>
              <a:pPr marL="0" marR="0" lvl="0" indent="0" algn="ctr" defTabSz="609502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Garamond" panose="02020404030301010803"/>
                  <a:ea typeface="+mn-ea"/>
                  <a:cs typeface="+mn-cs"/>
                </a:rPr>
                <a:t>Neutron Detection</a:t>
              </a:r>
            </a:p>
          </p:txBody>
        </p:sp>
      </p:grpSp>
      <p:sp>
        <p:nvSpPr>
          <p:cNvPr id="144" name="TextBox 143">
            <a:extLst>
              <a:ext uri="{FF2B5EF4-FFF2-40B4-BE49-F238E27FC236}">
                <a16:creationId xmlns:a16="http://schemas.microsoft.com/office/drawing/2014/main" id="{27C04C50-4313-8949-8003-BB0AFCC392E6}"/>
              </a:ext>
            </a:extLst>
          </p:cNvPr>
          <p:cNvSpPr txBox="1"/>
          <p:nvPr/>
        </p:nvSpPr>
        <p:spPr>
          <a:xfrm>
            <a:off x="4541034" y="5150193"/>
            <a:ext cx="1249720" cy="923330"/>
          </a:xfrm>
          <a:prstGeom prst="rect">
            <a:avLst/>
          </a:prstGeom>
          <a:noFill/>
          <a:ln>
            <a:solidFill>
              <a:srgbClr val="000000">
                <a:lumMod val="65000"/>
                <a:lumOff val="35000"/>
              </a:srgbClr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ctr" defTabSz="609502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/>
                <a:ea typeface="+mn-ea"/>
                <a:cs typeface="+mn-cs"/>
              </a:rPr>
              <a:t>4 Liquid Scintillators</a:t>
            </a:r>
          </a:p>
          <a:p>
            <a:pPr marL="0" marR="0" lvl="0" indent="0" algn="ctr" defTabSz="609502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/>
                <a:ea typeface="+mn-ea"/>
                <a:cs typeface="+mn-cs"/>
              </a:rPr>
              <a:t>EJ301</a:t>
            </a:r>
          </a:p>
        </p:txBody>
      </p:sp>
      <p:sp>
        <p:nvSpPr>
          <p:cNvPr id="150" name="TextBox 149">
            <a:extLst>
              <a:ext uri="{FF2B5EF4-FFF2-40B4-BE49-F238E27FC236}">
                <a16:creationId xmlns:a16="http://schemas.microsoft.com/office/drawing/2014/main" id="{C2CBE71D-C345-57DD-0679-30B101E55928}"/>
              </a:ext>
            </a:extLst>
          </p:cNvPr>
          <p:cNvSpPr txBox="1"/>
          <p:nvPr/>
        </p:nvSpPr>
        <p:spPr>
          <a:xfrm>
            <a:off x="2436384" y="3036105"/>
            <a:ext cx="213230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defTabSz="609502" fontAlgn="auto">
              <a:spcBef>
                <a:spcPts val="0"/>
              </a:spcBef>
              <a:spcAft>
                <a:spcPts val="0"/>
              </a:spcAft>
            </a:pPr>
            <a:r>
              <a:rPr lang="en-US" sz="2000" dirty="0">
                <a:solidFill>
                  <a:srgbClr val="000000"/>
                </a:solidFill>
                <a:latin typeface="Garamond" panose="02020404030301010803"/>
              </a:rPr>
              <a:t>Helium target: </a:t>
            </a:r>
          </a:p>
          <a:p>
            <a:pPr algn="r" defTabSz="609502" fontAlgn="auto">
              <a:spcBef>
                <a:spcPts val="0"/>
              </a:spcBef>
              <a:spcAft>
                <a:spcPts val="0"/>
              </a:spcAft>
            </a:pPr>
            <a:r>
              <a:rPr lang="en-US" sz="2000" dirty="0">
                <a:solidFill>
                  <a:srgbClr val="000000"/>
                </a:solidFill>
                <a:latin typeface="Garamond" panose="02020404030301010803"/>
              </a:rPr>
              <a:t>JENSA gas jet target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438770E-C8E0-8F99-04ED-0BFF27009989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r="14630"/>
          <a:stretch>
            <a:fillRect/>
          </a:stretch>
        </p:blipFill>
        <p:spPr>
          <a:xfrm flipH="1">
            <a:off x="3316263" y="1134435"/>
            <a:ext cx="2251844" cy="1851869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</p:pic>
      <p:sp>
        <p:nvSpPr>
          <p:cNvPr id="7" name="Footer Placeholder 3">
            <a:extLst>
              <a:ext uri="{FF2B5EF4-FFF2-40B4-BE49-F238E27FC236}">
                <a16:creationId xmlns:a16="http://schemas.microsoft.com/office/drawing/2014/main" id="{C14A4BA8-AC77-996E-F39E-E5599E12A41A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4956048" y="6291072"/>
            <a:ext cx="2276856" cy="365760"/>
          </a:xfrm>
        </p:spPr>
        <p:txBody>
          <a:bodyPr/>
          <a:lstStyle/>
          <a:p>
            <a:pPr>
              <a:defRPr/>
            </a:pPr>
            <a:r>
              <a:rPr lang="en-US" dirty="0"/>
              <a:t>P. Tsintari,  </a:t>
            </a:r>
            <a:r>
              <a:rPr lang="en-US" dirty="0" err="1"/>
              <a:t>tsintari@frib.msu.edu</a:t>
            </a:r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22C2F39-B8AE-C42B-89AE-113D2D3A61C6}"/>
              </a:ext>
            </a:extLst>
          </p:cNvPr>
          <p:cNvSpPr txBox="1"/>
          <p:nvPr/>
        </p:nvSpPr>
        <p:spPr>
          <a:xfrm>
            <a:off x="337049" y="1398649"/>
            <a:ext cx="2620514" cy="1323439"/>
          </a:xfrm>
          <a:prstGeom prst="rect">
            <a:avLst/>
          </a:prstGeom>
          <a:noFill/>
          <a:ln w="9525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000" baseline="30000" dirty="0">
                <a:latin typeface="Garamond" panose="02020404030301010803" pitchFamily="18" charset="0"/>
              </a:rPr>
              <a:t>86</a:t>
            </a:r>
            <a:r>
              <a:rPr lang="en-US" sz="2000" dirty="0">
                <a:latin typeface="Garamond" panose="02020404030301010803" pitchFamily="18" charset="0"/>
              </a:rPr>
              <a:t>Kr beam at three incident</a:t>
            </a:r>
            <a:r>
              <a:rPr lang="en-US" sz="2000" b="1" dirty="0">
                <a:latin typeface="Garamond" panose="02020404030301010803" pitchFamily="18" charset="0"/>
              </a:rPr>
              <a:t> </a:t>
            </a:r>
            <a:r>
              <a:rPr lang="en-US" sz="2000" dirty="0">
                <a:latin typeface="Garamond" panose="02020404030301010803" pitchFamily="18" charset="0"/>
              </a:rPr>
              <a:t>energies: </a:t>
            </a:r>
          </a:p>
          <a:p>
            <a:pPr algn="ctr"/>
            <a:r>
              <a:rPr lang="en-US" sz="2000" dirty="0">
                <a:latin typeface="Garamond" panose="02020404030301010803" pitchFamily="18" charset="0"/>
              </a:rPr>
              <a:t>2.50, 2.75 and 3.00 MeV/u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5BC5C34-5528-9FC9-A5F4-043D630FD0EB}"/>
              </a:ext>
            </a:extLst>
          </p:cNvPr>
          <p:cNvSpPr txBox="1"/>
          <p:nvPr/>
        </p:nvSpPr>
        <p:spPr>
          <a:xfrm>
            <a:off x="534993" y="3312072"/>
            <a:ext cx="1915017" cy="1938992"/>
          </a:xfrm>
          <a:prstGeom prst="rect">
            <a:avLst/>
          </a:prstGeom>
          <a:noFill/>
          <a:ln w="28575">
            <a:solidFill>
              <a:srgbClr val="C00000"/>
            </a:solidFill>
          </a:ln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latin typeface="Garamond" panose="02020404030301010803" pitchFamily="18" charset="0"/>
              </a:rPr>
              <a:t>At these energies (</a:t>
            </a:r>
            <a:r>
              <a:rPr lang="en-US" sz="2000" dirty="0" err="1">
                <a:latin typeface="Garamond" panose="02020404030301010803" pitchFamily="18" charset="0"/>
              </a:rPr>
              <a:t>a,n</a:t>
            </a:r>
            <a:r>
              <a:rPr lang="en-US" sz="2000" dirty="0">
                <a:latin typeface="Garamond" panose="02020404030301010803" pitchFamily="18" charset="0"/>
              </a:rPr>
              <a:t>) and (a,2n) reactions are open and competing channels</a:t>
            </a:r>
          </a:p>
        </p:txBody>
      </p:sp>
    </p:spTree>
    <p:extLst>
      <p:ext uri="{BB962C8B-B14F-4D97-AF65-F5344CB8AC3E}">
        <p14:creationId xmlns:p14="http://schemas.microsoft.com/office/powerpoint/2010/main" val="271336685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9081623-76C7-984A-A077-56198E9F7D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1600" y="289337"/>
            <a:ext cx="11988800" cy="478624"/>
          </a:xfrm>
        </p:spPr>
        <p:txBody>
          <a:bodyPr/>
          <a:lstStyle/>
          <a:p>
            <a:r>
              <a:rPr lang="en-US" dirty="0"/>
              <a:t>Preliminary Results for </a:t>
            </a:r>
            <a:r>
              <a:rPr lang="en-US" baseline="30000" dirty="0"/>
              <a:t>86</a:t>
            </a:r>
            <a:r>
              <a:rPr lang="en-US" dirty="0"/>
              <a:t>Kr</a:t>
            </a:r>
            <a:r>
              <a:rPr lang="el-GR" dirty="0"/>
              <a:t>(α</a:t>
            </a:r>
            <a:r>
              <a:rPr lang="en-US" dirty="0"/>
              <a:t>,n)</a:t>
            </a:r>
            <a:r>
              <a:rPr lang="en-US" baseline="30000" dirty="0"/>
              <a:t>89</a:t>
            </a:r>
            <a:r>
              <a:rPr lang="en-US" dirty="0"/>
              <a:t>Sr Reaction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16D0A10-C23E-74BE-3DEE-BAA3366D73F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P. Tsintari,  tsintari@frib.msu.edu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A44AF1D-C658-2A39-26E1-8C7C3447709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  Slide </a:t>
            </a:r>
            <a:fld id="{35AD4620-7552-4207-8973-898801ED212B}" type="slidenum">
              <a:rPr lang="en-US" smtClean="0"/>
              <a:pPr>
                <a:defRPr/>
              </a:pPr>
              <a:t>13</a:t>
            </a:fld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BDF89C6-D871-7181-9F36-CBDE895FF422}"/>
              </a:ext>
            </a:extLst>
          </p:cNvPr>
          <p:cNvSpPr txBox="1"/>
          <p:nvPr/>
        </p:nvSpPr>
        <p:spPr>
          <a:xfrm>
            <a:off x="1985955" y="1354109"/>
            <a:ext cx="265360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aseline="30000" dirty="0">
                <a:latin typeface="Garamond" panose="02020404030301010803" pitchFamily="18" charset="0"/>
              </a:rPr>
              <a:t>86</a:t>
            </a:r>
            <a:r>
              <a:rPr lang="en-US" sz="2400" dirty="0">
                <a:latin typeface="Garamond" panose="02020404030301010803" pitchFamily="18" charset="0"/>
              </a:rPr>
              <a:t>Kr</a:t>
            </a:r>
            <a:r>
              <a:rPr lang="el-GR" sz="2400" dirty="0">
                <a:latin typeface="Garamond" panose="02020404030301010803" pitchFamily="18" charset="0"/>
              </a:rPr>
              <a:t>(α</a:t>
            </a:r>
            <a:r>
              <a:rPr lang="en-US" sz="2400" dirty="0">
                <a:latin typeface="Garamond" panose="02020404030301010803" pitchFamily="18" charset="0"/>
              </a:rPr>
              <a:t>,n)</a:t>
            </a:r>
            <a:r>
              <a:rPr lang="en-US" sz="2400" b="1" baseline="30000" dirty="0">
                <a:latin typeface="Garamond" panose="02020404030301010803" pitchFamily="18" charset="0"/>
              </a:rPr>
              <a:t>89</a:t>
            </a:r>
            <a:r>
              <a:rPr lang="en-US" sz="2400" b="1" dirty="0">
                <a:latin typeface="Garamond" panose="02020404030301010803" pitchFamily="18" charset="0"/>
              </a:rPr>
              <a:t>Sr </a:t>
            </a:r>
            <a:r>
              <a:rPr lang="en-US" sz="2400" dirty="0">
                <a:latin typeface="Garamond" panose="02020404030301010803" pitchFamily="18" charset="0"/>
              </a:rPr>
              <a:t>-</a:t>
            </a:r>
            <a:r>
              <a:rPr lang="en-US" sz="2400" b="1" dirty="0">
                <a:latin typeface="Garamond" panose="02020404030301010803" pitchFamily="18" charset="0"/>
              </a:rPr>
              <a:t> </a:t>
            </a:r>
            <a:r>
              <a:rPr lang="en-US" sz="2400" b="1" baseline="30000" dirty="0">
                <a:solidFill>
                  <a:srgbClr val="0034FF"/>
                </a:solidFill>
                <a:latin typeface="Garamond" panose="02020404030301010803" pitchFamily="18" charset="0"/>
              </a:rPr>
              <a:t>88</a:t>
            </a:r>
            <a:r>
              <a:rPr lang="en-US" sz="2400" b="1" dirty="0">
                <a:solidFill>
                  <a:srgbClr val="0034FF"/>
                </a:solidFill>
                <a:latin typeface="Garamond" panose="02020404030301010803" pitchFamily="18" charset="0"/>
              </a:rPr>
              <a:t>Sr</a:t>
            </a: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19F42898-CE35-D3EF-3353-08A4D499F182}"/>
              </a:ext>
            </a:extLst>
          </p:cNvPr>
          <p:cNvGrpSpPr/>
          <p:nvPr/>
        </p:nvGrpSpPr>
        <p:grpSpPr>
          <a:xfrm>
            <a:off x="6477000" y="1066800"/>
            <a:ext cx="4757145" cy="2495003"/>
            <a:chOff x="6336929" y="966390"/>
            <a:chExt cx="4757145" cy="2495003"/>
          </a:xfrm>
        </p:grpSpPr>
        <p:pic>
          <p:nvPicPr>
            <p:cNvPr id="22" name="Picture 4">
              <a:extLst>
                <a:ext uri="{FF2B5EF4-FFF2-40B4-BE49-F238E27FC236}">
                  <a16:creationId xmlns:a16="http://schemas.microsoft.com/office/drawing/2014/main" id="{8DB5A231-26D7-65B0-94C9-DCE3A98BB1D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/>
            <a:srcRect/>
            <a:stretch/>
          </p:blipFill>
          <p:spPr bwMode="auto">
            <a:xfrm>
              <a:off x="6336929" y="966390"/>
              <a:ext cx="4757145" cy="238002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03EB048B-9834-18DA-A9B1-40BD97223572}"/>
                </a:ext>
              </a:extLst>
            </p:cNvPr>
            <p:cNvSpPr txBox="1"/>
            <p:nvPr/>
          </p:nvSpPr>
          <p:spPr>
            <a:xfrm rot="16200000">
              <a:off x="5668798" y="1729837"/>
              <a:ext cx="1582484" cy="246221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latin typeface="Helvetica" pitchFamily="2" charset="0"/>
                </a:rPr>
                <a:t>Deposited Energy (MeV)</a:t>
              </a: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A7BAC1B9-7360-EF20-8FC8-1E947E000F9A}"/>
                </a:ext>
              </a:extLst>
            </p:cNvPr>
            <p:cNvSpPr txBox="1"/>
            <p:nvPr/>
          </p:nvSpPr>
          <p:spPr>
            <a:xfrm>
              <a:off x="9548566" y="3215172"/>
              <a:ext cx="1343638" cy="246221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latin typeface="Helvetica" pitchFamily="2" charset="0"/>
                </a:rPr>
                <a:t>Time Difference (ns)</a:t>
              </a:r>
            </a:p>
          </p:txBody>
        </p:sp>
      </p:grpSp>
      <p:sp>
        <p:nvSpPr>
          <p:cNvPr id="21" name="TextBox 20">
            <a:extLst>
              <a:ext uri="{FF2B5EF4-FFF2-40B4-BE49-F238E27FC236}">
                <a16:creationId xmlns:a16="http://schemas.microsoft.com/office/drawing/2014/main" id="{161A8988-31DD-7215-5B5A-F45EDDE93D5C}"/>
              </a:ext>
            </a:extLst>
          </p:cNvPr>
          <p:cNvSpPr txBox="1"/>
          <p:nvPr/>
        </p:nvSpPr>
        <p:spPr>
          <a:xfrm>
            <a:off x="9214265" y="2558212"/>
            <a:ext cx="1225657" cy="369332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none" rtlCol="0">
            <a:spAutoFit/>
          </a:bodyPr>
          <a:lstStyle/>
          <a:p>
            <a:r>
              <a:rPr lang="en-US" b="1" baseline="30000" dirty="0">
                <a:solidFill>
                  <a:srgbClr val="FF0000"/>
                </a:solidFill>
                <a:latin typeface="Garamond" panose="02020404030301010803" pitchFamily="18" charset="0"/>
              </a:rPr>
              <a:t>89</a:t>
            </a:r>
            <a:r>
              <a:rPr lang="en-US" b="1" dirty="0">
                <a:solidFill>
                  <a:srgbClr val="FF0000"/>
                </a:solidFill>
                <a:latin typeface="Garamond" panose="02020404030301010803" pitchFamily="18" charset="0"/>
              </a:rPr>
              <a:t>Sr recoils</a:t>
            </a: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E3264AC7-AEA1-92F7-BBD6-0FAC76105DE6}"/>
              </a:ext>
            </a:extLst>
          </p:cNvPr>
          <p:cNvGrpSpPr/>
          <p:nvPr/>
        </p:nvGrpSpPr>
        <p:grpSpPr>
          <a:xfrm>
            <a:off x="6561296" y="3461381"/>
            <a:ext cx="4711230" cy="2587890"/>
            <a:chOff x="331700" y="3388675"/>
            <a:chExt cx="4711230" cy="2587890"/>
          </a:xfrm>
        </p:grpSpPr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B152B021-2B81-BF4E-7248-BF031117AC26}"/>
                </a:ext>
              </a:extLst>
            </p:cNvPr>
            <p:cNvGrpSpPr/>
            <p:nvPr/>
          </p:nvGrpSpPr>
          <p:grpSpPr>
            <a:xfrm>
              <a:off x="331700" y="3388675"/>
              <a:ext cx="4711230" cy="2587890"/>
              <a:chOff x="296358" y="3463435"/>
              <a:chExt cx="4711230" cy="2587890"/>
            </a:xfrm>
          </p:grpSpPr>
          <p:grpSp>
            <p:nvGrpSpPr>
              <p:cNvPr id="28" name="Group 27">
                <a:extLst>
                  <a:ext uri="{FF2B5EF4-FFF2-40B4-BE49-F238E27FC236}">
                    <a16:creationId xmlns:a16="http://schemas.microsoft.com/office/drawing/2014/main" id="{38C3B746-0137-C75F-7EA1-CE07294F19A3}"/>
                  </a:ext>
                </a:extLst>
              </p:cNvPr>
              <p:cNvGrpSpPr/>
              <p:nvPr/>
            </p:nvGrpSpPr>
            <p:grpSpPr>
              <a:xfrm>
                <a:off x="496666" y="3560013"/>
                <a:ext cx="4510922" cy="2491312"/>
                <a:chOff x="496666" y="3560013"/>
                <a:chExt cx="4510922" cy="2491312"/>
              </a:xfrm>
            </p:grpSpPr>
            <p:pic>
              <p:nvPicPr>
                <p:cNvPr id="30" name="Picture 6">
                  <a:extLst>
                    <a:ext uri="{FF2B5EF4-FFF2-40B4-BE49-F238E27FC236}">
                      <a16:creationId xmlns:a16="http://schemas.microsoft.com/office/drawing/2014/main" id="{591E8D29-7D99-BD89-919C-B748CAE7D538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 rotWithShape="1">
                <a:blip r:embed="rId3"/>
                <a:srcRect t="2685" b="-4239"/>
                <a:stretch>
                  <a:fillRect/>
                </a:stretch>
              </p:blipFill>
              <p:spPr bwMode="auto">
                <a:xfrm>
                  <a:off x="496666" y="3560013"/>
                  <a:ext cx="4510922" cy="2342560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sp>
              <p:nvSpPr>
                <p:cNvPr id="31" name="TextBox 30">
                  <a:extLst>
                    <a:ext uri="{FF2B5EF4-FFF2-40B4-BE49-F238E27FC236}">
                      <a16:creationId xmlns:a16="http://schemas.microsoft.com/office/drawing/2014/main" id="{7733B6AF-6EB4-E97A-F19B-748821EE1033}"/>
                    </a:ext>
                  </a:extLst>
                </p:cNvPr>
                <p:cNvSpPr txBox="1"/>
                <p:nvPr/>
              </p:nvSpPr>
              <p:spPr>
                <a:xfrm>
                  <a:off x="3240139" y="5805104"/>
                  <a:ext cx="1582484" cy="246221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000" dirty="0">
                      <a:latin typeface="Helvetica" pitchFamily="2" charset="0"/>
                    </a:rPr>
                    <a:t>Deposited Energy (MeV)</a:t>
                  </a:r>
                </a:p>
              </p:txBody>
            </p:sp>
          </p:grpSp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EE0C82C0-F303-17CB-AA08-F1FF661EF89A}"/>
                  </a:ext>
                </a:extLst>
              </p:cNvPr>
              <p:cNvSpPr txBox="1"/>
              <p:nvPr/>
            </p:nvSpPr>
            <p:spPr>
              <a:xfrm rot="16200000">
                <a:off x="-326088" y="4085881"/>
                <a:ext cx="1491114" cy="246221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n-US" sz="1000" dirty="0">
                    <a:latin typeface="Helvetica" pitchFamily="2" charset="0"/>
                  </a:rPr>
                  <a:t>Energy Loss </a:t>
                </a:r>
                <a:r>
                  <a:rPr lang="el-GR" sz="1000" dirty="0">
                    <a:latin typeface="Helvetica" pitchFamily="2" charset="0"/>
                  </a:rPr>
                  <a:t>ΔΕ</a:t>
                </a:r>
                <a:r>
                  <a:rPr lang="en-US" sz="1000" dirty="0">
                    <a:latin typeface="Helvetica" pitchFamily="2" charset="0"/>
                  </a:rPr>
                  <a:t> (MeV)</a:t>
                </a:r>
              </a:p>
            </p:txBody>
          </p:sp>
        </p:grp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E0AD202E-045E-CA85-7F90-A05ACA5024B0}"/>
                </a:ext>
              </a:extLst>
            </p:cNvPr>
            <p:cNvSpPr txBox="1"/>
            <p:nvPr/>
          </p:nvSpPr>
          <p:spPr>
            <a:xfrm>
              <a:off x="1524000" y="5045504"/>
              <a:ext cx="1225657" cy="369332"/>
            </a:xfrm>
            <a:prstGeom prst="rect">
              <a:avLst/>
            </a:prstGeom>
            <a:noFill/>
            <a:ln>
              <a:solidFill>
                <a:srgbClr val="C00000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b="1" baseline="30000" dirty="0">
                  <a:solidFill>
                    <a:srgbClr val="FF0000"/>
                  </a:solidFill>
                  <a:latin typeface="Garamond" panose="02020404030301010803" pitchFamily="18" charset="0"/>
                </a:rPr>
                <a:t>89</a:t>
              </a:r>
              <a:r>
                <a:rPr lang="en-US" b="1" dirty="0">
                  <a:solidFill>
                    <a:srgbClr val="FF0000"/>
                  </a:solidFill>
                  <a:latin typeface="Garamond" panose="02020404030301010803" pitchFamily="18" charset="0"/>
                </a:rPr>
                <a:t>Sr recoils</a:t>
              </a:r>
            </a:p>
          </p:txBody>
        </p:sp>
      </p:grpSp>
      <p:pic>
        <p:nvPicPr>
          <p:cNvPr id="11" name="Picture 4">
            <a:extLst>
              <a:ext uri="{FF2B5EF4-FFF2-40B4-BE49-F238E27FC236}">
                <a16:creationId xmlns:a16="http://schemas.microsoft.com/office/drawing/2014/main" id="{62194C96-0115-AA83-D859-2D7DC25CF2C0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345" r="5195"/>
          <a:stretch>
            <a:fillRect/>
          </a:stretch>
        </p:blipFill>
        <p:spPr bwMode="auto">
          <a:xfrm>
            <a:off x="496874" y="1905000"/>
            <a:ext cx="5522926" cy="37095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009D2893-020D-837E-23C7-03B4D0A2D0FB}"/>
              </a:ext>
            </a:extLst>
          </p:cNvPr>
          <p:cNvSpPr/>
          <p:nvPr/>
        </p:nvSpPr>
        <p:spPr>
          <a:xfrm>
            <a:off x="685800" y="4611734"/>
            <a:ext cx="381000" cy="41746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13B8B69B-A992-233D-9DDB-35630C86D26C}"/>
              </a:ext>
            </a:extLst>
          </p:cNvPr>
          <p:cNvSpPr/>
          <p:nvPr/>
        </p:nvSpPr>
        <p:spPr>
          <a:xfrm>
            <a:off x="685800" y="1828800"/>
            <a:ext cx="381000" cy="190099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E86BC868-2058-AC79-3022-B9831EA808D6}"/>
              </a:ext>
            </a:extLst>
          </p:cNvPr>
          <p:cNvSpPr/>
          <p:nvPr/>
        </p:nvSpPr>
        <p:spPr>
          <a:xfrm>
            <a:off x="8991600" y="1905000"/>
            <a:ext cx="315988" cy="449618"/>
          </a:xfrm>
          <a:prstGeom prst="ellipse">
            <a:avLst/>
          </a:prstGeom>
          <a:noFill/>
          <a:ln w="1270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49295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12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F63465A-34F0-8A34-9409-21692749F62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0BC02356-F038-5AD1-7951-871FCE66CC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1600" y="289337"/>
            <a:ext cx="11988800" cy="478624"/>
          </a:xfrm>
        </p:spPr>
        <p:txBody>
          <a:bodyPr/>
          <a:lstStyle/>
          <a:p>
            <a:r>
              <a:rPr lang="en-US" dirty="0"/>
              <a:t>Preliminary Results for </a:t>
            </a:r>
            <a:r>
              <a:rPr lang="en-US" baseline="30000" dirty="0"/>
              <a:t>86</a:t>
            </a:r>
            <a:r>
              <a:rPr lang="en-US" dirty="0"/>
              <a:t>Kr</a:t>
            </a:r>
            <a:r>
              <a:rPr lang="el-GR" dirty="0"/>
              <a:t>(α</a:t>
            </a:r>
            <a:r>
              <a:rPr lang="en-US" dirty="0"/>
              <a:t>,2n)</a:t>
            </a:r>
            <a:r>
              <a:rPr lang="en-US" baseline="30000" dirty="0"/>
              <a:t>88</a:t>
            </a:r>
            <a:r>
              <a:rPr lang="en-US" dirty="0"/>
              <a:t>Sr Reaction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9C466F8-1F7D-320F-86BC-5E758B0F196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4958236" y="6313751"/>
            <a:ext cx="2275528" cy="364628"/>
          </a:xfrm>
        </p:spPr>
        <p:txBody>
          <a:bodyPr/>
          <a:lstStyle/>
          <a:p>
            <a:pPr>
              <a:defRPr/>
            </a:pPr>
            <a:r>
              <a:rPr lang="en-US" dirty="0"/>
              <a:t>P. Tsintari,  </a:t>
            </a:r>
            <a:r>
              <a:rPr lang="en-US" dirty="0" err="1"/>
              <a:t>tsintari@frib.msu.edu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01160B-66FB-1976-3016-5FB168D223F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  Slide </a:t>
            </a:r>
            <a:fld id="{35AD4620-7552-4207-8973-898801ED212B}" type="slidenum">
              <a:rPr lang="en-US" smtClean="0"/>
              <a:pPr>
                <a:defRPr/>
              </a:pPr>
              <a:t>14</a:t>
            </a:fld>
            <a:endParaRPr lang="en-US" dirty="0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9E6DB5BE-A839-651E-9D14-77C7082D088C}"/>
              </a:ext>
            </a:extLst>
          </p:cNvPr>
          <p:cNvGrpSpPr/>
          <p:nvPr/>
        </p:nvGrpSpPr>
        <p:grpSpPr>
          <a:xfrm>
            <a:off x="533400" y="1432069"/>
            <a:ext cx="5298410" cy="3993862"/>
            <a:chOff x="6400800" y="1227656"/>
            <a:chExt cx="5298410" cy="3993862"/>
          </a:xfrm>
        </p:grpSpPr>
        <p:pic>
          <p:nvPicPr>
            <p:cNvPr id="1026" name="Picture 2">
              <a:extLst>
                <a:ext uri="{FF2B5EF4-FFF2-40B4-BE49-F238E27FC236}">
                  <a16:creationId xmlns:a16="http://schemas.microsoft.com/office/drawing/2014/main" id="{3326D2F4-7ECF-BDC0-E9CD-E01A3535BB68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500" r="4538"/>
            <a:stretch>
              <a:fillRect/>
            </a:stretch>
          </p:blipFill>
          <p:spPr bwMode="auto">
            <a:xfrm>
              <a:off x="6400800" y="1752600"/>
              <a:ext cx="5298410" cy="346891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AA9F23BE-178E-6AFD-65CD-9CD57B291159}"/>
                </a:ext>
              </a:extLst>
            </p:cNvPr>
            <p:cNvSpPr txBox="1"/>
            <p:nvPr/>
          </p:nvSpPr>
          <p:spPr>
            <a:xfrm>
              <a:off x="7869990" y="1227656"/>
              <a:ext cx="287549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baseline="30000" dirty="0">
                  <a:latin typeface="Garamond" panose="02020404030301010803" pitchFamily="18" charset="0"/>
                </a:rPr>
                <a:t>86</a:t>
              </a:r>
              <a:r>
                <a:rPr lang="en-US" sz="2400" dirty="0">
                  <a:latin typeface="Garamond" panose="02020404030301010803" pitchFamily="18" charset="0"/>
                </a:rPr>
                <a:t>Kr</a:t>
              </a:r>
              <a:r>
                <a:rPr lang="el-GR" sz="2400" dirty="0">
                  <a:latin typeface="Garamond" panose="02020404030301010803" pitchFamily="18" charset="0"/>
                </a:rPr>
                <a:t>(α</a:t>
              </a:r>
              <a:r>
                <a:rPr lang="en-US" sz="2400" dirty="0">
                  <a:latin typeface="Garamond" panose="02020404030301010803" pitchFamily="18" charset="0"/>
                </a:rPr>
                <a:t>,2n)</a:t>
              </a:r>
              <a:r>
                <a:rPr lang="en-US" sz="2400" b="1" baseline="30000" dirty="0">
                  <a:latin typeface="Garamond" panose="02020404030301010803" pitchFamily="18" charset="0"/>
                </a:rPr>
                <a:t>88</a:t>
              </a:r>
              <a:r>
                <a:rPr lang="en-US" sz="2400" b="1" dirty="0">
                  <a:latin typeface="Garamond" panose="02020404030301010803" pitchFamily="18" charset="0"/>
                </a:rPr>
                <a:t>Sr </a:t>
              </a:r>
              <a:r>
                <a:rPr lang="en-US" sz="2400" dirty="0">
                  <a:latin typeface="Garamond" panose="02020404030301010803" pitchFamily="18" charset="0"/>
                </a:rPr>
                <a:t>-</a:t>
              </a:r>
              <a:r>
                <a:rPr lang="en-US" sz="2400" b="1" dirty="0">
                  <a:latin typeface="Garamond" panose="02020404030301010803" pitchFamily="18" charset="0"/>
                </a:rPr>
                <a:t> </a:t>
              </a:r>
              <a:r>
                <a:rPr lang="en-US" sz="2400" baseline="30000" dirty="0">
                  <a:solidFill>
                    <a:srgbClr val="FF0000"/>
                  </a:solidFill>
                  <a:latin typeface="Garamond" panose="02020404030301010803" pitchFamily="18" charset="0"/>
                </a:rPr>
                <a:t>89</a:t>
              </a:r>
              <a:r>
                <a:rPr lang="en-US" sz="2400" dirty="0">
                  <a:solidFill>
                    <a:srgbClr val="FF0000"/>
                  </a:solidFill>
                  <a:latin typeface="Garamond" panose="02020404030301010803" pitchFamily="18" charset="0"/>
                </a:rPr>
                <a:t>Sr</a:t>
              </a:r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EB021719-EC3E-335C-2C30-75836D794378}"/>
                </a:ext>
              </a:extLst>
            </p:cNvPr>
            <p:cNvSpPr/>
            <p:nvPr/>
          </p:nvSpPr>
          <p:spPr>
            <a:xfrm>
              <a:off x="6535269" y="1689320"/>
              <a:ext cx="381000" cy="19009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174913CF-737E-880B-77BA-EE020741C239}"/>
                </a:ext>
              </a:extLst>
            </p:cNvPr>
            <p:cNvSpPr/>
            <p:nvPr/>
          </p:nvSpPr>
          <p:spPr>
            <a:xfrm>
              <a:off x="6535269" y="4855915"/>
              <a:ext cx="381000" cy="19009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295C453D-FA19-5E26-B299-F179C402727E}"/>
              </a:ext>
            </a:extLst>
          </p:cNvPr>
          <p:cNvGrpSpPr/>
          <p:nvPr/>
        </p:nvGrpSpPr>
        <p:grpSpPr>
          <a:xfrm>
            <a:off x="6688339" y="3487755"/>
            <a:ext cx="5136877" cy="2567367"/>
            <a:chOff x="572833" y="3556198"/>
            <a:chExt cx="5136877" cy="2567367"/>
          </a:xfrm>
        </p:grpSpPr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A7626C1B-E9CE-2A0E-3D9F-34AB4275D398}"/>
                </a:ext>
              </a:extLst>
            </p:cNvPr>
            <p:cNvGrpSpPr/>
            <p:nvPr/>
          </p:nvGrpSpPr>
          <p:grpSpPr>
            <a:xfrm>
              <a:off x="629703" y="3652147"/>
              <a:ext cx="5080007" cy="2471418"/>
              <a:chOff x="629703" y="3652147"/>
              <a:chExt cx="5080007" cy="2471418"/>
            </a:xfrm>
          </p:grpSpPr>
          <p:pic>
            <p:nvPicPr>
              <p:cNvPr id="23" name="Picture 6">
                <a:extLst>
                  <a:ext uri="{FF2B5EF4-FFF2-40B4-BE49-F238E27FC236}">
                    <a16:creationId xmlns:a16="http://schemas.microsoft.com/office/drawing/2014/main" id="{B6B889D3-5D29-5104-E686-5C3A5AA1CBEB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6582"/>
              <a:stretch>
                <a:fillRect/>
              </a:stretch>
            </p:blipFill>
            <p:spPr bwMode="auto">
              <a:xfrm>
                <a:off x="629703" y="3652147"/>
                <a:ext cx="5080007" cy="2380086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BF63728C-CD94-F5B6-C086-DF9AB7BDE58D}"/>
                  </a:ext>
                </a:extLst>
              </p:cNvPr>
              <p:cNvSpPr txBox="1"/>
              <p:nvPr/>
            </p:nvSpPr>
            <p:spPr>
              <a:xfrm>
                <a:off x="3747045" y="5877344"/>
                <a:ext cx="1582484" cy="246221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n-US" sz="1000" dirty="0">
                    <a:latin typeface="Helvetica" pitchFamily="2" charset="0"/>
                  </a:rPr>
                  <a:t>Deposited Energy (MeV)</a:t>
                </a:r>
              </a:p>
            </p:txBody>
          </p:sp>
        </p:grp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ABC4542B-CBD4-1BDC-FCC4-2B74CF1E4703}"/>
                </a:ext>
              </a:extLst>
            </p:cNvPr>
            <p:cNvSpPr txBox="1"/>
            <p:nvPr/>
          </p:nvSpPr>
          <p:spPr>
            <a:xfrm rot="16200000">
              <a:off x="-49613" y="4178644"/>
              <a:ext cx="1491114" cy="246221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latin typeface="Helvetica" pitchFamily="2" charset="0"/>
                </a:rPr>
                <a:t>Energy Loss </a:t>
              </a:r>
              <a:r>
                <a:rPr lang="el-GR" sz="1000" dirty="0">
                  <a:latin typeface="Helvetica" pitchFamily="2" charset="0"/>
                </a:rPr>
                <a:t>ΔΕ</a:t>
              </a:r>
              <a:r>
                <a:rPr lang="en-US" sz="1000" dirty="0">
                  <a:latin typeface="Helvetica" pitchFamily="2" charset="0"/>
                </a:rPr>
                <a:t> (MeV)</a:t>
              </a:r>
            </a:p>
          </p:txBody>
        </p: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F6714855-A812-CE6D-DE57-BF2F9E3891D7}"/>
              </a:ext>
            </a:extLst>
          </p:cNvPr>
          <p:cNvGrpSpPr/>
          <p:nvPr/>
        </p:nvGrpSpPr>
        <p:grpSpPr>
          <a:xfrm>
            <a:off x="6688340" y="3496699"/>
            <a:ext cx="5136876" cy="2558422"/>
            <a:chOff x="642990" y="1114312"/>
            <a:chExt cx="5136876" cy="2558422"/>
          </a:xfrm>
        </p:grpSpPr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35D32104-E755-C8DA-50E0-31A5F69FEC0D}"/>
                </a:ext>
              </a:extLst>
            </p:cNvPr>
            <p:cNvGrpSpPr/>
            <p:nvPr/>
          </p:nvGrpSpPr>
          <p:grpSpPr>
            <a:xfrm>
              <a:off x="700220" y="1164060"/>
              <a:ext cx="5079646" cy="2508674"/>
              <a:chOff x="700220" y="1164060"/>
              <a:chExt cx="5079646" cy="2508674"/>
            </a:xfrm>
          </p:grpSpPr>
          <p:pic>
            <p:nvPicPr>
              <p:cNvPr id="28" name="Picture 2">
                <a:extLst>
                  <a:ext uri="{FF2B5EF4-FFF2-40B4-BE49-F238E27FC236}">
                    <a16:creationId xmlns:a16="http://schemas.microsoft.com/office/drawing/2014/main" id="{E7674C62-AE42-837C-CC8F-5E0458158AC9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5500"/>
              <a:stretch>
                <a:fillRect/>
              </a:stretch>
            </p:blipFill>
            <p:spPr bwMode="auto">
              <a:xfrm>
                <a:off x="700220" y="1164060"/>
                <a:ext cx="5079646" cy="2399456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99E14292-C876-8FCD-050D-E32C1C6BF2FA}"/>
                  </a:ext>
                </a:extLst>
              </p:cNvPr>
              <p:cNvSpPr txBox="1"/>
              <p:nvPr/>
            </p:nvSpPr>
            <p:spPr>
              <a:xfrm>
                <a:off x="3827530" y="3426513"/>
                <a:ext cx="1582484" cy="246221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n-US" sz="1000" dirty="0">
                    <a:latin typeface="Helvetica" pitchFamily="2" charset="0"/>
                  </a:rPr>
                  <a:t>Deposited Energy (MeV)</a:t>
                </a:r>
              </a:p>
            </p:txBody>
          </p:sp>
        </p:grp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C44F679A-7877-A2CE-94C7-38592383059D}"/>
                </a:ext>
              </a:extLst>
            </p:cNvPr>
            <p:cNvSpPr txBox="1"/>
            <p:nvPr/>
          </p:nvSpPr>
          <p:spPr>
            <a:xfrm rot="16200000">
              <a:off x="20544" y="1736758"/>
              <a:ext cx="1491114" cy="246221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latin typeface="Helvetica" pitchFamily="2" charset="0"/>
                </a:rPr>
                <a:t>Energy Loss </a:t>
              </a:r>
              <a:r>
                <a:rPr lang="el-GR" sz="1000" dirty="0">
                  <a:latin typeface="Helvetica" pitchFamily="2" charset="0"/>
                </a:rPr>
                <a:t>ΔΕ</a:t>
              </a:r>
              <a:r>
                <a:rPr lang="en-US" sz="1000" dirty="0">
                  <a:latin typeface="Helvetica" pitchFamily="2" charset="0"/>
                </a:rPr>
                <a:t> (MeV)</a:t>
              </a:r>
            </a:p>
          </p:txBody>
        </p: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75DE34E9-7CF4-BA81-AE03-8844DC8ED0F0}"/>
              </a:ext>
            </a:extLst>
          </p:cNvPr>
          <p:cNvGrpSpPr/>
          <p:nvPr/>
        </p:nvGrpSpPr>
        <p:grpSpPr>
          <a:xfrm>
            <a:off x="6764178" y="1066800"/>
            <a:ext cx="4753328" cy="2495405"/>
            <a:chOff x="6764178" y="1066800"/>
            <a:chExt cx="4753328" cy="2495405"/>
          </a:xfrm>
        </p:grpSpPr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DF8ECBE3-023E-3409-7137-F89011BEA9BD}"/>
                </a:ext>
              </a:extLst>
            </p:cNvPr>
            <p:cNvGrpSpPr/>
            <p:nvPr/>
          </p:nvGrpSpPr>
          <p:grpSpPr>
            <a:xfrm>
              <a:off x="6764178" y="1066800"/>
              <a:ext cx="4753328" cy="2495405"/>
              <a:chOff x="6270280" y="980505"/>
              <a:chExt cx="4753328" cy="2495405"/>
            </a:xfrm>
          </p:grpSpPr>
          <p:pic>
            <p:nvPicPr>
              <p:cNvPr id="17" name="Picture 4">
                <a:extLst>
                  <a:ext uri="{FF2B5EF4-FFF2-40B4-BE49-F238E27FC236}">
                    <a16:creationId xmlns:a16="http://schemas.microsoft.com/office/drawing/2014/main" id="{BF4D8EE4-BA5C-D04E-7BEA-6960277481E1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331736" y="980505"/>
                <a:ext cx="4691872" cy="2399456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DCCD7EA2-C315-35D4-CCB1-487582651C30}"/>
                  </a:ext>
                </a:extLst>
              </p:cNvPr>
              <p:cNvSpPr txBox="1"/>
              <p:nvPr/>
            </p:nvSpPr>
            <p:spPr>
              <a:xfrm rot="16200000">
                <a:off x="5602149" y="1729837"/>
                <a:ext cx="1582484" cy="246221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n-US" sz="1000" dirty="0">
                    <a:latin typeface="Helvetica" pitchFamily="2" charset="0"/>
                  </a:rPr>
                  <a:t>Deposited Energy (MeV)</a:t>
                </a:r>
              </a:p>
            </p:txBody>
          </p:sp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4C866547-577E-919D-9716-8B9E4AFC54B1}"/>
                  </a:ext>
                </a:extLst>
              </p:cNvPr>
              <p:cNvSpPr txBox="1"/>
              <p:nvPr/>
            </p:nvSpPr>
            <p:spPr>
              <a:xfrm>
                <a:off x="9553191" y="3229689"/>
                <a:ext cx="1343638" cy="246221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n-US" sz="1000" dirty="0">
                    <a:latin typeface="Helvetica" pitchFamily="2" charset="0"/>
                  </a:rPr>
                  <a:t>Time Difference (ns)</a:t>
                </a:r>
              </a:p>
            </p:txBody>
          </p:sp>
        </p:grpSp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3D6ABAFC-7C5F-F31F-9F94-BAE0AC07B4B5}"/>
                </a:ext>
              </a:extLst>
            </p:cNvPr>
            <p:cNvSpPr/>
            <p:nvPr/>
          </p:nvSpPr>
          <p:spPr>
            <a:xfrm>
              <a:off x="10568589" y="1290349"/>
              <a:ext cx="762000" cy="59833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0" name="Oval 29">
            <a:extLst>
              <a:ext uri="{FF2B5EF4-FFF2-40B4-BE49-F238E27FC236}">
                <a16:creationId xmlns:a16="http://schemas.microsoft.com/office/drawing/2014/main" id="{6E1B9547-1B7F-62A0-49B5-CC1B8A40EAD2}"/>
              </a:ext>
            </a:extLst>
          </p:cNvPr>
          <p:cNvSpPr/>
          <p:nvPr/>
        </p:nvSpPr>
        <p:spPr>
          <a:xfrm>
            <a:off x="9296400" y="1988782"/>
            <a:ext cx="315988" cy="449618"/>
          </a:xfrm>
          <a:prstGeom prst="ellipse">
            <a:avLst/>
          </a:prstGeom>
          <a:noFill/>
          <a:ln w="19050">
            <a:solidFill>
              <a:srgbClr val="00B05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0D0C339B-6D08-D2C3-BF20-ABBED6F08046}"/>
              </a:ext>
            </a:extLst>
          </p:cNvPr>
          <p:cNvSpPr/>
          <p:nvPr/>
        </p:nvSpPr>
        <p:spPr>
          <a:xfrm>
            <a:off x="8432914" y="3858916"/>
            <a:ext cx="558686" cy="951822"/>
          </a:xfrm>
          <a:prstGeom prst="ellipse">
            <a:avLst/>
          </a:prstGeom>
          <a:noFill/>
          <a:ln w="19050">
            <a:solidFill>
              <a:srgbClr val="00B05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6ECCA2AB-1572-2FB2-5108-F4611EABC765}"/>
              </a:ext>
            </a:extLst>
          </p:cNvPr>
          <p:cNvSpPr txBox="1"/>
          <p:nvPr/>
        </p:nvSpPr>
        <p:spPr>
          <a:xfrm>
            <a:off x="9214265" y="2558212"/>
            <a:ext cx="1225657" cy="369332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txBody>
          <a:bodyPr wrap="none" rtlCol="0">
            <a:spAutoFit/>
          </a:bodyPr>
          <a:lstStyle/>
          <a:p>
            <a:r>
              <a:rPr lang="en-US" b="1" baseline="30000" dirty="0">
                <a:solidFill>
                  <a:srgbClr val="00B050"/>
                </a:solidFill>
                <a:latin typeface="Garamond" panose="02020404030301010803" pitchFamily="18" charset="0"/>
              </a:rPr>
              <a:t>88</a:t>
            </a:r>
            <a:r>
              <a:rPr lang="en-US" b="1" dirty="0">
                <a:solidFill>
                  <a:srgbClr val="00B050"/>
                </a:solidFill>
                <a:latin typeface="Garamond" panose="02020404030301010803" pitchFamily="18" charset="0"/>
              </a:rPr>
              <a:t>Sr recoils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9658B4BD-6C2F-1762-3E83-9EE9168E9482}"/>
              </a:ext>
            </a:extLst>
          </p:cNvPr>
          <p:cNvSpPr/>
          <p:nvPr/>
        </p:nvSpPr>
        <p:spPr>
          <a:xfrm>
            <a:off x="10591800" y="3662915"/>
            <a:ext cx="762000" cy="59833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266844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  <p:bldP spid="31" grpId="0" animBg="1"/>
      <p:bldP spid="32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4894C42-3DFB-183B-DBD2-7A720803CBB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5F469F7B-763E-156C-00B9-1C7C10DDBF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1600" y="289337"/>
            <a:ext cx="11988800" cy="478624"/>
          </a:xfrm>
        </p:spPr>
        <p:txBody>
          <a:bodyPr/>
          <a:lstStyle/>
          <a:p>
            <a:r>
              <a:rPr lang="en-US" dirty="0"/>
              <a:t>In Conclusion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E404C00-9EF2-D5FC-2166-4D89E35B3F57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P. Tsintari,  tsintari@frib.msu.edu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2911D42-DE60-6F80-E93B-0E0B2C79A1B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  Slide </a:t>
            </a:r>
            <a:fld id="{35AD4620-7552-4207-8973-898801ED212B}" type="slidenum">
              <a:rPr lang="en-US" smtClean="0"/>
              <a:pPr>
                <a:defRPr/>
              </a:pPr>
              <a:t>15</a:t>
            </a:fld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9D43D47-3CFB-98B8-81DD-18268D568292}"/>
              </a:ext>
            </a:extLst>
          </p:cNvPr>
          <p:cNvSpPr txBox="1"/>
          <p:nvPr/>
        </p:nvSpPr>
        <p:spPr>
          <a:xfrm>
            <a:off x="609601" y="1115382"/>
            <a:ext cx="10820400" cy="489364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 algn="just">
              <a:buFont typeface="Wingdings" pitchFamily="2" charset="2"/>
              <a:buChar char="§"/>
            </a:pPr>
            <a:r>
              <a:rPr lang="en-US" sz="2400" dirty="0">
                <a:latin typeface="Garamond" panose="02020404030301010803" pitchFamily="18" charset="0"/>
              </a:rPr>
              <a:t>Demonstrated remarkable adaptability of the SECAR recoil separator</a:t>
            </a:r>
          </a:p>
          <a:p>
            <a:pPr marL="800026" lvl="1" indent="-342900" algn="just">
              <a:buFont typeface="Wingdings" pitchFamily="2" charset="2"/>
              <a:buChar char="§"/>
            </a:pPr>
            <a:r>
              <a:rPr lang="en-US" sz="2400" dirty="0">
                <a:latin typeface="Garamond" panose="02020404030301010803" pitchFamily="18" charset="0"/>
              </a:rPr>
              <a:t>Performed the </a:t>
            </a:r>
            <a:r>
              <a:rPr lang="en-US" sz="2400" baseline="30000" dirty="0">
                <a:latin typeface="Garamond" panose="02020404030301010803" pitchFamily="18" charset="0"/>
              </a:rPr>
              <a:t>86</a:t>
            </a:r>
            <a:r>
              <a:rPr lang="en-US" sz="2400" dirty="0">
                <a:latin typeface="Garamond" panose="02020404030301010803" pitchFamily="18" charset="0"/>
              </a:rPr>
              <a:t>Kr(</a:t>
            </a:r>
            <a:r>
              <a:rPr lang="en-US" sz="2400" dirty="0" err="1">
                <a:latin typeface="Garamond" panose="02020404030301010803" pitchFamily="18" charset="0"/>
              </a:rPr>
              <a:t>a,xn</a:t>
            </a:r>
            <a:r>
              <a:rPr lang="en-US" sz="2400" dirty="0">
                <a:latin typeface="Garamond" panose="02020404030301010803" pitchFamily="18" charset="0"/>
              </a:rPr>
              <a:t>)</a:t>
            </a:r>
            <a:r>
              <a:rPr lang="en-US" sz="2400" baseline="30000" dirty="0">
                <a:latin typeface="Garamond" panose="02020404030301010803" pitchFamily="18" charset="0"/>
              </a:rPr>
              <a:t>89</a:t>
            </a:r>
            <a:r>
              <a:rPr lang="en-US" sz="2400" dirty="0">
                <a:latin typeface="Garamond" panose="02020404030301010803" pitchFamily="18" charset="0"/>
              </a:rPr>
              <a:t>Sr,</a:t>
            </a:r>
            <a:r>
              <a:rPr lang="en-US" sz="2400" baseline="30000" dirty="0">
                <a:latin typeface="Garamond" panose="02020404030301010803" pitchFamily="18" charset="0"/>
              </a:rPr>
              <a:t>88</a:t>
            </a:r>
            <a:r>
              <a:rPr lang="en-US" sz="2400" dirty="0">
                <a:latin typeface="Garamond" panose="02020404030301010803" pitchFamily="18" charset="0"/>
              </a:rPr>
              <a:t>Sr measurement using jet helium target and neutron tagging. (</a:t>
            </a:r>
            <a:r>
              <a:rPr lang="en-US" sz="2400" b="1" dirty="0">
                <a:latin typeface="Garamond" panose="02020404030301010803" pitchFamily="18" charset="0"/>
              </a:rPr>
              <a:t>Publication of final results coming soon!</a:t>
            </a:r>
            <a:r>
              <a:rPr lang="en-US" sz="2400" dirty="0">
                <a:latin typeface="Garamond" panose="02020404030301010803" pitchFamily="18" charset="0"/>
              </a:rPr>
              <a:t>)</a:t>
            </a:r>
          </a:p>
          <a:p>
            <a:pPr marL="800026" lvl="1" indent="-342900" algn="just">
              <a:buFont typeface="Wingdings" pitchFamily="2" charset="2"/>
              <a:buChar char="§"/>
            </a:pPr>
            <a:r>
              <a:rPr lang="en-US" sz="2400" dirty="0">
                <a:latin typeface="Garamond" panose="02020404030301010803" pitchFamily="18" charset="0"/>
              </a:rPr>
              <a:t>Developed a novel experimental technique for direct (</a:t>
            </a:r>
            <a:r>
              <a:rPr lang="en-US" sz="2400" dirty="0" err="1">
                <a:latin typeface="Garamond" panose="02020404030301010803" pitchFamily="18" charset="0"/>
              </a:rPr>
              <a:t>p,n</a:t>
            </a:r>
            <a:r>
              <a:rPr lang="en-US" sz="2400" dirty="0">
                <a:latin typeface="Garamond" panose="02020404030301010803" pitchFamily="18" charset="0"/>
              </a:rPr>
              <a:t>) reaction measurements with a separator, and validate it with a new measurement of </a:t>
            </a:r>
            <a:r>
              <a:rPr lang="en-US" sz="2400" baseline="30000" dirty="0">
                <a:latin typeface="Garamond" panose="02020404030301010803" pitchFamily="18" charset="0"/>
              </a:rPr>
              <a:t>58</a:t>
            </a:r>
            <a:r>
              <a:rPr lang="en-US" sz="2400" dirty="0">
                <a:latin typeface="Garamond" panose="02020404030301010803" pitchFamily="18" charset="0"/>
              </a:rPr>
              <a:t>Fe(</a:t>
            </a:r>
            <a:r>
              <a:rPr lang="en-US" sz="2400" dirty="0" err="1">
                <a:latin typeface="Garamond" panose="02020404030301010803" pitchFamily="18" charset="0"/>
              </a:rPr>
              <a:t>p,n</a:t>
            </a:r>
            <a:r>
              <a:rPr lang="en-US" sz="2400" dirty="0">
                <a:latin typeface="Garamond" panose="02020404030301010803" pitchFamily="18" charset="0"/>
              </a:rPr>
              <a:t>)</a:t>
            </a:r>
            <a:r>
              <a:rPr lang="en-US" sz="2400" baseline="30000" dirty="0">
                <a:latin typeface="Garamond" panose="02020404030301010803" pitchFamily="18" charset="0"/>
              </a:rPr>
              <a:t>58</a:t>
            </a:r>
            <a:r>
              <a:rPr lang="en-US" sz="2400" dirty="0">
                <a:latin typeface="Garamond" panose="02020404030301010803" pitchFamily="18" charset="0"/>
              </a:rPr>
              <a:t>Co reaction cross section</a:t>
            </a:r>
          </a:p>
          <a:p>
            <a:pPr lvl="1" algn="just"/>
            <a:endParaRPr lang="en-US" sz="2400" dirty="0">
              <a:latin typeface="Garamond" panose="02020404030301010803" pitchFamily="18" charset="0"/>
            </a:endParaRPr>
          </a:p>
          <a:p>
            <a:pPr marL="342900" indent="-342900" algn="just">
              <a:buFont typeface="Wingdings" pitchFamily="2" charset="2"/>
              <a:buChar char="§"/>
            </a:pPr>
            <a:r>
              <a:rPr lang="en-US" sz="2400" dirty="0">
                <a:latin typeface="Garamond" panose="02020404030301010803" pitchFamily="18" charset="0"/>
              </a:rPr>
              <a:t>SECAR is ready for receiving radioactive beams starting with the first direct measurement of the </a:t>
            </a:r>
            <a:r>
              <a:rPr lang="en-US" sz="2400" b="1" baseline="30000" dirty="0">
                <a:latin typeface="Garamond" panose="02020404030301010803" pitchFamily="18" charset="0"/>
              </a:rPr>
              <a:t>56</a:t>
            </a:r>
            <a:r>
              <a:rPr lang="en-US" sz="2400" b="1" dirty="0">
                <a:latin typeface="Garamond" panose="02020404030301010803" pitchFamily="18" charset="0"/>
              </a:rPr>
              <a:t>Co(</a:t>
            </a:r>
            <a:r>
              <a:rPr lang="en-US" sz="2400" b="1" dirty="0" err="1">
                <a:latin typeface="Garamond" panose="02020404030301010803" pitchFamily="18" charset="0"/>
              </a:rPr>
              <a:t>p,n</a:t>
            </a:r>
            <a:r>
              <a:rPr lang="en-US" sz="2400" b="1" dirty="0">
                <a:latin typeface="Garamond" panose="02020404030301010803" pitchFamily="18" charset="0"/>
              </a:rPr>
              <a:t>)</a:t>
            </a:r>
            <a:r>
              <a:rPr lang="en-US" sz="2400" b="1" baseline="30000" dirty="0">
                <a:latin typeface="Garamond" panose="02020404030301010803" pitchFamily="18" charset="0"/>
              </a:rPr>
              <a:t>56</a:t>
            </a:r>
            <a:r>
              <a:rPr lang="en-US" sz="2400" b="1" dirty="0">
                <a:latin typeface="Garamond" panose="02020404030301010803" pitchFamily="18" charset="0"/>
              </a:rPr>
              <a:t>Ni reaction</a:t>
            </a:r>
            <a:r>
              <a:rPr lang="en-US" sz="2400" dirty="0">
                <a:latin typeface="Garamond" panose="02020404030301010803" pitchFamily="18" charset="0"/>
              </a:rPr>
              <a:t> a key reaction for </a:t>
            </a:r>
            <a:r>
              <a:rPr lang="en-US" sz="2400" dirty="0" err="1">
                <a:latin typeface="Garamond" panose="02020404030301010803" pitchFamily="18" charset="0"/>
              </a:rPr>
              <a:t>vp</a:t>
            </a:r>
            <a:r>
              <a:rPr lang="en-US" sz="2400" dirty="0">
                <a:latin typeface="Garamond" panose="02020404030301010803" pitchFamily="18" charset="0"/>
              </a:rPr>
              <a:t>-process in </a:t>
            </a:r>
            <a:r>
              <a:rPr lang="en-US" sz="2400" b="1" dirty="0">
                <a:latin typeface="Garamond" panose="02020404030301010803" pitchFamily="18" charset="0"/>
              </a:rPr>
              <a:t>Fall 2026 </a:t>
            </a:r>
            <a:r>
              <a:rPr lang="en-US" sz="2400" dirty="0">
                <a:latin typeface="Garamond" panose="02020404030301010803" pitchFamily="18" charset="0"/>
              </a:rPr>
              <a:t>(PIs: </a:t>
            </a:r>
            <a:r>
              <a:rPr lang="en-US" sz="2400" dirty="0" err="1">
                <a:latin typeface="Garamond" panose="02020404030301010803" pitchFamily="18" charset="0"/>
              </a:rPr>
              <a:t>Perdikakis</a:t>
            </a:r>
            <a:r>
              <a:rPr lang="en-US" sz="2400" dirty="0">
                <a:latin typeface="Garamond" panose="02020404030301010803" pitchFamily="18" charset="0"/>
              </a:rPr>
              <a:t>, Tsintari &amp; Montes)</a:t>
            </a:r>
          </a:p>
          <a:p>
            <a:pPr algn="just"/>
            <a:endParaRPr lang="en-US" sz="2400" dirty="0">
              <a:latin typeface="Garamond" panose="02020404030301010803" pitchFamily="18" charset="0"/>
            </a:endParaRPr>
          </a:p>
          <a:p>
            <a:pPr marL="342900" indent="-342900" algn="just">
              <a:buFont typeface="Wingdings" pitchFamily="2" charset="2"/>
              <a:buChar char="§"/>
            </a:pPr>
            <a:r>
              <a:rPr lang="en-US" sz="2400" dirty="0">
                <a:latin typeface="Garamond" panose="02020404030301010803" pitchFamily="18" charset="0"/>
              </a:rPr>
              <a:t>Performed successfully first (p,</a:t>
            </a:r>
            <a:r>
              <a:rPr lang="el-GR" sz="2400" dirty="0">
                <a:latin typeface="Garamond" panose="02020404030301010803" pitchFamily="18" charset="0"/>
              </a:rPr>
              <a:t>γ</a:t>
            </a:r>
            <a:r>
              <a:rPr lang="en-US" sz="2400" dirty="0">
                <a:latin typeface="Garamond" panose="02020404030301010803" pitchFamily="18" charset="0"/>
              </a:rPr>
              <a:t>) measurement using the windowless extended gas target with SECAR</a:t>
            </a:r>
          </a:p>
        </p:txBody>
      </p:sp>
    </p:spTree>
    <p:extLst>
      <p:ext uri="{BB962C8B-B14F-4D97-AF65-F5344CB8AC3E}">
        <p14:creationId xmlns:p14="http://schemas.microsoft.com/office/powerpoint/2010/main" val="125300785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95C006-9C0B-5FE4-6278-6A4236CAD8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Acknowledgements</a:t>
            </a: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F1233AA9-E024-7831-00E4-CC57E4BF84D6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97083" y="176056"/>
            <a:ext cx="2408115" cy="527704"/>
          </a:xfrm>
          <a:prstGeom prst="rect">
            <a:avLst/>
          </a:prstGeom>
        </p:spPr>
      </p:pic>
      <p:pic>
        <p:nvPicPr>
          <p:cNvPr id="19" name="Picture 10" descr="NSF Logo | NSF - National Science Foundation">
            <a:extLst>
              <a:ext uri="{FF2B5EF4-FFF2-40B4-BE49-F238E27FC236}">
                <a16:creationId xmlns:a16="http://schemas.microsoft.com/office/drawing/2014/main" id="{1E9ACCEA-63D5-B019-161B-5CB950C2C227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68221" y="118194"/>
            <a:ext cx="628862" cy="632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CB573F44-12D6-CEF2-B22F-8AC727CD902D}"/>
              </a:ext>
            </a:extLst>
          </p:cNvPr>
          <p:cNvSpPr txBox="1">
            <a:spLocks/>
          </p:cNvSpPr>
          <p:nvPr userDrawn="1"/>
        </p:nvSpPr>
        <p:spPr bwMode="auto">
          <a:xfrm>
            <a:off x="72062" y="6149450"/>
            <a:ext cx="11988800" cy="47862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56076" tIns="22431" rIns="56076" bIns="22431" numCol="1" anchor="ctr" anchorCtr="0" compatLnSpc="1">
            <a:prstTxWarp prst="textNoShape">
              <a:avLst/>
            </a:prstTxWarp>
            <a:spAutoFit/>
          </a:bodyPr>
          <a:lstStyle>
            <a:lvl1pPr algn="ctr" defTabSz="803370" rtl="0" eaLnBrk="1" fontAlgn="base" hangingPunct="1">
              <a:lnSpc>
                <a:spcPct val="88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64308"/>
                </a:solidFill>
                <a:latin typeface="Arial" charset="0"/>
                <a:ea typeface="ＭＳ Ｐゴシック" pitchFamily="-65" charset="-128"/>
                <a:cs typeface="ＭＳ Ｐゴシック" pitchFamily="-65" charset="-128"/>
              </a:defRPr>
            </a:lvl1pPr>
            <a:lvl2pPr algn="ctr" defTabSz="803370" rtl="0" eaLnBrk="1" fontAlgn="base" hangingPunct="1">
              <a:lnSpc>
                <a:spcPct val="88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64308"/>
                </a:solidFill>
                <a:latin typeface="Arial" charset="0"/>
                <a:ea typeface="ＭＳ Ｐゴシック" pitchFamily="-65" charset="-128"/>
                <a:cs typeface="ＭＳ Ｐゴシック" pitchFamily="-65" charset="-128"/>
              </a:defRPr>
            </a:lvl2pPr>
            <a:lvl3pPr algn="ctr" defTabSz="803370" rtl="0" eaLnBrk="1" fontAlgn="base" hangingPunct="1">
              <a:lnSpc>
                <a:spcPct val="88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64308"/>
                </a:solidFill>
                <a:latin typeface="Arial" charset="0"/>
                <a:ea typeface="ＭＳ Ｐゴシック" pitchFamily="-65" charset="-128"/>
                <a:cs typeface="ＭＳ Ｐゴシック" pitchFamily="-65" charset="-128"/>
              </a:defRPr>
            </a:lvl3pPr>
            <a:lvl4pPr algn="ctr" defTabSz="803370" rtl="0" eaLnBrk="1" fontAlgn="base" hangingPunct="1">
              <a:lnSpc>
                <a:spcPct val="88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64308"/>
                </a:solidFill>
                <a:latin typeface="Arial" charset="0"/>
                <a:ea typeface="ＭＳ Ｐゴシック" pitchFamily="-65" charset="-128"/>
                <a:cs typeface="ＭＳ Ｐゴシック" pitchFamily="-65" charset="-128"/>
              </a:defRPr>
            </a:lvl4pPr>
            <a:lvl5pPr algn="ctr" defTabSz="803370" rtl="0" eaLnBrk="1" fontAlgn="base" hangingPunct="1">
              <a:lnSpc>
                <a:spcPct val="88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64308"/>
                </a:solidFill>
                <a:latin typeface="Arial" charset="0"/>
                <a:ea typeface="ＭＳ Ｐゴシック" pitchFamily="-65" charset="-128"/>
                <a:cs typeface="ＭＳ Ｐゴシック" pitchFamily="-65" charset="-128"/>
              </a:defRPr>
            </a:lvl5pPr>
            <a:lvl6pPr marL="457080" algn="ctr" defTabSz="807828" rtl="0" eaLnBrk="1" fontAlgn="base" hangingPunct="1">
              <a:lnSpc>
                <a:spcPct val="88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64308"/>
                </a:solidFill>
                <a:latin typeface="Arial" charset="0"/>
                <a:ea typeface="Arial" charset="0"/>
                <a:cs typeface="Arial" charset="0"/>
              </a:defRPr>
            </a:lvl6pPr>
            <a:lvl7pPr marL="914162" algn="ctr" defTabSz="807828" rtl="0" eaLnBrk="1" fontAlgn="base" hangingPunct="1">
              <a:lnSpc>
                <a:spcPct val="88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64308"/>
                </a:solidFill>
                <a:latin typeface="Arial" charset="0"/>
                <a:ea typeface="Arial" charset="0"/>
                <a:cs typeface="Arial" charset="0"/>
              </a:defRPr>
            </a:lvl7pPr>
            <a:lvl8pPr marL="1371241" algn="ctr" defTabSz="807828" rtl="0" eaLnBrk="1" fontAlgn="base" hangingPunct="1">
              <a:lnSpc>
                <a:spcPct val="88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64308"/>
                </a:solidFill>
                <a:latin typeface="Arial" charset="0"/>
                <a:ea typeface="Arial" charset="0"/>
                <a:cs typeface="Arial" charset="0"/>
              </a:defRPr>
            </a:lvl8pPr>
            <a:lvl9pPr marL="1828323" algn="ctr" defTabSz="807828" rtl="0" eaLnBrk="1" fontAlgn="base" hangingPunct="1">
              <a:lnSpc>
                <a:spcPct val="88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64308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r>
              <a:rPr lang="en-US" kern="0" dirty="0"/>
              <a:t>Thank you!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8653906B-6E39-576D-6A23-B1FDEFC5CE2E}"/>
              </a:ext>
            </a:extLst>
          </p:cNvPr>
          <p:cNvCxnSpPr>
            <a:cxnSpLocks/>
          </p:cNvCxnSpPr>
          <p:nvPr userDrawn="1"/>
        </p:nvCxnSpPr>
        <p:spPr>
          <a:xfrm flipV="1">
            <a:off x="2233324" y="5910187"/>
            <a:ext cx="7814250" cy="0"/>
          </a:xfrm>
          <a:prstGeom prst="line">
            <a:avLst/>
          </a:prstGeom>
          <a:ln>
            <a:solidFill>
              <a:srgbClr val="064308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8C0F0501-B2D5-60C5-6E0F-D5AF5A17F7D9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490997" y="153297"/>
            <a:ext cx="1981200" cy="736600"/>
          </a:xfrm>
          <a:prstGeom prst="rect">
            <a:avLst/>
          </a:prstGeom>
        </p:spPr>
      </p:pic>
      <p:grpSp>
        <p:nvGrpSpPr>
          <p:cNvPr id="32" name="Group 31">
            <a:extLst>
              <a:ext uri="{FF2B5EF4-FFF2-40B4-BE49-F238E27FC236}">
                <a16:creationId xmlns:a16="http://schemas.microsoft.com/office/drawing/2014/main" id="{460EB076-3D85-389A-6124-8E4CF290B6AA}"/>
              </a:ext>
            </a:extLst>
          </p:cNvPr>
          <p:cNvGrpSpPr/>
          <p:nvPr/>
        </p:nvGrpSpPr>
        <p:grpSpPr>
          <a:xfrm>
            <a:off x="704569" y="1370240"/>
            <a:ext cx="3976936" cy="3982498"/>
            <a:chOff x="708386" y="1293612"/>
            <a:chExt cx="3976936" cy="3982498"/>
          </a:xfrm>
        </p:grpSpPr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id="{5A67EA7B-455E-9085-BA8D-583B9532C581}"/>
                </a:ext>
              </a:extLst>
            </p:cNvPr>
            <p:cNvGrpSpPr/>
            <p:nvPr/>
          </p:nvGrpSpPr>
          <p:grpSpPr>
            <a:xfrm>
              <a:off x="708386" y="1293612"/>
              <a:ext cx="3976936" cy="1114328"/>
              <a:chOff x="954225" y="1091086"/>
              <a:chExt cx="3976936" cy="1114328"/>
            </a:xfrm>
          </p:grpSpPr>
          <p:pic>
            <p:nvPicPr>
              <p:cNvPr id="3" name="Picture 2">
                <a:extLst>
                  <a:ext uri="{FF2B5EF4-FFF2-40B4-BE49-F238E27FC236}">
                    <a16:creationId xmlns:a16="http://schemas.microsoft.com/office/drawing/2014/main" id="{6FCA7EF9-16FA-2EA3-AC6F-8164AB7F4C2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954225" y="1091086"/>
                <a:ext cx="872429" cy="1114328"/>
              </a:xfrm>
              <a:prstGeom prst="rect">
                <a:avLst/>
              </a:prstGeom>
            </p:spPr>
          </p:pic>
          <p:pic>
            <p:nvPicPr>
              <p:cNvPr id="21" name="Picture 20">
                <a:extLst>
                  <a:ext uri="{FF2B5EF4-FFF2-40B4-BE49-F238E27FC236}">
                    <a16:creationId xmlns:a16="http://schemas.microsoft.com/office/drawing/2014/main" id="{1392911D-C81C-8C1E-1546-5BA5CD05A3A6}"/>
                  </a:ext>
                </a:extLst>
              </p:cNvPr>
              <p:cNvPicPr>
                <a:picLocks noChangeAspect="1"/>
              </p:cNvPicPr>
              <p:nvPr userDrawn="1"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988577" y="1266900"/>
                <a:ext cx="2942584" cy="695837"/>
              </a:xfrm>
              <a:prstGeom prst="rect">
                <a:avLst/>
              </a:prstGeom>
            </p:spPr>
          </p:pic>
        </p:grp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A2C6804A-C1C6-FD5C-BC4A-E8D4E565C762}"/>
                </a:ext>
              </a:extLst>
            </p:cNvPr>
            <p:cNvGrpSpPr/>
            <p:nvPr/>
          </p:nvGrpSpPr>
          <p:grpSpPr>
            <a:xfrm>
              <a:off x="762450" y="2705240"/>
              <a:ext cx="3917856" cy="2570870"/>
              <a:chOff x="1046518" y="2071300"/>
              <a:chExt cx="3917856" cy="2570870"/>
            </a:xfrm>
          </p:grpSpPr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C861C66F-5660-D641-C9BC-447B65802EC2}"/>
                  </a:ext>
                </a:extLst>
              </p:cNvPr>
              <p:cNvSpPr txBox="1"/>
              <p:nvPr/>
            </p:nvSpPr>
            <p:spPr>
              <a:xfrm>
                <a:off x="1046518" y="2087625"/>
                <a:ext cx="1920397" cy="255454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dirty="0"/>
                  <a:t>P. Tsintari</a:t>
                </a:r>
              </a:p>
              <a:p>
                <a:r>
                  <a:rPr lang="en-US" sz="2000" b="1" dirty="0"/>
                  <a:t>H. Schatz</a:t>
                </a:r>
              </a:p>
              <a:p>
                <a:r>
                  <a:rPr lang="en-US" sz="2000" b="1" dirty="0"/>
                  <a:t>F. Montes</a:t>
                </a:r>
              </a:p>
              <a:p>
                <a:r>
                  <a:rPr lang="en-US" sz="2000" b="1" dirty="0"/>
                  <a:t>L. Wagner</a:t>
                </a:r>
              </a:p>
              <a:p>
                <a:r>
                  <a:rPr lang="en-US" sz="2000" dirty="0"/>
                  <a:t>K. </a:t>
                </a:r>
                <a:r>
                  <a:rPr lang="en-US" sz="2000" dirty="0" err="1"/>
                  <a:t>Setoodehnia</a:t>
                </a:r>
                <a:endParaRPr lang="en-US" sz="2000" dirty="0"/>
              </a:p>
              <a:p>
                <a:r>
                  <a:rPr lang="en-US" sz="2000" dirty="0"/>
                  <a:t>J. Pereira</a:t>
                </a:r>
              </a:p>
              <a:p>
                <a:r>
                  <a:rPr lang="en-US" sz="2000" dirty="0"/>
                  <a:t>R. Zegers</a:t>
                </a:r>
              </a:p>
              <a:p>
                <a:r>
                  <a:rPr lang="en-US" sz="2000" dirty="0"/>
                  <a:t>A. Villari</a:t>
                </a:r>
              </a:p>
            </p:txBody>
          </p:sp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3BFEB823-C91A-46C4-2550-B73E8DA580CD}"/>
                  </a:ext>
                </a:extLst>
              </p:cNvPr>
              <p:cNvSpPr txBox="1"/>
              <p:nvPr/>
            </p:nvSpPr>
            <p:spPr>
              <a:xfrm>
                <a:off x="3070521" y="2071300"/>
                <a:ext cx="1893853" cy="255454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2000" b="1" dirty="0"/>
                  <a:t>K. Smith</a:t>
                </a:r>
              </a:p>
              <a:p>
                <a:r>
                  <a:rPr lang="en-US" sz="2000" b="1" dirty="0"/>
                  <a:t>C. Tinson</a:t>
                </a:r>
              </a:p>
              <a:p>
                <a:r>
                  <a:rPr lang="en-US" sz="2000" dirty="0"/>
                  <a:t>C. Frantzis</a:t>
                </a:r>
              </a:p>
              <a:p>
                <a:r>
                  <a:rPr lang="en-US" sz="2000" dirty="0"/>
                  <a:t>J. Huffman</a:t>
                </a:r>
              </a:p>
              <a:p>
                <a:r>
                  <a:rPr lang="en-US" sz="2000" dirty="0"/>
                  <a:t>L. Balliet</a:t>
                </a:r>
              </a:p>
              <a:p>
                <a:r>
                  <a:rPr lang="en-US" sz="2000" dirty="0"/>
                  <a:t>K. Hermansen</a:t>
                </a:r>
              </a:p>
              <a:p>
                <a:r>
                  <a:rPr lang="en-US" sz="2000" dirty="0"/>
                  <a:t>S. Miskovich</a:t>
                </a:r>
              </a:p>
              <a:p>
                <a:r>
                  <a:rPr lang="en-US" sz="2000" dirty="0"/>
                  <a:t>R. Garg</a:t>
                </a:r>
              </a:p>
            </p:txBody>
          </p:sp>
        </p:grp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B76CE1EE-2056-A7C2-FFDA-FE1BA7E0BE6D}"/>
              </a:ext>
            </a:extLst>
          </p:cNvPr>
          <p:cNvGrpSpPr/>
          <p:nvPr/>
        </p:nvGrpSpPr>
        <p:grpSpPr>
          <a:xfrm>
            <a:off x="4896055" y="1587153"/>
            <a:ext cx="3687571" cy="1015663"/>
            <a:chOff x="781265" y="4072264"/>
            <a:chExt cx="3687571" cy="1015663"/>
          </a:xfrm>
        </p:grpSpPr>
        <p:pic>
          <p:nvPicPr>
            <p:cNvPr id="22" name="Picture 2" descr="CMU Chippewas | Mount Pleasant, MI | Central Michigan University">
              <a:extLst>
                <a:ext uri="{FF2B5EF4-FFF2-40B4-BE49-F238E27FC236}">
                  <a16:creationId xmlns:a16="http://schemas.microsoft.com/office/drawing/2014/main" id="{727B4F5B-B5C1-54D2-47E7-F8D9D86BE5B5}"/>
                </a:ext>
              </a:extLst>
            </p:cNvPr>
            <p:cNvPicPr>
              <a:picLocks noChangeAspect="1" noChangeArrowheads="1"/>
            </p:cNvPicPr>
            <p:nvPr userDrawn="1"/>
          </p:nvPicPr>
          <p:blipFill rotWithShape="1"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5385" b="15385"/>
            <a:stretch/>
          </p:blipFill>
          <p:spPr bwMode="auto">
            <a:xfrm>
              <a:off x="781265" y="4144560"/>
              <a:ext cx="1258213" cy="87107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4C3D2C1E-1269-656E-2206-258C0FABE506}"/>
                </a:ext>
              </a:extLst>
            </p:cNvPr>
            <p:cNvSpPr txBox="1"/>
            <p:nvPr/>
          </p:nvSpPr>
          <p:spPr>
            <a:xfrm>
              <a:off x="2116910" y="4072264"/>
              <a:ext cx="2351926" cy="10156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/>
                <a:t>G. </a:t>
              </a:r>
              <a:r>
                <a:rPr lang="en-US" sz="2000" dirty="0" err="1"/>
                <a:t>Perdikakis</a:t>
              </a:r>
              <a:endParaRPr lang="en-US" sz="2000" dirty="0"/>
            </a:p>
            <a:p>
              <a:r>
                <a:rPr lang="en-US" sz="2000" dirty="0"/>
                <a:t>N. Dimitrakopoulos</a:t>
              </a:r>
            </a:p>
            <a:p>
              <a:r>
                <a:rPr lang="en-US" sz="2000" dirty="0"/>
                <a:t>H. Arora</a:t>
              </a:r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B4AD178A-3486-AA56-F9E9-735D459B311D}"/>
              </a:ext>
            </a:extLst>
          </p:cNvPr>
          <p:cNvGrpSpPr/>
          <p:nvPr/>
        </p:nvGrpSpPr>
        <p:grpSpPr>
          <a:xfrm>
            <a:off x="8864556" y="4387529"/>
            <a:ext cx="2568811" cy="1015663"/>
            <a:chOff x="9066239" y="4050002"/>
            <a:chExt cx="2568811" cy="1015663"/>
          </a:xfrm>
        </p:grpSpPr>
        <p:pic>
          <p:nvPicPr>
            <p:cNvPr id="4112" name="Picture 16" descr="2021 IEP Innovation Finalist Spotlight: Ohio University - APLU">
              <a:extLst>
                <a:ext uri="{FF2B5EF4-FFF2-40B4-BE49-F238E27FC236}">
                  <a16:creationId xmlns:a16="http://schemas.microsoft.com/office/drawing/2014/main" id="{23C900B1-CDFC-DE66-0B5D-D333D5F0C35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066239" y="4082983"/>
              <a:ext cx="895943" cy="9497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75740209-534D-1700-5D39-93D4C05BCBE0}"/>
                </a:ext>
              </a:extLst>
            </p:cNvPr>
            <p:cNvSpPr txBox="1"/>
            <p:nvPr/>
          </p:nvSpPr>
          <p:spPr>
            <a:xfrm>
              <a:off x="10153554" y="4050002"/>
              <a:ext cx="1481496" cy="10156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/>
                <a:t>C. Brune</a:t>
              </a:r>
            </a:p>
            <a:p>
              <a:r>
                <a:rPr lang="en-US" sz="2000" dirty="0"/>
                <a:t>Z. Meisel</a:t>
              </a:r>
            </a:p>
            <a:p>
              <a:r>
                <a:rPr lang="en-US" sz="2000" dirty="0"/>
                <a:t>C. Marshall</a:t>
              </a: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850D7905-AEC6-246E-A4D7-7BA616423D51}"/>
              </a:ext>
            </a:extLst>
          </p:cNvPr>
          <p:cNvGrpSpPr/>
          <p:nvPr/>
        </p:nvGrpSpPr>
        <p:grpSpPr>
          <a:xfrm>
            <a:off x="8746549" y="2780872"/>
            <a:ext cx="2636323" cy="1181528"/>
            <a:chOff x="2044129" y="4674470"/>
            <a:chExt cx="2636323" cy="1181528"/>
          </a:xfrm>
        </p:grpSpPr>
        <p:pic>
          <p:nvPicPr>
            <p:cNvPr id="4104" name="Picture 8" descr="Logos | University Branding | On Message | University of Notre Dame">
              <a:extLst>
                <a:ext uri="{FF2B5EF4-FFF2-40B4-BE49-F238E27FC236}">
                  <a16:creationId xmlns:a16="http://schemas.microsoft.com/office/drawing/2014/main" id="{105F07F3-49A2-7F76-2867-46AA5F83FAA0}"/>
                </a:ext>
              </a:extLst>
            </p:cNvPr>
            <p:cNvPicPr>
              <a:picLocks noChangeAspect="1" noChangeArrowheads="1"/>
            </p:cNvPicPr>
            <p:nvPr userDrawn="1"/>
          </p:nvPicPr>
          <p:blipFill rotWithShape="1"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7119" t="4266" r="14621" b="-4266"/>
            <a:stretch>
              <a:fillRect/>
            </a:stretch>
          </p:blipFill>
          <p:spPr bwMode="auto">
            <a:xfrm>
              <a:off x="2044129" y="4674470"/>
              <a:ext cx="1131955" cy="118152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744B4AAC-DB5B-8344-C71C-BD9111C05DE4}"/>
                </a:ext>
              </a:extLst>
            </p:cNvPr>
            <p:cNvSpPr txBox="1"/>
            <p:nvPr/>
          </p:nvSpPr>
          <p:spPr>
            <a:xfrm>
              <a:off x="3299946" y="4911291"/>
              <a:ext cx="1380506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/>
                <a:t>M. </a:t>
              </a:r>
              <a:r>
                <a:rPr lang="en-US" sz="2000" dirty="0" err="1"/>
                <a:t>Couder</a:t>
              </a:r>
              <a:endParaRPr lang="en-US" sz="2000" dirty="0"/>
            </a:p>
            <a:p>
              <a:r>
                <a:rPr lang="en-US" sz="2000" dirty="0"/>
                <a:t>G. P. Berg</a:t>
              </a:r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24F6857C-8B32-C414-7EF2-D3D6D3E6D920}"/>
              </a:ext>
            </a:extLst>
          </p:cNvPr>
          <p:cNvGrpSpPr/>
          <p:nvPr/>
        </p:nvGrpSpPr>
        <p:grpSpPr>
          <a:xfrm>
            <a:off x="8864556" y="1487690"/>
            <a:ext cx="2460612" cy="786461"/>
            <a:chOff x="8624629" y="1649865"/>
            <a:chExt cx="2460612" cy="786461"/>
          </a:xfrm>
        </p:grpSpPr>
        <p:pic>
          <p:nvPicPr>
            <p:cNvPr id="4108" name="Picture 12" descr="Mines - New Logo Usage">
              <a:extLst>
                <a:ext uri="{FF2B5EF4-FFF2-40B4-BE49-F238E27FC236}">
                  <a16:creationId xmlns:a16="http://schemas.microsoft.com/office/drawing/2014/main" id="{20C27EAE-8B42-DCFA-00D9-C0EA8B995D43}"/>
                </a:ext>
              </a:extLst>
            </p:cNvPr>
            <p:cNvPicPr>
              <a:picLocks noChangeAspect="1" noChangeArrowheads="1"/>
            </p:cNvPicPr>
            <p:nvPr userDrawn="1"/>
          </p:nvPicPr>
          <p:blipFill rotWithShape="1"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461" t="11643" r="8261" b="13772"/>
            <a:stretch>
              <a:fillRect/>
            </a:stretch>
          </p:blipFill>
          <p:spPr bwMode="auto">
            <a:xfrm>
              <a:off x="8624629" y="1649865"/>
              <a:ext cx="966545" cy="78646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2A584686-152F-AD97-6B74-1255B4C2E99A}"/>
                </a:ext>
              </a:extLst>
            </p:cNvPr>
            <p:cNvSpPr txBox="1"/>
            <p:nvPr/>
          </p:nvSpPr>
          <p:spPr>
            <a:xfrm>
              <a:off x="9805724" y="1917872"/>
              <a:ext cx="127951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/>
                <a:t>U. Greife </a:t>
              </a:r>
            </a:p>
          </p:txBody>
        </p: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191BCC62-E668-7D0D-AA52-FED0D9D964CD}"/>
              </a:ext>
            </a:extLst>
          </p:cNvPr>
          <p:cNvGrpSpPr/>
          <p:nvPr/>
        </p:nvGrpSpPr>
        <p:grpSpPr>
          <a:xfrm>
            <a:off x="4914456" y="4305212"/>
            <a:ext cx="3363905" cy="1206619"/>
            <a:chOff x="8181349" y="2858165"/>
            <a:chExt cx="3363905" cy="1206619"/>
          </a:xfrm>
        </p:grpSpPr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2EAB6ED1-F039-BAC0-A843-19E6B4CF56A8}"/>
                </a:ext>
              </a:extLst>
            </p:cNvPr>
            <p:cNvGrpSpPr/>
            <p:nvPr/>
          </p:nvGrpSpPr>
          <p:grpSpPr>
            <a:xfrm>
              <a:off x="8181349" y="2858165"/>
              <a:ext cx="3363905" cy="706301"/>
              <a:chOff x="8362537" y="3549727"/>
              <a:chExt cx="3363905" cy="706301"/>
            </a:xfrm>
          </p:grpSpPr>
          <p:pic>
            <p:nvPicPr>
              <p:cNvPr id="4100" name="Picture 4" descr="Oak Ridge National Laboratory | U.S. Fish &amp; Wildlife Service">
                <a:extLst>
                  <a:ext uri="{FF2B5EF4-FFF2-40B4-BE49-F238E27FC236}">
                    <a16:creationId xmlns:a16="http://schemas.microsoft.com/office/drawing/2014/main" id="{42793B36-407C-9620-ECDF-183E08FC699E}"/>
                  </a:ext>
                </a:extLst>
              </p:cNvPr>
              <p:cNvPicPr>
                <a:picLocks noChangeAspect="1" noChangeArrowheads="1"/>
              </p:cNvPicPr>
              <p:nvPr userDrawn="1"/>
            </p:nvPicPr>
            <p:blipFill>
              <a:blip r:embed="rId1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362537" y="3549727"/>
                <a:ext cx="1372569" cy="706301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4106" name="Picture 10" descr="The University of Tennessee Logo - Brand Guidelines">
                <a:extLst>
                  <a:ext uri="{FF2B5EF4-FFF2-40B4-BE49-F238E27FC236}">
                    <a16:creationId xmlns:a16="http://schemas.microsoft.com/office/drawing/2014/main" id="{BDBE776D-C395-2F5D-17AB-AC6396B6A1C5}"/>
                  </a:ext>
                </a:extLst>
              </p:cNvPr>
              <p:cNvPicPr>
                <a:picLocks noChangeAspect="1" noChangeArrowheads="1"/>
              </p:cNvPicPr>
              <p:nvPr userDrawn="1"/>
            </p:nvPicPr>
            <p:blipFill rotWithShape="1">
              <a:blip r:embed="rId1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3750" t="27078" r="14375" b="26480"/>
              <a:stretch>
                <a:fillRect/>
              </a:stretch>
            </p:blipFill>
            <p:spPr bwMode="auto">
              <a:xfrm>
                <a:off x="9832589" y="3626895"/>
                <a:ext cx="1893853" cy="567234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3F4F000A-A727-5F74-E9B7-63735ED0F961}"/>
                </a:ext>
              </a:extLst>
            </p:cNvPr>
            <p:cNvSpPr txBox="1"/>
            <p:nvPr/>
          </p:nvSpPr>
          <p:spPr>
            <a:xfrm>
              <a:off x="8251156" y="3664674"/>
              <a:ext cx="3183885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/>
                <a:t>  K. Chipps      M. S. Smith</a:t>
              </a:r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C2CF1DA1-1B05-394D-8A64-88A2E1EC00D6}"/>
              </a:ext>
            </a:extLst>
          </p:cNvPr>
          <p:cNvGrpSpPr/>
          <p:nvPr/>
        </p:nvGrpSpPr>
        <p:grpSpPr>
          <a:xfrm>
            <a:off x="5028659" y="2975945"/>
            <a:ext cx="3277141" cy="820548"/>
            <a:chOff x="5103907" y="2532252"/>
            <a:chExt cx="3277141" cy="820548"/>
          </a:xfrm>
        </p:grpSpPr>
        <p:pic>
          <p:nvPicPr>
            <p:cNvPr id="4098" name="Picture 2">
              <a:extLst>
                <a:ext uri="{FF2B5EF4-FFF2-40B4-BE49-F238E27FC236}">
                  <a16:creationId xmlns:a16="http://schemas.microsoft.com/office/drawing/2014/main" id="{FB20EB63-A42A-5CF1-7913-1F43E9103387}"/>
                </a:ext>
              </a:extLst>
            </p:cNvPr>
            <p:cNvPicPr>
              <a:picLocks noChangeAspect="1" noChangeArrowheads="1"/>
            </p:cNvPicPr>
            <p:nvPr userDrawn="1"/>
          </p:nvPicPr>
          <p:blipFill rotWithShape="1"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2" t="10601" r="-102" b="7164"/>
            <a:stretch>
              <a:fillRect/>
            </a:stretch>
          </p:blipFill>
          <p:spPr bwMode="auto">
            <a:xfrm>
              <a:off x="5103907" y="2532252"/>
              <a:ext cx="1584761" cy="82054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347AEBA4-F9AC-B680-4F77-E376591BA380}"/>
                </a:ext>
              </a:extLst>
            </p:cNvPr>
            <p:cNvSpPr txBox="1"/>
            <p:nvPr/>
          </p:nvSpPr>
          <p:spPr>
            <a:xfrm>
              <a:off x="6800166" y="2618512"/>
              <a:ext cx="1580882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/>
                <a:t>J. Blackmon</a:t>
              </a:r>
            </a:p>
            <a:p>
              <a:r>
                <a:rPr lang="en-US" sz="2000" dirty="0"/>
                <a:t>C. Deibel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05788423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04E42FF-983E-FACC-AAA6-C579591E714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D039001D-C5F4-89E6-7B96-8D2C8063D8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SECAR (</a:t>
            </a:r>
            <a:r>
              <a:rPr lang="en-US" dirty="0" err="1"/>
              <a:t>SEparator</a:t>
            </a:r>
            <a:r>
              <a:rPr lang="en-US" dirty="0"/>
              <a:t> for </a:t>
            </a:r>
            <a:r>
              <a:rPr lang="en-US" dirty="0" err="1"/>
              <a:t>CApture</a:t>
            </a:r>
            <a:r>
              <a:rPr lang="en-US" dirty="0"/>
              <a:t> Reactions)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CCBEA58-56C2-A399-C307-1935A4C8F79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11149874" y="6363219"/>
            <a:ext cx="1016000" cy="364628"/>
          </a:xfrm>
        </p:spPr>
        <p:txBody>
          <a:bodyPr/>
          <a:lstStyle/>
          <a:p>
            <a:pPr>
              <a:defRPr/>
            </a:pPr>
            <a:r>
              <a:rPr lang="en-US" dirty="0"/>
              <a:t>Slide </a:t>
            </a:r>
            <a:fld id="{35AD4620-7552-4207-8973-898801ED212B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  <p:grpSp>
        <p:nvGrpSpPr>
          <p:cNvPr id="92" name="Group 91">
            <a:extLst>
              <a:ext uri="{FF2B5EF4-FFF2-40B4-BE49-F238E27FC236}">
                <a16:creationId xmlns:a16="http://schemas.microsoft.com/office/drawing/2014/main" id="{65F9BA15-D1BB-83A4-B366-228D88E5052E}"/>
              </a:ext>
            </a:extLst>
          </p:cNvPr>
          <p:cNvGrpSpPr/>
          <p:nvPr/>
        </p:nvGrpSpPr>
        <p:grpSpPr>
          <a:xfrm>
            <a:off x="4419600" y="1400301"/>
            <a:ext cx="7085874" cy="4330577"/>
            <a:chOff x="2004551" y="1484763"/>
            <a:chExt cx="8182898" cy="4432613"/>
          </a:xfrm>
        </p:grpSpPr>
        <p:grpSp>
          <p:nvGrpSpPr>
            <p:cNvPr id="93" name="Group 92">
              <a:extLst>
                <a:ext uri="{FF2B5EF4-FFF2-40B4-BE49-F238E27FC236}">
                  <a16:creationId xmlns:a16="http://schemas.microsoft.com/office/drawing/2014/main" id="{A7DEC66C-8715-1278-C750-6E2F46749E08}"/>
                </a:ext>
              </a:extLst>
            </p:cNvPr>
            <p:cNvGrpSpPr/>
            <p:nvPr/>
          </p:nvGrpSpPr>
          <p:grpSpPr>
            <a:xfrm>
              <a:off x="2004551" y="1484763"/>
              <a:ext cx="8182898" cy="4432613"/>
              <a:chOff x="2004551" y="1484763"/>
              <a:chExt cx="8182898" cy="4432613"/>
            </a:xfrm>
          </p:grpSpPr>
          <p:grpSp>
            <p:nvGrpSpPr>
              <p:cNvPr id="96" name="Group 95">
                <a:extLst>
                  <a:ext uri="{FF2B5EF4-FFF2-40B4-BE49-F238E27FC236}">
                    <a16:creationId xmlns:a16="http://schemas.microsoft.com/office/drawing/2014/main" id="{E72669F7-01C9-FB97-F2B3-976D94415BA8}"/>
                  </a:ext>
                </a:extLst>
              </p:cNvPr>
              <p:cNvGrpSpPr/>
              <p:nvPr/>
            </p:nvGrpSpPr>
            <p:grpSpPr>
              <a:xfrm>
                <a:off x="2004551" y="1484763"/>
                <a:ext cx="8182898" cy="4432613"/>
                <a:chOff x="2004551" y="1676314"/>
                <a:chExt cx="8182898" cy="4432613"/>
              </a:xfrm>
            </p:grpSpPr>
            <p:pic>
              <p:nvPicPr>
                <p:cNvPr id="124" name="Picture 123">
                  <a:extLst>
                    <a:ext uri="{FF2B5EF4-FFF2-40B4-BE49-F238E27FC236}">
                      <a16:creationId xmlns:a16="http://schemas.microsoft.com/office/drawing/2014/main" id="{EBE38395-D1A7-B3E1-E0B9-78773E2477F6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t="6072" r="473" b="1876"/>
                <a:stretch/>
              </p:blipFill>
              <p:spPr>
                <a:xfrm>
                  <a:off x="2004551" y="1676314"/>
                  <a:ext cx="8182898" cy="4432613"/>
                </a:xfrm>
                <a:prstGeom prst="rect">
                  <a:avLst/>
                </a:prstGeom>
              </p:spPr>
            </p:pic>
            <p:cxnSp>
              <p:nvCxnSpPr>
                <p:cNvPr id="125" name="Straight Arrow Connector 124">
                  <a:extLst>
                    <a:ext uri="{FF2B5EF4-FFF2-40B4-BE49-F238E27FC236}">
                      <a16:creationId xmlns:a16="http://schemas.microsoft.com/office/drawing/2014/main" id="{B86DF853-E67E-4671-BCC5-29222DF763F0}"/>
                    </a:ext>
                  </a:extLst>
                </p:cNvPr>
                <p:cNvCxnSpPr>
                  <a:cxnSpLocks/>
                  <a:stCxn id="126" idx="1"/>
                </p:cNvCxnSpPr>
                <p:nvPr/>
              </p:nvCxnSpPr>
              <p:spPr>
                <a:xfrm flipH="1" flipV="1">
                  <a:off x="7248161" y="5428058"/>
                  <a:ext cx="1175114" cy="334149"/>
                </a:xfrm>
                <a:prstGeom prst="straightConnector1">
                  <a:avLst/>
                </a:prstGeom>
                <a:noFill/>
                <a:ln w="38100" cap="flat" cmpd="sng" algn="ctr">
                  <a:solidFill>
                    <a:srgbClr val="032480"/>
                  </a:solidFill>
                  <a:prstDash val="solid"/>
                  <a:tailEnd type="triangle"/>
                </a:ln>
                <a:effectLst/>
              </p:spPr>
            </p:cxnSp>
            <p:sp>
              <p:nvSpPr>
                <p:cNvPr id="126" name="TextBox 125">
                  <a:extLst>
                    <a:ext uri="{FF2B5EF4-FFF2-40B4-BE49-F238E27FC236}">
                      <a16:creationId xmlns:a16="http://schemas.microsoft.com/office/drawing/2014/main" id="{EEC3141A-03EE-0197-C76F-22A8B4053C34}"/>
                    </a:ext>
                  </a:extLst>
                </p:cNvPr>
                <p:cNvSpPr txBox="1"/>
                <p:nvPr/>
              </p:nvSpPr>
              <p:spPr>
                <a:xfrm>
                  <a:off x="8423276" y="5537660"/>
                  <a:ext cx="817575" cy="449095"/>
                </a:xfrm>
                <a:prstGeom prst="rect">
                  <a:avLst/>
                </a:prstGeom>
                <a:solidFill>
                  <a:srgbClr val="032480"/>
                </a:solidFill>
                <a:ln>
                  <a:solidFill>
                    <a:srgbClr val="355A52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pPr marL="0" marR="0" lvl="0" indent="0" algn="ctr" defTabSz="609502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0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Garamond" panose="02020404030301010803"/>
                      <a:ea typeface="+mn-ea"/>
                      <a:cs typeface="+mn-cs"/>
                    </a:rPr>
                    <a:t>Final Cleanup</a:t>
                  </a:r>
                </a:p>
              </p:txBody>
            </p:sp>
            <p:cxnSp>
              <p:nvCxnSpPr>
                <p:cNvPr id="127" name="Straight Arrow Connector 126">
                  <a:extLst>
                    <a:ext uri="{FF2B5EF4-FFF2-40B4-BE49-F238E27FC236}">
                      <a16:creationId xmlns:a16="http://schemas.microsoft.com/office/drawing/2014/main" id="{3166FD05-B305-01B5-EBA3-6D49B5B8600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182280" y="2552460"/>
                  <a:ext cx="732359" cy="773730"/>
                </a:xfrm>
                <a:prstGeom prst="straightConnector1">
                  <a:avLst/>
                </a:prstGeom>
                <a:noFill/>
                <a:ln w="38100" cap="flat" cmpd="sng" algn="ctr">
                  <a:solidFill>
                    <a:srgbClr val="032480"/>
                  </a:solidFill>
                  <a:prstDash val="solid"/>
                  <a:tailEnd type="triangle"/>
                </a:ln>
                <a:effectLst/>
              </p:spPr>
            </p:cxnSp>
            <p:sp>
              <p:nvSpPr>
                <p:cNvPr id="128" name="TextBox 127">
                  <a:extLst>
                    <a:ext uri="{FF2B5EF4-FFF2-40B4-BE49-F238E27FC236}">
                      <a16:creationId xmlns:a16="http://schemas.microsoft.com/office/drawing/2014/main" id="{4C76D029-BD57-A6F9-AD58-86EB1B68D1C6}"/>
                    </a:ext>
                  </a:extLst>
                </p:cNvPr>
                <p:cNvSpPr txBox="1"/>
                <p:nvPr/>
              </p:nvSpPr>
              <p:spPr>
                <a:xfrm>
                  <a:off x="7677590" y="2406898"/>
                  <a:ext cx="974769" cy="461665"/>
                </a:xfrm>
                <a:prstGeom prst="rect">
                  <a:avLst/>
                </a:prstGeom>
                <a:solidFill>
                  <a:srgbClr val="032480"/>
                </a:solidFill>
                <a:ln>
                  <a:solidFill>
                    <a:srgbClr val="355A52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pPr marL="0" marR="0" lvl="0" indent="0" algn="ctr" defTabSz="609502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0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Garamond" panose="02020404030301010803"/>
                      <a:ea typeface="+mn-ea"/>
                      <a:cs typeface="+mn-cs"/>
                    </a:rPr>
                    <a:t>Recoil Separation</a:t>
                  </a:r>
                </a:p>
              </p:txBody>
            </p:sp>
            <p:cxnSp>
              <p:nvCxnSpPr>
                <p:cNvPr id="129" name="Straight Arrow Connector 128">
                  <a:extLst>
                    <a:ext uri="{FF2B5EF4-FFF2-40B4-BE49-F238E27FC236}">
                      <a16:creationId xmlns:a16="http://schemas.microsoft.com/office/drawing/2014/main" id="{C2D6B168-D5FD-1FE5-7C26-452FF2BE806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7585094" y="2842235"/>
                  <a:ext cx="568305" cy="811107"/>
                </a:xfrm>
                <a:prstGeom prst="straightConnector1">
                  <a:avLst/>
                </a:prstGeom>
                <a:noFill/>
                <a:ln w="38100" cap="flat" cmpd="sng" algn="ctr">
                  <a:solidFill>
                    <a:srgbClr val="032480"/>
                  </a:solidFill>
                  <a:prstDash val="solid"/>
                  <a:tailEnd type="triangle"/>
                </a:ln>
                <a:effectLst/>
              </p:spPr>
            </p:cxnSp>
            <p:cxnSp>
              <p:nvCxnSpPr>
                <p:cNvPr id="130" name="Straight Arrow Connector 129">
                  <a:extLst>
                    <a:ext uri="{FF2B5EF4-FFF2-40B4-BE49-F238E27FC236}">
                      <a16:creationId xmlns:a16="http://schemas.microsoft.com/office/drawing/2014/main" id="{7A559427-A6FC-2FFF-53FD-6B21F5C1B0C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7952486" y="2842235"/>
                  <a:ext cx="227316" cy="2225493"/>
                </a:xfrm>
                <a:prstGeom prst="straightConnector1">
                  <a:avLst/>
                </a:prstGeom>
                <a:noFill/>
                <a:ln w="38100" cap="flat" cmpd="sng" algn="ctr">
                  <a:solidFill>
                    <a:srgbClr val="032480"/>
                  </a:solidFill>
                  <a:prstDash val="solid"/>
                  <a:tailEnd type="triangle"/>
                </a:ln>
                <a:effectLst/>
              </p:spPr>
            </p:cxnSp>
            <p:sp>
              <p:nvSpPr>
                <p:cNvPr id="131" name="TextBox 130">
                  <a:extLst>
                    <a:ext uri="{FF2B5EF4-FFF2-40B4-BE49-F238E27FC236}">
                      <a16:creationId xmlns:a16="http://schemas.microsoft.com/office/drawing/2014/main" id="{49D43EC2-B591-6492-58D6-FD0F78F7A8DD}"/>
                    </a:ext>
                  </a:extLst>
                </p:cNvPr>
                <p:cNvSpPr txBox="1"/>
                <p:nvPr/>
              </p:nvSpPr>
              <p:spPr>
                <a:xfrm>
                  <a:off x="3705110" y="2214404"/>
                  <a:ext cx="1130173" cy="461665"/>
                </a:xfrm>
                <a:prstGeom prst="rect">
                  <a:avLst/>
                </a:prstGeom>
                <a:solidFill>
                  <a:srgbClr val="032480"/>
                </a:solidFill>
                <a:ln>
                  <a:solidFill>
                    <a:srgbClr val="355A52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pPr marL="0" marR="0" lvl="0" indent="0" algn="ctr" defTabSz="609502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0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Garamond" panose="02020404030301010803"/>
                      <a:ea typeface="+mn-ea"/>
                      <a:cs typeface="+mn-cs"/>
                    </a:rPr>
                    <a:t>Charge State selection</a:t>
                  </a:r>
                </a:p>
              </p:txBody>
            </p:sp>
            <p:sp>
              <p:nvSpPr>
                <p:cNvPr id="132" name="TextBox 131">
                  <a:extLst>
                    <a:ext uri="{FF2B5EF4-FFF2-40B4-BE49-F238E27FC236}">
                      <a16:creationId xmlns:a16="http://schemas.microsoft.com/office/drawing/2014/main" id="{7975DB7F-45A1-6DFC-C6BF-269D8A6C2DED}"/>
                    </a:ext>
                  </a:extLst>
                </p:cNvPr>
                <p:cNvSpPr txBox="1"/>
                <p:nvPr/>
              </p:nvSpPr>
              <p:spPr>
                <a:xfrm>
                  <a:off x="2065968" y="2766016"/>
                  <a:ext cx="1130173" cy="461665"/>
                </a:xfrm>
                <a:prstGeom prst="rect">
                  <a:avLst/>
                </a:prstGeom>
                <a:solidFill>
                  <a:srgbClr val="032480"/>
                </a:solidFill>
                <a:ln>
                  <a:solidFill>
                    <a:srgbClr val="355A52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pPr marL="0" marR="0" lvl="0" indent="0" algn="ctr" defTabSz="609502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0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Garamond" panose="02020404030301010803"/>
                      <a:ea typeface="+mn-ea"/>
                      <a:cs typeface="+mn-cs"/>
                    </a:rPr>
                    <a:t>Target Chamber</a:t>
                  </a:r>
                </a:p>
              </p:txBody>
            </p:sp>
            <p:sp>
              <p:nvSpPr>
                <p:cNvPr id="133" name="TextBox 132">
                  <a:extLst>
                    <a:ext uri="{FF2B5EF4-FFF2-40B4-BE49-F238E27FC236}">
                      <a16:creationId xmlns:a16="http://schemas.microsoft.com/office/drawing/2014/main" id="{D387202A-8108-0A00-7111-E1CDC6EC2B17}"/>
                    </a:ext>
                  </a:extLst>
                </p:cNvPr>
                <p:cNvSpPr txBox="1"/>
                <p:nvPr/>
              </p:nvSpPr>
              <p:spPr>
                <a:xfrm>
                  <a:off x="3600780" y="5450279"/>
                  <a:ext cx="990916" cy="449095"/>
                </a:xfrm>
                <a:prstGeom prst="rect">
                  <a:avLst/>
                </a:prstGeom>
                <a:solidFill>
                  <a:srgbClr val="032480"/>
                </a:solidFill>
                <a:ln>
                  <a:solidFill>
                    <a:srgbClr val="355A52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pPr marL="0" marR="0" lvl="0" indent="0" algn="ctr" defTabSz="609502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0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Garamond" panose="02020404030301010803"/>
                      <a:ea typeface="+mn-ea"/>
                      <a:cs typeface="+mn-cs"/>
                    </a:rPr>
                    <a:t>Recoil Detection</a:t>
                  </a:r>
                </a:p>
              </p:txBody>
            </p:sp>
            <p:sp>
              <p:nvSpPr>
                <p:cNvPr id="134" name="Right Arrow 133">
                  <a:extLst>
                    <a:ext uri="{FF2B5EF4-FFF2-40B4-BE49-F238E27FC236}">
                      <a16:creationId xmlns:a16="http://schemas.microsoft.com/office/drawing/2014/main" id="{9B584189-BC18-9540-8A28-7A5564802276}"/>
                    </a:ext>
                  </a:extLst>
                </p:cNvPr>
                <p:cNvSpPr/>
                <p:nvPr/>
              </p:nvSpPr>
              <p:spPr>
                <a:xfrm rot="19267106">
                  <a:off x="2034174" y="4199395"/>
                  <a:ext cx="776932" cy="337253"/>
                </a:xfrm>
                <a:prstGeom prst="rightArrow">
                  <a:avLst>
                    <a:gd name="adj1" fmla="val 60549"/>
                    <a:gd name="adj2" fmla="val 78507"/>
                  </a:avLst>
                </a:prstGeom>
                <a:solidFill>
                  <a:srgbClr val="032380"/>
                </a:solidFill>
                <a:ln w="9525" cap="flat" cmpd="sng" algn="ctr">
                  <a:solidFill>
                    <a:srgbClr val="FFFF00"/>
                  </a:solidFill>
                  <a:prstDash val="solid"/>
                </a:ln>
                <a:effectLst>
                  <a:outerShdw blurRad="40000" dist="23000" dir="5400000" rotWithShape="0">
                    <a:srgbClr val="000000">
                      <a:alpha val="35000"/>
                    </a:srgb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defTabSz="609502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9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Garamond" panose="02020404030301010803"/>
                      <a:ea typeface="+mn-ea"/>
                      <a:cs typeface="+mn-cs"/>
                    </a:rPr>
                    <a:t>Beam</a:t>
                  </a:r>
                </a:p>
              </p:txBody>
            </p:sp>
            <p:cxnSp>
              <p:nvCxnSpPr>
                <p:cNvPr id="135" name="Straight Arrow Connector 134">
                  <a:extLst>
                    <a:ext uri="{FF2B5EF4-FFF2-40B4-BE49-F238E27FC236}">
                      <a16:creationId xmlns:a16="http://schemas.microsoft.com/office/drawing/2014/main" id="{FF1A6228-1966-B18F-D780-E668EC1DC81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4519499" y="5101537"/>
                  <a:ext cx="770131" cy="556125"/>
                </a:xfrm>
                <a:prstGeom prst="straightConnector1">
                  <a:avLst/>
                </a:prstGeom>
                <a:noFill/>
                <a:ln w="38100" cap="flat" cmpd="sng" algn="ctr">
                  <a:solidFill>
                    <a:srgbClr val="032480"/>
                  </a:solidFill>
                  <a:prstDash val="solid"/>
                  <a:tailEnd type="triangle"/>
                </a:ln>
                <a:effectLst/>
              </p:spPr>
            </p:cxnSp>
            <p:cxnSp>
              <p:nvCxnSpPr>
                <p:cNvPr id="136" name="Straight Arrow Connector 135">
                  <a:extLst>
                    <a:ext uri="{FF2B5EF4-FFF2-40B4-BE49-F238E27FC236}">
                      <a16:creationId xmlns:a16="http://schemas.microsoft.com/office/drawing/2014/main" id="{1E95A8EF-758E-2F99-CE6A-88C401115515}"/>
                    </a:ext>
                  </a:extLst>
                </p:cNvPr>
                <p:cNvCxnSpPr>
                  <a:cxnSpLocks/>
                  <a:stCxn id="132" idx="2"/>
                </p:cNvCxnSpPr>
                <p:nvPr/>
              </p:nvCxnSpPr>
              <p:spPr>
                <a:xfrm>
                  <a:off x="2631055" y="3227681"/>
                  <a:ext cx="109648" cy="823458"/>
                </a:xfrm>
                <a:prstGeom prst="straightConnector1">
                  <a:avLst/>
                </a:prstGeom>
                <a:noFill/>
                <a:ln w="38100" cap="flat" cmpd="sng" algn="ctr">
                  <a:solidFill>
                    <a:srgbClr val="032480"/>
                  </a:solidFill>
                  <a:prstDash val="solid"/>
                  <a:tailEnd type="triangle"/>
                </a:ln>
                <a:effectLst/>
              </p:spPr>
            </p:cxnSp>
          </p:grpSp>
          <p:sp>
            <p:nvSpPr>
              <p:cNvPr id="97" name="TextBox 96">
                <a:extLst>
                  <a:ext uri="{FF2B5EF4-FFF2-40B4-BE49-F238E27FC236}">
                    <a16:creationId xmlns:a16="http://schemas.microsoft.com/office/drawing/2014/main" id="{EEF52088-6386-63E5-30E6-A3C1DE3CD6FA}"/>
                  </a:ext>
                </a:extLst>
              </p:cNvPr>
              <p:cNvSpPr txBox="1"/>
              <p:nvPr/>
            </p:nvSpPr>
            <p:spPr>
              <a:xfrm>
                <a:off x="4090879" y="2929249"/>
                <a:ext cx="375424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defTabSz="609502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FFFF00"/>
                    </a:solidFill>
                    <a:effectLst/>
                    <a:uLnTx/>
                    <a:uFillTx/>
                    <a:latin typeface="Garamond" panose="02020404030301010803"/>
                    <a:ea typeface="+mn-ea"/>
                    <a:cs typeface="+mn-cs"/>
                  </a:rPr>
                  <a:t>Q3</a:t>
                </a:r>
              </a:p>
            </p:txBody>
          </p:sp>
          <p:sp>
            <p:nvSpPr>
              <p:cNvPr id="98" name="TextBox 97">
                <a:extLst>
                  <a:ext uri="{FF2B5EF4-FFF2-40B4-BE49-F238E27FC236}">
                    <a16:creationId xmlns:a16="http://schemas.microsoft.com/office/drawing/2014/main" id="{B6E4DAD3-5CFB-811D-415E-51FBA73F7F55}"/>
                  </a:ext>
                </a:extLst>
              </p:cNvPr>
              <p:cNvSpPr txBox="1"/>
              <p:nvPr/>
            </p:nvSpPr>
            <p:spPr>
              <a:xfrm>
                <a:off x="4334535" y="2956013"/>
                <a:ext cx="375424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defTabSz="609502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FFFF00"/>
                    </a:solidFill>
                    <a:effectLst/>
                    <a:uLnTx/>
                    <a:uFillTx/>
                    <a:latin typeface="Garamond" panose="02020404030301010803"/>
                    <a:ea typeface="+mn-ea"/>
                    <a:cs typeface="+mn-cs"/>
                  </a:rPr>
                  <a:t>Q4</a:t>
                </a:r>
              </a:p>
            </p:txBody>
          </p:sp>
          <p:sp>
            <p:nvSpPr>
              <p:cNvPr id="99" name="TextBox 98">
                <a:extLst>
                  <a:ext uri="{FF2B5EF4-FFF2-40B4-BE49-F238E27FC236}">
                    <a16:creationId xmlns:a16="http://schemas.microsoft.com/office/drawing/2014/main" id="{FF45CCA8-03FE-3E2A-52DD-547555234C15}"/>
                  </a:ext>
                </a:extLst>
              </p:cNvPr>
              <p:cNvSpPr txBox="1"/>
              <p:nvPr/>
            </p:nvSpPr>
            <p:spPr>
              <a:xfrm>
                <a:off x="4568897" y="2988220"/>
                <a:ext cx="375424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defTabSz="609502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FFFF00"/>
                    </a:solidFill>
                    <a:effectLst/>
                    <a:uLnTx/>
                    <a:uFillTx/>
                    <a:latin typeface="Garamond" panose="02020404030301010803"/>
                    <a:ea typeface="+mn-ea"/>
                    <a:cs typeface="+mn-cs"/>
                  </a:rPr>
                  <a:t>Q5</a:t>
                </a:r>
              </a:p>
            </p:txBody>
          </p:sp>
          <p:sp>
            <p:nvSpPr>
              <p:cNvPr id="100" name="TextBox 99">
                <a:extLst>
                  <a:ext uri="{FF2B5EF4-FFF2-40B4-BE49-F238E27FC236}">
                    <a16:creationId xmlns:a16="http://schemas.microsoft.com/office/drawing/2014/main" id="{91A3166A-D61D-0C6F-763F-465433C054FF}"/>
                  </a:ext>
                </a:extLst>
              </p:cNvPr>
              <p:cNvSpPr txBox="1"/>
              <p:nvPr/>
            </p:nvSpPr>
            <p:spPr>
              <a:xfrm>
                <a:off x="5735255" y="2820080"/>
                <a:ext cx="378630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defTabSz="609502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FFFF00"/>
                    </a:solidFill>
                    <a:effectLst/>
                    <a:uLnTx/>
                    <a:uFillTx/>
                    <a:latin typeface="Garamond" panose="02020404030301010803"/>
                    <a:ea typeface="+mn-ea"/>
                    <a:cs typeface="+mn-cs"/>
                  </a:rPr>
                  <a:t>Q6</a:t>
                </a:r>
              </a:p>
            </p:txBody>
          </p:sp>
          <p:sp>
            <p:nvSpPr>
              <p:cNvPr id="101" name="TextBox 100">
                <a:extLst>
                  <a:ext uri="{FF2B5EF4-FFF2-40B4-BE49-F238E27FC236}">
                    <a16:creationId xmlns:a16="http://schemas.microsoft.com/office/drawing/2014/main" id="{5DCD3D55-F19D-2211-F041-CCEB4967C25E}"/>
                  </a:ext>
                </a:extLst>
              </p:cNvPr>
              <p:cNvSpPr txBox="1"/>
              <p:nvPr/>
            </p:nvSpPr>
            <p:spPr>
              <a:xfrm>
                <a:off x="5970271" y="2834324"/>
                <a:ext cx="378630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defTabSz="609502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FFFF00"/>
                    </a:solidFill>
                    <a:effectLst/>
                    <a:uLnTx/>
                    <a:uFillTx/>
                    <a:latin typeface="Garamond" panose="02020404030301010803"/>
                    <a:ea typeface="+mn-ea"/>
                    <a:cs typeface="+mn-cs"/>
                  </a:rPr>
                  <a:t>Q7</a:t>
                </a:r>
              </a:p>
            </p:txBody>
          </p:sp>
          <p:sp>
            <p:nvSpPr>
              <p:cNvPr id="102" name="TextBox 101">
                <a:extLst>
                  <a:ext uri="{FF2B5EF4-FFF2-40B4-BE49-F238E27FC236}">
                    <a16:creationId xmlns:a16="http://schemas.microsoft.com/office/drawing/2014/main" id="{9789A91B-718C-7230-FFFC-FB2C6D78CF2D}"/>
                  </a:ext>
                </a:extLst>
              </p:cNvPr>
              <p:cNvSpPr txBox="1"/>
              <p:nvPr/>
            </p:nvSpPr>
            <p:spPr>
              <a:xfrm>
                <a:off x="6266632" y="4824920"/>
                <a:ext cx="439544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defTabSz="609502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FFFF00"/>
                    </a:solidFill>
                    <a:effectLst/>
                    <a:uLnTx/>
                    <a:uFillTx/>
                    <a:latin typeface="Garamond" panose="02020404030301010803"/>
                    <a:ea typeface="+mn-ea"/>
                    <a:cs typeface="+mn-cs"/>
                  </a:rPr>
                  <a:t>Q14</a:t>
                </a:r>
              </a:p>
            </p:txBody>
          </p:sp>
          <p:sp>
            <p:nvSpPr>
              <p:cNvPr id="103" name="TextBox 102">
                <a:extLst>
                  <a:ext uri="{FF2B5EF4-FFF2-40B4-BE49-F238E27FC236}">
                    <a16:creationId xmlns:a16="http://schemas.microsoft.com/office/drawing/2014/main" id="{4D036231-38EA-3CA3-F567-62DE3BD164DF}"/>
                  </a:ext>
                </a:extLst>
              </p:cNvPr>
              <p:cNvSpPr txBox="1"/>
              <p:nvPr/>
            </p:nvSpPr>
            <p:spPr>
              <a:xfrm>
                <a:off x="6004996" y="4769809"/>
                <a:ext cx="439544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defTabSz="609502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FFFF00"/>
                    </a:solidFill>
                    <a:effectLst/>
                    <a:uLnTx/>
                    <a:uFillTx/>
                    <a:latin typeface="Garamond" panose="02020404030301010803"/>
                    <a:ea typeface="+mn-ea"/>
                    <a:cs typeface="+mn-cs"/>
                  </a:rPr>
                  <a:t>Q15</a:t>
                </a:r>
              </a:p>
            </p:txBody>
          </p:sp>
          <p:sp>
            <p:nvSpPr>
              <p:cNvPr id="104" name="TextBox 103">
                <a:extLst>
                  <a:ext uri="{FF2B5EF4-FFF2-40B4-BE49-F238E27FC236}">
                    <a16:creationId xmlns:a16="http://schemas.microsoft.com/office/drawing/2014/main" id="{DF51B954-1779-86BE-E52C-4CC84544AECF}"/>
                  </a:ext>
                </a:extLst>
              </p:cNvPr>
              <p:cNvSpPr txBox="1"/>
              <p:nvPr/>
            </p:nvSpPr>
            <p:spPr>
              <a:xfrm>
                <a:off x="7568514" y="4583637"/>
                <a:ext cx="439544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defTabSz="609502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FFFF00"/>
                    </a:solidFill>
                    <a:effectLst/>
                    <a:uLnTx/>
                    <a:uFillTx/>
                    <a:latin typeface="Garamond" panose="02020404030301010803"/>
                    <a:ea typeface="+mn-ea"/>
                    <a:cs typeface="+mn-cs"/>
                  </a:rPr>
                  <a:t>Q12</a:t>
                </a:r>
              </a:p>
            </p:txBody>
          </p:sp>
          <p:sp>
            <p:nvSpPr>
              <p:cNvPr id="105" name="TextBox 104">
                <a:extLst>
                  <a:ext uri="{FF2B5EF4-FFF2-40B4-BE49-F238E27FC236}">
                    <a16:creationId xmlns:a16="http://schemas.microsoft.com/office/drawing/2014/main" id="{187C120D-C24E-62D1-BE74-EEEDA4E2E630}"/>
                  </a:ext>
                </a:extLst>
              </p:cNvPr>
              <p:cNvSpPr txBox="1"/>
              <p:nvPr/>
            </p:nvSpPr>
            <p:spPr>
              <a:xfrm>
                <a:off x="7411390" y="4714527"/>
                <a:ext cx="439544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defTabSz="609502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FFFF00"/>
                    </a:solidFill>
                    <a:effectLst/>
                    <a:uLnTx/>
                    <a:uFillTx/>
                    <a:latin typeface="Garamond" panose="02020404030301010803"/>
                    <a:ea typeface="+mn-ea"/>
                    <a:cs typeface="+mn-cs"/>
                  </a:rPr>
                  <a:t>Q13</a:t>
                </a:r>
              </a:p>
            </p:txBody>
          </p:sp>
          <p:sp>
            <p:nvSpPr>
              <p:cNvPr id="106" name="TextBox 105">
                <a:extLst>
                  <a:ext uri="{FF2B5EF4-FFF2-40B4-BE49-F238E27FC236}">
                    <a16:creationId xmlns:a16="http://schemas.microsoft.com/office/drawing/2014/main" id="{978021A2-2741-A44D-D577-16A41394B087}"/>
                  </a:ext>
                </a:extLst>
              </p:cNvPr>
              <p:cNvSpPr txBox="1"/>
              <p:nvPr/>
            </p:nvSpPr>
            <p:spPr>
              <a:xfrm>
                <a:off x="8357879" y="3265219"/>
                <a:ext cx="378630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defTabSz="609502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FFFF00"/>
                    </a:solidFill>
                    <a:effectLst/>
                    <a:uLnTx/>
                    <a:uFillTx/>
                    <a:latin typeface="Garamond" panose="02020404030301010803"/>
                    <a:ea typeface="+mn-ea"/>
                    <a:cs typeface="+mn-cs"/>
                  </a:rPr>
                  <a:t>Q8</a:t>
                </a:r>
              </a:p>
            </p:txBody>
          </p:sp>
          <p:sp>
            <p:nvSpPr>
              <p:cNvPr id="107" name="TextBox 106">
                <a:extLst>
                  <a:ext uri="{FF2B5EF4-FFF2-40B4-BE49-F238E27FC236}">
                    <a16:creationId xmlns:a16="http://schemas.microsoft.com/office/drawing/2014/main" id="{9E2B9227-50E9-A559-9522-352BAA378206}"/>
                  </a:ext>
                </a:extLst>
              </p:cNvPr>
              <p:cNvSpPr txBox="1"/>
              <p:nvPr/>
            </p:nvSpPr>
            <p:spPr>
              <a:xfrm>
                <a:off x="8611772" y="3277841"/>
                <a:ext cx="378630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defTabSz="609502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FFFF00"/>
                    </a:solidFill>
                    <a:effectLst/>
                    <a:uLnTx/>
                    <a:uFillTx/>
                    <a:latin typeface="Garamond" panose="02020404030301010803"/>
                    <a:ea typeface="+mn-ea"/>
                    <a:cs typeface="+mn-cs"/>
                  </a:rPr>
                  <a:t>Q9</a:t>
                </a:r>
              </a:p>
            </p:txBody>
          </p:sp>
          <p:sp>
            <p:nvSpPr>
              <p:cNvPr id="108" name="TextBox 107">
                <a:extLst>
                  <a:ext uri="{FF2B5EF4-FFF2-40B4-BE49-F238E27FC236}">
                    <a16:creationId xmlns:a16="http://schemas.microsoft.com/office/drawing/2014/main" id="{179A900A-1DBE-6EFF-C9E2-E0F716F615DC}"/>
                  </a:ext>
                </a:extLst>
              </p:cNvPr>
              <p:cNvSpPr txBox="1"/>
              <p:nvPr/>
            </p:nvSpPr>
            <p:spPr>
              <a:xfrm>
                <a:off x="8825851" y="3686363"/>
                <a:ext cx="439544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defTabSz="609502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FFFF00"/>
                    </a:solidFill>
                    <a:effectLst/>
                    <a:uLnTx/>
                    <a:uFillTx/>
                    <a:latin typeface="Garamond" panose="02020404030301010803"/>
                    <a:ea typeface="+mn-ea"/>
                    <a:cs typeface="+mn-cs"/>
                  </a:rPr>
                  <a:t>Q10</a:t>
                </a:r>
              </a:p>
            </p:txBody>
          </p:sp>
          <p:sp>
            <p:nvSpPr>
              <p:cNvPr id="109" name="TextBox 108">
                <a:extLst>
                  <a:ext uri="{FF2B5EF4-FFF2-40B4-BE49-F238E27FC236}">
                    <a16:creationId xmlns:a16="http://schemas.microsoft.com/office/drawing/2014/main" id="{AD33ED73-9593-1534-9141-3679DEE3045B}"/>
                  </a:ext>
                </a:extLst>
              </p:cNvPr>
              <p:cNvSpPr txBox="1"/>
              <p:nvPr/>
            </p:nvSpPr>
            <p:spPr>
              <a:xfrm>
                <a:off x="8941601" y="3815459"/>
                <a:ext cx="428322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defTabSz="609502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FFFF00"/>
                    </a:solidFill>
                    <a:effectLst/>
                    <a:uLnTx/>
                    <a:uFillTx/>
                    <a:latin typeface="Garamond" panose="02020404030301010803"/>
                    <a:ea typeface="+mn-ea"/>
                    <a:cs typeface="+mn-cs"/>
                  </a:rPr>
                  <a:t>Q11</a:t>
                </a:r>
              </a:p>
            </p:txBody>
          </p:sp>
          <p:sp>
            <p:nvSpPr>
              <p:cNvPr id="110" name="TextBox 109">
                <a:extLst>
                  <a:ext uri="{FF2B5EF4-FFF2-40B4-BE49-F238E27FC236}">
                    <a16:creationId xmlns:a16="http://schemas.microsoft.com/office/drawing/2014/main" id="{183BBFDB-A52E-2283-0064-8616B0191FC2}"/>
                  </a:ext>
                </a:extLst>
              </p:cNvPr>
              <p:cNvSpPr txBox="1"/>
              <p:nvPr/>
            </p:nvSpPr>
            <p:spPr>
              <a:xfrm>
                <a:off x="2712002" y="3423702"/>
                <a:ext cx="367408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defTabSz="609502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FFFF00"/>
                    </a:solidFill>
                    <a:effectLst/>
                    <a:uLnTx/>
                    <a:uFillTx/>
                    <a:latin typeface="Garamond" panose="02020404030301010803"/>
                    <a:ea typeface="+mn-ea"/>
                    <a:cs typeface="+mn-cs"/>
                  </a:rPr>
                  <a:t>Q1</a:t>
                </a:r>
              </a:p>
            </p:txBody>
          </p:sp>
          <p:sp>
            <p:nvSpPr>
              <p:cNvPr id="111" name="TextBox 110">
                <a:extLst>
                  <a:ext uri="{FF2B5EF4-FFF2-40B4-BE49-F238E27FC236}">
                    <a16:creationId xmlns:a16="http://schemas.microsoft.com/office/drawing/2014/main" id="{1DB00EB8-FC89-48D6-4BF3-2C464000258A}"/>
                  </a:ext>
                </a:extLst>
              </p:cNvPr>
              <p:cNvSpPr txBox="1"/>
              <p:nvPr/>
            </p:nvSpPr>
            <p:spPr>
              <a:xfrm>
                <a:off x="2864837" y="3302759"/>
                <a:ext cx="378630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defTabSz="609502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FFFF00"/>
                    </a:solidFill>
                    <a:effectLst/>
                    <a:uLnTx/>
                    <a:uFillTx/>
                    <a:latin typeface="Garamond" panose="02020404030301010803"/>
                    <a:ea typeface="+mn-ea"/>
                    <a:cs typeface="+mn-cs"/>
                  </a:rPr>
                  <a:t>Q2</a:t>
                </a:r>
              </a:p>
            </p:txBody>
          </p:sp>
          <p:sp>
            <p:nvSpPr>
              <p:cNvPr id="112" name="TextBox 111">
                <a:extLst>
                  <a:ext uri="{FF2B5EF4-FFF2-40B4-BE49-F238E27FC236}">
                    <a16:creationId xmlns:a16="http://schemas.microsoft.com/office/drawing/2014/main" id="{2C8152E4-A355-986D-8655-67F095BF463E}"/>
                  </a:ext>
                </a:extLst>
              </p:cNvPr>
              <p:cNvSpPr txBox="1"/>
              <p:nvPr/>
            </p:nvSpPr>
            <p:spPr>
              <a:xfrm>
                <a:off x="3131726" y="3196152"/>
                <a:ext cx="349776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defTabSz="609502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B40507"/>
                    </a:solidFill>
                    <a:effectLst/>
                    <a:uLnTx/>
                    <a:uFillTx/>
                    <a:latin typeface="Garamond" panose="02020404030301010803"/>
                    <a:ea typeface="+mn-ea"/>
                    <a:cs typeface="+mn-cs"/>
                  </a:rPr>
                  <a:t>B1</a:t>
                </a:r>
              </a:p>
            </p:txBody>
          </p:sp>
          <p:sp>
            <p:nvSpPr>
              <p:cNvPr id="113" name="TextBox 112">
                <a:extLst>
                  <a:ext uri="{FF2B5EF4-FFF2-40B4-BE49-F238E27FC236}">
                    <a16:creationId xmlns:a16="http://schemas.microsoft.com/office/drawing/2014/main" id="{2A7E1DB2-8637-D943-0014-B9C51695DC9B}"/>
                  </a:ext>
                </a:extLst>
              </p:cNvPr>
              <p:cNvSpPr txBox="1"/>
              <p:nvPr/>
            </p:nvSpPr>
            <p:spPr>
              <a:xfrm>
                <a:off x="3411145" y="3081466"/>
                <a:ext cx="360996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defTabSz="609502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B40507"/>
                    </a:solidFill>
                    <a:effectLst/>
                    <a:uLnTx/>
                    <a:uFillTx/>
                    <a:latin typeface="Garamond" panose="02020404030301010803"/>
                    <a:ea typeface="+mn-ea"/>
                    <a:cs typeface="+mn-cs"/>
                  </a:rPr>
                  <a:t>B2</a:t>
                </a:r>
              </a:p>
            </p:txBody>
          </p:sp>
          <p:sp>
            <p:nvSpPr>
              <p:cNvPr id="114" name="TextBox 113">
                <a:extLst>
                  <a:ext uri="{FF2B5EF4-FFF2-40B4-BE49-F238E27FC236}">
                    <a16:creationId xmlns:a16="http://schemas.microsoft.com/office/drawing/2014/main" id="{0B8A0CCB-7D6F-AC7A-2C90-7A42E8AE46D5}"/>
                  </a:ext>
                </a:extLst>
              </p:cNvPr>
              <p:cNvSpPr txBox="1"/>
              <p:nvPr/>
            </p:nvSpPr>
            <p:spPr>
              <a:xfrm>
                <a:off x="4940779" y="2816428"/>
                <a:ext cx="360996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defTabSz="609502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B40507"/>
                    </a:solidFill>
                    <a:effectLst/>
                    <a:uLnTx/>
                    <a:uFillTx/>
                    <a:latin typeface="Garamond" panose="02020404030301010803"/>
                    <a:ea typeface="+mn-ea"/>
                    <a:cs typeface="+mn-cs"/>
                  </a:rPr>
                  <a:t>B3</a:t>
                </a:r>
              </a:p>
            </p:txBody>
          </p:sp>
          <p:sp>
            <p:nvSpPr>
              <p:cNvPr id="115" name="TextBox 114">
                <a:extLst>
                  <a:ext uri="{FF2B5EF4-FFF2-40B4-BE49-F238E27FC236}">
                    <a16:creationId xmlns:a16="http://schemas.microsoft.com/office/drawing/2014/main" id="{3B0B6488-65F8-C466-2812-84C6EE483DF7}"/>
                  </a:ext>
                </a:extLst>
              </p:cNvPr>
              <p:cNvSpPr txBox="1"/>
              <p:nvPr/>
            </p:nvSpPr>
            <p:spPr>
              <a:xfrm>
                <a:off x="5344577" y="2816808"/>
                <a:ext cx="360996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defTabSz="609502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B40507"/>
                    </a:solidFill>
                    <a:effectLst/>
                    <a:uLnTx/>
                    <a:uFillTx/>
                    <a:latin typeface="Garamond" panose="02020404030301010803"/>
                    <a:ea typeface="+mn-ea"/>
                    <a:cs typeface="+mn-cs"/>
                  </a:rPr>
                  <a:t>B4</a:t>
                </a:r>
              </a:p>
            </p:txBody>
          </p:sp>
          <p:sp>
            <p:nvSpPr>
              <p:cNvPr id="116" name="TextBox 115">
                <a:extLst>
                  <a:ext uri="{FF2B5EF4-FFF2-40B4-BE49-F238E27FC236}">
                    <a16:creationId xmlns:a16="http://schemas.microsoft.com/office/drawing/2014/main" id="{81697DFD-4245-DFEF-C642-C7ADEEA240C4}"/>
                  </a:ext>
                </a:extLst>
              </p:cNvPr>
              <p:cNvSpPr txBox="1"/>
              <p:nvPr/>
            </p:nvSpPr>
            <p:spPr>
              <a:xfrm>
                <a:off x="8879856" y="3281909"/>
                <a:ext cx="360996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defTabSz="609502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B40507"/>
                    </a:solidFill>
                    <a:effectLst/>
                    <a:uLnTx/>
                    <a:uFillTx/>
                    <a:latin typeface="Garamond" panose="02020404030301010803"/>
                    <a:ea typeface="+mn-ea"/>
                    <a:cs typeface="+mn-cs"/>
                  </a:rPr>
                  <a:t>B5</a:t>
                </a:r>
              </a:p>
            </p:txBody>
          </p:sp>
          <p:sp>
            <p:nvSpPr>
              <p:cNvPr id="117" name="TextBox 116">
                <a:extLst>
                  <a:ext uri="{FF2B5EF4-FFF2-40B4-BE49-F238E27FC236}">
                    <a16:creationId xmlns:a16="http://schemas.microsoft.com/office/drawing/2014/main" id="{E044DE3E-BBB8-5665-30CB-5AC0CF3E8556}"/>
                  </a:ext>
                </a:extLst>
              </p:cNvPr>
              <p:cNvSpPr txBox="1"/>
              <p:nvPr/>
            </p:nvSpPr>
            <p:spPr>
              <a:xfrm>
                <a:off x="9061614" y="3328274"/>
                <a:ext cx="360996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defTabSz="609502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B40507"/>
                    </a:solidFill>
                    <a:effectLst/>
                    <a:uLnTx/>
                    <a:uFillTx/>
                    <a:latin typeface="Garamond" panose="02020404030301010803"/>
                    <a:ea typeface="+mn-ea"/>
                    <a:cs typeface="+mn-cs"/>
                  </a:rPr>
                  <a:t>B6</a:t>
                </a:r>
              </a:p>
            </p:txBody>
          </p:sp>
          <p:sp>
            <p:nvSpPr>
              <p:cNvPr id="118" name="TextBox 117">
                <a:extLst>
                  <a:ext uri="{FF2B5EF4-FFF2-40B4-BE49-F238E27FC236}">
                    <a16:creationId xmlns:a16="http://schemas.microsoft.com/office/drawing/2014/main" id="{13D72BA7-018C-0FD1-F2B7-39AEDAAF6B67}"/>
                  </a:ext>
                </a:extLst>
              </p:cNvPr>
              <p:cNvSpPr txBox="1"/>
              <p:nvPr/>
            </p:nvSpPr>
            <p:spPr>
              <a:xfrm>
                <a:off x="7234833" y="4813344"/>
                <a:ext cx="360996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defTabSz="609502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B40507"/>
                    </a:solidFill>
                    <a:effectLst/>
                    <a:uLnTx/>
                    <a:uFillTx/>
                    <a:latin typeface="Garamond" panose="02020404030301010803"/>
                    <a:ea typeface="+mn-ea"/>
                    <a:cs typeface="+mn-cs"/>
                  </a:rPr>
                  <a:t>B7</a:t>
                </a:r>
              </a:p>
            </p:txBody>
          </p:sp>
          <p:sp>
            <p:nvSpPr>
              <p:cNvPr id="119" name="TextBox 118">
                <a:extLst>
                  <a:ext uri="{FF2B5EF4-FFF2-40B4-BE49-F238E27FC236}">
                    <a16:creationId xmlns:a16="http://schemas.microsoft.com/office/drawing/2014/main" id="{9B6F1524-4755-231A-E600-79C9911E8445}"/>
                  </a:ext>
                </a:extLst>
              </p:cNvPr>
              <p:cNvSpPr txBox="1"/>
              <p:nvPr/>
            </p:nvSpPr>
            <p:spPr>
              <a:xfrm>
                <a:off x="6772644" y="4863776"/>
                <a:ext cx="360996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defTabSz="609502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B40507"/>
                    </a:solidFill>
                    <a:effectLst/>
                    <a:uLnTx/>
                    <a:uFillTx/>
                    <a:latin typeface="Garamond" panose="02020404030301010803"/>
                    <a:ea typeface="+mn-ea"/>
                    <a:cs typeface="+mn-cs"/>
                  </a:rPr>
                  <a:t>B8</a:t>
                </a:r>
              </a:p>
            </p:txBody>
          </p:sp>
          <p:sp>
            <p:nvSpPr>
              <p:cNvPr id="120" name="TextBox 119">
                <a:extLst>
                  <a:ext uri="{FF2B5EF4-FFF2-40B4-BE49-F238E27FC236}">
                    <a16:creationId xmlns:a16="http://schemas.microsoft.com/office/drawing/2014/main" id="{1F0888E6-D475-DC45-D29F-7FE995FF11F2}"/>
                  </a:ext>
                </a:extLst>
              </p:cNvPr>
              <p:cNvSpPr txBox="1"/>
              <p:nvPr/>
            </p:nvSpPr>
            <p:spPr>
              <a:xfrm>
                <a:off x="3868057" y="3031944"/>
                <a:ext cx="378630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defTabSz="609502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03919F"/>
                    </a:solidFill>
                    <a:effectLst/>
                    <a:uLnTx/>
                    <a:uFillTx/>
                    <a:latin typeface="Garamond" panose="02020404030301010803"/>
                    <a:ea typeface="+mn-ea"/>
                    <a:cs typeface="+mn-cs"/>
                  </a:rPr>
                  <a:t>H1</a:t>
                </a:r>
              </a:p>
            </p:txBody>
          </p:sp>
          <p:sp>
            <p:nvSpPr>
              <p:cNvPr id="121" name="TextBox 120">
                <a:extLst>
                  <a:ext uri="{FF2B5EF4-FFF2-40B4-BE49-F238E27FC236}">
                    <a16:creationId xmlns:a16="http://schemas.microsoft.com/office/drawing/2014/main" id="{3E31799C-AE14-5A91-CEAC-5A5DE4FCB59D}"/>
                  </a:ext>
                </a:extLst>
              </p:cNvPr>
              <p:cNvSpPr txBox="1"/>
              <p:nvPr/>
            </p:nvSpPr>
            <p:spPr>
              <a:xfrm>
                <a:off x="5524467" y="2917737"/>
                <a:ext cx="389850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defTabSz="609502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03919F"/>
                    </a:solidFill>
                    <a:effectLst/>
                    <a:uLnTx/>
                    <a:uFillTx/>
                    <a:latin typeface="Garamond" panose="02020404030301010803"/>
                    <a:ea typeface="+mn-ea"/>
                    <a:cs typeface="+mn-cs"/>
                  </a:rPr>
                  <a:t>H2</a:t>
                </a:r>
              </a:p>
            </p:txBody>
          </p:sp>
          <p:sp>
            <p:nvSpPr>
              <p:cNvPr id="122" name="TextBox 121">
                <a:extLst>
                  <a:ext uri="{FF2B5EF4-FFF2-40B4-BE49-F238E27FC236}">
                    <a16:creationId xmlns:a16="http://schemas.microsoft.com/office/drawing/2014/main" id="{1DC97212-3F13-A5CF-F481-E019C1D42413}"/>
                  </a:ext>
                </a:extLst>
              </p:cNvPr>
              <p:cNvSpPr txBox="1"/>
              <p:nvPr/>
            </p:nvSpPr>
            <p:spPr>
              <a:xfrm>
                <a:off x="7112537" y="3108684"/>
                <a:ext cx="389850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defTabSz="609502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009AAA"/>
                    </a:solidFill>
                    <a:effectLst/>
                    <a:uLnTx/>
                    <a:uFillTx/>
                    <a:latin typeface="Garamond" panose="02020404030301010803"/>
                    <a:ea typeface="+mn-ea"/>
                    <a:cs typeface="+mn-cs"/>
                  </a:rPr>
                  <a:t>H3</a:t>
                </a:r>
              </a:p>
            </p:txBody>
          </p:sp>
          <p:sp>
            <p:nvSpPr>
              <p:cNvPr id="123" name="TextBox 122">
                <a:extLst>
                  <a:ext uri="{FF2B5EF4-FFF2-40B4-BE49-F238E27FC236}">
                    <a16:creationId xmlns:a16="http://schemas.microsoft.com/office/drawing/2014/main" id="{9E8F9CC8-66B8-42BF-8A20-1B176C4AB798}"/>
                  </a:ext>
                </a:extLst>
              </p:cNvPr>
              <p:cNvSpPr txBox="1"/>
              <p:nvPr/>
            </p:nvSpPr>
            <p:spPr>
              <a:xfrm>
                <a:off x="7368611" y="3124157"/>
                <a:ext cx="367408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defTabSz="609502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AEDEE0"/>
                    </a:solidFill>
                    <a:effectLst/>
                    <a:uLnTx/>
                    <a:uFillTx/>
                    <a:latin typeface="Garamond" panose="02020404030301010803"/>
                    <a:ea typeface="+mn-ea"/>
                    <a:cs typeface="+mn-cs"/>
                  </a:rPr>
                  <a:t>O1</a:t>
                </a:r>
              </a:p>
            </p:txBody>
          </p:sp>
        </p:grpSp>
        <p:sp>
          <p:nvSpPr>
            <p:cNvPr id="94" name="TextBox 93">
              <a:extLst>
                <a:ext uri="{FF2B5EF4-FFF2-40B4-BE49-F238E27FC236}">
                  <a16:creationId xmlns:a16="http://schemas.microsoft.com/office/drawing/2014/main" id="{6E100127-64C6-EA25-FDAF-E91857E34E1B}"/>
                </a:ext>
              </a:extLst>
            </p:cNvPr>
            <p:cNvSpPr txBox="1"/>
            <p:nvPr/>
          </p:nvSpPr>
          <p:spPr>
            <a:xfrm>
              <a:off x="6613521" y="2762283"/>
              <a:ext cx="47801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609502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0000C1"/>
                  </a:solidFill>
                  <a:effectLst/>
                  <a:uLnTx/>
                  <a:uFillTx/>
                  <a:latin typeface="Garamond" panose="02020404030301010803"/>
                  <a:ea typeface="+mn-ea"/>
                  <a:cs typeface="+mn-cs"/>
                </a:rPr>
                <a:t>WF1</a:t>
              </a:r>
            </a:p>
          </p:txBody>
        </p:sp>
        <p:sp>
          <p:nvSpPr>
            <p:cNvPr id="95" name="TextBox 94">
              <a:extLst>
                <a:ext uri="{FF2B5EF4-FFF2-40B4-BE49-F238E27FC236}">
                  <a16:creationId xmlns:a16="http://schemas.microsoft.com/office/drawing/2014/main" id="{45044E05-F0A7-F707-C881-92FC5878B48D}"/>
                </a:ext>
              </a:extLst>
            </p:cNvPr>
            <p:cNvSpPr txBox="1"/>
            <p:nvPr/>
          </p:nvSpPr>
          <p:spPr>
            <a:xfrm>
              <a:off x="7974296" y="3745714"/>
              <a:ext cx="48923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609502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0000C1"/>
                  </a:solidFill>
                  <a:effectLst/>
                  <a:uLnTx/>
                  <a:uFillTx/>
                  <a:latin typeface="Garamond" panose="02020404030301010803"/>
                  <a:ea typeface="+mn-ea"/>
                  <a:cs typeface="+mn-cs"/>
                </a:rPr>
                <a:t>WF2</a:t>
              </a:r>
            </a:p>
          </p:txBody>
        </p:sp>
      </p:grpSp>
      <p:sp>
        <p:nvSpPr>
          <p:cNvPr id="7" name="Footer Placeholder 3">
            <a:extLst>
              <a:ext uri="{FF2B5EF4-FFF2-40B4-BE49-F238E27FC236}">
                <a16:creationId xmlns:a16="http://schemas.microsoft.com/office/drawing/2014/main" id="{F4945A04-F683-A88B-8F1F-680DDA79BEC4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4956048" y="6291071"/>
            <a:ext cx="2276856" cy="365760"/>
          </a:xfrm>
        </p:spPr>
        <p:txBody>
          <a:bodyPr/>
          <a:lstStyle/>
          <a:p>
            <a:pPr>
              <a:defRPr/>
            </a:pPr>
            <a:r>
              <a:rPr lang="en-US" dirty="0"/>
              <a:t>P. Tsintari,  </a:t>
            </a:r>
            <a:r>
              <a:rPr lang="en-US" dirty="0" err="1"/>
              <a:t>tsintari@frib.msu.edu</a:t>
            </a:r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CCE2A1B-41EE-6AF8-E6FF-F187A350847C}"/>
              </a:ext>
            </a:extLst>
          </p:cNvPr>
          <p:cNvSpPr txBox="1"/>
          <p:nvPr/>
        </p:nvSpPr>
        <p:spPr>
          <a:xfrm>
            <a:off x="402586" y="1758781"/>
            <a:ext cx="3722297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dirty="0">
                <a:latin typeface="Garamond" panose="02020404030301010803" pitchFamily="18" charset="0"/>
              </a:rPr>
              <a:t>Primarily designed for the study of (</a:t>
            </a:r>
            <a:r>
              <a:rPr lang="en-US" sz="2200" dirty="0" err="1">
                <a:latin typeface="Garamond" panose="02020404030301010803" pitchFamily="18" charset="0"/>
              </a:rPr>
              <a:t>p,γ</a:t>
            </a:r>
            <a:r>
              <a:rPr lang="en-US" sz="2200" dirty="0">
                <a:latin typeface="Garamond" panose="02020404030301010803" pitchFamily="18" charset="0"/>
              </a:rPr>
              <a:t>) and (</a:t>
            </a:r>
            <a:r>
              <a:rPr lang="el-GR" sz="2200" dirty="0" err="1">
                <a:latin typeface="Garamond" panose="02020404030301010803" pitchFamily="18" charset="0"/>
              </a:rPr>
              <a:t>α,γ</a:t>
            </a:r>
            <a:r>
              <a:rPr lang="el-GR" sz="2200" dirty="0">
                <a:latin typeface="Garamond" panose="02020404030301010803" pitchFamily="18" charset="0"/>
              </a:rPr>
              <a:t>)</a:t>
            </a:r>
            <a:r>
              <a:rPr lang="en-US" sz="2200" b="1" dirty="0">
                <a:latin typeface="Garamond" panose="02020404030301010803" pitchFamily="18" charset="0"/>
              </a:rPr>
              <a:t> </a:t>
            </a:r>
            <a:r>
              <a:rPr lang="en-US" sz="2200" dirty="0">
                <a:latin typeface="Garamond" panose="02020404030301010803" pitchFamily="18" charset="0"/>
              </a:rPr>
              <a:t>reactions in inverse kinematics and for masses up to A=65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5BC9B25-CEE1-8EAE-BF73-3488BCA94471}"/>
              </a:ext>
            </a:extLst>
          </p:cNvPr>
          <p:cNvSpPr txBox="1"/>
          <p:nvPr/>
        </p:nvSpPr>
        <p:spPr>
          <a:xfrm>
            <a:off x="827230" y="3652670"/>
            <a:ext cx="2790696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2200">
                <a:latin typeface="Garamond" panose="02020404030301010803" pitchFamily="18" charset="0"/>
              </a:defRPr>
            </a:lvl1pPr>
          </a:lstStyle>
          <a:p>
            <a:r>
              <a:rPr lang="en-US" dirty="0"/>
              <a:t>ReA3 can deliver at SECAR radioactive and stable isotope beams at energies of</a:t>
            </a:r>
          </a:p>
          <a:p>
            <a:r>
              <a:rPr lang="en-US" dirty="0"/>
              <a:t>300 keV/u – 6 MeV/u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F7DC292-8F61-1584-4381-E9E0ACF4D7FD}"/>
              </a:ext>
            </a:extLst>
          </p:cNvPr>
          <p:cNvSpPr txBox="1"/>
          <p:nvPr/>
        </p:nvSpPr>
        <p:spPr>
          <a:xfrm>
            <a:off x="6134152" y="1022388"/>
            <a:ext cx="365677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latin typeface="Garamond" panose="02020404030301010803" pitchFamily="18" charset="0"/>
              </a:rPr>
              <a:t>Completed commissioning in 2021</a:t>
            </a:r>
          </a:p>
        </p:txBody>
      </p:sp>
    </p:spTree>
    <p:extLst>
      <p:ext uri="{BB962C8B-B14F-4D97-AF65-F5344CB8AC3E}">
        <p14:creationId xmlns:p14="http://schemas.microsoft.com/office/powerpoint/2010/main" val="69076471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F80B76B-6519-87F5-0C05-82AE9BDACB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1600" y="288343"/>
            <a:ext cx="11988800" cy="480612"/>
          </a:xfrm>
        </p:spPr>
        <p:txBody>
          <a:bodyPr/>
          <a:lstStyle/>
          <a:p>
            <a:r>
              <a:rPr lang="en-US" dirty="0" err="1">
                <a:latin typeface="Garamond" panose="02020404030301010803" pitchFamily="18" charset="0"/>
              </a:rPr>
              <a:t>vp</a:t>
            </a:r>
            <a:r>
              <a:rPr lang="en-US" dirty="0">
                <a:latin typeface="Garamond" panose="02020404030301010803" pitchFamily="18" charset="0"/>
              </a:rPr>
              <a:t> – process Nucleosynthesis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5DBB553-E59D-7F41-2C43-BED1E3BBC809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P. Tsintari,  </a:t>
            </a:r>
            <a:r>
              <a:rPr lang="en-US" dirty="0" err="1"/>
              <a:t>tsintari@frib.msu.edu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9AFC97B-6625-D8A6-79F4-A60F50A6AF5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11176000" y="6356450"/>
            <a:ext cx="1016000" cy="364628"/>
          </a:xfrm>
        </p:spPr>
        <p:txBody>
          <a:bodyPr/>
          <a:lstStyle/>
          <a:p>
            <a:pPr>
              <a:defRPr/>
            </a:pPr>
            <a:r>
              <a:rPr lang="en-US" dirty="0"/>
              <a:t>Slide </a:t>
            </a:r>
            <a:fld id="{35AD4620-7552-4207-8973-898801ED212B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506C5CEE-5DC6-79D0-088A-6F871DB44D04}"/>
              </a:ext>
            </a:extLst>
          </p:cNvPr>
          <p:cNvGrpSpPr/>
          <p:nvPr/>
        </p:nvGrpSpPr>
        <p:grpSpPr>
          <a:xfrm>
            <a:off x="6860120" y="2590800"/>
            <a:ext cx="4646080" cy="2765865"/>
            <a:chOff x="6561612" y="1339552"/>
            <a:chExt cx="5180374" cy="2878125"/>
          </a:xfrm>
        </p:grpSpPr>
        <p:pic>
          <p:nvPicPr>
            <p:cNvPr id="15" name="Picture 14" descr="A graph of different colored lines&#10;&#10;Description automatically generated with medium confidence">
              <a:extLst>
                <a:ext uri="{FF2B5EF4-FFF2-40B4-BE49-F238E27FC236}">
                  <a16:creationId xmlns:a16="http://schemas.microsoft.com/office/drawing/2014/main" id="{BA6F13D5-6DE4-89E8-AC7E-BB83D3D45B7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561612" y="1427765"/>
              <a:ext cx="5180374" cy="2789912"/>
            </a:xfrm>
            <a:prstGeom prst="rect">
              <a:avLst/>
            </a:prstGeom>
          </p:spPr>
        </p:pic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8AE76B24-1ADE-9564-7ED5-683E2D7EC838}"/>
                </a:ext>
              </a:extLst>
            </p:cNvPr>
            <p:cNvSpPr txBox="1"/>
            <p:nvPr/>
          </p:nvSpPr>
          <p:spPr>
            <a:xfrm>
              <a:off x="7667649" y="1339552"/>
              <a:ext cx="3355207" cy="27222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>
                  <a:latin typeface="Calibri Light" panose="020F0302020204030204" pitchFamily="34" charset="0"/>
                  <a:cs typeface="Calibri Light" panose="020F0302020204030204" pitchFamily="34" charset="0"/>
                </a:rPr>
                <a:t>S. </a:t>
              </a:r>
              <a:r>
                <a:rPr lang="en-US" sz="1100" dirty="0" err="1">
                  <a:latin typeface="Calibri Light" panose="020F0302020204030204" pitchFamily="34" charset="0"/>
                  <a:cs typeface="Calibri Light" panose="020F0302020204030204" pitchFamily="34" charset="0"/>
                </a:rPr>
                <a:t>Wanajo</a:t>
              </a:r>
              <a:r>
                <a:rPr lang="en-US" sz="1100" dirty="0">
                  <a:latin typeface="Calibri Light" panose="020F0302020204030204" pitchFamily="34" charset="0"/>
                  <a:cs typeface="Calibri Light" panose="020F0302020204030204" pitchFamily="34" charset="0"/>
                </a:rPr>
                <a:t> et al., The </a:t>
              </a:r>
              <a:r>
                <a:rPr lang="en-US" sz="1100" dirty="0" err="1">
                  <a:latin typeface="Calibri Light" panose="020F0302020204030204" pitchFamily="34" charset="0"/>
                  <a:cs typeface="Calibri Light" panose="020F0302020204030204" pitchFamily="34" charset="0"/>
                </a:rPr>
                <a:t>Astr</a:t>
              </a:r>
              <a:r>
                <a:rPr lang="en-US" sz="1100" dirty="0">
                  <a:latin typeface="Calibri Light" panose="020F0302020204030204" pitchFamily="34" charset="0"/>
                  <a:cs typeface="Calibri Light" panose="020F0302020204030204" pitchFamily="34" charset="0"/>
                </a:rPr>
                <a:t>. </a:t>
              </a:r>
              <a:r>
                <a:rPr lang="en-US" sz="1100" dirty="0" err="1">
                  <a:latin typeface="Calibri Light" panose="020F0302020204030204" pitchFamily="34" charset="0"/>
                  <a:cs typeface="Calibri Light" panose="020F0302020204030204" pitchFamily="34" charset="0"/>
                </a:rPr>
                <a:t>Journ</a:t>
              </a:r>
              <a:r>
                <a:rPr lang="en-US" sz="1100" dirty="0">
                  <a:latin typeface="Calibri Light" panose="020F0302020204030204" pitchFamily="34" charset="0"/>
                  <a:cs typeface="Calibri Light" panose="020F0302020204030204" pitchFamily="34" charset="0"/>
                </a:rPr>
                <a:t>. 729(1):46 (2011)</a:t>
              </a:r>
            </a:p>
          </p:txBody>
        </p:sp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id="{84DCF1A6-38FB-DC2A-BC79-A904DBEDA148}"/>
              </a:ext>
            </a:extLst>
          </p:cNvPr>
          <p:cNvGrpSpPr/>
          <p:nvPr/>
        </p:nvGrpSpPr>
        <p:grpSpPr>
          <a:xfrm>
            <a:off x="496140" y="1169100"/>
            <a:ext cx="6057060" cy="4787204"/>
            <a:chOff x="564444" y="1343656"/>
            <a:chExt cx="6057060" cy="4787204"/>
          </a:xfrm>
        </p:grpSpPr>
        <p:pic>
          <p:nvPicPr>
            <p:cNvPr id="6" name="Picture 5" descr="A diagram of a graph&#10;&#10;Description automatically generated">
              <a:extLst>
                <a:ext uri="{FF2B5EF4-FFF2-40B4-BE49-F238E27FC236}">
                  <a16:creationId xmlns:a16="http://schemas.microsoft.com/office/drawing/2014/main" id="{A0361458-CCC9-7B8A-8A54-D8CF76B6D0F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4507" t="4385" r="3794" b="4266"/>
            <a:stretch/>
          </p:blipFill>
          <p:spPr>
            <a:xfrm>
              <a:off x="564444" y="1551944"/>
              <a:ext cx="5971823" cy="4578916"/>
            </a:xfrm>
            <a:prstGeom prst="rect">
              <a:avLst/>
            </a:prstGeom>
          </p:spPr>
        </p:pic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FB586F46-710F-D023-D9BE-3E90B0DAC12A}"/>
                </a:ext>
              </a:extLst>
            </p:cNvPr>
            <p:cNvSpPr txBox="1"/>
            <p:nvPr/>
          </p:nvSpPr>
          <p:spPr>
            <a:xfrm>
              <a:off x="4416917" y="1343656"/>
              <a:ext cx="2204587" cy="2616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100" dirty="0">
                  <a:effectLst/>
                  <a:latin typeface="Garamond" panose="02020404030301010803" pitchFamily="18" charset="0"/>
                </a:rPr>
                <a:t>P. </a:t>
              </a:r>
              <a:r>
                <a:rPr lang="en-US" sz="1100" dirty="0" err="1">
                  <a:effectLst/>
                  <a:latin typeface="Garamond" panose="02020404030301010803" pitchFamily="18" charset="0"/>
                </a:rPr>
                <a:t>Gastis</a:t>
              </a:r>
              <a:r>
                <a:rPr lang="en-US" sz="1100" dirty="0">
                  <a:effectLst/>
                  <a:latin typeface="Garamond" panose="02020404030301010803" pitchFamily="18" charset="0"/>
                </a:rPr>
                <a:t> CMU Dissertation (2020) </a:t>
              </a:r>
              <a:endParaRPr lang="en-US" sz="1100" dirty="0">
                <a:latin typeface="Garamond" panose="02020404030301010803" pitchFamily="18" charset="0"/>
              </a:endParaRP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8BCB896C-654A-BA73-CE3E-DC73F020FCBF}"/>
                  </a:ext>
                </a:extLst>
              </p:cNvPr>
              <p:cNvSpPr/>
              <p:nvPr/>
            </p:nvSpPr>
            <p:spPr>
              <a:xfrm>
                <a:off x="6995853" y="1143000"/>
                <a:ext cx="4473336" cy="1477328"/>
              </a:xfrm>
              <a:prstGeom prst="rect">
                <a:avLst/>
              </a:prstGeom>
            </p:spPr>
            <p:txBody>
              <a:bodyPr wrap="square" anchor="ctr">
                <a:spAutoFit/>
              </a:bodyPr>
              <a:lstStyle/>
              <a:p>
                <a:pPr marL="342900" indent="-342900">
                  <a:buClr>
                    <a:schemeClr val="tx1"/>
                  </a:buClr>
                  <a:buFont typeface="System Font Regular"/>
                  <a:buChar char="☆"/>
                </a:pPr>
                <a:r>
                  <a:rPr lang="en-US" dirty="0">
                    <a:latin typeface="Garamond" panose="02020404030301010803" pitchFamily="18" charset="0"/>
                  </a:rPr>
                  <a:t>Early after core bounce of CCSN, in the proton rich neutrino-driven wind (Yₑ &gt; 0.5) </a:t>
                </a:r>
              </a:p>
              <a:p>
                <a:pPr marL="342900" indent="-342900">
                  <a:buClr>
                    <a:schemeClr val="tx1"/>
                  </a:buClr>
                  <a:buFont typeface="System Font Regular"/>
                  <a:buChar char="☆"/>
                </a:pPr>
                <a:r>
                  <a:rPr lang="en-US" dirty="0">
                    <a:latin typeface="Garamond" panose="02020404030301010803" pitchFamily="18" charset="0"/>
                  </a:rPr>
                  <a:t>Temperatures of T </a:t>
                </a:r>
                <a:r>
                  <a:rPr lang="en-US" dirty="0">
                    <a:latin typeface="Garamond" panose="02020404030301010803" pitchFamily="18" charset="0"/>
                    <a:cs typeface="Calibri"/>
                  </a:rPr>
                  <a:t>≈ 1.5 - 3 GK</a:t>
                </a:r>
              </a:p>
              <a:p>
                <a:pPr marL="342900" indent="-342900">
                  <a:buClr>
                    <a:schemeClr val="tx1"/>
                  </a:buClr>
                  <a:buFont typeface="System Font Regular"/>
                  <a:buChar char="☆"/>
                </a:pPr>
                <a14:m>
                  <m:oMath xmlns:m="http://schemas.openxmlformats.org/officeDocument/2006/math">
                    <m:r>
                      <a:rPr lang="en-US" b="1" i="1" kern="0">
                        <a:solidFill>
                          <a:schemeClr val="tx2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𝒑</m:t>
                    </m:r>
                    <m:r>
                      <a:rPr lang="en-US" b="1" i="1" kern="0">
                        <a:solidFill>
                          <a:schemeClr val="tx2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+ </m:t>
                    </m:r>
                    <m:sSub>
                      <m:sSubPr>
                        <m:ctrlPr>
                          <a:rPr lang="en-US" b="1" i="1" kern="0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en-US" b="1" i="1" kern="0">
                                <a:solidFill>
                                  <a:schemeClr val="tx2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b="1" i="1" kern="0">
                                <a:solidFill>
                                  <a:schemeClr val="tx2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𝒗</m:t>
                            </m:r>
                          </m:e>
                        </m:acc>
                      </m:e>
                      <m:sub>
                        <m:r>
                          <a:rPr lang="en-US" b="1" i="1" kern="0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𝒆</m:t>
                        </m:r>
                      </m:sub>
                    </m:sSub>
                    <m:r>
                      <a:rPr lang="en-US" b="1" i="1" kern="0">
                        <a:solidFill>
                          <a:schemeClr val="tx2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b="1" i="1" kern="0">
                        <a:solidFill>
                          <a:schemeClr val="tx2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r>
                      <a:rPr lang="en-US" b="1" i="1" kern="0">
                        <a:solidFill>
                          <a:schemeClr val="tx2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𝒏</m:t>
                    </m:r>
                    <m:r>
                      <a:rPr lang="en-US" b="1" i="1" kern="0">
                        <a:solidFill>
                          <a:schemeClr val="tx2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+ </m:t>
                    </m:r>
                    <m:sSup>
                      <m:sSupPr>
                        <m:ctrlPr>
                          <a:rPr lang="en-US" b="1" i="1" kern="0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1" i="1" kern="0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𝒆</m:t>
                        </m:r>
                      </m:e>
                      <m:sup>
                        <m:r>
                          <a:rPr lang="en-US" b="1" i="1" kern="0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dirty="0">
                    <a:latin typeface="Garamond" panose="02020404030301010803" pitchFamily="18" charset="0"/>
                    <a:cs typeface="Calibri"/>
                  </a:rPr>
                  <a:t> creates small excess of free neutrons</a:t>
                </a:r>
                <a:endParaRPr lang="en-US" dirty="0">
                  <a:latin typeface="Garamond" panose="02020404030301010803" pitchFamily="18" charset="0"/>
                </a:endParaRPr>
              </a:p>
            </p:txBody>
          </p:sp>
        </mc:Choice>
        <mc:Fallback xmlns=""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8BCB896C-654A-BA73-CE3E-DC73F020FCB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95853" y="1143000"/>
                <a:ext cx="4473336" cy="1477328"/>
              </a:xfrm>
              <a:prstGeom prst="rect">
                <a:avLst/>
              </a:prstGeom>
              <a:blipFill>
                <a:blip r:embed="rId5"/>
                <a:stretch>
                  <a:fillRect l="-1705" t="-4274" r="-1136" b="-598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TextBox 16">
            <a:extLst>
              <a:ext uri="{FF2B5EF4-FFF2-40B4-BE49-F238E27FC236}">
                <a16:creationId xmlns:a16="http://schemas.microsoft.com/office/drawing/2014/main" id="{104F17DA-30C2-EFF0-DCBC-975C629A94A1}"/>
              </a:ext>
            </a:extLst>
          </p:cNvPr>
          <p:cNvSpPr txBox="1"/>
          <p:nvPr/>
        </p:nvSpPr>
        <p:spPr>
          <a:xfrm>
            <a:off x="6692517" y="5334000"/>
            <a:ext cx="5080008" cy="646331"/>
          </a:xfrm>
          <a:prstGeom prst="rect">
            <a:avLst/>
          </a:prstGeom>
          <a:noFill/>
          <a:ln w="19050"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>
                <a:latin typeface="Garamond" panose="02020404030301010803" pitchFamily="18" charset="0"/>
              </a:rPr>
              <a:t>Measurements of reverse (</a:t>
            </a:r>
            <a:r>
              <a:rPr lang="en-US" dirty="0" err="1">
                <a:latin typeface="Garamond" panose="02020404030301010803" pitchFamily="18" charset="0"/>
              </a:rPr>
              <a:t>p,n</a:t>
            </a:r>
            <a:r>
              <a:rPr lang="en-US" dirty="0">
                <a:latin typeface="Garamond" panose="02020404030301010803" pitchFamily="18" charset="0"/>
              </a:rPr>
              <a:t>) reactions with available radioactive beams can constrain the (</a:t>
            </a:r>
            <a:r>
              <a:rPr lang="en-US" dirty="0" err="1">
                <a:latin typeface="Garamond" panose="02020404030301010803" pitchFamily="18" charset="0"/>
              </a:rPr>
              <a:t>n,p</a:t>
            </a:r>
            <a:r>
              <a:rPr lang="en-US" dirty="0">
                <a:latin typeface="Garamond" panose="02020404030301010803" pitchFamily="18" charset="0"/>
              </a:rPr>
              <a:t>) bottlenecks </a:t>
            </a:r>
          </a:p>
        </p:txBody>
      </p:sp>
    </p:spTree>
    <p:extLst>
      <p:ext uri="{BB962C8B-B14F-4D97-AF65-F5344CB8AC3E}">
        <p14:creationId xmlns:p14="http://schemas.microsoft.com/office/powerpoint/2010/main" val="63602837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3D5C9009-FA2A-B6D3-16C1-FD7E1D0D22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aseline="30000" dirty="0"/>
              <a:t>58</a:t>
            </a:r>
            <a:r>
              <a:rPr lang="en-US" dirty="0"/>
              <a:t>Fe</a:t>
            </a:r>
            <a:r>
              <a:rPr lang="el-GR" dirty="0"/>
              <a:t>(</a:t>
            </a:r>
            <a:r>
              <a:rPr lang="en-US" dirty="0" err="1"/>
              <a:t>p,n</a:t>
            </a:r>
            <a:r>
              <a:rPr lang="en-US" dirty="0"/>
              <a:t>) Reaction Measurement with SECAR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DC71F92-77FF-FAA1-D63F-E2D7F187B5D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11163074" y="6356450"/>
            <a:ext cx="1016000" cy="364628"/>
          </a:xfrm>
        </p:spPr>
        <p:txBody>
          <a:bodyPr/>
          <a:lstStyle/>
          <a:p>
            <a:pPr>
              <a:defRPr/>
            </a:pPr>
            <a:r>
              <a:rPr lang="en-US" dirty="0"/>
              <a:t>Slide </a:t>
            </a:r>
            <a:fld id="{35AD4620-7552-4207-8973-898801ED212B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  <p:grpSp>
        <p:nvGrpSpPr>
          <p:cNvPr id="92" name="Group 91">
            <a:extLst>
              <a:ext uri="{FF2B5EF4-FFF2-40B4-BE49-F238E27FC236}">
                <a16:creationId xmlns:a16="http://schemas.microsoft.com/office/drawing/2014/main" id="{89469F65-866D-EDCF-3479-98DA4C562E51}"/>
              </a:ext>
            </a:extLst>
          </p:cNvPr>
          <p:cNvGrpSpPr/>
          <p:nvPr/>
        </p:nvGrpSpPr>
        <p:grpSpPr>
          <a:xfrm>
            <a:off x="4772565" y="1363981"/>
            <a:ext cx="7062209" cy="4222623"/>
            <a:chOff x="2004551" y="1484763"/>
            <a:chExt cx="8182898" cy="4432613"/>
          </a:xfrm>
        </p:grpSpPr>
        <p:grpSp>
          <p:nvGrpSpPr>
            <p:cNvPr id="93" name="Group 92">
              <a:extLst>
                <a:ext uri="{FF2B5EF4-FFF2-40B4-BE49-F238E27FC236}">
                  <a16:creationId xmlns:a16="http://schemas.microsoft.com/office/drawing/2014/main" id="{3ACFF736-18DA-E6CD-3DBC-3EB34E6C81F4}"/>
                </a:ext>
              </a:extLst>
            </p:cNvPr>
            <p:cNvGrpSpPr/>
            <p:nvPr/>
          </p:nvGrpSpPr>
          <p:grpSpPr>
            <a:xfrm>
              <a:off x="2004551" y="1484763"/>
              <a:ext cx="8182898" cy="4432613"/>
              <a:chOff x="2004551" y="1484763"/>
              <a:chExt cx="8182898" cy="4432613"/>
            </a:xfrm>
          </p:grpSpPr>
          <p:grpSp>
            <p:nvGrpSpPr>
              <p:cNvPr id="96" name="Group 95">
                <a:extLst>
                  <a:ext uri="{FF2B5EF4-FFF2-40B4-BE49-F238E27FC236}">
                    <a16:creationId xmlns:a16="http://schemas.microsoft.com/office/drawing/2014/main" id="{AB6B0FB1-0F32-9156-8666-3988289F274A}"/>
                  </a:ext>
                </a:extLst>
              </p:cNvPr>
              <p:cNvGrpSpPr/>
              <p:nvPr/>
            </p:nvGrpSpPr>
            <p:grpSpPr>
              <a:xfrm>
                <a:off x="2004551" y="1484763"/>
                <a:ext cx="8182898" cy="4432613"/>
                <a:chOff x="2004551" y="1676314"/>
                <a:chExt cx="8182898" cy="4432613"/>
              </a:xfrm>
            </p:grpSpPr>
            <p:pic>
              <p:nvPicPr>
                <p:cNvPr id="124" name="Picture 123">
                  <a:extLst>
                    <a:ext uri="{FF2B5EF4-FFF2-40B4-BE49-F238E27FC236}">
                      <a16:creationId xmlns:a16="http://schemas.microsoft.com/office/drawing/2014/main" id="{37CD6902-3AA0-2DC5-31E9-3B302B33E9C3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t="6072" r="473" b="1876"/>
                <a:stretch/>
              </p:blipFill>
              <p:spPr>
                <a:xfrm>
                  <a:off x="2004551" y="1676314"/>
                  <a:ext cx="8182898" cy="4432613"/>
                </a:xfrm>
                <a:prstGeom prst="rect">
                  <a:avLst/>
                </a:prstGeom>
              </p:spPr>
            </p:pic>
            <p:cxnSp>
              <p:nvCxnSpPr>
                <p:cNvPr id="125" name="Straight Arrow Connector 124">
                  <a:extLst>
                    <a:ext uri="{FF2B5EF4-FFF2-40B4-BE49-F238E27FC236}">
                      <a16:creationId xmlns:a16="http://schemas.microsoft.com/office/drawing/2014/main" id="{C52D9B3F-2CF3-F55A-04D0-5496D938307E}"/>
                    </a:ext>
                  </a:extLst>
                </p:cNvPr>
                <p:cNvCxnSpPr>
                  <a:cxnSpLocks/>
                  <a:stCxn id="126" idx="1"/>
                </p:cNvCxnSpPr>
                <p:nvPr/>
              </p:nvCxnSpPr>
              <p:spPr>
                <a:xfrm flipH="1" flipV="1">
                  <a:off x="7248161" y="5428058"/>
                  <a:ext cx="1175114" cy="334149"/>
                </a:xfrm>
                <a:prstGeom prst="straightConnector1">
                  <a:avLst/>
                </a:prstGeom>
                <a:noFill/>
                <a:ln w="38100" cap="flat" cmpd="sng" algn="ctr">
                  <a:solidFill>
                    <a:srgbClr val="032480"/>
                  </a:solidFill>
                  <a:prstDash val="solid"/>
                  <a:tailEnd type="triangle"/>
                </a:ln>
                <a:effectLst/>
              </p:spPr>
            </p:cxnSp>
            <p:sp>
              <p:nvSpPr>
                <p:cNvPr id="126" name="TextBox 125">
                  <a:extLst>
                    <a:ext uri="{FF2B5EF4-FFF2-40B4-BE49-F238E27FC236}">
                      <a16:creationId xmlns:a16="http://schemas.microsoft.com/office/drawing/2014/main" id="{F2DBF167-ED9B-BC3C-68EC-167B8ACD4B0F}"/>
                    </a:ext>
                  </a:extLst>
                </p:cNvPr>
                <p:cNvSpPr txBox="1"/>
                <p:nvPr/>
              </p:nvSpPr>
              <p:spPr>
                <a:xfrm>
                  <a:off x="8423276" y="5537660"/>
                  <a:ext cx="817575" cy="449095"/>
                </a:xfrm>
                <a:prstGeom prst="rect">
                  <a:avLst/>
                </a:prstGeom>
                <a:solidFill>
                  <a:srgbClr val="032480"/>
                </a:solidFill>
                <a:ln>
                  <a:solidFill>
                    <a:srgbClr val="355A52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pPr marL="0" marR="0" lvl="0" indent="0" algn="ctr" defTabSz="609502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0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Garamond" panose="02020404030301010803"/>
                      <a:ea typeface="+mn-ea"/>
                      <a:cs typeface="+mn-cs"/>
                    </a:rPr>
                    <a:t>Final Cleanup</a:t>
                  </a:r>
                </a:p>
              </p:txBody>
            </p:sp>
            <p:cxnSp>
              <p:nvCxnSpPr>
                <p:cNvPr id="127" name="Straight Arrow Connector 126">
                  <a:extLst>
                    <a:ext uri="{FF2B5EF4-FFF2-40B4-BE49-F238E27FC236}">
                      <a16:creationId xmlns:a16="http://schemas.microsoft.com/office/drawing/2014/main" id="{53A4C373-CE93-5624-61AF-81D1F718131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182280" y="2552460"/>
                  <a:ext cx="732359" cy="773730"/>
                </a:xfrm>
                <a:prstGeom prst="straightConnector1">
                  <a:avLst/>
                </a:prstGeom>
                <a:noFill/>
                <a:ln w="38100" cap="flat" cmpd="sng" algn="ctr">
                  <a:solidFill>
                    <a:srgbClr val="032480"/>
                  </a:solidFill>
                  <a:prstDash val="solid"/>
                  <a:tailEnd type="triangle"/>
                </a:ln>
                <a:effectLst/>
              </p:spPr>
            </p:cxnSp>
            <p:sp>
              <p:nvSpPr>
                <p:cNvPr id="128" name="TextBox 127">
                  <a:extLst>
                    <a:ext uri="{FF2B5EF4-FFF2-40B4-BE49-F238E27FC236}">
                      <a16:creationId xmlns:a16="http://schemas.microsoft.com/office/drawing/2014/main" id="{62F43241-81BB-BE24-4AC4-1F461A3C3B09}"/>
                    </a:ext>
                  </a:extLst>
                </p:cNvPr>
                <p:cNvSpPr txBox="1"/>
                <p:nvPr/>
              </p:nvSpPr>
              <p:spPr>
                <a:xfrm>
                  <a:off x="7677590" y="2406898"/>
                  <a:ext cx="974769" cy="461665"/>
                </a:xfrm>
                <a:prstGeom prst="rect">
                  <a:avLst/>
                </a:prstGeom>
                <a:solidFill>
                  <a:srgbClr val="032480"/>
                </a:solidFill>
                <a:ln>
                  <a:solidFill>
                    <a:srgbClr val="355A52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pPr marL="0" marR="0" lvl="0" indent="0" algn="ctr" defTabSz="609502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0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Garamond" panose="02020404030301010803"/>
                      <a:ea typeface="+mn-ea"/>
                      <a:cs typeface="+mn-cs"/>
                    </a:rPr>
                    <a:t>Recoil Separation</a:t>
                  </a:r>
                </a:p>
              </p:txBody>
            </p:sp>
            <p:cxnSp>
              <p:nvCxnSpPr>
                <p:cNvPr id="129" name="Straight Arrow Connector 128">
                  <a:extLst>
                    <a:ext uri="{FF2B5EF4-FFF2-40B4-BE49-F238E27FC236}">
                      <a16:creationId xmlns:a16="http://schemas.microsoft.com/office/drawing/2014/main" id="{D97A3C3F-C0E0-EDC7-CF88-484741148D9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7585094" y="2842235"/>
                  <a:ext cx="568305" cy="811107"/>
                </a:xfrm>
                <a:prstGeom prst="straightConnector1">
                  <a:avLst/>
                </a:prstGeom>
                <a:noFill/>
                <a:ln w="38100" cap="flat" cmpd="sng" algn="ctr">
                  <a:solidFill>
                    <a:srgbClr val="032480"/>
                  </a:solidFill>
                  <a:prstDash val="solid"/>
                  <a:tailEnd type="triangle"/>
                </a:ln>
                <a:effectLst/>
              </p:spPr>
            </p:cxnSp>
            <p:cxnSp>
              <p:nvCxnSpPr>
                <p:cNvPr id="130" name="Straight Arrow Connector 129">
                  <a:extLst>
                    <a:ext uri="{FF2B5EF4-FFF2-40B4-BE49-F238E27FC236}">
                      <a16:creationId xmlns:a16="http://schemas.microsoft.com/office/drawing/2014/main" id="{BB71E05E-CC84-B99B-138F-FA95A8D155B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7952486" y="2842235"/>
                  <a:ext cx="227316" cy="2225493"/>
                </a:xfrm>
                <a:prstGeom prst="straightConnector1">
                  <a:avLst/>
                </a:prstGeom>
                <a:noFill/>
                <a:ln w="38100" cap="flat" cmpd="sng" algn="ctr">
                  <a:solidFill>
                    <a:srgbClr val="032480"/>
                  </a:solidFill>
                  <a:prstDash val="solid"/>
                  <a:tailEnd type="triangle"/>
                </a:ln>
                <a:effectLst/>
              </p:spPr>
            </p:cxnSp>
            <p:sp>
              <p:nvSpPr>
                <p:cNvPr id="131" name="TextBox 130">
                  <a:extLst>
                    <a:ext uri="{FF2B5EF4-FFF2-40B4-BE49-F238E27FC236}">
                      <a16:creationId xmlns:a16="http://schemas.microsoft.com/office/drawing/2014/main" id="{6BF60B42-8B91-B4C4-0D94-44806B4DE565}"/>
                    </a:ext>
                  </a:extLst>
                </p:cNvPr>
                <p:cNvSpPr txBox="1"/>
                <p:nvPr/>
              </p:nvSpPr>
              <p:spPr>
                <a:xfrm>
                  <a:off x="3705110" y="2214404"/>
                  <a:ext cx="1130173" cy="461665"/>
                </a:xfrm>
                <a:prstGeom prst="rect">
                  <a:avLst/>
                </a:prstGeom>
                <a:solidFill>
                  <a:srgbClr val="032480"/>
                </a:solidFill>
                <a:ln>
                  <a:solidFill>
                    <a:srgbClr val="355A52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pPr marL="0" marR="0" lvl="0" indent="0" algn="ctr" defTabSz="609502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0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Garamond" panose="02020404030301010803"/>
                      <a:ea typeface="+mn-ea"/>
                      <a:cs typeface="+mn-cs"/>
                    </a:rPr>
                    <a:t>Charge State selection</a:t>
                  </a:r>
                </a:p>
              </p:txBody>
            </p:sp>
            <p:sp>
              <p:nvSpPr>
                <p:cNvPr id="132" name="TextBox 131">
                  <a:extLst>
                    <a:ext uri="{FF2B5EF4-FFF2-40B4-BE49-F238E27FC236}">
                      <a16:creationId xmlns:a16="http://schemas.microsoft.com/office/drawing/2014/main" id="{2C5D41A7-DB80-7624-1127-D6E947EBF1A8}"/>
                    </a:ext>
                  </a:extLst>
                </p:cNvPr>
                <p:cNvSpPr txBox="1"/>
                <p:nvPr/>
              </p:nvSpPr>
              <p:spPr>
                <a:xfrm>
                  <a:off x="2065968" y="2766016"/>
                  <a:ext cx="1130173" cy="461665"/>
                </a:xfrm>
                <a:prstGeom prst="rect">
                  <a:avLst/>
                </a:prstGeom>
                <a:solidFill>
                  <a:srgbClr val="032480"/>
                </a:solidFill>
                <a:ln>
                  <a:solidFill>
                    <a:srgbClr val="355A52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pPr marL="0" marR="0" lvl="0" indent="0" algn="ctr" defTabSz="609502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0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Garamond" panose="02020404030301010803"/>
                      <a:ea typeface="+mn-ea"/>
                      <a:cs typeface="+mn-cs"/>
                    </a:rPr>
                    <a:t>Target Chamber</a:t>
                  </a:r>
                </a:p>
              </p:txBody>
            </p:sp>
            <p:sp>
              <p:nvSpPr>
                <p:cNvPr id="133" name="TextBox 132">
                  <a:extLst>
                    <a:ext uri="{FF2B5EF4-FFF2-40B4-BE49-F238E27FC236}">
                      <a16:creationId xmlns:a16="http://schemas.microsoft.com/office/drawing/2014/main" id="{6B4C40D9-8349-D66A-437A-79AED267DB52}"/>
                    </a:ext>
                  </a:extLst>
                </p:cNvPr>
                <p:cNvSpPr txBox="1"/>
                <p:nvPr/>
              </p:nvSpPr>
              <p:spPr>
                <a:xfrm>
                  <a:off x="3600780" y="5450279"/>
                  <a:ext cx="990916" cy="449095"/>
                </a:xfrm>
                <a:prstGeom prst="rect">
                  <a:avLst/>
                </a:prstGeom>
                <a:solidFill>
                  <a:srgbClr val="032480"/>
                </a:solidFill>
                <a:ln>
                  <a:solidFill>
                    <a:srgbClr val="355A52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pPr marL="0" marR="0" lvl="0" indent="0" algn="ctr" defTabSz="609502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0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Garamond" panose="02020404030301010803"/>
                      <a:ea typeface="+mn-ea"/>
                      <a:cs typeface="+mn-cs"/>
                    </a:rPr>
                    <a:t>Recoil Detection</a:t>
                  </a:r>
                </a:p>
              </p:txBody>
            </p:sp>
            <p:sp>
              <p:nvSpPr>
                <p:cNvPr id="134" name="Right Arrow 133">
                  <a:extLst>
                    <a:ext uri="{FF2B5EF4-FFF2-40B4-BE49-F238E27FC236}">
                      <a16:creationId xmlns:a16="http://schemas.microsoft.com/office/drawing/2014/main" id="{AE590ADF-649A-5C0C-6248-9F5E4266DD1B}"/>
                    </a:ext>
                  </a:extLst>
                </p:cNvPr>
                <p:cNvSpPr/>
                <p:nvPr/>
              </p:nvSpPr>
              <p:spPr>
                <a:xfrm rot="19267106">
                  <a:off x="2034174" y="4199395"/>
                  <a:ext cx="776932" cy="337253"/>
                </a:xfrm>
                <a:prstGeom prst="rightArrow">
                  <a:avLst>
                    <a:gd name="adj1" fmla="val 60549"/>
                    <a:gd name="adj2" fmla="val 78507"/>
                  </a:avLst>
                </a:prstGeom>
                <a:solidFill>
                  <a:srgbClr val="032380"/>
                </a:solidFill>
                <a:ln w="9525" cap="flat" cmpd="sng" algn="ctr">
                  <a:solidFill>
                    <a:srgbClr val="FFFF00"/>
                  </a:solidFill>
                  <a:prstDash val="solid"/>
                </a:ln>
                <a:effectLst>
                  <a:outerShdw blurRad="40000" dist="23000" dir="5400000" rotWithShape="0">
                    <a:srgbClr val="000000">
                      <a:alpha val="35000"/>
                    </a:srgb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defTabSz="609502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9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Garamond" panose="02020404030301010803"/>
                      <a:ea typeface="+mn-ea"/>
                      <a:cs typeface="+mn-cs"/>
                    </a:rPr>
                    <a:t>Beam</a:t>
                  </a:r>
                </a:p>
              </p:txBody>
            </p:sp>
            <p:cxnSp>
              <p:nvCxnSpPr>
                <p:cNvPr id="135" name="Straight Arrow Connector 134">
                  <a:extLst>
                    <a:ext uri="{FF2B5EF4-FFF2-40B4-BE49-F238E27FC236}">
                      <a16:creationId xmlns:a16="http://schemas.microsoft.com/office/drawing/2014/main" id="{2AD8A633-84B6-8B6E-3991-C11409FD26E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4519499" y="5101537"/>
                  <a:ext cx="770131" cy="556125"/>
                </a:xfrm>
                <a:prstGeom prst="straightConnector1">
                  <a:avLst/>
                </a:prstGeom>
                <a:noFill/>
                <a:ln w="38100" cap="flat" cmpd="sng" algn="ctr">
                  <a:solidFill>
                    <a:srgbClr val="032480"/>
                  </a:solidFill>
                  <a:prstDash val="solid"/>
                  <a:tailEnd type="triangle"/>
                </a:ln>
                <a:effectLst/>
              </p:spPr>
            </p:cxnSp>
            <p:cxnSp>
              <p:nvCxnSpPr>
                <p:cNvPr id="136" name="Straight Arrow Connector 135">
                  <a:extLst>
                    <a:ext uri="{FF2B5EF4-FFF2-40B4-BE49-F238E27FC236}">
                      <a16:creationId xmlns:a16="http://schemas.microsoft.com/office/drawing/2014/main" id="{E88A1403-F1B0-8A0B-E713-48F59BC7BA79}"/>
                    </a:ext>
                  </a:extLst>
                </p:cNvPr>
                <p:cNvCxnSpPr>
                  <a:cxnSpLocks/>
                  <a:stCxn id="132" idx="2"/>
                </p:cNvCxnSpPr>
                <p:nvPr/>
              </p:nvCxnSpPr>
              <p:spPr>
                <a:xfrm>
                  <a:off x="2631055" y="3227681"/>
                  <a:ext cx="109648" cy="823458"/>
                </a:xfrm>
                <a:prstGeom prst="straightConnector1">
                  <a:avLst/>
                </a:prstGeom>
                <a:noFill/>
                <a:ln w="38100" cap="flat" cmpd="sng" algn="ctr">
                  <a:solidFill>
                    <a:srgbClr val="032480"/>
                  </a:solidFill>
                  <a:prstDash val="solid"/>
                  <a:tailEnd type="triangle"/>
                </a:ln>
                <a:effectLst/>
              </p:spPr>
            </p:cxnSp>
          </p:grpSp>
          <p:sp>
            <p:nvSpPr>
              <p:cNvPr id="97" name="TextBox 96">
                <a:extLst>
                  <a:ext uri="{FF2B5EF4-FFF2-40B4-BE49-F238E27FC236}">
                    <a16:creationId xmlns:a16="http://schemas.microsoft.com/office/drawing/2014/main" id="{8C9A800B-55FB-166E-30CD-C908C50B3FC4}"/>
                  </a:ext>
                </a:extLst>
              </p:cNvPr>
              <p:cNvSpPr txBox="1"/>
              <p:nvPr/>
            </p:nvSpPr>
            <p:spPr>
              <a:xfrm>
                <a:off x="4090879" y="2929249"/>
                <a:ext cx="375424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defTabSz="609502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FFFF00"/>
                    </a:solidFill>
                    <a:effectLst/>
                    <a:uLnTx/>
                    <a:uFillTx/>
                    <a:latin typeface="Garamond" panose="02020404030301010803"/>
                    <a:ea typeface="+mn-ea"/>
                    <a:cs typeface="+mn-cs"/>
                  </a:rPr>
                  <a:t>Q3</a:t>
                </a:r>
              </a:p>
            </p:txBody>
          </p:sp>
          <p:sp>
            <p:nvSpPr>
              <p:cNvPr id="98" name="TextBox 97">
                <a:extLst>
                  <a:ext uri="{FF2B5EF4-FFF2-40B4-BE49-F238E27FC236}">
                    <a16:creationId xmlns:a16="http://schemas.microsoft.com/office/drawing/2014/main" id="{2E7FEA01-DE71-6CF9-3B32-03EBF3B275B3}"/>
                  </a:ext>
                </a:extLst>
              </p:cNvPr>
              <p:cNvSpPr txBox="1"/>
              <p:nvPr/>
            </p:nvSpPr>
            <p:spPr>
              <a:xfrm>
                <a:off x="4334535" y="2956013"/>
                <a:ext cx="375424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defTabSz="609502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FFFF00"/>
                    </a:solidFill>
                    <a:effectLst/>
                    <a:uLnTx/>
                    <a:uFillTx/>
                    <a:latin typeface="Garamond" panose="02020404030301010803"/>
                    <a:ea typeface="+mn-ea"/>
                    <a:cs typeface="+mn-cs"/>
                  </a:rPr>
                  <a:t>Q4</a:t>
                </a:r>
              </a:p>
            </p:txBody>
          </p:sp>
          <p:sp>
            <p:nvSpPr>
              <p:cNvPr id="99" name="TextBox 98">
                <a:extLst>
                  <a:ext uri="{FF2B5EF4-FFF2-40B4-BE49-F238E27FC236}">
                    <a16:creationId xmlns:a16="http://schemas.microsoft.com/office/drawing/2014/main" id="{4B9816A5-54B4-4D35-C67B-98D57D2A1EFE}"/>
                  </a:ext>
                </a:extLst>
              </p:cNvPr>
              <p:cNvSpPr txBox="1"/>
              <p:nvPr/>
            </p:nvSpPr>
            <p:spPr>
              <a:xfrm>
                <a:off x="4568897" y="2988220"/>
                <a:ext cx="375424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defTabSz="609502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FFFF00"/>
                    </a:solidFill>
                    <a:effectLst/>
                    <a:uLnTx/>
                    <a:uFillTx/>
                    <a:latin typeface="Garamond" panose="02020404030301010803"/>
                    <a:ea typeface="+mn-ea"/>
                    <a:cs typeface="+mn-cs"/>
                  </a:rPr>
                  <a:t>Q5</a:t>
                </a:r>
              </a:p>
            </p:txBody>
          </p:sp>
          <p:sp>
            <p:nvSpPr>
              <p:cNvPr id="100" name="TextBox 99">
                <a:extLst>
                  <a:ext uri="{FF2B5EF4-FFF2-40B4-BE49-F238E27FC236}">
                    <a16:creationId xmlns:a16="http://schemas.microsoft.com/office/drawing/2014/main" id="{A23A5D65-1B10-BD68-4CD7-120D0187B102}"/>
                  </a:ext>
                </a:extLst>
              </p:cNvPr>
              <p:cNvSpPr txBox="1"/>
              <p:nvPr/>
            </p:nvSpPr>
            <p:spPr>
              <a:xfrm>
                <a:off x="5735255" y="2820080"/>
                <a:ext cx="378630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defTabSz="609502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FFFF00"/>
                    </a:solidFill>
                    <a:effectLst/>
                    <a:uLnTx/>
                    <a:uFillTx/>
                    <a:latin typeface="Garamond" panose="02020404030301010803"/>
                    <a:ea typeface="+mn-ea"/>
                    <a:cs typeface="+mn-cs"/>
                  </a:rPr>
                  <a:t>Q6</a:t>
                </a:r>
              </a:p>
            </p:txBody>
          </p:sp>
          <p:sp>
            <p:nvSpPr>
              <p:cNvPr id="101" name="TextBox 100">
                <a:extLst>
                  <a:ext uri="{FF2B5EF4-FFF2-40B4-BE49-F238E27FC236}">
                    <a16:creationId xmlns:a16="http://schemas.microsoft.com/office/drawing/2014/main" id="{CA0964AC-C1EA-B058-5BC7-404F56E014E7}"/>
                  </a:ext>
                </a:extLst>
              </p:cNvPr>
              <p:cNvSpPr txBox="1"/>
              <p:nvPr/>
            </p:nvSpPr>
            <p:spPr>
              <a:xfrm>
                <a:off x="5970271" y="2834324"/>
                <a:ext cx="378630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defTabSz="609502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FFFF00"/>
                    </a:solidFill>
                    <a:effectLst/>
                    <a:uLnTx/>
                    <a:uFillTx/>
                    <a:latin typeface="Garamond" panose="02020404030301010803"/>
                    <a:ea typeface="+mn-ea"/>
                    <a:cs typeface="+mn-cs"/>
                  </a:rPr>
                  <a:t>Q7</a:t>
                </a:r>
              </a:p>
            </p:txBody>
          </p:sp>
          <p:sp>
            <p:nvSpPr>
              <p:cNvPr id="102" name="TextBox 101">
                <a:extLst>
                  <a:ext uri="{FF2B5EF4-FFF2-40B4-BE49-F238E27FC236}">
                    <a16:creationId xmlns:a16="http://schemas.microsoft.com/office/drawing/2014/main" id="{90EEE831-A7B6-A703-8BA3-6B136B0232C6}"/>
                  </a:ext>
                </a:extLst>
              </p:cNvPr>
              <p:cNvSpPr txBox="1"/>
              <p:nvPr/>
            </p:nvSpPr>
            <p:spPr>
              <a:xfrm>
                <a:off x="6266632" y="4824920"/>
                <a:ext cx="439544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defTabSz="609502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FFFF00"/>
                    </a:solidFill>
                    <a:effectLst/>
                    <a:uLnTx/>
                    <a:uFillTx/>
                    <a:latin typeface="Garamond" panose="02020404030301010803"/>
                    <a:ea typeface="+mn-ea"/>
                    <a:cs typeface="+mn-cs"/>
                  </a:rPr>
                  <a:t>Q14</a:t>
                </a:r>
              </a:p>
            </p:txBody>
          </p:sp>
          <p:sp>
            <p:nvSpPr>
              <p:cNvPr id="103" name="TextBox 102">
                <a:extLst>
                  <a:ext uri="{FF2B5EF4-FFF2-40B4-BE49-F238E27FC236}">
                    <a16:creationId xmlns:a16="http://schemas.microsoft.com/office/drawing/2014/main" id="{CAF87C65-E6C3-FE61-0B22-E5C13E2BD240}"/>
                  </a:ext>
                </a:extLst>
              </p:cNvPr>
              <p:cNvSpPr txBox="1"/>
              <p:nvPr/>
            </p:nvSpPr>
            <p:spPr>
              <a:xfrm>
                <a:off x="6004996" y="4769809"/>
                <a:ext cx="439544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defTabSz="609502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FFFF00"/>
                    </a:solidFill>
                    <a:effectLst/>
                    <a:uLnTx/>
                    <a:uFillTx/>
                    <a:latin typeface="Garamond" panose="02020404030301010803"/>
                    <a:ea typeface="+mn-ea"/>
                    <a:cs typeface="+mn-cs"/>
                  </a:rPr>
                  <a:t>Q15</a:t>
                </a:r>
              </a:p>
            </p:txBody>
          </p:sp>
          <p:sp>
            <p:nvSpPr>
              <p:cNvPr id="104" name="TextBox 103">
                <a:extLst>
                  <a:ext uri="{FF2B5EF4-FFF2-40B4-BE49-F238E27FC236}">
                    <a16:creationId xmlns:a16="http://schemas.microsoft.com/office/drawing/2014/main" id="{DED7F347-AB75-36AE-F6C4-D55F4A307218}"/>
                  </a:ext>
                </a:extLst>
              </p:cNvPr>
              <p:cNvSpPr txBox="1"/>
              <p:nvPr/>
            </p:nvSpPr>
            <p:spPr>
              <a:xfrm>
                <a:off x="7568514" y="4583637"/>
                <a:ext cx="439544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defTabSz="609502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FFFF00"/>
                    </a:solidFill>
                    <a:effectLst/>
                    <a:uLnTx/>
                    <a:uFillTx/>
                    <a:latin typeface="Garamond" panose="02020404030301010803"/>
                    <a:ea typeface="+mn-ea"/>
                    <a:cs typeface="+mn-cs"/>
                  </a:rPr>
                  <a:t>Q12</a:t>
                </a:r>
              </a:p>
            </p:txBody>
          </p:sp>
          <p:sp>
            <p:nvSpPr>
              <p:cNvPr id="105" name="TextBox 104">
                <a:extLst>
                  <a:ext uri="{FF2B5EF4-FFF2-40B4-BE49-F238E27FC236}">
                    <a16:creationId xmlns:a16="http://schemas.microsoft.com/office/drawing/2014/main" id="{22AB630C-EE86-35E8-836E-55E6FE29BF82}"/>
                  </a:ext>
                </a:extLst>
              </p:cNvPr>
              <p:cNvSpPr txBox="1"/>
              <p:nvPr/>
            </p:nvSpPr>
            <p:spPr>
              <a:xfrm>
                <a:off x="7411390" y="4714527"/>
                <a:ext cx="439544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defTabSz="609502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FFFF00"/>
                    </a:solidFill>
                    <a:effectLst/>
                    <a:uLnTx/>
                    <a:uFillTx/>
                    <a:latin typeface="Garamond" panose="02020404030301010803"/>
                    <a:ea typeface="+mn-ea"/>
                    <a:cs typeface="+mn-cs"/>
                  </a:rPr>
                  <a:t>Q13</a:t>
                </a:r>
              </a:p>
            </p:txBody>
          </p:sp>
          <p:sp>
            <p:nvSpPr>
              <p:cNvPr id="106" name="TextBox 105">
                <a:extLst>
                  <a:ext uri="{FF2B5EF4-FFF2-40B4-BE49-F238E27FC236}">
                    <a16:creationId xmlns:a16="http://schemas.microsoft.com/office/drawing/2014/main" id="{C393F4B4-4CFA-4750-F261-ED372F165955}"/>
                  </a:ext>
                </a:extLst>
              </p:cNvPr>
              <p:cNvSpPr txBox="1"/>
              <p:nvPr/>
            </p:nvSpPr>
            <p:spPr>
              <a:xfrm>
                <a:off x="8357879" y="3265219"/>
                <a:ext cx="378630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defTabSz="609502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FFFF00"/>
                    </a:solidFill>
                    <a:effectLst/>
                    <a:uLnTx/>
                    <a:uFillTx/>
                    <a:latin typeface="Garamond" panose="02020404030301010803"/>
                    <a:ea typeface="+mn-ea"/>
                    <a:cs typeface="+mn-cs"/>
                  </a:rPr>
                  <a:t>Q8</a:t>
                </a:r>
              </a:p>
            </p:txBody>
          </p:sp>
          <p:sp>
            <p:nvSpPr>
              <p:cNvPr id="107" name="TextBox 106">
                <a:extLst>
                  <a:ext uri="{FF2B5EF4-FFF2-40B4-BE49-F238E27FC236}">
                    <a16:creationId xmlns:a16="http://schemas.microsoft.com/office/drawing/2014/main" id="{D9A9CB43-BC88-EC68-291E-11B86D35A2E1}"/>
                  </a:ext>
                </a:extLst>
              </p:cNvPr>
              <p:cNvSpPr txBox="1"/>
              <p:nvPr/>
            </p:nvSpPr>
            <p:spPr>
              <a:xfrm>
                <a:off x="8611772" y="3277841"/>
                <a:ext cx="378630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defTabSz="609502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FFFF00"/>
                    </a:solidFill>
                    <a:effectLst/>
                    <a:uLnTx/>
                    <a:uFillTx/>
                    <a:latin typeface="Garamond" panose="02020404030301010803"/>
                    <a:ea typeface="+mn-ea"/>
                    <a:cs typeface="+mn-cs"/>
                  </a:rPr>
                  <a:t>Q9</a:t>
                </a:r>
              </a:p>
            </p:txBody>
          </p:sp>
          <p:sp>
            <p:nvSpPr>
              <p:cNvPr id="108" name="TextBox 107">
                <a:extLst>
                  <a:ext uri="{FF2B5EF4-FFF2-40B4-BE49-F238E27FC236}">
                    <a16:creationId xmlns:a16="http://schemas.microsoft.com/office/drawing/2014/main" id="{8974443F-35BD-1406-A043-F93E116868A7}"/>
                  </a:ext>
                </a:extLst>
              </p:cNvPr>
              <p:cNvSpPr txBox="1"/>
              <p:nvPr/>
            </p:nvSpPr>
            <p:spPr>
              <a:xfrm>
                <a:off x="8825851" y="3686363"/>
                <a:ext cx="439544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defTabSz="609502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FFFF00"/>
                    </a:solidFill>
                    <a:effectLst/>
                    <a:uLnTx/>
                    <a:uFillTx/>
                    <a:latin typeface="Garamond" panose="02020404030301010803"/>
                    <a:ea typeface="+mn-ea"/>
                    <a:cs typeface="+mn-cs"/>
                  </a:rPr>
                  <a:t>Q10</a:t>
                </a:r>
              </a:p>
            </p:txBody>
          </p:sp>
          <p:sp>
            <p:nvSpPr>
              <p:cNvPr id="109" name="TextBox 108">
                <a:extLst>
                  <a:ext uri="{FF2B5EF4-FFF2-40B4-BE49-F238E27FC236}">
                    <a16:creationId xmlns:a16="http://schemas.microsoft.com/office/drawing/2014/main" id="{DDA37967-B23A-FF66-1E12-4CDEF27170F5}"/>
                  </a:ext>
                </a:extLst>
              </p:cNvPr>
              <p:cNvSpPr txBox="1"/>
              <p:nvPr/>
            </p:nvSpPr>
            <p:spPr>
              <a:xfrm>
                <a:off x="8941601" y="3815459"/>
                <a:ext cx="428322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defTabSz="609502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FFFF00"/>
                    </a:solidFill>
                    <a:effectLst/>
                    <a:uLnTx/>
                    <a:uFillTx/>
                    <a:latin typeface="Garamond" panose="02020404030301010803"/>
                    <a:ea typeface="+mn-ea"/>
                    <a:cs typeface="+mn-cs"/>
                  </a:rPr>
                  <a:t>Q11</a:t>
                </a:r>
              </a:p>
            </p:txBody>
          </p:sp>
          <p:sp>
            <p:nvSpPr>
              <p:cNvPr id="110" name="TextBox 109">
                <a:extLst>
                  <a:ext uri="{FF2B5EF4-FFF2-40B4-BE49-F238E27FC236}">
                    <a16:creationId xmlns:a16="http://schemas.microsoft.com/office/drawing/2014/main" id="{CCAF5BF5-000E-D455-F2B7-8683159BBCEF}"/>
                  </a:ext>
                </a:extLst>
              </p:cNvPr>
              <p:cNvSpPr txBox="1"/>
              <p:nvPr/>
            </p:nvSpPr>
            <p:spPr>
              <a:xfrm>
                <a:off x="2712002" y="3423702"/>
                <a:ext cx="367408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defTabSz="609502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FFFF00"/>
                    </a:solidFill>
                    <a:effectLst/>
                    <a:uLnTx/>
                    <a:uFillTx/>
                    <a:latin typeface="Garamond" panose="02020404030301010803"/>
                    <a:ea typeface="+mn-ea"/>
                    <a:cs typeface="+mn-cs"/>
                  </a:rPr>
                  <a:t>Q1</a:t>
                </a:r>
              </a:p>
            </p:txBody>
          </p:sp>
          <p:sp>
            <p:nvSpPr>
              <p:cNvPr id="111" name="TextBox 110">
                <a:extLst>
                  <a:ext uri="{FF2B5EF4-FFF2-40B4-BE49-F238E27FC236}">
                    <a16:creationId xmlns:a16="http://schemas.microsoft.com/office/drawing/2014/main" id="{3D14F634-99A3-B269-E49D-16B6411A2B7C}"/>
                  </a:ext>
                </a:extLst>
              </p:cNvPr>
              <p:cNvSpPr txBox="1"/>
              <p:nvPr/>
            </p:nvSpPr>
            <p:spPr>
              <a:xfrm>
                <a:off x="2864837" y="3302759"/>
                <a:ext cx="378630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defTabSz="609502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FFFF00"/>
                    </a:solidFill>
                    <a:effectLst/>
                    <a:uLnTx/>
                    <a:uFillTx/>
                    <a:latin typeface="Garamond" panose="02020404030301010803"/>
                    <a:ea typeface="+mn-ea"/>
                    <a:cs typeface="+mn-cs"/>
                  </a:rPr>
                  <a:t>Q2</a:t>
                </a:r>
              </a:p>
            </p:txBody>
          </p:sp>
          <p:sp>
            <p:nvSpPr>
              <p:cNvPr id="112" name="TextBox 111">
                <a:extLst>
                  <a:ext uri="{FF2B5EF4-FFF2-40B4-BE49-F238E27FC236}">
                    <a16:creationId xmlns:a16="http://schemas.microsoft.com/office/drawing/2014/main" id="{1A407E4B-4BA0-BC25-7414-8B74AF5F88CD}"/>
                  </a:ext>
                </a:extLst>
              </p:cNvPr>
              <p:cNvSpPr txBox="1"/>
              <p:nvPr/>
            </p:nvSpPr>
            <p:spPr>
              <a:xfrm>
                <a:off x="3131726" y="3196152"/>
                <a:ext cx="349776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defTabSz="609502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B40507"/>
                    </a:solidFill>
                    <a:effectLst/>
                    <a:uLnTx/>
                    <a:uFillTx/>
                    <a:latin typeface="Garamond" panose="02020404030301010803"/>
                    <a:ea typeface="+mn-ea"/>
                    <a:cs typeface="+mn-cs"/>
                  </a:rPr>
                  <a:t>B1</a:t>
                </a:r>
              </a:p>
            </p:txBody>
          </p:sp>
          <p:sp>
            <p:nvSpPr>
              <p:cNvPr id="113" name="TextBox 112">
                <a:extLst>
                  <a:ext uri="{FF2B5EF4-FFF2-40B4-BE49-F238E27FC236}">
                    <a16:creationId xmlns:a16="http://schemas.microsoft.com/office/drawing/2014/main" id="{C649627B-90DE-B298-85CE-1956026FE7D5}"/>
                  </a:ext>
                </a:extLst>
              </p:cNvPr>
              <p:cNvSpPr txBox="1"/>
              <p:nvPr/>
            </p:nvSpPr>
            <p:spPr>
              <a:xfrm>
                <a:off x="3411145" y="3081466"/>
                <a:ext cx="360996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defTabSz="609502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B40507"/>
                    </a:solidFill>
                    <a:effectLst/>
                    <a:uLnTx/>
                    <a:uFillTx/>
                    <a:latin typeface="Garamond" panose="02020404030301010803"/>
                    <a:ea typeface="+mn-ea"/>
                    <a:cs typeface="+mn-cs"/>
                  </a:rPr>
                  <a:t>B2</a:t>
                </a:r>
              </a:p>
            </p:txBody>
          </p:sp>
          <p:sp>
            <p:nvSpPr>
              <p:cNvPr id="114" name="TextBox 113">
                <a:extLst>
                  <a:ext uri="{FF2B5EF4-FFF2-40B4-BE49-F238E27FC236}">
                    <a16:creationId xmlns:a16="http://schemas.microsoft.com/office/drawing/2014/main" id="{8792515C-9156-85B8-E808-19CDC4BC0415}"/>
                  </a:ext>
                </a:extLst>
              </p:cNvPr>
              <p:cNvSpPr txBox="1"/>
              <p:nvPr/>
            </p:nvSpPr>
            <p:spPr>
              <a:xfrm>
                <a:off x="4940779" y="2816428"/>
                <a:ext cx="360996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defTabSz="609502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B40507"/>
                    </a:solidFill>
                    <a:effectLst/>
                    <a:uLnTx/>
                    <a:uFillTx/>
                    <a:latin typeface="Garamond" panose="02020404030301010803"/>
                    <a:ea typeface="+mn-ea"/>
                    <a:cs typeface="+mn-cs"/>
                  </a:rPr>
                  <a:t>B3</a:t>
                </a:r>
              </a:p>
            </p:txBody>
          </p:sp>
          <p:sp>
            <p:nvSpPr>
              <p:cNvPr id="115" name="TextBox 114">
                <a:extLst>
                  <a:ext uri="{FF2B5EF4-FFF2-40B4-BE49-F238E27FC236}">
                    <a16:creationId xmlns:a16="http://schemas.microsoft.com/office/drawing/2014/main" id="{FE215F1B-96F3-7C74-BBBD-567FF695A1F3}"/>
                  </a:ext>
                </a:extLst>
              </p:cNvPr>
              <p:cNvSpPr txBox="1"/>
              <p:nvPr/>
            </p:nvSpPr>
            <p:spPr>
              <a:xfrm>
                <a:off x="5344577" y="2816808"/>
                <a:ext cx="360996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defTabSz="609502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B40507"/>
                    </a:solidFill>
                    <a:effectLst/>
                    <a:uLnTx/>
                    <a:uFillTx/>
                    <a:latin typeface="Garamond" panose="02020404030301010803"/>
                    <a:ea typeface="+mn-ea"/>
                    <a:cs typeface="+mn-cs"/>
                  </a:rPr>
                  <a:t>B4</a:t>
                </a:r>
              </a:p>
            </p:txBody>
          </p:sp>
          <p:sp>
            <p:nvSpPr>
              <p:cNvPr id="116" name="TextBox 115">
                <a:extLst>
                  <a:ext uri="{FF2B5EF4-FFF2-40B4-BE49-F238E27FC236}">
                    <a16:creationId xmlns:a16="http://schemas.microsoft.com/office/drawing/2014/main" id="{20B4C36C-1EF1-8F78-E4B2-C4D650462E0C}"/>
                  </a:ext>
                </a:extLst>
              </p:cNvPr>
              <p:cNvSpPr txBox="1"/>
              <p:nvPr/>
            </p:nvSpPr>
            <p:spPr>
              <a:xfrm>
                <a:off x="8879856" y="3281909"/>
                <a:ext cx="360996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defTabSz="609502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B40507"/>
                    </a:solidFill>
                    <a:effectLst/>
                    <a:uLnTx/>
                    <a:uFillTx/>
                    <a:latin typeface="Garamond" panose="02020404030301010803"/>
                    <a:ea typeface="+mn-ea"/>
                    <a:cs typeface="+mn-cs"/>
                  </a:rPr>
                  <a:t>B5</a:t>
                </a:r>
              </a:p>
            </p:txBody>
          </p:sp>
          <p:sp>
            <p:nvSpPr>
              <p:cNvPr id="117" name="TextBox 116">
                <a:extLst>
                  <a:ext uri="{FF2B5EF4-FFF2-40B4-BE49-F238E27FC236}">
                    <a16:creationId xmlns:a16="http://schemas.microsoft.com/office/drawing/2014/main" id="{1DDF7216-2476-9A02-CFFA-4F5090E27F55}"/>
                  </a:ext>
                </a:extLst>
              </p:cNvPr>
              <p:cNvSpPr txBox="1"/>
              <p:nvPr/>
            </p:nvSpPr>
            <p:spPr>
              <a:xfrm>
                <a:off x="9061614" y="3328274"/>
                <a:ext cx="360996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defTabSz="609502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B40507"/>
                    </a:solidFill>
                    <a:effectLst/>
                    <a:uLnTx/>
                    <a:uFillTx/>
                    <a:latin typeface="Garamond" panose="02020404030301010803"/>
                    <a:ea typeface="+mn-ea"/>
                    <a:cs typeface="+mn-cs"/>
                  </a:rPr>
                  <a:t>B6</a:t>
                </a:r>
              </a:p>
            </p:txBody>
          </p:sp>
          <p:sp>
            <p:nvSpPr>
              <p:cNvPr id="118" name="TextBox 117">
                <a:extLst>
                  <a:ext uri="{FF2B5EF4-FFF2-40B4-BE49-F238E27FC236}">
                    <a16:creationId xmlns:a16="http://schemas.microsoft.com/office/drawing/2014/main" id="{0AF69C26-A92F-3DCC-1822-FFCCF3BFD592}"/>
                  </a:ext>
                </a:extLst>
              </p:cNvPr>
              <p:cNvSpPr txBox="1"/>
              <p:nvPr/>
            </p:nvSpPr>
            <p:spPr>
              <a:xfrm>
                <a:off x="7234833" y="4813344"/>
                <a:ext cx="360996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defTabSz="609502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B40507"/>
                    </a:solidFill>
                    <a:effectLst/>
                    <a:uLnTx/>
                    <a:uFillTx/>
                    <a:latin typeface="Garamond" panose="02020404030301010803"/>
                    <a:ea typeface="+mn-ea"/>
                    <a:cs typeface="+mn-cs"/>
                  </a:rPr>
                  <a:t>B7</a:t>
                </a:r>
              </a:p>
            </p:txBody>
          </p:sp>
          <p:sp>
            <p:nvSpPr>
              <p:cNvPr id="119" name="TextBox 118">
                <a:extLst>
                  <a:ext uri="{FF2B5EF4-FFF2-40B4-BE49-F238E27FC236}">
                    <a16:creationId xmlns:a16="http://schemas.microsoft.com/office/drawing/2014/main" id="{EBC445B5-36B5-BC8D-9305-62B6825E0252}"/>
                  </a:ext>
                </a:extLst>
              </p:cNvPr>
              <p:cNvSpPr txBox="1"/>
              <p:nvPr/>
            </p:nvSpPr>
            <p:spPr>
              <a:xfrm>
                <a:off x="6772644" y="4863776"/>
                <a:ext cx="360996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defTabSz="609502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B40507"/>
                    </a:solidFill>
                    <a:effectLst/>
                    <a:uLnTx/>
                    <a:uFillTx/>
                    <a:latin typeface="Garamond" panose="02020404030301010803"/>
                    <a:ea typeface="+mn-ea"/>
                    <a:cs typeface="+mn-cs"/>
                  </a:rPr>
                  <a:t>B8</a:t>
                </a:r>
              </a:p>
            </p:txBody>
          </p:sp>
          <p:sp>
            <p:nvSpPr>
              <p:cNvPr id="120" name="TextBox 119">
                <a:extLst>
                  <a:ext uri="{FF2B5EF4-FFF2-40B4-BE49-F238E27FC236}">
                    <a16:creationId xmlns:a16="http://schemas.microsoft.com/office/drawing/2014/main" id="{5A935D3E-3CB2-7043-7EFB-E79EB34699C1}"/>
                  </a:ext>
                </a:extLst>
              </p:cNvPr>
              <p:cNvSpPr txBox="1"/>
              <p:nvPr/>
            </p:nvSpPr>
            <p:spPr>
              <a:xfrm>
                <a:off x="3868057" y="3031944"/>
                <a:ext cx="378630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defTabSz="609502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03919F"/>
                    </a:solidFill>
                    <a:effectLst/>
                    <a:uLnTx/>
                    <a:uFillTx/>
                    <a:latin typeface="Garamond" panose="02020404030301010803"/>
                    <a:ea typeface="+mn-ea"/>
                    <a:cs typeface="+mn-cs"/>
                  </a:rPr>
                  <a:t>H1</a:t>
                </a:r>
              </a:p>
            </p:txBody>
          </p:sp>
          <p:sp>
            <p:nvSpPr>
              <p:cNvPr id="121" name="TextBox 120">
                <a:extLst>
                  <a:ext uri="{FF2B5EF4-FFF2-40B4-BE49-F238E27FC236}">
                    <a16:creationId xmlns:a16="http://schemas.microsoft.com/office/drawing/2014/main" id="{5BAF81E7-2DFD-A9A6-36DE-B8F3AD7032AF}"/>
                  </a:ext>
                </a:extLst>
              </p:cNvPr>
              <p:cNvSpPr txBox="1"/>
              <p:nvPr/>
            </p:nvSpPr>
            <p:spPr>
              <a:xfrm>
                <a:off x="5524467" y="2917737"/>
                <a:ext cx="389850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defTabSz="609502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03919F"/>
                    </a:solidFill>
                    <a:effectLst/>
                    <a:uLnTx/>
                    <a:uFillTx/>
                    <a:latin typeface="Garamond" panose="02020404030301010803"/>
                    <a:ea typeface="+mn-ea"/>
                    <a:cs typeface="+mn-cs"/>
                  </a:rPr>
                  <a:t>H2</a:t>
                </a:r>
              </a:p>
            </p:txBody>
          </p:sp>
          <p:sp>
            <p:nvSpPr>
              <p:cNvPr id="122" name="TextBox 121">
                <a:extLst>
                  <a:ext uri="{FF2B5EF4-FFF2-40B4-BE49-F238E27FC236}">
                    <a16:creationId xmlns:a16="http://schemas.microsoft.com/office/drawing/2014/main" id="{ABE0DE40-6D69-27D7-9931-E163A1566643}"/>
                  </a:ext>
                </a:extLst>
              </p:cNvPr>
              <p:cNvSpPr txBox="1"/>
              <p:nvPr/>
            </p:nvSpPr>
            <p:spPr>
              <a:xfrm>
                <a:off x="7112537" y="3108684"/>
                <a:ext cx="389850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defTabSz="609502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009AAA"/>
                    </a:solidFill>
                    <a:effectLst/>
                    <a:uLnTx/>
                    <a:uFillTx/>
                    <a:latin typeface="Garamond" panose="02020404030301010803"/>
                    <a:ea typeface="+mn-ea"/>
                    <a:cs typeface="+mn-cs"/>
                  </a:rPr>
                  <a:t>H3</a:t>
                </a:r>
              </a:p>
            </p:txBody>
          </p:sp>
          <p:sp>
            <p:nvSpPr>
              <p:cNvPr id="123" name="TextBox 122">
                <a:extLst>
                  <a:ext uri="{FF2B5EF4-FFF2-40B4-BE49-F238E27FC236}">
                    <a16:creationId xmlns:a16="http://schemas.microsoft.com/office/drawing/2014/main" id="{32849F0A-F8B2-E0A0-CB78-77C9CF263E7A}"/>
                  </a:ext>
                </a:extLst>
              </p:cNvPr>
              <p:cNvSpPr txBox="1"/>
              <p:nvPr/>
            </p:nvSpPr>
            <p:spPr>
              <a:xfrm>
                <a:off x="7368611" y="3124157"/>
                <a:ext cx="367408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defTabSz="609502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AEDEE0"/>
                    </a:solidFill>
                    <a:effectLst/>
                    <a:uLnTx/>
                    <a:uFillTx/>
                    <a:latin typeface="Garamond" panose="02020404030301010803"/>
                    <a:ea typeface="+mn-ea"/>
                    <a:cs typeface="+mn-cs"/>
                  </a:rPr>
                  <a:t>O1</a:t>
                </a:r>
              </a:p>
            </p:txBody>
          </p:sp>
        </p:grpSp>
        <p:sp>
          <p:nvSpPr>
            <p:cNvPr id="94" name="TextBox 93">
              <a:extLst>
                <a:ext uri="{FF2B5EF4-FFF2-40B4-BE49-F238E27FC236}">
                  <a16:creationId xmlns:a16="http://schemas.microsoft.com/office/drawing/2014/main" id="{DF1649DB-6A33-3196-894E-03BBA175A5C8}"/>
                </a:ext>
              </a:extLst>
            </p:cNvPr>
            <p:cNvSpPr txBox="1"/>
            <p:nvPr/>
          </p:nvSpPr>
          <p:spPr>
            <a:xfrm>
              <a:off x="6613521" y="2762283"/>
              <a:ext cx="47801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609502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0000C1"/>
                  </a:solidFill>
                  <a:effectLst/>
                  <a:uLnTx/>
                  <a:uFillTx/>
                  <a:latin typeface="Garamond" panose="02020404030301010803"/>
                  <a:ea typeface="+mn-ea"/>
                  <a:cs typeface="+mn-cs"/>
                </a:rPr>
                <a:t>WF1</a:t>
              </a:r>
            </a:p>
          </p:txBody>
        </p:sp>
        <p:sp>
          <p:nvSpPr>
            <p:cNvPr id="95" name="TextBox 94">
              <a:extLst>
                <a:ext uri="{FF2B5EF4-FFF2-40B4-BE49-F238E27FC236}">
                  <a16:creationId xmlns:a16="http://schemas.microsoft.com/office/drawing/2014/main" id="{D8F4B371-8C42-67E4-3DB1-E9ED70E226FE}"/>
                </a:ext>
              </a:extLst>
            </p:cNvPr>
            <p:cNvSpPr txBox="1"/>
            <p:nvPr/>
          </p:nvSpPr>
          <p:spPr>
            <a:xfrm>
              <a:off x="7974296" y="3745714"/>
              <a:ext cx="48923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609502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0000C1"/>
                  </a:solidFill>
                  <a:effectLst/>
                  <a:uLnTx/>
                  <a:uFillTx/>
                  <a:latin typeface="Garamond" panose="02020404030301010803"/>
                  <a:ea typeface="+mn-ea"/>
                  <a:cs typeface="+mn-cs"/>
                </a:rPr>
                <a:t>WF2</a:t>
              </a:r>
            </a:p>
          </p:txBody>
        </p:sp>
      </p:grpSp>
      <p:pic>
        <p:nvPicPr>
          <p:cNvPr id="137" name="Picture 136" descr="A close up of a machine&#10;&#10;Description automatically generated">
            <a:extLst>
              <a:ext uri="{FF2B5EF4-FFF2-40B4-BE49-F238E27FC236}">
                <a16:creationId xmlns:a16="http://schemas.microsoft.com/office/drawing/2014/main" id="{AEDB1170-A616-7596-3193-F853424CB865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27644" b="12670"/>
          <a:stretch/>
        </p:blipFill>
        <p:spPr>
          <a:xfrm>
            <a:off x="4264041" y="1907999"/>
            <a:ext cx="1727912" cy="1386499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</p:pic>
      <p:grpSp>
        <p:nvGrpSpPr>
          <p:cNvPr id="138" name="Group 137">
            <a:extLst>
              <a:ext uri="{FF2B5EF4-FFF2-40B4-BE49-F238E27FC236}">
                <a16:creationId xmlns:a16="http://schemas.microsoft.com/office/drawing/2014/main" id="{3CEFC448-4073-D328-9CA9-E59BF93F1186}"/>
              </a:ext>
            </a:extLst>
          </p:cNvPr>
          <p:cNvGrpSpPr>
            <a:grpSpLocks noChangeAspect="1"/>
          </p:cNvGrpSpPr>
          <p:nvPr/>
        </p:nvGrpSpPr>
        <p:grpSpPr>
          <a:xfrm>
            <a:off x="3210358" y="4440739"/>
            <a:ext cx="1678817" cy="1581563"/>
            <a:chOff x="648728" y="1676314"/>
            <a:chExt cx="4112288" cy="3874063"/>
          </a:xfrm>
        </p:grpSpPr>
        <p:pic>
          <p:nvPicPr>
            <p:cNvPr id="139" name="Picture 138" descr="A white object with black text and black objects&#10;&#10;Description automatically generated with medium confidence">
              <a:extLst>
                <a:ext uri="{FF2B5EF4-FFF2-40B4-BE49-F238E27FC236}">
                  <a16:creationId xmlns:a16="http://schemas.microsoft.com/office/drawing/2014/main" id="{43ACF857-8FBB-F618-67DD-C58897396CE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l="925" r="1822" b="6175"/>
            <a:stretch>
              <a:fillRect/>
            </a:stretch>
          </p:blipFill>
          <p:spPr>
            <a:xfrm>
              <a:off x="648728" y="1676314"/>
              <a:ext cx="4112288" cy="3874063"/>
            </a:xfrm>
            <a:prstGeom prst="rect">
              <a:avLst/>
            </a:prstGeom>
          </p:spPr>
        </p:pic>
        <p:sp>
          <p:nvSpPr>
            <p:cNvPr id="140" name="Rectangle 139">
              <a:extLst>
                <a:ext uri="{FF2B5EF4-FFF2-40B4-BE49-F238E27FC236}">
                  <a16:creationId xmlns:a16="http://schemas.microsoft.com/office/drawing/2014/main" id="{15502A28-BC92-A29C-3A52-32A144C1E343}"/>
                </a:ext>
              </a:extLst>
            </p:cNvPr>
            <p:cNvSpPr/>
            <p:nvPr/>
          </p:nvSpPr>
          <p:spPr>
            <a:xfrm>
              <a:off x="2438400" y="3428999"/>
              <a:ext cx="105103" cy="134007"/>
            </a:xfrm>
            <a:prstGeom prst="rect">
              <a:avLst/>
            </a:prstGeom>
            <a:solidFill>
              <a:srgbClr val="FFFFFF"/>
            </a:solidFill>
            <a:ln w="9525" cap="flat" cmpd="sng" algn="ctr">
              <a:solidFill>
                <a:srgbClr val="FFFFFF">
                  <a:lumMod val="50000"/>
                </a:srgbClr>
              </a:solidFill>
              <a:prstDash val="solid"/>
            </a:ln>
            <a:effectLst>
              <a:innerShdw blurRad="63500" dist="50800" dir="8100000">
                <a:srgbClr val="000000">
                  <a:lumMod val="50000"/>
                  <a:lumOff val="50000"/>
                  <a:alpha val="50000"/>
                </a:srgbClr>
              </a:innerShdw>
            </a:effectLst>
          </p:spPr>
          <p:txBody>
            <a:bodyPr rtlCol="0" anchor="ctr"/>
            <a:lstStyle/>
            <a:p>
              <a:pPr marL="0" marR="0" lvl="0" indent="0" algn="ctr" defTabSz="609502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aramond" panose="02020404030301010803"/>
                <a:ea typeface="+mn-ea"/>
                <a:cs typeface="+mn-cs"/>
              </a:endParaRPr>
            </a:p>
          </p:txBody>
        </p:sp>
      </p:grpSp>
      <p:grpSp>
        <p:nvGrpSpPr>
          <p:cNvPr id="141" name="Group 140">
            <a:extLst>
              <a:ext uri="{FF2B5EF4-FFF2-40B4-BE49-F238E27FC236}">
                <a16:creationId xmlns:a16="http://schemas.microsoft.com/office/drawing/2014/main" id="{53699BA5-7D63-BFA6-39C6-28D6F6EFF0F2}"/>
              </a:ext>
            </a:extLst>
          </p:cNvPr>
          <p:cNvGrpSpPr/>
          <p:nvPr/>
        </p:nvGrpSpPr>
        <p:grpSpPr>
          <a:xfrm>
            <a:off x="4896130" y="3658435"/>
            <a:ext cx="869358" cy="1234694"/>
            <a:chOff x="2397813" y="3675401"/>
            <a:chExt cx="869358" cy="1234694"/>
          </a:xfrm>
        </p:grpSpPr>
        <p:cxnSp>
          <p:nvCxnSpPr>
            <p:cNvPr id="142" name="Straight Arrow Connector 141">
              <a:extLst>
                <a:ext uri="{FF2B5EF4-FFF2-40B4-BE49-F238E27FC236}">
                  <a16:creationId xmlns:a16="http://schemas.microsoft.com/office/drawing/2014/main" id="{F6009DAC-C041-E3B3-2F01-043F42FC0168}"/>
                </a:ext>
              </a:extLst>
            </p:cNvPr>
            <p:cNvCxnSpPr>
              <a:cxnSpLocks/>
              <a:stCxn id="143" idx="0"/>
            </p:cNvCxnSpPr>
            <p:nvPr/>
          </p:nvCxnSpPr>
          <p:spPr>
            <a:xfrm flipV="1">
              <a:off x="2832492" y="3675401"/>
              <a:ext cx="247758" cy="773029"/>
            </a:xfrm>
            <a:prstGeom prst="straightConnector1">
              <a:avLst/>
            </a:prstGeom>
            <a:noFill/>
            <a:ln w="38100" cap="flat" cmpd="sng" algn="ctr">
              <a:solidFill>
                <a:srgbClr val="A20605"/>
              </a:solidFill>
              <a:prstDash val="solid"/>
              <a:tailEnd type="triangle"/>
            </a:ln>
            <a:effectLst/>
          </p:spPr>
        </p:cxnSp>
        <p:sp>
          <p:nvSpPr>
            <p:cNvPr id="143" name="TextBox 142">
              <a:extLst>
                <a:ext uri="{FF2B5EF4-FFF2-40B4-BE49-F238E27FC236}">
                  <a16:creationId xmlns:a16="http://schemas.microsoft.com/office/drawing/2014/main" id="{2A6967F8-8DBF-159C-37EC-0606A0A1FDFF}"/>
                </a:ext>
              </a:extLst>
            </p:cNvPr>
            <p:cNvSpPr txBox="1"/>
            <p:nvPr/>
          </p:nvSpPr>
          <p:spPr>
            <a:xfrm>
              <a:off x="2397813" y="4448430"/>
              <a:ext cx="869358" cy="461665"/>
            </a:xfrm>
            <a:prstGeom prst="rect">
              <a:avLst/>
            </a:prstGeom>
            <a:solidFill>
              <a:srgbClr val="A20605"/>
            </a:solidFill>
            <a:ln>
              <a:solidFill>
                <a:srgbClr val="A20605"/>
              </a:solidFill>
            </a:ln>
          </p:spPr>
          <p:txBody>
            <a:bodyPr wrap="square" rtlCol="0">
              <a:spAutoFit/>
            </a:bodyPr>
            <a:lstStyle/>
            <a:p>
              <a:pPr marL="0" marR="0" lvl="0" indent="0" algn="ctr" defTabSz="609502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Garamond" panose="02020404030301010803"/>
                  <a:ea typeface="+mn-ea"/>
                  <a:cs typeface="+mn-cs"/>
                </a:rPr>
                <a:t>Neutron Detection</a:t>
              </a:r>
            </a:p>
          </p:txBody>
        </p:sp>
      </p:grpSp>
      <p:sp>
        <p:nvSpPr>
          <p:cNvPr id="144" name="TextBox 143">
            <a:extLst>
              <a:ext uri="{FF2B5EF4-FFF2-40B4-BE49-F238E27FC236}">
                <a16:creationId xmlns:a16="http://schemas.microsoft.com/office/drawing/2014/main" id="{C3AE4C97-60DC-83A4-6DB9-E6F5A23ACC9F}"/>
              </a:ext>
            </a:extLst>
          </p:cNvPr>
          <p:cNvSpPr txBox="1"/>
          <p:nvPr/>
        </p:nvSpPr>
        <p:spPr>
          <a:xfrm>
            <a:off x="4846280" y="5020270"/>
            <a:ext cx="1249720" cy="923330"/>
          </a:xfrm>
          <a:prstGeom prst="rect">
            <a:avLst/>
          </a:prstGeom>
          <a:noFill/>
          <a:ln>
            <a:solidFill>
              <a:srgbClr val="000000">
                <a:lumMod val="65000"/>
                <a:lumOff val="35000"/>
              </a:srgbClr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ctr" defTabSz="609502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/>
                <a:ea typeface="+mn-ea"/>
                <a:cs typeface="+mn-cs"/>
              </a:rPr>
              <a:t>4 Liquid Scintillators</a:t>
            </a:r>
          </a:p>
          <a:p>
            <a:pPr marL="0" marR="0" lvl="0" indent="0" algn="ctr" defTabSz="609502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/>
                <a:ea typeface="+mn-ea"/>
                <a:cs typeface="+mn-cs"/>
              </a:rPr>
              <a:t>EJ301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1" name="TextBox 150">
                <a:extLst>
                  <a:ext uri="{FF2B5EF4-FFF2-40B4-BE49-F238E27FC236}">
                    <a16:creationId xmlns:a16="http://schemas.microsoft.com/office/drawing/2014/main" id="{B5E9CC17-2D4D-EFEC-E359-CEFC9DB5E6ED}"/>
                  </a:ext>
                </a:extLst>
              </p:cNvPr>
              <p:cNvSpPr txBox="1"/>
              <p:nvPr/>
            </p:nvSpPr>
            <p:spPr>
              <a:xfrm>
                <a:off x="860357" y="2575632"/>
                <a:ext cx="2893421" cy="2408480"/>
              </a:xfrm>
              <a:prstGeom prst="rect">
                <a:avLst/>
              </a:prstGeom>
              <a:solidFill>
                <a:srgbClr val="FFFFFF"/>
              </a:solidFill>
              <a:ln w="25400" cap="flat" cmpd="sng" algn="ctr">
                <a:solidFill>
                  <a:srgbClr val="6A0032"/>
                </a:solidFill>
                <a:prstDash val="solid"/>
              </a:ln>
              <a:effectLst/>
            </p:spPr>
            <p:txBody>
              <a:bodyPr wrap="square" rtlCol="0">
                <a:spAutoFit/>
              </a:bodyPr>
              <a:lstStyle/>
              <a:p>
                <a:pPr marL="0" marR="0" lvl="0" indent="0" defTabSz="609502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0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Garamond" panose="02020404030301010803"/>
                    <a:ea typeface="+mn-ea"/>
                    <a:cs typeface="+mn-cs"/>
                  </a:rPr>
                  <a:t>Taking advantage of the SECAR dipoles and operate the setup as a spectrometer we separate the ions based on their p/q</a:t>
                </a:r>
              </a:p>
              <a:p>
                <a:pPr marL="0" marR="0" lvl="0" indent="0" defTabSz="609502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5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Garamond" panose="02020404030301010803"/>
                  <a:ea typeface="+mn-ea"/>
                  <a:cs typeface="+mn-cs"/>
                </a:endParaRPr>
              </a:p>
              <a:p>
                <a:pPr marL="0" marR="0" lvl="0" indent="0" defTabSz="609502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l-GR" sz="2000" b="0" i="1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𝜌</m:t>
                      </m:r>
                      <m:r>
                        <a:rPr kumimoji="0" lang="el-GR" sz="2000" b="0" i="1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=</m:t>
                      </m:r>
                      <m:f>
                        <m:fPr>
                          <m:ctrlPr>
                            <a:rPr kumimoji="0" lang="el-GR" sz="2000" b="0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fPr>
                        <m:num>
                          <m:r>
                            <a:rPr kumimoji="0" lang="en-US" sz="2000" b="0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𝑚𝑣</m:t>
                          </m:r>
                        </m:num>
                        <m:den>
                          <m:r>
                            <a:rPr kumimoji="0" lang="en-US" sz="2000" b="0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𝑞𝐵</m:t>
                          </m:r>
                        </m:den>
                      </m:f>
                      <m:r>
                        <a:rPr kumimoji="0" lang="en-US" sz="2000" b="0" i="1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=</m:t>
                      </m:r>
                      <m:r>
                        <a:rPr kumimoji="0" lang="el-GR" sz="2000" b="0" i="1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 </m:t>
                      </m:r>
                      <m:f>
                        <m:fPr>
                          <m:ctrlPr>
                            <a:rPr kumimoji="0" lang="el-GR" sz="2000" b="0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fPr>
                        <m:num>
                          <m:rad>
                            <m:radPr>
                              <m:degHide m:val="on"/>
                              <m:ctrlPr>
                                <a:rPr kumimoji="0" lang="el-GR" sz="2000" b="0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</m:ctrlPr>
                            </m:radPr>
                            <m:deg/>
                            <m:e>
                              <m:r>
                                <a:rPr kumimoji="0" lang="el-GR" sz="2000" b="0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2</m:t>
                              </m:r>
                              <m:r>
                                <m:rPr>
                                  <m:sty m:val="p"/>
                                </m:rPr>
                                <a:rPr kumimoji="0" lang="en-US" sz="2000" b="0" i="0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mE</m:t>
                              </m:r>
                            </m:e>
                          </m:rad>
                        </m:num>
                        <m:den>
                          <m:r>
                            <a:rPr kumimoji="0" lang="en-US" sz="2000" b="0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𝑞𝐵</m:t>
                          </m:r>
                        </m:den>
                      </m:f>
                    </m:oMath>
                  </m:oMathPara>
                </a14:m>
                <a:endParaRPr kumimoji="0" lang="en-US" sz="20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Garamond" panose="02020404030301010803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151" name="TextBox 150">
                <a:extLst>
                  <a:ext uri="{FF2B5EF4-FFF2-40B4-BE49-F238E27FC236}">
                    <a16:creationId xmlns:a16="http://schemas.microsoft.com/office/drawing/2014/main" id="{B5E9CC17-2D4D-EFEC-E359-CEFC9DB5E6E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0357" y="2575632"/>
                <a:ext cx="2893421" cy="2408480"/>
              </a:xfrm>
              <a:prstGeom prst="rect">
                <a:avLst/>
              </a:prstGeom>
              <a:blipFill>
                <a:blip r:embed="rId6"/>
                <a:stretch>
                  <a:fillRect l="-1732" t="-1042" r="-1299" b="-1042"/>
                </a:stretch>
              </a:blipFill>
              <a:ln w="25400" cap="flat" cmpd="sng" algn="ctr">
                <a:solidFill>
                  <a:srgbClr val="6A0032"/>
                </a:solidFill>
                <a:prstDash val="solid"/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52" name="Group 151">
            <a:extLst>
              <a:ext uri="{FF2B5EF4-FFF2-40B4-BE49-F238E27FC236}">
                <a16:creationId xmlns:a16="http://schemas.microsoft.com/office/drawing/2014/main" id="{6BF3B3EE-CD96-C89E-C29D-4FBB675C16DD}"/>
              </a:ext>
            </a:extLst>
          </p:cNvPr>
          <p:cNvGrpSpPr>
            <a:grpSpLocks noChangeAspect="1"/>
          </p:cNvGrpSpPr>
          <p:nvPr/>
        </p:nvGrpSpPr>
        <p:grpSpPr>
          <a:xfrm>
            <a:off x="481569" y="987915"/>
            <a:ext cx="5352930" cy="1225972"/>
            <a:chOff x="6478255" y="4915540"/>
            <a:chExt cx="5573301" cy="1276444"/>
          </a:xfrm>
        </p:grpSpPr>
        <p:grpSp>
          <p:nvGrpSpPr>
            <p:cNvPr id="153" name="Group 152">
              <a:extLst>
                <a:ext uri="{FF2B5EF4-FFF2-40B4-BE49-F238E27FC236}">
                  <a16:creationId xmlns:a16="http://schemas.microsoft.com/office/drawing/2014/main" id="{18C3D907-4C2E-DD13-885D-3DECB1F18BE8}"/>
                </a:ext>
              </a:extLst>
            </p:cNvPr>
            <p:cNvGrpSpPr/>
            <p:nvPr/>
          </p:nvGrpSpPr>
          <p:grpSpPr>
            <a:xfrm>
              <a:off x="6478255" y="4915540"/>
              <a:ext cx="5573301" cy="1276444"/>
              <a:chOff x="6478255" y="4929395"/>
              <a:chExt cx="5573301" cy="1276444"/>
            </a:xfrm>
          </p:grpSpPr>
          <p:grpSp>
            <p:nvGrpSpPr>
              <p:cNvPr id="155" name="Group 154">
                <a:extLst>
                  <a:ext uri="{FF2B5EF4-FFF2-40B4-BE49-F238E27FC236}">
                    <a16:creationId xmlns:a16="http://schemas.microsoft.com/office/drawing/2014/main" id="{08926FB7-19D4-1B01-5769-D40D1F52856C}"/>
                  </a:ext>
                </a:extLst>
              </p:cNvPr>
              <p:cNvGrpSpPr/>
              <p:nvPr/>
            </p:nvGrpSpPr>
            <p:grpSpPr>
              <a:xfrm>
                <a:off x="6699210" y="4929395"/>
                <a:ext cx="5352346" cy="1197106"/>
                <a:chOff x="2357902" y="1292055"/>
                <a:chExt cx="5352346" cy="1197106"/>
              </a:xfrm>
            </p:grpSpPr>
            <p:grpSp>
              <p:nvGrpSpPr>
                <p:cNvPr id="157" name="Group 156">
                  <a:extLst>
                    <a:ext uri="{FF2B5EF4-FFF2-40B4-BE49-F238E27FC236}">
                      <a16:creationId xmlns:a16="http://schemas.microsoft.com/office/drawing/2014/main" id="{F1F52C5D-22D4-8DB8-E774-805F660BE81F}"/>
                    </a:ext>
                  </a:extLst>
                </p:cNvPr>
                <p:cNvGrpSpPr/>
                <p:nvPr/>
              </p:nvGrpSpPr>
              <p:grpSpPr>
                <a:xfrm>
                  <a:off x="2357902" y="1457779"/>
                  <a:ext cx="4697676" cy="1031382"/>
                  <a:chOff x="3522302" y="4113644"/>
                  <a:chExt cx="4697676" cy="1031382"/>
                </a:xfrm>
              </p:grpSpPr>
              <p:grpSp>
                <p:nvGrpSpPr>
                  <p:cNvPr id="159" name="Group 158">
                    <a:extLst>
                      <a:ext uri="{FF2B5EF4-FFF2-40B4-BE49-F238E27FC236}">
                        <a16:creationId xmlns:a16="http://schemas.microsoft.com/office/drawing/2014/main" id="{603959FA-4C09-8122-A3DD-3C529650ADDE}"/>
                      </a:ext>
                    </a:extLst>
                  </p:cNvPr>
                  <p:cNvGrpSpPr/>
                  <p:nvPr/>
                </p:nvGrpSpPr>
                <p:grpSpPr>
                  <a:xfrm>
                    <a:off x="3522302" y="4113644"/>
                    <a:ext cx="4697676" cy="1031382"/>
                    <a:chOff x="973640" y="1180438"/>
                    <a:chExt cx="4697676" cy="1031382"/>
                  </a:xfrm>
                </p:grpSpPr>
                <p:grpSp>
                  <p:nvGrpSpPr>
                    <p:cNvPr id="161" name="Group 160">
                      <a:extLst>
                        <a:ext uri="{FF2B5EF4-FFF2-40B4-BE49-F238E27FC236}">
                          <a16:creationId xmlns:a16="http://schemas.microsoft.com/office/drawing/2014/main" id="{533D9E10-2185-B877-68F9-6E582BDADF0A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973640" y="1180438"/>
                      <a:ext cx="4057596" cy="1031382"/>
                      <a:chOff x="973640" y="1180438"/>
                      <a:chExt cx="4057596" cy="1031382"/>
                    </a:xfrm>
                  </p:grpSpPr>
                  <p:cxnSp>
                    <p:nvCxnSpPr>
                      <p:cNvPr id="164" name="Straight Arrow Connector 163">
                        <a:extLst>
                          <a:ext uri="{FF2B5EF4-FFF2-40B4-BE49-F238E27FC236}">
                            <a16:creationId xmlns:a16="http://schemas.microsoft.com/office/drawing/2014/main" id="{280A24B1-4217-85A0-1616-9DF435E8E382}"/>
                          </a:ext>
                        </a:extLst>
                      </p:cNvPr>
                      <p:cNvCxnSpPr>
                        <a:cxnSpLocks/>
                        <a:endCxn id="163" idx="1"/>
                      </p:cNvCxnSpPr>
                      <p:nvPr/>
                    </p:nvCxnSpPr>
                    <p:spPr>
                      <a:xfrm>
                        <a:off x="2478622" y="1653768"/>
                        <a:ext cx="2552614" cy="0"/>
                      </a:xfrm>
                      <a:prstGeom prst="straightConnector1">
                        <a:avLst/>
                      </a:prstGeom>
                      <a:noFill/>
                      <a:ln w="9525" cap="flat" cmpd="sng" algn="ctr">
                        <a:solidFill>
                          <a:srgbClr val="000000"/>
                        </a:solidFill>
                        <a:prstDash val="dash"/>
                        <a:tailEnd type="triangle"/>
                      </a:ln>
                      <a:effectLst/>
                    </p:spPr>
                  </p:cxnSp>
                  <p:grpSp>
                    <p:nvGrpSpPr>
                      <p:cNvPr id="165" name="Group 164">
                        <a:extLst>
                          <a:ext uri="{FF2B5EF4-FFF2-40B4-BE49-F238E27FC236}">
                            <a16:creationId xmlns:a16="http://schemas.microsoft.com/office/drawing/2014/main" id="{C0003313-44CF-D4F8-DBE0-7EB9DA836741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973640" y="1180438"/>
                        <a:ext cx="3467759" cy="1031382"/>
                        <a:chOff x="7335873" y="3877061"/>
                        <a:chExt cx="3467759" cy="1031382"/>
                      </a:xfrm>
                    </p:grpSpPr>
                    <p:grpSp>
                      <p:nvGrpSpPr>
                        <p:cNvPr id="166" name="Group 165">
                          <a:extLst>
                            <a:ext uri="{FF2B5EF4-FFF2-40B4-BE49-F238E27FC236}">
                              <a16:creationId xmlns:a16="http://schemas.microsoft.com/office/drawing/2014/main" id="{72905D09-88DA-5914-8B9B-D71558A88811}"/>
                            </a:ext>
                          </a:extLst>
                        </p:cNvPr>
                        <p:cNvGrpSpPr/>
                        <p:nvPr/>
                      </p:nvGrpSpPr>
                      <p:grpSpPr>
                        <a:xfrm>
                          <a:off x="10163552" y="4268364"/>
                          <a:ext cx="640080" cy="640079"/>
                          <a:chOff x="7977123" y="1042758"/>
                          <a:chExt cx="640080" cy="640079"/>
                        </a:xfrm>
                      </p:grpSpPr>
                      <p:sp>
                        <p:nvSpPr>
                          <p:cNvPr id="176" name="Oval 175">
                            <a:extLst>
                              <a:ext uri="{FF2B5EF4-FFF2-40B4-BE49-F238E27FC236}">
                                <a16:creationId xmlns:a16="http://schemas.microsoft.com/office/drawing/2014/main" id="{27D0CCBE-2EE6-7372-1F56-B04EB42DD877}"/>
                              </a:ext>
                            </a:extLst>
                          </p:cNvPr>
                          <p:cNvSpPr>
                            <a:spLocks noChangeAspect="1"/>
                          </p:cNvSpPr>
                          <p:nvPr/>
                        </p:nvSpPr>
                        <p:spPr>
                          <a:xfrm>
                            <a:off x="7977123" y="1042758"/>
                            <a:ext cx="640080" cy="640079"/>
                          </a:xfrm>
                          <a:prstGeom prst="ellipse">
                            <a:avLst/>
                          </a:prstGeom>
                          <a:solidFill>
                            <a:srgbClr val="00C6C4"/>
                          </a:solidFill>
                          <a:ln w="25400" cap="flat" cmpd="sng" algn="ctr">
                            <a:solidFill>
                              <a:srgbClr val="00C6C4"/>
                            </a:solidFill>
                            <a:prstDash val="solid"/>
                          </a:ln>
                          <a:effectLst/>
                        </p:spPr>
                        <p:txBody>
                          <a:bodyPr rtlCol="0" anchor="ctr"/>
                          <a:lstStyle/>
                          <a:p>
                            <a:pPr marL="0" marR="0" lvl="0" indent="0" algn="ctr" defTabSz="609502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en-US" sz="2400" b="0" i="0" u="none" strike="noStrike" kern="0" cap="none" spc="0" normalizeH="0" baseline="0" noProof="0">
                              <a:ln>
                                <a:noFill/>
                              </a:ln>
                              <a:solidFill>
                                <a:srgbClr val="FFFFFF"/>
                              </a:solidFill>
                              <a:effectLst/>
                              <a:uLnTx/>
                              <a:uFillTx/>
                              <a:latin typeface="Garamond" panose="02020404030301010803"/>
                              <a:ea typeface="+mn-ea"/>
                              <a:cs typeface="+mn-cs"/>
                            </a:endParaRPr>
                          </a:p>
                        </p:txBody>
                      </p:sp>
                      <p:sp>
                        <p:nvSpPr>
                          <p:cNvPr id="177" name="TextBox 176">
                            <a:extLst>
                              <a:ext uri="{FF2B5EF4-FFF2-40B4-BE49-F238E27FC236}">
                                <a16:creationId xmlns:a16="http://schemas.microsoft.com/office/drawing/2014/main" id="{1A9E9822-5558-BC45-9347-5C7BA356A7B5}"/>
                              </a:ext>
                            </a:extLst>
                          </p:cNvPr>
                          <p:cNvSpPr txBox="1"/>
                          <p:nvPr/>
                        </p:nvSpPr>
                        <p:spPr>
                          <a:xfrm>
                            <a:off x="7994035" y="1178131"/>
                            <a:ext cx="606257" cy="369332"/>
                          </a:xfrm>
                          <a:prstGeom prst="rect">
                            <a:avLst/>
                          </a:prstGeom>
                          <a:noFill/>
                        </p:spPr>
                        <p:txBody>
                          <a:bodyPr wrap="none" rtlCol="0">
                            <a:spAutoFit/>
                          </a:bodyPr>
                          <a:lstStyle/>
                          <a:p>
                            <a:pPr marL="0" marR="0" lvl="0" indent="0" defTabSz="609502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r>
                              <a:rPr kumimoji="0" lang="en-US" sz="1800" b="1" i="0" u="none" strike="noStrike" kern="0" cap="none" spc="0" normalizeH="0" baseline="30000" noProof="0" dirty="0">
                                <a:ln>
                                  <a:noFill/>
                                </a:ln>
                                <a:solidFill>
                                  <a:srgbClr val="FFFFFF"/>
                                </a:solidFill>
                                <a:effectLst/>
                                <a:uLnTx/>
                                <a:uFillTx/>
                                <a:latin typeface="Garamond" panose="02020404030301010803" pitchFamily="18" charset="0"/>
                                <a:ea typeface="+mn-ea"/>
                                <a:cs typeface="+mn-cs"/>
                              </a:rPr>
                              <a:t>58</a:t>
                            </a:r>
                            <a:r>
                              <a:rPr kumimoji="0" lang="en-US" sz="1800" b="1" i="0" u="none" strike="noStrike" kern="0" cap="none" spc="0" normalizeH="0" baseline="0" noProof="0" dirty="0">
                                <a:ln>
                                  <a:noFill/>
                                </a:ln>
                                <a:solidFill>
                                  <a:srgbClr val="FFFFFF"/>
                                </a:solidFill>
                                <a:effectLst/>
                                <a:uLnTx/>
                                <a:uFillTx/>
                                <a:latin typeface="Garamond" panose="02020404030301010803" pitchFamily="18" charset="0"/>
                                <a:ea typeface="+mn-ea"/>
                                <a:cs typeface="+mn-cs"/>
                              </a:rPr>
                              <a:t>Co</a:t>
                            </a:r>
                          </a:p>
                        </p:txBody>
                      </p:sp>
                    </p:grpSp>
                    <p:grpSp>
                      <p:nvGrpSpPr>
                        <p:cNvPr id="167" name="Group 166">
                          <a:extLst>
                            <a:ext uri="{FF2B5EF4-FFF2-40B4-BE49-F238E27FC236}">
                              <a16:creationId xmlns:a16="http://schemas.microsoft.com/office/drawing/2014/main" id="{3AC04F91-B8EE-0856-E829-D010B0BE8911}"/>
                            </a:ext>
                          </a:extLst>
                        </p:cNvPr>
                        <p:cNvGrpSpPr/>
                        <p:nvPr/>
                      </p:nvGrpSpPr>
                      <p:grpSpPr>
                        <a:xfrm>
                          <a:off x="7335873" y="4030352"/>
                          <a:ext cx="640080" cy="640080"/>
                          <a:chOff x="8837821" y="1230097"/>
                          <a:chExt cx="640080" cy="640080"/>
                        </a:xfrm>
                      </p:grpSpPr>
                      <p:sp>
                        <p:nvSpPr>
                          <p:cNvPr id="174" name="Oval 173">
                            <a:extLst>
                              <a:ext uri="{FF2B5EF4-FFF2-40B4-BE49-F238E27FC236}">
                                <a16:creationId xmlns:a16="http://schemas.microsoft.com/office/drawing/2014/main" id="{0A4EE123-5B3C-241D-9E33-BBA621BD515D}"/>
                              </a:ext>
                            </a:extLst>
                          </p:cNvPr>
                          <p:cNvSpPr>
                            <a:spLocks noChangeAspect="1"/>
                          </p:cNvSpPr>
                          <p:nvPr/>
                        </p:nvSpPr>
                        <p:spPr>
                          <a:xfrm>
                            <a:off x="8837821" y="1230097"/>
                            <a:ext cx="640080" cy="640080"/>
                          </a:xfrm>
                          <a:prstGeom prst="ellipse">
                            <a:avLst/>
                          </a:prstGeom>
                          <a:solidFill>
                            <a:srgbClr val="1636C2">
                              <a:lumMod val="60000"/>
                              <a:lumOff val="40000"/>
                            </a:srgbClr>
                          </a:solidFill>
                          <a:ln w="25400" cap="flat" cmpd="sng" algn="ctr">
                            <a:solidFill>
                              <a:srgbClr val="1636C2">
                                <a:lumMod val="60000"/>
                                <a:lumOff val="40000"/>
                              </a:srgbClr>
                            </a:solidFill>
                            <a:prstDash val="solid"/>
                          </a:ln>
                          <a:effectLst/>
                        </p:spPr>
                        <p:txBody>
                          <a:bodyPr rtlCol="0" anchor="ctr"/>
                          <a:lstStyle/>
                          <a:p>
                            <a:pPr marL="0" marR="0" lvl="0" indent="0" algn="ctr" defTabSz="609502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en-US" sz="1800" b="0" i="0" u="none" strike="noStrike" kern="0" cap="none" spc="0" normalizeH="0" baseline="0" noProof="0">
                              <a:ln>
                                <a:noFill/>
                              </a:ln>
                              <a:solidFill>
                                <a:srgbClr val="FFFFFF"/>
                              </a:solidFill>
                              <a:effectLst/>
                              <a:uLnTx/>
                              <a:uFillTx/>
                              <a:latin typeface="Garamond" panose="02020404030301010803"/>
                              <a:ea typeface="+mn-ea"/>
                              <a:cs typeface="+mn-cs"/>
                            </a:endParaRPr>
                          </a:p>
                        </p:txBody>
                      </p:sp>
                      <p:sp>
                        <p:nvSpPr>
                          <p:cNvPr id="175" name="TextBox 174">
                            <a:extLst>
                              <a:ext uri="{FF2B5EF4-FFF2-40B4-BE49-F238E27FC236}">
                                <a16:creationId xmlns:a16="http://schemas.microsoft.com/office/drawing/2014/main" id="{3B69F477-2BB9-83E0-5986-C4B9772885C2}"/>
                              </a:ext>
                            </a:extLst>
                          </p:cNvPr>
                          <p:cNvSpPr txBox="1"/>
                          <p:nvPr/>
                        </p:nvSpPr>
                        <p:spPr>
                          <a:xfrm>
                            <a:off x="8853344" y="1373889"/>
                            <a:ext cx="609034" cy="352492"/>
                          </a:xfrm>
                          <a:prstGeom prst="rect">
                            <a:avLst/>
                          </a:prstGeom>
                          <a:noFill/>
                        </p:spPr>
                        <p:txBody>
                          <a:bodyPr wrap="square" rtlCol="0">
                            <a:spAutoFit/>
                          </a:bodyPr>
                          <a:lstStyle/>
                          <a:p>
                            <a:pPr marL="0" marR="0" lvl="0" indent="0" defTabSz="609502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r>
                              <a:rPr kumimoji="0" lang="en-US" sz="1600" b="1" i="0" u="none" strike="noStrike" kern="0" cap="none" spc="0" normalizeH="0" baseline="30000" noProof="0" dirty="0">
                                <a:ln>
                                  <a:noFill/>
                                </a:ln>
                                <a:solidFill>
                                  <a:srgbClr val="FFFFFF"/>
                                </a:solidFill>
                                <a:effectLst/>
                                <a:uLnTx/>
                                <a:uFillTx/>
                                <a:latin typeface="Garamond" panose="02020404030301010803" pitchFamily="18" charset="0"/>
                                <a:ea typeface="+mn-ea"/>
                                <a:cs typeface="+mn-cs"/>
                              </a:rPr>
                              <a:t>58</a:t>
                            </a:r>
                            <a:r>
                              <a:rPr kumimoji="0" lang="en-US" sz="1600" b="1" i="0" u="none" strike="noStrike" kern="0" cap="none" spc="0" normalizeH="0" baseline="0" noProof="0" dirty="0">
                                <a:ln>
                                  <a:noFill/>
                                </a:ln>
                                <a:solidFill>
                                  <a:srgbClr val="FFFFFF"/>
                                </a:solidFill>
                                <a:effectLst/>
                                <a:uLnTx/>
                                <a:uFillTx/>
                                <a:latin typeface="Garamond" panose="02020404030301010803" pitchFamily="18" charset="0"/>
                                <a:ea typeface="+mn-ea"/>
                                <a:cs typeface="+mn-cs"/>
                              </a:rPr>
                              <a:t>Fe</a:t>
                            </a:r>
                          </a:p>
                        </p:txBody>
                      </p:sp>
                    </p:grpSp>
                    <p:grpSp>
                      <p:nvGrpSpPr>
                        <p:cNvPr id="168" name="Group 167">
                          <a:extLst>
                            <a:ext uri="{FF2B5EF4-FFF2-40B4-BE49-F238E27FC236}">
                              <a16:creationId xmlns:a16="http://schemas.microsoft.com/office/drawing/2014/main" id="{87B93384-E126-1111-AF79-48240C6C666B}"/>
                            </a:ext>
                          </a:extLst>
                        </p:cNvPr>
                        <p:cNvGrpSpPr/>
                        <p:nvPr/>
                      </p:nvGrpSpPr>
                      <p:grpSpPr>
                        <a:xfrm>
                          <a:off x="9321770" y="3877061"/>
                          <a:ext cx="365760" cy="369331"/>
                          <a:chOff x="7240696" y="1092306"/>
                          <a:chExt cx="365760" cy="369331"/>
                        </a:xfrm>
                      </p:grpSpPr>
                      <p:sp>
                        <p:nvSpPr>
                          <p:cNvPr id="172" name="Oval 171">
                            <a:extLst>
                              <a:ext uri="{FF2B5EF4-FFF2-40B4-BE49-F238E27FC236}">
                                <a16:creationId xmlns:a16="http://schemas.microsoft.com/office/drawing/2014/main" id="{B9D297F4-CC24-1BE5-C859-6B2B05D33662}"/>
                              </a:ext>
                            </a:extLst>
                          </p:cNvPr>
                          <p:cNvSpPr>
                            <a:spLocks noChangeAspect="1"/>
                          </p:cNvSpPr>
                          <p:nvPr/>
                        </p:nvSpPr>
                        <p:spPr>
                          <a:xfrm>
                            <a:off x="7248091" y="1153897"/>
                            <a:ext cx="270792" cy="274320"/>
                          </a:xfrm>
                          <a:prstGeom prst="ellipse">
                            <a:avLst/>
                          </a:prstGeom>
                          <a:solidFill>
                            <a:srgbClr val="00CC00"/>
                          </a:solidFill>
                          <a:ln w="25400" cap="flat" cmpd="sng" algn="ctr">
                            <a:solidFill>
                              <a:srgbClr val="00CC00"/>
                            </a:solidFill>
                            <a:prstDash val="solid"/>
                          </a:ln>
                          <a:effectLst/>
                        </p:spPr>
                        <p:txBody>
                          <a:bodyPr rtlCol="0" anchor="ctr"/>
                          <a:lstStyle/>
                          <a:p>
                            <a:pPr marL="0" marR="0" lvl="0" indent="0" algn="ctr" defTabSz="609502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en-US" sz="2400" b="0" i="0" u="none" strike="noStrike" kern="0" cap="none" spc="0" normalizeH="0" baseline="0" noProof="0">
                              <a:ln>
                                <a:noFill/>
                              </a:ln>
                              <a:solidFill>
                                <a:srgbClr val="FFFFFF"/>
                              </a:solidFill>
                              <a:effectLst/>
                              <a:uLnTx/>
                              <a:uFillTx/>
                              <a:latin typeface="Garamond" panose="02020404030301010803"/>
                              <a:ea typeface="+mn-ea"/>
                              <a:cs typeface="+mn-cs"/>
                            </a:endParaRPr>
                          </a:p>
                        </p:txBody>
                      </p:sp>
                      <p:sp>
                        <p:nvSpPr>
                          <p:cNvPr id="173" name="TextBox 172">
                            <a:extLst>
                              <a:ext uri="{FF2B5EF4-FFF2-40B4-BE49-F238E27FC236}">
                                <a16:creationId xmlns:a16="http://schemas.microsoft.com/office/drawing/2014/main" id="{0682888D-7A0C-79C2-333A-74E1257C2212}"/>
                              </a:ext>
                            </a:extLst>
                          </p:cNvPr>
                          <p:cNvSpPr txBox="1">
                            <a:spLocks noChangeAspect="1"/>
                          </p:cNvSpPr>
                          <p:nvPr/>
                        </p:nvSpPr>
                        <p:spPr>
                          <a:xfrm>
                            <a:off x="7240696" y="1092306"/>
                            <a:ext cx="365760" cy="369331"/>
                          </a:xfrm>
                          <a:prstGeom prst="rect">
                            <a:avLst/>
                          </a:prstGeom>
                          <a:noFill/>
                        </p:spPr>
                        <p:txBody>
                          <a:bodyPr wrap="none" rtlCol="0">
                            <a:spAutoFit/>
                          </a:bodyPr>
                          <a:lstStyle/>
                          <a:p>
                            <a:pPr marL="0" marR="0" lvl="0" indent="0" defTabSz="609502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r>
                              <a:rPr kumimoji="0" lang="en-US" sz="1800" b="1" i="0" u="none" strike="noStrike" kern="0" cap="none" spc="0" normalizeH="0" baseline="0" noProof="0" dirty="0">
                                <a:ln>
                                  <a:noFill/>
                                </a:ln>
                                <a:solidFill>
                                  <a:srgbClr val="FFFFFF"/>
                                </a:solidFill>
                                <a:effectLst/>
                                <a:uLnTx/>
                                <a:uFillTx/>
                                <a:latin typeface="Garamond" panose="02020404030301010803" pitchFamily="18" charset="0"/>
                                <a:ea typeface="+mn-ea"/>
                                <a:cs typeface="+mn-cs"/>
                              </a:rPr>
                              <a:t>n</a:t>
                            </a:r>
                          </a:p>
                        </p:txBody>
                      </p:sp>
                    </p:grpSp>
                    <p:cxnSp>
                      <p:nvCxnSpPr>
                        <p:cNvPr id="169" name="Straight Arrow Connector 168">
                          <a:extLst>
                            <a:ext uri="{FF2B5EF4-FFF2-40B4-BE49-F238E27FC236}">
                              <a16:creationId xmlns:a16="http://schemas.microsoft.com/office/drawing/2014/main" id="{9BC431CB-5268-F284-9458-70375C659F2D}"/>
                            </a:ext>
                          </a:extLst>
                        </p:cNvPr>
                        <p:cNvCxnSpPr>
                          <a:cxnSpLocks/>
                        </p:cNvCxnSpPr>
                        <p:nvPr/>
                      </p:nvCxnSpPr>
                      <p:spPr>
                        <a:xfrm flipV="1">
                          <a:off x="8021023" y="4348954"/>
                          <a:ext cx="425058" cy="2875"/>
                        </a:xfrm>
                        <a:prstGeom prst="straightConnector1">
                          <a:avLst/>
                        </a:prstGeom>
                        <a:noFill/>
                        <a:ln w="9525" cap="flat" cmpd="sng" algn="ctr">
                          <a:solidFill>
                            <a:srgbClr val="000000"/>
                          </a:solidFill>
                          <a:prstDash val="solid"/>
                          <a:tailEnd type="triangle"/>
                        </a:ln>
                        <a:effectLst/>
                      </p:spPr>
                    </p:cxnSp>
                    <p:cxnSp>
                      <p:nvCxnSpPr>
                        <p:cNvPr id="170" name="Straight Arrow Connector 169">
                          <a:extLst>
                            <a:ext uri="{FF2B5EF4-FFF2-40B4-BE49-F238E27FC236}">
                              <a16:creationId xmlns:a16="http://schemas.microsoft.com/office/drawing/2014/main" id="{4F4FE618-A452-94AD-C633-D8E13AE6B2EB}"/>
                            </a:ext>
                          </a:extLst>
                        </p:cNvPr>
                        <p:cNvCxnSpPr>
                          <a:cxnSpLocks/>
                        </p:cNvCxnSpPr>
                        <p:nvPr/>
                      </p:nvCxnSpPr>
                      <p:spPr>
                        <a:xfrm flipV="1">
                          <a:off x="8855202" y="4115073"/>
                          <a:ext cx="457200" cy="235929"/>
                        </a:xfrm>
                        <a:prstGeom prst="straightConnector1">
                          <a:avLst/>
                        </a:prstGeom>
                        <a:noFill/>
                        <a:ln w="9525" cap="flat" cmpd="sng" algn="ctr">
                          <a:solidFill>
                            <a:srgbClr val="000000"/>
                          </a:solidFill>
                          <a:prstDash val="solid"/>
                          <a:tailEnd type="triangle"/>
                        </a:ln>
                        <a:effectLst/>
                      </p:spPr>
                    </p:cxnSp>
                    <p:cxnSp>
                      <p:nvCxnSpPr>
                        <p:cNvPr id="171" name="Straight Arrow Connector 170">
                          <a:extLst>
                            <a:ext uri="{FF2B5EF4-FFF2-40B4-BE49-F238E27FC236}">
                              <a16:creationId xmlns:a16="http://schemas.microsoft.com/office/drawing/2014/main" id="{0C431BDF-362A-769D-5632-91418C1A45DF}"/>
                            </a:ext>
                          </a:extLst>
                        </p:cNvPr>
                        <p:cNvCxnSpPr>
                          <a:cxnSpLocks/>
                        </p:cNvCxnSpPr>
                        <p:nvPr/>
                      </p:nvCxnSpPr>
                      <p:spPr>
                        <a:xfrm>
                          <a:off x="8851056" y="4358890"/>
                          <a:ext cx="1273148" cy="194126"/>
                        </a:xfrm>
                        <a:prstGeom prst="straightConnector1">
                          <a:avLst/>
                        </a:prstGeom>
                        <a:noFill/>
                        <a:ln w="9525" cap="flat" cmpd="sng" algn="ctr">
                          <a:solidFill>
                            <a:srgbClr val="000000"/>
                          </a:solidFill>
                          <a:prstDash val="solid"/>
                          <a:tailEnd type="triangle"/>
                        </a:ln>
                        <a:effectLst/>
                      </p:spPr>
                    </p:cxnSp>
                  </p:grpSp>
                </p:grpSp>
                <p:sp>
                  <p:nvSpPr>
                    <p:cNvPr id="162" name="Oval 161">
                      <a:extLst>
                        <a:ext uri="{FF2B5EF4-FFF2-40B4-BE49-F238E27FC236}">
                          <a16:creationId xmlns:a16="http://schemas.microsoft.com/office/drawing/2014/main" id="{FFF1E438-ACB8-2F40-6DDB-E140D692711B}"/>
                        </a:ext>
                      </a:extLst>
                    </p:cNvPr>
                    <p:cNvSpPr>
                      <a:spLocks noChangeAspect="1"/>
                    </p:cNvSpPr>
                    <p:nvPr/>
                  </p:nvSpPr>
                  <p:spPr>
                    <a:xfrm>
                      <a:off x="5031236" y="1333728"/>
                      <a:ext cx="640080" cy="640081"/>
                    </a:xfrm>
                    <a:prstGeom prst="ellipse">
                      <a:avLst/>
                    </a:prstGeom>
                    <a:solidFill>
                      <a:srgbClr val="1636C2">
                        <a:lumMod val="60000"/>
                        <a:lumOff val="40000"/>
                      </a:srgbClr>
                    </a:solidFill>
                    <a:ln w="25400" cap="flat" cmpd="sng" algn="ctr">
                      <a:solidFill>
                        <a:srgbClr val="1636C2">
                          <a:lumMod val="60000"/>
                          <a:lumOff val="40000"/>
                        </a:srgbClr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609502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uLnTx/>
                        <a:uFillTx/>
                        <a:latin typeface="Garamond" panose="02020404030301010803"/>
                        <a:ea typeface="+mn-ea"/>
                        <a:cs typeface="+mn-cs"/>
                      </a:endParaRPr>
                    </a:p>
                  </p:txBody>
                </p:sp>
                <p:sp>
                  <p:nvSpPr>
                    <p:cNvPr id="163" name="TextBox 162">
                      <a:extLst>
                        <a:ext uri="{FF2B5EF4-FFF2-40B4-BE49-F238E27FC236}">
                          <a16:creationId xmlns:a16="http://schemas.microsoft.com/office/drawing/2014/main" id="{FE5A79EF-519F-2EB2-9F27-D7BAAAED52F3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5031236" y="1477522"/>
                      <a:ext cx="640080" cy="352492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 marL="0" marR="0" lvl="0" indent="0" defTabSz="609502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1" i="0" u="none" strike="noStrike" kern="0" cap="none" spc="0" normalizeH="0" baseline="30000" noProof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Garamond" panose="02020404030301010803" pitchFamily="18" charset="0"/>
                          <a:ea typeface="+mn-ea"/>
                          <a:cs typeface="+mn-cs"/>
                        </a:rPr>
                        <a:t>58</a:t>
                      </a:r>
                      <a:r>
                        <a:rPr kumimoji="0" lang="en-US" sz="1600" b="1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Garamond" panose="02020404030301010803" pitchFamily="18" charset="0"/>
                          <a:ea typeface="+mn-ea"/>
                          <a:cs typeface="+mn-cs"/>
                        </a:rPr>
                        <a:t>Fe</a:t>
                      </a:r>
                    </a:p>
                  </p:txBody>
                </p:sp>
              </p:grpSp>
              <p:sp>
                <p:nvSpPr>
                  <p:cNvPr id="160" name="Rounded Rectangle 159">
                    <a:extLst>
                      <a:ext uri="{FF2B5EF4-FFF2-40B4-BE49-F238E27FC236}">
                        <a16:creationId xmlns:a16="http://schemas.microsoft.com/office/drawing/2014/main" id="{50BFF59D-F7AA-CC0A-8610-5027A43FA86B}"/>
                      </a:ext>
                    </a:extLst>
                  </p:cNvPr>
                  <p:cNvSpPr/>
                  <p:nvPr/>
                </p:nvSpPr>
                <p:spPr>
                  <a:xfrm>
                    <a:off x="4678281" y="4310532"/>
                    <a:ext cx="286442" cy="552884"/>
                  </a:xfrm>
                  <a:prstGeom prst="roundRect">
                    <a:avLst/>
                  </a:prstGeom>
                  <a:solidFill>
                    <a:srgbClr val="FF0000"/>
                  </a:solidFill>
                  <a:ln w="9525" cap="flat" cmpd="sng" algn="ctr">
                    <a:solidFill>
                      <a:srgbClr val="FF0000"/>
                    </a:solidFill>
                    <a:prstDash val="solid"/>
                  </a:ln>
                  <a:effectLst/>
                </p:spPr>
                <p:txBody>
                  <a:bodyPr vert="horz" rtlCol="0" anchor="ctr"/>
                  <a:lstStyle/>
                  <a:p>
                    <a:pPr marL="0" marR="0" lvl="0" indent="0" algn="ctr" defTabSz="609502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lang="en-US" sz="1200" b="1" kern="0" dirty="0">
                        <a:solidFill>
                          <a:srgbClr val="FFFFFF"/>
                        </a:solidFill>
                        <a:latin typeface="Garamond" panose="02020404030301010803"/>
                        <a:ea typeface="+mn-ea"/>
                        <a:cs typeface="+mn-cs"/>
                      </a:rPr>
                      <a:t>p</a:t>
                    </a:r>
                    <a:endParaRPr kumimoji="0" lang="en-US" sz="1200" b="1" i="0" u="none" strike="noStrike" kern="0" cap="none" spc="0" normalizeH="0" baseline="-25000" noProof="0" dirty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Garamond" panose="02020404030301010803"/>
                      <a:ea typeface="+mn-ea"/>
                      <a:cs typeface="+mn-cs"/>
                    </a:endParaRPr>
                  </a:p>
                </p:txBody>
              </p:sp>
            </p:grpSp>
            <p:sp>
              <p:nvSpPr>
                <p:cNvPr id="158" name="TextBox 157">
                  <a:extLst>
                    <a:ext uri="{FF2B5EF4-FFF2-40B4-BE49-F238E27FC236}">
                      <a16:creationId xmlns:a16="http://schemas.microsoft.com/office/drawing/2014/main" id="{3A14F85F-0EB1-8799-5FBB-BE3FF303B526}"/>
                    </a:ext>
                  </a:extLst>
                </p:cNvPr>
                <p:cNvSpPr txBox="1"/>
                <p:nvPr/>
              </p:nvSpPr>
              <p:spPr>
                <a:xfrm>
                  <a:off x="6539948" y="1292055"/>
                  <a:ext cx="1170300" cy="35249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marL="0" marR="0" lvl="0" indent="0" defTabSz="609502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6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Garamond" panose="02020404030301010803"/>
                      <a:ea typeface="+mn-ea"/>
                      <a:cs typeface="+mn-cs"/>
                    </a:rPr>
                    <a:t>3.5 MeV/u </a:t>
                  </a:r>
                </a:p>
              </p:txBody>
            </p:sp>
          </p:grpSp>
          <p:sp>
            <p:nvSpPr>
              <p:cNvPr id="156" name="TextBox 155">
                <a:extLst>
                  <a:ext uri="{FF2B5EF4-FFF2-40B4-BE49-F238E27FC236}">
                    <a16:creationId xmlns:a16="http://schemas.microsoft.com/office/drawing/2014/main" id="{4DF6A814-65B0-7685-96C3-AA3282E16FFF}"/>
                  </a:ext>
                </a:extLst>
              </p:cNvPr>
              <p:cNvSpPr txBox="1"/>
              <p:nvPr/>
            </p:nvSpPr>
            <p:spPr>
              <a:xfrm>
                <a:off x="6478255" y="5853347"/>
                <a:ext cx="1316386" cy="35249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defTabSz="609502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6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Garamond" panose="02020404030301010803"/>
                    <a:ea typeface="+mn-ea"/>
                    <a:cs typeface="+mn-cs"/>
                  </a:rPr>
                  <a:t>3.79 MeV/u </a:t>
                </a:r>
              </a:p>
            </p:txBody>
          </p:sp>
        </p:grpSp>
        <p:sp>
          <p:nvSpPr>
            <p:cNvPr id="154" name="TextBox 153">
              <a:extLst>
                <a:ext uri="{FF2B5EF4-FFF2-40B4-BE49-F238E27FC236}">
                  <a16:creationId xmlns:a16="http://schemas.microsoft.com/office/drawing/2014/main" id="{D2A85673-2D0F-A548-ED1F-537DF6C59EE0}"/>
                </a:ext>
              </a:extLst>
            </p:cNvPr>
            <p:cNvSpPr txBox="1"/>
            <p:nvPr/>
          </p:nvSpPr>
          <p:spPr>
            <a:xfrm>
              <a:off x="9169678" y="5137867"/>
              <a:ext cx="1701281" cy="3524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609502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Garamond" panose="02020404030301010803"/>
                  <a:ea typeface="+mn-ea"/>
                  <a:cs typeface="+mn-cs"/>
                </a:rPr>
                <a:t>3.3 – 3.5 MeV/u</a:t>
              </a:r>
            </a:p>
          </p:txBody>
        </p:sp>
      </p:grpSp>
      <p:sp>
        <p:nvSpPr>
          <p:cNvPr id="31" name="Footer Placeholder 3">
            <a:extLst>
              <a:ext uri="{FF2B5EF4-FFF2-40B4-BE49-F238E27FC236}">
                <a16:creationId xmlns:a16="http://schemas.microsoft.com/office/drawing/2014/main" id="{2054C458-663B-8E40-A247-1DEDC8E481F6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4956048" y="6291072"/>
            <a:ext cx="2276856" cy="364628"/>
          </a:xfrm>
        </p:spPr>
        <p:txBody>
          <a:bodyPr/>
          <a:lstStyle/>
          <a:p>
            <a:pPr>
              <a:defRPr/>
            </a:pPr>
            <a:r>
              <a:rPr lang="en-US" dirty="0"/>
              <a:t>P. Tsintari,  </a:t>
            </a:r>
            <a:r>
              <a:rPr lang="en-US" dirty="0" err="1"/>
              <a:t>tsintari@frib.msu.edu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307610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4" grpId="0" animBg="1"/>
      <p:bldP spid="151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4390963-264F-55CA-F399-CFB63614DE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Beam Optics Development with Machine Learning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DA761DF-DF0D-E6BB-9C48-5362F27F4CA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11176000" y="6356450"/>
            <a:ext cx="1016000" cy="364628"/>
          </a:xfrm>
        </p:spPr>
        <p:txBody>
          <a:bodyPr/>
          <a:lstStyle/>
          <a:p>
            <a:pPr>
              <a:defRPr/>
            </a:pPr>
            <a:r>
              <a:rPr lang="en-US" dirty="0"/>
              <a:t>Slide </a:t>
            </a:r>
            <a:fld id="{35AD4620-7552-4207-8973-898801ED212B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  <p:pic>
        <p:nvPicPr>
          <p:cNvPr id="49" name="Picture 48">
            <a:extLst>
              <a:ext uri="{FF2B5EF4-FFF2-40B4-BE49-F238E27FC236}">
                <a16:creationId xmlns:a16="http://schemas.microsoft.com/office/drawing/2014/main" id="{F45E83EB-5679-96B1-EABE-4463DBF99764}"/>
              </a:ext>
            </a:extLst>
          </p:cNvPr>
          <p:cNvPicPr>
            <a:picLocks/>
          </p:cNvPicPr>
          <p:nvPr/>
        </p:nvPicPr>
        <p:blipFill rotWithShape="1">
          <a:blip r:embed="rId3">
            <a:alphaModFix/>
          </a:blip>
          <a:srcRect t="-73" b="51328"/>
          <a:stretch/>
        </p:blipFill>
        <p:spPr>
          <a:xfrm>
            <a:off x="2829252" y="1877365"/>
            <a:ext cx="6038779" cy="3685235"/>
          </a:xfrm>
          <a:prstGeom prst="rect">
            <a:avLst/>
          </a:prstGeom>
        </p:spPr>
      </p:pic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2C9FF688-3752-4A07-0C34-03BDE02AFAA6}"/>
              </a:ext>
            </a:extLst>
          </p:cNvPr>
          <p:cNvCxnSpPr>
            <a:cxnSpLocks/>
          </p:cNvCxnSpPr>
          <p:nvPr/>
        </p:nvCxnSpPr>
        <p:spPr>
          <a:xfrm flipV="1">
            <a:off x="4088767" y="2342143"/>
            <a:ext cx="0" cy="3163531"/>
          </a:xfrm>
          <a:prstGeom prst="straightConnector1">
            <a:avLst/>
          </a:prstGeom>
          <a:noFill/>
          <a:ln w="28575" cap="flat" cmpd="sng" algn="ctr">
            <a:solidFill>
              <a:srgbClr val="4DA72E"/>
            </a:solidFill>
            <a:prstDash val="dash"/>
            <a:miter lim="800000"/>
            <a:tailEnd type="triangle"/>
          </a:ln>
          <a:effectLst/>
        </p:spPr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6F19CB9B-AC5D-53A7-ED40-8802802E092C}"/>
              </a:ext>
            </a:extLst>
          </p:cNvPr>
          <p:cNvCxnSpPr>
            <a:cxnSpLocks/>
          </p:cNvCxnSpPr>
          <p:nvPr/>
        </p:nvCxnSpPr>
        <p:spPr>
          <a:xfrm flipV="1">
            <a:off x="5314063" y="2342143"/>
            <a:ext cx="0" cy="3157223"/>
          </a:xfrm>
          <a:prstGeom prst="straightConnector1">
            <a:avLst/>
          </a:prstGeom>
          <a:noFill/>
          <a:ln w="28575" cap="flat" cmpd="sng" algn="ctr">
            <a:solidFill>
              <a:srgbClr val="00B050"/>
            </a:solidFill>
            <a:prstDash val="dash"/>
            <a:miter lim="800000"/>
            <a:tailEnd type="triangle"/>
          </a:ln>
          <a:effectLst/>
        </p:spPr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F7531583-D46F-4D32-5C67-74EB82B25752}"/>
              </a:ext>
            </a:extLst>
          </p:cNvPr>
          <p:cNvCxnSpPr>
            <a:cxnSpLocks/>
          </p:cNvCxnSpPr>
          <p:nvPr/>
        </p:nvCxnSpPr>
        <p:spPr>
          <a:xfrm flipV="1">
            <a:off x="7142863" y="2342143"/>
            <a:ext cx="0" cy="3153938"/>
          </a:xfrm>
          <a:prstGeom prst="straightConnector1">
            <a:avLst/>
          </a:prstGeom>
          <a:noFill/>
          <a:ln w="28575" cap="flat" cmpd="sng" algn="ctr">
            <a:solidFill>
              <a:srgbClr val="4DA72E"/>
            </a:solidFill>
            <a:prstDash val="dash"/>
            <a:miter lim="800000"/>
            <a:tailEnd type="triangle"/>
          </a:ln>
          <a:effectLst/>
        </p:spPr>
      </p:cxn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2A11B52E-F533-1AC7-F86B-FB842E3B9D2F}"/>
              </a:ext>
            </a:extLst>
          </p:cNvPr>
          <p:cNvCxnSpPr>
            <a:cxnSpLocks/>
          </p:cNvCxnSpPr>
          <p:nvPr/>
        </p:nvCxnSpPr>
        <p:spPr>
          <a:xfrm flipH="1" flipV="1">
            <a:off x="8322437" y="2342143"/>
            <a:ext cx="2" cy="3153937"/>
          </a:xfrm>
          <a:prstGeom prst="straightConnector1">
            <a:avLst/>
          </a:prstGeom>
          <a:noFill/>
          <a:ln w="28575" cap="flat" cmpd="sng" algn="ctr">
            <a:solidFill>
              <a:srgbClr val="4DA72E"/>
            </a:solidFill>
            <a:prstDash val="dash"/>
            <a:miter lim="800000"/>
            <a:tailEnd type="triangle"/>
          </a:ln>
          <a:effectLst/>
        </p:spPr>
      </p:cxnSp>
      <p:sp>
        <p:nvSpPr>
          <p:cNvPr id="33" name="Rounded Rectangle 32">
            <a:extLst>
              <a:ext uri="{FF2B5EF4-FFF2-40B4-BE49-F238E27FC236}">
                <a16:creationId xmlns:a16="http://schemas.microsoft.com/office/drawing/2014/main" id="{76F0E069-E674-7448-2717-75C7070A496F}"/>
              </a:ext>
            </a:extLst>
          </p:cNvPr>
          <p:cNvSpPr/>
          <p:nvPr/>
        </p:nvSpPr>
        <p:spPr>
          <a:xfrm>
            <a:off x="3894580" y="2055349"/>
            <a:ext cx="431347" cy="245001"/>
          </a:xfrm>
          <a:prstGeom prst="roundRect">
            <a:avLst/>
          </a:prstGeom>
          <a:solidFill>
            <a:sysClr val="window" lastClr="FFFFFF"/>
          </a:solidFill>
          <a:ln w="19050" cap="flat" cmpd="sng" algn="ctr">
            <a:solidFill>
              <a:srgbClr val="4DA72E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19170" fontAlgn="auto">
              <a:spcBef>
                <a:spcPts val="0"/>
              </a:spcBef>
              <a:spcAft>
                <a:spcPts val="0"/>
              </a:spcAft>
            </a:pPr>
            <a:r>
              <a:rPr lang="en-US" sz="900" b="1" kern="0" dirty="0">
                <a:solidFill>
                  <a:srgbClr val="4EA72E">
                    <a:lumMod val="50000"/>
                  </a:srgbClr>
                </a:solidFill>
                <a:latin typeface="Helvetica" pitchFamily="2" charset="0"/>
                <a:ea typeface="+mn-ea"/>
                <a:cs typeface="+mn-cs"/>
              </a:rPr>
              <a:t>FP1</a:t>
            </a:r>
          </a:p>
        </p:txBody>
      </p:sp>
      <p:sp>
        <p:nvSpPr>
          <p:cNvPr id="34" name="Rounded Rectangle 33">
            <a:extLst>
              <a:ext uri="{FF2B5EF4-FFF2-40B4-BE49-F238E27FC236}">
                <a16:creationId xmlns:a16="http://schemas.microsoft.com/office/drawing/2014/main" id="{4701C082-F6C7-7252-5730-9E6B3C17E11E}"/>
              </a:ext>
            </a:extLst>
          </p:cNvPr>
          <p:cNvSpPr/>
          <p:nvPr/>
        </p:nvSpPr>
        <p:spPr>
          <a:xfrm>
            <a:off x="5075332" y="2055349"/>
            <a:ext cx="431347" cy="245001"/>
          </a:xfrm>
          <a:prstGeom prst="roundRect">
            <a:avLst/>
          </a:prstGeom>
          <a:solidFill>
            <a:sysClr val="window" lastClr="FFFFFF"/>
          </a:solidFill>
          <a:ln w="19050" cap="flat" cmpd="sng" algn="ctr">
            <a:solidFill>
              <a:srgbClr val="4DA72E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19170" fontAlgn="auto">
              <a:spcBef>
                <a:spcPts val="0"/>
              </a:spcBef>
              <a:spcAft>
                <a:spcPts val="0"/>
              </a:spcAft>
            </a:pPr>
            <a:r>
              <a:rPr lang="en-US" sz="900" b="1" kern="0" dirty="0">
                <a:solidFill>
                  <a:srgbClr val="4EA72E">
                    <a:lumMod val="50000"/>
                  </a:srgbClr>
                </a:solidFill>
                <a:latin typeface="Helvetica" pitchFamily="2" charset="0"/>
                <a:ea typeface="+mn-ea"/>
                <a:cs typeface="+mn-cs"/>
              </a:rPr>
              <a:t>FP2</a:t>
            </a:r>
          </a:p>
        </p:txBody>
      </p:sp>
      <p:sp>
        <p:nvSpPr>
          <p:cNvPr id="35" name="Rounded Rectangle 34">
            <a:extLst>
              <a:ext uri="{FF2B5EF4-FFF2-40B4-BE49-F238E27FC236}">
                <a16:creationId xmlns:a16="http://schemas.microsoft.com/office/drawing/2014/main" id="{E12B0927-C08B-E2A9-55EA-8881F20285FD}"/>
              </a:ext>
            </a:extLst>
          </p:cNvPr>
          <p:cNvSpPr/>
          <p:nvPr/>
        </p:nvSpPr>
        <p:spPr>
          <a:xfrm>
            <a:off x="6971681" y="2053938"/>
            <a:ext cx="431347" cy="245001"/>
          </a:xfrm>
          <a:prstGeom prst="roundRect">
            <a:avLst/>
          </a:prstGeom>
          <a:solidFill>
            <a:sysClr val="window" lastClr="FFFFFF"/>
          </a:solidFill>
          <a:ln w="19050" cap="flat" cmpd="sng" algn="ctr">
            <a:solidFill>
              <a:srgbClr val="4DA72E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19170" fontAlgn="auto">
              <a:spcBef>
                <a:spcPts val="0"/>
              </a:spcBef>
              <a:spcAft>
                <a:spcPts val="0"/>
              </a:spcAft>
            </a:pPr>
            <a:r>
              <a:rPr lang="en-US" sz="900" b="1" kern="0" dirty="0">
                <a:solidFill>
                  <a:srgbClr val="4EA72E">
                    <a:lumMod val="50000"/>
                  </a:srgbClr>
                </a:solidFill>
                <a:latin typeface="Helvetica" pitchFamily="2" charset="0"/>
                <a:ea typeface="+mn-ea"/>
                <a:cs typeface="+mn-cs"/>
              </a:rPr>
              <a:t>FP3</a:t>
            </a:r>
          </a:p>
        </p:txBody>
      </p:sp>
      <p:sp>
        <p:nvSpPr>
          <p:cNvPr id="36" name="Rounded Rectangle 35">
            <a:extLst>
              <a:ext uri="{FF2B5EF4-FFF2-40B4-BE49-F238E27FC236}">
                <a16:creationId xmlns:a16="http://schemas.microsoft.com/office/drawing/2014/main" id="{BAE07BB8-818C-D039-21D1-8AA93433C661}"/>
              </a:ext>
            </a:extLst>
          </p:cNvPr>
          <p:cNvSpPr/>
          <p:nvPr/>
        </p:nvSpPr>
        <p:spPr>
          <a:xfrm>
            <a:off x="8106764" y="2053937"/>
            <a:ext cx="431347" cy="245001"/>
          </a:xfrm>
          <a:prstGeom prst="roundRect">
            <a:avLst/>
          </a:prstGeom>
          <a:solidFill>
            <a:sysClr val="window" lastClr="FFFFFF"/>
          </a:solidFill>
          <a:ln w="19050" cap="flat" cmpd="sng" algn="ctr">
            <a:solidFill>
              <a:srgbClr val="4DA72E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19170" fontAlgn="auto">
              <a:spcBef>
                <a:spcPts val="0"/>
              </a:spcBef>
              <a:spcAft>
                <a:spcPts val="0"/>
              </a:spcAft>
            </a:pPr>
            <a:r>
              <a:rPr lang="en-US" sz="900" b="1" kern="0" dirty="0">
                <a:solidFill>
                  <a:srgbClr val="4EA72E">
                    <a:lumMod val="50000"/>
                  </a:srgbClr>
                </a:solidFill>
                <a:latin typeface="Helvetica" pitchFamily="2" charset="0"/>
                <a:ea typeface="+mn-ea"/>
                <a:cs typeface="+mn-cs"/>
              </a:rPr>
              <a:t>FP4</a:t>
            </a:r>
          </a:p>
        </p:txBody>
      </p:sp>
      <p:sp>
        <p:nvSpPr>
          <p:cNvPr id="37" name="Down Arrow 36">
            <a:extLst>
              <a:ext uri="{FF2B5EF4-FFF2-40B4-BE49-F238E27FC236}">
                <a16:creationId xmlns:a16="http://schemas.microsoft.com/office/drawing/2014/main" id="{87E02DEF-33FB-5A41-0008-D69EEC587D17}"/>
              </a:ext>
            </a:extLst>
          </p:cNvPr>
          <p:cNvSpPr/>
          <p:nvPr/>
        </p:nvSpPr>
        <p:spPr>
          <a:xfrm rot="5400000" flipV="1">
            <a:off x="3474720" y="493776"/>
            <a:ext cx="478620" cy="1697103"/>
          </a:xfrm>
          <a:prstGeom prst="downArrow">
            <a:avLst>
              <a:gd name="adj1" fmla="val 50000"/>
              <a:gd name="adj2" fmla="val 62370"/>
            </a:avLst>
          </a:prstGeom>
          <a:solidFill>
            <a:srgbClr val="002280"/>
          </a:solidFill>
          <a:ln w="19050" cap="flat" cmpd="sng" algn="ctr">
            <a:solidFill>
              <a:srgbClr val="001E60"/>
            </a:solidFill>
            <a:prstDash val="solid"/>
            <a:miter lim="800000"/>
          </a:ln>
          <a:effectLst/>
        </p:spPr>
        <p:txBody>
          <a:bodyPr vert="vert" rtlCol="0" anchor="ctr"/>
          <a:lstStyle/>
          <a:p>
            <a:pPr defTabSz="1219170" fontAlgn="auto">
              <a:spcBef>
                <a:spcPts val="0"/>
              </a:spcBef>
              <a:spcAft>
                <a:spcPts val="0"/>
              </a:spcAft>
            </a:pPr>
            <a:r>
              <a:rPr lang="en-US" sz="1600" b="1" kern="0" dirty="0">
                <a:solidFill>
                  <a:prstClr val="white"/>
                </a:solidFill>
                <a:latin typeface="Garamond" panose="02020404030301010803" pitchFamily="18" charset="0"/>
                <a:ea typeface="+mn-ea"/>
                <a:cs typeface="+mn-cs"/>
              </a:rPr>
              <a:t>Beam Direction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91E10796-63C8-DE50-1B77-258B8BEB048F}"/>
              </a:ext>
            </a:extLst>
          </p:cNvPr>
          <p:cNvSpPr txBox="1"/>
          <p:nvPr/>
        </p:nvSpPr>
        <p:spPr>
          <a:xfrm>
            <a:off x="384048" y="1325880"/>
            <a:ext cx="221086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09502" fontAlgn="auto">
              <a:spcBef>
                <a:spcPts val="0"/>
              </a:spcBef>
              <a:spcAft>
                <a:spcPts val="0"/>
              </a:spcAft>
            </a:pPr>
            <a:r>
              <a:rPr lang="en-US" sz="2400" b="1" dirty="0">
                <a:solidFill>
                  <a:srgbClr val="000000"/>
                </a:solidFill>
                <a:latin typeface="Garamond" panose="02020404030301010803"/>
                <a:ea typeface="+mn-ea"/>
                <a:cs typeface="+mn-cs"/>
              </a:rPr>
              <a:t>Standard optics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4BB0062F-1CA2-B799-879B-9B2E6591F2F5}"/>
              </a:ext>
            </a:extLst>
          </p:cNvPr>
          <p:cNvSpPr txBox="1"/>
          <p:nvPr/>
        </p:nvSpPr>
        <p:spPr>
          <a:xfrm>
            <a:off x="283464" y="2051310"/>
            <a:ext cx="2412553" cy="33752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09502" fontAlgn="auto">
              <a:spcBef>
                <a:spcPts val="0"/>
              </a:spcBef>
              <a:spcAft>
                <a:spcPts val="0"/>
              </a:spcAft>
            </a:pPr>
            <a:r>
              <a:rPr lang="en-US" sz="2000" dirty="0">
                <a:solidFill>
                  <a:srgbClr val="000000"/>
                </a:solidFill>
                <a:latin typeface="Garamond" panose="02020404030301010803"/>
                <a:ea typeface="+mn-ea"/>
                <a:cs typeface="+mn-cs"/>
              </a:rPr>
              <a:t>Large angular and energy acceptance</a:t>
            </a:r>
          </a:p>
          <a:p>
            <a:pPr algn="ctr" defTabSz="609502" fontAlgn="auto">
              <a:spcBef>
                <a:spcPts val="0"/>
              </a:spcBef>
              <a:spcAft>
                <a:spcPts val="0"/>
              </a:spcAft>
            </a:pPr>
            <a:endParaRPr lang="en-US" sz="2000" dirty="0">
              <a:solidFill>
                <a:srgbClr val="000000"/>
              </a:solidFill>
              <a:latin typeface="Garamond" panose="02020404030301010803"/>
              <a:ea typeface="+mn-ea"/>
              <a:cs typeface="+mn-cs"/>
            </a:endParaRPr>
          </a:p>
          <a:p>
            <a:pPr algn="ctr" defTabSz="609502" fontAlgn="auto">
              <a:spcBef>
                <a:spcPts val="0"/>
              </a:spcBef>
              <a:spcAft>
                <a:spcPts val="0"/>
              </a:spcAft>
            </a:pPr>
            <a:r>
              <a:rPr lang="en-US" sz="2000" dirty="0">
                <a:solidFill>
                  <a:srgbClr val="000000"/>
                </a:solidFill>
                <a:latin typeface="Garamond" panose="02020404030301010803"/>
                <a:ea typeface="+mn-ea"/>
                <a:cs typeface="+mn-cs"/>
              </a:rPr>
              <a:t>Mass separation</a:t>
            </a:r>
          </a:p>
          <a:p>
            <a:pPr algn="ctr" defTabSz="609502" fontAlgn="auto">
              <a:spcBef>
                <a:spcPts val="0"/>
              </a:spcBef>
              <a:spcAft>
                <a:spcPts val="0"/>
              </a:spcAft>
            </a:pPr>
            <a:endParaRPr lang="en-US" sz="2000" dirty="0">
              <a:solidFill>
                <a:srgbClr val="000000"/>
              </a:solidFill>
              <a:latin typeface="Garamond" panose="02020404030301010803"/>
              <a:ea typeface="+mn-ea"/>
              <a:cs typeface="+mn-cs"/>
            </a:endParaRPr>
          </a:p>
          <a:p>
            <a:pPr algn="ctr" defTabSz="609502" fontAlgn="auto">
              <a:spcBef>
                <a:spcPts val="0"/>
              </a:spcBef>
              <a:spcAft>
                <a:spcPts val="0"/>
              </a:spcAft>
            </a:pPr>
            <a:r>
              <a:rPr lang="en-US" sz="2000" dirty="0">
                <a:solidFill>
                  <a:srgbClr val="000000"/>
                </a:solidFill>
                <a:latin typeface="Garamond" panose="02020404030301010803"/>
                <a:ea typeface="+mn-ea"/>
                <a:cs typeface="+mn-cs"/>
              </a:rPr>
              <a:t>Beam rejection from separator 10</a:t>
            </a:r>
            <a:r>
              <a:rPr lang="en-US" sz="2000" baseline="30000" dirty="0">
                <a:solidFill>
                  <a:srgbClr val="000000"/>
                </a:solidFill>
                <a:latin typeface="Garamond" panose="02020404030301010803"/>
                <a:ea typeface="+mn-ea"/>
                <a:cs typeface="+mn-cs"/>
              </a:rPr>
              <a:t>-13 </a:t>
            </a:r>
            <a:r>
              <a:rPr lang="en-US" sz="2000" dirty="0">
                <a:solidFill>
                  <a:srgbClr val="000000"/>
                </a:solidFill>
                <a:latin typeface="Garamond" panose="02020404030301010803"/>
                <a:ea typeface="+mn-ea"/>
                <a:cs typeface="+mn-cs"/>
              </a:rPr>
              <a:t>- 10</a:t>
            </a:r>
            <a:r>
              <a:rPr lang="en-US" sz="2000" baseline="30000" dirty="0">
                <a:solidFill>
                  <a:srgbClr val="000000"/>
                </a:solidFill>
                <a:latin typeface="Garamond" panose="02020404030301010803"/>
                <a:ea typeface="+mn-ea"/>
                <a:cs typeface="+mn-cs"/>
              </a:rPr>
              <a:t>-14</a:t>
            </a:r>
          </a:p>
          <a:p>
            <a:pPr algn="ctr" defTabSz="609502" fontAlgn="auto">
              <a:spcBef>
                <a:spcPts val="0"/>
              </a:spcBef>
              <a:spcAft>
                <a:spcPts val="0"/>
              </a:spcAft>
            </a:pPr>
            <a:endParaRPr lang="en-US" sz="2000" baseline="30000" dirty="0">
              <a:solidFill>
                <a:srgbClr val="000000"/>
              </a:solidFill>
              <a:latin typeface="Garamond" panose="02020404030301010803"/>
              <a:ea typeface="+mn-ea"/>
              <a:cs typeface="+mn-cs"/>
            </a:endParaRPr>
          </a:p>
          <a:p>
            <a:pPr algn="ctr" defTabSz="609502" fontAlgn="auto">
              <a:spcBef>
                <a:spcPts val="0"/>
              </a:spcBef>
              <a:spcAft>
                <a:spcPts val="0"/>
              </a:spcAft>
            </a:pPr>
            <a:r>
              <a:rPr lang="en-US" sz="2000" dirty="0">
                <a:solidFill>
                  <a:srgbClr val="000000"/>
                </a:solidFill>
                <a:latin typeface="Garamond" panose="02020404030301010803"/>
                <a:ea typeface="+mn-ea"/>
                <a:cs typeface="+mn-cs"/>
              </a:rPr>
              <a:t>Achromatic focus FP2 and zero dispersion focus FP3</a:t>
            </a:r>
          </a:p>
        </p:txBody>
      </p:sp>
      <p:sp>
        <p:nvSpPr>
          <p:cNvPr id="46" name="Footer Placeholder 3">
            <a:extLst>
              <a:ext uri="{FF2B5EF4-FFF2-40B4-BE49-F238E27FC236}">
                <a16:creationId xmlns:a16="http://schemas.microsoft.com/office/drawing/2014/main" id="{28E347C4-0143-D684-1D81-49F7239FB9C2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4956048" y="6291072"/>
            <a:ext cx="2276856" cy="364628"/>
          </a:xfrm>
        </p:spPr>
        <p:txBody>
          <a:bodyPr/>
          <a:lstStyle/>
          <a:p>
            <a:pPr>
              <a:defRPr/>
            </a:pPr>
            <a:r>
              <a:rPr lang="en-US" dirty="0"/>
              <a:t>P. Tsintari,  </a:t>
            </a:r>
            <a:r>
              <a:rPr lang="en-US" dirty="0" err="1"/>
              <a:t>tsintari@frib.msu.edu</a:t>
            </a:r>
            <a:endParaRPr lang="en-US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3EF2D13D-3BFB-D2A1-AA12-96EE9BA413E2}"/>
              </a:ext>
            </a:extLst>
          </p:cNvPr>
          <p:cNvSpPr txBox="1"/>
          <p:nvPr/>
        </p:nvSpPr>
        <p:spPr>
          <a:xfrm>
            <a:off x="8839200" y="6079451"/>
            <a:ext cx="3019388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>
                <a:effectLst/>
                <a:latin typeface="Calibri Light" panose="020F0302020204030204" pitchFamily="34" charset="0"/>
                <a:cs typeface="Calibri Light" panose="020F0302020204030204" pitchFamily="34" charset="0"/>
              </a:rPr>
              <a:t>G. P. A. Berg., et al., NIMA 877, </a:t>
            </a:r>
            <a:r>
              <a:rPr lang="en-US" sz="1200" dirty="0">
                <a:latin typeface="Calibri Light" panose="020F0302020204030204" pitchFamily="34" charset="0"/>
                <a:cs typeface="Calibri Light" panose="020F0302020204030204" pitchFamily="34" charset="0"/>
              </a:rPr>
              <a:t>87–103 (2018)</a:t>
            </a:r>
            <a:endParaRPr lang="en-US" sz="1200" dirty="0">
              <a:effectLst/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2782685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00417E3-B517-BD6B-9D65-4DF595BC040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E32FBEDE-EEC7-8A9D-3619-AA485B21B5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Beam Optics Development with Machine Learning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BF4B6C3-25F5-2B0F-92FE-C431B4D1510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11176000" y="6356450"/>
            <a:ext cx="1016000" cy="364628"/>
          </a:xfrm>
        </p:spPr>
        <p:txBody>
          <a:bodyPr/>
          <a:lstStyle/>
          <a:p>
            <a:pPr>
              <a:defRPr/>
            </a:pPr>
            <a:r>
              <a:rPr lang="en-US" dirty="0"/>
              <a:t>Slide </a:t>
            </a:r>
            <a:fld id="{35AD4620-7552-4207-8973-898801ED212B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6028B9F1-CFE3-A73D-7BE8-EC3AD4584B13}"/>
              </a:ext>
            </a:extLst>
          </p:cNvPr>
          <p:cNvGrpSpPr/>
          <p:nvPr/>
        </p:nvGrpSpPr>
        <p:grpSpPr>
          <a:xfrm>
            <a:off x="2739513" y="1252727"/>
            <a:ext cx="6132195" cy="4439648"/>
            <a:chOff x="3858940" y="382147"/>
            <a:chExt cx="4980849" cy="3084925"/>
          </a:xfrm>
        </p:grpSpPr>
        <p:sp>
          <p:nvSpPr>
            <p:cNvPr id="7" name="Down Arrow 6">
              <a:extLst>
                <a:ext uri="{FF2B5EF4-FFF2-40B4-BE49-F238E27FC236}">
                  <a16:creationId xmlns:a16="http://schemas.microsoft.com/office/drawing/2014/main" id="{6127F951-6F6B-6C0F-012E-09AC9DCC45E7}"/>
                </a:ext>
              </a:extLst>
            </p:cNvPr>
            <p:cNvSpPr/>
            <p:nvPr/>
          </p:nvSpPr>
          <p:spPr>
            <a:xfrm rot="5400000" flipV="1">
              <a:off x="8510499" y="1841955"/>
              <a:ext cx="239239" cy="419340"/>
            </a:xfrm>
            <a:prstGeom prst="downArrow">
              <a:avLst>
                <a:gd name="adj1" fmla="val 50000"/>
                <a:gd name="adj2" fmla="val 62370"/>
              </a:avLst>
            </a:prstGeom>
            <a:solidFill>
              <a:srgbClr val="FF0000"/>
            </a:solidFill>
            <a:ln w="19050" cap="flat" cmpd="sng" algn="ctr">
              <a:solidFill>
                <a:srgbClr val="FF0000"/>
              </a:solidFill>
              <a:prstDash val="solid"/>
              <a:miter lim="800000"/>
            </a:ln>
            <a:effectLst/>
          </p:spPr>
          <p:txBody>
            <a:bodyPr vert="vert" rtlCol="0" anchor="ctr"/>
            <a:lstStyle/>
            <a:p>
              <a:pPr defTabSz="1219170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900" b="1" kern="0" baseline="30000" dirty="0">
                  <a:solidFill>
                    <a:prstClr val="white"/>
                  </a:solidFill>
                  <a:latin typeface="Helvetica" pitchFamily="2" charset="0"/>
                  <a:ea typeface="+mn-ea"/>
                  <a:cs typeface="+mn-cs"/>
                </a:rPr>
                <a:t>58</a:t>
              </a:r>
              <a:r>
                <a:rPr lang="en-US" sz="900" b="1" kern="0" dirty="0">
                  <a:solidFill>
                    <a:prstClr val="white"/>
                  </a:solidFill>
                  <a:latin typeface="Helvetica" pitchFamily="2" charset="0"/>
                  <a:ea typeface="+mn-ea"/>
                  <a:cs typeface="+mn-cs"/>
                </a:rPr>
                <a:t>Co</a:t>
              </a:r>
            </a:p>
          </p:txBody>
        </p:sp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52200A61-A126-86BF-0267-05FE9F605757}"/>
                </a:ext>
              </a:extLst>
            </p:cNvPr>
            <p:cNvGrpSpPr/>
            <p:nvPr/>
          </p:nvGrpSpPr>
          <p:grpSpPr>
            <a:xfrm>
              <a:off x="3858940" y="382147"/>
              <a:ext cx="4713887" cy="3084925"/>
              <a:chOff x="1343535" y="497712"/>
              <a:chExt cx="6832442" cy="4498045"/>
            </a:xfrm>
          </p:grpSpPr>
          <p:pic>
            <p:nvPicPr>
              <p:cNvPr id="12" name="Picture 11">
                <a:extLst>
                  <a:ext uri="{FF2B5EF4-FFF2-40B4-BE49-F238E27FC236}">
                    <a16:creationId xmlns:a16="http://schemas.microsoft.com/office/drawing/2014/main" id="{4BFCC791-231A-D7B6-26F0-1439F52FB20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428907" y="497712"/>
                <a:ext cx="6747070" cy="4498045"/>
              </a:xfrm>
              <a:prstGeom prst="rect">
                <a:avLst/>
              </a:prstGeom>
            </p:spPr>
          </p:pic>
          <p:sp>
            <p:nvSpPr>
              <p:cNvPr id="13" name="Rounded Rectangle 12">
                <a:extLst>
                  <a:ext uri="{FF2B5EF4-FFF2-40B4-BE49-F238E27FC236}">
                    <a16:creationId xmlns:a16="http://schemas.microsoft.com/office/drawing/2014/main" id="{0E69B7FB-86E0-C2F3-968C-4F6DF1C29580}"/>
                  </a:ext>
                </a:extLst>
              </p:cNvPr>
              <p:cNvSpPr/>
              <p:nvPr/>
            </p:nvSpPr>
            <p:spPr>
              <a:xfrm>
                <a:off x="1343535" y="2619109"/>
                <a:ext cx="301751" cy="625641"/>
              </a:xfrm>
              <a:prstGeom prst="roundRect">
                <a:avLst/>
              </a:prstGeom>
              <a:noFill/>
              <a:ln w="12700" cap="flat" cmpd="sng" algn="ctr">
                <a:solidFill>
                  <a:srgbClr val="8E4061"/>
                </a:solidFill>
                <a:prstDash val="solid"/>
                <a:miter lim="800000"/>
              </a:ln>
              <a:effectLst/>
            </p:spPr>
            <p:txBody>
              <a:bodyPr vert="vert270" rtlCol="0" anchor="ctr"/>
              <a:lstStyle/>
              <a:p>
                <a:pPr algn="ctr" defTabSz="1219170" fontAlgn="auto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900" b="1" kern="0" dirty="0">
                    <a:solidFill>
                      <a:prstClr val="black"/>
                    </a:solidFill>
                    <a:latin typeface="Helvetica" pitchFamily="2" charset="0"/>
                    <a:ea typeface="+mn-ea"/>
                    <a:cs typeface="+mn-cs"/>
                  </a:rPr>
                  <a:t>CH</a:t>
                </a:r>
                <a:r>
                  <a:rPr lang="en-US" sz="900" b="1" kern="0" baseline="-25000" dirty="0">
                    <a:solidFill>
                      <a:prstClr val="black"/>
                    </a:solidFill>
                    <a:latin typeface="Helvetica" pitchFamily="2" charset="0"/>
                    <a:ea typeface="+mn-ea"/>
                    <a:cs typeface="+mn-cs"/>
                  </a:rPr>
                  <a:t>2</a:t>
                </a:r>
              </a:p>
            </p:txBody>
          </p:sp>
        </p:grpSp>
      </p:grpSp>
      <p:sp>
        <p:nvSpPr>
          <p:cNvPr id="40" name="TextBox 39">
            <a:extLst>
              <a:ext uri="{FF2B5EF4-FFF2-40B4-BE49-F238E27FC236}">
                <a16:creationId xmlns:a16="http://schemas.microsoft.com/office/drawing/2014/main" id="{A31B5408-0650-3784-0BA6-A8DBB5ABB492}"/>
              </a:ext>
            </a:extLst>
          </p:cNvPr>
          <p:cNvSpPr txBox="1"/>
          <p:nvPr/>
        </p:nvSpPr>
        <p:spPr>
          <a:xfrm>
            <a:off x="8534400" y="1150203"/>
            <a:ext cx="341612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609502" fontAlgn="auto">
              <a:spcBef>
                <a:spcPts val="0"/>
              </a:spcBef>
              <a:spcAft>
                <a:spcPts val="0"/>
              </a:spcAft>
            </a:pPr>
            <a:r>
              <a:rPr lang="en-US" sz="2400" b="1" dirty="0">
                <a:solidFill>
                  <a:srgbClr val="000000"/>
                </a:solidFill>
                <a:latin typeface="Garamond" panose="02020404030301010803"/>
                <a:ea typeface="+mn-ea"/>
                <a:cs typeface="+mn-cs"/>
              </a:rPr>
              <a:t>New optics for (</a:t>
            </a:r>
            <a:r>
              <a:rPr lang="en-US" sz="2400" b="1" dirty="0" err="1">
                <a:solidFill>
                  <a:srgbClr val="000000"/>
                </a:solidFill>
                <a:latin typeface="Garamond" panose="02020404030301010803"/>
                <a:ea typeface="+mn-ea"/>
                <a:cs typeface="+mn-cs"/>
              </a:rPr>
              <a:t>p,n</a:t>
            </a:r>
            <a:r>
              <a:rPr lang="en-US" sz="2400" b="1" dirty="0">
                <a:solidFill>
                  <a:srgbClr val="000000"/>
                </a:solidFill>
                <a:latin typeface="Garamond" panose="02020404030301010803"/>
                <a:ea typeface="+mn-ea"/>
                <a:cs typeface="+mn-cs"/>
              </a:rPr>
              <a:t>) </a:t>
            </a:r>
          </a:p>
          <a:p>
            <a:pPr algn="ctr" defTabSz="609502" fontAlgn="auto">
              <a:spcBef>
                <a:spcPts val="0"/>
              </a:spcBef>
              <a:spcAft>
                <a:spcPts val="0"/>
              </a:spcAft>
            </a:pPr>
            <a:r>
              <a:rPr lang="en-US" sz="2400" b="1" dirty="0">
                <a:solidFill>
                  <a:srgbClr val="000000"/>
                </a:solidFill>
                <a:latin typeface="Garamond" panose="02020404030301010803"/>
                <a:ea typeface="+mn-ea"/>
                <a:cs typeface="+mn-cs"/>
              </a:rPr>
              <a:t>using machine learning*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410A548C-7E87-DC32-57F3-F7264AC56F8B}"/>
              </a:ext>
            </a:extLst>
          </p:cNvPr>
          <p:cNvSpPr txBox="1"/>
          <p:nvPr/>
        </p:nvSpPr>
        <p:spPr>
          <a:xfrm>
            <a:off x="8865599" y="1880680"/>
            <a:ext cx="2771525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09502" fontAlgn="auto">
              <a:spcBef>
                <a:spcPts val="0"/>
              </a:spcBef>
              <a:spcAft>
                <a:spcPts val="0"/>
              </a:spcAft>
            </a:pPr>
            <a:endParaRPr lang="en-US" sz="1000" dirty="0">
              <a:solidFill>
                <a:srgbClr val="000000"/>
              </a:solidFill>
              <a:latin typeface="Garamond" panose="02020404030301010803"/>
              <a:ea typeface="+mn-ea"/>
              <a:cs typeface="+mn-cs"/>
            </a:endParaRPr>
          </a:p>
          <a:p>
            <a:pPr algn="ctr" defTabSz="609502" fontAlgn="auto">
              <a:spcBef>
                <a:spcPts val="0"/>
              </a:spcBef>
              <a:spcAft>
                <a:spcPts val="0"/>
              </a:spcAft>
            </a:pPr>
            <a:r>
              <a:rPr lang="en-US" sz="2000" dirty="0">
                <a:solidFill>
                  <a:srgbClr val="000000"/>
                </a:solidFill>
                <a:latin typeface="Garamond" panose="02020404030301010803"/>
                <a:ea typeface="+mn-ea"/>
                <a:cs typeface="+mn-cs"/>
              </a:rPr>
              <a:t>Maximization of the physical separation of recoil and unreacted beam at the original locations of FP2 and FP3</a:t>
            </a:r>
          </a:p>
          <a:p>
            <a:pPr algn="ctr" defTabSz="609502" fontAlgn="auto">
              <a:spcBef>
                <a:spcPts val="0"/>
              </a:spcBef>
              <a:spcAft>
                <a:spcPts val="0"/>
              </a:spcAft>
            </a:pPr>
            <a:endParaRPr lang="en-US" sz="1000" dirty="0">
              <a:solidFill>
                <a:srgbClr val="000000"/>
              </a:solidFill>
              <a:latin typeface="Garamond" panose="02020404030301010803"/>
              <a:ea typeface="+mn-ea"/>
              <a:cs typeface="+mn-cs"/>
            </a:endParaRPr>
          </a:p>
          <a:p>
            <a:pPr algn="ctr" defTabSz="609502" fontAlgn="auto">
              <a:spcBef>
                <a:spcPts val="0"/>
              </a:spcBef>
              <a:spcAft>
                <a:spcPts val="0"/>
              </a:spcAft>
            </a:pPr>
            <a:r>
              <a:rPr lang="en-US" sz="2000" dirty="0">
                <a:solidFill>
                  <a:srgbClr val="000000"/>
                </a:solidFill>
                <a:latin typeface="Garamond" panose="02020404030301010803"/>
                <a:ea typeface="+mn-ea"/>
                <a:cs typeface="+mn-cs"/>
              </a:rPr>
              <a:t>Minimization of the beam width at each ion-optical element and at the final focal plane detectors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ACCF8DCD-0DF3-804E-6E02-DF6DAA67273F}"/>
              </a:ext>
            </a:extLst>
          </p:cNvPr>
          <p:cNvSpPr txBox="1"/>
          <p:nvPr/>
        </p:nvSpPr>
        <p:spPr>
          <a:xfrm>
            <a:off x="4790251" y="5322340"/>
            <a:ext cx="2214068" cy="707886"/>
          </a:xfrm>
          <a:prstGeom prst="rect">
            <a:avLst/>
          </a:prstGeom>
          <a:solidFill>
            <a:srgbClr val="FFFFFF">
              <a:alpha val="69804"/>
            </a:srgbClr>
          </a:solidFill>
        </p:spPr>
        <p:txBody>
          <a:bodyPr wrap="none" rtlCol="0">
            <a:spAutoFit/>
          </a:bodyPr>
          <a:lstStyle/>
          <a:p>
            <a:pPr defTabSz="609502" fontAlgn="auto">
              <a:spcBef>
                <a:spcPts val="0"/>
              </a:spcBef>
              <a:spcAft>
                <a:spcPts val="0"/>
              </a:spcAft>
            </a:pPr>
            <a:r>
              <a:rPr lang="en-US" sz="2000" baseline="30000" dirty="0">
                <a:solidFill>
                  <a:srgbClr val="0001FF"/>
                </a:solidFill>
                <a:latin typeface="Garamond" panose="02020404030301010803" pitchFamily="18" charset="0"/>
                <a:ea typeface="+mn-ea"/>
                <a:cs typeface="+mn-cs"/>
              </a:rPr>
              <a:t>58</a:t>
            </a:r>
            <a:r>
              <a:rPr lang="en-US" sz="2000" dirty="0">
                <a:solidFill>
                  <a:srgbClr val="0001FF"/>
                </a:solidFill>
                <a:latin typeface="Garamond" panose="02020404030301010803" pitchFamily="18" charset="0"/>
                <a:ea typeface="+mn-ea"/>
                <a:cs typeface="+mn-cs"/>
              </a:rPr>
              <a:t>Fe</a:t>
            </a:r>
            <a:r>
              <a:rPr lang="en-US" sz="2000" baseline="30000" dirty="0">
                <a:solidFill>
                  <a:srgbClr val="0001FF"/>
                </a:solidFill>
                <a:latin typeface="Garamond" panose="02020404030301010803" pitchFamily="18" charset="0"/>
                <a:ea typeface="+mn-ea"/>
                <a:cs typeface="+mn-cs"/>
              </a:rPr>
              <a:t>22+</a:t>
            </a:r>
            <a:r>
              <a:rPr lang="en-US" sz="2000" dirty="0">
                <a:solidFill>
                  <a:srgbClr val="0001FF"/>
                </a:solidFill>
                <a:latin typeface="Garamond" panose="02020404030301010803" pitchFamily="18" charset="0"/>
                <a:ea typeface="+mn-ea"/>
                <a:cs typeface="+mn-cs"/>
              </a:rPr>
              <a:t> beam – blue</a:t>
            </a:r>
          </a:p>
          <a:p>
            <a:pPr defTabSz="609502" fontAlgn="auto">
              <a:spcBef>
                <a:spcPts val="0"/>
              </a:spcBef>
              <a:spcAft>
                <a:spcPts val="0"/>
              </a:spcAft>
            </a:pPr>
            <a:r>
              <a:rPr lang="en-US" sz="2000" baseline="30000" dirty="0">
                <a:solidFill>
                  <a:srgbClr val="FF0000"/>
                </a:solidFill>
                <a:latin typeface="Garamond" panose="02020404030301010803" pitchFamily="18" charset="0"/>
                <a:ea typeface="+mn-ea"/>
                <a:cs typeface="+mn-cs"/>
              </a:rPr>
              <a:t>58</a:t>
            </a:r>
            <a:r>
              <a:rPr lang="en-US" sz="2000" dirty="0">
                <a:solidFill>
                  <a:srgbClr val="FF0000"/>
                </a:solidFill>
                <a:latin typeface="Garamond" panose="02020404030301010803" pitchFamily="18" charset="0"/>
                <a:ea typeface="+mn-ea"/>
                <a:cs typeface="+mn-cs"/>
              </a:rPr>
              <a:t>Co</a:t>
            </a:r>
            <a:r>
              <a:rPr lang="en-US" sz="2000" baseline="30000" dirty="0">
                <a:solidFill>
                  <a:srgbClr val="FF0000"/>
                </a:solidFill>
                <a:latin typeface="Garamond" panose="02020404030301010803" pitchFamily="18" charset="0"/>
                <a:ea typeface="+mn-ea"/>
                <a:cs typeface="+mn-cs"/>
              </a:rPr>
              <a:t>22+</a:t>
            </a:r>
            <a:r>
              <a:rPr lang="en-US" sz="2000" dirty="0">
                <a:solidFill>
                  <a:srgbClr val="FF0000"/>
                </a:solidFill>
                <a:latin typeface="Garamond" panose="02020404030301010803" pitchFamily="18" charset="0"/>
                <a:ea typeface="+mn-ea"/>
                <a:cs typeface="+mn-cs"/>
              </a:rPr>
              <a:t> recoils - red </a:t>
            </a:r>
            <a:endParaRPr lang="en-US" sz="2000" dirty="0">
              <a:solidFill>
                <a:srgbClr val="0001FF"/>
              </a:solidFill>
              <a:latin typeface="Garamond" panose="02020404030301010803" pitchFamily="18" charset="0"/>
              <a:ea typeface="+mn-ea"/>
              <a:cs typeface="+mn-cs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22185788-F91A-BEFB-5ED9-5EF8A255ACB1}"/>
              </a:ext>
            </a:extLst>
          </p:cNvPr>
          <p:cNvSpPr txBox="1"/>
          <p:nvPr/>
        </p:nvSpPr>
        <p:spPr>
          <a:xfrm>
            <a:off x="9025626" y="5159514"/>
            <a:ext cx="2489107" cy="707886"/>
          </a:xfrm>
          <a:prstGeom prst="rect">
            <a:avLst/>
          </a:prstGeom>
          <a:noFill/>
          <a:ln w="19050">
            <a:solidFill>
              <a:schemeClr val="accent4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pPr algn="ctr" defTabSz="609502" fontAlgn="auto">
              <a:spcBef>
                <a:spcPts val="0"/>
              </a:spcBef>
              <a:spcAft>
                <a:spcPts val="0"/>
              </a:spcAft>
            </a:pPr>
            <a:r>
              <a:rPr lang="en-US" sz="2000" dirty="0">
                <a:solidFill>
                  <a:srgbClr val="000000"/>
                </a:solidFill>
                <a:latin typeface="Garamond" panose="02020404030301010803"/>
                <a:ea typeface="+mn-ea"/>
                <a:cs typeface="+mn-cs"/>
              </a:rPr>
              <a:t>Beam rejection from separator 10</a:t>
            </a:r>
            <a:r>
              <a:rPr lang="en-US" sz="2000" baseline="30000" dirty="0">
                <a:solidFill>
                  <a:srgbClr val="000000"/>
                </a:solidFill>
                <a:latin typeface="Garamond" panose="02020404030301010803"/>
                <a:ea typeface="+mn-ea"/>
                <a:cs typeface="+mn-cs"/>
              </a:rPr>
              <a:t>-3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C935084-55B8-C43A-0234-B4B858EFCADF}"/>
              </a:ext>
            </a:extLst>
          </p:cNvPr>
          <p:cNvSpPr txBox="1"/>
          <p:nvPr/>
        </p:nvSpPr>
        <p:spPr>
          <a:xfrm>
            <a:off x="9006807" y="6043375"/>
            <a:ext cx="248910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Calibri Light" panose="020F0302020204030204" pitchFamily="34" charset="0"/>
                <a:cs typeface="Calibri Light" panose="020F0302020204030204" pitchFamily="34" charset="0"/>
              </a:rPr>
              <a:t>*K. Hermansen et al. (In preparation)</a:t>
            </a:r>
          </a:p>
        </p:txBody>
      </p:sp>
      <p:sp>
        <p:nvSpPr>
          <p:cNvPr id="46" name="Footer Placeholder 3">
            <a:extLst>
              <a:ext uri="{FF2B5EF4-FFF2-40B4-BE49-F238E27FC236}">
                <a16:creationId xmlns:a16="http://schemas.microsoft.com/office/drawing/2014/main" id="{B150D038-B9BB-62BC-E9FA-C7714E904BA0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4956048" y="6291072"/>
            <a:ext cx="2276856" cy="364628"/>
          </a:xfrm>
        </p:spPr>
        <p:txBody>
          <a:bodyPr/>
          <a:lstStyle/>
          <a:p>
            <a:pPr>
              <a:defRPr/>
            </a:pPr>
            <a:r>
              <a:rPr lang="en-US" dirty="0"/>
              <a:t>P. Tsintari,  </a:t>
            </a:r>
            <a:r>
              <a:rPr lang="en-US" dirty="0" err="1"/>
              <a:t>tsintari@frib.msu.edu</a:t>
            </a: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DDB0C2C-82D8-DB84-B294-D94CB07EF1C0}"/>
              </a:ext>
            </a:extLst>
          </p:cNvPr>
          <p:cNvSpPr txBox="1"/>
          <p:nvPr/>
        </p:nvSpPr>
        <p:spPr>
          <a:xfrm>
            <a:off x="386718" y="1325536"/>
            <a:ext cx="221086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09502" fontAlgn="auto">
              <a:spcBef>
                <a:spcPts val="0"/>
              </a:spcBef>
              <a:spcAft>
                <a:spcPts val="0"/>
              </a:spcAft>
            </a:pPr>
            <a:r>
              <a:rPr lang="en-US" sz="2400" b="1" dirty="0">
                <a:solidFill>
                  <a:schemeClr val="bg1">
                    <a:lumMod val="75000"/>
                  </a:schemeClr>
                </a:solidFill>
                <a:latin typeface="Garamond" panose="02020404030301010803"/>
                <a:ea typeface="+mn-ea"/>
                <a:cs typeface="+mn-cs"/>
              </a:rPr>
              <a:t>Standard optics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D2CAF25-2173-994D-3AAF-80E330391088}"/>
              </a:ext>
            </a:extLst>
          </p:cNvPr>
          <p:cNvSpPr txBox="1"/>
          <p:nvPr/>
        </p:nvSpPr>
        <p:spPr>
          <a:xfrm>
            <a:off x="285873" y="2026954"/>
            <a:ext cx="2412553" cy="33752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09502" fontAlgn="auto">
              <a:spcBef>
                <a:spcPts val="0"/>
              </a:spcBef>
              <a:spcAft>
                <a:spcPts val="0"/>
              </a:spcAft>
            </a:pPr>
            <a:r>
              <a:rPr lang="en-US" sz="2000" dirty="0">
                <a:solidFill>
                  <a:schemeClr val="bg1">
                    <a:lumMod val="75000"/>
                  </a:schemeClr>
                </a:solidFill>
                <a:latin typeface="Garamond" panose="02020404030301010803"/>
                <a:ea typeface="+mn-ea"/>
                <a:cs typeface="+mn-cs"/>
              </a:rPr>
              <a:t>Large angular and energy acceptance</a:t>
            </a:r>
          </a:p>
          <a:p>
            <a:pPr algn="ctr" defTabSz="609502" fontAlgn="auto">
              <a:spcBef>
                <a:spcPts val="0"/>
              </a:spcBef>
              <a:spcAft>
                <a:spcPts val="0"/>
              </a:spcAft>
            </a:pPr>
            <a:endParaRPr lang="en-US" sz="2000" dirty="0">
              <a:solidFill>
                <a:schemeClr val="bg1">
                  <a:lumMod val="75000"/>
                </a:schemeClr>
              </a:solidFill>
              <a:latin typeface="Garamond" panose="02020404030301010803"/>
              <a:ea typeface="+mn-ea"/>
              <a:cs typeface="+mn-cs"/>
            </a:endParaRPr>
          </a:p>
          <a:p>
            <a:pPr algn="ctr" defTabSz="609502" fontAlgn="auto">
              <a:spcBef>
                <a:spcPts val="0"/>
              </a:spcBef>
              <a:spcAft>
                <a:spcPts val="0"/>
              </a:spcAft>
            </a:pPr>
            <a:r>
              <a:rPr lang="en-US" sz="2000" dirty="0">
                <a:solidFill>
                  <a:schemeClr val="bg1">
                    <a:lumMod val="75000"/>
                  </a:schemeClr>
                </a:solidFill>
                <a:latin typeface="Garamond" panose="02020404030301010803"/>
                <a:ea typeface="+mn-ea"/>
                <a:cs typeface="+mn-cs"/>
              </a:rPr>
              <a:t>Mass separation</a:t>
            </a:r>
          </a:p>
          <a:p>
            <a:pPr algn="ctr" defTabSz="609502" fontAlgn="auto">
              <a:spcBef>
                <a:spcPts val="0"/>
              </a:spcBef>
              <a:spcAft>
                <a:spcPts val="0"/>
              </a:spcAft>
            </a:pPr>
            <a:endParaRPr lang="en-US" sz="2000" dirty="0">
              <a:solidFill>
                <a:schemeClr val="bg1">
                  <a:lumMod val="75000"/>
                </a:schemeClr>
              </a:solidFill>
              <a:latin typeface="Garamond" panose="02020404030301010803"/>
              <a:ea typeface="+mn-ea"/>
              <a:cs typeface="+mn-cs"/>
            </a:endParaRPr>
          </a:p>
          <a:p>
            <a:pPr algn="ctr" defTabSz="609502" fontAlgn="auto">
              <a:spcBef>
                <a:spcPts val="0"/>
              </a:spcBef>
              <a:spcAft>
                <a:spcPts val="0"/>
              </a:spcAft>
            </a:pPr>
            <a:r>
              <a:rPr lang="en-US" sz="2000" dirty="0">
                <a:solidFill>
                  <a:schemeClr val="bg1">
                    <a:lumMod val="75000"/>
                  </a:schemeClr>
                </a:solidFill>
                <a:latin typeface="Garamond" panose="02020404030301010803"/>
                <a:ea typeface="+mn-ea"/>
                <a:cs typeface="+mn-cs"/>
              </a:rPr>
              <a:t>Beam rejection from separator 10</a:t>
            </a:r>
            <a:r>
              <a:rPr lang="en-US" sz="2000" baseline="30000" dirty="0">
                <a:solidFill>
                  <a:schemeClr val="bg1">
                    <a:lumMod val="75000"/>
                  </a:schemeClr>
                </a:solidFill>
                <a:latin typeface="Garamond" panose="02020404030301010803"/>
                <a:ea typeface="+mn-ea"/>
                <a:cs typeface="+mn-cs"/>
              </a:rPr>
              <a:t>-13 </a:t>
            </a:r>
            <a:r>
              <a:rPr lang="en-US" sz="2000" dirty="0">
                <a:solidFill>
                  <a:schemeClr val="bg1">
                    <a:lumMod val="75000"/>
                  </a:schemeClr>
                </a:solidFill>
                <a:latin typeface="Garamond" panose="02020404030301010803"/>
                <a:ea typeface="+mn-ea"/>
                <a:cs typeface="+mn-cs"/>
              </a:rPr>
              <a:t>- 10</a:t>
            </a:r>
            <a:r>
              <a:rPr lang="en-US" sz="2000" baseline="30000" dirty="0">
                <a:solidFill>
                  <a:schemeClr val="bg1">
                    <a:lumMod val="75000"/>
                  </a:schemeClr>
                </a:solidFill>
                <a:latin typeface="Garamond" panose="02020404030301010803"/>
                <a:ea typeface="+mn-ea"/>
                <a:cs typeface="+mn-cs"/>
              </a:rPr>
              <a:t>-14</a:t>
            </a:r>
          </a:p>
          <a:p>
            <a:pPr algn="ctr" defTabSz="609502" fontAlgn="auto">
              <a:spcBef>
                <a:spcPts val="0"/>
              </a:spcBef>
              <a:spcAft>
                <a:spcPts val="0"/>
              </a:spcAft>
            </a:pPr>
            <a:endParaRPr lang="en-US" sz="2000" baseline="30000" dirty="0">
              <a:solidFill>
                <a:schemeClr val="bg1">
                  <a:lumMod val="75000"/>
                </a:schemeClr>
              </a:solidFill>
              <a:latin typeface="Garamond" panose="02020404030301010803"/>
              <a:ea typeface="+mn-ea"/>
              <a:cs typeface="+mn-cs"/>
            </a:endParaRPr>
          </a:p>
          <a:p>
            <a:pPr algn="ctr" defTabSz="609502" fontAlgn="auto">
              <a:spcBef>
                <a:spcPts val="0"/>
              </a:spcBef>
              <a:spcAft>
                <a:spcPts val="0"/>
              </a:spcAft>
            </a:pPr>
            <a:r>
              <a:rPr lang="en-US" sz="2000" dirty="0">
                <a:solidFill>
                  <a:schemeClr val="bg1">
                    <a:lumMod val="75000"/>
                  </a:schemeClr>
                </a:solidFill>
                <a:latin typeface="Garamond" panose="02020404030301010803"/>
                <a:ea typeface="+mn-ea"/>
                <a:cs typeface="+mn-cs"/>
              </a:rPr>
              <a:t>Achromatic focus FP2 and zero dispersion focus FP3</a:t>
            </a: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2A5175D5-AB2E-88C9-898C-7B0F4B603E26}"/>
              </a:ext>
            </a:extLst>
          </p:cNvPr>
          <p:cNvCxnSpPr>
            <a:cxnSpLocks/>
          </p:cNvCxnSpPr>
          <p:nvPr/>
        </p:nvCxnSpPr>
        <p:spPr>
          <a:xfrm flipV="1">
            <a:off x="5223633" y="2336692"/>
            <a:ext cx="0" cy="2752344"/>
          </a:xfrm>
          <a:prstGeom prst="straightConnector1">
            <a:avLst/>
          </a:prstGeom>
          <a:noFill/>
          <a:ln w="28575" cap="flat" cmpd="sng" algn="ctr">
            <a:solidFill>
              <a:srgbClr val="00B050"/>
            </a:solidFill>
            <a:prstDash val="dash"/>
            <a:miter lim="800000"/>
            <a:tailEnd type="triangle"/>
          </a:ln>
          <a:effectLst/>
        </p:spPr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EE64F4CB-BE9F-D67E-E93C-2F412245144C}"/>
              </a:ext>
            </a:extLst>
          </p:cNvPr>
          <p:cNvCxnSpPr>
            <a:cxnSpLocks/>
          </p:cNvCxnSpPr>
          <p:nvPr/>
        </p:nvCxnSpPr>
        <p:spPr>
          <a:xfrm flipV="1">
            <a:off x="3970905" y="2342974"/>
            <a:ext cx="0" cy="2755378"/>
          </a:xfrm>
          <a:prstGeom prst="straightConnector1">
            <a:avLst/>
          </a:prstGeom>
          <a:noFill/>
          <a:ln w="28575" cap="flat" cmpd="sng" algn="ctr">
            <a:solidFill>
              <a:srgbClr val="4DA72E"/>
            </a:solidFill>
            <a:prstDash val="dash"/>
            <a:miter lim="800000"/>
            <a:tailEnd type="triangle"/>
          </a:ln>
          <a:effectLst/>
        </p:spPr>
      </p:cxnSp>
      <p:sp>
        <p:nvSpPr>
          <p:cNvPr id="45" name="Rounded Rectangle 44">
            <a:extLst>
              <a:ext uri="{FF2B5EF4-FFF2-40B4-BE49-F238E27FC236}">
                <a16:creationId xmlns:a16="http://schemas.microsoft.com/office/drawing/2014/main" id="{434F9C1B-0E01-E2C7-7BDF-FD5EC43F2FFD}"/>
              </a:ext>
            </a:extLst>
          </p:cNvPr>
          <p:cNvSpPr/>
          <p:nvPr/>
        </p:nvSpPr>
        <p:spPr>
          <a:xfrm>
            <a:off x="3755231" y="2108758"/>
            <a:ext cx="431347" cy="224395"/>
          </a:xfrm>
          <a:prstGeom prst="roundRect">
            <a:avLst/>
          </a:prstGeom>
          <a:solidFill>
            <a:sysClr val="window" lastClr="FFFFFF"/>
          </a:solidFill>
          <a:ln w="19050" cap="flat" cmpd="sng" algn="ctr">
            <a:solidFill>
              <a:srgbClr val="4DA72E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19170" fontAlgn="auto">
              <a:spcBef>
                <a:spcPts val="0"/>
              </a:spcBef>
              <a:spcAft>
                <a:spcPts val="0"/>
              </a:spcAft>
            </a:pPr>
            <a:r>
              <a:rPr lang="en-US" sz="900" b="1" kern="0" dirty="0">
                <a:solidFill>
                  <a:srgbClr val="4EA72E">
                    <a:lumMod val="50000"/>
                  </a:srgbClr>
                </a:solidFill>
                <a:latin typeface="Helvetica" pitchFamily="2" charset="0"/>
                <a:ea typeface="+mn-ea"/>
                <a:cs typeface="+mn-cs"/>
              </a:rPr>
              <a:t>FP1</a:t>
            </a:r>
          </a:p>
        </p:txBody>
      </p: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E5DF48DA-5A4B-3B2C-6588-D770BEE84684}"/>
              </a:ext>
            </a:extLst>
          </p:cNvPr>
          <p:cNvCxnSpPr>
            <a:cxnSpLocks/>
          </p:cNvCxnSpPr>
          <p:nvPr/>
        </p:nvCxnSpPr>
        <p:spPr>
          <a:xfrm flipV="1">
            <a:off x="7052433" y="2336693"/>
            <a:ext cx="0" cy="2752344"/>
          </a:xfrm>
          <a:prstGeom prst="straightConnector1">
            <a:avLst/>
          </a:prstGeom>
          <a:noFill/>
          <a:ln w="28575" cap="flat" cmpd="sng" algn="ctr">
            <a:solidFill>
              <a:srgbClr val="4DA72E"/>
            </a:solidFill>
            <a:prstDash val="dash"/>
            <a:miter lim="800000"/>
            <a:tailEnd type="triangle"/>
          </a:ln>
          <a:effectLst/>
        </p:spPr>
      </p:cxn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7B85CEEA-AE7B-E138-E2C7-427D78AD51E5}"/>
              </a:ext>
            </a:extLst>
          </p:cNvPr>
          <p:cNvSpPr/>
          <p:nvPr/>
        </p:nvSpPr>
        <p:spPr>
          <a:xfrm>
            <a:off x="5006749" y="2118579"/>
            <a:ext cx="431347" cy="224395"/>
          </a:xfrm>
          <a:prstGeom prst="roundRect">
            <a:avLst/>
          </a:prstGeom>
          <a:solidFill>
            <a:sysClr val="window" lastClr="FFFFFF"/>
          </a:solidFill>
          <a:ln w="19050" cap="flat" cmpd="sng" algn="ctr">
            <a:solidFill>
              <a:srgbClr val="4DA72E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19170" fontAlgn="auto">
              <a:spcBef>
                <a:spcPts val="0"/>
              </a:spcBef>
              <a:spcAft>
                <a:spcPts val="0"/>
              </a:spcAft>
            </a:pPr>
            <a:r>
              <a:rPr lang="en-US" sz="900" b="1" kern="0" dirty="0">
                <a:solidFill>
                  <a:srgbClr val="4EA72E">
                    <a:lumMod val="50000"/>
                  </a:srgbClr>
                </a:solidFill>
                <a:latin typeface="Helvetica" pitchFamily="2" charset="0"/>
                <a:ea typeface="+mn-ea"/>
                <a:cs typeface="+mn-cs"/>
              </a:rPr>
              <a:t>FP2</a:t>
            </a:r>
          </a:p>
        </p:txBody>
      </p: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D56F7BCC-671C-5983-A7C3-9B0707286FE0}"/>
              </a:ext>
            </a:extLst>
          </p:cNvPr>
          <p:cNvCxnSpPr>
            <a:cxnSpLocks/>
          </p:cNvCxnSpPr>
          <p:nvPr/>
        </p:nvCxnSpPr>
        <p:spPr>
          <a:xfrm flipV="1">
            <a:off x="8021697" y="2336692"/>
            <a:ext cx="0" cy="2752344"/>
          </a:xfrm>
          <a:prstGeom prst="straightConnector1">
            <a:avLst/>
          </a:prstGeom>
          <a:noFill/>
          <a:ln w="28575" cap="flat" cmpd="sng" algn="ctr">
            <a:solidFill>
              <a:srgbClr val="4DA72E"/>
            </a:solidFill>
            <a:prstDash val="dash"/>
            <a:miter lim="800000"/>
            <a:tailEnd type="triangle"/>
          </a:ln>
          <a:effectLst/>
        </p:spPr>
      </p:cxnSp>
      <p:sp>
        <p:nvSpPr>
          <p:cNvPr id="48" name="Rounded Rectangle 47">
            <a:extLst>
              <a:ext uri="{FF2B5EF4-FFF2-40B4-BE49-F238E27FC236}">
                <a16:creationId xmlns:a16="http://schemas.microsoft.com/office/drawing/2014/main" id="{F2E1501C-1118-E532-6BEB-2F61BE7733BD}"/>
              </a:ext>
            </a:extLst>
          </p:cNvPr>
          <p:cNvSpPr/>
          <p:nvPr/>
        </p:nvSpPr>
        <p:spPr>
          <a:xfrm>
            <a:off x="6836759" y="2120381"/>
            <a:ext cx="431347" cy="224395"/>
          </a:xfrm>
          <a:prstGeom prst="roundRect">
            <a:avLst/>
          </a:prstGeom>
          <a:solidFill>
            <a:sysClr val="window" lastClr="FFFFFF"/>
          </a:solidFill>
          <a:ln w="19050" cap="flat" cmpd="sng" algn="ctr">
            <a:solidFill>
              <a:srgbClr val="4DA72E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19170" fontAlgn="auto">
              <a:spcBef>
                <a:spcPts val="0"/>
              </a:spcBef>
              <a:spcAft>
                <a:spcPts val="0"/>
              </a:spcAft>
            </a:pPr>
            <a:r>
              <a:rPr lang="en-US" sz="900" b="1" kern="0" dirty="0">
                <a:solidFill>
                  <a:srgbClr val="4EA72E">
                    <a:lumMod val="50000"/>
                  </a:srgbClr>
                </a:solidFill>
                <a:latin typeface="Helvetica" pitchFamily="2" charset="0"/>
                <a:ea typeface="+mn-ea"/>
                <a:cs typeface="+mn-cs"/>
              </a:rPr>
              <a:t>FP3</a:t>
            </a:r>
          </a:p>
        </p:txBody>
      </p:sp>
      <p:sp>
        <p:nvSpPr>
          <p:cNvPr id="49" name="Rounded Rectangle 48">
            <a:extLst>
              <a:ext uri="{FF2B5EF4-FFF2-40B4-BE49-F238E27FC236}">
                <a16:creationId xmlns:a16="http://schemas.microsoft.com/office/drawing/2014/main" id="{82E68441-BD56-E01C-573F-A777FF5E226E}"/>
              </a:ext>
            </a:extLst>
          </p:cNvPr>
          <p:cNvSpPr/>
          <p:nvPr/>
        </p:nvSpPr>
        <p:spPr>
          <a:xfrm>
            <a:off x="7807696" y="2108758"/>
            <a:ext cx="431347" cy="224395"/>
          </a:xfrm>
          <a:prstGeom prst="roundRect">
            <a:avLst/>
          </a:prstGeom>
          <a:solidFill>
            <a:sysClr val="window" lastClr="FFFFFF"/>
          </a:solidFill>
          <a:ln w="19050" cap="flat" cmpd="sng" algn="ctr">
            <a:solidFill>
              <a:srgbClr val="4DA72E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19170" fontAlgn="auto">
              <a:spcBef>
                <a:spcPts val="0"/>
              </a:spcBef>
              <a:spcAft>
                <a:spcPts val="0"/>
              </a:spcAft>
            </a:pPr>
            <a:r>
              <a:rPr lang="en-US" sz="900" b="1" kern="0" dirty="0">
                <a:solidFill>
                  <a:srgbClr val="4EA72E">
                    <a:lumMod val="50000"/>
                  </a:srgbClr>
                </a:solidFill>
                <a:latin typeface="Helvetica" pitchFamily="2" charset="0"/>
                <a:ea typeface="+mn-ea"/>
                <a:cs typeface="+mn-cs"/>
              </a:rPr>
              <a:t>FP4</a:t>
            </a:r>
          </a:p>
        </p:txBody>
      </p:sp>
      <p:sp>
        <p:nvSpPr>
          <p:cNvPr id="50" name="Down Arrow 49">
            <a:extLst>
              <a:ext uri="{FF2B5EF4-FFF2-40B4-BE49-F238E27FC236}">
                <a16:creationId xmlns:a16="http://schemas.microsoft.com/office/drawing/2014/main" id="{A4E1DF84-F543-2FC4-0480-351FF0980DEC}"/>
              </a:ext>
            </a:extLst>
          </p:cNvPr>
          <p:cNvSpPr/>
          <p:nvPr/>
        </p:nvSpPr>
        <p:spPr>
          <a:xfrm rot="5400000" flipV="1">
            <a:off x="3476909" y="476985"/>
            <a:ext cx="478620" cy="1697103"/>
          </a:xfrm>
          <a:prstGeom prst="downArrow">
            <a:avLst>
              <a:gd name="adj1" fmla="val 50000"/>
              <a:gd name="adj2" fmla="val 62370"/>
            </a:avLst>
          </a:prstGeom>
          <a:solidFill>
            <a:srgbClr val="002280"/>
          </a:solidFill>
          <a:ln w="19050" cap="flat" cmpd="sng" algn="ctr">
            <a:solidFill>
              <a:srgbClr val="001E60"/>
            </a:solidFill>
            <a:prstDash val="solid"/>
            <a:miter lim="800000"/>
          </a:ln>
          <a:effectLst/>
        </p:spPr>
        <p:txBody>
          <a:bodyPr vert="vert" rtlCol="0" anchor="ctr"/>
          <a:lstStyle/>
          <a:p>
            <a:pPr defTabSz="1219170" fontAlgn="auto">
              <a:spcBef>
                <a:spcPts val="0"/>
              </a:spcBef>
              <a:spcAft>
                <a:spcPts val="0"/>
              </a:spcAft>
            </a:pPr>
            <a:r>
              <a:rPr lang="en-US" sz="1600" b="1" kern="0" dirty="0">
                <a:solidFill>
                  <a:prstClr val="white"/>
                </a:solidFill>
                <a:latin typeface="Garamond" panose="02020404030301010803" pitchFamily="18" charset="0"/>
                <a:ea typeface="+mn-ea"/>
                <a:cs typeface="+mn-cs"/>
              </a:rPr>
              <a:t>Beam Direction</a:t>
            </a:r>
          </a:p>
        </p:txBody>
      </p:sp>
      <p:sp>
        <p:nvSpPr>
          <p:cNvPr id="30" name="Down Arrow 29">
            <a:extLst>
              <a:ext uri="{FF2B5EF4-FFF2-40B4-BE49-F238E27FC236}">
                <a16:creationId xmlns:a16="http://schemas.microsoft.com/office/drawing/2014/main" id="{4A7D853F-2CBA-E1B0-7FF8-FD6CB87467F0}"/>
              </a:ext>
            </a:extLst>
          </p:cNvPr>
          <p:cNvSpPr/>
          <p:nvPr/>
        </p:nvSpPr>
        <p:spPr>
          <a:xfrm flipV="1">
            <a:off x="6914524" y="3757168"/>
            <a:ext cx="239239" cy="477282"/>
          </a:xfrm>
          <a:prstGeom prst="downArrow">
            <a:avLst>
              <a:gd name="adj1" fmla="val 50000"/>
              <a:gd name="adj2" fmla="val 62370"/>
            </a:avLst>
          </a:prstGeom>
          <a:solidFill>
            <a:srgbClr val="4EA72E">
              <a:lumMod val="50000"/>
            </a:srgbClr>
          </a:solidFill>
          <a:ln w="19050" cap="flat" cmpd="sng" algn="ctr">
            <a:solidFill>
              <a:srgbClr val="234915"/>
            </a:solidFill>
            <a:prstDash val="solid"/>
            <a:miter lim="800000"/>
          </a:ln>
          <a:effectLst/>
        </p:spPr>
        <p:txBody>
          <a:bodyPr vert="vert" rtlCol="0" anchor="ctr"/>
          <a:lstStyle/>
          <a:p>
            <a:pPr defTabSz="1219170" fontAlgn="auto">
              <a:spcBef>
                <a:spcPts val="0"/>
              </a:spcBef>
              <a:spcAft>
                <a:spcPts val="0"/>
              </a:spcAft>
            </a:pPr>
            <a:r>
              <a:rPr lang="en-US" sz="900" b="1" kern="0" dirty="0">
                <a:solidFill>
                  <a:prstClr val="white"/>
                </a:solidFill>
                <a:latin typeface="Helvetica" pitchFamily="2" charset="0"/>
                <a:ea typeface="+mn-ea"/>
                <a:cs typeface="+mn-cs"/>
              </a:rPr>
              <a:t>Slits</a:t>
            </a:r>
          </a:p>
        </p:txBody>
      </p:sp>
      <p:sp>
        <p:nvSpPr>
          <p:cNvPr id="21" name="Down Arrow 20">
            <a:extLst>
              <a:ext uri="{FF2B5EF4-FFF2-40B4-BE49-F238E27FC236}">
                <a16:creationId xmlns:a16="http://schemas.microsoft.com/office/drawing/2014/main" id="{91728473-3860-8B4E-B437-4B83E9EAB8D0}"/>
              </a:ext>
            </a:extLst>
          </p:cNvPr>
          <p:cNvSpPr/>
          <p:nvPr/>
        </p:nvSpPr>
        <p:spPr>
          <a:xfrm>
            <a:off x="6908763" y="2983321"/>
            <a:ext cx="239239" cy="477282"/>
          </a:xfrm>
          <a:prstGeom prst="downArrow">
            <a:avLst>
              <a:gd name="adj1" fmla="val 50000"/>
              <a:gd name="adj2" fmla="val 62370"/>
            </a:avLst>
          </a:prstGeom>
          <a:solidFill>
            <a:srgbClr val="4EA72E">
              <a:lumMod val="50000"/>
            </a:srgbClr>
          </a:solidFill>
          <a:ln w="19050" cap="flat" cmpd="sng" algn="ctr">
            <a:solidFill>
              <a:srgbClr val="234915"/>
            </a:solidFill>
            <a:prstDash val="solid"/>
            <a:miter lim="800000"/>
          </a:ln>
          <a:effectLst/>
        </p:spPr>
        <p:txBody>
          <a:bodyPr vert="vert" rtlCol="0" anchor="ctr"/>
          <a:lstStyle/>
          <a:p>
            <a:pPr defTabSz="1219170" fontAlgn="auto">
              <a:spcBef>
                <a:spcPts val="0"/>
              </a:spcBef>
              <a:spcAft>
                <a:spcPts val="0"/>
              </a:spcAft>
            </a:pPr>
            <a:r>
              <a:rPr lang="en-US" sz="900" b="1" kern="0" dirty="0">
                <a:solidFill>
                  <a:prstClr val="white"/>
                </a:solidFill>
                <a:latin typeface="Helvetica" pitchFamily="2" charset="0"/>
                <a:ea typeface="+mn-ea"/>
                <a:cs typeface="+mn-cs"/>
              </a:rPr>
              <a:t>Slits</a:t>
            </a:r>
          </a:p>
        </p:txBody>
      </p:sp>
      <p:sp>
        <p:nvSpPr>
          <p:cNvPr id="28" name="Down Arrow 27">
            <a:extLst>
              <a:ext uri="{FF2B5EF4-FFF2-40B4-BE49-F238E27FC236}">
                <a16:creationId xmlns:a16="http://schemas.microsoft.com/office/drawing/2014/main" id="{6FD9A721-E52F-B6C1-EE29-6EA54E9BFD83}"/>
              </a:ext>
            </a:extLst>
          </p:cNvPr>
          <p:cNvSpPr/>
          <p:nvPr/>
        </p:nvSpPr>
        <p:spPr>
          <a:xfrm flipV="1">
            <a:off x="3860428" y="4023521"/>
            <a:ext cx="239239" cy="477282"/>
          </a:xfrm>
          <a:prstGeom prst="downArrow">
            <a:avLst>
              <a:gd name="adj1" fmla="val 50000"/>
              <a:gd name="adj2" fmla="val 62370"/>
            </a:avLst>
          </a:prstGeom>
          <a:solidFill>
            <a:srgbClr val="4EA72E">
              <a:lumMod val="50000"/>
            </a:srgbClr>
          </a:solidFill>
          <a:ln w="19050" cap="flat" cmpd="sng" algn="ctr">
            <a:solidFill>
              <a:srgbClr val="234915"/>
            </a:solidFill>
            <a:prstDash val="solid"/>
            <a:miter lim="800000"/>
          </a:ln>
          <a:effectLst/>
        </p:spPr>
        <p:txBody>
          <a:bodyPr vert="vert" rtlCol="0" anchor="ctr"/>
          <a:lstStyle/>
          <a:p>
            <a:pPr defTabSz="1219170" fontAlgn="auto">
              <a:spcBef>
                <a:spcPts val="0"/>
              </a:spcBef>
              <a:spcAft>
                <a:spcPts val="0"/>
              </a:spcAft>
            </a:pPr>
            <a:r>
              <a:rPr lang="en-US" sz="900" b="1" kern="0" dirty="0">
                <a:solidFill>
                  <a:prstClr val="white"/>
                </a:solidFill>
                <a:latin typeface="Helvetica" pitchFamily="2" charset="0"/>
                <a:ea typeface="+mn-ea"/>
                <a:cs typeface="+mn-cs"/>
              </a:rPr>
              <a:t>Slits</a:t>
            </a:r>
          </a:p>
        </p:txBody>
      </p:sp>
      <p:sp>
        <p:nvSpPr>
          <p:cNvPr id="29" name="Down Arrow 28">
            <a:extLst>
              <a:ext uri="{FF2B5EF4-FFF2-40B4-BE49-F238E27FC236}">
                <a16:creationId xmlns:a16="http://schemas.microsoft.com/office/drawing/2014/main" id="{8E4605FA-50B9-2D2A-F52A-100E817757B5}"/>
              </a:ext>
            </a:extLst>
          </p:cNvPr>
          <p:cNvSpPr/>
          <p:nvPr/>
        </p:nvSpPr>
        <p:spPr>
          <a:xfrm flipV="1">
            <a:off x="5092134" y="3855990"/>
            <a:ext cx="239239" cy="477282"/>
          </a:xfrm>
          <a:prstGeom prst="downArrow">
            <a:avLst>
              <a:gd name="adj1" fmla="val 50000"/>
              <a:gd name="adj2" fmla="val 62370"/>
            </a:avLst>
          </a:prstGeom>
          <a:solidFill>
            <a:srgbClr val="4EA72E">
              <a:lumMod val="50000"/>
            </a:srgbClr>
          </a:solidFill>
          <a:ln w="19050" cap="flat" cmpd="sng" algn="ctr">
            <a:solidFill>
              <a:srgbClr val="234915"/>
            </a:solidFill>
            <a:prstDash val="solid"/>
            <a:miter lim="800000"/>
          </a:ln>
          <a:effectLst/>
        </p:spPr>
        <p:txBody>
          <a:bodyPr vert="vert" rtlCol="0" anchor="ctr"/>
          <a:lstStyle/>
          <a:p>
            <a:pPr defTabSz="1219170" fontAlgn="auto">
              <a:spcBef>
                <a:spcPts val="0"/>
              </a:spcBef>
              <a:spcAft>
                <a:spcPts val="0"/>
              </a:spcAft>
            </a:pPr>
            <a:r>
              <a:rPr lang="en-US" sz="900" b="1" kern="0" dirty="0">
                <a:solidFill>
                  <a:prstClr val="white"/>
                </a:solidFill>
                <a:latin typeface="Helvetica" pitchFamily="2" charset="0"/>
                <a:ea typeface="+mn-ea"/>
                <a:cs typeface="+mn-cs"/>
              </a:rPr>
              <a:t>Slits</a:t>
            </a:r>
          </a:p>
        </p:txBody>
      </p:sp>
      <p:sp>
        <p:nvSpPr>
          <p:cNvPr id="20" name="Down Arrow 19">
            <a:extLst>
              <a:ext uri="{FF2B5EF4-FFF2-40B4-BE49-F238E27FC236}">
                <a16:creationId xmlns:a16="http://schemas.microsoft.com/office/drawing/2014/main" id="{717D62D4-9695-949C-3DD2-F1CB50960CF2}"/>
              </a:ext>
            </a:extLst>
          </p:cNvPr>
          <p:cNvSpPr/>
          <p:nvPr/>
        </p:nvSpPr>
        <p:spPr>
          <a:xfrm>
            <a:off x="5102804" y="2966693"/>
            <a:ext cx="239239" cy="477282"/>
          </a:xfrm>
          <a:prstGeom prst="downArrow">
            <a:avLst>
              <a:gd name="adj1" fmla="val 50000"/>
              <a:gd name="adj2" fmla="val 62370"/>
            </a:avLst>
          </a:prstGeom>
          <a:solidFill>
            <a:srgbClr val="4EA72E">
              <a:lumMod val="50000"/>
            </a:srgbClr>
          </a:solidFill>
          <a:ln w="19050" cap="flat" cmpd="sng" algn="ctr">
            <a:solidFill>
              <a:srgbClr val="234915"/>
            </a:solidFill>
            <a:prstDash val="solid"/>
            <a:miter lim="800000"/>
          </a:ln>
          <a:effectLst/>
        </p:spPr>
        <p:txBody>
          <a:bodyPr vert="vert" rtlCol="0" anchor="ctr"/>
          <a:lstStyle/>
          <a:p>
            <a:pPr defTabSz="1219170" fontAlgn="auto">
              <a:spcBef>
                <a:spcPts val="0"/>
              </a:spcBef>
              <a:spcAft>
                <a:spcPts val="0"/>
              </a:spcAft>
            </a:pPr>
            <a:r>
              <a:rPr lang="en-US" sz="900" b="1" kern="0" dirty="0">
                <a:solidFill>
                  <a:prstClr val="white"/>
                </a:solidFill>
                <a:latin typeface="Helvetica" pitchFamily="2" charset="0"/>
                <a:ea typeface="+mn-ea"/>
                <a:cs typeface="+mn-cs"/>
              </a:rPr>
              <a:t>Slits</a:t>
            </a:r>
          </a:p>
        </p:txBody>
      </p:sp>
      <p:sp>
        <p:nvSpPr>
          <p:cNvPr id="19" name="Down Arrow 18">
            <a:extLst>
              <a:ext uri="{FF2B5EF4-FFF2-40B4-BE49-F238E27FC236}">
                <a16:creationId xmlns:a16="http://schemas.microsoft.com/office/drawing/2014/main" id="{436E8DFE-21D5-51E3-7FCD-F30A87BC62B2}"/>
              </a:ext>
            </a:extLst>
          </p:cNvPr>
          <p:cNvSpPr/>
          <p:nvPr/>
        </p:nvSpPr>
        <p:spPr>
          <a:xfrm>
            <a:off x="3855207" y="2728052"/>
            <a:ext cx="239239" cy="477282"/>
          </a:xfrm>
          <a:prstGeom prst="downArrow">
            <a:avLst>
              <a:gd name="adj1" fmla="val 50000"/>
              <a:gd name="adj2" fmla="val 62370"/>
            </a:avLst>
          </a:prstGeom>
          <a:solidFill>
            <a:srgbClr val="4EA72E">
              <a:lumMod val="50000"/>
            </a:srgbClr>
          </a:solidFill>
          <a:ln w="19050" cap="flat" cmpd="sng" algn="ctr">
            <a:solidFill>
              <a:srgbClr val="234915"/>
            </a:solidFill>
            <a:prstDash val="solid"/>
            <a:miter lim="800000"/>
          </a:ln>
          <a:effectLst/>
        </p:spPr>
        <p:txBody>
          <a:bodyPr vert="vert" rtlCol="0" anchor="ctr"/>
          <a:lstStyle/>
          <a:p>
            <a:pPr defTabSz="1219170" fontAlgn="auto">
              <a:spcBef>
                <a:spcPts val="0"/>
              </a:spcBef>
              <a:spcAft>
                <a:spcPts val="0"/>
              </a:spcAft>
            </a:pPr>
            <a:r>
              <a:rPr lang="en-US" sz="900" b="1" kern="0" dirty="0">
                <a:solidFill>
                  <a:prstClr val="white"/>
                </a:solidFill>
                <a:latin typeface="Helvetica" pitchFamily="2" charset="0"/>
                <a:ea typeface="+mn-ea"/>
                <a:cs typeface="+mn-cs"/>
              </a:rPr>
              <a:t>Slits</a:t>
            </a:r>
          </a:p>
        </p:txBody>
      </p:sp>
    </p:spTree>
    <p:extLst>
      <p:ext uri="{BB962C8B-B14F-4D97-AF65-F5344CB8AC3E}">
        <p14:creationId xmlns:p14="http://schemas.microsoft.com/office/powerpoint/2010/main" val="152412576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 animBg="1"/>
      <p:bldP spid="30" grpId="0" animBg="1"/>
      <p:bldP spid="21" grpId="0" animBg="1"/>
      <p:bldP spid="28" grpId="0" animBg="1"/>
      <p:bldP spid="29" grpId="0" animBg="1"/>
      <p:bldP spid="20" grpId="0" animBg="1"/>
      <p:bldP spid="1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1030549-45D8-D0BC-BDE9-F5AB48C119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Particle Identification and Detection</a:t>
            </a:r>
          </a:p>
        </p:txBody>
      </p:sp>
      <p:sp>
        <p:nvSpPr>
          <p:cNvPr id="15" name="Footer Placeholder 3">
            <a:extLst>
              <a:ext uri="{FF2B5EF4-FFF2-40B4-BE49-F238E27FC236}">
                <a16:creationId xmlns:a16="http://schemas.microsoft.com/office/drawing/2014/main" id="{4B7E9C2A-084A-E8D4-D06E-205CBDAB949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4956048" y="6291072"/>
            <a:ext cx="2276856" cy="364628"/>
          </a:xfrm>
        </p:spPr>
        <p:txBody>
          <a:bodyPr/>
          <a:lstStyle/>
          <a:p>
            <a:pPr>
              <a:defRPr/>
            </a:pPr>
            <a:r>
              <a:rPr lang="en-US" dirty="0"/>
              <a:t>P. Tsintari,  </a:t>
            </a:r>
            <a:r>
              <a:rPr lang="en-US" dirty="0" err="1"/>
              <a:t>tsintari@frib.msu.edu</a:t>
            </a:r>
            <a:endParaRPr lang="en-US" dirty="0"/>
          </a:p>
        </p:txBody>
      </p:sp>
      <p:sp>
        <p:nvSpPr>
          <p:cNvPr id="16" name="Slide Number Placeholder 4">
            <a:extLst>
              <a:ext uri="{FF2B5EF4-FFF2-40B4-BE49-F238E27FC236}">
                <a16:creationId xmlns:a16="http://schemas.microsoft.com/office/drawing/2014/main" id="{4599269A-178D-1628-8F3D-055C0E798D4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11176000" y="6356450"/>
            <a:ext cx="1016000" cy="364628"/>
          </a:xfrm>
        </p:spPr>
        <p:txBody>
          <a:bodyPr/>
          <a:lstStyle/>
          <a:p>
            <a:pPr>
              <a:defRPr/>
            </a:pPr>
            <a:r>
              <a:rPr lang="en-US" dirty="0"/>
              <a:t>Slide </a:t>
            </a:r>
            <a:fld id="{35AD4620-7552-4207-8973-898801ED212B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71BFDB4-3F3B-1642-F1CC-91038DD07F5C}"/>
              </a:ext>
            </a:extLst>
          </p:cNvPr>
          <p:cNvSpPr txBox="1"/>
          <p:nvPr/>
        </p:nvSpPr>
        <p:spPr>
          <a:xfrm>
            <a:off x="9244215" y="6071817"/>
            <a:ext cx="174438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latin typeface="Calibri Light" panose="020F0302020204030204" pitchFamily="34" charset="0"/>
                <a:cs typeface="Calibri Light" panose="020F0302020204030204" pitchFamily="34" charset="0"/>
              </a:rPr>
              <a:t>P.  Tsintari et al. PRR (2025)</a:t>
            </a: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BE2212AB-A6D8-69F8-5C16-6A55DBE501D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57400" y="1376818"/>
            <a:ext cx="7772400" cy="4455473"/>
          </a:xfrm>
          <a:prstGeom prst="rect">
            <a:avLst/>
          </a:prstGeom>
        </p:spPr>
      </p:pic>
      <p:grpSp>
        <p:nvGrpSpPr>
          <p:cNvPr id="21" name="Group 20">
            <a:extLst>
              <a:ext uri="{FF2B5EF4-FFF2-40B4-BE49-F238E27FC236}">
                <a16:creationId xmlns:a16="http://schemas.microsoft.com/office/drawing/2014/main" id="{0B2FA306-509A-A5E0-84CF-C27B79BB95B6}"/>
              </a:ext>
            </a:extLst>
          </p:cNvPr>
          <p:cNvGrpSpPr/>
          <p:nvPr/>
        </p:nvGrpSpPr>
        <p:grpSpPr>
          <a:xfrm>
            <a:off x="10493322" y="1038801"/>
            <a:ext cx="1513235" cy="1901406"/>
            <a:chOff x="3453322" y="4563270"/>
            <a:chExt cx="1326181" cy="1531236"/>
          </a:xfrm>
        </p:grpSpPr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079557F9-11B6-0E6B-467F-895E78B3707A}"/>
                </a:ext>
              </a:extLst>
            </p:cNvPr>
            <p:cNvGrpSpPr/>
            <p:nvPr/>
          </p:nvGrpSpPr>
          <p:grpSpPr>
            <a:xfrm>
              <a:off x="3701853" y="4563270"/>
              <a:ext cx="829120" cy="1240051"/>
              <a:chOff x="3701853" y="4563270"/>
              <a:chExt cx="829120" cy="1240051"/>
            </a:xfrm>
          </p:grpSpPr>
          <p:pic>
            <p:nvPicPr>
              <p:cNvPr id="24" name="Picture 23" descr="A close up of a machine&#10;&#10;Description automatically generated">
                <a:extLst>
                  <a:ext uri="{FF2B5EF4-FFF2-40B4-BE49-F238E27FC236}">
                    <a16:creationId xmlns:a16="http://schemas.microsoft.com/office/drawing/2014/main" id="{0E54AE90-9C7B-3A65-6BD7-E12ABD760E3C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/>
              <a:srcRect r="12328" b="3341"/>
              <a:stretch/>
            </p:blipFill>
            <p:spPr>
              <a:xfrm>
                <a:off x="3701853" y="4788025"/>
                <a:ext cx="829120" cy="1015296"/>
              </a:xfrm>
              <a:prstGeom prst="rect">
                <a:avLst/>
              </a:prstGeom>
            </p:spPr>
          </p:pic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F171217F-01C8-A257-DA1A-EA038CDE4468}"/>
                  </a:ext>
                </a:extLst>
              </p:cNvPr>
              <p:cNvSpPr txBox="1"/>
              <p:nvPr/>
            </p:nvSpPr>
            <p:spPr>
              <a:xfrm>
                <a:off x="3701853" y="4563270"/>
                <a:ext cx="690064" cy="2726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l-GR" sz="1600" b="1" dirty="0">
                    <a:latin typeface="Garamond" panose="02020404030301010803" pitchFamily="18" charset="0"/>
                  </a:rPr>
                  <a:t>Δ</a:t>
                </a:r>
                <a:r>
                  <a:rPr lang="en-US" sz="1600" b="1" dirty="0">
                    <a:latin typeface="Garamond" panose="02020404030301010803" pitchFamily="18" charset="0"/>
                  </a:rPr>
                  <a:t>E - E</a:t>
                </a:r>
              </a:p>
            </p:txBody>
          </p:sp>
        </p:grp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0C867989-632F-5843-6468-3F66A98A46EE}"/>
                </a:ext>
              </a:extLst>
            </p:cNvPr>
            <p:cNvSpPr txBox="1"/>
            <p:nvPr/>
          </p:nvSpPr>
          <p:spPr>
            <a:xfrm>
              <a:off x="3453322" y="5821862"/>
              <a:ext cx="1326181" cy="2726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>
                  <a:latin typeface="Garamond" panose="02020404030301010803" pitchFamily="18" charset="0"/>
                </a:rPr>
                <a:t>Recoil Detection</a:t>
              </a:r>
            </a:p>
          </p:txBody>
        </p:sp>
      </p:grpSp>
      <p:sp>
        <p:nvSpPr>
          <p:cNvPr id="26" name="TextBox 25">
            <a:extLst>
              <a:ext uri="{FF2B5EF4-FFF2-40B4-BE49-F238E27FC236}">
                <a16:creationId xmlns:a16="http://schemas.microsoft.com/office/drawing/2014/main" id="{6D94092F-8748-A935-B68B-3A437914552D}"/>
              </a:ext>
            </a:extLst>
          </p:cNvPr>
          <p:cNvSpPr txBox="1"/>
          <p:nvPr/>
        </p:nvSpPr>
        <p:spPr>
          <a:xfrm>
            <a:off x="5219830" y="1166913"/>
            <a:ext cx="1752339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b="1" baseline="30000" dirty="0">
                <a:solidFill>
                  <a:srgbClr val="064308"/>
                </a:solidFill>
                <a:latin typeface="Garamond" panose="02020404030301010803" pitchFamily="18" charset="0"/>
              </a:rPr>
              <a:t>58</a:t>
            </a:r>
            <a:r>
              <a:rPr lang="en-US" sz="2200" b="1" dirty="0">
                <a:solidFill>
                  <a:srgbClr val="064308"/>
                </a:solidFill>
                <a:latin typeface="Garamond" panose="02020404030301010803" pitchFamily="18" charset="0"/>
              </a:rPr>
              <a:t>Fe(</a:t>
            </a:r>
            <a:r>
              <a:rPr lang="en-US" sz="2200" b="1" dirty="0" err="1">
                <a:solidFill>
                  <a:srgbClr val="064308"/>
                </a:solidFill>
                <a:latin typeface="Garamond" panose="02020404030301010803" pitchFamily="18" charset="0"/>
              </a:rPr>
              <a:t>p,n</a:t>
            </a:r>
            <a:r>
              <a:rPr lang="en-US" sz="2200" b="1" dirty="0">
                <a:solidFill>
                  <a:srgbClr val="064308"/>
                </a:solidFill>
                <a:latin typeface="Garamond" panose="02020404030301010803" pitchFamily="18" charset="0"/>
              </a:rPr>
              <a:t>)</a:t>
            </a:r>
            <a:r>
              <a:rPr lang="en-US" sz="2200" b="1" baseline="30000" dirty="0">
                <a:solidFill>
                  <a:srgbClr val="064308"/>
                </a:solidFill>
                <a:latin typeface="Garamond" panose="02020404030301010803" pitchFamily="18" charset="0"/>
              </a:rPr>
              <a:t>58</a:t>
            </a:r>
            <a:r>
              <a:rPr lang="en-US" sz="2200" b="1" dirty="0">
                <a:solidFill>
                  <a:srgbClr val="064308"/>
                </a:solidFill>
                <a:latin typeface="Garamond" panose="02020404030301010803" pitchFamily="18" charset="0"/>
              </a:rPr>
              <a:t>Co</a:t>
            </a:r>
          </a:p>
        </p:txBody>
      </p:sp>
    </p:spTree>
    <p:extLst>
      <p:ext uri="{BB962C8B-B14F-4D97-AF65-F5344CB8AC3E}">
        <p14:creationId xmlns:p14="http://schemas.microsoft.com/office/powerpoint/2010/main" val="234540578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BF9D656-3E51-B5FD-3D48-B49DFDFF1F3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 descr="A blue and yellow dot graph&#10;&#10;AI-generated content may be incorrect.">
            <a:extLst>
              <a:ext uri="{FF2B5EF4-FFF2-40B4-BE49-F238E27FC236}">
                <a16:creationId xmlns:a16="http://schemas.microsoft.com/office/drawing/2014/main" id="{CAD2E25A-33B4-E475-FFD8-C49A4300E8C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18207" y="1836128"/>
            <a:ext cx="5871538" cy="3365817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B2D8EDD2-7F52-42BC-0E38-AAB92E742E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Particle Identification and Detection</a:t>
            </a:r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66CF3AEE-DEBE-3FB3-FC93-8826973ED645}"/>
              </a:ext>
            </a:extLst>
          </p:cNvPr>
          <p:cNvSpPr/>
          <p:nvPr/>
        </p:nvSpPr>
        <p:spPr>
          <a:xfrm>
            <a:off x="9137556" y="3798332"/>
            <a:ext cx="997044" cy="193439"/>
          </a:xfrm>
          <a:prstGeom prst="ellipse">
            <a:avLst/>
          </a:prstGeom>
          <a:noFill/>
          <a:ln w="19050" cap="flat" cmpd="sng" algn="ctr">
            <a:solidFill>
              <a:srgbClr val="FD19EF">
                <a:lumMod val="60000"/>
                <a:lumOff val="4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609502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sp>
        <p:nvSpPr>
          <p:cNvPr id="46" name="Oval 45">
            <a:extLst>
              <a:ext uri="{FF2B5EF4-FFF2-40B4-BE49-F238E27FC236}">
                <a16:creationId xmlns:a16="http://schemas.microsoft.com/office/drawing/2014/main" id="{656BDC35-E59F-D026-44F3-0C355B587736}"/>
              </a:ext>
            </a:extLst>
          </p:cNvPr>
          <p:cNvSpPr/>
          <p:nvPr/>
        </p:nvSpPr>
        <p:spPr>
          <a:xfrm>
            <a:off x="9132163" y="3679994"/>
            <a:ext cx="745724" cy="144990"/>
          </a:xfrm>
          <a:prstGeom prst="ellipse">
            <a:avLst/>
          </a:prstGeom>
          <a:noFill/>
          <a:ln w="19050" cap="flat" cmpd="sng" algn="ctr">
            <a:solidFill>
              <a:srgbClr val="92D05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609502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EC6E9845-488C-770C-337D-34CC99F02872}"/>
              </a:ext>
            </a:extLst>
          </p:cNvPr>
          <p:cNvSpPr/>
          <p:nvPr/>
        </p:nvSpPr>
        <p:spPr>
          <a:xfrm>
            <a:off x="7239000" y="3175716"/>
            <a:ext cx="1011154" cy="410592"/>
          </a:xfrm>
          <a:prstGeom prst="ellipse">
            <a:avLst/>
          </a:prstGeom>
          <a:noFill/>
          <a:ln w="19050" cap="flat" cmpd="sng" algn="ctr">
            <a:solidFill>
              <a:srgbClr val="FFF600">
                <a:lumMod val="75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609502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D2909481-45E1-B4EA-4255-0F250DF1F46A}"/>
              </a:ext>
            </a:extLst>
          </p:cNvPr>
          <p:cNvSpPr txBox="1"/>
          <p:nvPr/>
        </p:nvSpPr>
        <p:spPr>
          <a:xfrm>
            <a:off x="10021742" y="3962742"/>
            <a:ext cx="5741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09502" fontAlgn="auto">
              <a:spcBef>
                <a:spcPts val="0"/>
              </a:spcBef>
              <a:spcAft>
                <a:spcPts val="0"/>
              </a:spcAft>
            </a:pPr>
            <a:r>
              <a:rPr lang="en-US" b="1" baseline="30000" dirty="0">
                <a:solidFill>
                  <a:srgbClr val="FD19EF">
                    <a:lumMod val="75000"/>
                  </a:srgbClr>
                </a:solidFill>
                <a:latin typeface="Garamond" panose="02020404030301010803"/>
                <a:ea typeface="+mn-ea"/>
                <a:cs typeface="+mn-cs"/>
              </a:rPr>
              <a:t>58</a:t>
            </a:r>
            <a:r>
              <a:rPr lang="en-US" b="1" dirty="0">
                <a:solidFill>
                  <a:srgbClr val="FD19EF">
                    <a:lumMod val="75000"/>
                  </a:srgbClr>
                </a:solidFill>
                <a:latin typeface="Garamond" panose="02020404030301010803"/>
                <a:ea typeface="+mn-ea"/>
                <a:cs typeface="+mn-cs"/>
              </a:rPr>
              <a:t>Fe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754D2F97-AA0E-0139-6BCE-9D4A60A6A76F}"/>
              </a:ext>
            </a:extLst>
          </p:cNvPr>
          <p:cNvSpPr txBox="1"/>
          <p:nvPr/>
        </p:nvSpPr>
        <p:spPr>
          <a:xfrm>
            <a:off x="10001574" y="3440668"/>
            <a:ext cx="590226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defTabSz="609502" fontAlgn="auto">
              <a:spcBef>
                <a:spcPts val="0"/>
              </a:spcBef>
              <a:spcAft>
                <a:spcPts val="0"/>
              </a:spcAft>
            </a:pPr>
            <a:r>
              <a:rPr lang="en-US" b="1" baseline="30000" dirty="0">
                <a:solidFill>
                  <a:srgbClr val="064308"/>
                </a:solidFill>
                <a:latin typeface="Garamond" panose="02020404030301010803"/>
                <a:ea typeface="+mn-ea"/>
                <a:cs typeface="+mn-cs"/>
              </a:rPr>
              <a:t>58</a:t>
            </a:r>
            <a:r>
              <a:rPr lang="en-US" b="1" dirty="0">
                <a:solidFill>
                  <a:srgbClr val="064308"/>
                </a:solidFill>
                <a:latin typeface="Garamond" panose="02020404030301010803"/>
                <a:ea typeface="+mn-ea"/>
                <a:cs typeface="+mn-cs"/>
              </a:rPr>
              <a:t>Ni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D7B0075D-045F-6CDE-AC15-52B4ADE4B852}"/>
              </a:ext>
            </a:extLst>
          </p:cNvPr>
          <p:cNvSpPr txBox="1"/>
          <p:nvPr/>
        </p:nvSpPr>
        <p:spPr>
          <a:xfrm>
            <a:off x="6752673" y="2895600"/>
            <a:ext cx="16900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09502" fontAlgn="auto">
              <a:spcBef>
                <a:spcPts val="0"/>
              </a:spcBef>
              <a:spcAft>
                <a:spcPts val="0"/>
              </a:spcAft>
            </a:pPr>
            <a:r>
              <a:rPr lang="en-US" sz="1400" b="1" dirty="0">
                <a:solidFill>
                  <a:schemeClr val="accent6">
                    <a:lumMod val="75000"/>
                  </a:schemeClr>
                </a:solidFill>
                <a:latin typeface="Garamond" panose="02020404030301010803"/>
                <a:ea typeface="+mn-ea"/>
                <a:cs typeface="+mn-cs"/>
              </a:rPr>
              <a:t>Fusion Evaporation</a:t>
            </a:r>
          </a:p>
        </p:txBody>
      </p:sp>
      <p:sp>
        <p:nvSpPr>
          <p:cNvPr id="15" name="Footer Placeholder 3">
            <a:extLst>
              <a:ext uri="{FF2B5EF4-FFF2-40B4-BE49-F238E27FC236}">
                <a16:creationId xmlns:a16="http://schemas.microsoft.com/office/drawing/2014/main" id="{799F4D48-CDB7-DD7D-1C76-831DE57EF076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4956048" y="6291072"/>
            <a:ext cx="2276856" cy="364628"/>
          </a:xfrm>
        </p:spPr>
        <p:txBody>
          <a:bodyPr/>
          <a:lstStyle/>
          <a:p>
            <a:pPr>
              <a:defRPr/>
            </a:pPr>
            <a:r>
              <a:rPr lang="en-US" dirty="0"/>
              <a:t>P. Tsintari,  </a:t>
            </a:r>
            <a:r>
              <a:rPr lang="en-US" dirty="0" err="1"/>
              <a:t>tsintari@frib.msu.edu</a:t>
            </a:r>
            <a:endParaRPr lang="en-US" dirty="0"/>
          </a:p>
        </p:txBody>
      </p:sp>
      <p:sp>
        <p:nvSpPr>
          <p:cNvPr id="16" name="Slide Number Placeholder 4">
            <a:extLst>
              <a:ext uri="{FF2B5EF4-FFF2-40B4-BE49-F238E27FC236}">
                <a16:creationId xmlns:a16="http://schemas.microsoft.com/office/drawing/2014/main" id="{5CBE8EDF-F502-5EFC-442F-B166FFE81F7A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11176000" y="6356450"/>
            <a:ext cx="1016000" cy="364628"/>
          </a:xfrm>
        </p:spPr>
        <p:txBody>
          <a:bodyPr/>
          <a:lstStyle/>
          <a:p>
            <a:pPr>
              <a:defRPr/>
            </a:pPr>
            <a:r>
              <a:rPr lang="en-US" dirty="0"/>
              <a:t>Slide </a:t>
            </a:r>
            <a:fld id="{35AD4620-7552-4207-8973-898801ED212B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FCF6EEC-1668-0DD0-DFF8-1CAF176E146A}"/>
              </a:ext>
            </a:extLst>
          </p:cNvPr>
          <p:cNvSpPr txBox="1"/>
          <p:nvPr/>
        </p:nvSpPr>
        <p:spPr>
          <a:xfrm>
            <a:off x="9244215" y="6071817"/>
            <a:ext cx="174438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latin typeface="Calibri Light" panose="020F0302020204030204" pitchFamily="34" charset="0"/>
                <a:cs typeface="Calibri Light" panose="020F0302020204030204" pitchFamily="34" charset="0"/>
              </a:rPr>
              <a:t>P.  Tsintari et al. PRR (2025)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AA3C26FD-73F2-D48D-7E98-0CB40098900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5243" y="1093325"/>
            <a:ext cx="4306865" cy="246888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4F13BC94-9CAF-B23B-2385-0A92D596AB27}"/>
              </a:ext>
            </a:extLst>
          </p:cNvPr>
          <p:cNvPicPr>
            <a:picLocks noChangeAspect="1"/>
          </p:cNvPicPr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762000" y="3657334"/>
            <a:ext cx="4308228" cy="2345630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87D1D7C8-0A16-03DC-957B-995D7F49BA5D}"/>
              </a:ext>
            </a:extLst>
          </p:cNvPr>
          <p:cNvSpPr txBox="1"/>
          <p:nvPr/>
        </p:nvSpPr>
        <p:spPr>
          <a:xfrm>
            <a:off x="7059071" y="1713873"/>
            <a:ext cx="296267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latin typeface="Garamond" panose="02020404030301010803" pitchFamily="18" charset="0"/>
              </a:rPr>
              <a:t>Gated on neutron detection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3B5DC10C-DD87-8B6D-5CE3-9FBF10CFB195}"/>
              </a:ext>
            </a:extLst>
          </p:cNvPr>
          <p:cNvSpPr txBox="1"/>
          <p:nvPr/>
        </p:nvSpPr>
        <p:spPr>
          <a:xfrm>
            <a:off x="5000334" y="966164"/>
            <a:ext cx="1752339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b="1" baseline="30000" dirty="0">
                <a:solidFill>
                  <a:srgbClr val="064308"/>
                </a:solidFill>
                <a:latin typeface="Garamond" panose="02020404030301010803" pitchFamily="18" charset="0"/>
              </a:rPr>
              <a:t>58</a:t>
            </a:r>
            <a:r>
              <a:rPr lang="en-US" sz="2200" b="1" dirty="0">
                <a:solidFill>
                  <a:srgbClr val="064308"/>
                </a:solidFill>
                <a:latin typeface="Garamond" panose="02020404030301010803" pitchFamily="18" charset="0"/>
              </a:rPr>
              <a:t>Fe(</a:t>
            </a:r>
            <a:r>
              <a:rPr lang="en-US" sz="2200" b="1" dirty="0" err="1">
                <a:solidFill>
                  <a:srgbClr val="064308"/>
                </a:solidFill>
                <a:latin typeface="Garamond" panose="02020404030301010803" pitchFamily="18" charset="0"/>
              </a:rPr>
              <a:t>p,n</a:t>
            </a:r>
            <a:r>
              <a:rPr lang="en-US" sz="2200" b="1" dirty="0">
                <a:solidFill>
                  <a:srgbClr val="064308"/>
                </a:solidFill>
                <a:latin typeface="Garamond" panose="02020404030301010803" pitchFamily="18" charset="0"/>
              </a:rPr>
              <a:t>)</a:t>
            </a:r>
            <a:r>
              <a:rPr lang="en-US" sz="2200" b="1" baseline="30000" dirty="0">
                <a:solidFill>
                  <a:srgbClr val="064308"/>
                </a:solidFill>
                <a:latin typeface="Garamond" panose="02020404030301010803" pitchFamily="18" charset="0"/>
              </a:rPr>
              <a:t>58</a:t>
            </a:r>
            <a:r>
              <a:rPr lang="en-US" sz="2200" b="1" dirty="0">
                <a:solidFill>
                  <a:srgbClr val="064308"/>
                </a:solidFill>
                <a:latin typeface="Garamond" panose="02020404030301010803" pitchFamily="18" charset="0"/>
              </a:rPr>
              <a:t>Co</a:t>
            </a:r>
          </a:p>
        </p:txBody>
      </p:sp>
      <p:sp>
        <p:nvSpPr>
          <p:cNvPr id="5" name="Plus 4">
            <a:extLst>
              <a:ext uri="{FF2B5EF4-FFF2-40B4-BE49-F238E27FC236}">
                <a16:creationId xmlns:a16="http://schemas.microsoft.com/office/drawing/2014/main" id="{4A9FFB0C-9927-E35C-DCA6-4819533CDE21}"/>
              </a:ext>
            </a:extLst>
          </p:cNvPr>
          <p:cNvSpPr/>
          <p:nvPr/>
        </p:nvSpPr>
        <p:spPr>
          <a:xfrm>
            <a:off x="2810186" y="3505200"/>
            <a:ext cx="381000" cy="376434"/>
          </a:xfrm>
          <a:prstGeom prst="mathPlus">
            <a:avLst/>
          </a:prstGeom>
          <a:solidFill>
            <a:srgbClr val="FF0000"/>
          </a:solidFill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595CE73-170A-B537-15B1-B959CA6728C1}"/>
              </a:ext>
            </a:extLst>
          </p:cNvPr>
          <p:cNvSpPr txBox="1"/>
          <p:nvPr/>
        </p:nvSpPr>
        <p:spPr>
          <a:xfrm>
            <a:off x="2104473" y="3895051"/>
            <a:ext cx="3273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FF0000"/>
                </a:solidFill>
              </a:rPr>
              <a:t>n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5FDF651-95E6-DB49-6432-E331C05523A8}"/>
              </a:ext>
            </a:extLst>
          </p:cNvPr>
          <p:cNvSpPr txBox="1"/>
          <p:nvPr/>
        </p:nvSpPr>
        <p:spPr>
          <a:xfrm>
            <a:off x="2117319" y="4759556"/>
            <a:ext cx="3273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2000" dirty="0">
                <a:latin typeface="Helvetica" pitchFamily="2" charset="0"/>
              </a:rPr>
              <a:t>γ</a:t>
            </a:r>
            <a:endParaRPr lang="en-US" sz="2000" dirty="0">
              <a:latin typeface="Helvetica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4314663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" grpId="0" animBg="1"/>
      <p:bldP spid="46" grpId="0" animBg="1"/>
      <p:bldP spid="48" grpId="0" animBg="1"/>
      <p:bldP spid="49" grpId="0"/>
      <p:bldP spid="50" grpId="0"/>
      <p:bldP spid="51" grpId="0"/>
      <p:bldP spid="1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79B492C-9130-78AA-3C12-84B60DD1458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" name="Picture 60">
            <a:extLst>
              <a:ext uri="{FF2B5EF4-FFF2-40B4-BE49-F238E27FC236}">
                <a16:creationId xmlns:a16="http://schemas.microsoft.com/office/drawing/2014/main" id="{54766542-16C4-6DAD-2BE6-1F3F87A1AB08}"/>
              </a:ext>
            </a:extLst>
          </p:cNvPr>
          <p:cNvPicPr>
            <a:picLocks noChangeAspect="1"/>
          </p:cNvPicPr>
          <p:nvPr/>
        </p:nvPicPr>
        <p:blipFill>
          <a:blip r:embed="rId3">
            <a:duotone>
              <a:prstClr val="black"/>
              <a:srgbClr val="D9C3A5">
                <a:tint val="50000"/>
                <a:satMod val="180000"/>
              </a:srgbClr>
            </a:duotone>
          </a:blip>
          <a:stretch>
            <a:fillRect/>
          </a:stretch>
        </p:blipFill>
        <p:spPr>
          <a:xfrm>
            <a:off x="2322788" y="1381422"/>
            <a:ext cx="2325412" cy="864577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394D1548-A369-FE21-D5A6-EC0ECDCBDB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Recoil Identification and Detection</a:t>
            </a:r>
          </a:p>
        </p:txBody>
      </p:sp>
      <p:sp>
        <p:nvSpPr>
          <p:cNvPr id="15" name="Footer Placeholder 3">
            <a:extLst>
              <a:ext uri="{FF2B5EF4-FFF2-40B4-BE49-F238E27FC236}">
                <a16:creationId xmlns:a16="http://schemas.microsoft.com/office/drawing/2014/main" id="{5D38A7CF-85C3-77C5-76C1-E453789F9450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4956048" y="6291072"/>
            <a:ext cx="2276856" cy="364628"/>
          </a:xfrm>
        </p:spPr>
        <p:txBody>
          <a:bodyPr/>
          <a:lstStyle/>
          <a:p>
            <a:pPr>
              <a:defRPr/>
            </a:pPr>
            <a:r>
              <a:rPr lang="en-US" dirty="0"/>
              <a:t>P. Tsintari,  </a:t>
            </a:r>
            <a:r>
              <a:rPr lang="en-US" dirty="0" err="1"/>
              <a:t>tsintari@frib.msu.edu</a:t>
            </a:r>
            <a:endParaRPr lang="en-US" dirty="0"/>
          </a:p>
        </p:txBody>
      </p:sp>
      <p:sp>
        <p:nvSpPr>
          <p:cNvPr id="16" name="Slide Number Placeholder 4">
            <a:extLst>
              <a:ext uri="{FF2B5EF4-FFF2-40B4-BE49-F238E27FC236}">
                <a16:creationId xmlns:a16="http://schemas.microsoft.com/office/drawing/2014/main" id="{5FAFCF7B-86BB-DCD5-7C95-F8481120641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11176000" y="6356450"/>
            <a:ext cx="1016000" cy="364628"/>
          </a:xfrm>
        </p:spPr>
        <p:txBody>
          <a:bodyPr/>
          <a:lstStyle/>
          <a:p>
            <a:pPr>
              <a:defRPr/>
            </a:pPr>
            <a:r>
              <a:rPr lang="en-US" dirty="0"/>
              <a:t>Slide </a:t>
            </a:r>
            <a:fld id="{35AD4620-7552-4207-8973-898801ED212B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4BF7EED-E054-117F-2DBE-23788D4D4A36}"/>
              </a:ext>
            </a:extLst>
          </p:cNvPr>
          <p:cNvSpPr txBox="1"/>
          <p:nvPr/>
        </p:nvSpPr>
        <p:spPr>
          <a:xfrm>
            <a:off x="9244215" y="6071817"/>
            <a:ext cx="174438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latin typeface="Calibri Light" panose="020F0302020204030204" pitchFamily="34" charset="0"/>
                <a:cs typeface="Calibri Light" panose="020F0302020204030204" pitchFamily="34" charset="0"/>
              </a:rPr>
              <a:t>P.  Tsintari et al. PRR (2025)</a:t>
            </a:r>
          </a:p>
        </p:txBody>
      </p:sp>
      <p:pic>
        <p:nvPicPr>
          <p:cNvPr id="22" name="Picture 21" descr="A close up of a machine&#10;&#10;Description automatically generated">
            <a:extLst>
              <a:ext uri="{FF2B5EF4-FFF2-40B4-BE49-F238E27FC236}">
                <a16:creationId xmlns:a16="http://schemas.microsoft.com/office/drawing/2014/main" id="{E23F64E6-0359-7187-5274-14D6C723F53D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12328" b="3341"/>
          <a:stretch/>
        </p:blipFill>
        <p:spPr>
          <a:xfrm>
            <a:off x="4953000" y="1312226"/>
            <a:ext cx="959448" cy="1278574"/>
          </a:xfrm>
          <a:prstGeom prst="rect">
            <a:avLst/>
          </a:prstGeom>
        </p:spPr>
      </p:pic>
      <p:grpSp>
        <p:nvGrpSpPr>
          <p:cNvPr id="24" name="Group 23">
            <a:extLst>
              <a:ext uri="{FF2B5EF4-FFF2-40B4-BE49-F238E27FC236}">
                <a16:creationId xmlns:a16="http://schemas.microsoft.com/office/drawing/2014/main" id="{2F7853BE-90E7-7A77-F3D2-4FF579DA6CCE}"/>
              </a:ext>
            </a:extLst>
          </p:cNvPr>
          <p:cNvGrpSpPr>
            <a:grpSpLocks noChangeAspect="1"/>
          </p:cNvGrpSpPr>
          <p:nvPr/>
        </p:nvGrpSpPr>
        <p:grpSpPr>
          <a:xfrm>
            <a:off x="627533" y="1355850"/>
            <a:ext cx="1102812" cy="1038926"/>
            <a:chOff x="648728" y="1676314"/>
            <a:chExt cx="4112288" cy="3874063"/>
          </a:xfrm>
        </p:grpSpPr>
        <p:pic>
          <p:nvPicPr>
            <p:cNvPr id="25" name="Picture 24" descr="A white object with black text and black objects&#10;&#10;Description automatically generated with medium confidence">
              <a:extLst>
                <a:ext uri="{FF2B5EF4-FFF2-40B4-BE49-F238E27FC236}">
                  <a16:creationId xmlns:a16="http://schemas.microsoft.com/office/drawing/2014/main" id="{0B023723-C486-8E5A-EA7C-9F42CD01FF0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l="925" r="1822" b="6175"/>
            <a:stretch>
              <a:fillRect/>
            </a:stretch>
          </p:blipFill>
          <p:spPr>
            <a:xfrm>
              <a:off x="648728" y="1676314"/>
              <a:ext cx="4112288" cy="3874063"/>
            </a:xfrm>
            <a:prstGeom prst="rect">
              <a:avLst/>
            </a:prstGeom>
          </p:spPr>
        </p:pic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115ADA0B-6342-74F4-0D28-43A2E5A68C4F}"/>
                </a:ext>
              </a:extLst>
            </p:cNvPr>
            <p:cNvSpPr/>
            <p:nvPr/>
          </p:nvSpPr>
          <p:spPr>
            <a:xfrm>
              <a:off x="2438400" y="3428999"/>
              <a:ext cx="105103" cy="134007"/>
            </a:xfrm>
            <a:prstGeom prst="rect">
              <a:avLst/>
            </a:prstGeom>
            <a:solidFill>
              <a:srgbClr val="FFFFFF"/>
            </a:solidFill>
            <a:ln w="9525" cap="flat" cmpd="sng" algn="ctr">
              <a:solidFill>
                <a:srgbClr val="FFFFFF">
                  <a:lumMod val="50000"/>
                </a:srgbClr>
              </a:solidFill>
              <a:prstDash val="solid"/>
            </a:ln>
            <a:effectLst>
              <a:innerShdw blurRad="63500" dist="50800" dir="8100000">
                <a:srgbClr val="000000">
                  <a:lumMod val="50000"/>
                  <a:lumOff val="50000"/>
                  <a:alpha val="50000"/>
                </a:srgbClr>
              </a:innerShdw>
            </a:effectLst>
          </p:spPr>
          <p:txBody>
            <a:bodyPr rtlCol="0" anchor="ctr"/>
            <a:lstStyle/>
            <a:p>
              <a:pPr marL="0" marR="0" lvl="0" indent="0" algn="ctr" defTabSz="609502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aramond" panose="02020404030301010803"/>
                <a:ea typeface="+mn-ea"/>
                <a:cs typeface="+mn-cs"/>
              </a:endParaRPr>
            </a:p>
          </p:txBody>
        </p:sp>
      </p:grpSp>
      <p:sp>
        <p:nvSpPr>
          <p:cNvPr id="40" name="Freeform 39">
            <a:extLst>
              <a:ext uri="{FF2B5EF4-FFF2-40B4-BE49-F238E27FC236}">
                <a16:creationId xmlns:a16="http://schemas.microsoft.com/office/drawing/2014/main" id="{2770ACDC-06E4-95BD-3421-31A78C810A8B}"/>
              </a:ext>
            </a:extLst>
          </p:cNvPr>
          <p:cNvSpPr/>
          <p:nvPr/>
        </p:nvSpPr>
        <p:spPr>
          <a:xfrm>
            <a:off x="1657653" y="1381422"/>
            <a:ext cx="3368040" cy="456326"/>
          </a:xfrm>
          <a:custGeom>
            <a:avLst/>
            <a:gdLst>
              <a:gd name="connsiteX0" fmla="*/ 0 w 3368040"/>
              <a:gd name="connsiteY0" fmla="*/ 533400 h 563880"/>
              <a:gd name="connsiteX1" fmla="*/ 914400 w 3368040"/>
              <a:gd name="connsiteY1" fmla="*/ 0 h 563880"/>
              <a:gd name="connsiteX2" fmla="*/ 3230880 w 3368040"/>
              <a:gd name="connsiteY2" fmla="*/ 533400 h 563880"/>
              <a:gd name="connsiteX3" fmla="*/ 3368040 w 3368040"/>
              <a:gd name="connsiteY3" fmla="*/ 563880 h 5638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68040" h="563880">
                <a:moveTo>
                  <a:pt x="0" y="533400"/>
                </a:moveTo>
                <a:cubicBezTo>
                  <a:pt x="187960" y="266700"/>
                  <a:pt x="375920" y="0"/>
                  <a:pt x="914400" y="0"/>
                </a:cubicBezTo>
                <a:cubicBezTo>
                  <a:pt x="1452880" y="0"/>
                  <a:pt x="3230880" y="533400"/>
                  <a:pt x="3230880" y="533400"/>
                </a:cubicBezTo>
                <a:lnTo>
                  <a:pt x="3368040" y="563880"/>
                </a:lnTo>
              </a:path>
            </a:pathLst>
          </a:custGeom>
          <a:noFill/>
          <a:ln>
            <a:solidFill>
              <a:srgbClr val="C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Freeform 43">
            <a:extLst>
              <a:ext uri="{FF2B5EF4-FFF2-40B4-BE49-F238E27FC236}">
                <a16:creationId xmlns:a16="http://schemas.microsoft.com/office/drawing/2014/main" id="{C97AE770-3FC7-D69B-5FAF-77590858EC56}"/>
              </a:ext>
            </a:extLst>
          </p:cNvPr>
          <p:cNvSpPr/>
          <p:nvPr/>
        </p:nvSpPr>
        <p:spPr>
          <a:xfrm>
            <a:off x="1615609" y="1584305"/>
            <a:ext cx="3410083" cy="412135"/>
          </a:xfrm>
          <a:custGeom>
            <a:avLst/>
            <a:gdLst>
              <a:gd name="connsiteX0" fmla="*/ 0 w 3535680"/>
              <a:gd name="connsiteY0" fmla="*/ 335935 h 412135"/>
              <a:gd name="connsiteX1" fmla="*/ 1402080 w 3535680"/>
              <a:gd name="connsiteY1" fmla="*/ 655 h 412135"/>
              <a:gd name="connsiteX2" fmla="*/ 3535680 w 3535680"/>
              <a:gd name="connsiteY2" fmla="*/ 412135 h 4121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535680" h="412135">
                <a:moveTo>
                  <a:pt x="0" y="335935"/>
                </a:moveTo>
                <a:cubicBezTo>
                  <a:pt x="406400" y="161945"/>
                  <a:pt x="812800" y="-12045"/>
                  <a:pt x="1402080" y="655"/>
                </a:cubicBezTo>
                <a:cubicBezTo>
                  <a:pt x="1991360" y="13355"/>
                  <a:pt x="2763520" y="212745"/>
                  <a:pt x="3535680" y="412135"/>
                </a:cubicBezTo>
              </a:path>
            </a:pathLst>
          </a:custGeom>
          <a:noFill/>
          <a:ln>
            <a:solidFill>
              <a:srgbClr val="C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Freeform 52">
            <a:extLst>
              <a:ext uri="{FF2B5EF4-FFF2-40B4-BE49-F238E27FC236}">
                <a16:creationId xmlns:a16="http://schemas.microsoft.com/office/drawing/2014/main" id="{FA2D50D2-2C49-C18B-07C1-006CAF7614C8}"/>
              </a:ext>
            </a:extLst>
          </p:cNvPr>
          <p:cNvSpPr/>
          <p:nvPr/>
        </p:nvSpPr>
        <p:spPr>
          <a:xfrm>
            <a:off x="1614116" y="1428133"/>
            <a:ext cx="3338884" cy="456326"/>
          </a:xfrm>
          <a:custGeom>
            <a:avLst/>
            <a:gdLst>
              <a:gd name="connsiteX0" fmla="*/ 0 w 3618131"/>
              <a:gd name="connsiteY0" fmla="*/ 456326 h 456326"/>
              <a:gd name="connsiteX1" fmla="*/ 1144988 w 3618131"/>
              <a:gd name="connsiteY1" fmla="*/ 3102 h 456326"/>
              <a:gd name="connsiteX2" fmla="*/ 3331596 w 3618131"/>
              <a:gd name="connsiteY2" fmla="*/ 257544 h 456326"/>
              <a:gd name="connsiteX3" fmla="*/ 3527901 w 3618131"/>
              <a:gd name="connsiteY3" fmla="*/ 275976 h 4563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18131" h="456326">
                <a:moveTo>
                  <a:pt x="0" y="456326"/>
                </a:moveTo>
                <a:cubicBezTo>
                  <a:pt x="294861" y="246279"/>
                  <a:pt x="589722" y="36232"/>
                  <a:pt x="1144988" y="3102"/>
                </a:cubicBezTo>
                <a:cubicBezTo>
                  <a:pt x="1700254" y="-30028"/>
                  <a:pt x="2934444" y="212065"/>
                  <a:pt x="3331596" y="257544"/>
                </a:cubicBezTo>
                <a:cubicBezTo>
                  <a:pt x="3728748" y="303023"/>
                  <a:pt x="3628324" y="289499"/>
                  <a:pt x="3527901" y="275976"/>
                </a:cubicBezTo>
              </a:path>
            </a:pathLst>
          </a:custGeom>
          <a:noFill/>
          <a:ln>
            <a:solidFill>
              <a:srgbClr val="C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Freeform 53">
            <a:extLst>
              <a:ext uri="{FF2B5EF4-FFF2-40B4-BE49-F238E27FC236}">
                <a16:creationId xmlns:a16="http://schemas.microsoft.com/office/drawing/2014/main" id="{319AFD9C-E452-5553-446F-A8052E29003A}"/>
              </a:ext>
            </a:extLst>
          </p:cNvPr>
          <p:cNvSpPr/>
          <p:nvPr/>
        </p:nvSpPr>
        <p:spPr>
          <a:xfrm>
            <a:off x="1668780" y="1425372"/>
            <a:ext cx="3284220" cy="433907"/>
          </a:xfrm>
          <a:custGeom>
            <a:avLst/>
            <a:gdLst>
              <a:gd name="connsiteX0" fmla="*/ 0 w 3284220"/>
              <a:gd name="connsiteY0" fmla="*/ 611868 h 611868"/>
              <a:gd name="connsiteX1" fmla="*/ 1752600 w 3284220"/>
              <a:gd name="connsiteY1" fmla="*/ 2268 h 611868"/>
              <a:gd name="connsiteX2" fmla="*/ 3284220 w 3284220"/>
              <a:gd name="connsiteY2" fmla="*/ 444228 h 6118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284220" h="611868">
                <a:moveTo>
                  <a:pt x="0" y="611868"/>
                </a:moveTo>
                <a:cubicBezTo>
                  <a:pt x="602615" y="321038"/>
                  <a:pt x="1205230" y="30208"/>
                  <a:pt x="1752600" y="2268"/>
                </a:cubicBezTo>
                <a:cubicBezTo>
                  <a:pt x="2299970" y="-25672"/>
                  <a:pt x="2792095" y="209278"/>
                  <a:pt x="3284220" y="444228"/>
                </a:cubicBezTo>
              </a:path>
            </a:pathLst>
          </a:custGeom>
          <a:noFill/>
          <a:ln>
            <a:solidFill>
              <a:srgbClr val="C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Freeform 54">
            <a:extLst>
              <a:ext uri="{FF2B5EF4-FFF2-40B4-BE49-F238E27FC236}">
                <a16:creationId xmlns:a16="http://schemas.microsoft.com/office/drawing/2014/main" id="{61DF7685-C3DB-630A-5D78-FDADC0796EFB}"/>
              </a:ext>
            </a:extLst>
          </p:cNvPr>
          <p:cNvSpPr/>
          <p:nvPr/>
        </p:nvSpPr>
        <p:spPr>
          <a:xfrm>
            <a:off x="1541633" y="1058292"/>
            <a:ext cx="3408218" cy="823407"/>
          </a:xfrm>
          <a:custGeom>
            <a:avLst/>
            <a:gdLst>
              <a:gd name="connsiteX0" fmla="*/ 0 w 3408218"/>
              <a:gd name="connsiteY0" fmla="*/ 823407 h 823407"/>
              <a:gd name="connsiteX1" fmla="*/ 1231795 w 3408218"/>
              <a:gd name="connsiteY1" fmla="*/ 14806 h 823407"/>
              <a:gd name="connsiteX2" fmla="*/ 3408218 w 3408218"/>
              <a:gd name="connsiteY2" fmla="*/ 377543 h 8234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408218" h="823407">
                <a:moveTo>
                  <a:pt x="0" y="823407"/>
                </a:moveTo>
                <a:cubicBezTo>
                  <a:pt x="331879" y="456262"/>
                  <a:pt x="663759" y="89117"/>
                  <a:pt x="1231795" y="14806"/>
                </a:cubicBezTo>
                <a:cubicBezTo>
                  <a:pt x="1799831" y="-59505"/>
                  <a:pt x="2604024" y="159019"/>
                  <a:pt x="3408218" y="377543"/>
                </a:cubicBezTo>
              </a:path>
            </a:pathLst>
          </a:custGeom>
          <a:noFill/>
          <a:ln>
            <a:solidFill>
              <a:schemeClr val="accent3">
                <a:lumMod val="60000"/>
                <a:lumOff val="4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Freeform 55">
            <a:extLst>
              <a:ext uri="{FF2B5EF4-FFF2-40B4-BE49-F238E27FC236}">
                <a16:creationId xmlns:a16="http://schemas.microsoft.com/office/drawing/2014/main" id="{E31ED262-BF4E-09BF-48D9-5310D24DE8F0}"/>
              </a:ext>
            </a:extLst>
          </p:cNvPr>
          <p:cNvSpPr/>
          <p:nvPr/>
        </p:nvSpPr>
        <p:spPr>
          <a:xfrm>
            <a:off x="1541633" y="1904370"/>
            <a:ext cx="3461117" cy="173944"/>
          </a:xfrm>
          <a:custGeom>
            <a:avLst/>
            <a:gdLst>
              <a:gd name="connsiteX0" fmla="*/ 0 w 3461117"/>
              <a:gd name="connsiteY0" fmla="*/ 22671 h 173944"/>
              <a:gd name="connsiteX1" fmla="*/ 1526519 w 3461117"/>
              <a:gd name="connsiteY1" fmla="*/ 173812 h 173944"/>
              <a:gd name="connsiteX2" fmla="*/ 3461117 w 3461117"/>
              <a:gd name="connsiteY2" fmla="*/ 0 h 1739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461117" h="173944">
                <a:moveTo>
                  <a:pt x="0" y="22671"/>
                </a:moveTo>
                <a:cubicBezTo>
                  <a:pt x="474833" y="100130"/>
                  <a:pt x="949666" y="177590"/>
                  <a:pt x="1526519" y="173812"/>
                </a:cubicBezTo>
                <a:cubicBezTo>
                  <a:pt x="2103372" y="170034"/>
                  <a:pt x="2782244" y="85017"/>
                  <a:pt x="3461117" y="0"/>
                </a:cubicBezTo>
              </a:path>
            </a:pathLst>
          </a:custGeom>
          <a:noFill/>
          <a:ln>
            <a:solidFill>
              <a:schemeClr val="accent3">
                <a:lumMod val="60000"/>
                <a:lumOff val="4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Freeform 57">
            <a:extLst>
              <a:ext uri="{FF2B5EF4-FFF2-40B4-BE49-F238E27FC236}">
                <a16:creationId xmlns:a16="http://schemas.microsoft.com/office/drawing/2014/main" id="{7725EAA0-4808-4216-6B7F-F76BFD39584E}"/>
              </a:ext>
            </a:extLst>
          </p:cNvPr>
          <p:cNvSpPr/>
          <p:nvPr/>
        </p:nvSpPr>
        <p:spPr>
          <a:xfrm>
            <a:off x="1676400" y="1111671"/>
            <a:ext cx="3368040" cy="762849"/>
          </a:xfrm>
          <a:custGeom>
            <a:avLst/>
            <a:gdLst>
              <a:gd name="connsiteX0" fmla="*/ 0 w 3368040"/>
              <a:gd name="connsiteY0" fmla="*/ 533400 h 563880"/>
              <a:gd name="connsiteX1" fmla="*/ 914400 w 3368040"/>
              <a:gd name="connsiteY1" fmla="*/ 0 h 563880"/>
              <a:gd name="connsiteX2" fmla="*/ 3230880 w 3368040"/>
              <a:gd name="connsiteY2" fmla="*/ 533400 h 563880"/>
              <a:gd name="connsiteX3" fmla="*/ 3368040 w 3368040"/>
              <a:gd name="connsiteY3" fmla="*/ 563880 h 5638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68040" h="563880">
                <a:moveTo>
                  <a:pt x="0" y="533400"/>
                </a:moveTo>
                <a:cubicBezTo>
                  <a:pt x="187960" y="266700"/>
                  <a:pt x="375920" y="0"/>
                  <a:pt x="914400" y="0"/>
                </a:cubicBezTo>
                <a:cubicBezTo>
                  <a:pt x="1452880" y="0"/>
                  <a:pt x="3230880" y="533400"/>
                  <a:pt x="3230880" y="533400"/>
                </a:cubicBezTo>
                <a:lnTo>
                  <a:pt x="3368040" y="563880"/>
                </a:lnTo>
              </a:path>
            </a:pathLst>
          </a:custGeom>
          <a:noFill/>
          <a:ln>
            <a:solidFill>
              <a:schemeClr val="accent3">
                <a:lumMod val="60000"/>
                <a:lumOff val="4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Freeform 58">
            <a:extLst>
              <a:ext uri="{FF2B5EF4-FFF2-40B4-BE49-F238E27FC236}">
                <a16:creationId xmlns:a16="http://schemas.microsoft.com/office/drawing/2014/main" id="{BD3651A0-427F-4DC5-DEFD-8FFCF60E2193}"/>
              </a:ext>
            </a:extLst>
          </p:cNvPr>
          <p:cNvSpPr/>
          <p:nvPr/>
        </p:nvSpPr>
        <p:spPr>
          <a:xfrm>
            <a:off x="1515183" y="1874520"/>
            <a:ext cx="3461117" cy="338554"/>
          </a:xfrm>
          <a:custGeom>
            <a:avLst/>
            <a:gdLst>
              <a:gd name="connsiteX0" fmla="*/ 0 w 3461117"/>
              <a:gd name="connsiteY0" fmla="*/ 22671 h 173944"/>
              <a:gd name="connsiteX1" fmla="*/ 1526519 w 3461117"/>
              <a:gd name="connsiteY1" fmla="*/ 173812 h 173944"/>
              <a:gd name="connsiteX2" fmla="*/ 3461117 w 3461117"/>
              <a:gd name="connsiteY2" fmla="*/ 0 h 1739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461117" h="173944">
                <a:moveTo>
                  <a:pt x="0" y="22671"/>
                </a:moveTo>
                <a:cubicBezTo>
                  <a:pt x="474833" y="100130"/>
                  <a:pt x="949666" y="177590"/>
                  <a:pt x="1526519" y="173812"/>
                </a:cubicBezTo>
                <a:cubicBezTo>
                  <a:pt x="2103372" y="170034"/>
                  <a:pt x="2782244" y="85017"/>
                  <a:pt x="3461117" y="0"/>
                </a:cubicBezTo>
              </a:path>
            </a:pathLst>
          </a:custGeom>
          <a:noFill/>
          <a:ln>
            <a:solidFill>
              <a:schemeClr val="accent3">
                <a:lumMod val="60000"/>
                <a:lumOff val="4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6DB975D5-30AF-6FA4-EDE5-352B953249CE}"/>
              </a:ext>
            </a:extLst>
          </p:cNvPr>
          <p:cNvSpPr txBox="1"/>
          <p:nvPr/>
        </p:nvSpPr>
        <p:spPr>
          <a:xfrm>
            <a:off x="2031095" y="2532808"/>
            <a:ext cx="20924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Garamond" panose="02020404030301010803" pitchFamily="18" charset="0"/>
              </a:rPr>
              <a:t>Neutron – </a:t>
            </a:r>
            <a:r>
              <a:rPr lang="en-US" baseline="30000" dirty="0">
                <a:latin typeface="Garamond" panose="02020404030301010803" pitchFamily="18" charset="0"/>
              </a:rPr>
              <a:t>58</a:t>
            </a:r>
            <a:r>
              <a:rPr lang="en-US" dirty="0">
                <a:latin typeface="Garamond" panose="02020404030301010803" pitchFamily="18" charset="0"/>
              </a:rPr>
              <a:t>Co </a:t>
            </a:r>
            <a:r>
              <a:rPr lang="en-US" dirty="0" err="1">
                <a:latin typeface="Garamond" panose="02020404030301010803" pitchFamily="18" charset="0"/>
              </a:rPr>
              <a:t>ToF</a:t>
            </a:r>
            <a:endParaRPr lang="en-US" dirty="0">
              <a:latin typeface="Garamond" panose="02020404030301010803" pitchFamily="18" charset="0"/>
            </a:endParaRPr>
          </a:p>
        </p:txBody>
      </p:sp>
      <p:grpSp>
        <p:nvGrpSpPr>
          <p:cNvPr id="81" name="Group 80">
            <a:extLst>
              <a:ext uri="{FF2B5EF4-FFF2-40B4-BE49-F238E27FC236}">
                <a16:creationId xmlns:a16="http://schemas.microsoft.com/office/drawing/2014/main" id="{F16CF218-377D-5393-5066-02945E8CAB90}"/>
              </a:ext>
            </a:extLst>
          </p:cNvPr>
          <p:cNvGrpSpPr/>
          <p:nvPr/>
        </p:nvGrpSpPr>
        <p:grpSpPr>
          <a:xfrm>
            <a:off x="467319" y="2824280"/>
            <a:ext cx="5715686" cy="3121606"/>
            <a:chOff x="467319" y="2824280"/>
            <a:chExt cx="5715686" cy="3121606"/>
          </a:xfrm>
        </p:grpSpPr>
        <p:pic>
          <p:nvPicPr>
            <p:cNvPr id="80" name="Picture 79" descr="A diagram of a plane&#10;&#10;AI-generated content may be incorrect.">
              <a:extLst>
                <a:ext uri="{FF2B5EF4-FFF2-40B4-BE49-F238E27FC236}">
                  <a16:creationId xmlns:a16="http://schemas.microsoft.com/office/drawing/2014/main" id="{58DFA1A1-8864-6629-8836-EFF91F5C61AE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467319" y="2824280"/>
              <a:ext cx="5715686" cy="3121606"/>
            </a:xfrm>
            <a:prstGeom prst="rect">
              <a:avLst/>
            </a:prstGeom>
          </p:spPr>
        </p:pic>
        <p:sp>
          <p:nvSpPr>
            <p:cNvPr id="66" name="TextBox 65">
              <a:extLst>
                <a:ext uri="{FF2B5EF4-FFF2-40B4-BE49-F238E27FC236}">
                  <a16:creationId xmlns:a16="http://schemas.microsoft.com/office/drawing/2014/main" id="{64802BCC-3EEE-BB8F-B64A-3051299BB4D1}"/>
                </a:ext>
              </a:extLst>
            </p:cNvPr>
            <p:cNvSpPr txBox="1"/>
            <p:nvPr/>
          </p:nvSpPr>
          <p:spPr>
            <a:xfrm>
              <a:off x="2920972" y="3165021"/>
              <a:ext cx="64953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aseline="30000" dirty="0">
                  <a:solidFill>
                    <a:srgbClr val="A50021"/>
                  </a:solidFill>
                </a:rPr>
                <a:t>58</a:t>
              </a:r>
              <a:r>
                <a:rPr lang="en-US" dirty="0">
                  <a:solidFill>
                    <a:srgbClr val="A50021"/>
                  </a:solidFill>
                </a:rPr>
                <a:t>Co</a:t>
              </a:r>
            </a:p>
          </p:txBody>
        </p:sp>
      </p:grpSp>
      <p:grpSp>
        <p:nvGrpSpPr>
          <p:cNvPr id="84" name="Group 83">
            <a:extLst>
              <a:ext uri="{FF2B5EF4-FFF2-40B4-BE49-F238E27FC236}">
                <a16:creationId xmlns:a16="http://schemas.microsoft.com/office/drawing/2014/main" id="{5BAD42CD-497A-9CF9-9B56-852573580184}"/>
              </a:ext>
            </a:extLst>
          </p:cNvPr>
          <p:cNvGrpSpPr/>
          <p:nvPr/>
        </p:nvGrpSpPr>
        <p:grpSpPr>
          <a:xfrm>
            <a:off x="6363442" y="1775898"/>
            <a:ext cx="5339145" cy="3288768"/>
            <a:chOff x="6363442" y="1775898"/>
            <a:chExt cx="5339145" cy="3288768"/>
          </a:xfrm>
        </p:grpSpPr>
        <p:pic>
          <p:nvPicPr>
            <p:cNvPr id="83" name="Picture 82" descr="A graph of energy deposition&#10;&#10;AI-generated content may be incorrect.">
              <a:extLst>
                <a:ext uri="{FF2B5EF4-FFF2-40B4-BE49-F238E27FC236}">
                  <a16:creationId xmlns:a16="http://schemas.microsoft.com/office/drawing/2014/main" id="{57EAFACF-8E4E-B0F8-A217-68A25C114416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6363442" y="2004039"/>
              <a:ext cx="5339145" cy="3060627"/>
            </a:xfrm>
            <a:prstGeom prst="rect">
              <a:avLst/>
            </a:prstGeom>
          </p:spPr>
        </p:pic>
        <p:grpSp>
          <p:nvGrpSpPr>
            <p:cNvPr id="72" name="Group 71">
              <a:extLst>
                <a:ext uri="{FF2B5EF4-FFF2-40B4-BE49-F238E27FC236}">
                  <a16:creationId xmlns:a16="http://schemas.microsoft.com/office/drawing/2014/main" id="{C20FB8AE-111C-10C4-3418-1E96EB84F00D}"/>
                </a:ext>
              </a:extLst>
            </p:cNvPr>
            <p:cNvGrpSpPr/>
            <p:nvPr/>
          </p:nvGrpSpPr>
          <p:grpSpPr>
            <a:xfrm>
              <a:off x="8156844" y="1775898"/>
              <a:ext cx="2284333" cy="1859827"/>
              <a:chOff x="8046662" y="1810375"/>
              <a:chExt cx="2284333" cy="1859827"/>
            </a:xfrm>
          </p:grpSpPr>
          <p:sp>
            <p:nvSpPr>
              <p:cNvPr id="67" name="TextBox 66">
                <a:extLst>
                  <a:ext uri="{FF2B5EF4-FFF2-40B4-BE49-F238E27FC236}">
                    <a16:creationId xmlns:a16="http://schemas.microsoft.com/office/drawing/2014/main" id="{E4DF31A2-D338-57E6-64D6-928E8C1F91A4}"/>
                  </a:ext>
                </a:extLst>
              </p:cNvPr>
              <p:cNvSpPr txBox="1"/>
              <p:nvPr/>
            </p:nvSpPr>
            <p:spPr>
              <a:xfrm>
                <a:off x="9681458" y="3300870"/>
                <a:ext cx="64953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aseline="30000" dirty="0">
                    <a:solidFill>
                      <a:srgbClr val="A50021"/>
                    </a:solidFill>
                  </a:rPr>
                  <a:t>58</a:t>
                </a:r>
                <a:r>
                  <a:rPr lang="en-US" dirty="0">
                    <a:solidFill>
                      <a:srgbClr val="A50021"/>
                    </a:solidFill>
                  </a:rPr>
                  <a:t>Co</a:t>
                </a:r>
              </a:p>
            </p:txBody>
          </p:sp>
          <p:sp>
            <p:nvSpPr>
              <p:cNvPr id="68" name="TextBox 67">
                <a:extLst>
                  <a:ext uri="{FF2B5EF4-FFF2-40B4-BE49-F238E27FC236}">
                    <a16:creationId xmlns:a16="http://schemas.microsoft.com/office/drawing/2014/main" id="{B457D305-D824-C694-8476-72F2A5B9EBC2}"/>
                  </a:ext>
                </a:extLst>
              </p:cNvPr>
              <p:cNvSpPr txBox="1"/>
              <p:nvPr/>
            </p:nvSpPr>
            <p:spPr>
              <a:xfrm>
                <a:off x="8046662" y="1810375"/>
                <a:ext cx="1752339" cy="43088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200" b="1" baseline="30000" dirty="0">
                    <a:solidFill>
                      <a:srgbClr val="064308"/>
                    </a:solidFill>
                    <a:latin typeface="Garamond" panose="02020404030301010803" pitchFamily="18" charset="0"/>
                  </a:rPr>
                  <a:t>58</a:t>
                </a:r>
                <a:r>
                  <a:rPr lang="en-US" sz="2200" b="1" dirty="0">
                    <a:solidFill>
                      <a:srgbClr val="064308"/>
                    </a:solidFill>
                    <a:latin typeface="Garamond" panose="02020404030301010803" pitchFamily="18" charset="0"/>
                  </a:rPr>
                  <a:t>Fe(</a:t>
                </a:r>
                <a:r>
                  <a:rPr lang="en-US" sz="2200" b="1" dirty="0" err="1">
                    <a:solidFill>
                      <a:srgbClr val="064308"/>
                    </a:solidFill>
                    <a:latin typeface="Garamond" panose="02020404030301010803" pitchFamily="18" charset="0"/>
                  </a:rPr>
                  <a:t>p,n</a:t>
                </a:r>
                <a:r>
                  <a:rPr lang="en-US" sz="2200" b="1" dirty="0">
                    <a:solidFill>
                      <a:srgbClr val="064308"/>
                    </a:solidFill>
                    <a:latin typeface="Garamond" panose="02020404030301010803" pitchFamily="18" charset="0"/>
                  </a:rPr>
                  <a:t>)</a:t>
                </a:r>
                <a:r>
                  <a:rPr lang="en-US" sz="2200" b="1" baseline="30000" dirty="0">
                    <a:solidFill>
                      <a:srgbClr val="064308"/>
                    </a:solidFill>
                    <a:latin typeface="Garamond" panose="02020404030301010803" pitchFamily="18" charset="0"/>
                  </a:rPr>
                  <a:t>58</a:t>
                </a:r>
                <a:r>
                  <a:rPr lang="en-US" sz="2200" b="1" dirty="0">
                    <a:solidFill>
                      <a:srgbClr val="064308"/>
                    </a:solidFill>
                    <a:latin typeface="Garamond" panose="02020404030301010803" pitchFamily="18" charset="0"/>
                  </a:rPr>
                  <a:t>Co</a:t>
                </a:r>
              </a:p>
            </p:txBody>
          </p:sp>
        </p:grpSp>
      </p:grpSp>
      <p:cxnSp>
        <p:nvCxnSpPr>
          <p:cNvPr id="75" name="Straight Arrow Connector 74">
            <a:extLst>
              <a:ext uri="{FF2B5EF4-FFF2-40B4-BE49-F238E27FC236}">
                <a16:creationId xmlns:a16="http://schemas.microsoft.com/office/drawing/2014/main" id="{AD19F4E0-FC27-6E38-0E32-7523C6908AC0}"/>
              </a:ext>
            </a:extLst>
          </p:cNvPr>
          <p:cNvCxnSpPr/>
          <p:nvPr/>
        </p:nvCxnSpPr>
        <p:spPr>
          <a:xfrm>
            <a:off x="1135664" y="2514600"/>
            <a:ext cx="3741136" cy="0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6" name="TextBox 75">
            <a:extLst>
              <a:ext uri="{FF2B5EF4-FFF2-40B4-BE49-F238E27FC236}">
                <a16:creationId xmlns:a16="http://schemas.microsoft.com/office/drawing/2014/main" id="{B347FB14-C974-81A3-0AF8-15F090D49A9B}"/>
              </a:ext>
            </a:extLst>
          </p:cNvPr>
          <p:cNvSpPr txBox="1"/>
          <p:nvPr/>
        </p:nvSpPr>
        <p:spPr>
          <a:xfrm>
            <a:off x="326782" y="1038416"/>
            <a:ext cx="170431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atin typeface="Garamond" panose="02020404030301010803" pitchFamily="18" charset="0"/>
              </a:rPr>
              <a:t>Neutron Detection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4BE304A8-CFCD-EA80-40E0-0C3CF0E81FCC}"/>
              </a:ext>
            </a:extLst>
          </p:cNvPr>
          <p:cNvSpPr txBox="1"/>
          <p:nvPr/>
        </p:nvSpPr>
        <p:spPr>
          <a:xfrm>
            <a:off x="4673238" y="1032928"/>
            <a:ext cx="1513235" cy="3385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atin typeface="Garamond" panose="02020404030301010803" pitchFamily="18" charset="0"/>
              </a:rPr>
              <a:t>Recoil Detection</a:t>
            </a:r>
          </a:p>
        </p:txBody>
      </p:sp>
    </p:spTree>
    <p:extLst>
      <p:ext uri="{BB962C8B-B14F-4D97-AF65-F5344CB8AC3E}">
        <p14:creationId xmlns:p14="http://schemas.microsoft.com/office/powerpoint/2010/main" val="94926911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 animBg="1"/>
      <p:bldP spid="44" grpId="0" animBg="1"/>
      <p:bldP spid="53" grpId="0" animBg="1"/>
      <p:bldP spid="54" grpId="0" animBg="1"/>
      <p:bldP spid="55" grpId="0" animBg="1"/>
      <p:bldP spid="56" grpId="0" animBg="1"/>
      <p:bldP spid="58" grpId="0" animBg="1"/>
      <p:bldP spid="59" grpId="0" animBg="1"/>
      <p:bldP spid="64" grpId="0"/>
    </p:bldLst>
  </p:timing>
</p:sld>
</file>

<file path=ppt/theme/theme1.xml><?xml version="1.0" encoding="utf-8"?>
<a:theme xmlns:a="http://schemas.openxmlformats.org/drawingml/2006/main" name="1_FRIB3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10_CKG FRIB no-line h">
      <a:majorFont>
        <a:latin typeface=""/>
        <a:ea typeface=""/>
        <a:cs typeface=""/>
      </a:majorFont>
      <a:minorFont>
        <a:latin typeface="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CKG FRIB no-line h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KG FRIB no-line h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KG FRIB no-line h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KG FRIB no-line h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KG FRIB no-line h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KG FRIB no-line h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KG FRIB no-line h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KG FRIB no-line h 8">
        <a:dk1>
          <a:srgbClr val="000000"/>
        </a:dk1>
        <a:lt1>
          <a:srgbClr val="FFFFFF"/>
        </a:lt1>
        <a:dk2>
          <a:srgbClr val="1F1DE8"/>
        </a:dk2>
        <a:lt2>
          <a:srgbClr val="007469"/>
        </a:lt2>
        <a:accent1>
          <a:srgbClr val="FC0128"/>
        </a:accent1>
        <a:accent2>
          <a:srgbClr val="CF16CE"/>
        </a:accent2>
        <a:accent3>
          <a:srgbClr val="FFFFFF"/>
        </a:accent3>
        <a:accent4>
          <a:srgbClr val="000000"/>
        </a:accent4>
        <a:accent5>
          <a:srgbClr val="FDAAAC"/>
        </a:accent5>
        <a:accent6>
          <a:srgbClr val="BB13BA"/>
        </a:accent6>
        <a:hlink>
          <a:srgbClr val="F39FD1"/>
        </a:hlink>
        <a:folHlink>
          <a:srgbClr val="7C0F5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FRIB-PowerPoint-Template-16x9-v5" id="{386E0BD5-C86C-4D62-9771-31771216E89C}" vid="{4ACF4385-ADC6-4C4F-9B7B-D66EF0FAE73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Controlled Document" ma:contentTypeID="0x010100A77CE2F963BD5C4AB895E5E1F954079C" ma:contentTypeVersion="16" ma:contentTypeDescription="Create a new document." ma:contentTypeScope="" ma:versionID="afdac9f8058ac176136f3d7adb595399">
  <xsd:schema xmlns:xsd="http://www.w3.org/2001/XMLSchema" xmlns:xs="http://www.w3.org/2001/XMLSchema" xmlns:p="http://schemas.microsoft.com/office/2006/metadata/properties" xmlns:ns1="http://schemas.microsoft.com/sharepoint/v3" xmlns:ns3="6819902c-d263-4340-a3b4-c7375668d2ad" xmlns:ns4="51b9806a-5185-426e-8026-9f8401f8c974" xmlns:ns5="27e6a43e-a4c4-4f52-b0e1-49827a209077" targetNamespace="http://schemas.microsoft.com/office/2006/metadata/properties" ma:root="true" ma:fieldsID="c30e777042fe99c0ff3ef036ff66f7c5" ns1:_="" ns3:_="" ns4:_="" ns5:_="">
    <xsd:import namespace="http://schemas.microsoft.com/sharepoint/v3"/>
    <xsd:import namespace="6819902c-d263-4340-a3b4-c7375668d2ad"/>
    <xsd:import namespace="51b9806a-5185-426e-8026-9f8401f8c974"/>
    <xsd:import namespace="27e6a43e-a4c4-4f52-b0e1-49827a209077"/>
    <xsd:element name="properties">
      <xsd:complexType>
        <xsd:sequence>
          <xsd:element name="documentManagement">
            <xsd:complexType>
              <xsd:all>
                <xsd:element ref="ns3:Filtered_x0020_Document_x0020_Number0" minOccurs="0"/>
                <xsd:element ref="ns4:WBS_x0020_Abbreviation" minOccurs="0"/>
                <xsd:element ref="ns4:Identifier" minOccurs="0"/>
                <xsd:element ref="ns4:Formatted_x0020_Sequence_x0020_Number" minOccurs="0"/>
                <xsd:element ref="ns4:Formatted_x0020_Revision" minOccurs="0"/>
                <xsd:element ref="ns4:InternalSigners" minOccurs="0"/>
                <xsd:element ref="ns4:ExternalSigners" minOccurs="0"/>
                <xsd:element ref="ns4:AuthorizingDoc" minOccurs="0"/>
                <xsd:element ref="ns4:AuthorizedDocs" minOccurs="0"/>
                <xsd:element ref="ns4:AuthorizingComm_x0026_Boards" minOccurs="0"/>
                <xsd:element ref="ns4:Author1" minOccurs="0"/>
                <xsd:element ref="ns4:Revision_x0020_History" minOccurs="0"/>
                <xsd:element ref="ns5:Document_x0020_Number" minOccurs="0"/>
                <xsd:element ref="ns3:k249c3db22e246c8be4b953e603e4d6b" minOccurs="0"/>
                <xsd:element ref="ns3:e9dd64bcc98445289e39b91f109bdcd5" minOccurs="0"/>
                <xsd:element ref="ns3:af7f2bdd3e3f4144927c8f46bf137639" minOccurs="0"/>
                <xsd:element ref="ns3:i71e836a5a224468bea9b04c4fae55f7" minOccurs="0"/>
                <xsd:element ref="ns5:TaxCatchAll" minOccurs="0"/>
                <xsd:element ref="ns1:_dlc_Exempt" minOccurs="0"/>
                <xsd:element ref="ns3:adda98769e204859847d571c1cc4aba8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dlc_Exempt" ma:index="31" nillable="true" ma:displayName="Exempt from Policy" ma:hidden="true" ma:internalName="_dlc_Exempt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819902c-d263-4340-a3b4-c7375668d2ad" elementFormDefault="qualified">
    <xsd:import namespace="http://schemas.microsoft.com/office/2006/documentManagement/types"/>
    <xsd:import namespace="http://schemas.microsoft.com/office/infopath/2007/PartnerControls"/>
    <xsd:element name="Filtered_x0020_Document_x0020_Number0" ma:index="3" nillable="true" ma:displayName="Filtered Document Number" ma:list="9fecad60-3c5f-4b1e-97fe-bd29726213cb" ma:internalName="Filtered_x0020_Document_x0020_Number0" ma:showField="03f48824-29a8-4910-b16b-2538dd33bf46" ma:web="27e6a43e-a4c4-4f52-b0e1-49827a209077">
      <xsd:simpleType>
        <xsd:restriction base="dms:Unknown"/>
      </xsd:simpleType>
    </xsd:element>
    <xsd:element name="k249c3db22e246c8be4b953e603e4d6b" ma:index="24" nillable="true" ma:taxonomy="true" ma:internalName="k249c3db22e246c8be4b953e603e4d6b" ma:taxonomyFieldName="Author_" ma:displayName="Author_" ma:indexed="true" ma:default="" ma:fieldId="{4249c3db-22e2-46c8-be4b-953e603e4d6b}" ma:sspId="e79ac590-b2ba-4d84-8233-e7113f930f2a" ma:termSetId="9a961305-3498-445e-9205-fc8019e3f968" ma:anchorId="00000000-0000-0000-0000-000000000000" ma:open="true" ma:isKeyword="false">
      <xsd:complexType>
        <xsd:sequence>
          <xsd:element ref="pc:Terms" minOccurs="0" maxOccurs="1"/>
        </xsd:sequence>
      </xsd:complexType>
    </xsd:element>
    <xsd:element name="e9dd64bcc98445289e39b91f109bdcd5" ma:index="26" nillable="true" ma:taxonomy="true" ma:internalName="e9dd64bcc98445289e39b91f109bdcd5" ma:taxonomyFieldName="Subcategory_" ma:displayName="Subcategory_" ma:indexed="true" ma:default="" ma:fieldId="{e9dd64bc-c984-4528-9e39-b91f109bdcd5}" ma:sspId="e79ac590-b2ba-4d84-8233-e7113f930f2a" ma:termSetId="df4988c2-6ea7-4775-a660-7ca64affa0f7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af7f2bdd3e3f4144927c8f46bf137639" ma:index="27" nillable="true" ma:taxonomy="true" ma:internalName="af7f2bdd3e3f4144927c8f46bf137639" ma:taxonomyFieldName="_x0057_BS0" ma:displayName="WBS" ma:indexed="true" ma:default="" ma:fieldId="{af7f2bdd-3e3f-4144-927c-8f46bf137639}" ma:sspId="e79ac590-b2ba-4d84-8233-e7113f930f2a" ma:termSetId="5af71c37-dbbc-4bcd-b94e-7a1ec876d16a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i71e836a5a224468bea9b04c4fae55f7" ma:index="28" nillable="true" ma:taxonomy="true" ma:internalName="i71e836a5a224468bea9b04c4fae55f7" ma:taxonomyFieldName="Tags10" ma:displayName="Tags" ma:default="" ma:fieldId="{271e836a-5a22-4468-bea9-b04c4fae55f7}" ma:taxonomyMulti="true" ma:sspId="e79ac590-b2ba-4d84-8233-e7113f930f2a" ma:termSetId="15758f5a-2859-4efe-a184-c420225ff4a1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adda98769e204859847d571c1cc4aba8" ma:index="32" nillable="true" ma:displayName="EC Keywords_0" ma:hidden="true" ma:internalName="adda98769e204859847d571c1cc4aba8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1b9806a-5185-426e-8026-9f8401f8c974" elementFormDefault="qualified">
    <xsd:import namespace="http://schemas.microsoft.com/office/2006/documentManagement/types"/>
    <xsd:import namespace="http://schemas.microsoft.com/office/infopath/2007/PartnerControls"/>
    <xsd:element name="WBS_x0020_Abbreviation" ma:index="4" nillable="true" ma:displayName="WBS Abbreviation" ma:indexed="true" ma:internalName="WBS_x0020_Abbreviation">
      <xsd:simpleType>
        <xsd:restriction base="dms:Text">
          <xsd:maxLength value="255"/>
        </xsd:restriction>
      </xsd:simpleType>
    </xsd:element>
    <xsd:element name="Identifier" ma:index="5" nillable="true" ma:displayName="Identifier" ma:internalName="Identifier">
      <xsd:simpleType>
        <xsd:restriction base="dms:Text">
          <xsd:maxLength value="255"/>
        </xsd:restriction>
      </xsd:simpleType>
    </xsd:element>
    <xsd:element name="Formatted_x0020_Sequence_x0020_Number" ma:index="6" nillable="true" ma:displayName="Formatted Sequence Number" ma:indexed="true" ma:internalName="Formatted_x0020_Sequence_x0020_Number">
      <xsd:simpleType>
        <xsd:restriction base="dms:Text">
          <xsd:maxLength value="255"/>
        </xsd:restriction>
      </xsd:simpleType>
    </xsd:element>
    <xsd:element name="Formatted_x0020_Revision" ma:index="7" nillable="true" ma:displayName="Formatted Revision" ma:internalName="Formatted_x0020_Revision">
      <xsd:simpleType>
        <xsd:restriction base="dms:Text">
          <xsd:maxLength value="255"/>
        </xsd:restriction>
      </xsd:simpleType>
    </xsd:element>
    <xsd:element name="InternalSigners" ma:index="8" nillable="true" ma:displayName="Internal Signers" ma:list="UserInfo" ma:SharePointGroup="0" ma:internalName="InternalSigners" ma:showField="Titl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ExternalSigners" ma:index="9" nillable="true" ma:displayName="External Signers" ma:internalName="ExternalSigners">
      <xsd:simpleType>
        <xsd:restriction base="dms:Note">
          <xsd:maxLength value="255"/>
        </xsd:restriction>
      </xsd:simpleType>
    </xsd:element>
    <xsd:element name="AuthorizingDoc" ma:index="10" nillable="true" ma:displayName="Authorizing Doc" ma:internalName="AuthorizingDoc">
      <xsd:simpleType>
        <xsd:restriction base="dms:Note">
          <xsd:maxLength value="255"/>
        </xsd:restriction>
      </xsd:simpleType>
    </xsd:element>
    <xsd:element name="AuthorizedDocs" ma:index="11" nillable="true" ma:displayName="Authorized Docs" ma:internalName="AuthorizedDocs">
      <xsd:simpleType>
        <xsd:restriction base="dms:Note">
          <xsd:maxLength value="255"/>
        </xsd:restriction>
      </xsd:simpleType>
    </xsd:element>
    <xsd:element name="AuthorizingComm_x0026_Boards" ma:index="12" nillable="true" ma:displayName="Authorizing Comm &amp; Board" ma:internalName="AuthorizingComm_x0026_Boards">
      <xsd:simpleType>
        <xsd:restriction base="dms:Note">
          <xsd:maxLength value="255"/>
        </xsd:restriction>
      </xsd:simpleType>
    </xsd:element>
    <xsd:element name="Author1" ma:index="16" nillable="true" ma:displayName="Author1" ma:internalName="Author1">
      <xsd:simpleType>
        <xsd:restriction base="dms:Text">
          <xsd:maxLength value="255"/>
        </xsd:restriction>
      </xsd:simpleType>
    </xsd:element>
    <xsd:element name="Revision_x0020_History" ma:index="18" nillable="true" ma:displayName="Revision History" ma:internalName="Revision_x0020_History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7e6a43e-a4c4-4f52-b0e1-49827a209077" elementFormDefault="qualified">
    <xsd:import namespace="http://schemas.microsoft.com/office/2006/documentManagement/types"/>
    <xsd:import namespace="http://schemas.microsoft.com/office/infopath/2007/PartnerControls"/>
    <xsd:element name="Document_x0020_Number" ma:index="19" nillable="true" ma:displayName="Document Number" ma:hidden="true" ma:list="{9fecad60-3c5f-4b1e-97fe-bd29726213cb}" ma:internalName="Document_x0020_Number" ma:readOnly="false" ma:showField="Document_x0020_Number" ma:web="27e6a43e-a4c4-4f52-b0e1-49827a209077">
      <xsd:simpleType>
        <xsd:restriction base="dms:Lookup"/>
      </xsd:simpleType>
    </xsd:element>
    <xsd:element name="TaxCatchAll" ma:index="29" nillable="true" ma:displayName="Taxonomy Catch All Column" ma:hidden="true" ma:list="{aa28423a-96a4-4fb2-8cce-b1b4f3e5b10f}" ma:internalName="TaxCatchAll" ma:showField="CatchAllData" ma:web="27e6a43e-a4c4-4f52-b0e1-49827a209077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23" ma:displayName="Content Type"/>
        <xsd:element ref="dc:title" minOccurs="0" maxOccurs="1" ma:index="1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>
  <documentManagement>
    <TaxCatchAll xmlns="27e6a43e-a4c4-4f52-b0e1-49827a209077">
      <Value>447</Value>
      <Value>283</Value>
      <Value>471</Value>
    </TaxCatchAll>
    <Document_x0020_Number xmlns="27e6a43e-a4c4-4f52-b0e1-49827a209077">45183</Document_x0020_Number>
    <AuthorizedDocs xmlns="51b9806a-5185-426e-8026-9f8401f8c974" xsi:nil="true"/>
    <Formatted_x0020_Sequence_x0020_Number xmlns="51b9806a-5185-426e-8026-9f8401f8c974">000454</Formatted_x0020_Sequence_x0020_Number>
    <Author1 xmlns="51b9806a-5185-426e-8026-9f8401f8c974">Parsons, Alex|61354939-8ef1-40bf-a344-a283b52ba8e0</Author1>
    <af7f2bdd3e3f4144927c8f46bf137639 xmlns="6819902c-d263-4340-a3b4-c7375668d2ad">
      <Terms xmlns="http://schemas.microsoft.com/office/infopath/2007/PartnerControls">
        <TermInfo xmlns="http://schemas.microsoft.com/office/infopath/2007/PartnerControls">
          <TermName xmlns="http://schemas.microsoft.com/office/infopath/2007/PartnerControls">S10000 Management and Administration</TermName>
          <TermId xmlns="http://schemas.microsoft.com/office/infopath/2007/PartnerControls">26ad7ea8-87d4-42ac-9781-b7fff1d89416</TermId>
        </TermInfo>
      </Terms>
    </af7f2bdd3e3f4144927c8f46bf137639>
    <WBS_x0020_Abbreviation xmlns="51b9806a-5185-426e-8026-9f8401f8c974">S10000</WBS_x0020_Abbreviation>
    <InternalSigners xmlns="51b9806a-5185-426e-8026-9f8401f8c974">
      <UserInfo>
        <DisplayName>King, Karen</DisplayName>
        <AccountId>18</AccountId>
        <AccountType/>
      </UserInfo>
    </InternalSigners>
    <k249c3db22e246c8be4b953e603e4d6b xmlns="6819902c-d263-4340-a3b4-c7375668d2ad">
      <Terms xmlns="http://schemas.microsoft.com/office/infopath/2007/PartnerControls">
        <TermInfo xmlns="http://schemas.microsoft.com/office/infopath/2007/PartnerControls">
          <TermName xmlns="http://schemas.microsoft.com/office/infopath/2007/PartnerControls">Parsons, Alex</TermName>
          <TermId xmlns="http://schemas.microsoft.com/office/infopath/2007/PartnerControls">61354939-8ef1-40bf-a344-a283b52ba8e0</TermId>
        </TermInfo>
      </Terms>
    </k249c3db22e246c8be4b953e603e4d6b>
    <ExternalSigners xmlns="51b9806a-5185-426e-8026-9f8401f8c974" xsi:nil="true"/>
    <AuthorizingDoc xmlns="51b9806a-5185-426e-8026-9f8401f8c974" xsi:nil="true"/>
    <i71e836a5a224468bea9b04c4fae55f7 xmlns="6819902c-d263-4340-a3b4-c7375668d2ad">
      <Terms xmlns="http://schemas.microsoft.com/office/infopath/2007/PartnerControls"/>
    </i71e836a5a224468bea9b04c4fae55f7>
    <e9dd64bcc98445289e39b91f109bdcd5 xmlns="6819902c-d263-4340-a3b4-c7375668d2ad">
      <Terms xmlns="http://schemas.microsoft.com/office/infopath/2007/PartnerControls">
        <TermInfo xmlns="http://schemas.microsoft.com/office/infopath/2007/PartnerControls">
          <TermName xmlns="http://schemas.microsoft.com/office/infopath/2007/PartnerControls">FM</TermName>
          <TermId xmlns="http://schemas.microsoft.com/office/infopath/2007/PartnerControls">6b363047-e12c-44ec-9837-aeed4884c22d</TermId>
        </TermInfo>
      </Terms>
    </e9dd64bcc98445289e39b91f109bdcd5>
    <Filtered_x0020_Document_x0020_Number0 xmlns="6819902c-d263-4340-a3b4-c7375668d2ad">45183</Filtered_x0020_Document_x0020_Number0>
    <Identifier xmlns="51b9806a-5185-426e-8026-9f8401f8c974">FM</Identifier>
    <Formatted_x0020_Revision xmlns="51b9806a-5185-426e-8026-9f8401f8c974">003</Formatted_x0020_Revision>
    <Revision_x0020_History xmlns="51b9806a-5185-426e-8026-9f8401f8c974">Updated CA instructions on slide 3, Revised notes on text color on slide 9
</Revision_x0020_History>
    <adda98769e204859847d571c1cc4aba8 xmlns="6819902c-d263-4340-a3b4-c7375668d2ad" xsi:nil="true"/>
    <AuthorizingComm_x0026_Boards xmlns="51b9806a-5185-426e-8026-9f8401f8c974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4.xml><?xml version="1.0" encoding="utf-8"?>
<?mso-contentType ?>
<p:Policy xmlns:p="office.server.policy" id="" local="true">
  <p:Name>Controlled Document</p:Name>
  <p:Description/>
  <p:Statement/>
  <p:PolicyItems>
    <p:PolicyItem featureId="Microsoft.Office.RecordsManagement.PolicyFeatures.PolicyAudit" staticId="0x0101005B1FD2F7289FF44494593DF6B04CC580|8138272" UniqueId="d2e935fd-7aec-4982-a92c-0eafd6a3e49f">
      <p:Name>Auditing</p:Name>
      <p:Description>Audits user actions on documents and list items to the Audit Log.</p:Description>
      <p:CustomData>
        <Audit>
          <Update/>
          <View/>
          <CheckInOut/>
          <MoveCopy/>
          <DeleteRestore/>
        </Audit>
      </p:CustomData>
    </p:PolicyItem>
  </p:PolicyItems>
</p:Policy>
</file>

<file path=customXml/itemProps1.xml><?xml version="1.0" encoding="utf-8"?>
<ds:datastoreItem xmlns:ds="http://schemas.openxmlformats.org/officeDocument/2006/customXml" ds:itemID="{087279E9-029E-40B5-9EA9-88D004C7ED1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6819902c-d263-4340-a3b4-c7375668d2ad"/>
    <ds:schemaRef ds:uri="51b9806a-5185-426e-8026-9f8401f8c974"/>
    <ds:schemaRef ds:uri="27e6a43e-a4c4-4f52-b0e1-49827a20907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24BA702D-F6E6-4314-8945-369A109C75F9}">
  <ds:schemaRefs>
    <ds:schemaRef ds:uri="http://purl.org/dc/dcmitype/"/>
    <ds:schemaRef ds:uri="http://schemas.microsoft.com/office/2006/documentManagement/types"/>
    <ds:schemaRef ds:uri="http://purl.org/dc/elements/1.1/"/>
    <ds:schemaRef ds:uri="http://schemas.microsoft.com/sharepoint/v4"/>
    <ds:schemaRef ds:uri="http://purl.org/dc/terms/"/>
    <ds:schemaRef ds:uri="http://schemas.microsoft.com/office/2006/metadata/properties"/>
    <ds:schemaRef ds:uri="eabd35fa-70f7-4707-bb94-f0fb9d38b1ac"/>
    <ds:schemaRef ds:uri="31ac3772-10db-466f-87b2-5ca6a813de61"/>
    <ds:schemaRef ds:uri="http://schemas.microsoft.com/office/infopath/2007/PartnerControls"/>
    <ds:schemaRef ds:uri="http://schemas.openxmlformats.org/package/2006/metadata/core-properties"/>
    <ds:schemaRef ds:uri="http://www.w3.org/XML/1998/namespace"/>
    <ds:schemaRef ds:uri="27e6a43e-a4c4-4f52-b0e1-49827a209077"/>
    <ds:schemaRef ds:uri="51b9806a-5185-426e-8026-9f8401f8c974"/>
    <ds:schemaRef ds:uri="6819902c-d263-4340-a3b4-c7375668d2ad"/>
  </ds:schemaRefs>
</ds:datastoreItem>
</file>

<file path=customXml/itemProps3.xml><?xml version="1.0" encoding="utf-8"?>
<ds:datastoreItem xmlns:ds="http://schemas.openxmlformats.org/officeDocument/2006/customXml" ds:itemID="{8B76CD61-6042-403B-B3F6-04E51A8FF76A}">
  <ds:schemaRefs>
    <ds:schemaRef ds:uri="http://schemas.microsoft.com/sharepoint/v3/contenttype/forms"/>
  </ds:schemaRefs>
</ds:datastoreItem>
</file>

<file path=customXml/itemProps4.xml><?xml version="1.0" encoding="utf-8"?>
<ds:datastoreItem xmlns:ds="http://schemas.openxmlformats.org/officeDocument/2006/customXml" ds:itemID="{6927942A-61A9-4118-A144-DE7F84F21C4A}">
  <ds:schemaRefs>
    <ds:schemaRef ds:uri="office.server.policy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13739</TotalTime>
  <Words>1410</Words>
  <Application>Microsoft Macintosh PowerPoint</Application>
  <PresentationFormat>Widescreen</PresentationFormat>
  <Paragraphs>309</Paragraphs>
  <Slides>16</Slides>
  <Notes>14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7" baseType="lpstr">
      <vt:lpstr>Arial</vt:lpstr>
      <vt:lpstr>Calibri</vt:lpstr>
      <vt:lpstr>Calibri Light</vt:lpstr>
      <vt:lpstr>Cambria Math</vt:lpstr>
      <vt:lpstr>Garamond</vt:lpstr>
      <vt:lpstr>Helvetica</vt:lpstr>
      <vt:lpstr>Lucida Grande</vt:lpstr>
      <vt:lpstr>System Font Regular</vt:lpstr>
      <vt:lpstr>Wingdings</vt:lpstr>
      <vt:lpstr>ヒラギノ角ゴ Pro W3</vt:lpstr>
      <vt:lpstr>1_FRIB3</vt:lpstr>
      <vt:lpstr>Probing Explosive Stellar Nucleosynthesis through (α,n) and (p,n) Reactions Using SECAR</vt:lpstr>
      <vt:lpstr>SECAR (SEparator for CApture Reactions)</vt:lpstr>
      <vt:lpstr>vp – process Nucleosynthesis</vt:lpstr>
      <vt:lpstr>58Fe(p,n) Reaction Measurement with SECAR</vt:lpstr>
      <vt:lpstr>Beam Optics Development with Machine Learning</vt:lpstr>
      <vt:lpstr>Beam Optics Development with Machine Learning</vt:lpstr>
      <vt:lpstr>Particle Identification and Detection</vt:lpstr>
      <vt:lpstr>Particle Identification and Detection</vt:lpstr>
      <vt:lpstr>Recoil Identification and Detection</vt:lpstr>
      <vt:lpstr>58Fe(p,n)58Co – Measurement Result</vt:lpstr>
      <vt:lpstr>Weak r-process Nucleosynthesis</vt:lpstr>
      <vt:lpstr>86Kr(α,xn) Reaction Measurement with SECAR</vt:lpstr>
      <vt:lpstr>Preliminary Results for 86Kr(α,n)89Sr Reaction</vt:lpstr>
      <vt:lpstr>Preliminary Results for 86Kr(α,2n)88Sr Reaction</vt:lpstr>
      <vt:lpstr>In Conclusion</vt:lpstr>
      <vt:lpstr>Acknowledgements</vt:lpstr>
    </vt:vector>
  </TitlesOfParts>
  <Manager/>
  <Company>MSU NSCL/FRIB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DNP2024_Tsintari</dc:title>
  <dc:subject>S10000-FM-000454-R003</dc:subject>
  <dc:creator>Tsintari, Pelagia</dc:creator>
  <cp:keywords/>
  <dc:description/>
  <cp:lastModifiedBy>Tsintari, Pelagia</cp:lastModifiedBy>
  <cp:revision>83</cp:revision>
  <cp:lastPrinted>2023-04-27T17:51:02Z</cp:lastPrinted>
  <dcterms:created xsi:type="dcterms:W3CDTF">2023-05-16T14:40:51Z</dcterms:created>
  <dcterms:modified xsi:type="dcterms:W3CDTF">2026-06-05T15:48:23Z</dcterms:modified>
  <cp:category>31 October 2023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0x010100A77CE2F963BD5C4AB895E5E1F954079C</vt:lpwstr>
  </property>
  <property fmtid="{D5CDD505-2E9C-101B-9397-08002B2CF9AE}" pid="3" name="TemplateUrl">
    <vt:lpwstr/>
  </property>
  <property fmtid="{D5CDD505-2E9C-101B-9397-08002B2CF9AE}" pid="4" name="xd_Signature">
    <vt:bool>false</vt:bool>
  </property>
  <property fmtid="{D5CDD505-2E9C-101B-9397-08002B2CF9AE}" pid="5" name="xd_ProgID">
    <vt:lpwstr/>
  </property>
  <property fmtid="{D5CDD505-2E9C-101B-9397-08002B2CF9AE}" pid="6" name="Order">
    <vt:r8>5600</vt:r8>
  </property>
  <property fmtid="{D5CDD505-2E9C-101B-9397-08002B2CF9AE}" pid="7" name="Author_">
    <vt:lpwstr>447;#Parsons, Alex|61354939-8ef1-40bf-a344-a283b52ba8e0</vt:lpwstr>
  </property>
  <property fmtid="{D5CDD505-2E9C-101B-9397-08002B2CF9AE}" pid="8" name="Subcategory_">
    <vt:lpwstr>283;#FM|6b363047-e12c-44ec-9837-aeed4884c22d</vt:lpwstr>
  </property>
  <property fmtid="{D5CDD505-2E9C-101B-9397-08002B2CF9AE}" pid="9" name="ECKeywords">
    <vt:lpwstr/>
  </property>
  <property fmtid="{D5CDD505-2E9C-101B-9397-08002B2CF9AE}" pid="10" name="WBS0">
    <vt:lpwstr>471;#S10000 Management and Administration|26ad7ea8-87d4-42ac-9781-b7fff1d89416</vt:lpwstr>
  </property>
  <property fmtid="{D5CDD505-2E9C-101B-9397-08002B2CF9AE}" pid="11" name="Tags10">
    <vt:lpwstr/>
  </property>
  <property fmtid="{D5CDD505-2E9C-101B-9397-08002B2CF9AE}" pid="12" name="WorkflowChangePath">
    <vt:lpwstr>141c4800-5459-4a0f-8f70-37b212b6aaa7,4;141c4800-5459-4a0f-8f70-37b212b6aaa7,4;141c4800-5459-4a0f-8f70-37b212b6aaa7,4;141c4800-5459-4a0f-8f70-37b212b6aaa7,6;141c4800-5459-4a0f-8f70-37b212b6aaa7,6;141c4800-5459-4a0f-8f70-37b212b6aaa7,6;141c4800-5459-4a0f-8f141c4800-5459-4a0f-8f70-37b212b6aaa7,4;141c4800-5459-4a0f-8f70-37b212b6aaa7,4;141c4800-5459-4a0f-8f70-37b212b6aaa7,4;141c4800-5459-4a0f-8f70-37b212b6aaa7,5;141c4800-5459-4a0f-8f70-37b212b6aaa7,5;141c4800-5459-4a0f-8f70-37b212b6aaa7,5;141c4800-5459-4a0f-8f70-37b212b6aaa7,5;141c4800-5459-4a0f-8f70-37b212b6aaa7,5;</vt:lpwstr>
  </property>
  <property fmtid="{D5CDD505-2E9C-101B-9397-08002B2CF9AE}" pid="13" name="DNS">
    <vt:lpwstr>44668;#S10000-FM-000454-R002</vt:lpwstr>
  </property>
  <property fmtid="{D5CDD505-2E9C-101B-9397-08002B2CF9AE}" pid="14" name="Archive Document Workflow">
    <vt:lpwstr>, </vt:lpwstr>
  </property>
  <property fmtid="{D5CDD505-2E9C-101B-9397-08002B2CF9AE}" pid="15" name="Submission Date">
    <vt:filetime>2023-08-09T10:00:00Z</vt:filetime>
  </property>
  <property fmtid="{D5CDD505-2E9C-101B-9397-08002B2CF9AE}" pid="16" name="Subcategory">
    <vt:lpwstr>20</vt:lpwstr>
  </property>
</Properties>
</file>