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4010" r:id="rId5"/>
  </p:sldMasterIdLst>
  <p:notesMasterIdLst>
    <p:notesMasterId r:id="rId28"/>
  </p:notesMasterIdLst>
  <p:handoutMasterIdLst>
    <p:handoutMasterId r:id="rId29"/>
  </p:handoutMasterIdLst>
  <p:sldIdLst>
    <p:sldId id="270" r:id="rId6"/>
    <p:sldId id="802" r:id="rId7"/>
    <p:sldId id="272" r:id="rId8"/>
    <p:sldId id="807" r:id="rId9"/>
    <p:sldId id="816" r:id="rId10"/>
    <p:sldId id="826" r:id="rId11"/>
    <p:sldId id="831" r:id="rId12"/>
    <p:sldId id="841" r:id="rId13"/>
    <p:sldId id="845" r:id="rId14"/>
    <p:sldId id="851" r:id="rId15"/>
    <p:sldId id="862" r:id="rId16"/>
    <p:sldId id="868" r:id="rId17"/>
    <p:sldId id="872" r:id="rId18"/>
    <p:sldId id="873" r:id="rId19"/>
    <p:sldId id="876" r:id="rId20"/>
    <p:sldId id="801" r:id="rId21"/>
    <p:sldId id="644" r:id="rId22"/>
    <p:sldId id="316" r:id="rId23"/>
    <p:sldId id="369" r:id="rId24"/>
    <p:sldId id="381" r:id="rId25"/>
    <p:sldId id="386" r:id="rId26"/>
    <p:sldId id="800" r:id="rId27"/>
  </p:sldIdLst>
  <p:sldSz cx="12192000" cy="6858000"/>
  <p:notesSz cx="7010400" cy="9296400"/>
  <p:defaultTextStyle>
    <a:defPPr>
      <a:defRPr lang="en-US"/>
    </a:defPPr>
    <a:lvl1pPr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1pPr>
    <a:lvl2pPr marL="457126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2pPr>
    <a:lvl3pPr marL="914254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3pPr>
    <a:lvl4pPr marL="1371379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4pPr>
    <a:lvl5pPr marL="1828506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5pPr>
    <a:lvl6pPr marL="2285633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6pPr>
    <a:lvl7pPr marL="2742759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7pPr>
    <a:lvl8pPr marL="3199886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8pPr>
    <a:lvl9pPr marL="3657012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7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64308"/>
    <a:srgbClr val="FFFFFF"/>
    <a:srgbClr val="7B7BDB"/>
    <a:srgbClr val="C4C4EF"/>
    <a:srgbClr val="0000FF"/>
    <a:srgbClr val="5B72C2"/>
    <a:srgbClr val="FFF128"/>
    <a:srgbClr val="1E2B41"/>
    <a:srgbClr val="800080"/>
    <a:srgbClr val="1E1E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41" autoAdjust="0"/>
    <p:restoredTop sz="94674"/>
  </p:normalViewPr>
  <p:slideViewPr>
    <p:cSldViewPr snapToObjects="1">
      <p:cViewPr varScale="1">
        <p:scale>
          <a:sx n="105" d="100"/>
          <a:sy n="105" d="100"/>
        </p:scale>
        <p:origin x="208" y="4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73" d="100"/>
          <a:sy n="73" d="100"/>
        </p:scale>
        <p:origin x="2982" y="54"/>
      </p:cViewPr>
      <p:guideLst>
        <p:guide orient="horz" pos="2927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1183" y="0"/>
            <a:ext cx="3037628" cy="466412"/>
          </a:xfrm>
          <a:prstGeom prst="rect">
            <a:avLst/>
          </a:prstGeom>
        </p:spPr>
        <p:txBody>
          <a:bodyPr vert="horz" lIns="91637" tIns="45818" rIns="91637" bIns="45818" rtlCol="0"/>
          <a:lstStyle>
            <a:lvl1pPr algn="r">
              <a:defRPr sz="1200"/>
            </a:lvl1pPr>
          </a:lstStyle>
          <a:p>
            <a:r>
              <a:rPr lang="en-US" sz="900" dirty="0"/>
              <a:t>3 May 2023</a:t>
            </a:r>
          </a:p>
        </p:txBody>
      </p:sp>
      <p:sp>
        <p:nvSpPr>
          <p:cNvPr id="14" name="Header Placeholder 13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628" cy="466412"/>
          </a:xfrm>
          <a:prstGeom prst="rect">
            <a:avLst/>
          </a:prstGeom>
        </p:spPr>
        <p:txBody>
          <a:bodyPr vert="horz" lIns="91637" tIns="45818" rIns="91637" bIns="45818" rtlCol="0"/>
          <a:lstStyle>
            <a:lvl1pPr algn="l">
              <a:defRPr sz="1200"/>
            </a:lvl1pPr>
          </a:lstStyle>
          <a:p>
            <a:r>
              <a:rPr lang="en-US" sz="900" dirty="0"/>
              <a:t>FRIB PowerPoint Template 16x9 Status</a:t>
            </a:r>
          </a:p>
          <a:p>
            <a:r>
              <a:rPr lang="en-US" sz="900" dirty="0"/>
              <a:t>Alex Parsons, FRIB Creative Director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2"/>
          </p:nvPr>
        </p:nvSpPr>
        <p:spPr>
          <a:xfrm>
            <a:off x="795131" y="8505419"/>
            <a:ext cx="4770781" cy="708286"/>
          </a:xfrm>
          <a:prstGeom prst="rect">
            <a:avLst/>
          </a:prstGeom>
        </p:spPr>
        <p:txBody>
          <a:bodyPr vert="horz" lIns="94851" tIns="47425" rIns="94851" bIns="47425" rtlCol="0" anchor="b"/>
          <a:lstStyle>
            <a:lvl1pPr algn="l">
              <a:defRPr sz="1200"/>
            </a:lvl1pPr>
          </a:lstStyle>
          <a:p>
            <a:r>
              <a:rPr lang="en-US" sz="900" dirty="0"/>
              <a:t>Facility for Rare Isotope Beams</a:t>
            </a:r>
          </a:p>
          <a:p>
            <a:r>
              <a:rPr lang="en-US" sz="900" dirty="0"/>
              <a:t>U.S. Department of Energy Office of Science | Michigan State University</a:t>
            </a:r>
          </a:p>
          <a:p>
            <a:r>
              <a:rPr lang="en-US" sz="900" dirty="0"/>
              <a:t>640 South Shaw Lane • East Lansing, MI 48824, USA</a:t>
            </a:r>
          </a:p>
          <a:p>
            <a:r>
              <a:rPr lang="en-US" sz="900" dirty="0"/>
              <a:t>frib.msu.edu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18" y="8458200"/>
            <a:ext cx="648443" cy="75550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3F6D33-7C2E-44BB-B6EF-2876F56DBD42}" type="slidenum">
              <a:rPr lang="en-US" sz="900" smtClean="0"/>
              <a:t>‹#›</a:t>
            </a:fld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80257101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4741"/>
          </a:xfrm>
          <a:prstGeom prst="rect">
            <a:avLst/>
          </a:prstGeom>
        </p:spPr>
        <p:txBody>
          <a:bodyPr vert="horz" wrap="square" lIns="92599" tIns="46299" rIns="92599" bIns="4629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9" charset="0"/>
                <a:ea typeface="ヒラギノ角ゴ Pro W3" pitchFamily="49" charset="-128"/>
                <a:cs typeface="ヒラギノ角ゴ Pro W3" pitchFamily="4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4741"/>
          </a:xfrm>
          <a:prstGeom prst="rect">
            <a:avLst/>
          </a:prstGeom>
        </p:spPr>
        <p:txBody>
          <a:bodyPr vert="horz" wrap="square" lIns="92599" tIns="46299" rIns="92599" bIns="46299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  <a:ea typeface="ヒラギノ角ゴ Pro W3" pitchFamily="-112" charset="-128"/>
                <a:cs typeface="+mn-cs"/>
              </a:defRPr>
            </a:lvl1pPr>
          </a:lstStyle>
          <a:p>
            <a:pPr>
              <a:defRPr/>
            </a:pPr>
            <a:fld id="{58165478-8271-4537-9DBA-6DB278E2C8C0}" type="datetime1">
              <a:rPr lang="en-US"/>
              <a:pPr>
                <a:defRPr/>
              </a:pPr>
              <a:t>5/12/26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599" tIns="46299" rIns="92599" bIns="4629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832"/>
            <a:ext cx="5608320" cy="4182661"/>
          </a:xfrm>
          <a:prstGeom prst="rect">
            <a:avLst/>
          </a:prstGeom>
        </p:spPr>
        <p:txBody>
          <a:bodyPr vert="horz" wrap="square" lIns="92599" tIns="46299" rIns="92599" bIns="4629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0"/>
            <a:r>
              <a:rPr lang="en-US" noProof="0"/>
              <a:t>Second level</a:t>
            </a:r>
          </a:p>
          <a:p>
            <a:pPr lvl="0"/>
            <a:r>
              <a:rPr lang="en-US" noProof="0"/>
              <a:t>Third level</a:t>
            </a:r>
          </a:p>
          <a:p>
            <a:pPr lvl="0"/>
            <a:r>
              <a:rPr lang="en-US" noProof="0"/>
              <a:t>Fourth level</a:t>
            </a:r>
          </a:p>
          <a:p>
            <a:pPr lvl="0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0063"/>
            <a:ext cx="3037840" cy="464740"/>
          </a:xfrm>
          <a:prstGeom prst="rect">
            <a:avLst/>
          </a:prstGeom>
        </p:spPr>
        <p:txBody>
          <a:bodyPr vert="horz" wrap="square" lIns="92599" tIns="46299" rIns="92599" bIns="4629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9" charset="0"/>
                <a:ea typeface="ヒラギノ角ゴ Pro W3" pitchFamily="49" charset="-128"/>
                <a:cs typeface="ヒラギノ角ゴ Pro W3" pitchFamily="4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30063"/>
            <a:ext cx="3037840" cy="464740"/>
          </a:xfrm>
          <a:prstGeom prst="rect">
            <a:avLst/>
          </a:prstGeom>
        </p:spPr>
        <p:txBody>
          <a:bodyPr vert="horz" wrap="square" lIns="92599" tIns="46299" rIns="92599" bIns="46299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  <a:ea typeface="ヒラギノ角ゴ Pro W3" pitchFamily="-112" charset="-128"/>
                <a:cs typeface="+mn-cs"/>
              </a:defRPr>
            </a:lvl1pPr>
          </a:lstStyle>
          <a:p>
            <a:pPr>
              <a:defRPr/>
            </a:pPr>
            <a:fld id="{74EB2CD8-9047-43A5-BEAD-229CAC8CFC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13162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65" charset="-128"/>
        <a:cs typeface="ヒラギノ角ゴ Pro W3" pitchFamily="-65" charset="-128"/>
      </a:defRPr>
    </a:lvl1pPr>
    <a:lvl2pPr marL="742831" indent="-285705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65" charset="-128"/>
        <a:cs typeface="ヒラギノ角ゴ Pro W3"/>
      </a:defRPr>
    </a:lvl2pPr>
    <a:lvl3pPr marL="1142817" indent="-228563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pitchFamily="-65" charset="-128"/>
      </a:defRPr>
    </a:lvl3pPr>
    <a:lvl4pPr marL="1599942" indent="-228563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4pPr>
    <a:lvl5pPr marL="2057070" indent="-228563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5pPr>
    <a:lvl6pPr marL="2285633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59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86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12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050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9" name="Rectangle 2051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64087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22Al – proton halo</a:t>
            </a:r>
          </a:p>
          <a:p>
            <a:r>
              <a:rPr lang="en-US" dirty="0"/>
              <a:t>23Si – isospin symmetry breaking/isobaric mass </a:t>
            </a:r>
            <a:r>
              <a:rPr lang="en-US" dirty="0" err="1"/>
              <a:t>multiplet</a:t>
            </a:r>
            <a:r>
              <a:rPr lang="en-US" dirty="0"/>
              <a:t> eq (IMME)</a:t>
            </a:r>
          </a:p>
        </p:txBody>
      </p:sp>
    </p:spTree>
    <p:extLst>
      <p:ext uri="{BB962C8B-B14F-4D97-AF65-F5344CB8AC3E}">
        <p14:creationId xmlns:p14="http://schemas.microsoft.com/office/powerpoint/2010/main" val="31598707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8616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871514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0E3EC9-4D9F-EE2F-3252-A0EDAD26E2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>
            <a:extLst>
              <a:ext uri="{FF2B5EF4-FFF2-40B4-BE49-F238E27FC236}">
                <a16:creationId xmlns:a16="http://schemas.microsoft.com/office/drawing/2014/main" id="{87EEECD4-EBAA-2363-121E-0DB6BB5996D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87" name="Notes Placeholder 2">
            <a:extLst>
              <a:ext uri="{FF2B5EF4-FFF2-40B4-BE49-F238E27FC236}">
                <a16:creationId xmlns:a16="http://schemas.microsoft.com/office/drawing/2014/main" id="{BCCF966F-1692-DB6F-8E16-BD881C5F5FE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318352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50703" y="1238250"/>
            <a:ext cx="9986635" cy="4473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86447" tIns="43223" rIns="86447" bIns="43223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sz="260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2032000" y="4071938"/>
            <a:ext cx="8128000" cy="1143000"/>
          </a:xfrm>
        </p:spPr>
        <p:txBody>
          <a:bodyPr/>
          <a:lstStyle>
            <a:lvl1pPr marL="0" indent="0" algn="ctr">
              <a:buNone/>
              <a:defRPr/>
            </a:lvl1pPr>
            <a:lvl2pPr marL="432277" indent="0" algn="ctr">
              <a:buNone/>
              <a:defRPr/>
            </a:lvl2pPr>
            <a:lvl3pPr marL="864551" indent="0" algn="ctr">
              <a:buNone/>
              <a:defRPr/>
            </a:lvl3pPr>
            <a:lvl4pPr marL="1296827" indent="0" algn="ctr">
              <a:buNone/>
              <a:defRPr/>
            </a:lvl4pPr>
            <a:lvl5pPr marL="1729104" indent="0" algn="ctr">
              <a:buNone/>
              <a:defRPr/>
            </a:lvl5pPr>
            <a:lvl6pPr marL="2161379" indent="0" algn="ctr">
              <a:buNone/>
              <a:defRPr/>
            </a:lvl6pPr>
            <a:lvl7pPr marL="2593655" indent="0" algn="ctr">
              <a:buNone/>
              <a:defRPr/>
            </a:lvl7pPr>
            <a:lvl8pPr marL="3025929" indent="0" algn="ctr">
              <a:buNone/>
              <a:defRPr/>
            </a:lvl8pPr>
            <a:lvl9pPr marL="3458205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5255" y="3147284"/>
            <a:ext cx="12001499" cy="4786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6061" tIns="22425" rIns="56061" bIns="22425"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0" y="6387154"/>
            <a:ext cx="12192000" cy="425885"/>
          </a:xfrm>
          <a:prstGeom prst="rect">
            <a:avLst/>
          </a:prstGeom>
          <a:noFill/>
        </p:spPr>
        <p:txBody>
          <a:bodyPr wrap="square" lIns="86486" tIns="43243" rIns="86486" bIns="43243" rtlCol="0">
            <a:spAutoFit/>
          </a:bodyPr>
          <a:lstStyle/>
          <a:p>
            <a:pPr algn="ctr"/>
            <a:r>
              <a:rPr lang="en-US" sz="110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This material is based upon work supported by the U.S. Department of Energy, Office of Science, Office of Nuclear Physics and used resources of</a:t>
            </a:r>
          </a:p>
          <a:p>
            <a:pPr algn="ctr"/>
            <a:r>
              <a:rPr lang="en-US" sz="110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the</a:t>
            </a:r>
            <a:r>
              <a:rPr lang="en-US" sz="1100" kern="1200" baseline="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 </a:t>
            </a:r>
            <a:r>
              <a:rPr lang="en-US" sz="110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Facility for Rare Isotope Beams (FRIB) Operations, which is a DOE Office of Science User Facility under Award Number DE-SC0023633.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4015216" y="415245"/>
            <a:ext cx="3657600" cy="20999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900" y="546592"/>
            <a:ext cx="1600200" cy="20438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5642530"/>
            <a:ext cx="3200400" cy="70132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4083" y="5642961"/>
            <a:ext cx="2651760" cy="627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241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12192000" cy="715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4937460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1600" y="109691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6096000" y="6356450"/>
            <a:ext cx="5080007" cy="364628"/>
          </a:xfrm>
        </p:spPr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H. Erington, NMiA Workshop, 05/12/26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798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alf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1" y="1067100"/>
            <a:ext cx="5897640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6192767" y="1071570"/>
            <a:ext cx="5897636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H. Erington, NMiA Workshop, 05/12/26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4F88C639-55E7-4D97-AC8D-4B42A67367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4" name="Picture 7" descr="FRIB_ppt_top.jpg">
            <a:extLst>
              <a:ext uri="{FF2B5EF4-FFF2-40B4-BE49-F238E27FC236}">
                <a16:creationId xmlns:a16="http://schemas.microsoft.com/office/drawing/2014/main" id="{790D7B97-276A-0383-DA45-DA12AA9BB3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715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8">
            <a:extLst>
              <a:ext uri="{FF2B5EF4-FFF2-40B4-BE49-F238E27FC236}">
                <a16:creationId xmlns:a16="http://schemas.microsoft.com/office/drawing/2014/main" id="{D8A312AC-8553-B2D6-4AA2-D2445C52A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00" y="109691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056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H. Erington, NMiA Workshop, 05/12/26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CF988859-7953-4624-98C4-717249B46A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3" name="Picture 7" descr="FRIB_ppt_top.jpg">
            <a:extLst>
              <a:ext uri="{FF2B5EF4-FFF2-40B4-BE49-F238E27FC236}">
                <a16:creationId xmlns:a16="http://schemas.microsoft.com/office/drawing/2014/main" id="{7B273678-A80E-26F0-3118-15782B0CA37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715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FAE29B39-0EDA-0FCD-813C-E238D67C8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00" y="109691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9516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clean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-16079" y="6063452"/>
            <a:ext cx="12192000" cy="8229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7" descr="FRIB_ppt_top.jpg">
            <a:extLst>
              <a:ext uri="{FF2B5EF4-FFF2-40B4-BE49-F238E27FC236}">
                <a16:creationId xmlns:a16="http://schemas.microsoft.com/office/drawing/2014/main" id="{74E89C5C-FC35-5A25-7360-05FC28DECB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12192000" cy="715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8">
            <a:extLst>
              <a:ext uri="{FF2B5EF4-FFF2-40B4-BE49-F238E27FC236}">
                <a16:creationId xmlns:a16="http://schemas.microsoft.com/office/drawing/2014/main" id="{3708DF89-28BD-0E76-5705-1AE3B2C164E7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01600" y="109691"/>
            <a:ext cx="11988800" cy="4786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6076" tIns="22431" rIns="56076" bIns="22431" numCol="1" anchor="ctr" anchorCtr="0" compatLnSpc="1">
            <a:prstTxWarp prst="textNoShape">
              <a:avLst/>
            </a:prstTxWarp>
            <a:spAutoFit/>
          </a:bodyPr>
          <a:lstStyle>
            <a:lvl1pPr algn="ctr" defTabSz="803370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algn="ctr" defTabSz="803370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2pPr>
            <a:lvl3pPr algn="ctr" defTabSz="803370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3pPr>
            <a:lvl4pPr algn="ctr" defTabSz="803370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4pPr>
            <a:lvl5pPr algn="ctr" defTabSz="803370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080" algn="ctr" defTabSz="807828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162" algn="ctr" defTabSz="807828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241" algn="ctr" defTabSz="807828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323" algn="ctr" defTabSz="807828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kern="0"/>
              <a:t>Click to edit Master title style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237628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H. Erington, NMiA Workshop, 05/12/26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35AD4620-7552-4207-8973-898801ED21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2" name="Picture 7" descr="FRIB_ppt_top.jpg">
            <a:extLst>
              <a:ext uri="{FF2B5EF4-FFF2-40B4-BE49-F238E27FC236}">
                <a16:creationId xmlns:a16="http://schemas.microsoft.com/office/drawing/2014/main" id="{403341E5-F7EC-C4B3-392B-F70F94431FA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715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8">
            <a:extLst>
              <a:ext uri="{FF2B5EF4-FFF2-40B4-BE49-F238E27FC236}">
                <a16:creationId xmlns:a16="http://schemas.microsoft.com/office/drawing/2014/main" id="{946A4C2C-337F-88DF-9A09-97A354E8EEEF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01600" y="109691"/>
            <a:ext cx="11988800" cy="4786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6076" tIns="22431" rIns="56076" bIns="22431" numCol="1" anchor="ctr" anchorCtr="0" compatLnSpc="1">
            <a:prstTxWarp prst="textNoShape">
              <a:avLst/>
            </a:prstTxWarp>
            <a:spAutoFit/>
          </a:bodyPr>
          <a:lstStyle>
            <a:lvl1pPr algn="ctr" defTabSz="803370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algn="ctr" defTabSz="803370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2pPr>
            <a:lvl3pPr algn="ctr" defTabSz="803370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3pPr>
            <a:lvl4pPr algn="ctr" defTabSz="803370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4pPr>
            <a:lvl5pPr algn="ctr" defTabSz="803370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080" algn="ctr" defTabSz="807828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162" algn="ctr" defTabSz="807828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241" algn="ctr" defTabSz="807828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323" algn="ctr" defTabSz="807828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kern="0"/>
              <a:t>Click to edit Master title style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893770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0798" y="79927"/>
            <a:ext cx="11990413" cy="4786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6076" tIns="22431" rIns="56076" bIns="22431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0798" y="1067100"/>
            <a:ext cx="11990413" cy="5027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5520912" y="6356450"/>
            <a:ext cx="5655095" cy="364628"/>
          </a:xfrm>
          <a:prstGeom prst="rect">
            <a:avLst/>
          </a:prstGeom>
        </p:spPr>
        <p:txBody>
          <a:bodyPr lIns="0" tIns="45712" rIns="0" bIns="45712" anchor="b"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H. Erington, NMiA Workshop, 05/12/26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176000" y="6356450"/>
            <a:ext cx="1016000" cy="364628"/>
          </a:xfrm>
          <a:prstGeom prst="rect">
            <a:avLst/>
          </a:prstGeom>
        </p:spPr>
        <p:txBody>
          <a:bodyPr vert="horz" wrap="square" lIns="0" tIns="45712" rIns="0" bIns="45712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defRPr sz="1200">
                <a:solidFill>
                  <a:srgbClr val="064308"/>
                </a:solidFill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, Slide </a:t>
            </a:r>
            <a:fld id="{D30A2C6D-39BC-4576-856C-8743CF76CCF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93D6C6D-2FC1-F778-5A17-C13D5C9551DE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425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4012" r:id="rId2"/>
    <p:sldLayoutId id="2147484014" r:id="rId3"/>
    <p:sldLayoutId id="2147484017" r:id="rId4"/>
    <p:sldLayoutId id="2147484018" r:id="rId5"/>
    <p:sldLayoutId id="2147484019" r:id="rId6"/>
  </p:sldLayoutIdLst>
  <p:hf hdr="0" dt="0"/>
  <p:txStyles>
    <p:titleStyle>
      <a:lvl1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2pPr>
      <a:lvl3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3pPr>
      <a:lvl4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4pPr>
      <a:lvl5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5pPr>
      <a:lvl6pPr marL="457080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6pPr>
      <a:lvl7pPr marL="914162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7pPr>
      <a:lvl8pPr marL="1371241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8pPr>
      <a:lvl9pPr marL="1828323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9pPr>
    </p:titleStyle>
    <p:bodyStyle>
      <a:lvl1pPr marL="180195" indent="-180195" algn="l" defTabSz="803370" rtl="0" eaLnBrk="1" fontAlgn="base" hangingPunct="1">
        <a:lnSpc>
          <a:spcPct val="90000"/>
        </a:lnSpc>
        <a:spcBef>
          <a:spcPts val="1206"/>
        </a:spcBef>
        <a:spcAft>
          <a:spcPct val="0"/>
        </a:spcAft>
        <a:buSzPct val="100000"/>
        <a:buFont typeface="Wingdings" pitchFamily="2" charset="2"/>
        <a:buChar char="§"/>
        <a:defRPr sz="2200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marL="363394" indent="-151665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SzPct val="100000"/>
        <a:buFont typeface="Arial" pitchFamily="34" charset="0"/>
        <a:buChar char="•"/>
        <a:defRPr sz="20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591641" indent="-160673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SzPct val="100000"/>
        <a:buFont typeface="Lucida Grande" charset="0"/>
        <a:buChar char="»"/>
        <a:defRPr>
          <a:solidFill>
            <a:schemeClr val="tx1"/>
          </a:solidFill>
          <a:latin typeface="Arial" charset="0"/>
          <a:ea typeface="ヒラギノ角ゴ Pro W3" pitchFamily="-111" charset="-128"/>
          <a:cs typeface="ヒラギノ角ゴ Pro W3" pitchFamily="-111" charset="-128"/>
        </a:defRPr>
      </a:lvl3pPr>
      <a:lvl4pPr marL="728290" indent="-133645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Arial" pitchFamily="34" charset="0"/>
        <a:buChar char="•"/>
        <a:defRPr sz="16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4pPr>
      <a:lvl5pPr marL="1003087" indent="-180195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Lucida Grande" charset="0"/>
        <a:buChar char="»"/>
        <a:defRPr sz="14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5pPr>
      <a:lvl6pPr marL="2223507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6pPr>
      <a:lvl7pPr marL="2680590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7pPr>
      <a:lvl8pPr marL="3137672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8pPr>
      <a:lvl9pPr marL="3594752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0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62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41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23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06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487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66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47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0.png"/><Relationship Id="rId7" Type="http://schemas.openxmlformats.org/officeDocument/2006/relationships/image" Target="../media/image3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G"/><Relationship Id="rId5" Type="http://schemas.openxmlformats.org/officeDocument/2006/relationships/image" Target="../media/image33.png"/><Relationship Id="rId4" Type="http://schemas.openxmlformats.org/officeDocument/2006/relationships/image" Target="../media/image8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jpeg"/><Relationship Id="rId7" Type="http://schemas.openxmlformats.org/officeDocument/2006/relationships/image" Target="../media/image40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3.png"/><Relationship Id="rId5" Type="http://schemas.openxmlformats.org/officeDocument/2006/relationships/image" Target="../media/image1020.png"/><Relationship Id="rId4" Type="http://schemas.openxmlformats.org/officeDocument/2006/relationships/image" Target="../media/image7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hyperlink" Target="https://frib.msu.edu/user-facilities/frib/calculator" TargetMode="Externa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75.png"/><Relationship Id="rId7" Type="http://schemas.microsoft.com/office/2007/relationships/hdphoto" Target="../media/hdphoto1.wd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jpeg"/><Relationship Id="rId9" Type="http://schemas.openxmlformats.org/officeDocument/2006/relationships/image" Target="../media/image8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410.png"/><Relationship Id="rId3" Type="http://schemas.openxmlformats.org/officeDocument/2006/relationships/image" Target="../media/image84.png"/><Relationship Id="rId7" Type="http://schemas.openxmlformats.org/officeDocument/2006/relationships/image" Target="../media/image88.png"/><Relationship Id="rId12" Type="http://schemas.openxmlformats.org/officeDocument/2006/relationships/image" Target="../media/image400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50.png"/><Relationship Id="rId1" Type="http://schemas.openxmlformats.org/officeDocument/2006/relationships/tags" Target="../tags/tag1.xml"/><Relationship Id="rId6" Type="http://schemas.openxmlformats.org/officeDocument/2006/relationships/image" Target="../media/image87.png"/><Relationship Id="rId11" Type="http://schemas.openxmlformats.org/officeDocument/2006/relationships/image" Target="../media/image1.png"/><Relationship Id="rId5" Type="http://schemas.openxmlformats.org/officeDocument/2006/relationships/image" Target="../media/image86.png"/><Relationship Id="rId15" Type="http://schemas.openxmlformats.org/officeDocument/2006/relationships/image" Target="../media/image440.png"/><Relationship Id="rId10" Type="http://schemas.openxmlformats.org/officeDocument/2006/relationships/image" Target="../media/image430.png"/><Relationship Id="rId4" Type="http://schemas.openxmlformats.org/officeDocument/2006/relationships/image" Target="../media/image85.png"/><Relationship Id="rId9" Type="http://schemas.openxmlformats.org/officeDocument/2006/relationships/image" Target="../media/image89.jpeg"/><Relationship Id="rId14" Type="http://schemas.openxmlformats.org/officeDocument/2006/relationships/image" Target="../media/image4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91.png"/><Relationship Id="rId7" Type="http://schemas.openxmlformats.org/officeDocument/2006/relationships/image" Target="../media/image92.png"/><Relationship Id="rId12" Type="http://schemas.openxmlformats.org/officeDocument/2006/relationships/image" Target="../media/image560.png"/><Relationship Id="rId2" Type="http://schemas.openxmlformats.org/officeDocument/2006/relationships/image" Target="../media/image4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0.png"/><Relationship Id="rId11" Type="http://schemas.openxmlformats.org/officeDocument/2006/relationships/image" Target="../media/image550.png"/><Relationship Id="rId5" Type="http://schemas.openxmlformats.org/officeDocument/2006/relationships/image" Target="../media/image530.png"/><Relationship Id="rId10" Type="http://schemas.openxmlformats.org/officeDocument/2006/relationships/image" Target="../media/image94.png"/><Relationship Id="rId4" Type="http://schemas.openxmlformats.org/officeDocument/2006/relationships/image" Target="../media/image520.png"/><Relationship Id="rId9" Type="http://schemas.openxmlformats.org/officeDocument/2006/relationships/image" Target="../media/image9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13" Type="http://schemas.openxmlformats.org/officeDocument/2006/relationships/image" Target="../media/image680.png"/><Relationship Id="rId3" Type="http://schemas.openxmlformats.org/officeDocument/2006/relationships/image" Target="../media/image96.png"/><Relationship Id="rId7" Type="http://schemas.openxmlformats.org/officeDocument/2006/relationships/image" Target="../media/image98.png"/><Relationship Id="rId12" Type="http://schemas.openxmlformats.org/officeDocument/2006/relationships/image" Target="../media/image640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2.png"/><Relationship Id="rId11" Type="http://schemas.openxmlformats.org/officeDocument/2006/relationships/image" Target="../media/image630.png"/><Relationship Id="rId5" Type="http://schemas.openxmlformats.org/officeDocument/2006/relationships/image" Target="../media/image600.png"/><Relationship Id="rId10" Type="http://schemas.openxmlformats.org/officeDocument/2006/relationships/image" Target="../media/image670.png"/><Relationship Id="rId4" Type="http://schemas.openxmlformats.org/officeDocument/2006/relationships/image" Target="../media/image97.png"/><Relationship Id="rId9" Type="http://schemas.openxmlformats.org/officeDocument/2006/relationships/image" Target="../media/image16.png"/><Relationship Id="rId14" Type="http://schemas.openxmlformats.org/officeDocument/2006/relationships/image" Target="../media/image69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3" Type="http://schemas.openxmlformats.org/officeDocument/2006/relationships/image" Target="../media/image100.png"/><Relationship Id="rId7" Type="http://schemas.openxmlformats.org/officeDocument/2006/relationships/image" Target="../media/image10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1.png"/><Relationship Id="rId11" Type="http://schemas.openxmlformats.org/officeDocument/2006/relationships/image" Target="../media/image105.png"/><Relationship Id="rId5" Type="http://schemas.openxmlformats.org/officeDocument/2006/relationships/image" Target="../media/image101.png"/><Relationship Id="rId10" Type="http://schemas.openxmlformats.org/officeDocument/2006/relationships/image" Target="../media/image590.png"/><Relationship Id="rId4" Type="http://schemas.openxmlformats.org/officeDocument/2006/relationships/image" Target="../media/image491.png"/><Relationship Id="rId9" Type="http://schemas.openxmlformats.org/officeDocument/2006/relationships/image" Target="../media/image57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55.png"/><Relationship Id="rId18" Type="http://schemas.openxmlformats.org/officeDocument/2006/relationships/image" Target="../media/image60.png"/><Relationship Id="rId26" Type="http://schemas.openxmlformats.org/officeDocument/2006/relationships/image" Target="../media/image67.png"/><Relationship Id="rId3" Type="http://schemas.openxmlformats.org/officeDocument/2006/relationships/image" Target="../media/image21.png"/><Relationship Id="rId21" Type="http://schemas.openxmlformats.org/officeDocument/2006/relationships/image" Target="../media/image63.png"/><Relationship Id="rId7" Type="http://schemas.openxmlformats.org/officeDocument/2006/relationships/image" Target="../media/image51.png"/><Relationship Id="rId12" Type="http://schemas.openxmlformats.org/officeDocument/2006/relationships/image" Target="../media/image54.png"/><Relationship Id="rId17" Type="http://schemas.openxmlformats.org/officeDocument/2006/relationships/image" Target="../media/image59.png"/><Relationship Id="rId25" Type="http://schemas.openxmlformats.org/officeDocument/2006/relationships/image" Target="../media/image43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58.png"/><Relationship Id="rId20" Type="http://schemas.openxmlformats.org/officeDocument/2006/relationships/image" Target="../media/image62.png"/><Relationship Id="rId29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11" Type="http://schemas.openxmlformats.org/officeDocument/2006/relationships/image" Target="../media/image53.png"/><Relationship Id="rId24" Type="http://schemas.openxmlformats.org/officeDocument/2006/relationships/image" Target="../media/image66.png"/><Relationship Id="rId5" Type="http://schemas.openxmlformats.org/officeDocument/2006/relationships/image" Target="../media/image49.png"/><Relationship Id="rId15" Type="http://schemas.openxmlformats.org/officeDocument/2006/relationships/image" Target="../media/image57.png"/><Relationship Id="rId23" Type="http://schemas.openxmlformats.org/officeDocument/2006/relationships/image" Target="../media/image65.png"/><Relationship Id="rId28" Type="http://schemas.openxmlformats.org/officeDocument/2006/relationships/image" Target="../media/image68.png"/><Relationship Id="rId10" Type="http://schemas.openxmlformats.org/officeDocument/2006/relationships/image" Target="../media/image26.png"/><Relationship Id="rId19" Type="http://schemas.openxmlformats.org/officeDocument/2006/relationships/image" Target="../media/image61.png"/><Relationship Id="rId4" Type="http://schemas.openxmlformats.org/officeDocument/2006/relationships/image" Target="../media/image48.png"/><Relationship Id="rId9" Type="http://schemas.openxmlformats.org/officeDocument/2006/relationships/image" Target="../media/image52.png"/><Relationship Id="rId14" Type="http://schemas.openxmlformats.org/officeDocument/2006/relationships/image" Target="../media/image56.png"/><Relationship Id="rId22" Type="http://schemas.openxmlformats.org/officeDocument/2006/relationships/image" Target="../media/image64.png"/><Relationship Id="rId27" Type="http://schemas.openxmlformats.org/officeDocument/2006/relationships/image" Target="../media/image45.png"/><Relationship Id="rId30" Type="http://schemas.openxmlformats.org/officeDocument/2006/relationships/image" Target="../media/image6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5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5" Type="http://schemas.openxmlformats.org/officeDocument/2006/relationships/image" Target="../media/image29.png"/><Relationship Id="rId4" Type="http://schemas.openxmlformats.org/officeDocument/2006/relationships/image" Target="../media/image27.png"/><Relationship Id="rId9" Type="http://schemas.openxmlformats.org/officeDocument/2006/relationships/image" Target="../media/image8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Hannah Erington </a:t>
            </a:r>
          </a:p>
          <a:p>
            <a:r>
              <a:rPr lang="en-US" dirty="0"/>
              <a:t>on behalf of the LEBIT group</a:t>
            </a:r>
          </a:p>
          <a:p>
            <a:r>
              <a:rPr lang="en-US" dirty="0"/>
              <a:t>erington@frib.msu.edu</a:t>
            </a:r>
          </a:p>
        </p:txBody>
      </p:sp>
      <p:sp>
        <p:nvSpPr>
          <p:cNvPr id="9219" name="Title 5"/>
          <p:cNvSpPr>
            <a:spLocks noGrp="1"/>
          </p:cNvSpPr>
          <p:nvPr>
            <p:ph type="title"/>
          </p:nvPr>
        </p:nvSpPr>
        <p:spPr>
          <a:xfrm>
            <a:off x="95255" y="2930623"/>
            <a:ext cx="12001499" cy="911935"/>
          </a:xfrm>
        </p:spPr>
        <p:txBody>
          <a:bodyPr/>
          <a:lstStyle/>
          <a:p>
            <a:r>
              <a:rPr lang="en-US" dirty="0"/>
              <a:t>Current Capabilities and Future Advancement for Astrophysical Mass Measurements with LEBIT at FRIB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AE8B4B-46F1-CAC7-F47C-C880835B26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15008CF-5C45-D65D-CF95-5CA106FC0A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187" y="3317054"/>
            <a:ext cx="11328400" cy="351467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02DCB9-7EB3-C546-B107-72166FDD7EC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 Erington, NMiA Workshop, 05/12/26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9AAF9E-37D6-B52D-358D-853DF0F176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, Slide 8</a:t>
            </a: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624D8EDD-0247-E3D4-2AEF-19A02F90F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00" y="109691"/>
            <a:ext cx="11988800" cy="478624"/>
          </a:xfrm>
        </p:spPr>
        <p:txBody>
          <a:bodyPr/>
          <a:lstStyle/>
          <a:p>
            <a:r>
              <a:rPr lang="en-US" dirty="0"/>
              <a:t>Contamination from Gas Stopping is a Challenge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04596B-2E41-DBED-00CB-3D6FA20C1308}"/>
              </a:ext>
            </a:extLst>
          </p:cNvPr>
          <p:cNvSpPr txBox="1"/>
          <p:nvPr/>
        </p:nvSpPr>
        <p:spPr>
          <a:xfrm rot="19109974">
            <a:off x="10844122" y="300624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9D17F0"/>
                </a:solidFill>
              </a:rPr>
              <a:t>Fast Beam from ARIS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8AEEDC4-7ABF-F21D-D12D-C36AD39325D0}"/>
              </a:ext>
            </a:extLst>
          </p:cNvPr>
          <p:cNvSpPr txBox="1"/>
          <p:nvPr/>
        </p:nvSpPr>
        <p:spPr>
          <a:xfrm rot="20096221">
            <a:off x="9670083" y="5671634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degraders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503CC39-8744-B90A-9232-29CA0AAB6BA2}"/>
              </a:ext>
            </a:extLst>
          </p:cNvPr>
          <p:cNvSpPr txBox="1"/>
          <p:nvPr/>
        </p:nvSpPr>
        <p:spPr>
          <a:xfrm>
            <a:off x="3232861" y="58563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RFQ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CA5D18-BD9F-EE0F-503E-1A0C78AE095E}"/>
              </a:ext>
            </a:extLst>
          </p:cNvPr>
          <p:cNvSpPr txBox="1"/>
          <p:nvPr/>
        </p:nvSpPr>
        <p:spPr>
          <a:xfrm>
            <a:off x="4929714" y="6536412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Gas Cell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2D191E-D701-918D-5BEB-F0BB80DA2AE2}"/>
              </a:ext>
            </a:extLst>
          </p:cNvPr>
          <p:cNvSpPr txBox="1"/>
          <p:nvPr/>
        </p:nvSpPr>
        <p:spPr>
          <a:xfrm rot="822297">
            <a:off x="1224880" y="5902039"/>
            <a:ext cx="17654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Dipole mass separator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4">
                <a:extLst>
                  <a:ext uri="{FF2B5EF4-FFF2-40B4-BE49-F238E27FC236}">
                    <a16:creationId xmlns:a16="http://schemas.microsoft.com/office/drawing/2014/main" id="{F6EEB944-1BB8-7DFA-6843-348B1E73C0A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72434" y="854805"/>
                <a:ext cx="7073420" cy="3081082"/>
              </a:xfrm>
            </p:spPr>
            <p:txBody>
              <a:bodyPr/>
              <a:lstStyle/>
              <a:p>
                <a:r>
                  <a:rPr lang="en-US" dirty="0"/>
                  <a:t>Every stopped rare isotope generates ~10</a:t>
                </a:r>
                <a:r>
                  <a:rPr lang="en-US" baseline="30000" dirty="0"/>
                  <a:t>6</a:t>
                </a:r>
                <a:r>
                  <a:rPr lang="en-US" dirty="0"/>
                  <a:t> He</a:t>
                </a:r>
                <a:r>
                  <a:rPr lang="en-US" baseline="30000" dirty="0"/>
                  <a:t>+</a:t>
                </a:r>
                <a:r>
                  <a:rPr lang="en-US" dirty="0"/>
                  <a:t>/e</a:t>
                </a:r>
                <a:r>
                  <a:rPr lang="en-US" baseline="30000" dirty="0"/>
                  <a:t>-</a:t>
                </a:r>
                <a:r>
                  <a:rPr lang="en-US" dirty="0"/>
                  <a:t> pairs</a:t>
                </a:r>
              </a:p>
              <a:p>
                <a:pPr lvl="1"/>
                <a:r>
                  <a:rPr lang="en-US" dirty="0"/>
                  <a:t>Large current of stable beams (~</a:t>
                </a:r>
                <a:r>
                  <a:rPr lang="en-US" dirty="0" err="1"/>
                  <a:t>nA</a:t>
                </a:r>
                <a:r>
                  <a:rPr lang="en-US" dirty="0"/>
                  <a:t>) from charge exchange</a:t>
                </a:r>
              </a:p>
              <a:p>
                <a:pPr lvl="1"/>
                <a:r>
                  <a:rPr lang="en-US" dirty="0"/>
                  <a:t>Different charge states (1</a:t>
                </a:r>
                <a:r>
                  <a:rPr lang="en-US" baseline="30000" dirty="0"/>
                  <a:t>+</a:t>
                </a:r>
                <a:r>
                  <a:rPr lang="en-US" dirty="0"/>
                  <a:t>, 2</a:t>
                </a:r>
                <a:r>
                  <a:rPr lang="en-US" baseline="30000" dirty="0"/>
                  <a:t>+</a:t>
                </a:r>
                <a:r>
                  <a:rPr lang="en-US" dirty="0"/>
                  <a:t>)</a:t>
                </a:r>
              </a:p>
              <a:p>
                <a:pPr lvl="1"/>
                <a:r>
                  <a:rPr lang="en-US" dirty="0"/>
                  <a:t>Formation of radioactive molecules</a:t>
                </a:r>
              </a:p>
              <a:p>
                <a:pPr lvl="2"/>
                <a:r>
                  <a:rPr lang="en-US" dirty="0"/>
                  <a:t>Rare isotopes spread to other mass values</a:t>
                </a:r>
              </a:p>
              <a:p>
                <a:r>
                  <a:rPr lang="en-US" dirty="0"/>
                  <a:t>Resolving power needed to remove contaminants is not always achievable </a:t>
                </a:r>
              </a:p>
              <a:p>
                <a:pPr lvl="1"/>
                <a:r>
                  <a:rPr lang="en-US" dirty="0"/>
                  <a:t>Dipole mass separator: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/>
                  <a:t> ~ 1500 for cooled beams</a:t>
                </a:r>
              </a:p>
            </p:txBody>
          </p:sp>
        </mc:Choice>
        <mc:Fallback xmlns="">
          <p:sp>
            <p:nvSpPr>
              <p:cNvPr id="14" name="Content Placeholder 4">
                <a:extLst>
                  <a:ext uri="{FF2B5EF4-FFF2-40B4-BE49-F238E27FC236}">
                    <a16:creationId xmlns:a16="http://schemas.microsoft.com/office/drawing/2014/main" id="{F6EEB944-1BB8-7DFA-6843-348B1E73C0A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2434" y="854805"/>
                <a:ext cx="7073420" cy="3081082"/>
              </a:xfrm>
              <a:blipFill>
                <a:blip r:embed="rId3"/>
                <a:stretch>
                  <a:fillRect l="-2239" t="-3755" r="-33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1D3785FC-856A-BDFE-89D2-3A6FCA16B2E6}"/>
              </a:ext>
            </a:extLst>
          </p:cNvPr>
          <p:cNvSpPr/>
          <p:nvPr/>
        </p:nvSpPr>
        <p:spPr>
          <a:xfrm>
            <a:off x="990599" y="4687656"/>
            <a:ext cx="333593" cy="368443"/>
          </a:xfrm>
          <a:prstGeom prst="rect">
            <a:avLst/>
          </a:prstGeom>
          <a:noFill/>
          <a:ln w="76200">
            <a:solidFill>
              <a:srgbClr val="5D795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2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254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379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50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633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759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199886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012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hteck 20">
            <a:extLst>
              <a:ext uri="{FF2B5EF4-FFF2-40B4-BE49-F238E27FC236}">
                <a16:creationId xmlns:a16="http://schemas.microsoft.com/office/drawing/2014/main" id="{1FDC51A8-EBEE-C84C-BF20-29DBD4FB0BFC}"/>
              </a:ext>
            </a:extLst>
          </p:cNvPr>
          <p:cNvSpPr/>
          <p:nvPr/>
        </p:nvSpPr>
        <p:spPr>
          <a:xfrm>
            <a:off x="3218613" y="4330367"/>
            <a:ext cx="4076612" cy="2500354"/>
          </a:xfrm>
          <a:prstGeom prst="rect">
            <a:avLst/>
          </a:prstGeom>
          <a:noFill/>
          <a:ln w="28575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2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254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379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50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633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759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199886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012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17" name="Textfeld 21">
            <a:extLst>
              <a:ext uri="{FF2B5EF4-FFF2-40B4-BE49-F238E27FC236}">
                <a16:creationId xmlns:a16="http://schemas.microsoft.com/office/drawing/2014/main" id="{AB666155-0321-3F8F-A093-AA47633829F5}"/>
              </a:ext>
            </a:extLst>
          </p:cNvPr>
          <p:cNvSpPr txBox="1"/>
          <p:nvPr/>
        </p:nvSpPr>
        <p:spPr>
          <a:xfrm>
            <a:off x="3191872" y="6540579"/>
            <a:ext cx="14462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r>
              <a:rPr lang="de-DE" sz="14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30 kV potential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85DB828-D392-C6A1-A143-910688E5AB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2119" y="895844"/>
            <a:ext cx="2971800" cy="2945027"/>
          </a:xfrm>
          <a:prstGeom prst="rect">
            <a:avLst/>
          </a:prstGeom>
          <a:ln w="57150">
            <a:solidFill>
              <a:srgbClr val="5D795D"/>
            </a:solidFill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6D0D809-CB15-FC7F-EAFA-F96BA56DFFFA}"/>
              </a:ext>
            </a:extLst>
          </p:cNvPr>
          <p:cNvSpPr txBox="1"/>
          <p:nvPr/>
        </p:nvSpPr>
        <p:spPr>
          <a:xfrm>
            <a:off x="7709255" y="966128"/>
            <a:ext cx="243752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>
                <a:solidFill>
                  <a:srgbClr val="CF8CF8"/>
                </a:solidFill>
              </a:rPr>
              <a:t>29</a:t>
            </a:r>
            <a:r>
              <a:rPr lang="en-US" dirty="0">
                <a:solidFill>
                  <a:srgbClr val="CF8CF8"/>
                </a:solidFill>
              </a:rPr>
              <a:t>P activity on the left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26D9610-3711-4E90-2868-B4BC008FB8E5}"/>
              </a:ext>
            </a:extLst>
          </p:cNvPr>
          <p:cNvCxnSpPr>
            <a:cxnSpLocks/>
          </p:cNvCxnSpPr>
          <p:nvPr/>
        </p:nvCxnSpPr>
        <p:spPr>
          <a:xfrm>
            <a:off x="8051719" y="1335460"/>
            <a:ext cx="457200" cy="697468"/>
          </a:xfrm>
          <a:prstGeom prst="straightConnector1">
            <a:avLst/>
          </a:prstGeom>
          <a:ln>
            <a:solidFill>
              <a:srgbClr val="9D17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CF2063CC-A4AB-79ED-D184-8CEF4433003B}"/>
              </a:ext>
            </a:extLst>
          </p:cNvPr>
          <p:cNvSpPr txBox="1"/>
          <p:nvPr/>
        </p:nvSpPr>
        <p:spPr>
          <a:xfrm>
            <a:off x="7895612" y="2917541"/>
            <a:ext cx="2064811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A0B6A0"/>
                </a:solidFill>
              </a:rPr>
              <a:t>Radioactive and stable masses at A=29 (e.g.. CHO</a:t>
            </a:r>
            <a:r>
              <a:rPr lang="en-US" baseline="30000" dirty="0">
                <a:solidFill>
                  <a:srgbClr val="A0B6A0"/>
                </a:solidFill>
              </a:rPr>
              <a:t>+</a:t>
            </a:r>
            <a:r>
              <a:rPr lang="en-US" dirty="0">
                <a:solidFill>
                  <a:srgbClr val="A0B6A0"/>
                </a:solidFill>
              </a:rPr>
              <a:t>) 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2D65D1F-F073-91D9-05F2-C714CEFC160D}"/>
              </a:ext>
            </a:extLst>
          </p:cNvPr>
          <p:cNvCxnSpPr/>
          <p:nvPr/>
        </p:nvCxnSpPr>
        <p:spPr>
          <a:xfrm flipH="1" flipV="1">
            <a:off x="8738185" y="2471531"/>
            <a:ext cx="182171" cy="402973"/>
          </a:xfrm>
          <a:prstGeom prst="straightConnector1">
            <a:avLst/>
          </a:prstGeom>
          <a:ln>
            <a:solidFill>
              <a:srgbClr val="A0B6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DB890C3-4B22-4997-EC1C-2A3337AD4897}"/>
              </a:ext>
            </a:extLst>
          </p:cNvPr>
          <p:cNvCxnSpPr/>
          <p:nvPr/>
        </p:nvCxnSpPr>
        <p:spPr>
          <a:xfrm flipH="1" flipV="1">
            <a:off x="8900407" y="2497446"/>
            <a:ext cx="182171" cy="402973"/>
          </a:xfrm>
          <a:prstGeom prst="straightConnector1">
            <a:avLst/>
          </a:prstGeom>
          <a:ln>
            <a:solidFill>
              <a:srgbClr val="A0B6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5F68D67-2913-C82E-F35B-0EDED5060CAD}"/>
              </a:ext>
            </a:extLst>
          </p:cNvPr>
          <p:cNvCxnSpPr/>
          <p:nvPr/>
        </p:nvCxnSpPr>
        <p:spPr>
          <a:xfrm flipH="1" flipV="1">
            <a:off x="9131948" y="2514568"/>
            <a:ext cx="182171" cy="402973"/>
          </a:xfrm>
          <a:prstGeom prst="straightConnector1">
            <a:avLst/>
          </a:prstGeom>
          <a:ln>
            <a:solidFill>
              <a:srgbClr val="A0B6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65B1CACE-607C-F9CC-DA98-23D3B6706A5E}"/>
              </a:ext>
            </a:extLst>
          </p:cNvPr>
          <p:cNvSpPr txBox="1"/>
          <p:nvPr/>
        </p:nvSpPr>
        <p:spPr>
          <a:xfrm>
            <a:off x="7149691" y="6008701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wedge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E58CB22-D7C7-EEF3-8EA3-8D90AD9C0C90}"/>
              </a:ext>
            </a:extLst>
          </p:cNvPr>
          <p:cNvSpPr txBox="1"/>
          <p:nvPr/>
        </p:nvSpPr>
        <p:spPr>
          <a:xfrm rot="1583306">
            <a:off x="-112354" y="4047913"/>
            <a:ext cx="13104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5D795D"/>
                </a:solidFill>
              </a:rPr>
              <a:t>Stopped Beam to LEBIT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B05AB7C-3B31-71EC-5212-683118A513AC}"/>
              </a:ext>
            </a:extLst>
          </p:cNvPr>
          <p:cNvSpPr txBox="1"/>
          <p:nvPr/>
        </p:nvSpPr>
        <p:spPr>
          <a:xfrm rot="801349">
            <a:off x="1659068" y="4492060"/>
            <a:ext cx="1729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A/q </a:t>
            </a:r>
            <a:r>
              <a:rPr lang="en-US" dirty="0"/>
              <a:t>separation</a:t>
            </a:r>
            <a:endParaRPr lang="en-US" i="1" dirty="0"/>
          </a:p>
        </p:txBody>
      </p:sp>
      <p:pic>
        <p:nvPicPr>
          <p:cNvPr id="34" name="Picture 2" descr="Atomic nucleus - Wikipedia">
            <a:extLst>
              <a:ext uri="{FF2B5EF4-FFF2-40B4-BE49-F238E27FC236}">
                <a16:creationId xmlns:a16="http://schemas.microsoft.com/office/drawing/2014/main" id="{D400E597-D007-93B5-928B-D72F5FBFC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605" y="4849854"/>
            <a:ext cx="405453" cy="405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16898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41F1AA-8DC0-8909-07D4-E62AA9731D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175534F-9454-179D-6DB7-85EE043661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187" y="3317054"/>
            <a:ext cx="11328400" cy="351467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13F37E-E7F8-7E6C-502D-B1F6117A49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 Erington, NMiA Workshop, 05/12/26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22891D-652B-D627-8A91-BE04C967981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, Slide 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2">
                <a:extLst>
                  <a:ext uri="{FF2B5EF4-FFF2-40B4-BE49-F238E27FC236}">
                    <a16:creationId xmlns:a16="http://schemas.microsoft.com/office/drawing/2014/main" id="{72924DC9-6897-210B-FA16-2CB694C922A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01600" y="109691"/>
                <a:ext cx="11988800" cy="478624"/>
              </a:xfrm>
            </p:spPr>
            <p:txBody>
              <a:bodyPr/>
              <a:lstStyle/>
              <a:p>
                <a:r>
                  <a:rPr lang="en-US" dirty="0"/>
                  <a:t>High-Resolution Mass Separator (HRMS) Increases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𝒎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𝜹</m:t>
                    </m:r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</m:t>
                    </m:r>
                  </m:oMath>
                </a14:m>
                <a:r>
                  <a:rPr lang="en-US" dirty="0">
                    <a:sym typeface="Wingdings" panose="05000000000000000000" pitchFamily="2" charset="2"/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7" name="Title 2">
                <a:extLst>
                  <a:ext uri="{FF2B5EF4-FFF2-40B4-BE49-F238E27FC236}">
                    <a16:creationId xmlns:a16="http://schemas.microsoft.com/office/drawing/2014/main" id="{72924DC9-6897-210B-FA16-2CB694C922A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01600" y="109691"/>
                <a:ext cx="11988800" cy="478624"/>
              </a:xfrm>
              <a:blipFill>
                <a:blip r:embed="rId3"/>
                <a:stretch>
                  <a:fillRect t="-32911" b="-455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89BE8640-3A8C-38AE-76B1-BB84BA94799E}"/>
              </a:ext>
            </a:extLst>
          </p:cNvPr>
          <p:cNvSpPr txBox="1"/>
          <p:nvPr/>
        </p:nvSpPr>
        <p:spPr>
          <a:xfrm rot="19109974">
            <a:off x="10844122" y="300624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9D17F0"/>
                </a:solidFill>
              </a:rPr>
              <a:t>Fast Beam from ARIS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A3F6FB-397B-962B-5A5B-188BDBA9ED9D}"/>
              </a:ext>
            </a:extLst>
          </p:cNvPr>
          <p:cNvSpPr txBox="1"/>
          <p:nvPr/>
        </p:nvSpPr>
        <p:spPr>
          <a:xfrm rot="20096221">
            <a:off x="9670083" y="5671634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degraders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71B8965-551E-58AD-768A-63DF0EF81D81}"/>
              </a:ext>
            </a:extLst>
          </p:cNvPr>
          <p:cNvSpPr txBox="1"/>
          <p:nvPr/>
        </p:nvSpPr>
        <p:spPr>
          <a:xfrm>
            <a:off x="3232861" y="58563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RFQ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1E966AA-351D-3FCD-06DC-778460852680}"/>
              </a:ext>
            </a:extLst>
          </p:cNvPr>
          <p:cNvSpPr txBox="1"/>
          <p:nvPr/>
        </p:nvSpPr>
        <p:spPr>
          <a:xfrm>
            <a:off x="4929714" y="6536412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Gas Cell</a:t>
            </a:r>
          </a:p>
        </p:txBody>
      </p:sp>
      <p:sp>
        <p:nvSpPr>
          <p:cNvPr id="16" name="Rechteck 20">
            <a:extLst>
              <a:ext uri="{FF2B5EF4-FFF2-40B4-BE49-F238E27FC236}">
                <a16:creationId xmlns:a16="http://schemas.microsoft.com/office/drawing/2014/main" id="{C584DBFA-3C4B-A2CF-3DFE-D49F16C6A44D}"/>
              </a:ext>
            </a:extLst>
          </p:cNvPr>
          <p:cNvSpPr/>
          <p:nvPr/>
        </p:nvSpPr>
        <p:spPr>
          <a:xfrm>
            <a:off x="3218613" y="4330367"/>
            <a:ext cx="4076612" cy="2500354"/>
          </a:xfrm>
          <a:prstGeom prst="rect">
            <a:avLst/>
          </a:prstGeom>
          <a:noFill/>
          <a:ln w="28575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2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254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379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50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633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759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199886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012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17" name="Textfeld 21">
            <a:extLst>
              <a:ext uri="{FF2B5EF4-FFF2-40B4-BE49-F238E27FC236}">
                <a16:creationId xmlns:a16="http://schemas.microsoft.com/office/drawing/2014/main" id="{EA1DD2F4-7A15-DD47-9756-807963E7E403}"/>
              </a:ext>
            </a:extLst>
          </p:cNvPr>
          <p:cNvSpPr txBox="1"/>
          <p:nvPr/>
        </p:nvSpPr>
        <p:spPr>
          <a:xfrm>
            <a:off x="3191872" y="6540579"/>
            <a:ext cx="14462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r>
              <a:rPr lang="de-DE" sz="14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30 kV potential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12C876E-B857-C877-EA08-8CFE954231CA}"/>
              </a:ext>
            </a:extLst>
          </p:cNvPr>
          <p:cNvSpPr txBox="1"/>
          <p:nvPr/>
        </p:nvSpPr>
        <p:spPr>
          <a:xfrm>
            <a:off x="7149691" y="6008701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wedge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445A90E-E27D-6F40-41C4-DE42BFE0B9E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2550" y="726528"/>
                <a:ext cx="11987896" cy="1506566"/>
              </a:xfrm>
            </p:spPr>
            <p:txBody>
              <a:bodyPr/>
              <a:lstStyle/>
              <a:p>
                <a:pPr>
                  <a:lnSpc>
                    <a:spcPct val="150000"/>
                  </a:lnSpc>
                </a:pPr>
                <a:r>
                  <a:rPr lang="en-US" sz="2000" dirty="0">
                    <a:sym typeface="Wingdings" panose="05000000000000000000" pitchFamily="2" charset="2"/>
                  </a:rPr>
                  <a:t>Increase resolving power to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2000" dirty="0">
                    <a:sym typeface="Wingdings" panose="05000000000000000000" pitchFamily="2" charset="2"/>
                  </a:rPr>
                  <a:t> ~ 10k for isobarically pure beams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sz="1800" dirty="0"/>
                  <a:t>Step towards unambiguous beam delivery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sz="1800" dirty="0"/>
                  <a:t>Faster beam tuning and beam identification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sz="1800" dirty="0"/>
                  <a:t>Higher reaccelerated beam rates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sz="1800" b="1" dirty="0">
                    <a:sym typeface="Wingdings" panose="05000000000000000000" pitchFamily="2" charset="2"/>
                  </a:rPr>
                  <a:t>Magnets acquired and ready for installation</a:t>
                </a:r>
                <a:endParaRPr lang="en-US" sz="1800" b="1" dirty="0"/>
              </a:p>
              <a:p>
                <a:pPr lvl="1"/>
                <a:endParaRPr lang="en-US" sz="1800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445A90E-E27D-6F40-41C4-DE42BFE0B9E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2550" y="726528"/>
                <a:ext cx="11987896" cy="1506566"/>
              </a:xfrm>
              <a:blipFill>
                <a:blip r:embed="rId4"/>
                <a:stretch>
                  <a:fillRect l="-1221" b="-530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 27">
            <a:extLst>
              <a:ext uri="{FF2B5EF4-FFF2-40B4-BE49-F238E27FC236}">
                <a16:creationId xmlns:a16="http://schemas.microsoft.com/office/drawing/2014/main" id="{1D39731C-ACDD-24D8-6F7C-D99E2C420C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6460" y="4495800"/>
            <a:ext cx="1971843" cy="181829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D476B9A-DCB6-21C8-788E-C09E75CD9C49}"/>
              </a:ext>
            </a:extLst>
          </p:cNvPr>
          <p:cNvSpPr txBox="1"/>
          <p:nvPr/>
        </p:nvSpPr>
        <p:spPr>
          <a:xfrm>
            <a:off x="728608" y="5587690"/>
            <a:ext cx="1765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HRMS</a:t>
            </a:r>
          </a:p>
        </p:txBody>
      </p:sp>
      <p:sp>
        <p:nvSpPr>
          <p:cNvPr id="29" name="Trapezoid 28">
            <a:extLst>
              <a:ext uri="{FF2B5EF4-FFF2-40B4-BE49-F238E27FC236}">
                <a16:creationId xmlns:a16="http://schemas.microsoft.com/office/drawing/2014/main" id="{2FAFE75A-C746-BF93-DB10-0D0A59DDEE34}"/>
              </a:ext>
            </a:extLst>
          </p:cNvPr>
          <p:cNvSpPr/>
          <p:nvPr/>
        </p:nvSpPr>
        <p:spPr>
          <a:xfrm rot="550103">
            <a:off x="2158322" y="5162432"/>
            <a:ext cx="762000" cy="661116"/>
          </a:xfrm>
          <a:prstGeom prst="trapezoid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rapezoid 29">
            <a:extLst>
              <a:ext uri="{FF2B5EF4-FFF2-40B4-BE49-F238E27FC236}">
                <a16:creationId xmlns:a16="http://schemas.microsoft.com/office/drawing/2014/main" id="{46431C28-5EAF-D0AE-7BDD-28EA2E41F041}"/>
              </a:ext>
            </a:extLst>
          </p:cNvPr>
          <p:cNvSpPr/>
          <p:nvPr/>
        </p:nvSpPr>
        <p:spPr>
          <a:xfrm rot="3733724">
            <a:off x="1290454" y="4514138"/>
            <a:ext cx="762000" cy="661116"/>
          </a:xfrm>
          <a:prstGeom prst="trapezoid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4929AE8-E469-D28C-3332-0474890705C6}"/>
              </a:ext>
            </a:extLst>
          </p:cNvPr>
          <p:cNvCxnSpPr>
            <a:stCxn id="29" idx="1"/>
            <a:endCxn id="30" idx="3"/>
          </p:cNvCxnSpPr>
          <p:nvPr/>
        </p:nvCxnSpPr>
        <p:spPr>
          <a:xfrm flipH="1" flipV="1">
            <a:off x="1810473" y="5108690"/>
            <a:ext cx="434301" cy="33676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D0967D5-F685-2D43-C600-15DAF38E7A0C}"/>
              </a:ext>
            </a:extLst>
          </p:cNvPr>
          <p:cNvCxnSpPr>
            <a:cxnSpLocks/>
            <a:stCxn id="30" idx="1"/>
          </p:cNvCxnSpPr>
          <p:nvPr/>
        </p:nvCxnSpPr>
        <p:spPr>
          <a:xfrm flipV="1">
            <a:off x="1532435" y="4020526"/>
            <a:ext cx="0" cy="56017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4C6EA2DB-DCBB-387A-606F-E8864B4786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128" y="1382764"/>
            <a:ext cx="3294459" cy="2500354"/>
          </a:xfrm>
          <a:prstGeom prst="rect">
            <a:avLst/>
          </a:prstGeom>
          <a:ln>
            <a:solidFill>
              <a:srgbClr val="064308"/>
            </a:solidFill>
          </a:ln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EA22F660-9774-0CEC-7C8C-3397F9656FE0}"/>
              </a:ext>
            </a:extLst>
          </p:cNvPr>
          <p:cNvSpPr txBox="1"/>
          <p:nvPr/>
        </p:nvSpPr>
        <p:spPr>
          <a:xfrm>
            <a:off x="5292604" y="1376459"/>
            <a:ext cx="3298984" cy="523220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60</a:t>
            </a:r>
            <a:r>
              <a:rPr lang="en-US" sz="1400" baseline="30000" dirty="0"/>
              <a:t>o</a:t>
            </a:r>
            <a:r>
              <a:rPr lang="en-US" sz="1400" dirty="0"/>
              <a:t> dipole from IRIS2 on-line mass separator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3D85A3D-54C4-9172-7688-2A07C9CACBB3}"/>
              </a:ext>
            </a:extLst>
          </p:cNvPr>
          <p:cNvSpPr txBox="1"/>
          <p:nvPr/>
        </p:nvSpPr>
        <p:spPr>
          <a:xfrm>
            <a:off x="162749" y="3588950"/>
            <a:ext cx="16477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5D795D"/>
                </a:solidFill>
              </a:rPr>
              <a:t>Stopped Beam to LEBIT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40B917B4-1C78-9130-4A31-3FC6056E146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14366" y="759263"/>
            <a:ext cx="2461634" cy="2519691"/>
          </a:xfrm>
          <a:prstGeom prst="rect">
            <a:avLst/>
          </a:prstGeom>
          <a:ln>
            <a:solidFill>
              <a:srgbClr val="064308"/>
            </a:solidFill>
          </a:ln>
        </p:spPr>
      </p:pic>
    </p:spTree>
    <p:extLst>
      <p:ext uri="{BB962C8B-B14F-4D97-AF65-F5344CB8AC3E}">
        <p14:creationId xmlns:p14="http://schemas.microsoft.com/office/powerpoint/2010/main" val="17447862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9F970A-019A-C68D-F54C-546D150374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91F4B2E-1C25-4BCC-FBDE-30AE6B7B03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187" y="3317054"/>
            <a:ext cx="11328400" cy="351467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78EDB8-67E0-ABD7-F948-A9C74A7595D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 Erington, NMiA Workshop, 05/12/26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43B09C-395A-03D3-91E5-1C66B156A76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, Slide 10</a:t>
            </a: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E60BA226-0964-92C5-7149-570E67BD0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00" y="109691"/>
            <a:ext cx="11988800" cy="478624"/>
          </a:xfrm>
        </p:spPr>
        <p:txBody>
          <a:bodyPr/>
          <a:lstStyle/>
          <a:p>
            <a:r>
              <a:rPr lang="en-US" dirty="0"/>
              <a:t>MR-TOF-MS for Mass Separation and Science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D7BB41-12D8-15C5-AF27-7A9B3F963101}"/>
              </a:ext>
            </a:extLst>
          </p:cNvPr>
          <p:cNvSpPr txBox="1"/>
          <p:nvPr/>
        </p:nvSpPr>
        <p:spPr>
          <a:xfrm rot="19109974">
            <a:off x="10844122" y="300624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9D17F0"/>
                </a:solidFill>
              </a:rPr>
              <a:t>Fast Beam from ARIS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B5C003-77A5-4DF0-F6C5-BFC3586AF92C}"/>
              </a:ext>
            </a:extLst>
          </p:cNvPr>
          <p:cNvSpPr txBox="1"/>
          <p:nvPr/>
        </p:nvSpPr>
        <p:spPr>
          <a:xfrm rot="20096221">
            <a:off x="9670083" y="5671634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degraders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27D2B11-647A-E1FF-CE9A-AEC0237591BC}"/>
              </a:ext>
            </a:extLst>
          </p:cNvPr>
          <p:cNvSpPr txBox="1"/>
          <p:nvPr/>
        </p:nvSpPr>
        <p:spPr>
          <a:xfrm>
            <a:off x="3232861" y="58563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RFQ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E87281B-3E1E-873A-9001-3E32F8967AB0}"/>
              </a:ext>
            </a:extLst>
          </p:cNvPr>
          <p:cNvSpPr txBox="1"/>
          <p:nvPr/>
        </p:nvSpPr>
        <p:spPr>
          <a:xfrm>
            <a:off x="4929714" y="6536412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Gas Cell</a:t>
            </a:r>
          </a:p>
        </p:txBody>
      </p:sp>
      <p:sp>
        <p:nvSpPr>
          <p:cNvPr id="16" name="Rechteck 20">
            <a:extLst>
              <a:ext uri="{FF2B5EF4-FFF2-40B4-BE49-F238E27FC236}">
                <a16:creationId xmlns:a16="http://schemas.microsoft.com/office/drawing/2014/main" id="{B740BF1B-DC52-998E-CADA-F84434378DCA}"/>
              </a:ext>
            </a:extLst>
          </p:cNvPr>
          <p:cNvSpPr/>
          <p:nvPr/>
        </p:nvSpPr>
        <p:spPr>
          <a:xfrm>
            <a:off x="3218613" y="4330367"/>
            <a:ext cx="4076612" cy="2500354"/>
          </a:xfrm>
          <a:prstGeom prst="rect">
            <a:avLst/>
          </a:prstGeom>
          <a:noFill/>
          <a:ln w="28575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2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254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379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50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633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759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199886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012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17" name="Textfeld 21">
            <a:extLst>
              <a:ext uri="{FF2B5EF4-FFF2-40B4-BE49-F238E27FC236}">
                <a16:creationId xmlns:a16="http://schemas.microsoft.com/office/drawing/2014/main" id="{87F21F1F-65EC-DCAE-C625-80275A2B50C6}"/>
              </a:ext>
            </a:extLst>
          </p:cNvPr>
          <p:cNvSpPr txBox="1"/>
          <p:nvPr/>
        </p:nvSpPr>
        <p:spPr>
          <a:xfrm>
            <a:off x="3191872" y="6540579"/>
            <a:ext cx="14462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r>
              <a:rPr lang="de-DE" sz="14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30 kV potential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034760-7CAA-A405-C2CC-94F9526BDC55}"/>
              </a:ext>
            </a:extLst>
          </p:cNvPr>
          <p:cNvSpPr txBox="1"/>
          <p:nvPr/>
        </p:nvSpPr>
        <p:spPr>
          <a:xfrm>
            <a:off x="7149691" y="6008701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wedge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FFD58BC-368F-359C-EC0A-AB75B1CEF6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460" y="4495800"/>
            <a:ext cx="1971843" cy="1818294"/>
          </a:xfrm>
          <a:prstGeom prst="rect">
            <a:avLst/>
          </a:prstGeom>
        </p:spPr>
      </p:pic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EE4E68F-0787-3745-46B6-57C326388A81}"/>
              </a:ext>
            </a:extLst>
          </p:cNvPr>
          <p:cNvCxnSpPr>
            <a:cxnSpLocks/>
          </p:cNvCxnSpPr>
          <p:nvPr/>
        </p:nvCxnSpPr>
        <p:spPr>
          <a:xfrm flipV="1">
            <a:off x="1532435" y="973041"/>
            <a:ext cx="0" cy="33322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E57528F7-7D35-23A2-BA6D-A898B5243E38}"/>
              </a:ext>
            </a:extLst>
          </p:cNvPr>
          <p:cNvSpPr/>
          <p:nvPr/>
        </p:nvSpPr>
        <p:spPr>
          <a:xfrm>
            <a:off x="364129" y="2071977"/>
            <a:ext cx="762000" cy="1841580"/>
          </a:xfrm>
          <a:prstGeom prst="rect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E189E8F-0F91-C44F-E455-A20AA3E51118}"/>
              </a:ext>
            </a:extLst>
          </p:cNvPr>
          <p:cNvCxnSpPr>
            <a:cxnSpLocks/>
          </p:cNvCxnSpPr>
          <p:nvPr/>
        </p:nvCxnSpPr>
        <p:spPr>
          <a:xfrm flipH="1">
            <a:off x="740391" y="4238655"/>
            <a:ext cx="792044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9BAA062-07C3-B8EE-0655-AEC839486524}"/>
              </a:ext>
            </a:extLst>
          </p:cNvPr>
          <p:cNvCxnSpPr>
            <a:cxnSpLocks/>
          </p:cNvCxnSpPr>
          <p:nvPr/>
        </p:nvCxnSpPr>
        <p:spPr>
          <a:xfrm flipH="1">
            <a:off x="735388" y="1763518"/>
            <a:ext cx="797047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FF3707-A412-96DF-AD17-BDB8C31DCC91}"/>
              </a:ext>
            </a:extLst>
          </p:cNvPr>
          <p:cNvCxnSpPr>
            <a:cxnSpLocks/>
            <a:stCxn id="18" idx="2"/>
          </p:cNvCxnSpPr>
          <p:nvPr/>
        </p:nvCxnSpPr>
        <p:spPr>
          <a:xfrm>
            <a:off x="745129" y="3913557"/>
            <a:ext cx="0" cy="331742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393EF1F-A538-58A1-AB7E-F56930FA86E2}"/>
              </a:ext>
            </a:extLst>
          </p:cNvPr>
          <p:cNvCxnSpPr>
            <a:cxnSpLocks/>
            <a:endCxn id="18" idx="0"/>
          </p:cNvCxnSpPr>
          <p:nvPr/>
        </p:nvCxnSpPr>
        <p:spPr>
          <a:xfrm>
            <a:off x="745129" y="1752600"/>
            <a:ext cx="0" cy="31937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019E6E0C-F995-E475-491D-117845372842}"/>
              </a:ext>
            </a:extLst>
          </p:cNvPr>
          <p:cNvCxnSpPr>
            <a:cxnSpLocks/>
          </p:cNvCxnSpPr>
          <p:nvPr/>
        </p:nvCxnSpPr>
        <p:spPr>
          <a:xfrm flipH="1">
            <a:off x="970927" y="4238655"/>
            <a:ext cx="56150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D0F940FD-9A17-43EB-5BAE-B4E7075AEBE1}"/>
              </a:ext>
            </a:extLst>
          </p:cNvPr>
          <p:cNvCxnSpPr>
            <a:cxnSpLocks/>
          </p:cNvCxnSpPr>
          <p:nvPr/>
        </p:nvCxnSpPr>
        <p:spPr>
          <a:xfrm>
            <a:off x="996841" y="1763518"/>
            <a:ext cx="22047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C3AAAE78-4B20-DEEB-EDA4-330F4E6FDA5B}"/>
              </a:ext>
            </a:extLst>
          </p:cNvPr>
          <p:cNvSpPr txBox="1"/>
          <p:nvPr/>
        </p:nvSpPr>
        <p:spPr>
          <a:xfrm>
            <a:off x="186836" y="4278868"/>
            <a:ext cx="11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MR-TOF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BBF8C3F-CF63-77B4-038A-676358082987}"/>
              </a:ext>
            </a:extLst>
          </p:cNvPr>
          <p:cNvSpPr txBox="1"/>
          <p:nvPr/>
        </p:nvSpPr>
        <p:spPr>
          <a:xfrm>
            <a:off x="211965" y="685959"/>
            <a:ext cx="15179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5D795D"/>
                </a:solidFill>
              </a:rPr>
              <a:t>Stopped Beam to LEBIT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732F0B0-7160-0156-954B-52CCEB238AA3}"/>
              </a:ext>
            </a:extLst>
          </p:cNvPr>
          <p:cNvSpPr txBox="1"/>
          <p:nvPr/>
        </p:nvSpPr>
        <p:spPr>
          <a:xfrm>
            <a:off x="728608" y="5587690"/>
            <a:ext cx="1765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HRMS</a:t>
            </a:r>
          </a:p>
        </p:txBody>
      </p:sp>
      <p:sp>
        <p:nvSpPr>
          <p:cNvPr id="52" name="Trapezoid 51">
            <a:extLst>
              <a:ext uri="{FF2B5EF4-FFF2-40B4-BE49-F238E27FC236}">
                <a16:creationId xmlns:a16="http://schemas.microsoft.com/office/drawing/2014/main" id="{31494D5D-38C4-565B-D1E5-DF1B1A30E149}"/>
              </a:ext>
            </a:extLst>
          </p:cNvPr>
          <p:cNvSpPr/>
          <p:nvPr/>
        </p:nvSpPr>
        <p:spPr>
          <a:xfrm rot="550103">
            <a:off x="2158322" y="5162432"/>
            <a:ext cx="762000" cy="661116"/>
          </a:xfrm>
          <a:prstGeom prst="trapezoid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rapezoid 52">
            <a:extLst>
              <a:ext uri="{FF2B5EF4-FFF2-40B4-BE49-F238E27FC236}">
                <a16:creationId xmlns:a16="http://schemas.microsoft.com/office/drawing/2014/main" id="{6CBAF490-9629-29F4-6918-06ACCE322E19}"/>
              </a:ext>
            </a:extLst>
          </p:cNvPr>
          <p:cNvSpPr/>
          <p:nvPr/>
        </p:nvSpPr>
        <p:spPr>
          <a:xfrm rot="3733724">
            <a:off x="1290454" y="4514138"/>
            <a:ext cx="762000" cy="661116"/>
          </a:xfrm>
          <a:prstGeom prst="trapezoid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B7709C3F-D239-154D-2C6D-6F0406D3F02A}"/>
              </a:ext>
            </a:extLst>
          </p:cNvPr>
          <p:cNvCxnSpPr>
            <a:stCxn id="52" idx="1"/>
            <a:endCxn id="53" idx="3"/>
          </p:cNvCxnSpPr>
          <p:nvPr/>
        </p:nvCxnSpPr>
        <p:spPr>
          <a:xfrm flipH="1" flipV="1">
            <a:off x="1810473" y="5108690"/>
            <a:ext cx="434301" cy="33676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85A8BEC5-B9CA-A3D2-FC0A-AE95338DBD32}"/>
              </a:ext>
            </a:extLst>
          </p:cNvPr>
          <p:cNvCxnSpPr>
            <a:cxnSpLocks/>
            <a:stCxn id="53" idx="1"/>
          </p:cNvCxnSpPr>
          <p:nvPr/>
        </p:nvCxnSpPr>
        <p:spPr>
          <a:xfrm flipV="1">
            <a:off x="1532435" y="2438400"/>
            <a:ext cx="0" cy="21423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06F5295D-A014-E51B-40E9-0C666F4F5032}"/>
              </a:ext>
            </a:extLst>
          </p:cNvPr>
          <p:cNvSpPr txBox="1"/>
          <p:nvPr/>
        </p:nvSpPr>
        <p:spPr>
          <a:xfrm>
            <a:off x="7538969" y="3289015"/>
            <a:ext cx="1640026" cy="954107"/>
          </a:xfrm>
          <a:prstGeom prst="rect">
            <a:avLst/>
          </a:prstGeom>
          <a:noFill/>
          <a:ln w="19050">
            <a:solidFill>
              <a:srgbClr val="064308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64308"/>
                </a:solidFill>
              </a:rPr>
              <a:t>For more detail, please talk to Christian and Franziska!</a:t>
            </a:r>
          </a:p>
        </p:txBody>
      </p:sp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F5477CA7-79AA-FC6B-B1C1-A1F6CB6727D3}"/>
              </a:ext>
            </a:extLst>
          </p:cNvPr>
          <p:cNvSpPr txBox="1">
            <a:spLocks/>
          </p:cNvSpPr>
          <p:nvPr/>
        </p:nvSpPr>
        <p:spPr bwMode="auto">
          <a:xfrm>
            <a:off x="2569880" y="915632"/>
            <a:ext cx="9520520" cy="306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195" indent="-180195" algn="l" defTabSz="803370" rtl="0" eaLnBrk="1" fontAlgn="base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94" indent="-15166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641" indent="-160673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 sz="1800"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90" indent="-13364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3087" indent="-18019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507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590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672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752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r>
              <a:rPr lang="en-US" kern="0" dirty="0"/>
              <a:t>Multi-Reflection Time-of-Flight Mass Spectrometry (MR-TOF-MS)</a:t>
            </a:r>
          </a:p>
          <a:p>
            <a:pPr lvl="1"/>
            <a:r>
              <a:rPr lang="en-US" kern="0" dirty="0"/>
              <a:t>Alternate approach to providing (isomerically) purified beams</a:t>
            </a:r>
          </a:p>
          <a:p>
            <a:pPr lvl="1"/>
            <a:r>
              <a:rPr lang="en-US" kern="0" dirty="0"/>
              <a:t>Allow for mass measurements of shortest-lived isotopes</a:t>
            </a:r>
          </a:p>
          <a:p>
            <a:pPr lvl="3"/>
            <a:endParaRPr lang="en-US" sz="1800" kern="0" dirty="0"/>
          </a:p>
          <a:p>
            <a:r>
              <a:rPr lang="en-US" kern="0" dirty="0"/>
              <a:t>Development of a high-voltage MR-TOF for FRIB</a:t>
            </a:r>
          </a:p>
          <a:p>
            <a:pPr lvl="1"/>
            <a:r>
              <a:rPr lang="en-US" kern="0" dirty="0"/>
              <a:t>Advances the design of MIRACLS high-voltage MR-TOF</a:t>
            </a:r>
            <a:r>
              <a:rPr lang="en-US" kern="0" baseline="30000" dirty="0"/>
              <a:t>[1,2]</a:t>
            </a:r>
          </a:p>
          <a:p>
            <a:pPr lvl="1"/>
            <a:r>
              <a:rPr lang="en-US" kern="0" dirty="0"/>
              <a:t>High ion flux, high mass resolving power, short processing time</a:t>
            </a:r>
            <a:r>
              <a:rPr lang="en-US" kern="0" baseline="30000" dirty="0"/>
              <a:t>[3,4]</a:t>
            </a:r>
          </a:p>
          <a:p>
            <a:pPr lvl="1"/>
            <a:endParaRPr lang="en-US" kern="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D445D8-0674-3CF6-07D7-011CE61999EA}"/>
              </a:ext>
            </a:extLst>
          </p:cNvPr>
          <p:cNvSpPr txBox="1"/>
          <p:nvPr/>
        </p:nvSpPr>
        <p:spPr>
          <a:xfrm>
            <a:off x="2911849" y="3195160"/>
            <a:ext cx="46439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[1] 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F.M. Maier </a:t>
            </a:r>
            <a:r>
              <a:rPr lang="en-US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et al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NIMA </a:t>
            </a:r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1056 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168545 (2023)</a:t>
            </a:r>
          </a:p>
          <a:p>
            <a:r>
              <a:rPr lang="en-US" sz="1200" dirty="0">
                <a:solidFill>
                  <a:srgbClr val="222222"/>
                </a:solidFill>
                <a:latin typeface="Arial" panose="020B0604020202020204" pitchFamily="34" charset="0"/>
              </a:rPr>
              <a:t>[2] 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F.M. Maier </a:t>
            </a:r>
            <a:r>
              <a:rPr lang="en-US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et al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NIMA </a:t>
            </a:r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1075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170365 (2025)</a:t>
            </a:r>
          </a:p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[3] </a:t>
            </a:r>
            <a:r>
              <a:rPr lang="en-US" sz="1200" b="1" dirty="0">
                <a:solidFill>
                  <a:srgbClr val="064308"/>
                </a:solidFill>
              </a:rPr>
              <a:t>F.M. Maier </a:t>
            </a:r>
            <a:r>
              <a:rPr lang="en-US" sz="1200" i="1" dirty="0"/>
              <a:t>et al</a:t>
            </a:r>
            <a:r>
              <a:rPr lang="en-US" sz="1200" dirty="0"/>
              <a:t>, NIMA </a:t>
            </a:r>
            <a:r>
              <a:rPr lang="en-US" sz="1200" b="1" dirty="0"/>
              <a:t>1084 </a:t>
            </a:r>
            <a:r>
              <a:rPr lang="en-US" sz="1200" dirty="0"/>
              <a:t>171220 (2026)</a:t>
            </a:r>
          </a:p>
          <a:p>
            <a:r>
              <a:rPr lang="en-US" sz="1200" dirty="0">
                <a:solidFill>
                  <a:srgbClr val="222222"/>
                </a:solidFill>
                <a:latin typeface="Arial" panose="020B0604020202020204" pitchFamily="34" charset="0"/>
              </a:rPr>
              <a:t>[4] </a:t>
            </a:r>
            <a:r>
              <a:rPr lang="en-US" sz="1200" b="1" dirty="0">
                <a:solidFill>
                  <a:srgbClr val="064308"/>
                </a:solidFill>
                <a:latin typeface="Arial" panose="020B0604020202020204" pitchFamily="34" charset="0"/>
              </a:rPr>
              <a:t>C.M Ireland </a:t>
            </a:r>
            <a:r>
              <a:rPr lang="en-US" sz="1200" i="1" dirty="0">
                <a:solidFill>
                  <a:srgbClr val="222222"/>
                </a:solidFill>
                <a:latin typeface="Arial" panose="020B0604020202020204" pitchFamily="34" charset="0"/>
              </a:rPr>
              <a:t>et al</a:t>
            </a:r>
            <a:r>
              <a:rPr lang="en-US" sz="1200" dirty="0">
                <a:solidFill>
                  <a:srgbClr val="222222"/>
                </a:solidFill>
                <a:latin typeface="Arial" panose="020B0604020202020204" pitchFamily="34" charset="0"/>
              </a:rPr>
              <a:t>, NIMA </a:t>
            </a:r>
            <a:r>
              <a:rPr lang="en-US" sz="1200" b="1" dirty="0">
                <a:solidFill>
                  <a:srgbClr val="222222"/>
                </a:solidFill>
                <a:latin typeface="Arial" panose="020B0604020202020204" pitchFamily="34" charset="0"/>
              </a:rPr>
              <a:t>1087</a:t>
            </a:r>
            <a:r>
              <a:rPr lang="en-US" sz="1200" dirty="0">
                <a:solidFill>
                  <a:srgbClr val="222222"/>
                </a:solidFill>
                <a:latin typeface="Arial" panose="020B0604020202020204" pitchFamily="34" charset="0"/>
              </a:rPr>
              <a:t> 171426 (2026)</a:t>
            </a:r>
          </a:p>
        </p:txBody>
      </p:sp>
    </p:spTree>
    <p:extLst>
      <p:ext uri="{BB962C8B-B14F-4D97-AF65-F5344CB8AC3E}">
        <p14:creationId xmlns:p14="http://schemas.microsoft.com/office/powerpoint/2010/main" val="4532724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224005-1E39-9E8E-A170-94DAB18775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B4E8FECC-7AC7-CABE-29DB-AC8BCE8EC0F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2075" y="838200"/>
                <a:ext cx="11987896" cy="4937460"/>
              </a:xfrm>
            </p:spPr>
            <p:txBody>
              <a:bodyPr/>
              <a:lstStyle/>
              <a:p>
                <a:r>
                  <a:rPr lang="en-US" dirty="0"/>
                  <a:t>LEBIT can act as a mass separator (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&gt;5×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dirty="0"/>
                  <a:t>)</a:t>
                </a:r>
              </a:p>
              <a:p>
                <a:r>
                  <a:rPr lang="en-US" dirty="0"/>
                  <a:t>FRIB PAC2: </a:t>
                </a:r>
                <a:r>
                  <a:rPr lang="en-US" baseline="30000" dirty="0"/>
                  <a:t>70</a:t>
                </a:r>
                <a:r>
                  <a:rPr lang="en-US" dirty="0"/>
                  <a:t>Cu with </a:t>
                </a:r>
                <a:r>
                  <a:rPr lang="en-US" dirty="0" err="1"/>
                  <a:t>SuN</a:t>
                </a:r>
                <a:r>
                  <a:rPr lang="en-US" dirty="0"/>
                  <a:t>++ ran in 2024</a:t>
                </a:r>
                <a:r>
                  <a:rPr lang="en-US" baseline="30000" dirty="0"/>
                  <a:t>[1]</a:t>
                </a:r>
              </a:p>
              <a:p>
                <a:pPr lvl="1"/>
                <a:r>
                  <a:rPr lang="en-US" dirty="0"/>
                  <a:t>Low-lying isomers in </a:t>
                </a:r>
                <a:r>
                  <a:rPr lang="en-US" baseline="30000" dirty="0"/>
                  <a:t>70</a:t>
                </a:r>
                <a:r>
                  <a:rPr lang="en-US" dirty="0"/>
                  <a:t>Cu: </a:t>
                </a:r>
                <a:r>
                  <a:rPr lang="en-US" b="1" dirty="0"/>
                  <a:t>3</a:t>
                </a:r>
                <a:r>
                  <a:rPr lang="en-US" b="1" baseline="30000" dirty="0"/>
                  <a:t>-</a:t>
                </a:r>
                <a:r>
                  <a:rPr lang="en-US" b="1" dirty="0"/>
                  <a:t> at 101 keV, 1</a:t>
                </a:r>
                <a:r>
                  <a:rPr lang="en-US" b="1" baseline="30000" dirty="0"/>
                  <a:t>+</a:t>
                </a:r>
                <a:r>
                  <a:rPr lang="en-US" b="1" dirty="0"/>
                  <a:t> at 242 keV</a:t>
                </a:r>
              </a:p>
              <a:p>
                <a:pPr lvl="1"/>
                <a:r>
                  <a:rPr lang="en-US" dirty="0"/>
                  <a:t>Separated via TOF-ICR</a:t>
                </a:r>
              </a:p>
              <a:p>
                <a:pPr marL="211729" lvl="1" indent="0">
                  <a:buNone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B4E8FECC-7AC7-CABE-29DB-AC8BCE8EC0F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2075" y="838200"/>
                <a:ext cx="11987896" cy="4937460"/>
              </a:xfrm>
              <a:blipFill>
                <a:blip r:embed="rId2"/>
                <a:stretch>
                  <a:fillRect l="-1322" t="-23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E89C27AE-5693-D66D-6111-C10C677137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00" y="109691"/>
            <a:ext cx="11988800" cy="478624"/>
          </a:xfrm>
        </p:spPr>
        <p:txBody>
          <a:bodyPr/>
          <a:lstStyle/>
          <a:p>
            <a:r>
              <a:rPr lang="en-US" dirty="0"/>
              <a:t>PI-ICR Upgrade to Improve Isomeric Beam Purification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DDBCE1-CDEC-63A7-0E22-2DC51062824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 Erington, NMiA Workshop, 05/12/26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37B546-E37E-591E-5EC6-B160A3824F9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, Slide 11</a:t>
            </a:r>
          </a:p>
        </p:txBody>
      </p:sp>
      <p:pic>
        <p:nvPicPr>
          <p:cNvPr id="6" name="Picture 5" descr="A picture containing text, indoor, cluttered&#10;&#10;Description automatically generated">
            <a:extLst>
              <a:ext uri="{FF2B5EF4-FFF2-40B4-BE49-F238E27FC236}">
                <a16:creationId xmlns:a16="http://schemas.microsoft.com/office/drawing/2014/main" id="{0DC6B917-6962-D6EC-F968-070CD8CD31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7944" y="780995"/>
            <a:ext cx="4089401" cy="30670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CB36898-A1AC-8DE0-A8E7-891E1A6E03D9}"/>
              </a:ext>
            </a:extLst>
          </p:cNvPr>
          <p:cNvSpPr txBox="1"/>
          <p:nvPr/>
        </p:nvSpPr>
        <p:spPr>
          <a:xfrm rot="20586229">
            <a:off x="7670053" y="2745135"/>
            <a:ext cx="19946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9.4 T solenoid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CE8F9A-F240-2F2D-2697-A9147BA0F4D7}"/>
              </a:ext>
            </a:extLst>
          </p:cNvPr>
          <p:cNvSpPr txBox="1"/>
          <p:nvPr/>
        </p:nvSpPr>
        <p:spPr>
          <a:xfrm>
            <a:off x="8776111" y="780995"/>
            <a:ext cx="15716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LEBIT detector</a:t>
            </a:r>
          </a:p>
          <a:p>
            <a:pPr algn="ctr"/>
            <a:r>
              <a:rPr lang="en-US" sz="1600" b="1" dirty="0">
                <a:solidFill>
                  <a:schemeClr val="bg1"/>
                </a:solidFill>
              </a:rPr>
              <a:t>chamber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499094F-3C63-2344-8918-7B43E436D808}"/>
              </a:ext>
            </a:extLst>
          </p:cNvPr>
          <p:cNvCxnSpPr>
            <a:cxnSpLocks/>
          </p:cNvCxnSpPr>
          <p:nvPr/>
        </p:nvCxnSpPr>
        <p:spPr>
          <a:xfrm>
            <a:off x="9514465" y="1611992"/>
            <a:ext cx="0" cy="517302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AE0E882E-AC47-DEDC-8237-BAAEB1B40FFD}"/>
              </a:ext>
            </a:extLst>
          </p:cNvPr>
          <p:cNvSpPr txBox="1"/>
          <p:nvPr/>
        </p:nvSpPr>
        <p:spPr>
          <a:xfrm>
            <a:off x="10347736" y="925644"/>
            <a:ext cx="10400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chemeClr val="bg1"/>
                </a:solidFill>
              </a:rPr>
              <a:t>SuN</a:t>
            </a:r>
            <a:r>
              <a:rPr lang="en-US" sz="1600" dirty="0">
                <a:solidFill>
                  <a:schemeClr val="bg1"/>
                </a:solidFill>
              </a:rPr>
              <a:t>++</a:t>
            </a:r>
            <a:r>
              <a:rPr lang="en-US" sz="1600" baseline="30000" dirty="0">
                <a:solidFill>
                  <a:schemeClr val="bg1"/>
                </a:solidFill>
              </a:rPr>
              <a:t>[1]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706ACAA-6136-42D4-A8F6-2B2EB4D7EB8F}"/>
              </a:ext>
            </a:extLst>
          </p:cNvPr>
          <p:cNvCxnSpPr>
            <a:cxnSpLocks/>
          </p:cNvCxnSpPr>
          <p:nvPr/>
        </p:nvCxnSpPr>
        <p:spPr>
          <a:xfrm>
            <a:off x="10805615" y="1264198"/>
            <a:ext cx="0" cy="333375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D2EA2F67-A91E-BAF1-197A-30BC44974997}"/>
              </a:ext>
            </a:extLst>
          </p:cNvPr>
          <p:cNvSpPr txBox="1">
            <a:spLocks/>
          </p:cNvSpPr>
          <p:nvPr/>
        </p:nvSpPr>
        <p:spPr bwMode="auto">
          <a:xfrm>
            <a:off x="92075" y="2264264"/>
            <a:ext cx="6642901" cy="2006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195" indent="-180195" algn="l" defTabSz="803370" rtl="0" eaLnBrk="1" fontAlgn="base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94" indent="-15166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641" indent="-160673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 sz="1800"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90" indent="-13364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3087" indent="-18019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507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590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672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752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r>
              <a:rPr lang="en-US" kern="0" dirty="0"/>
              <a:t>New detection system for PI-ICR</a:t>
            </a:r>
          </a:p>
          <a:p>
            <a:r>
              <a:rPr lang="en-US" kern="0" dirty="0"/>
              <a:t>PI-ICR for isomeric beam delivery</a:t>
            </a:r>
          </a:p>
          <a:p>
            <a:pPr lvl="1"/>
            <a:r>
              <a:rPr lang="en-US" kern="0" dirty="0"/>
              <a:t>Adjustable slit system</a:t>
            </a:r>
          </a:p>
          <a:p>
            <a:pPr lvl="1"/>
            <a:r>
              <a:rPr lang="en-US" kern="0" dirty="0"/>
              <a:t>Allow delivery of lowest-lying isomers</a:t>
            </a:r>
          </a:p>
          <a:p>
            <a:r>
              <a:rPr lang="en-US" kern="0" dirty="0"/>
              <a:t>Funded through recently awarded</a:t>
            </a:r>
            <a:r>
              <a:rPr lang="en-US" kern="0" dirty="0">
                <a:solidFill>
                  <a:srgbClr val="FF0000"/>
                </a:solidFill>
              </a:rPr>
              <a:t> </a:t>
            </a:r>
            <a:r>
              <a:rPr lang="en-US" kern="0" dirty="0"/>
              <a:t>DOE SSAA grant</a:t>
            </a:r>
          </a:p>
          <a:p>
            <a:pPr marL="211729" lvl="1" indent="0">
              <a:buFont typeface="Arial" pitchFamily="34" charset="0"/>
              <a:buNone/>
            </a:pPr>
            <a:endParaRPr lang="en-US" kern="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6A14A4E-8AB5-845E-66C5-F5C686C77906}"/>
              </a:ext>
            </a:extLst>
          </p:cNvPr>
          <p:cNvSpPr txBox="1"/>
          <p:nvPr/>
        </p:nvSpPr>
        <p:spPr>
          <a:xfrm>
            <a:off x="665259" y="6538764"/>
            <a:ext cx="3787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[1] E.K. Ronning </a:t>
            </a:r>
            <a:r>
              <a:rPr lang="en-US" sz="1200" i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al</a:t>
            </a:r>
            <a:r>
              <a:rPr lang="en-US" sz="12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NIMA 170930 (2025)</a:t>
            </a:r>
            <a:endParaRPr lang="en-US" sz="1200" i="1" dirty="0">
              <a:solidFill>
                <a:srgbClr val="2222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5825737-FDC9-3E75-BFAE-A7C8C62C4C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7424" y="4224348"/>
            <a:ext cx="2145674" cy="2006118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83C680C-D9AD-E2AA-9A53-7D57D9D8E6A0}"/>
              </a:ext>
            </a:extLst>
          </p:cNvPr>
          <p:cNvSpPr/>
          <p:nvPr/>
        </p:nvSpPr>
        <p:spPr>
          <a:xfrm>
            <a:off x="4324292" y="4473925"/>
            <a:ext cx="514751" cy="1366599"/>
          </a:xfrm>
          <a:prstGeom prst="rect">
            <a:avLst/>
          </a:prstGeom>
          <a:solidFill>
            <a:schemeClr val="accent3">
              <a:lumMod val="75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A5AADBE-304D-97EB-4678-160FFBDDB43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1603" y="4039737"/>
            <a:ext cx="1657350" cy="185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ounded Rectangle 11">
            <a:extLst>
              <a:ext uri="{FF2B5EF4-FFF2-40B4-BE49-F238E27FC236}">
                <a16:creationId xmlns:a16="http://schemas.microsoft.com/office/drawing/2014/main" id="{51AB62C6-D6AC-2516-3221-24CE3982973B}"/>
              </a:ext>
            </a:extLst>
          </p:cNvPr>
          <p:cNvSpPr/>
          <p:nvPr/>
        </p:nvSpPr>
        <p:spPr>
          <a:xfrm>
            <a:off x="1016105" y="4288459"/>
            <a:ext cx="2169123" cy="1529339"/>
          </a:xfrm>
          <a:prstGeom prst="roundRect">
            <a:avLst>
              <a:gd name="adj" fmla="val 11884"/>
            </a:avLst>
          </a:prstGeom>
          <a:noFill/>
          <a:ln w="9525" cap="flat" cmpd="sng" algn="ctr">
            <a:solidFill>
              <a:srgbClr val="FFFFFF">
                <a:lumMod val="6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3230AFAE-CA8B-A430-967C-8A4B5A8C97C4}"/>
              </a:ext>
            </a:extLst>
          </p:cNvPr>
          <p:cNvSpPr/>
          <p:nvPr/>
        </p:nvSpPr>
        <p:spPr>
          <a:xfrm>
            <a:off x="1867903" y="4773797"/>
            <a:ext cx="185404" cy="580820"/>
          </a:xfrm>
          <a:prstGeom prst="arc">
            <a:avLst>
              <a:gd name="adj1" fmla="val 2115405"/>
              <a:gd name="adj2" fmla="val 19047123"/>
            </a:avLst>
          </a:prstGeom>
          <a:ln w="3810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481E0EB-5429-3DFD-C295-6C2F99DBBC32}"/>
              </a:ext>
            </a:extLst>
          </p:cNvPr>
          <p:cNvSpPr txBox="1"/>
          <p:nvPr/>
        </p:nvSpPr>
        <p:spPr>
          <a:xfrm>
            <a:off x="1189951" y="5830999"/>
            <a:ext cx="1685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Penning Trap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95B40D6-30C4-8732-AF87-A0D552A620C8}"/>
              </a:ext>
            </a:extLst>
          </p:cNvPr>
          <p:cNvSpPr/>
          <p:nvPr/>
        </p:nvSpPr>
        <p:spPr>
          <a:xfrm>
            <a:off x="4409297" y="4773797"/>
            <a:ext cx="370690" cy="31755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2" descr="Image result for atomic nucleus">
            <a:extLst>
              <a:ext uri="{FF2B5EF4-FFF2-40B4-BE49-F238E27FC236}">
                <a16:creationId xmlns:a16="http://schemas.microsoft.com/office/drawing/2014/main" id="{79198475-EC43-547A-7681-280994B542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878695" y="4972183"/>
            <a:ext cx="307975" cy="30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Arrow: Right 20">
            <a:extLst>
              <a:ext uri="{FF2B5EF4-FFF2-40B4-BE49-F238E27FC236}">
                <a16:creationId xmlns:a16="http://schemas.microsoft.com/office/drawing/2014/main" id="{42C16376-81CA-C4BE-92C2-AB3FA180573E}"/>
              </a:ext>
            </a:extLst>
          </p:cNvPr>
          <p:cNvSpPr/>
          <p:nvPr/>
        </p:nvSpPr>
        <p:spPr>
          <a:xfrm>
            <a:off x="8953655" y="5091353"/>
            <a:ext cx="2463899" cy="234456"/>
          </a:xfrm>
          <a:prstGeom prst="rightArrow">
            <a:avLst>
              <a:gd name="adj1" fmla="val 50000"/>
              <a:gd name="adj2" fmla="val 90626"/>
            </a:avLst>
          </a:prstGeom>
          <a:solidFill>
            <a:srgbClr val="C4C4EF"/>
          </a:solidFill>
          <a:ln>
            <a:solidFill>
              <a:srgbClr val="C4C4EF"/>
            </a:solidFill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79921F7-A96C-C1E5-2387-5BCBD533C162}"/>
              </a:ext>
            </a:extLst>
          </p:cNvPr>
          <p:cNvSpPr txBox="1"/>
          <p:nvPr/>
        </p:nvSpPr>
        <p:spPr>
          <a:xfrm>
            <a:off x="8537138" y="5431562"/>
            <a:ext cx="3351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Downstream Experiments</a:t>
            </a:r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0A1AC217-A0F4-286B-1035-14D12EB0BE5B}"/>
              </a:ext>
            </a:extLst>
          </p:cNvPr>
          <p:cNvSpPr/>
          <p:nvPr/>
        </p:nvSpPr>
        <p:spPr>
          <a:xfrm>
            <a:off x="-2767671" y="5148975"/>
            <a:ext cx="9756232" cy="2166225"/>
          </a:xfrm>
          <a:prstGeom prst="arc">
            <a:avLst>
              <a:gd name="adj1" fmla="val 15998966"/>
              <a:gd name="adj2" fmla="val 20877034"/>
            </a:avLst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E102FCF-2051-EBAC-AEFB-209439814DBE}"/>
              </a:ext>
            </a:extLst>
          </p:cNvPr>
          <p:cNvSpPr/>
          <p:nvPr/>
        </p:nvSpPr>
        <p:spPr>
          <a:xfrm rot="19793771">
            <a:off x="7021923" y="4466041"/>
            <a:ext cx="584282" cy="411976"/>
          </a:xfrm>
          <a:prstGeom prst="ellipse">
            <a:avLst/>
          </a:prstGeom>
          <a:solidFill>
            <a:srgbClr val="FFFFFF">
              <a:alpha val="87059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4EEB3E6-793F-C8F6-3BDD-455E25404F73}"/>
              </a:ext>
            </a:extLst>
          </p:cNvPr>
          <p:cNvCxnSpPr>
            <a:cxnSpLocks/>
          </p:cNvCxnSpPr>
          <p:nvPr/>
        </p:nvCxnSpPr>
        <p:spPr>
          <a:xfrm>
            <a:off x="4572000" y="5181136"/>
            <a:ext cx="0" cy="295739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24F7B6C5-C1FB-0757-E70E-7F1FA7B6C63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87239" y="5249134"/>
            <a:ext cx="246888" cy="168126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474EA634-341D-1F6F-7963-29728941639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4983974" y="4763999"/>
            <a:ext cx="1754418" cy="733766"/>
          </a:xfrm>
          <a:prstGeom prst="rect">
            <a:avLst/>
          </a:prstGeom>
        </p:spPr>
      </p:pic>
      <p:pic>
        <p:nvPicPr>
          <p:cNvPr id="43" name="Picture 2" descr="Image result for atomic nucleus">
            <a:extLst>
              <a:ext uri="{FF2B5EF4-FFF2-40B4-BE49-F238E27FC236}">
                <a16:creationId xmlns:a16="http://schemas.microsoft.com/office/drawing/2014/main" id="{30CB9340-49CB-9AFD-8AE8-21D2137A0E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638408" y="4661243"/>
            <a:ext cx="307975" cy="30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Arc 46">
            <a:extLst>
              <a:ext uri="{FF2B5EF4-FFF2-40B4-BE49-F238E27FC236}">
                <a16:creationId xmlns:a16="http://schemas.microsoft.com/office/drawing/2014/main" id="{16FA4E0A-06A4-E0E2-8125-BD21783EA746}"/>
              </a:ext>
            </a:extLst>
          </p:cNvPr>
          <p:cNvSpPr/>
          <p:nvPr/>
        </p:nvSpPr>
        <p:spPr>
          <a:xfrm flipV="1">
            <a:off x="-2862896" y="2845958"/>
            <a:ext cx="9756232" cy="2311267"/>
          </a:xfrm>
          <a:prstGeom prst="arc">
            <a:avLst>
              <a:gd name="adj1" fmla="val 15998966"/>
              <a:gd name="adj2" fmla="val 20877034"/>
            </a:avLst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9F14C3C7-AB2D-2DC3-C02D-A1132A44487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45554" y="5064207"/>
            <a:ext cx="648746" cy="543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302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8D8100-7A34-D7BD-06C7-594613CF5C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EA116479-B6B4-D1DD-CD71-3DC1605A43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738488"/>
            <a:ext cx="9135750" cy="606827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27382FD-DA10-E426-6465-2DCC82908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Science Program Requires Ultimate Sensitivity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2495C1-52F7-18FC-0395-1AD16D1ADC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, Slide 12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E5EB264-4527-1EE7-E0AB-D0C883CE71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853440"/>
            <a:ext cx="3352800" cy="155279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1B2ECBD-B53A-763F-7130-37D2B01BC6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600" y="916927"/>
            <a:ext cx="2486372" cy="222916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39DDE8A-341F-808C-0707-128FC46B3B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2174" y="4254673"/>
            <a:ext cx="2751775" cy="249363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DA138D-6B33-68CD-6D37-A58E6FBB863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H. Erington, </a:t>
            </a:r>
            <a:r>
              <a:rPr lang="en-US" dirty="0" err="1"/>
              <a:t>NMiA</a:t>
            </a:r>
            <a:r>
              <a:rPr lang="en-US" dirty="0"/>
              <a:t> Workshop, 05/12/26</a:t>
            </a:r>
          </a:p>
        </p:txBody>
      </p:sp>
      <p:sp>
        <p:nvSpPr>
          <p:cNvPr id="26" name="Speech Bubble: Rectangle with Corners Rounded 25">
            <a:extLst>
              <a:ext uri="{FF2B5EF4-FFF2-40B4-BE49-F238E27FC236}">
                <a16:creationId xmlns:a16="http://schemas.microsoft.com/office/drawing/2014/main" id="{265B6FBF-D1C1-A317-BAB8-A28BC8D2CB07}"/>
              </a:ext>
            </a:extLst>
          </p:cNvPr>
          <p:cNvSpPr/>
          <p:nvPr/>
        </p:nvSpPr>
        <p:spPr>
          <a:xfrm>
            <a:off x="2726307" y="1295400"/>
            <a:ext cx="1968249" cy="1676400"/>
          </a:xfrm>
          <a:prstGeom prst="wedgeRoundRectCallout">
            <a:avLst>
              <a:gd name="adj1" fmla="val -13323"/>
              <a:gd name="adj2" fmla="val 122381"/>
              <a:gd name="adj3" fmla="val 16667"/>
            </a:avLst>
          </a:prstGeom>
          <a:solidFill>
            <a:srgbClr val="C4C4EF"/>
          </a:solidFill>
          <a:ln>
            <a:solidFill>
              <a:srgbClr val="0643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peech Bubble: Rectangle with Corners Rounded 26">
            <a:extLst>
              <a:ext uri="{FF2B5EF4-FFF2-40B4-BE49-F238E27FC236}">
                <a16:creationId xmlns:a16="http://schemas.microsoft.com/office/drawing/2014/main" id="{0720CA54-EBA5-20F7-93CC-5696E89144A3}"/>
              </a:ext>
            </a:extLst>
          </p:cNvPr>
          <p:cNvSpPr/>
          <p:nvPr/>
        </p:nvSpPr>
        <p:spPr>
          <a:xfrm>
            <a:off x="685800" y="3324527"/>
            <a:ext cx="2019296" cy="1676400"/>
          </a:xfrm>
          <a:prstGeom prst="wedgeRoundRectCallout">
            <a:avLst>
              <a:gd name="adj1" fmla="val 86335"/>
              <a:gd name="adj2" fmla="val 67990"/>
              <a:gd name="adj3" fmla="val 16667"/>
            </a:avLst>
          </a:prstGeom>
          <a:solidFill>
            <a:srgbClr val="C4C4EF"/>
          </a:solidFill>
          <a:ln>
            <a:solidFill>
              <a:srgbClr val="0643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FBB6AFE-E619-5563-AC0D-E49EDC37DB2C}"/>
              </a:ext>
            </a:extLst>
          </p:cNvPr>
          <p:cNvSpPr txBox="1"/>
          <p:nvPr/>
        </p:nvSpPr>
        <p:spPr>
          <a:xfrm>
            <a:off x="3064567" y="1292619"/>
            <a:ext cx="1291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baseline="30000" dirty="0">
                <a:solidFill>
                  <a:srgbClr val="064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r>
              <a:rPr lang="en-US" sz="3200" b="1" dirty="0">
                <a:solidFill>
                  <a:srgbClr val="064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E83F8E7-5955-66D5-37AA-3468CBC6DA07}"/>
              </a:ext>
            </a:extLst>
          </p:cNvPr>
          <p:cNvSpPr txBox="1"/>
          <p:nvPr/>
        </p:nvSpPr>
        <p:spPr>
          <a:xfrm>
            <a:off x="1043609" y="3355517"/>
            <a:ext cx="1291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baseline="30000" dirty="0">
                <a:solidFill>
                  <a:srgbClr val="064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78</a:t>
            </a:r>
            <a:r>
              <a:rPr lang="en-US" sz="3200" b="1" dirty="0">
                <a:solidFill>
                  <a:srgbClr val="064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FCF02D33-92D7-ECC9-80AD-838A8B5BEDCE}"/>
                  </a:ext>
                </a:extLst>
              </p:cNvPr>
              <p:cNvSpPr txBox="1"/>
              <p:nvPr/>
            </p:nvSpPr>
            <p:spPr>
              <a:xfrm>
                <a:off x="2700783" y="1766040"/>
                <a:ext cx="2019296" cy="10993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1/2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=1.2 </m:t>
                      </m:r>
                      <m:r>
                        <a:rPr lang="en-US" sz="1600" b="0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𝑠</m:t>
                      </m:r>
                    </m:oMath>
                  </m:oMathPara>
                </a14:m>
                <a:endParaRPr lang="en-US" sz="1600" dirty="0">
                  <a:solidFill>
                    <a:srgbClr val="06430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𝛿</m:t>
                      </m:r>
                      <m:r>
                        <a:rPr lang="en-US" sz="1600" b="0" i="1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𝑚</m:t>
                      </m:r>
                      <m:r>
                        <a:rPr lang="en-US" sz="1600" b="0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=300#</m:t>
                      </m:r>
                      <m:r>
                        <a:rPr lang="en-US" sz="1600" b="0" i="1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600" b="0" i="1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𝑘𝑒𝑉</m:t>
                      </m:r>
                    </m:oMath>
                  </m:oMathPara>
                </a14:m>
                <a:endParaRPr lang="en-US" sz="1600" dirty="0">
                  <a:solidFill>
                    <a:srgbClr val="06430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endParaRPr lang="en-US" sz="1600" dirty="0">
                  <a:solidFill>
                    <a:srgbClr val="06430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en-US" sz="1600" b="1" dirty="0">
                    <a:solidFill>
                      <a:srgbClr val="064308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Rate @ LEBIT~1/hr</a:t>
                </a: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FCF02D33-92D7-ECC9-80AD-838A8B5BED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0783" y="1766040"/>
                <a:ext cx="2019296" cy="1099340"/>
              </a:xfrm>
              <a:prstGeom prst="rect">
                <a:avLst/>
              </a:prstGeom>
              <a:blipFill>
                <a:blip r:embed="rId5"/>
                <a:stretch>
                  <a:fillRect r="-302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5D447D0-C017-F85A-CABC-C8561B65A8D2}"/>
                  </a:ext>
                </a:extLst>
              </p:cNvPr>
              <p:cNvSpPr txBox="1"/>
              <p:nvPr/>
            </p:nvSpPr>
            <p:spPr>
              <a:xfrm>
                <a:off x="685799" y="3849769"/>
                <a:ext cx="1983265" cy="10993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1/2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=122 </m:t>
                      </m:r>
                      <m:r>
                        <a:rPr lang="en-US" sz="1600" b="0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𝑚𝑠</m:t>
                      </m:r>
                    </m:oMath>
                  </m:oMathPara>
                </a14:m>
                <a:endParaRPr lang="en-US" sz="1600" dirty="0">
                  <a:solidFill>
                    <a:srgbClr val="06430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𝛿</m:t>
                      </m:r>
                      <m:r>
                        <a:rPr lang="en-US" sz="1600" b="0" i="1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𝑚</m:t>
                      </m:r>
                      <m:r>
                        <a:rPr lang="en-US" sz="1600" b="0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=400#</m:t>
                      </m:r>
                      <m:r>
                        <a:rPr lang="en-US" sz="1600" b="0" i="1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600" b="0" i="1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𝑘𝑒𝑉</m:t>
                      </m:r>
                    </m:oMath>
                  </m:oMathPara>
                </a14:m>
                <a:endParaRPr lang="en-US" sz="1600" dirty="0">
                  <a:solidFill>
                    <a:srgbClr val="06430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endParaRPr lang="en-US" sz="1600" dirty="0">
                  <a:solidFill>
                    <a:srgbClr val="06430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en-US" sz="1600" b="1" dirty="0">
                    <a:solidFill>
                      <a:srgbClr val="064308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Rate @ LEBIT~1/hr</a:t>
                </a: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5D447D0-C017-F85A-CABC-C8561B65A8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799" y="3849769"/>
                <a:ext cx="1983265" cy="1099340"/>
              </a:xfrm>
              <a:prstGeom prst="rect">
                <a:avLst/>
              </a:prstGeom>
              <a:blipFill>
                <a:blip r:embed="rId6"/>
                <a:stretch>
                  <a:fillRect l="-920" r="-920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Content Placeholder 4">
            <a:extLst>
              <a:ext uri="{FF2B5EF4-FFF2-40B4-BE49-F238E27FC236}">
                <a16:creationId xmlns:a16="http://schemas.microsoft.com/office/drawing/2014/main" id="{B7D91971-8292-7BF9-D629-EFDE5CA456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2504" y="4680050"/>
            <a:ext cx="5420106" cy="1676400"/>
          </a:xfrm>
        </p:spPr>
        <p:txBody>
          <a:bodyPr/>
          <a:lstStyle/>
          <a:p>
            <a:r>
              <a:rPr lang="en-US" dirty="0"/>
              <a:t>Many isotopes of interest still inaccessible</a:t>
            </a:r>
          </a:p>
          <a:p>
            <a:pPr lvl="1"/>
            <a:r>
              <a:rPr lang="en-US" dirty="0"/>
              <a:t>PI-ICR pushing sensitivity limits</a:t>
            </a:r>
          </a:p>
          <a:p>
            <a:pPr lvl="1"/>
            <a:r>
              <a:rPr lang="en-US" dirty="0"/>
              <a:t>High-impact isotopes may be ~1 ion/day</a:t>
            </a:r>
          </a:p>
          <a:p>
            <a:pPr lvl="2"/>
            <a:r>
              <a:rPr lang="en-US" baseline="30000" dirty="0"/>
              <a:t>100</a:t>
            </a:r>
            <a:r>
              <a:rPr lang="en-US" dirty="0"/>
              <a:t>Sn, </a:t>
            </a:r>
            <a:r>
              <a:rPr lang="en-US" baseline="30000" dirty="0"/>
              <a:t>78</a:t>
            </a:r>
            <a:r>
              <a:rPr lang="en-US" dirty="0"/>
              <a:t>Ni, etc.</a:t>
            </a:r>
          </a:p>
          <a:p>
            <a:pPr lvl="1"/>
            <a:r>
              <a:rPr lang="en-US" dirty="0"/>
              <a:t>Limited by available beam time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E7F8A4C-376F-6682-E2F7-BC3E2DF2EC92}"/>
              </a:ext>
            </a:extLst>
          </p:cNvPr>
          <p:cNvSpPr txBox="1"/>
          <p:nvPr/>
        </p:nvSpPr>
        <p:spPr>
          <a:xfrm>
            <a:off x="8221500" y="2719047"/>
            <a:ext cx="3555948" cy="1569660"/>
          </a:xfrm>
          <a:prstGeom prst="rect">
            <a:avLst/>
          </a:prstGeom>
          <a:solidFill>
            <a:srgbClr val="C4C4EF"/>
          </a:solidFill>
          <a:ln w="38100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64308"/>
                </a:solidFill>
              </a:rPr>
              <a:t>Need a high-precision technique capable of a measurement with these rates!</a:t>
            </a:r>
          </a:p>
        </p:txBody>
      </p:sp>
    </p:spTree>
    <p:extLst>
      <p:ext uri="{BB962C8B-B14F-4D97-AF65-F5344CB8AC3E}">
        <p14:creationId xmlns:p14="http://schemas.microsoft.com/office/powerpoint/2010/main" val="15788379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972DD8-BA82-4B08-738B-997A1297D9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2D23E3-DCF9-C70B-28DB-EEAA99C4625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 Erington, NMiA Workshop, 05/12/26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C1D9AC-E1BF-E98C-1B27-7C20316EB9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, Slide 13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7A58BB8-67C6-021E-7B66-92D6FFCF3E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475" y="118035"/>
            <a:ext cx="11988800" cy="478624"/>
          </a:xfrm>
        </p:spPr>
        <p:txBody>
          <a:bodyPr/>
          <a:lstStyle/>
          <a:p>
            <a:r>
              <a:rPr lang="en-US" dirty="0"/>
              <a:t>SIPT Provides Access to the Most Exotic Nuclei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0FCBC06-C777-4A30-4BB4-B87A5ABC262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3374"/>
          <a:stretch/>
        </p:blipFill>
        <p:spPr>
          <a:xfrm>
            <a:off x="7228724" y="962420"/>
            <a:ext cx="1828800" cy="2292352"/>
          </a:xfrm>
          <a:prstGeom prst="rect">
            <a:avLst/>
          </a:prstGeom>
          <a:ln>
            <a:solidFill>
              <a:srgbClr val="064308"/>
            </a:solidFill>
          </a:ln>
        </p:spPr>
      </p:pic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B1C28663-77E5-6E8A-B30D-B35ECB7A3505}"/>
              </a:ext>
            </a:extLst>
          </p:cNvPr>
          <p:cNvSpPr txBox="1">
            <a:spLocks/>
          </p:cNvSpPr>
          <p:nvPr/>
        </p:nvSpPr>
        <p:spPr bwMode="auto">
          <a:xfrm>
            <a:off x="102704" y="800634"/>
            <a:ext cx="6926746" cy="2960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195" indent="-180195" algn="l" defTabSz="803370" rtl="0" eaLnBrk="1" fontAlgn="base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94" indent="-15166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641" indent="-160673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 sz="1800"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90" indent="-13364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3087" indent="-18019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507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590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672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752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kern="0" dirty="0"/>
              <a:t>Single Ion Penning Trap (SIPT)</a:t>
            </a:r>
            <a:endParaRPr lang="en-US" kern="0" baseline="30000" dirty="0"/>
          </a:p>
          <a:p>
            <a:pPr lvl="1">
              <a:lnSpc>
                <a:spcPct val="150000"/>
              </a:lnSpc>
            </a:pPr>
            <a:r>
              <a:rPr lang="en-US" kern="0" dirty="0"/>
              <a:t>Fourier Transform Ion Cyclotron Resonance (FT-ICR)</a:t>
            </a:r>
          </a:p>
          <a:p>
            <a:pPr lvl="1">
              <a:lnSpc>
                <a:spcPct val="150000"/>
              </a:lnSpc>
            </a:pPr>
            <a:r>
              <a:rPr lang="en-US" kern="0" dirty="0"/>
              <a:t>Ultimate sensitivity: pickup of the ion image charge </a:t>
            </a:r>
          </a:p>
          <a:p>
            <a:pPr lvl="1">
              <a:lnSpc>
                <a:spcPct val="150000"/>
              </a:lnSpc>
            </a:pPr>
            <a:r>
              <a:rPr lang="en-US" kern="0" dirty="0"/>
              <a:t>Cryogenic (~5 K) to minimize background</a:t>
            </a:r>
          </a:p>
          <a:p>
            <a:pPr lvl="1">
              <a:lnSpc>
                <a:spcPct val="100000"/>
              </a:lnSpc>
            </a:pPr>
            <a:endParaRPr lang="en-US" kern="0" dirty="0"/>
          </a:p>
        </p:txBody>
      </p:sp>
      <p:pic>
        <p:nvPicPr>
          <p:cNvPr id="9" name="Picture 8" descr="A large metal machine with a blue and white logo&#10;&#10;Description automatically generated">
            <a:extLst>
              <a:ext uri="{FF2B5EF4-FFF2-40B4-BE49-F238E27FC236}">
                <a16:creationId xmlns:a16="http://schemas.microsoft.com/office/drawing/2014/main" id="{6BD6520C-C959-DF07-787C-AC119C473E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6798" y="812282"/>
            <a:ext cx="2688890" cy="2592629"/>
          </a:xfrm>
          <a:prstGeom prst="rect">
            <a:avLst/>
          </a:prstGeom>
          <a:ln>
            <a:solidFill>
              <a:srgbClr val="064308"/>
            </a:solidFill>
          </a:ln>
        </p:spPr>
      </p:pic>
      <p:sp>
        <p:nvSpPr>
          <p:cNvPr id="10" name="Oval Callout 18">
            <a:extLst>
              <a:ext uri="{FF2B5EF4-FFF2-40B4-BE49-F238E27FC236}">
                <a16:creationId xmlns:a16="http://schemas.microsoft.com/office/drawing/2014/main" id="{62CD410A-29D6-6F7F-A188-4DB1AED1195E}"/>
              </a:ext>
            </a:extLst>
          </p:cNvPr>
          <p:cNvSpPr/>
          <p:nvPr/>
        </p:nvSpPr>
        <p:spPr>
          <a:xfrm>
            <a:off x="4467689" y="3712542"/>
            <a:ext cx="2468880" cy="2468880"/>
          </a:xfrm>
          <a:prstGeom prst="wedgeEllipseCallout">
            <a:avLst>
              <a:gd name="adj1" fmla="val 99191"/>
              <a:gd name="adj2" fmla="val -119235"/>
            </a:avLst>
          </a:prstGeom>
          <a:solidFill>
            <a:srgbClr val="C4C4EF">
              <a:alpha val="37222"/>
            </a:srgbClr>
          </a:solidFill>
          <a:ln w="15875">
            <a:solidFill>
              <a:srgbClr val="0643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66E2810-9063-D737-F52D-2E85B3AB67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75110" y="3611020"/>
            <a:ext cx="3335165" cy="250939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A6A7D0F-DC41-25A4-01BD-8B471BC2076B}"/>
              </a:ext>
            </a:extLst>
          </p:cNvPr>
          <p:cNvSpPr txBox="1"/>
          <p:nvPr/>
        </p:nvSpPr>
        <p:spPr>
          <a:xfrm rot="16200000">
            <a:off x="7588735" y="4690366"/>
            <a:ext cx="2292351" cy="27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Signal Amp [arb. units]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728E847-293A-6B6F-BE38-0ED82FA0CCF5}"/>
              </a:ext>
            </a:extLst>
          </p:cNvPr>
          <p:cNvSpPr txBox="1"/>
          <p:nvPr/>
        </p:nvSpPr>
        <p:spPr>
          <a:xfrm>
            <a:off x="8872552" y="6061546"/>
            <a:ext cx="3101711" cy="27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Relative Freq. [Hz]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F6A27B-A833-9396-838A-6AA9037F74D1}"/>
              </a:ext>
            </a:extLst>
          </p:cNvPr>
          <p:cNvSpPr txBox="1"/>
          <p:nvPr/>
        </p:nvSpPr>
        <p:spPr>
          <a:xfrm>
            <a:off x="722436" y="6396335"/>
            <a:ext cx="5312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i="0" u="none" strike="noStrike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[1] A. Hamaker </a:t>
            </a:r>
            <a:r>
              <a:rPr lang="en-US" sz="1200" b="0" i="1" u="none" strike="noStrike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et al.,</a:t>
            </a:r>
            <a:r>
              <a:rPr lang="en-US" sz="1200" b="0" i="0" u="none" strike="noStrike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0" u="none" strike="noStrike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Hyperfine Interactions</a:t>
            </a:r>
            <a:r>
              <a:rPr lang="en-US" sz="1200" b="0" i="0" u="none" strike="noStrike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1200" b="1" u="none" strike="noStrike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240,</a:t>
            </a:r>
            <a:r>
              <a:rPr lang="en-US" sz="12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0" i="0" u="none" strike="noStrike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1-16 (2019)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[2] S. Campbell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al.,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Atoms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10 (2023)</a:t>
            </a:r>
          </a:p>
        </p:txBody>
      </p:sp>
      <p:pic>
        <p:nvPicPr>
          <p:cNvPr id="15" name="Picture 14" descr="A black background with a red circle and a blue dot&#10;&#10;AI-generated content may be incorrect.">
            <a:extLst>
              <a:ext uri="{FF2B5EF4-FFF2-40B4-BE49-F238E27FC236}">
                <a16:creationId xmlns:a16="http://schemas.microsoft.com/office/drawing/2014/main" id="{10F55B7B-7ECA-64E2-B8F6-D18C91CC3B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285" y="3753377"/>
            <a:ext cx="3432283" cy="2309455"/>
          </a:xfrm>
          <a:prstGeom prst="rect">
            <a:avLst/>
          </a:prstGeom>
        </p:spPr>
      </p:pic>
      <p:sp>
        <p:nvSpPr>
          <p:cNvPr id="16" name="Arrow: Right 15">
            <a:extLst>
              <a:ext uri="{FF2B5EF4-FFF2-40B4-BE49-F238E27FC236}">
                <a16:creationId xmlns:a16="http://schemas.microsoft.com/office/drawing/2014/main" id="{821D339D-BC35-8205-741E-93260D20E949}"/>
              </a:ext>
            </a:extLst>
          </p:cNvPr>
          <p:cNvSpPr/>
          <p:nvPr/>
        </p:nvSpPr>
        <p:spPr>
          <a:xfrm>
            <a:off x="8081397" y="4770783"/>
            <a:ext cx="515872" cy="278295"/>
          </a:xfrm>
          <a:prstGeom prst="rightArrow">
            <a:avLst>
              <a:gd name="adj1" fmla="val 50000"/>
              <a:gd name="adj2" fmla="val 96429"/>
            </a:avLst>
          </a:prstGeom>
          <a:solidFill>
            <a:srgbClr val="C4C4EF"/>
          </a:solidFill>
          <a:ln>
            <a:solidFill>
              <a:srgbClr val="0643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84C5B67-3B34-343D-99C4-E6E9DEE73A4B}"/>
              </a:ext>
            </a:extLst>
          </p:cNvPr>
          <p:cNvSpPr txBox="1"/>
          <p:nvPr/>
        </p:nvSpPr>
        <p:spPr>
          <a:xfrm>
            <a:off x="10117956" y="3719816"/>
            <a:ext cx="13816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baseline="30000" dirty="0"/>
              <a:t>85</a:t>
            </a:r>
            <a:r>
              <a:rPr lang="en-US" sz="2800" b="1" dirty="0"/>
              <a:t>Rb</a:t>
            </a:r>
            <a:r>
              <a:rPr lang="en-US" sz="2800" b="1" baseline="30000" dirty="0"/>
              <a:t>+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41FD28A-DE5A-54A5-3B6F-DF0A1B9806E2}"/>
              </a:ext>
            </a:extLst>
          </p:cNvPr>
          <p:cNvSpPr txBox="1">
            <a:spLocks/>
          </p:cNvSpPr>
          <p:nvPr/>
        </p:nvSpPr>
        <p:spPr bwMode="auto">
          <a:xfrm>
            <a:off x="91250" y="2440015"/>
            <a:ext cx="6926746" cy="2960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195" indent="-180195" algn="l" defTabSz="803370" rtl="0" eaLnBrk="1" fontAlgn="base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94" indent="-15166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641" indent="-160673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 sz="1800"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90" indent="-13364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3087" indent="-18019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507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590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672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752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 marL="211729" lvl="1" indent="0">
              <a:lnSpc>
                <a:spcPct val="100000"/>
              </a:lnSpc>
              <a:buNone/>
            </a:pPr>
            <a:endParaRPr lang="en-US" kern="0" dirty="0"/>
          </a:p>
          <a:p>
            <a:pPr>
              <a:lnSpc>
                <a:spcPct val="150000"/>
              </a:lnSpc>
            </a:pPr>
            <a:r>
              <a:rPr lang="en-US" kern="0" dirty="0"/>
              <a:t>Goal: complete mass measurement from a single ion</a:t>
            </a:r>
          </a:p>
          <a:p>
            <a:pPr lvl="1">
              <a:lnSpc>
                <a:spcPct val="150000"/>
              </a:lnSpc>
            </a:pPr>
            <a:r>
              <a:rPr lang="en-US" kern="0" dirty="0"/>
              <a:t>Offline demonstration complete</a:t>
            </a:r>
            <a:r>
              <a:rPr lang="en-US" kern="0" baseline="30000" dirty="0"/>
              <a:t>[1]</a:t>
            </a:r>
          </a:p>
          <a:p>
            <a:pPr lvl="1">
              <a:lnSpc>
                <a:spcPct val="150000"/>
              </a:lnSpc>
            </a:pPr>
            <a:r>
              <a:rPr lang="en-US" kern="0" dirty="0"/>
              <a:t>Validation of single-ion-sensitivity</a:t>
            </a:r>
            <a:r>
              <a:rPr lang="en-US" kern="0" baseline="30000" dirty="0"/>
              <a:t>[2]</a:t>
            </a:r>
          </a:p>
          <a:p>
            <a:pPr lvl="1">
              <a:lnSpc>
                <a:spcPct val="150000"/>
              </a:lnSpc>
            </a:pPr>
            <a:r>
              <a:rPr lang="en-US" kern="0" dirty="0"/>
              <a:t>Final development push underway</a:t>
            </a:r>
          </a:p>
          <a:p>
            <a:pPr marL="211729" lvl="1" indent="0">
              <a:buNone/>
            </a:pPr>
            <a:endParaRPr lang="en-US" sz="1200" kern="0" dirty="0">
              <a:solidFill>
                <a:srgbClr val="000000"/>
              </a:solidFill>
            </a:endParaRPr>
          </a:p>
          <a:p>
            <a:pPr marL="211729" lvl="1" indent="0">
              <a:buNone/>
            </a:pPr>
            <a:endParaRPr lang="en-US" kern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9148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DBB90462-C508-6AFA-D2D8-210476A9EC4B}"/>
              </a:ext>
            </a:extLst>
          </p:cNvPr>
          <p:cNvGrpSpPr>
            <a:grpSpLocks noChangeAspect="1"/>
          </p:cNvGrpSpPr>
          <p:nvPr/>
        </p:nvGrpSpPr>
        <p:grpSpPr>
          <a:xfrm>
            <a:off x="2901988" y="762000"/>
            <a:ext cx="9290012" cy="6096000"/>
            <a:chOff x="2093967" y="147976"/>
            <a:chExt cx="9558428" cy="627213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3633AEE-A422-F18F-C960-5C36550A63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76811" y="147976"/>
              <a:ext cx="9475584" cy="6272131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9171609-53FA-BA08-DDF7-01B2985C59A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93967" y="159148"/>
              <a:ext cx="1828800" cy="1858371"/>
            </a:xfrm>
            <a:prstGeom prst="rect">
              <a:avLst/>
            </a:prstGeom>
          </p:spPr>
        </p:pic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15C6A184-244B-C085-D12C-7DF145BF7AF5}"/>
              </a:ext>
            </a:extLst>
          </p:cNvPr>
          <p:cNvPicPr>
            <a:picLocks/>
          </p:cNvPicPr>
          <p:nvPr/>
        </p:nvPicPr>
        <p:blipFill>
          <a:blip r:embed="rId4">
            <a:alphaModFix amt="90000"/>
          </a:blip>
          <a:stretch>
            <a:fillRect/>
          </a:stretch>
        </p:blipFill>
        <p:spPr>
          <a:xfrm>
            <a:off x="2670052" y="758688"/>
            <a:ext cx="9521948" cy="6096000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0EBC309-06BE-7588-5384-7805111CFE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FRIB science program is underway</a:t>
            </a:r>
          </a:p>
          <a:p>
            <a:pPr lvl="1"/>
            <a:r>
              <a:rPr lang="en-US" dirty="0"/>
              <a:t>Significantly improved access to</a:t>
            </a:r>
            <a:r>
              <a:rPr lang="en-US" i="1" dirty="0"/>
              <a:t> rp- </a:t>
            </a:r>
            <a:r>
              <a:rPr lang="en-US" dirty="0"/>
              <a:t>and </a:t>
            </a:r>
            <a:r>
              <a:rPr lang="en-US" i="1" dirty="0"/>
              <a:t>r</a:t>
            </a:r>
            <a:r>
              <a:rPr lang="en-US" dirty="0"/>
              <a:t>-process regions</a:t>
            </a:r>
            <a:endParaRPr lang="en-US" sz="1000" dirty="0"/>
          </a:p>
          <a:p>
            <a:r>
              <a:rPr lang="en-US" dirty="0"/>
              <a:t>Improvements to the stopped beam program will provide (isomerically) purified beams</a:t>
            </a:r>
            <a:endParaRPr lang="en-US" sz="1000" dirty="0"/>
          </a:p>
          <a:p>
            <a:r>
              <a:rPr lang="en-US" dirty="0"/>
              <a:t>Technical developments significantly improve experimental reach and precision</a:t>
            </a:r>
          </a:p>
          <a:p>
            <a:pPr lvl="1"/>
            <a:r>
              <a:rPr lang="en-US" dirty="0"/>
              <a:t>New/improved detection techniques (PI-ICR, FT-ICR)</a:t>
            </a:r>
          </a:p>
          <a:p>
            <a:pPr lvl="1"/>
            <a:r>
              <a:rPr lang="en-US" dirty="0"/>
              <a:t>MR-TOF for beam purification and mass measurements</a:t>
            </a:r>
            <a:endParaRPr lang="en-US" sz="1000" dirty="0"/>
          </a:p>
          <a:p>
            <a:r>
              <a:rPr lang="en-US" dirty="0"/>
              <a:t>LEBIT is well prepared to make optimal use of FRIB beams</a:t>
            </a:r>
          </a:p>
          <a:p>
            <a:pPr lvl="1"/>
            <a:r>
              <a:rPr lang="en-US" dirty="0"/>
              <a:t>Nuclear astrophysics, nuclear structure, and fundamental interactions</a:t>
            </a:r>
          </a:p>
          <a:p>
            <a:r>
              <a:rPr lang="en-US" b="1" dirty="0"/>
              <a:t>Program Advisory Committee 4 (PAC 4) begins soon!</a:t>
            </a:r>
          </a:p>
          <a:p>
            <a:pPr lvl="1"/>
            <a:r>
              <a:rPr lang="en-US" dirty="0"/>
              <a:t>Open to ideas and collaboration!</a:t>
            </a:r>
          </a:p>
          <a:p>
            <a:pPr lvl="1"/>
            <a:r>
              <a:rPr lang="en-US" dirty="0">
                <a:hlinkClick r:id="rId5"/>
              </a:rPr>
              <a:t>https://frib.msu.edu/user-facilities/frib/calculator</a:t>
            </a:r>
            <a:endParaRPr lang="en-US" dirty="0"/>
          </a:p>
          <a:p>
            <a:pPr lvl="1"/>
            <a:r>
              <a:rPr lang="en-US" dirty="0"/>
              <a:t>Look for “Stopped beam rate” 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34219D9-F910-93A6-58CF-011D67BFD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and Outlook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A2602B-EFB9-84B8-72E9-3051A745761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 Erington, NMiA Workshop, 05/12/26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1FA83E-F6FF-4500-F3DE-A0A663EB98B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, Slide 14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83D1F0F-18EA-4449-6169-7AF5703182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2000" y="2857866"/>
            <a:ext cx="3413540" cy="336497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895AEAE-12FB-6280-DE55-CDB20ADAC71B}"/>
              </a:ext>
            </a:extLst>
          </p:cNvPr>
          <p:cNvSpPr txBox="1"/>
          <p:nvPr/>
        </p:nvSpPr>
        <p:spPr>
          <a:xfrm>
            <a:off x="8458200" y="3412339"/>
            <a:ext cx="2971800" cy="215444"/>
          </a:xfrm>
          <a:prstGeom prst="rect">
            <a:avLst/>
          </a:prstGeom>
          <a:solidFill>
            <a:srgbClr val="FFF128">
              <a:alpha val="50196"/>
            </a:srgbClr>
          </a:solidFill>
        </p:spPr>
        <p:txBody>
          <a:bodyPr wrap="square" rtlCol="0">
            <a:spAutoFit/>
          </a:bodyPr>
          <a:lstStyle/>
          <a:p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7214253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itle 4"/>
          <p:cNvSpPr>
            <a:spLocks noGrp="1"/>
          </p:cNvSpPr>
          <p:nvPr>
            <p:ph type="title"/>
          </p:nvPr>
        </p:nvSpPr>
        <p:spPr>
          <a:xfrm>
            <a:off x="533400" y="110853"/>
            <a:ext cx="11125200" cy="478624"/>
          </a:xfrm>
        </p:spPr>
        <p:txBody>
          <a:bodyPr/>
          <a:lstStyle/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Thank You!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D22E202-66AC-627B-A874-4791041D2C5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26531" y="3139421"/>
            <a:ext cx="4188619" cy="279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37EF9AE6-1219-AAD6-77AF-BA76ACC3B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7205" y="1387556"/>
            <a:ext cx="8355013" cy="4937125"/>
          </a:xfrm>
        </p:spPr>
        <p:txBody>
          <a:bodyPr/>
          <a:lstStyle/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LEBIT Group</a:t>
            </a:r>
          </a:p>
          <a:p>
            <a:pPr lvl="1"/>
            <a:r>
              <a:rPr lang="en-US" dirty="0">
                <a:latin typeface="Arial" pitchFamily="34" charset="0"/>
                <a:ea typeface="ＭＳ Ｐゴシック"/>
              </a:rPr>
              <a:t>G. Bollen, S. Campbell, H. </a:t>
            </a:r>
            <a:r>
              <a:rPr lang="en-US" dirty="0" err="1">
                <a:latin typeface="Arial" pitchFamily="34" charset="0"/>
                <a:ea typeface="ＭＳ Ｐゴシック"/>
              </a:rPr>
              <a:t>Erington</a:t>
            </a:r>
            <a:r>
              <a:rPr lang="en-US" dirty="0">
                <a:latin typeface="Arial" pitchFamily="34" charset="0"/>
                <a:ea typeface="ＭＳ Ｐゴシック"/>
              </a:rPr>
              <a:t>, C. Ireland, F. M. Maier, R. </a:t>
            </a:r>
            <a:r>
              <a:rPr lang="en-US" dirty="0" err="1">
                <a:latin typeface="Arial" pitchFamily="34" charset="0"/>
                <a:ea typeface="ＭＳ Ｐゴシック"/>
              </a:rPr>
              <a:t>Ringle</a:t>
            </a:r>
            <a:endParaRPr lang="en-US" dirty="0">
              <a:latin typeface="Arial" pitchFamily="34" charset="0"/>
              <a:ea typeface="ＭＳ Ｐゴシック"/>
              <a:cs typeface="ＭＳ Ｐゴシック"/>
            </a:endParaRPr>
          </a:p>
          <a:p>
            <a:pPr marL="211709" lvl="1" indent="0">
              <a:buNone/>
            </a:pPr>
            <a:endParaRPr lang="en-US" dirty="0">
              <a:latin typeface="Arial" pitchFamily="34" charset="0"/>
              <a:ea typeface="ＭＳ Ｐゴシック"/>
            </a:endParaRPr>
          </a:p>
          <a:p>
            <a:pPr marL="211709" lvl="1" indent="0" algn="ctr">
              <a:buNone/>
            </a:pPr>
            <a:r>
              <a:rPr lang="en-US" dirty="0">
                <a:solidFill>
                  <a:srgbClr val="064308"/>
                </a:solidFill>
                <a:latin typeface="Arial" pitchFamily="34" charset="0"/>
                <a:ea typeface="ＭＳ Ｐゴシック"/>
                <a:cs typeface="ＭＳ Ｐゴシック"/>
              </a:rPr>
              <a:t>http://groups.nscl.msu.edu/lebit/</a:t>
            </a: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53BBA132-F37A-4F63-8257-5EE915F0EC5B}"/>
              </a:ext>
            </a:extLst>
          </p:cNvPr>
          <p:cNvSpPr txBox="1">
            <a:spLocks/>
          </p:cNvSpPr>
          <p:nvPr/>
        </p:nvSpPr>
        <p:spPr bwMode="auto">
          <a:xfrm>
            <a:off x="-551300" y="3351018"/>
            <a:ext cx="4410512" cy="42447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6041" tIns="22417" rIns="56041" bIns="22417" numCol="1" anchor="ctr" anchorCtr="0" compatLnSpc="1">
            <a:prstTxWarp prst="textNoShape">
              <a:avLst/>
            </a:prstTxWarp>
            <a:spAutoFit/>
          </a:bodyPr>
          <a:lstStyle>
            <a:lvl1pPr algn="ctr" defTabSz="802795" rtl="0" eaLnBrk="0" fontAlgn="base" hangingPunct="0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algn="ctr" defTabSz="802795" rtl="0" eaLnBrk="0" fontAlgn="base" hangingPunct="0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2pPr>
            <a:lvl3pPr algn="ctr" defTabSz="802795" rtl="0" eaLnBrk="0" fontAlgn="base" hangingPunct="0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3pPr>
            <a:lvl4pPr algn="ctr" defTabSz="802795" rtl="0" eaLnBrk="0" fontAlgn="base" hangingPunct="0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4pPr>
            <a:lvl5pPr algn="ctr" defTabSz="802795" rtl="0" eaLnBrk="0" fontAlgn="base" hangingPunct="0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6751" algn="ctr" defTabSz="807246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Arial" charset="0"/>
                <a:cs typeface="Arial" charset="0"/>
              </a:defRPr>
            </a:lvl6pPr>
            <a:lvl7pPr marL="913505" algn="ctr" defTabSz="807246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0252" algn="ctr" defTabSz="807246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7007" algn="ctr" defTabSz="807246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800" kern="0" dirty="0"/>
              <a:t>Financial Support</a:t>
            </a:r>
          </a:p>
        </p:txBody>
      </p:sp>
      <p:pic>
        <p:nvPicPr>
          <p:cNvPr id="10" name="Picture 2" descr="https://www.nsf.gov/images/logos/nsf4.jpg">
            <a:extLst>
              <a:ext uri="{FF2B5EF4-FFF2-40B4-BE49-F238E27FC236}">
                <a16:creationId xmlns:a16="http://schemas.microsoft.com/office/drawing/2014/main" id="{EF19D2E5-CD6D-0E9E-F6F4-123B315F0D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27" y="3856119"/>
            <a:ext cx="1066800" cy="106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hteck 11">
            <a:extLst>
              <a:ext uri="{FF2B5EF4-FFF2-40B4-BE49-F238E27FC236}">
                <a16:creationId xmlns:a16="http://schemas.microsoft.com/office/drawing/2014/main" id="{968060F3-98BA-86BC-5AD8-8A4971693D27}"/>
              </a:ext>
            </a:extLst>
          </p:cNvPr>
          <p:cNvSpPr/>
          <p:nvPr/>
        </p:nvSpPr>
        <p:spPr>
          <a:xfrm>
            <a:off x="1216928" y="3963540"/>
            <a:ext cx="1293496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/>
              <a:t>PHY-1565546</a:t>
            </a:r>
          </a:p>
          <a:p>
            <a:r>
              <a:rPr lang="de-DE" sz="1400" dirty="0"/>
              <a:t>PHY-1913554</a:t>
            </a:r>
          </a:p>
          <a:p>
            <a:r>
              <a:rPr lang="de-DE" sz="1400" dirty="0"/>
              <a:t>PHY-1430152</a:t>
            </a:r>
          </a:p>
          <a:p>
            <a:r>
              <a:rPr lang="de-DE" sz="1400" dirty="0"/>
              <a:t>NSF 2004601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C25CD30-7218-86A2-8AE2-25B2DE66AD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28" y="5062413"/>
            <a:ext cx="3117055" cy="523220"/>
          </a:xfrm>
          <a:prstGeom prst="rect">
            <a:avLst/>
          </a:prstGeom>
        </p:spPr>
      </p:pic>
      <p:sp>
        <p:nvSpPr>
          <p:cNvPr id="13" name="Rechteck 11">
            <a:extLst>
              <a:ext uri="{FF2B5EF4-FFF2-40B4-BE49-F238E27FC236}">
                <a16:creationId xmlns:a16="http://schemas.microsoft.com/office/drawing/2014/main" id="{3693BC35-A209-FE2F-2484-7A1F10A17F15}"/>
              </a:ext>
            </a:extLst>
          </p:cNvPr>
          <p:cNvSpPr/>
          <p:nvPr/>
        </p:nvSpPr>
        <p:spPr>
          <a:xfrm>
            <a:off x="3225735" y="5073274"/>
            <a:ext cx="14398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/>
              <a:t>DE-SC0013365</a:t>
            </a:r>
          </a:p>
          <a:p>
            <a:r>
              <a:rPr lang="de-DE" sz="1400" dirty="0"/>
              <a:t>DE-SC0018083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B652CF-EA4F-3183-A3D1-4B2927F43DD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500" b="90000" l="10000" r="90000">
                        <a14:foregroundMark x1="24250" y1="78500" x2="24250" y2="78500"/>
                        <a14:foregroundMark x1="40500" y1="79250" x2="40500" y2="79250"/>
                        <a14:foregroundMark x1="58250" y1="78000" x2="58250" y2="78000"/>
                        <a14:foregroundMark x1="65000" y1="74250" x2="65000" y2="742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0995" y="3122742"/>
            <a:ext cx="2809092" cy="28090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0C7396-B769-0996-286F-15C2C314134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2820" y="5984672"/>
            <a:ext cx="781159" cy="873328"/>
          </a:xfrm>
          <a:prstGeom prst="rect">
            <a:avLst/>
          </a:prstGeom>
        </p:spPr>
      </p:pic>
      <p:pic>
        <p:nvPicPr>
          <p:cNvPr id="2050" name="Picture 2" descr="A blue and black logo&#10;&#10;AI-generated content may be incorrect.">
            <a:extLst>
              <a:ext uri="{FF2B5EF4-FFF2-40B4-BE49-F238E27FC236}">
                <a16:creationId xmlns:a16="http://schemas.microsoft.com/office/drawing/2014/main" id="{160E9715-42AF-9A9C-73F2-20A97362BB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310" y="5822492"/>
            <a:ext cx="1724025" cy="50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2">
            <a:extLst>
              <a:ext uri="{FF2B5EF4-FFF2-40B4-BE49-F238E27FC236}">
                <a16:creationId xmlns:a16="http://schemas.microsoft.com/office/drawing/2014/main" id="{4793780D-C27B-248E-B982-01CFF02AF45D}"/>
              </a:ext>
            </a:extLst>
          </p:cNvPr>
          <p:cNvSpPr txBox="1"/>
          <p:nvPr/>
        </p:nvSpPr>
        <p:spPr>
          <a:xfrm>
            <a:off x="2060111" y="5931834"/>
            <a:ext cx="2032000" cy="30777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12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254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379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50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5633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2759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199886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012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r>
              <a:rPr lang="en-US" sz="1400" kern="1200" dirty="0">
                <a:solidFill>
                  <a:schemeClr val="tx1"/>
                </a:solidFill>
                <a:latin typeface="Arial"/>
                <a:ea typeface="ヒラギノ角ゴ Pro W3"/>
                <a:cs typeface="ヒラギノ角ゴ Pro W3"/>
              </a:rPr>
              <a:t>DE-NA0004252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956006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4D639A-273D-4DC1-6783-58E4C84131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BF18DC1-2263-0DAC-7243-5F046CD1D5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709"/>
            <a:ext cx="12192000" cy="793810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54D56370-672F-B263-10BF-8F8807CF472B}"/>
              </a:ext>
            </a:extLst>
          </p:cNvPr>
          <p:cNvSpPr txBox="1">
            <a:spLocks/>
          </p:cNvSpPr>
          <p:nvPr/>
        </p:nvSpPr>
        <p:spPr bwMode="auto">
          <a:xfrm>
            <a:off x="87544" y="3189688"/>
            <a:ext cx="11988800" cy="4786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6076" tIns="22431" rIns="56076" bIns="22431" numCol="1" anchor="ctr" anchorCtr="0" compatLnSpc="1">
            <a:prstTxWarp prst="textNoShape">
              <a:avLst/>
            </a:prstTxWarp>
            <a:spAutoFit/>
          </a:bodyPr>
          <a:lstStyle>
            <a:lvl1pPr algn="ctr" defTabSz="803370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algn="ctr" defTabSz="803370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2pPr>
            <a:lvl3pPr algn="ctr" defTabSz="803370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3pPr>
            <a:lvl4pPr algn="ctr" defTabSz="803370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4pPr>
            <a:lvl5pPr algn="ctr" defTabSz="803370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080" algn="ctr" defTabSz="807828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162" algn="ctr" defTabSz="807828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241" algn="ctr" defTabSz="807828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323" algn="ctr" defTabSz="807828" rtl="0" eaLnBrk="1" fontAlgn="base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64308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kern="0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22487699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9767CF-33CC-C69A-F481-0D8A392781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DADE3E85-B882-BBA8-4355-7D3EB85995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9061" y="3197094"/>
            <a:ext cx="4719084" cy="312750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7B3E35F-D41D-00B3-C834-39C5AA780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LEBIT Uses Penning Trap Mass Spectrometry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789622-F169-D9E2-E097-EC097E121EA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H. Erington, April 2026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919512-3725-1E04-1941-F28D6EC9931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, Slide 7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993E8CE-392C-DAE5-F181-0F622CE2CC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0533" y="1246562"/>
            <a:ext cx="2060627" cy="18353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1B80AA2-035D-B185-5E38-7537B02B0A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5810" y="1338562"/>
            <a:ext cx="2619741" cy="1124107"/>
          </a:xfrm>
          <a:prstGeom prst="rect">
            <a:avLst/>
          </a:prstGeom>
        </p:spPr>
      </p:pic>
      <p:sp>
        <p:nvSpPr>
          <p:cNvPr id="8" name="TextBox 6">
            <a:extLst>
              <a:ext uri="{FF2B5EF4-FFF2-40B4-BE49-F238E27FC236}">
                <a16:creationId xmlns:a16="http://schemas.microsoft.com/office/drawing/2014/main" id="{C7E10FBB-C5B0-6264-1F39-E3588CCB70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410274" y="1127912"/>
            <a:ext cx="36988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1600" dirty="0">
                <a:solidFill>
                  <a:schemeClr val="tx1"/>
                </a:solidFill>
              </a:rPr>
              <a:t>(radial confinement)</a:t>
            </a:r>
          </a:p>
        </p:txBody>
      </p:sp>
      <p:sp>
        <p:nvSpPr>
          <p:cNvPr id="9" name="TextBox 21">
            <a:extLst>
              <a:ext uri="{FF2B5EF4-FFF2-40B4-BE49-F238E27FC236}">
                <a16:creationId xmlns:a16="http://schemas.microsoft.com/office/drawing/2014/main" id="{F76B3A35-ABE1-4FDD-8C86-2B3847A275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995" y="2743327"/>
            <a:ext cx="20942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S" sz="1600" dirty="0">
                <a:solidFill>
                  <a:schemeClr val="tx1"/>
                </a:solidFill>
              </a:rPr>
              <a:t>“cyclotron frequency”</a:t>
            </a:r>
          </a:p>
        </p:txBody>
      </p:sp>
      <p:pic>
        <p:nvPicPr>
          <p:cNvPr id="10" name="Picture 35">
            <a:extLst>
              <a:ext uri="{FF2B5EF4-FFF2-40B4-BE49-F238E27FC236}">
                <a16:creationId xmlns:a16="http://schemas.microsoft.com/office/drawing/2014/main" id="{142D777E-C597-8CCC-98BD-B4930380380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99" y="2374213"/>
            <a:ext cx="12430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6">
            <a:extLst>
              <a:ext uri="{FF2B5EF4-FFF2-40B4-BE49-F238E27FC236}">
                <a16:creationId xmlns:a16="http://schemas.microsoft.com/office/drawing/2014/main" id="{07C7DFD3-F6A8-002D-DDD4-F48A9A250EA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353652"/>
            <a:ext cx="2046244" cy="1851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9">
            <a:extLst>
              <a:ext uri="{FF2B5EF4-FFF2-40B4-BE49-F238E27FC236}">
                <a16:creationId xmlns:a16="http://schemas.microsoft.com/office/drawing/2014/main" id="{200C5E8B-4AA8-7732-F903-EB9BE16C38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0877" y="1127912"/>
            <a:ext cx="1961555" cy="337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857250" eaLnBrk="0" hangingPunct="0"/>
            <a:r>
              <a:rPr lang="en-US" altLang="en-US" sz="1600" dirty="0">
                <a:solidFill>
                  <a:srgbClr val="000000"/>
                </a:solidFill>
                <a:latin typeface="Helvetica" panose="020B0604020202020204" pitchFamily="34" charset="0"/>
              </a:rPr>
              <a:t>(axial confinement)</a:t>
            </a:r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A3B1A6D9-EACB-EF3C-7892-0840109284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7000" y="1127912"/>
            <a:ext cx="1961555" cy="337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857250" eaLnBrk="0" hangingPunct="0"/>
            <a:r>
              <a:rPr lang="en-US" altLang="en-US" sz="1600" dirty="0">
                <a:solidFill>
                  <a:srgbClr val="000000"/>
                </a:solidFill>
                <a:latin typeface="Helvetica" panose="020B0604020202020204" pitchFamily="34" charset="0"/>
              </a:rPr>
              <a:t>(3D confinement)</a:t>
            </a:r>
          </a:p>
        </p:txBody>
      </p:sp>
      <p:pic>
        <p:nvPicPr>
          <p:cNvPr id="14" name="Picture 2" descr="Atomic nucleus - Wikipedia">
            <a:extLst>
              <a:ext uri="{FF2B5EF4-FFF2-40B4-BE49-F238E27FC236}">
                <a16:creationId xmlns:a16="http://schemas.microsoft.com/office/drawing/2014/main" id="{6E07CED6-A8F3-DE3E-51F6-026F59A2FF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8233" y="2130049"/>
            <a:ext cx="266829" cy="266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6">
            <a:extLst>
              <a:ext uri="{FF2B5EF4-FFF2-40B4-BE49-F238E27FC236}">
                <a16:creationId xmlns:a16="http://schemas.microsoft.com/office/drawing/2014/main" id="{6AC87172-FB68-A7DF-A6ED-F048C60156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75261" y="1735750"/>
            <a:ext cx="381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1600" b="1" dirty="0">
                <a:solidFill>
                  <a:srgbClr val="C00000"/>
                </a:solidFill>
              </a:rPr>
              <a:t>B</a:t>
            </a:r>
          </a:p>
        </p:txBody>
      </p:sp>
      <p:sp>
        <p:nvSpPr>
          <p:cNvPr id="20" name="TextBox 4">
            <a:extLst>
              <a:ext uri="{FF2B5EF4-FFF2-40B4-BE49-F238E27FC236}">
                <a16:creationId xmlns:a16="http://schemas.microsoft.com/office/drawing/2014/main" id="{63F686E4-B03A-FE14-A2E0-350E7D8BFC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034" y="747039"/>
            <a:ext cx="2735291" cy="380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857250" eaLnBrk="0" hangingPunct="0"/>
            <a:r>
              <a:rPr lang="en-US" altLang="en-US" sz="1875" dirty="0">
                <a:solidFill>
                  <a:srgbClr val="000000"/>
                </a:solidFill>
                <a:latin typeface="Helvetica" panose="020B0604020202020204" pitchFamily="34" charset="0"/>
              </a:rPr>
              <a:t>Uniform Magnetic Field</a:t>
            </a:r>
          </a:p>
        </p:txBody>
      </p:sp>
      <p:sp>
        <p:nvSpPr>
          <p:cNvPr id="21" name="TextBox 4">
            <a:extLst>
              <a:ext uri="{FF2B5EF4-FFF2-40B4-BE49-F238E27FC236}">
                <a16:creationId xmlns:a16="http://schemas.microsoft.com/office/drawing/2014/main" id="{DE403A02-3EEC-C163-0293-4AE3402C23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0" y="747038"/>
            <a:ext cx="3958630" cy="380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857250" eaLnBrk="0" hangingPunct="0"/>
            <a:r>
              <a:rPr lang="en-US" altLang="en-US" sz="1875" dirty="0">
                <a:solidFill>
                  <a:srgbClr val="000000"/>
                </a:solidFill>
                <a:latin typeface="Helvetica" panose="020B0604020202020204" pitchFamily="34" charset="0"/>
              </a:rPr>
              <a:t> +  Quadrupolar Electrostatic Field</a:t>
            </a:r>
          </a:p>
        </p:txBody>
      </p:sp>
      <p:sp>
        <p:nvSpPr>
          <p:cNvPr id="22" name="TextBox 4">
            <a:extLst>
              <a:ext uri="{FF2B5EF4-FFF2-40B4-BE49-F238E27FC236}">
                <a16:creationId xmlns:a16="http://schemas.microsoft.com/office/drawing/2014/main" id="{D85E6887-ACAC-E5AD-0D13-452DB75649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59608" y="745553"/>
            <a:ext cx="2380296" cy="380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857250" eaLnBrk="0" hangingPunct="0"/>
            <a:r>
              <a:rPr lang="en-US" altLang="en-US" sz="1875" dirty="0">
                <a:solidFill>
                  <a:srgbClr val="000000"/>
                </a:solidFill>
                <a:latin typeface="Helvetica" panose="020B0604020202020204" pitchFamily="34" charset="0"/>
              </a:rPr>
              <a:t> =   Penning Trap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E7D5A98-BF48-B2A4-19C6-6B752DFF416B}"/>
              </a:ext>
            </a:extLst>
          </p:cNvPr>
          <p:cNvCxnSpPr>
            <a:cxnSpLocks/>
          </p:cNvCxnSpPr>
          <p:nvPr/>
        </p:nvCxnSpPr>
        <p:spPr>
          <a:xfrm>
            <a:off x="7892975" y="2056719"/>
            <a:ext cx="685800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D824315-E7A6-28E9-0C48-DBD0D8B72386}"/>
              </a:ext>
            </a:extLst>
          </p:cNvPr>
          <p:cNvCxnSpPr>
            <a:cxnSpLocks/>
          </p:cNvCxnSpPr>
          <p:nvPr/>
        </p:nvCxnSpPr>
        <p:spPr>
          <a:xfrm>
            <a:off x="7894429" y="2201303"/>
            <a:ext cx="685800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A87B19F-57EA-BB9D-D629-E535EC6D7A50}"/>
              </a:ext>
            </a:extLst>
          </p:cNvPr>
          <p:cNvCxnSpPr>
            <a:cxnSpLocks/>
          </p:cNvCxnSpPr>
          <p:nvPr/>
        </p:nvCxnSpPr>
        <p:spPr>
          <a:xfrm>
            <a:off x="7894051" y="2337625"/>
            <a:ext cx="685800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E9DA27B-3C28-8FC8-B26E-FF1807B1D581}"/>
              </a:ext>
            </a:extLst>
          </p:cNvPr>
          <p:cNvCxnSpPr>
            <a:cxnSpLocks/>
          </p:cNvCxnSpPr>
          <p:nvPr/>
        </p:nvCxnSpPr>
        <p:spPr>
          <a:xfrm>
            <a:off x="7895505" y="2485416"/>
            <a:ext cx="685800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" name="Picture 29">
            <a:extLst>
              <a:ext uri="{FF2B5EF4-FFF2-40B4-BE49-F238E27FC236}">
                <a16:creationId xmlns:a16="http://schemas.microsoft.com/office/drawing/2014/main" id="{A177BD05-2ADC-CCFB-2335-85002ECAE5E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6107" y="1231170"/>
            <a:ext cx="2681863" cy="2064585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10153E39-4001-37CC-FD3A-09862D14C88E}"/>
                  </a:ext>
                </a:extLst>
              </p:cNvPr>
              <p:cNvSpPr txBox="1"/>
              <p:nvPr/>
            </p:nvSpPr>
            <p:spPr>
              <a:xfrm>
                <a:off x="3044480" y="3572909"/>
                <a:ext cx="2131728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</a:rPr>
                            <m:t>𝒄</m:t>
                          </m:r>
                        </m:sub>
                      </m:sSub>
                      <m:r>
                        <a:rPr lang="en-US" sz="24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b>
                        <m:sSubPr>
                          <m:ctrlPr>
                            <a:rPr lang="en-US" sz="2400" b="1" i="1" smtClean="0">
                              <a:solidFill>
                                <a:srgbClr val="00704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rgbClr val="00704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rgbClr val="00704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r>
                        <a:rPr lang="en-US" sz="24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en-US" sz="2400" b="1" i="1" smtClean="0">
                              <a:solidFill>
                                <a:srgbClr val="8EC18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rgbClr val="8EC18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rgbClr val="8EC18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</m:oMath>
                  </m:oMathPara>
                </a14:m>
                <a:endParaRPr lang="en-US" sz="2400" b="1" dirty="0">
                  <a:solidFill>
                    <a:srgbClr val="064308"/>
                  </a:solidFill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10153E39-4001-37CC-FD3A-09862D14C8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4480" y="3572909"/>
                <a:ext cx="2131728" cy="369332"/>
              </a:xfrm>
              <a:prstGeom prst="rect">
                <a:avLst/>
              </a:prstGeom>
              <a:blipFill>
                <a:blip r:embed="rId10"/>
                <a:stretch>
                  <a:fillRect l="-1429" r="-571" b="-180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3" name="Picture 2" descr="Atomic nucleus - Wikipedia">
            <a:extLst>
              <a:ext uri="{FF2B5EF4-FFF2-40B4-BE49-F238E27FC236}">
                <a16:creationId xmlns:a16="http://schemas.microsoft.com/office/drawing/2014/main" id="{46F04FF4-D12D-8693-9FF3-C8C4D352ED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6089" y="5335647"/>
            <a:ext cx="364241" cy="364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2B777BE6-3DF9-F37B-CEFF-90C973E4C3F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8071" y="6081447"/>
            <a:ext cx="621425" cy="7315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4EC237E0-994C-B502-7117-1CCF113D808B}"/>
                  </a:ext>
                </a:extLst>
              </p:cNvPr>
              <p:cNvSpPr txBox="1"/>
              <p:nvPr/>
            </p:nvSpPr>
            <p:spPr>
              <a:xfrm>
                <a:off x="6912151" y="6148760"/>
                <a:ext cx="1600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rgbClr val="009FE7"/>
                    </a:solidFill>
                    <a:latin typeface="Arial Black" panose="020B0A04020102020204" pitchFamily="34" charset="0"/>
                  </a:rPr>
                  <a:t>axial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009FE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9FE7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9FE7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rgbClr val="009FE7"/>
                    </a:solidFill>
                    <a:latin typeface="Arial Black" panose="020B0A04020102020204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4EC237E0-994C-B502-7117-1CCF113D80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2151" y="6148760"/>
                <a:ext cx="1600200" cy="369332"/>
              </a:xfrm>
              <a:prstGeom prst="rect">
                <a:avLst/>
              </a:prstGeom>
              <a:blipFill>
                <a:blip r:embed="rId12"/>
                <a:stretch>
                  <a:fillRect l="-3435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33F7D7A-696B-46CE-B1E6-A964CFC757B7}"/>
                  </a:ext>
                </a:extLst>
              </p:cNvPr>
              <p:cNvSpPr txBox="1"/>
              <p:nvPr/>
            </p:nvSpPr>
            <p:spPr>
              <a:xfrm>
                <a:off x="6725555" y="4520801"/>
                <a:ext cx="2133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rgbClr val="007046"/>
                    </a:solidFill>
                    <a:latin typeface="Arial Black" panose="020B0A04020102020204" pitchFamily="34" charset="0"/>
                  </a:rPr>
                  <a:t>magnetron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00704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704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7046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rgbClr val="007046"/>
                    </a:solidFill>
                    <a:latin typeface="Arial Black" panose="020B0A04020102020204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33F7D7A-696B-46CE-B1E6-A964CFC757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5555" y="4520801"/>
                <a:ext cx="2133600" cy="369332"/>
              </a:xfrm>
              <a:prstGeom prst="rect">
                <a:avLst/>
              </a:prstGeom>
              <a:blipFill>
                <a:blip r:embed="rId13"/>
                <a:stretch>
                  <a:fillRect l="-2286" t="-10000" r="-1429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13D6DD4C-F3E1-63BA-73E4-152AE9F22B5D}"/>
                  </a:ext>
                </a:extLst>
              </p:cNvPr>
              <p:cNvSpPr txBox="1"/>
              <p:nvPr/>
            </p:nvSpPr>
            <p:spPr>
              <a:xfrm>
                <a:off x="9497591" y="5731738"/>
                <a:ext cx="21336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  <a:latin typeface="Arial Black" panose="020B0A04020102020204" pitchFamily="34" charset="0"/>
                  </a:rPr>
                  <a:t>reduced cyclotron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accent4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accent4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accent4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  <a:latin typeface="Arial Black" panose="020B0A04020102020204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13D6DD4C-F3E1-63BA-73E4-152AE9F22B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97591" y="5731738"/>
                <a:ext cx="2133600" cy="646331"/>
              </a:xfrm>
              <a:prstGeom prst="rect">
                <a:avLst/>
              </a:prstGeom>
              <a:blipFill>
                <a:blip r:embed="rId14"/>
                <a:stretch>
                  <a:fillRect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Oval Callout 18">
            <a:extLst>
              <a:ext uri="{FF2B5EF4-FFF2-40B4-BE49-F238E27FC236}">
                <a16:creationId xmlns:a16="http://schemas.microsoft.com/office/drawing/2014/main" id="{A817A1FF-AC1B-57A3-D3D8-B44701EDE8F9}"/>
              </a:ext>
            </a:extLst>
          </p:cNvPr>
          <p:cNvSpPr/>
          <p:nvPr/>
        </p:nvSpPr>
        <p:spPr>
          <a:xfrm>
            <a:off x="5562600" y="3342813"/>
            <a:ext cx="5410200" cy="2854218"/>
          </a:xfrm>
          <a:prstGeom prst="wedgeEllipseCallout">
            <a:avLst>
              <a:gd name="adj1" fmla="val -15790"/>
              <a:gd name="adj2" fmla="val -81989"/>
            </a:avLst>
          </a:prstGeom>
          <a:solidFill>
            <a:srgbClr val="C4E1F2">
              <a:alpha val="25098"/>
            </a:srgbClr>
          </a:solidFill>
          <a:ln w="158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3D90D57B-A6DE-9BE8-BD22-0955E30617C3}"/>
                  </a:ext>
                </a:extLst>
              </p:cNvPr>
              <p:cNvSpPr txBox="1"/>
              <p:nvPr/>
            </p:nvSpPr>
            <p:spPr>
              <a:xfrm>
                <a:off x="513569" y="3380773"/>
                <a:ext cx="1245568" cy="75360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</a:rPr>
                        <m:t>𝒎</m:t>
                      </m:r>
                      <m:r>
                        <a:rPr lang="en-US" sz="24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</a:rPr>
                            <m:t>𝒒</m:t>
                          </m:r>
                          <m:r>
                            <a:rPr lang="en-US" sz="24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b="1" i="1">
                                  <a:solidFill>
                                    <a:srgbClr val="064308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solidFill>
                                    <a:srgbClr val="064308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</m:e>
                            <m:sub>
                              <m:r>
                                <a:rPr lang="en-US" sz="2400" b="1" i="1">
                                  <a:solidFill>
                                    <a:srgbClr val="064308"/>
                                  </a:solidFill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sub>
                          </m:sSub>
                        </m:den>
                      </m:f>
                      <m:r>
                        <a:rPr lang="en-US" sz="24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400" b="1" dirty="0">
                  <a:solidFill>
                    <a:srgbClr val="064308"/>
                  </a:solidFill>
                </a:endParaRP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3D90D57B-A6DE-9BE8-BD22-0955E30617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569" y="3380773"/>
                <a:ext cx="1245568" cy="753604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Arrow: Left-Right 41">
            <a:extLst>
              <a:ext uri="{FF2B5EF4-FFF2-40B4-BE49-F238E27FC236}">
                <a16:creationId xmlns:a16="http://schemas.microsoft.com/office/drawing/2014/main" id="{07B08A17-5BE6-F4D7-3CEB-A85C017C0BB0}"/>
              </a:ext>
            </a:extLst>
          </p:cNvPr>
          <p:cNvSpPr/>
          <p:nvPr/>
        </p:nvSpPr>
        <p:spPr>
          <a:xfrm>
            <a:off x="1961533" y="3547009"/>
            <a:ext cx="880551" cy="457200"/>
          </a:xfrm>
          <a:prstGeom prst="leftRightArrow">
            <a:avLst/>
          </a:prstGeom>
          <a:solidFill>
            <a:srgbClr val="3655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A53B87B-A758-9581-90B9-1D415553A202}"/>
              </a:ext>
            </a:extLst>
          </p:cNvPr>
          <p:cNvSpPr txBox="1"/>
          <p:nvPr/>
        </p:nvSpPr>
        <p:spPr>
          <a:xfrm>
            <a:off x="4637" y="6596390"/>
            <a:ext cx="34498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G.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Gabrielse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Phys. Rev. Lett. </a:t>
            </a:r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102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127501 (2009)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D1E6C9D-F0D2-1431-C371-99B3040496E5}"/>
              </a:ext>
            </a:extLst>
          </p:cNvPr>
          <p:cNvSpPr txBox="1"/>
          <p:nvPr/>
        </p:nvSpPr>
        <p:spPr>
          <a:xfrm>
            <a:off x="165810" y="4248603"/>
            <a:ext cx="5095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>
                <a:solidFill>
                  <a:srgbClr val="365522"/>
                </a:solidFill>
                <a:latin typeface="Arial Black" panose="020B0A04020102020204" pitchFamily="34" charset="0"/>
              </a:rPr>
              <a:t>Requirements for mass measurement: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12360D20-9079-0166-0F00-5562B1444132}"/>
                  </a:ext>
                </a:extLst>
              </p:cNvPr>
              <p:cNvSpPr txBox="1"/>
              <p:nvPr/>
            </p:nvSpPr>
            <p:spPr>
              <a:xfrm>
                <a:off x="449730" y="4737202"/>
                <a:ext cx="4507197" cy="1703030"/>
              </a:xfrm>
              <a:prstGeom prst="rect">
                <a:avLst/>
              </a:prstGeom>
              <a:solidFill>
                <a:srgbClr val="8ACE00"/>
              </a:solidFill>
              <a:ln w="28575">
                <a:solidFill>
                  <a:schemeClr val="accent4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dirty="0">
                    <a:solidFill>
                      <a:schemeClr val="accent4">
                        <a:lumMod val="50000"/>
                      </a:schemeClr>
                    </a:solidFill>
                  </a:rPr>
                  <a:t>Known charge state, </a:t>
                </a:r>
                <a:r>
                  <a:rPr lang="en-US" b="1" i="1" dirty="0">
                    <a:solidFill>
                      <a:schemeClr val="accent4">
                        <a:lumMod val="50000"/>
                      </a:schemeClr>
                    </a:solidFill>
                  </a:rPr>
                  <a:t>q</a:t>
                </a:r>
              </a:p>
              <a:p>
                <a:pPr marL="342900" indent="-3429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dirty="0">
                    <a:solidFill>
                      <a:schemeClr val="accent4">
                        <a:lumMod val="50000"/>
                      </a:schemeClr>
                    </a:solidFill>
                  </a:rPr>
                  <a:t>Magnetic field (</a:t>
                </a:r>
                <a:r>
                  <a:rPr lang="en-US" b="1" i="1" dirty="0">
                    <a:solidFill>
                      <a:schemeClr val="accent4">
                        <a:lumMod val="50000"/>
                      </a:schemeClr>
                    </a:solidFill>
                  </a:rPr>
                  <a:t>B</a:t>
                </a:r>
                <a:r>
                  <a:rPr lang="en-US" dirty="0">
                    <a:solidFill>
                      <a:schemeClr val="accent4">
                        <a:lumMod val="50000"/>
                      </a:schemeClr>
                    </a:solidFill>
                  </a:rPr>
                  <a:t>) calibrated with measurement of well-known mass </a:t>
                </a:r>
              </a:p>
              <a:p>
                <a:pPr marL="342900" indent="-3429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dirty="0">
                    <a:solidFill>
                      <a:schemeClr val="accent4">
                        <a:lumMod val="50000"/>
                      </a:schemeClr>
                    </a:solidFill>
                  </a:rPr>
                  <a:t>Measure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𝒄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chemeClr val="accent4">
                        <a:lumMod val="50000"/>
                      </a:schemeClr>
                    </a:solidFill>
                  </a:rPr>
                  <a:t> </a:t>
                </a:r>
                <a:r>
                  <a:rPr lang="en-US" i="1" dirty="0">
                    <a:solidFill>
                      <a:schemeClr val="accent4">
                        <a:lumMod val="50000"/>
                      </a:schemeClr>
                    </a:solidFill>
                  </a:rPr>
                  <a:t>or</a:t>
                </a:r>
                <a:r>
                  <a:rPr lang="en-US" dirty="0">
                    <a:solidFill>
                      <a:schemeClr val="accent4">
                        <a:lumMod val="50000"/>
                      </a:schemeClr>
                    </a:solidFill>
                  </a:rPr>
                  <a:t> measure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chemeClr val="accent4">
                        <a:lumMod val="50000"/>
                      </a:schemeClr>
                    </a:solidFill>
                  </a:rPr>
                  <a:t> </a:t>
                </a:r>
                <a:r>
                  <a:rPr lang="en-US" b="1" dirty="0">
                    <a:solidFill>
                      <a:schemeClr val="accent4">
                        <a:lumMod val="50000"/>
                      </a:schemeClr>
                    </a:solidFill>
                    <a:cs typeface="Arial" panose="020B0604020202020204" pitchFamily="34" charset="0"/>
                  </a:rPr>
                  <a:t>and</a:t>
                </a:r>
                <a:r>
                  <a:rPr lang="en-US" b="1" dirty="0">
                    <a:solidFill>
                      <a:schemeClr val="accent4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b>
                    </m:sSub>
                  </m:oMath>
                </a14:m>
                <a:endParaRPr lang="en-US" b="1" dirty="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12360D20-9079-0166-0F00-5562B14441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730" y="4737202"/>
                <a:ext cx="4507197" cy="1703030"/>
              </a:xfrm>
              <a:prstGeom prst="rect">
                <a:avLst/>
              </a:prstGeom>
              <a:blipFill>
                <a:blip r:embed="rId16"/>
                <a:stretch>
                  <a:fillRect l="-672" b="-3873"/>
                </a:stretch>
              </a:blipFill>
              <a:ln w="28575">
                <a:solidFill>
                  <a:schemeClr val="accent4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57742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7F5D76-CF7F-C5F4-BEE2-EECCDB5F87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3AD2F30-020D-D815-CC7C-BE1605832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Precise Mass Measurements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0BAC8C-0703-4A4D-0951-50C5DF4F58C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 Erington, NMiA Workshop, 05/12/26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CAE2D9-9F99-77F0-F5FE-F9F41262F8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, Slide 1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0987C89-2519-8A2B-F047-8BD1DF2BD3C4}"/>
              </a:ext>
            </a:extLst>
          </p:cNvPr>
          <p:cNvGrpSpPr>
            <a:grpSpLocks noChangeAspect="1"/>
          </p:cNvGrpSpPr>
          <p:nvPr/>
        </p:nvGrpSpPr>
        <p:grpSpPr>
          <a:xfrm>
            <a:off x="101601" y="775266"/>
            <a:ext cx="7899400" cy="5183496"/>
            <a:chOff x="2093967" y="147976"/>
            <a:chExt cx="9558428" cy="6272131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A319993B-4105-1C41-9A60-6D585DF739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76811" y="147976"/>
              <a:ext cx="9475584" cy="6272131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F13C07E3-03CE-2EF6-7C2C-4A56DF61C4F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93967" y="159148"/>
              <a:ext cx="1828800" cy="1858371"/>
            </a:xfrm>
            <a:prstGeom prst="rect">
              <a:avLst/>
            </a:prstGeom>
          </p:spPr>
        </p:pic>
      </p:grpSp>
      <p:pic>
        <p:nvPicPr>
          <p:cNvPr id="29" name="Picture 28">
            <a:extLst>
              <a:ext uri="{FF2B5EF4-FFF2-40B4-BE49-F238E27FC236}">
                <a16:creationId xmlns:a16="http://schemas.microsoft.com/office/drawing/2014/main" id="{9AA69D6E-7FD8-BC61-9C93-22BF073385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400" y="1175889"/>
            <a:ext cx="2567928" cy="1461374"/>
          </a:xfrm>
          <a:prstGeom prst="rect">
            <a:avLst/>
          </a:prstGeom>
        </p:spPr>
      </p:pic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6503CF8-7DD2-E3F7-D23E-165B0A99A0F3}"/>
              </a:ext>
            </a:extLst>
          </p:cNvPr>
          <p:cNvCxnSpPr>
            <a:cxnSpLocks/>
          </p:cNvCxnSpPr>
          <p:nvPr/>
        </p:nvCxnSpPr>
        <p:spPr>
          <a:xfrm flipV="1">
            <a:off x="515935" y="3628810"/>
            <a:ext cx="1985449" cy="1946364"/>
          </a:xfrm>
          <a:prstGeom prst="line">
            <a:avLst/>
          </a:prstGeom>
          <a:ln w="57150">
            <a:solidFill>
              <a:srgbClr val="06430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A9914BCD-C98A-44C1-7340-8FD4A20E9576}"/>
              </a:ext>
            </a:extLst>
          </p:cNvPr>
          <p:cNvSpPr txBox="1"/>
          <p:nvPr/>
        </p:nvSpPr>
        <p:spPr>
          <a:xfrm rot="18888140">
            <a:off x="1095024" y="3548501"/>
            <a:ext cx="18528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>
                <a:solidFill>
                  <a:srgbClr val="064308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rp</a:t>
            </a:r>
            <a:r>
              <a:rPr lang="en-US" sz="2000" b="1" dirty="0">
                <a:solidFill>
                  <a:srgbClr val="064308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-process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51A39E0-DD77-9D8B-B5AA-2A60E0169B02}"/>
              </a:ext>
            </a:extLst>
          </p:cNvPr>
          <p:cNvGrpSpPr/>
          <p:nvPr/>
        </p:nvGrpSpPr>
        <p:grpSpPr>
          <a:xfrm>
            <a:off x="1643003" y="2048989"/>
            <a:ext cx="6011227" cy="3213199"/>
            <a:chOff x="2524539" y="1929150"/>
            <a:chExt cx="7376121" cy="3891867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A1AAEE68-BCF0-3AB9-1BC6-9B7D7C21958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29000" y="4191000"/>
              <a:ext cx="1752600" cy="990600"/>
            </a:xfrm>
            <a:prstGeom prst="line">
              <a:avLst/>
            </a:prstGeom>
            <a:ln w="57150">
              <a:solidFill>
                <a:srgbClr val="92D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1325D7C-149F-505F-B734-CC2D5B259C9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67746" y="4054089"/>
              <a:ext cx="0" cy="162981"/>
            </a:xfrm>
            <a:prstGeom prst="line">
              <a:avLst/>
            </a:prstGeom>
            <a:ln w="57150">
              <a:solidFill>
                <a:srgbClr val="92D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CFDFC653-9455-64A5-B257-BD9F8757975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57356" y="3170957"/>
              <a:ext cx="2386444" cy="911766"/>
            </a:xfrm>
            <a:prstGeom prst="line">
              <a:avLst/>
            </a:prstGeom>
            <a:ln w="57150">
              <a:solidFill>
                <a:srgbClr val="92D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D8B6AAF0-F426-EE2C-FAFF-E1BC7852E9A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27663" y="2819400"/>
              <a:ext cx="0" cy="373073"/>
            </a:xfrm>
            <a:prstGeom prst="line">
              <a:avLst/>
            </a:prstGeom>
            <a:ln w="57150">
              <a:solidFill>
                <a:srgbClr val="92D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7B811CBF-060D-22D1-B7DC-09E41FBD7F6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14216" y="1929150"/>
              <a:ext cx="2386444" cy="911766"/>
            </a:xfrm>
            <a:prstGeom prst="line">
              <a:avLst/>
            </a:prstGeom>
            <a:ln w="57150">
              <a:solidFill>
                <a:srgbClr val="92D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59D736D4-A689-4D61-B0C6-AF75473960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45137" y="5165463"/>
              <a:ext cx="0" cy="162981"/>
            </a:xfrm>
            <a:prstGeom prst="line">
              <a:avLst/>
            </a:prstGeom>
            <a:ln w="57150">
              <a:solidFill>
                <a:srgbClr val="92D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2A6D4E7D-1533-C239-ED9E-6A4913C60E0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24539" y="5310474"/>
              <a:ext cx="930537" cy="510543"/>
            </a:xfrm>
            <a:prstGeom prst="line">
              <a:avLst/>
            </a:prstGeom>
            <a:ln w="57150">
              <a:solidFill>
                <a:srgbClr val="92D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70293345-D7D3-1D02-C097-109E15879496}"/>
                </a:ext>
              </a:extLst>
            </p:cNvPr>
            <p:cNvSpPr txBox="1"/>
            <p:nvPr/>
          </p:nvSpPr>
          <p:spPr>
            <a:xfrm rot="20524791">
              <a:off x="7732144" y="2383053"/>
              <a:ext cx="1906458" cy="4846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i="1" dirty="0">
                  <a:solidFill>
                    <a:srgbClr val="92D050"/>
                  </a:solidFill>
                  <a:latin typeface="Arial Black" panose="020B0A04020102020204" pitchFamily="34" charset="0"/>
                  <a:cs typeface="Times New Roman" panose="02020603050405020304" pitchFamily="18" charset="0"/>
                </a:rPr>
                <a:t>r</a:t>
              </a:r>
              <a:r>
                <a:rPr lang="en-US" sz="2000" b="1" dirty="0">
                  <a:solidFill>
                    <a:srgbClr val="92D050"/>
                  </a:solidFill>
                  <a:latin typeface="Arial Black" panose="020B0A04020102020204" pitchFamily="34" charset="0"/>
                  <a:cs typeface="Times New Roman" panose="02020603050405020304" pitchFamily="18" charset="0"/>
                </a:rPr>
                <a:t>-process</a:t>
              </a:r>
            </a:p>
          </p:txBody>
        </p:sp>
      </p:grpSp>
      <p:pic>
        <p:nvPicPr>
          <p:cNvPr id="30" name="Picture 29" descr="A diagram of different types of trap&#10;&#10;AI-generated content may be incorrect.">
            <a:extLst>
              <a:ext uri="{FF2B5EF4-FFF2-40B4-BE49-F238E27FC236}">
                <a16:creationId xmlns:a16="http://schemas.microsoft.com/office/drawing/2014/main" id="{7517E445-AB92-1F19-1333-5BCE1CAE3DA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9957" y="2721078"/>
            <a:ext cx="5119961" cy="3566559"/>
          </a:xfrm>
          <a:prstGeom prst="rect">
            <a:avLst/>
          </a:prstGeom>
        </p:spPr>
      </p:pic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5D8B20CA-468D-2992-5493-F24AEB20F8E9}"/>
              </a:ext>
            </a:extLst>
          </p:cNvPr>
          <p:cNvCxnSpPr>
            <a:cxnSpLocks/>
          </p:cNvCxnSpPr>
          <p:nvPr/>
        </p:nvCxnSpPr>
        <p:spPr>
          <a:xfrm flipV="1">
            <a:off x="161228" y="5171851"/>
            <a:ext cx="0" cy="8066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0363A80C-0A41-E5CF-C4C4-698B7CBADB98}"/>
              </a:ext>
            </a:extLst>
          </p:cNvPr>
          <p:cNvCxnSpPr>
            <a:cxnSpLocks/>
          </p:cNvCxnSpPr>
          <p:nvPr/>
        </p:nvCxnSpPr>
        <p:spPr>
          <a:xfrm flipV="1">
            <a:off x="150188" y="5970188"/>
            <a:ext cx="838200" cy="63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5ECC25E8-ACDA-2770-5423-B622027637C2}"/>
              </a:ext>
            </a:extLst>
          </p:cNvPr>
          <p:cNvSpPr txBox="1"/>
          <p:nvPr/>
        </p:nvSpPr>
        <p:spPr>
          <a:xfrm>
            <a:off x="944767" y="5849828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N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BF0C775-D416-AE7E-E2D6-0CA8B3933896}"/>
              </a:ext>
            </a:extLst>
          </p:cNvPr>
          <p:cNvSpPr txBox="1"/>
          <p:nvPr/>
        </p:nvSpPr>
        <p:spPr>
          <a:xfrm>
            <a:off x="18886" y="4897542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Z</a:t>
            </a:r>
          </a:p>
        </p:txBody>
      </p:sp>
      <p:sp>
        <p:nvSpPr>
          <p:cNvPr id="50" name="TextBox 4">
            <a:extLst>
              <a:ext uri="{FF2B5EF4-FFF2-40B4-BE49-F238E27FC236}">
                <a16:creationId xmlns:a16="http://schemas.microsoft.com/office/drawing/2014/main" id="{ACA928C6-0B57-CE09-09D7-121B3A9E63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238" y="6581001"/>
            <a:ext cx="57416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en-US" alt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from AME2020</a:t>
            </a:r>
            <a:r>
              <a:rPr lang="en-US" altLang="en-US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alt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Huang </a:t>
            </a:r>
            <a:r>
              <a:rPr lang="en-US" altLang="en-US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al.</a:t>
            </a:r>
            <a:r>
              <a:rPr lang="en-US" alt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Chin. Phys. C </a:t>
            </a:r>
            <a:r>
              <a:rPr lang="en-US" altLang="en-US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45</a:t>
            </a:r>
            <a:r>
              <a:rPr lang="en-US" alt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(2021)</a:t>
            </a:r>
          </a:p>
        </p:txBody>
      </p:sp>
      <p:sp>
        <p:nvSpPr>
          <p:cNvPr id="51" name="TextBox 4">
            <a:extLst>
              <a:ext uri="{FF2B5EF4-FFF2-40B4-BE49-F238E27FC236}">
                <a16:creationId xmlns:a16="http://schemas.microsoft.com/office/drawing/2014/main" id="{E5D51A1E-083C-253A-17B7-B074C8A7DB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238" y="6365192"/>
            <a:ext cx="526920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en-US" alt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Adapted from: M. </a:t>
            </a:r>
            <a:r>
              <a:rPr lang="en-US" altLang="en-US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Famiano</a:t>
            </a:r>
            <a:r>
              <a:rPr lang="en-US" alt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Int. Journal Mod. Phys. E </a:t>
            </a:r>
            <a:r>
              <a:rPr lang="en-US" altLang="en-US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r>
              <a:rPr lang="en-US" alt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(2019)</a:t>
            </a:r>
          </a:p>
        </p:txBody>
      </p:sp>
      <p:pic>
        <p:nvPicPr>
          <p:cNvPr id="52" name="Picture 225" descr="D:\conf&amp;talk\2004-user\bastel\040319_penAuOpenMidSmXga.jpg">
            <a:extLst>
              <a:ext uri="{FF2B5EF4-FFF2-40B4-BE49-F238E27FC236}">
                <a16:creationId xmlns:a16="http://schemas.microsoft.com/office/drawing/2014/main" id="{29C364CC-E534-AF6D-128A-1A36CF6C62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953787" y="762014"/>
            <a:ext cx="2663291" cy="1997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AE3A1E68-4514-3C00-1738-24DD088C74AD}"/>
              </a:ext>
            </a:extLst>
          </p:cNvPr>
          <p:cNvSpPr/>
          <p:nvPr/>
        </p:nvSpPr>
        <p:spPr>
          <a:xfrm>
            <a:off x="354896" y="1159138"/>
            <a:ext cx="2312104" cy="395343"/>
          </a:xfrm>
          <a:prstGeom prst="rect">
            <a:avLst/>
          </a:prstGeom>
          <a:noFill/>
          <a:ln w="38100">
            <a:solidFill>
              <a:srgbClr val="5B5BFF">
                <a:alpha val="50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873F7923-66BE-F63E-0711-91939D334399}"/>
              </a:ext>
            </a:extLst>
          </p:cNvPr>
          <p:cNvSpPr/>
          <p:nvPr/>
        </p:nvSpPr>
        <p:spPr>
          <a:xfrm>
            <a:off x="7604712" y="4855510"/>
            <a:ext cx="4348749" cy="994318"/>
          </a:xfrm>
          <a:prstGeom prst="rect">
            <a:avLst/>
          </a:prstGeom>
          <a:noFill/>
          <a:ln w="38100">
            <a:solidFill>
              <a:srgbClr val="5B5BFF">
                <a:alpha val="50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ACE1324-102F-2DC5-4895-B8832F253A3F}"/>
              </a:ext>
            </a:extLst>
          </p:cNvPr>
          <p:cNvSpPr txBox="1"/>
          <p:nvPr/>
        </p:nvSpPr>
        <p:spPr>
          <a:xfrm>
            <a:off x="3326639" y="4556436"/>
            <a:ext cx="3106241" cy="1200329"/>
          </a:xfrm>
          <a:prstGeom prst="rect">
            <a:avLst/>
          </a:prstGeom>
          <a:noFill/>
          <a:ln w="38100">
            <a:solidFill>
              <a:srgbClr val="5B5BFF">
                <a:alpha val="50000"/>
              </a:srgb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64308"/>
                </a:solidFill>
              </a:rPr>
              <a:t>Ideal Precision for Nuclear Astrophysics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28F38539-16E0-BD81-3711-7A2D359BF360}"/>
              </a:ext>
            </a:extLst>
          </p:cNvPr>
          <p:cNvSpPr/>
          <p:nvPr/>
        </p:nvSpPr>
        <p:spPr>
          <a:xfrm>
            <a:off x="8953787" y="775266"/>
            <a:ext cx="2663291" cy="1984216"/>
          </a:xfrm>
          <a:prstGeom prst="rect">
            <a:avLst/>
          </a:prstGeom>
          <a:noFill/>
          <a:ln w="38100">
            <a:solidFill>
              <a:srgbClr val="5B5BFF">
                <a:alpha val="50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5736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D828EE-DC61-4DDA-04B4-AA17F53162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335C4FA5-9468-86BD-13B8-DA9D1322221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1600" y="838199"/>
                <a:ext cx="11987896" cy="1822051"/>
              </a:xfrm>
            </p:spPr>
            <p:txBody>
              <a:bodyPr/>
              <a:lstStyle/>
              <a:p>
                <a:r>
                  <a:rPr lang="en-US" dirty="0"/>
                  <a:t>Time-of-Flight Ion Cyclotron Resonance (TOF-ICR)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dirty="0"/>
                  <a:t>Measurement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dirty="0"/>
                  <a:t>Scan of quadrupolar radiofrequency (RF) excitation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𝑅𝐹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335C4FA5-9468-86BD-13B8-DA9D1322221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1600" y="838199"/>
                <a:ext cx="11987896" cy="1822051"/>
              </a:xfrm>
              <a:blipFill>
                <a:blip r:embed="rId2"/>
                <a:stretch>
                  <a:fillRect l="-1322" t="-63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C7BB64E2-1158-EDBC-D2F5-6BE4B6FBD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TOF-ICR is a Well-Established and Reliable Method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8A320F-644B-9CF8-E91C-88BE6778848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 Erington, April 2026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A41397-9658-5E97-62CD-166C8B2F7C6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, Slide 8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1C915D-19CD-7A3F-FA8F-2C117F2FDB48}"/>
              </a:ext>
            </a:extLst>
          </p:cNvPr>
          <p:cNvSpPr txBox="1"/>
          <p:nvPr/>
        </p:nvSpPr>
        <p:spPr>
          <a:xfrm>
            <a:off x="8686800" y="722701"/>
            <a:ext cx="35422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G. Bollen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al.,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Journal Appl. Phys. </a:t>
            </a:r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89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4355-4374 (1990)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39E77C2-670A-3269-9D6A-9F34AB7FB5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8772" y="3228862"/>
            <a:ext cx="853552" cy="1790605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8A57219-41B7-1E52-1438-871290D03ADC}"/>
              </a:ext>
            </a:extLst>
          </p:cNvPr>
          <p:cNvCxnSpPr>
            <a:cxnSpLocks/>
          </p:cNvCxnSpPr>
          <p:nvPr/>
        </p:nvCxnSpPr>
        <p:spPr>
          <a:xfrm>
            <a:off x="3539575" y="4137346"/>
            <a:ext cx="926079" cy="0"/>
          </a:xfrm>
          <a:prstGeom prst="straightConnector1">
            <a:avLst/>
          </a:prstGeom>
          <a:ln w="38100">
            <a:solidFill>
              <a:srgbClr val="36552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BCEEE46-BAD5-386B-F56F-B787A491FEBD}"/>
                  </a:ext>
                </a:extLst>
              </p:cNvPr>
              <p:cNvSpPr txBox="1"/>
              <p:nvPr/>
            </p:nvSpPr>
            <p:spPr>
              <a:xfrm>
                <a:off x="3378181" y="4258033"/>
                <a:ext cx="122980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3655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36552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365522"/>
                              </a:solidFill>
                              <a:latin typeface="Cambria Math" panose="02040503050406030204" pitchFamily="18" charset="0"/>
                            </a:rPr>
                            <m:t>𝑹𝑭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36552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en-US" b="1" i="1">
                          <a:solidFill>
                            <a:srgbClr val="36552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b="1" i="1">
                              <a:solidFill>
                                <a:srgbClr val="3655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36552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365522"/>
                              </a:solidFill>
                              <a:latin typeface="Cambria Math" panose="02040503050406030204" pitchFamily="18" charset="0"/>
                            </a:rPr>
                            <m:t>𝒄</m:t>
                          </m:r>
                        </m:sub>
                      </m:sSub>
                    </m:oMath>
                  </m:oMathPara>
                </a14:m>
                <a:endParaRPr lang="en-US" sz="2400" b="1" i="1" dirty="0">
                  <a:solidFill>
                    <a:srgbClr val="365522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BCEEE46-BAD5-386B-F56F-B787A491FE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8181" y="4258033"/>
                <a:ext cx="1229803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0DFB7A1-8785-876D-CBCF-D1F788449307}"/>
              </a:ext>
            </a:extLst>
          </p:cNvPr>
          <p:cNvCxnSpPr>
            <a:cxnSpLocks/>
          </p:cNvCxnSpPr>
          <p:nvPr/>
        </p:nvCxnSpPr>
        <p:spPr>
          <a:xfrm>
            <a:off x="4340635" y="3695713"/>
            <a:ext cx="967614" cy="0"/>
          </a:xfrm>
          <a:prstGeom prst="straightConnector1">
            <a:avLst/>
          </a:prstGeom>
          <a:ln w="38100">
            <a:solidFill>
              <a:srgbClr val="36552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B6DBED-E75B-6967-2776-7729CDA1843D}"/>
                  </a:ext>
                </a:extLst>
              </p:cNvPr>
              <p:cNvSpPr txBox="1"/>
              <p:nvPr/>
            </p:nvSpPr>
            <p:spPr>
              <a:xfrm>
                <a:off x="4205750" y="3008210"/>
                <a:ext cx="122980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3655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36552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365522"/>
                              </a:solidFill>
                              <a:latin typeface="Cambria Math" panose="02040503050406030204" pitchFamily="18" charset="0"/>
                            </a:rPr>
                            <m:t>𝑹𝑭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36552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1" i="1">
                              <a:solidFill>
                                <a:srgbClr val="3655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36552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365522"/>
                              </a:solidFill>
                              <a:latin typeface="Cambria Math" panose="02040503050406030204" pitchFamily="18" charset="0"/>
                            </a:rPr>
                            <m:t>𝒄</m:t>
                          </m:r>
                        </m:sub>
                      </m:sSub>
                    </m:oMath>
                  </m:oMathPara>
                </a14:m>
                <a:endParaRPr lang="en-US" sz="2400" b="1" i="1" dirty="0">
                  <a:solidFill>
                    <a:srgbClr val="365522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8B6DBED-E75B-6967-2776-7729CDA184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5750" y="3008210"/>
                <a:ext cx="1229803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6EDB90B-1075-3966-721F-527C808DE357}"/>
                  </a:ext>
                </a:extLst>
              </p:cNvPr>
              <p:cNvSpPr txBox="1"/>
              <p:nvPr/>
            </p:nvSpPr>
            <p:spPr>
              <a:xfrm>
                <a:off x="1290962" y="5405735"/>
                <a:ext cx="76643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</m:e>
                        <m:sub>
                          <m:r>
                            <a:rPr lang="en-US" sz="2400" b="1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𝑹𝑭</m:t>
                          </m:r>
                        </m:sub>
                      </m:sSub>
                    </m:oMath>
                  </m:oMathPara>
                </a14:m>
                <a:endParaRPr lang="en-US" sz="2400" b="1" i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6EDB90B-1075-3966-721F-527C808DE3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0962" y="5405735"/>
                <a:ext cx="766438" cy="461665"/>
              </a:xfrm>
              <a:prstGeom prst="rect">
                <a:avLst/>
              </a:prstGeom>
              <a:blipFill>
                <a:blip r:embed="rId6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6" name="Picture 85">
            <a:extLst>
              <a:ext uri="{FF2B5EF4-FFF2-40B4-BE49-F238E27FC236}">
                <a16:creationId xmlns:a16="http://schemas.microsoft.com/office/drawing/2014/main" id="{294FA1F5-5A2B-7A77-2DD8-45EDEA17836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374" y="2627241"/>
            <a:ext cx="3060932" cy="2730943"/>
          </a:xfrm>
          <a:prstGeom prst="rect">
            <a:avLst/>
          </a:prstGeom>
        </p:spPr>
      </p:pic>
      <p:pic>
        <p:nvPicPr>
          <p:cNvPr id="8" name="Picture 2" descr="Atomic nucleus - Wikipedia">
            <a:extLst>
              <a:ext uri="{FF2B5EF4-FFF2-40B4-BE49-F238E27FC236}">
                <a16:creationId xmlns:a16="http://schemas.microsoft.com/office/drawing/2014/main" id="{A5CA2219-551D-445A-FC8C-1C804A563D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147" y="3739433"/>
            <a:ext cx="561385" cy="561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27BDDB4-84B3-0ABF-BC33-C1A118CCCB92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38" t="6150" r="28096" b="62607"/>
          <a:stretch/>
        </p:blipFill>
        <p:spPr>
          <a:xfrm rot="4051931">
            <a:off x="1233518" y="4566662"/>
            <a:ext cx="1084316" cy="71826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99AD038-1DC1-B1ED-E1E5-8C9BB27DE30B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38" t="6150" r="28096" b="62607"/>
          <a:stretch/>
        </p:blipFill>
        <p:spPr>
          <a:xfrm rot="14773313">
            <a:off x="890592" y="2703989"/>
            <a:ext cx="1084316" cy="718264"/>
          </a:xfrm>
          <a:prstGeom prst="rect">
            <a:avLst/>
          </a:prstGeom>
        </p:spPr>
      </p:pic>
      <p:pic>
        <p:nvPicPr>
          <p:cNvPr id="9" name="Picture 2" descr="Atomic nucleus - Wikipedia">
            <a:extLst>
              <a:ext uri="{FF2B5EF4-FFF2-40B4-BE49-F238E27FC236}">
                <a16:creationId xmlns:a16="http://schemas.microsoft.com/office/drawing/2014/main" id="{AB105D7B-F377-16AA-A8F8-96E6DEA394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479" y="3876754"/>
            <a:ext cx="561385" cy="561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Atomic nucleus - Wikipedia">
            <a:extLst>
              <a:ext uri="{FF2B5EF4-FFF2-40B4-BE49-F238E27FC236}">
                <a16:creationId xmlns:a16="http://schemas.microsoft.com/office/drawing/2014/main" id="{70BBEC18-804C-AA8D-CE8A-E5B5A33150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9943" y="3407502"/>
            <a:ext cx="561385" cy="561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8E6F5C98-7515-3506-A155-CBF4328F806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0388" y="1742292"/>
            <a:ext cx="5339281" cy="40490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8B608CB-92AC-6540-824E-42347AD0F273}"/>
                  </a:ext>
                </a:extLst>
              </p:cNvPr>
              <p:cNvSpPr txBox="1"/>
              <p:nvPr/>
            </p:nvSpPr>
            <p:spPr>
              <a:xfrm>
                <a:off x="8686800" y="5371164"/>
                <a:ext cx="1754616" cy="40472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>
                              <a:latin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𝑹𝑭</m:t>
                          </m:r>
                        </m:sub>
                      </m:sSub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</m:den>
                      </m:f>
                      <m:sSub>
                        <m:sSubPr>
                          <m:ctrlPr>
                            <a:rPr lang="en-US" sz="1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</m:e>
                        <m:sub>
                          <m:r>
                            <a:rPr lang="en-US" sz="1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𝑹𝑭</m:t>
                          </m:r>
                        </m:sub>
                      </m:sSub>
                    </m:oMath>
                  </m:oMathPara>
                </a14:m>
                <a:endParaRPr lang="en-US" sz="1400" b="1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8B608CB-92AC-6540-824E-42347AD0F2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6800" y="5371164"/>
                <a:ext cx="1754616" cy="404726"/>
              </a:xfrm>
              <a:prstGeom prst="rect">
                <a:avLst/>
              </a:prstGeom>
              <a:blipFill>
                <a:blip r:embed="rId11"/>
                <a:stretch>
                  <a:fillRect b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Oval 26">
            <a:extLst>
              <a:ext uri="{FF2B5EF4-FFF2-40B4-BE49-F238E27FC236}">
                <a16:creationId xmlns:a16="http://schemas.microsoft.com/office/drawing/2014/main" id="{3B372484-63C6-B850-103D-809CF650678E}"/>
              </a:ext>
            </a:extLst>
          </p:cNvPr>
          <p:cNvSpPr/>
          <p:nvPr/>
        </p:nvSpPr>
        <p:spPr>
          <a:xfrm>
            <a:off x="9198348" y="4230565"/>
            <a:ext cx="731520" cy="731520"/>
          </a:xfrm>
          <a:prstGeom prst="ellipse">
            <a:avLst/>
          </a:prstGeom>
          <a:solidFill>
            <a:srgbClr val="8EC182">
              <a:alpha val="20000"/>
            </a:srgbClr>
          </a:solidFill>
          <a:ln w="38100">
            <a:solidFill>
              <a:srgbClr val="365522"/>
            </a:solidFill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46FC325-D01D-62A5-8BCB-29A344296F27}"/>
                  </a:ext>
                </a:extLst>
              </p:cNvPr>
              <p:cNvSpPr txBox="1"/>
              <p:nvPr/>
            </p:nvSpPr>
            <p:spPr>
              <a:xfrm>
                <a:off x="5668772" y="5681246"/>
                <a:ext cx="2179828" cy="661720"/>
              </a:xfrm>
              <a:prstGeom prst="rect">
                <a:avLst/>
              </a:prstGeom>
              <a:solidFill>
                <a:srgbClr val="8EC182"/>
              </a:solidFill>
              <a:ln w="28575">
                <a:solidFill>
                  <a:srgbClr val="365522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1" i="1" smtClean="0">
                              <a:solidFill>
                                <a:srgbClr val="3655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1" i="1" smtClean="0">
                              <a:solidFill>
                                <a:srgbClr val="36552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</m:e>
                        <m:sub>
                          <m:r>
                            <a:rPr lang="en-US" sz="3200" b="1" i="1" smtClean="0">
                              <a:solidFill>
                                <a:srgbClr val="365522"/>
                              </a:solidFill>
                              <a:latin typeface="Cambria Math" panose="02040503050406030204" pitchFamily="18" charset="0"/>
                            </a:rPr>
                            <m:t>𝑹𝑭</m:t>
                          </m:r>
                        </m:sub>
                      </m:sSub>
                      <m:r>
                        <a:rPr lang="en-US" sz="3200" b="1" i="1" smtClean="0">
                          <a:solidFill>
                            <a:srgbClr val="365522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3200" b="1" i="1" smtClean="0">
                              <a:solidFill>
                                <a:srgbClr val="3655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1" i="1" smtClean="0">
                              <a:solidFill>
                                <a:srgbClr val="36552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</m:e>
                        <m:sub>
                          <m:r>
                            <a:rPr lang="en-US" sz="3200" b="1" i="1" smtClean="0">
                              <a:solidFill>
                                <a:srgbClr val="365522"/>
                              </a:solidFill>
                              <a:latin typeface="Cambria Math" panose="02040503050406030204" pitchFamily="18" charset="0"/>
                            </a:rPr>
                            <m:t>𝒄</m:t>
                          </m:r>
                        </m:sub>
                      </m:sSub>
                    </m:oMath>
                  </m:oMathPara>
                </a14:m>
                <a:endParaRPr lang="en-US" sz="500" b="1" dirty="0">
                  <a:solidFill>
                    <a:srgbClr val="365522"/>
                  </a:solidFill>
                </a:endParaRPr>
              </a:p>
              <a:p>
                <a:pPr algn="ctr"/>
                <a:endParaRPr lang="en-US" sz="500" b="1" dirty="0">
                  <a:solidFill>
                    <a:srgbClr val="365522"/>
                  </a:solidFill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46FC325-D01D-62A5-8BCB-29A344296F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8772" y="5681246"/>
                <a:ext cx="2179828" cy="66172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 w="28575">
                <a:solidFill>
                  <a:srgbClr val="36552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9125044-0261-BD0C-16CF-316401E730B0}"/>
              </a:ext>
            </a:extLst>
          </p:cNvPr>
          <p:cNvCxnSpPr>
            <a:cxnSpLocks/>
            <a:endCxn id="27" idx="3"/>
          </p:cNvCxnSpPr>
          <p:nvPr/>
        </p:nvCxnSpPr>
        <p:spPr>
          <a:xfrm flipV="1">
            <a:off x="7848600" y="4854956"/>
            <a:ext cx="1456877" cy="826290"/>
          </a:xfrm>
          <a:prstGeom prst="line">
            <a:avLst/>
          </a:prstGeom>
          <a:ln w="38100">
            <a:solidFill>
              <a:srgbClr val="36552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6987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5B732F-9D0C-699C-DF4E-6947938EAC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Picture 133">
            <a:extLst>
              <a:ext uri="{FF2B5EF4-FFF2-40B4-BE49-F238E27FC236}">
                <a16:creationId xmlns:a16="http://schemas.microsoft.com/office/drawing/2014/main" id="{F58E54E8-5FF6-52FB-4034-6E551C7A08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0849" y="1120858"/>
            <a:ext cx="2143588" cy="487611"/>
          </a:xfrm>
          <a:prstGeom prst="rect">
            <a:avLst/>
          </a:prstGeom>
        </p:spPr>
      </p:pic>
      <p:pic>
        <p:nvPicPr>
          <p:cNvPr id="136" name="Picture 135">
            <a:extLst>
              <a:ext uri="{FF2B5EF4-FFF2-40B4-BE49-F238E27FC236}">
                <a16:creationId xmlns:a16="http://schemas.microsoft.com/office/drawing/2014/main" id="{F1156C1A-BC1D-B047-4767-4FCC1F0FB2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06669" y="1546111"/>
            <a:ext cx="3059696" cy="3178289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B5D0DCD5-BD7A-ECFB-FE5F-C73E2911DD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6808" y="4230352"/>
            <a:ext cx="2816402" cy="262764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458AAFD-9399-2D40-7D2F-A438C5BD3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PI-ICR is More Precise and Requires Fewer 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B966F6-68AF-EA0E-72C4-4578E18D5CD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H. Erington, April 2026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DEC2AA-408F-4BE8-9395-77B5F667AD3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, Slide 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1">
                <a:extLst>
                  <a:ext uri="{FF2B5EF4-FFF2-40B4-BE49-F238E27FC236}">
                    <a16:creationId xmlns:a16="http://schemas.microsoft.com/office/drawing/2014/main" id="{28F9D3F1-F06F-CE09-9276-EC38C9FAF7F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01600" y="838199"/>
                <a:ext cx="11987896" cy="13898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180195" indent="-180195" algn="l" defTabSz="803370" rtl="0" eaLnBrk="1" fontAlgn="base" hangingPunct="1">
                  <a:lnSpc>
                    <a:spcPct val="90000"/>
                  </a:lnSpc>
                  <a:spcBef>
                    <a:spcPts val="1206"/>
                  </a:spcBef>
                  <a:spcAft>
                    <a:spcPct val="0"/>
                  </a:spcAft>
                  <a:buSzPct val="100000"/>
                  <a:buFont typeface="Wingdings" pitchFamily="2" charset="2"/>
                  <a:buChar char="§"/>
                  <a:defRPr sz="2200">
                    <a:solidFill>
                      <a:srgbClr val="064308"/>
                    </a:solidFill>
                    <a:latin typeface="Arial" charset="0"/>
                    <a:ea typeface="ＭＳ Ｐゴシック" pitchFamily="-65" charset="-128"/>
                    <a:cs typeface="ＭＳ Ｐゴシック" pitchFamily="-65" charset="-128"/>
                  </a:defRPr>
                </a:lvl1pPr>
                <a:lvl2pPr marL="363394" indent="-151665" algn="l" defTabSz="803370" rtl="0" eaLnBrk="1" fontAlgn="base" hangingPunct="1">
                  <a:lnSpc>
                    <a:spcPct val="90000"/>
                  </a:lnSpc>
                  <a:spcBef>
                    <a:spcPts val="201"/>
                  </a:spcBef>
                  <a:spcAft>
                    <a:spcPct val="0"/>
                  </a:spcAft>
                  <a:buSzPct val="100000"/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ＭＳ Ｐゴシック"/>
                  </a:defRPr>
                </a:lvl2pPr>
                <a:lvl3pPr marL="591641" indent="-160673" algn="l" defTabSz="803370" rtl="0" eaLnBrk="1" fontAlgn="base" hangingPunct="1">
                  <a:lnSpc>
                    <a:spcPct val="90000"/>
                  </a:lnSpc>
                  <a:spcBef>
                    <a:spcPts val="201"/>
                  </a:spcBef>
                  <a:spcAft>
                    <a:spcPct val="0"/>
                  </a:spcAft>
                  <a:buSzPct val="100000"/>
                  <a:buFont typeface="Lucida Grande" charset="0"/>
                  <a:buChar char="»"/>
                  <a:defRPr sz="1800">
                    <a:solidFill>
                      <a:schemeClr val="tx1"/>
                    </a:solidFill>
                    <a:latin typeface="Arial" charset="0"/>
                    <a:ea typeface="ヒラギノ角ゴ Pro W3" pitchFamily="-111" charset="-128"/>
                    <a:cs typeface="ヒラギノ角ゴ Pro W3" pitchFamily="-111" charset="-128"/>
                  </a:defRPr>
                </a:lvl3pPr>
                <a:lvl4pPr marL="728290" indent="-133645" algn="l" defTabSz="803370" rtl="0" eaLnBrk="1" fontAlgn="base" hangingPunct="1">
                  <a:lnSpc>
                    <a:spcPct val="90000"/>
                  </a:lnSpc>
                  <a:spcBef>
                    <a:spcPts val="201"/>
                  </a:spcBef>
                  <a:spcAft>
                    <a:spcPct val="0"/>
                  </a:spcAft>
                  <a:buClr>
                    <a:srgbClr val="999999"/>
                  </a:buClr>
                  <a:buSzPct val="100000"/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+mn-lt"/>
                    <a:ea typeface="ヒラギノ角ゴ Pro W3" pitchFamily="-111" charset="-128"/>
                    <a:cs typeface="ヒラギノ角ゴ Pro W3"/>
                  </a:defRPr>
                </a:lvl4pPr>
                <a:lvl5pPr marL="1003087" indent="-180195" algn="l" defTabSz="803370" rtl="0" eaLnBrk="1" fontAlgn="base" hangingPunct="1">
                  <a:lnSpc>
                    <a:spcPct val="90000"/>
                  </a:lnSpc>
                  <a:spcBef>
                    <a:spcPts val="201"/>
                  </a:spcBef>
                  <a:spcAft>
                    <a:spcPct val="0"/>
                  </a:spcAft>
                  <a:buClr>
                    <a:srgbClr val="999999"/>
                  </a:buClr>
                  <a:buSzPct val="100000"/>
                  <a:buFont typeface="Lucida Grande" charset="0"/>
                  <a:buChar char="»"/>
                  <a:defRPr sz="1400">
                    <a:solidFill>
                      <a:schemeClr val="tx1"/>
                    </a:solidFill>
                    <a:latin typeface="+mn-lt"/>
                    <a:ea typeface="ヒラギノ角ゴ Pro W3" pitchFamily="-111" charset="-128"/>
                    <a:cs typeface="ヒラギノ角ゴ Pro W3"/>
                  </a:defRPr>
                </a:lvl5pPr>
                <a:lvl6pPr marL="2223507" indent="-150773" algn="l" defTabSz="807828" rtl="0" eaLnBrk="1" fontAlgn="base" hangingPunct="1">
                  <a:lnSpc>
                    <a:spcPct val="90000"/>
                  </a:lnSpc>
                  <a:spcBef>
                    <a:spcPct val="10000"/>
                  </a:spcBef>
                  <a:spcAft>
                    <a:spcPct val="0"/>
                  </a:spcAft>
                  <a:buSzPct val="100000"/>
                  <a:buChar char="–"/>
                  <a:defRPr sz="1300">
                    <a:solidFill>
                      <a:schemeClr val="tx1"/>
                    </a:solidFill>
                    <a:latin typeface="Helvetica" charset="0"/>
                    <a:ea typeface="+mn-ea"/>
                    <a:cs typeface="+mn-cs"/>
                  </a:defRPr>
                </a:lvl6pPr>
                <a:lvl7pPr marL="2680590" indent="-150773" algn="l" defTabSz="807828" rtl="0" eaLnBrk="1" fontAlgn="base" hangingPunct="1">
                  <a:lnSpc>
                    <a:spcPct val="90000"/>
                  </a:lnSpc>
                  <a:spcBef>
                    <a:spcPct val="10000"/>
                  </a:spcBef>
                  <a:spcAft>
                    <a:spcPct val="0"/>
                  </a:spcAft>
                  <a:buSzPct val="100000"/>
                  <a:buChar char="–"/>
                  <a:defRPr sz="1300">
                    <a:solidFill>
                      <a:schemeClr val="tx1"/>
                    </a:solidFill>
                    <a:latin typeface="Helvetica" charset="0"/>
                    <a:ea typeface="+mn-ea"/>
                    <a:cs typeface="+mn-cs"/>
                  </a:defRPr>
                </a:lvl7pPr>
                <a:lvl8pPr marL="3137672" indent="-150773" algn="l" defTabSz="807828" rtl="0" eaLnBrk="1" fontAlgn="base" hangingPunct="1">
                  <a:lnSpc>
                    <a:spcPct val="90000"/>
                  </a:lnSpc>
                  <a:spcBef>
                    <a:spcPct val="10000"/>
                  </a:spcBef>
                  <a:spcAft>
                    <a:spcPct val="0"/>
                  </a:spcAft>
                  <a:buSzPct val="100000"/>
                  <a:buChar char="–"/>
                  <a:defRPr sz="1300">
                    <a:solidFill>
                      <a:schemeClr val="tx1"/>
                    </a:solidFill>
                    <a:latin typeface="Helvetica" charset="0"/>
                    <a:ea typeface="+mn-ea"/>
                    <a:cs typeface="+mn-cs"/>
                  </a:defRPr>
                </a:lvl8pPr>
                <a:lvl9pPr marL="3594752" indent="-150773" algn="l" defTabSz="807828" rtl="0" eaLnBrk="1" fontAlgn="base" hangingPunct="1">
                  <a:lnSpc>
                    <a:spcPct val="90000"/>
                  </a:lnSpc>
                  <a:spcBef>
                    <a:spcPct val="10000"/>
                  </a:spcBef>
                  <a:spcAft>
                    <a:spcPct val="0"/>
                  </a:spcAft>
                  <a:buSzPct val="100000"/>
                  <a:buChar char="–"/>
                  <a:defRPr sz="1300">
                    <a:solidFill>
                      <a:schemeClr val="tx1"/>
                    </a:solidFill>
                    <a:latin typeface="Helvetica" charset="0"/>
                    <a:ea typeface="+mn-ea"/>
                    <a:cs typeface="+mn-cs"/>
                  </a:defRPr>
                </a:lvl9pPr>
              </a:lstStyle>
              <a:p>
                <a:r>
                  <a:rPr lang="en-US" kern="0" dirty="0"/>
                  <a:t>Phase-Imaging Ion Cyclotron Resonance (PI-ICR)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dirty="0"/>
                  <a:t>Measure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</m:sub>
                    </m:sSub>
                  </m:oMath>
                </a14:m>
                <a:r>
                  <a:rPr lang="en-US" dirty="0"/>
                  <a:t> independently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dirty="0"/>
                  <a:t>Allow each motion to accumulate phase (rotate) for set time,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𝒂𝒄𝒄</m:t>
                        </m:r>
                      </m:sub>
                    </m:sSub>
                  </m:oMath>
                </a14:m>
                <a:endParaRPr lang="en-US" b="1" i="1" dirty="0"/>
              </a:p>
              <a:p>
                <a:endParaRPr lang="en-US" kern="0" dirty="0"/>
              </a:p>
            </p:txBody>
          </p:sp>
        </mc:Choice>
        <mc:Fallback xmlns="">
          <p:sp>
            <p:nvSpPr>
              <p:cNvPr id="6" name="Content Placeholder 1">
                <a:extLst>
                  <a:ext uri="{FF2B5EF4-FFF2-40B4-BE49-F238E27FC236}">
                    <a16:creationId xmlns:a16="http://schemas.microsoft.com/office/drawing/2014/main" id="{28F9D3F1-F06F-CE09-9276-EC38C9FAF7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1600" y="838199"/>
                <a:ext cx="11987896" cy="1389805"/>
              </a:xfrm>
              <a:prstGeom prst="rect">
                <a:avLst/>
              </a:prstGeom>
              <a:blipFill>
                <a:blip r:embed="rId5"/>
                <a:stretch>
                  <a:fillRect l="-1322" t="-8333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9991C7D7-83AB-4B51-6FF8-EAF429DF78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8600" y="2212368"/>
            <a:ext cx="2633894" cy="23499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8BD18B2-5A79-2045-A885-6C64B78D975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37372" y="3230437"/>
            <a:ext cx="399448" cy="363388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E10DBA09-08A8-F3B7-F06D-BF094CDD9D6E}"/>
              </a:ext>
            </a:extLst>
          </p:cNvPr>
          <p:cNvSpPr/>
          <p:nvPr/>
        </p:nvSpPr>
        <p:spPr>
          <a:xfrm>
            <a:off x="1326335" y="2915769"/>
            <a:ext cx="399449" cy="960742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BFAC638-D59C-DB51-DA27-68BD3CE585A2}"/>
              </a:ext>
            </a:extLst>
          </p:cNvPr>
          <p:cNvCxnSpPr>
            <a:cxnSpLocks/>
            <a:stCxn id="8" idx="7"/>
          </p:cNvCxnSpPr>
          <p:nvPr/>
        </p:nvCxnSpPr>
        <p:spPr>
          <a:xfrm flipH="1">
            <a:off x="1608986" y="3056466"/>
            <a:ext cx="58300" cy="152111"/>
          </a:xfrm>
          <a:prstGeom prst="line">
            <a:avLst/>
          </a:prstGeom>
          <a:ln w="38100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EB6B637-EE43-05A6-38DB-60676D651F22}"/>
              </a:ext>
            </a:extLst>
          </p:cNvPr>
          <p:cNvCxnSpPr>
            <a:cxnSpLocks/>
            <a:stCxn id="8" idx="7"/>
          </p:cNvCxnSpPr>
          <p:nvPr/>
        </p:nvCxnSpPr>
        <p:spPr>
          <a:xfrm>
            <a:off x="1667286" y="3056466"/>
            <a:ext cx="109728" cy="89401"/>
          </a:xfrm>
          <a:prstGeom prst="line">
            <a:avLst/>
          </a:prstGeom>
          <a:ln w="38100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43DE2F0D-F2D5-C2B7-4E7B-B46D122C3D9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117" y="2657808"/>
            <a:ext cx="977071" cy="175625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EB17F937-D691-3925-2AB4-BA65FFF0A038}"/>
              </a:ext>
            </a:extLst>
          </p:cNvPr>
          <p:cNvSpPr txBox="1"/>
          <p:nvPr/>
        </p:nvSpPr>
        <p:spPr>
          <a:xfrm>
            <a:off x="4728172" y="2370788"/>
            <a:ext cx="11810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PS-MCP </a:t>
            </a:r>
          </a:p>
          <a:p>
            <a:pPr algn="ctr"/>
            <a:r>
              <a:rPr lang="en-US" sz="1100" dirty="0"/>
              <a:t>detector</a:t>
            </a:r>
          </a:p>
        </p:txBody>
      </p:sp>
      <p:pic>
        <p:nvPicPr>
          <p:cNvPr id="14" name="Picture 2" descr="Atomic nucleus - Wikipedia">
            <a:extLst>
              <a:ext uri="{FF2B5EF4-FFF2-40B4-BE49-F238E27FC236}">
                <a16:creationId xmlns:a16="http://schemas.microsoft.com/office/drawing/2014/main" id="{D5407C4D-17CB-7BFC-E75D-A4178C3AFD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676" y="2872883"/>
            <a:ext cx="395753" cy="395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D2D630C0-10D4-3456-448F-A40353F63B64}"/>
              </a:ext>
            </a:extLst>
          </p:cNvPr>
          <p:cNvCxnSpPr>
            <a:cxnSpLocks/>
          </p:cNvCxnSpPr>
          <p:nvPr/>
        </p:nvCxnSpPr>
        <p:spPr>
          <a:xfrm flipH="1">
            <a:off x="4886742" y="4127073"/>
            <a:ext cx="302993" cy="1544188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BF29C458-6939-944E-2634-C56C0DFEDD15}"/>
              </a:ext>
            </a:extLst>
          </p:cNvPr>
          <p:cNvCxnSpPr>
            <a:cxnSpLocks/>
          </p:cNvCxnSpPr>
          <p:nvPr/>
        </p:nvCxnSpPr>
        <p:spPr>
          <a:xfrm flipH="1">
            <a:off x="2862494" y="2864494"/>
            <a:ext cx="2301992" cy="1836662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2174091-B740-5F21-B3C5-67AAD59578EC}"/>
              </a:ext>
            </a:extLst>
          </p:cNvPr>
          <p:cNvCxnSpPr>
            <a:cxnSpLocks/>
          </p:cNvCxnSpPr>
          <p:nvPr/>
        </p:nvCxnSpPr>
        <p:spPr>
          <a:xfrm>
            <a:off x="1777014" y="3043954"/>
            <a:ext cx="3412721" cy="5281"/>
          </a:xfrm>
          <a:prstGeom prst="straightConnector1">
            <a:avLst/>
          </a:prstGeom>
          <a:ln w="38100">
            <a:solidFill>
              <a:srgbClr val="8EC18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9" name="Picture 2" descr="Atomic nucleus - Wikipedia">
            <a:extLst>
              <a:ext uri="{FF2B5EF4-FFF2-40B4-BE49-F238E27FC236}">
                <a16:creationId xmlns:a16="http://schemas.microsoft.com/office/drawing/2014/main" id="{879B9C2B-CE29-9AE7-D1A6-A08B03A3B9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664" y="2864494"/>
            <a:ext cx="395753" cy="395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B797D43F-50C3-F52A-C860-62C7763504CC}"/>
                  </a:ext>
                </a:extLst>
              </p:cNvPr>
              <p:cNvSpPr txBox="1"/>
              <p:nvPr/>
            </p:nvSpPr>
            <p:spPr>
              <a:xfrm>
                <a:off x="11214929" y="1737122"/>
                <a:ext cx="9770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  <m:sub>
                          <m:r>
                            <a:rPr lang="en-US" b="1" i="0">
                              <a:latin typeface="Cambria Math" panose="02040503050406030204" pitchFamily="18" charset="0"/>
                            </a:rPr>
                            <m:t>𝐚𝐜𝐜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B797D43F-50C3-F52A-C860-62C7763504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14929" y="1737122"/>
                <a:ext cx="977071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4D4C5652-0EEF-5653-A632-B1C5105FBE40}"/>
                  </a:ext>
                </a:extLst>
              </p:cNvPr>
              <p:cNvSpPr txBox="1"/>
              <p:nvPr/>
            </p:nvSpPr>
            <p:spPr>
              <a:xfrm>
                <a:off x="8541481" y="1731055"/>
                <a:ext cx="6365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𝒕</m:t>
                    </m:r>
                  </m:oMath>
                </a14:m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=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b="1" dirty="0"/>
              </a:p>
            </p:txBody>
          </p:sp>
        </mc:Choice>
        <mc:Fallback xmlns=""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4D4C5652-0EEF-5653-A632-B1C5105FBE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41481" y="1731055"/>
                <a:ext cx="636574" cy="369332"/>
              </a:xfrm>
              <a:prstGeom prst="rect">
                <a:avLst/>
              </a:prstGeom>
              <a:blipFill>
                <a:blip r:embed="rId11"/>
                <a:stretch>
                  <a:fillRect t="-11475" b="-22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EA7DDB4E-1E8B-EDF2-C1DA-0AE8C1C3062D}"/>
                  </a:ext>
                </a:extLst>
              </p:cNvPr>
              <p:cNvSpPr txBox="1"/>
              <p:nvPr/>
            </p:nvSpPr>
            <p:spPr>
              <a:xfrm>
                <a:off x="9862393" y="2106454"/>
                <a:ext cx="9770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𝝋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𝒂𝒄𝒄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EA7DDB4E-1E8B-EDF2-C1DA-0AE8C1C306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62393" y="2106454"/>
                <a:ext cx="977071" cy="369332"/>
              </a:xfrm>
              <a:prstGeom prst="rect">
                <a:avLst/>
              </a:prstGeom>
              <a:blipFill>
                <a:blip r:embed="rId12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C0B1B87E-2DF8-F7B2-F73F-56D87D1FB40B}"/>
                  </a:ext>
                </a:extLst>
              </p:cNvPr>
              <p:cNvSpPr txBox="1"/>
              <p:nvPr/>
            </p:nvSpPr>
            <p:spPr>
              <a:xfrm>
                <a:off x="6266150" y="2808454"/>
                <a:ext cx="2068387" cy="1214756"/>
              </a:xfrm>
              <a:prstGeom prst="rect">
                <a:avLst/>
              </a:prstGeom>
              <a:noFill/>
              <a:ln w="38100">
                <a:solidFill>
                  <a:srgbClr val="365522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endParaRPr lang="en-US" sz="2000" b="1" i="1" dirty="0">
                  <a:solidFill>
                    <a:srgbClr val="36552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36552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𝝎</m:t>
                      </m:r>
                      <m:r>
                        <a:rPr lang="en-US" sz="2000" b="1" i="1" smtClean="0">
                          <a:solidFill>
                            <a:srgbClr val="36552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000" b="1" i="1" smtClean="0">
                              <a:solidFill>
                                <a:srgbClr val="36552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solidFill>
                                <a:srgbClr val="36552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2000" b="1" i="1" smtClean="0">
                              <a:solidFill>
                                <a:srgbClr val="36552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  <m:r>
                            <a:rPr lang="en-US" sz="2000" b="1" i="0" smtClean="0">
                              <a:solidFill>
                                <a:srgbClr val="36552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𝐍</m:t>
                          </m:r>
                          <m:r>
                            <a:rPr lang="en-US" sz="2000" b="1" i="1" smtClean="0">
                              <a:solidFill>
                                <a:srgbClr val="36552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 </m:t>
                          </m:r>
                          <m:sSub>
                            <m:sSubPr>
                              <m:ctrlPr>
                                <a:rPr lang="en-US" sz="2000" b="1" i="1" smtClean="0">
                                  <a:solidFill>
                                    <a:srgbClr val="36552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rgbClr val="36552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𝝋</m:t>
                              </m:r>
                            </m:e>
                            <m:sub>
                              <m:r>
                                <a:rPr lang="en-US" sz="2000" b="1" i="0" smtClean="0">
                                  <a:solidFill>
                                    <a:srgbClr val="36552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𝐚𝐜𝐜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1" i="1" smtClean="0">
                                  <a:solidFill>
                                    <a:srgbClr val="36552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rgbClr val="36552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𝒕</m:t>
                              </m:r>
                            </m:e>
                            <m:sub>
                              <m:r>
                                <a:rPr lang="en-US" sz="2000" b="1" i="0" smtClean="0">
                                  <a:solidFill>
                                    <a:srgbClr val="36552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𝐚𝐜𝐜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b="1" dirty="0"/>
              </a:p>
              <a:p>
                <a:endParaRPr lang="en-US" b="1" dirty="0"/>
              </a:p>
            </p:txBody>
          </p:sp>
        </mc:Choice>
        <mc:Fallback xmlns=""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C0B1B87E-2DF8-F7B2-F73F-56D87D1FB4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6150" y="2808454"/>
                <a:ext cx="2068387" cy="1214756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 w="38100">
                <a:solidFill>
                  <a:srgbClr val="36552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A774019B-7A7D-286E-BB1F-C8F7E943D76D}"/>
                  </a:ext>
                </a:extLst>
              </p:cNvPr>
              <p:cNvSpPr txBox="1"/>
              <p:nvPr/>
            </p:nvSpPr>
            <p:spPr>
              <a:xfrm>
                <a:off x="6009227" y="4940119"/>
                <a:ext cx="5183663" cy="5884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</m:sub>
                          </m:sSub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 </m:t>
                          </m:r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𝝋</m:t>
                              </m:r>
                            </m:e>
                            <m:sub>
                              <m:r>
                                <a:rPr lang="en-US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𝐚𝐜𝐜</m:t>
                              </m:r>
                              <m:r>
                                <a:rPr lang="en-US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 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𝒕</m:t>
                              </m:r>
                            </m:e>
                            <m:sub>
                              <m:r>
                                <a:rPr lang="en-US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𝐚𝐜𝐜</m:t>
                              </m:r>
                              <m:r>
                                <a:rPr lang="en-US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 −</m:t>
                              </m:r>
                            </m:sub>
                          </m:sSub>
                        </m:den>
                      </m:f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 </m:t>
                          </m:r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𝝋</m:t>
                              </m:r>
                            </m:e>
                            <m:sub>
                              <m:r>
                                <a:rPr lang="en-US" b="1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𝐚𝐜𝐜</m:t>
                              </m:r>
                              <m:r>
                                <a:rPr lang="en-US" b="1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 +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𝒕</m:t>
                              </m:r>
                            </m:e>
                            <m:sub>
                              <m:r>
                                <a:rPr lang="en-US" b="1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𝐚𝐜𝐜</m:t>
                              </m:r>
                              <m:r>
                                <a:rPr lang="en-US" b="1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 +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A774019B-7A7D-286E-BB1F-C8F7E943D7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9227" y="4940119"/>
                <a:ext cx="5183663" cy="588431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2" name="TextBox 141">
            <a:extLst>
              <a:ext uri="{FF2B5EF4-FFF2-40B4-BE49-F238E27FC236}">
                <a16:creationId xmlns:a16="http://schemas.microsoft.com/office/drawing/2014/main" id="{392B305A-D1E8-92EE-646F-22967F699B48}"/>
              </a:ext>
            </a:extLst>
          </p:cNvPr>
          <p:cNvSpPr txBox="1"/>
          <p:nvPr/>
        </p:nvSpPr>
        <p:spPr>
          <a:xfrm>
            <a:off x="9248046" y="5585198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reduced cyclotron spot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BDB5265B-4B7B-6B21-4072-1449F1657B69}"/>
              </a:ext>
            </a:extLst>
          </p:cNvPr>
          <p:cNvSpPr txBox="1"/>
          <p:nvPr/>
        </p:nvSpPr>
        <p:spPr>
          <a:xfrm>
            <a:off x="7552047" y="5585199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7046"/>
                </a:solidFill>
                <a:latin typeface="Arial Black" panose="020B0A04020102020204" pitchFamily="34" charset="0"/>
              </a:rPr>
              <a:t>magnetron</a:t>
            </a:r>
          </a:p>
          <a:p>
            <a:pPr algn="ctr"/>
            <a:r>
              <a:rPr lang="en-US" b="1" dirty="0">
                <a:solidFill>
                  <a:srgbClr val="007046"/>
                </a:solidFill>
                <a:latin typeface="Arial Black" panose="020B0A04020102020204" pitchFamily="34" charset="0"/>
              </a:rPr>
              <a:t>spot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5D307E01-C7A3-C5C7-4D83-AC493E0678A5}"/>
              </a:ext>
            </a:extLst>
          </p:cNvPr>
          <p:cNvSpPr txBox="1"/>
          <p:nvPr/>
        </p:nvSpPr>
        <p:spPr>
          <a:xfrm>
            <a:off x="8153681" y="1470398"/>
            <a:ext cx="1089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 Black" panose="020B0A04020102020204" pitchFamily="34" charset="0"/>
              </a:rPr>
              <a:t>“start”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89CA377F-3882-49A2-6D56-EEA14571D984}"/>
              </a:ext>
            </a:extLst>
          </p:cNvPr>
          <p:cNvSpPr txBox="1"/>
          <p:nvPr/>
        </p:nvSpPr>
        <p:spPr>
          <a:xfrm>
            <a:off x="9068318" y="736113"/>
            <a:ext cx="35422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Eliseev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al.,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Phys. Rev. Lett. </a:t>
            </a:r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110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82501 (2013)</a:t>
            </a:r>
          </a:p>
        </p:txBody>
      </p:sp>
    </p:spTree>
    <p:extLst>
      <p:ext uri="{BB962C8B-B14F-4D97-AF65-F5344CB8AC3E}">
        <p14:creationId xmlns:p14="http://schemas.microsoft.com/office/powerpoint/2010/main" val="42055490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EC6B6A-6647-351A-6A73-FB4BB076EF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itle 4">
            <a:extLst>
              <a:ext uri="{FF2B5EF4-FFF2-40B4-BE49-F238E27FC236}">
                <a16:creationId xmlns:a16="http://schemas.microsoft.com/office/drawing/2014/main" id="{648E2F28-84E5-4604-91C6-67C2DAFA8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7077"/>
            <a:ext cx="12192000" cy="478624"/>
          </a:xfrm>
        </p:spPr>
        <p:txBody>
          <a:bodyPr/>
          <a:lstStyle/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FT-ICR Enables Precision Measurements with a Single 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229EFA4-D056-BDB7-3481-4E55BD69C8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999827"/>
            <a:ext cx="12192000" cy="8581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1">
                <a:extLst>
                  <a:ext uri="{FF2B5EF4-FFF2-40B4-BE49-F238E27FC236}">
                    <a16:creationId xmlns:a16="http://schemas.microsoft.com/office/drawing/2014/main" id="{AAFDC101-C55E-ADAC-0D19-9520BD0CC80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1600" y="1067100"/>
                <a:ext cx="5994400" cy="4937460"/>
              </a:xfrm>
            </p:spPr>
            <p:txBody>
              <a:bodyPr/>
              <a:lstStyle/>
              <a:p>
                <a:r>
                  <a:rPr lang="en-US" dirty="0"/>
                  <a:t>Fourier-Transform Ion Cyclotron Resonance</a:t>
                </a:r>
              </a:p>
              <a:p>
                <a:pPr lvl="1"/>
                <a:r>
                  <a:rPr lang="en-US" dirty="0"/>
                  <a:t>Measure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and/or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</a:p>
              <a:p>
                <a:pPr lvl="1"/>
                <a:r>
                  <a:rPr lang="en-US" dirty="0"/>
                  <a:t>Ions produce image current that is amplified and FFT performed to produce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7" name="Content Placeholder 1">
                <a:extLst>
                  <a:ext uri="{FF2B5EF4-FFF2-40B4-BE49-F238E27FC236}">
                    <a16:creationId xmlns:a16="http://schemas.microsoft.com/office/drawing/2014/main" id="{AAFDC101-C55E-ADAC-0D19-9520BD0CC80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1600" y="1067100"/>
                <a:ext cx="5994400" cy="4937460"/>
              </a:xfrm>
              <a:blipFill>
                <a:blip r:embed="rId4"/>
                <a:stretch>
                  <a:fillRect l="-2645" t="-2346" r="-2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9BB5280D-B11E-92E6-0474-128C3BB9E50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9691" y="2674679"/>
            <a:ext cx="6103627" cy="209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544E8F9-B3CA-AC2F-509B-4F3BD79C1743}"/>
              </a:ext>
            </a:extLst>
          </p:cNvPr>
          <p:cNvSpPr txBox="1"/>
          <p:nvPr/>
        </p:nvSpPr>
        <p:spPr>
          <a:xfrm>
            <a:off x="3815545" y="2566622"/>
            <a:ext cx="576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F0"/>
                </a:solidFill>
              </a:rPr>
              <a:t>5 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DE389AA-5BFF-3D4D-C0CC-8A3142D9D8DA}"/>
              </a:ext>
            </a:extLst>
          </p:cNvPr>
          <p:cNvSpPr txBox="1"/>
          <p:nvPr/>
        </p:nvSpPr>
        <p:spPr>
          <a:xfrm>
            <a:off x="708705" y="3222939"/>
            <a:ext cx="1219200" cy="769441"/>
          </a:xfrm>
          <a:prstGeom prst="rect">
            <a:avLst/>
          </a:prstGeom>
          <a:solidFill>
            <a:srgbClr val="FFE1CD"/>
          </a:solidFill>
          <a:ln w="28575">
            <a:solidFill>
              <a:srgbClr val="CC55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Ions produce image current in Penning Trap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992B1DE-0821-FB5B-EC34-A9B2D9FDDD19}"/>
                  </a:ext>
                </a:extLst>
              </p:cNvPr>
              <p:cNvSpPr txBox="1"/>
              <p:nvPr/>
            </p:nvSpPr>
            <p:spPr>
              <a:xfrm>
                <a:off x="2226318" y="5218248"/>
                <a:ext cx="1828800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rgbClr val="FF0000"/>
                    </a:solidFill>
                  </a:rPr>
                  <a:t>RLC Circuit Resonator</a:t>
                </a:r>
              </a:p>
              <a:p>
                <a:pPr algn="ctr"/>
                <a:r>
                  <a:rPr lang="en-US" sz="1200" b="1" dirty="0">
                    <a:solidFill>
                      <a:srgbClr val="FF0000"/>
                    </a:solidFill>
                  </a:rPr>
                  <a:t>tuned to </a:t>
                </a:r>
                <a14:m>
                  <m:oMath xmlns:m="http://schemas.openxmlformats.org/officeDocument/2006/math">
                    <m:r>
                      <a:rPr lang="en-US" sz="1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b>
                      <m:sSubPr>
                        <m:ctrlPr>
                          <a:rPr lang="en-US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en-US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𝒄</m:t>
                        </m:r>
                      </m:sub>
                    </m:sSub>
                  </m:oMath>
                </a14:m>
                <a:endParaRPr lang="en-US" sz="1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992B1DE-0821-FB5B-EC34-A9B2D9FDDD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6318" y="5218248"/>
                <a:ext cx="1828800" cy="492443"/>
              </a:xfrm>
              <a:prstGeom prst="rect">
                <a:avLst/>
              </a:prstGeom>
              <a:blipFill>
                <a:blip r:embed="rId6"/>
                <a:stretch>
                  <a:fillRect t="-1235" b="-61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2578C114-7646-9224-FB79-3A8A250EA651}"/>
              </a:ext>
            </a:extLst>
          </p:cNvPr>
          <p:cNvSpPr txBox="1"/>
          <p:nvPr/>
        </p:nvSpPr>
        <p:spPr>
          <a:xfrm>
            <a:off x="3587153" y="4062049"/>
            <a:ext cx="838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Amplifier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90C894C-FFD9-B265-21B7-0B003D0D5D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56785" y="1557775"/>
            <a:ext cx="2522516" cy="1984938"/>
          </a:xfrm>
          <a:prstGeom prst="rect">
            <a:avLst/>
          </a:prstGeom>
        </p:spPr>
      </p:pic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7350FDF1-8052-9056-9826-07D8EF2E8DE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9441441" y="1581220"/>
            <a:ext cx="2637028" cy="198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DB71B5E-67EA-C3F1-97CB-57AB19BF612F}"/>
              </a:ext>
            </a:extLst>
          </p:cNvPr>
          <p:cNvSpPr txBox="1"/>
          <p:nvPr/>
        </p:nvSpPr>
        <p:spPr>
          <a:xfrm>
            <a:off x="7374507" y="1353787"/>
            <a:ext cx="13151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Time Domain</a:t>
            </a:r>
          </a:p>
        </p:txBody>
      </p:sp>
      <p:sp>
        <p:nvSpPr>
          <p:cNvPr id="17" name="Right Arrow 16">
            <a:extLst>
              <a:ext uri="{FF2B5EF4-FFF2-40B4-BE49-F238E27FC236}">
                <a16:creationId xmlns:a16="http://schemas.microsoft.com/office/drawing/2014/main" id="{3AE8D1FD-F37E-58B7-80DE-128E9034EFCF}"/>
              </a:ext>
            </a:extLst>
          </p:cNvPr>
          <p:cNvSpPr/>
          <p:nvPr/>
        </p:nvSpPr>
        <p:spPr>
          <a:xfrm>
            <a:off x="8588011" y="2084043"/>
            <a:ext cx="940412" cy="816937"/>
          </a:xfrm>
          <a:prstGeom prst="rightArrow">
            <a:avLst/>
          </a:prstGeom>
          <a:solidFill>
            <a:schemeClr val="bg1"/>
          </a:solidFill>
          <a:ln w="28575">
            <a:solidFill>
              <a:srgbClr val="CC5500"/>
            </a:solidFill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CF5E13E-B775-977A-7A59-D26C29CFD574}"/>
              </a:ext>
            </a:extLst>
          </p:cNvPr>
          <p:cNvSpPr txBox="1"/>
          <p:nvPr/>
        </p:nvSpPr>
        <p:spPr>
          <a:xfrm>
            <a:off x="8653168" y="2315939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FFT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4B2F1E9-B395-5F8A-FB7A-F2103FDB721C}"/>
              </a:ext>
            </a:extLst>
          </p:cNvPr>
          <p:cNvSpPr txBox="1"/>
          <p:nvPr/>
        </p:nvSpPr>
        <p:spPr>
          <a:xfrm>
            <a:off x="10244164" y="1362278"/>
            <a:ext cx="1695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Frequency Domain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DE13D07-53CA-FF6C-9CB9-AB069BD410AC}"/>
                  </a:ext>
                </a:extLst>
              </p:cNvPr>
              <p:cNvSpPr txBox="1"/>
              <p:nvPr/>
            </p:nvSpPr>
            <p:spPr>
              <a:xfrm>
                <a:off x="10768061" y="1763229"/>
                <a:ext cx="838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A4A4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A4A4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A4A4FF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</m:oMath>
                  </m:oMathPara>
                </a14:m>
                <a:endParaRPr lang="en-US" b="1" dirty="0">
                  <a:solidFill>
                    <a:srgbClr val="A4A4FF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DE13D07-53CA-FF6C-9CB9-AB069BD410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68061" y="1763229"/>
                <a:ext cx="838200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AF507E2-DE0F-16BF-2B66-385917A78D43}"/>
                  </a:ext>
                </a:extLst>
              </p:cNvPr>
              <p:cNvSpPr txBox="1"/>
              <p:nvPr/>
            </p:nvSpPr>
            <p:spPr>
              <a:xfrm>
                <a:off x="7365923" y="4230032"/>
                <a:ext cx="3886200" cy="20699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x>
                        <m:box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r>
                            <m:rPr>
                              <m:sty m:val="p"/>
                              <m:brk m:alnAt="63"/>
                            </m:rPr>
                            <a:rPr lang="en-US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</m:t>
                          </m:r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NR</m:t>
                          </m:r>
                          <m:r>
                            <m:rPr>
                              <m:brk m:alnAt="63"/>
                            </m:r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∝ </m:t>
                          </m:r>
                          <m:r>
                            <a:rPr lang="en-US" sz="2800" i="1" smtClean="0">
                              <a:solidFill>
                                <a:srgbClr val="CC55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𝑁𝑞</m:t>
                          </m:r>
                          <m:rad>
                            <m:radPr>
                              <m:degHide m:val="on"/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box>
                                <m:box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800" i="1" smtClean="0">
                                          <a:solidFill>
                                            <a:srgbClr val="0070C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𝑄</m:t>
                                      </m:r>
                                    </m:num>
                                    <m:den>
                                      <m:r>
                                        <a:rPr lang="en-US" sz="2800" i="1" smtClean="0">
                                          <a:solidFill>
                                            <a:srgbClr val="0070C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𝑇𝐶</m:t>
                                      </m:r>
                                    </m:den>
                                  </m:f>
                                </m:e>
                              </m:box>
                            </m:e>
                          </m:rad>
                        </m:e>
                      </m:box>
                    </m:oMath>
                  </m:oMathPara>
                </a14:m>
                <a:endParaRPr lang="en-US" sz="105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sz="600" i="1" dirty="0">
                    <a:solidFill>
                      <a:srgbClr val="FF0000"/>
                    </a:solidFill>
                  </a:rPr>
                  <a:t>	</a:t>
                </a:r>
              </a:p>
              <a:p>
                <a:r>
                  <a:rPr lang="en-US" sz="1600" i="1" dirty="0">
                    <a:solidFill>
                      <a:srgbClr val="FF0000"/>
                    </a:solidFill>
                  </a:rPr>
                  <a:t>	</a:t>
                </a:r>
                <a:r>
                  <a:rPr lang="en-US" sz="1600" i="1" dirty="0">
                    <a:solidFill>
                      <a:srgbClr val="CC55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N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: number of ions in the trap</a:t>
                </a:r>
              </a:p>
              <a:p>
                <a:r>
                  <a:rPr lang="en-US" sz="1600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:r>
                  <a:rPr lang="en-US" sz="1600" i="1" dirty="0">
                    <a:solidFill>
                      <a:srgbClr val="CC55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: ion charge state</a:t>
                </a:r>
              </a:p>
              <a:p>
                <a:r>
                  <a:rPr lang="en-US" sz="1600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:r>
                  <a:rPr lang="en-US" sz="1600" i="1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: quality factor of resonator, &gt;1000</a:t>
                </a:r>
                <a:r>
                  <a:rPr lang="en-US" sz="1600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:r>
                  <a:rPr lang="en-US" sz="1600" i="1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T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: temperature, ~5 K</a:t>
                </a:r>
              </a:p>
              <a:p>
                <a:r>
                  <a:rPr lang="en-US" sz="1600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:r>
                  <a:rPr lang="en-US" sz="1600" i="1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: capacitance of the resonator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AF507E2-DE0F-16BF-2B66-385917A78D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5923" y="4230032"/>
                <a:ext cx="3886200" cy="2069990"/>
              </a:xfrm>
              <a:prstGeom prst="rect">
                <a:avLst/>
              </a:prstGeom>
              <a:blipFill>
                <a:blip r:embed="rId10"/>
                <a:stretch>
                  <a:fillRect b="-2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BF3AE5FC-5861-3CDF-0C6A-F4CF64C862D0}"/>
              </a:ext>
            </a:extLst>
          </p:cNvPr>
          <p:cNvSpPr txBox="1">
            <a:spLocks/>
          </p:cNvSpPr>
          <p:nvPr/>
        </p:nvSpPr>
        <p:spPr bwMode="auto">
          <a:xfrm>
            <a:off x="6638669" y="3898267"/>
            <a:ext cx="5300101" cy="349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195" indent="-180195" algn="l" defTabSz="803370" rtl="0" eaLnBrk="1" fontAlgn="base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94" indent="-15166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641" indent="-160673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 sz="1800"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90" indent="-13364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3087" indent="-18019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507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590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672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752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r>
              <a:rPr lang="en-US" kern="0" dirty="0"/>
              <a:t>Signal to Noise Ratio (SNR) Optimization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2E43C15-444F-40DE-5179-CB48AF44422A}"/>
              </a:ext>
            </a:extLst>
          </p:cNvPr>
          <p:cNvCxnSpPr/>
          <p:nvPr/>
        </p:nvCxnSpPr>
        <p:spPr>
          <a:xfrm flipH="1">
            <a:off x="903146" y="4498415"/>
            <a:ext cx="11256" cy="982935"/>
          </a:xfrm>
          <a:prstGeom prst="straightConnector1">
            <a:avLst/>
          </a:prstGeom>
          <a:ln w="38100">
            <a:solidFill>
              <a:srgbClr val="B0AEB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B1BB516-F5AA-0E5B-5C9C-16AE4E777F3E}"/>
              </a:ext>
            </a:extLst>
          </p:cNvPr>
          <p:cNvSpPr txBox="1"/>
          <p:nvPr/>
        </p:nvSpPr>
        <p:spPr>
          <a:xfrm>
            <a:off x="173507" y="5484829"/>
            <a:ext cx="1752599" cy="60016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28575">
            <a:solidFill>
              <a:srgbClr val="B0AEB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Current is picked up on the 8 segments of the SIPT ring electrode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FADA4AA-C9FE-106B-7AC2-D5F543488EFD}"/>
              </a:ext>
            </a:extLst>
          </p:cNvPr>
          <p:cNvSpPr/>
          <p:nvPr/>
        </p:nvSpPr>
        <p:spPr>
          <a:xfrm>
            <a:off x="201118" y="2582162"/>
            <a:ext cx="4191000" cy="2270460"/>
          </a:xfrm>
          <a:prstGeom prst="rect">
            <a:avLst/>
          </a:prstGeom>
          <a:noFill/>
          <a:ln w="50800">
            <a:solidFill>
              <a:srgbClr val="00B0F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C3A3034-7B67-C8D1-E428-FE3CB4DF6349}"/>
              </a:ext>
            </a:extLst>
          </p:cNvPr>
          <p:cNvCxnSpPr>
            <a:endCxn id="11" idx="0"/>
          </p:cNvCxnSpPr>
          <p:nvPr/>
        </p:nvCxnSpPr>
        <p:spPr>
          <a:xfrm>
            <a:off x="3140718" y="4191000"/>
            <a:ext cx="0" cy="102724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FC01C0E-4BF9-3573-03E0-834B3A52FE4D}"/>
              </a:ext>
            </a:extLst>
          </p:cNvPr>
          <p:cNvSpPr txBox="1">
            <a:spLocks/>
          </p:cNvSpPr>
          <p:nvPr/>
        </p:nvSpPr>
        <p:spPr>
          <a:xfrm>
            <a:off x="5689600" y="6493372"/>
            <a:ext cx="5080007" cy="364628"/>
          </a:xfrm>
          <a:prstGeom prst="rect">
            <a:avLst/>
          </a:prstGeom>
        </p:spPr>
        <p:txBody>
          <a:bodyPr lIns="0" tIns="45712" rIns="0" bIns="45712" anchor="b"/>
          <a:lstStyle>
            <a:defPPr>
              <a:defRPr lang="en-US"/>
            </a:defPPr>
            <a:lvl1pPr algn="r" defTabSz="457126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kern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  <a:lvl2pPr marL="45712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254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379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50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5633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2759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199886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012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r>
              <a:rPr lang="en-US" dirty="0"/>
              <a:t>H. Erington, MS-PMLE March 2025</a:t>
            </a:r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70F89A0A-87FC-B4BC-2304-E32E3B53CABC}"/>
              </a:ext>
            </a:extLst>
          </p:cNvPr>
          <p:cNvSpPr txBox="1">
            <a:spLocks/>
          </p:cNvSpPr>
          <p:nvPr/>
        </p:nvSpPr>
        <p:spPr>
          <a:xfrm>
            <a:off x="10795000" y="6493372"/>
            <a:ext cx="1016000" cy="364628"/>
          </a:xfrm>
          <a:prstGeom prst="rect">
            <a:avLst/>
          </a:prstGeom>
        </p:spPr>
        <p:txBody>
          <a:bodyPr vert="horz" wrap="square" lIns="0" tIns="45712" rIns="0" bIns="45712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126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64308"/>
                </a:solidFill>
                <a:latin typeface="Arial" pitchFamily="34" charset="0"/>
                <a:ea typeface="ヒラギノ角ゴ Pro W3" charset="-128"/>
                <a:cs typeface="+mn-cs"/>
              </a:defRPr>
            </a:lvl1pPr>
            <a:lvl2pPr marL="45712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254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379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50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5633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2759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199886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012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r>
              <a:rPr lang="en-US" dirty="0"/>
              <a:t>, Slide 8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F088610B-91AD-17FC-1612-CB7137A04BB7}"/>
              </a:ext>
            </a:extLst>
          </p:cNvPr>
          <p:cNvPicPr>
            <a:picLocks noChangeAspect="1"/>
          </p:cNvPicPr>
          <p:nvPr/>
        </p:nvPicPr>
        <p:blipFill>
          <a:blip r:embed="rId11">
            <a:alphaModFix amt="75000"/>
          </a:blip>
          <a:stretch>
            <a:fillRect/>
          </a:stretch>
        </p:blipFill>
        <p:spPr>
          <a:xfrm>
            <a:off x="11456243" y="5960189"/>
            <a:ext cx="723443" cy="897812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815365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E308263C-247E-C02C-7B84-761498A74DD8}"/>
              </a:ext>
            </a:extLst>
          </p:cNvPr>
          <p:cNvGrpSpPr>
            <a:grpSpLocks noChangeAspect="1"/>
          </p:cNvGrpSpPr>
          <p:nvPr/>
        </p:nvGrpSpPr>
        <p:grpSpPr>
          <a:xfrm>
            <a:off x="2901988" y="762000"/>
            <a:ext cx="9290012" cy="6096000"/>
            <a:chOff x="2093967" y="147976"/>
            <a:chExt cx="9558428" cy="627213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F68E0E3-738D-F315-8914-C2C0442E07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76811" y="147976"/>
              <a:ext cx="9475584" cy="6272131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7BB655A-61B5-59E7-D87D-54EF48F116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93967" y="159148"/>
              <a:ext cx="1828800" cy="1858371"/>
            </a:xfrm>
            <a:prstGeom prst="rect">
              <a:avLst/>
            </a:prstGeom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D218048F-77F5-08F4-F7F5-8EECA992C255}"/>
              </a:ext>
            </a:extLst>
          </p:cNvPr>
          <p:cNvPicPr>
            <a:picLocks/>
          </p:cNvPicPr>
          <p:nvPr/>
        </p:nvPicPr>
        <p:blipFill>
          <a:blip r:embed="rId4">
            <a:alphaModFix amt="79000"/>
          </a:blip>
          <a:stretch>
            <a:fillRect/>
          </a:stretch>
        </p:blipFill>
        <p:spPr>
          <a:xfrm>
            <a:off x="2670052" y="758688"/>
            <a:ext cx="9521948" cy="6096000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89D34C6-DAC3-013A-4CBE-DBC83BFED9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300000"/>
              </a:lnSpc>
            </a:pPr>
            <a:r>
              <a:rPr lang="en-US" dirty="0"/>
              <a:t>Performing Mass Measurements at FRIB</a:t>
            </a:r>
          </a:p>
          <a:p>
            <a:pPr>
              <a:lnSpc>
                <a:spcPct val="300000"/>
              </a:lnSpc>
            </a:pPr>
            <a:r>
              <a:rPr lang="en-US" dirty="0"/>
              <a:t>Recent Experimental Efforts</a:t>
            </a:r>
          </a:p>
          <a:p>
            <a:pPr>
              <a:lnSpc>
                <a:spcPct val="300000"/>
              </a:lnSpc>
            </a:pPr>
            <a:r>
              <a:rPr lang="en-US" dirty="0"/>
              <a:t>Advancements to Expand the Reach of LEBIT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45A7F7-0B34-3D4A-60BB-65F8CFEB3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3717047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8A14E0-5AB8-7BCA-580C-26247D876D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32C43CE-528C-A413-56E2-28D84C38BE89}"/>
              </a:ext>
            </a:extLst>
          </p:cNvPr>
          <p:cNvSpPr>
            <a:spLocks noGrp="1"/>
          </p:cNvSpPr>
          <p:nvPr>
            <p:ph idx="1"/>
          </p:nvPr>
        </p:nvSpPr>
        <p:spPr>
          <a:xfrm flipH="1">
            <a:off x="117365" y="1037337"/>
            <a:ext cx="5204511" cy="1187196"/>
          </a:xfrm>
        </p:spPr>
        <p:txBody>
          <a:bodyPr/>
          <a:lstStyle/>
          <a:p>
            <a:r>
              <a:rPr lang="en-US" dirty="0"/>
              <a:t>FRIB produces beams at high energies</a:t>
            </a:r>
          </a:p>
          <a:p>
            <a:pPr lvl="1"/>
            <a:r>
              <a:rPr lang="en-US" dirty="0"/>
              <a:t>Necessary for production</a:t>
            </a:r>
          </a:p>
          <a:p>
            <a:pPr lvl="1"/>
            <a:r>
              <a:rPr lang="en-US" dirty="0"/>
              <a:t>Not ideal for ion trapping techniques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39F186B-3EFB-29B9-33C1-8FA71F56C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Rare Isotopes Must Be Stopped Before Measurement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E7E3E8-7A94-DA21-79E9-DE484C1D480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 Erington, NMiA Workshop, 05/12/26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9C0C4F-601E-56ED-BB90-B4B046F7D4E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, Slide 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CDEFA4E-3F93-944E-0B01-2403625C206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11" y="914400"/>
            <a:ext cx="11167978" cy="4558195"/>
          </a:xfrm>
          <a:prstGeom prst="rect">
            <a:avLst/>
          </a:prstGeom>
          <a:ln>
            <a:noFill/>
          </a:ln>
          <a:effectLst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6C217FD-4598-5715-7B31-0C82CDACF088}"/>
              </a:ext>
            </a:extLst>
          </p:cNvPr>
          <p:cNvSpPr txBox="1"/>
          <p:nvPr/>
        </p:nvSpPr>
        <p:spPr>
          <a:xfrm>
            <a:off x="866393" y="5822425"/>
            <a:ext cx="3477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9D17F0"/>
                </a:solidFill>
              </a:rPr>
              <a:t>Advanced Rare </a:t>
            </a:r>
          </a:p>
          <a:p>
            <a:r>
              <a:rPr lang="en-US" dirty="0">
                <a:solidFill>
                  <a:srgbClr val="9D17F0"/>
                </a:solidFill>
              </a:rPr>
              <a:t>Isotope Separator (ARIS)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8E4E6A-259E-E082-4D7B-E4ABFC11D634}"/>
              </a:ext>
            </a:extLst>
          </p:cNvPr>
          <p:cNvSpPr txBox="1"/>
          <p:nvPr/>
        </p:nvSpPr>
        <p:spPr>
          <a:xfrm>
            <a:off x="3928241" y="2392241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5D795D"/>
                </a:solidFill>
              </a:rPr>
              <a:t>N4 Vault: Gas Stopping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99CF95-F9D6-A07F-C2C0-19D123546620}"/>
              </a:ext>
            </a:extLst>
          </p:cNvPr>
          <p:cNvSpPr/>
          <p:nvPr/>
        </p:nvSpPr>
        <p:spPr>
          <a:xfrm>
            <a:off x="5334000" y="2819400"/>
            <a:ext cx="1524000" cy="800926"/>
          </a:xfrm>
          <a:prstGeom prst="rect">
            <a:avLst/>
          </a:prstGeom>
          <a:solidFill>
            <a:srgbClr val="96AF96">
              <a:alpha val="25098"/>
            </a:srgbClr>
          </a:solidFill>
          <a:ln>
            <a:solidFill>
              <a:srgbClr val="5D795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E0EDA92-CEC5-4DD0-C957-743A7774E36E}"/>
              </a:ext>
            </a:extLst>
          </p:cNvPr>
          <p:cNvSpPr txBox="1"/>
          <p:nvPr/>
        </p:nvSpPr>
        <p:spPr>
          <a:xfrm>
            <a:off x="5421990" y="1191374"/>
            <a:ext cx="200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5B5BFF"/>
                </a:solidFill>
              </a:rPr>
              <a:t>Low Energy Beam and Ion Trap (LEBIT)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473F354-9A12-09E5-9C59-9CF0D829A76A}"/>
              </a:ext>
            </a:extLst>
          </p:cNvPr>
          <p:cNvSpPr/>
          <p:nvPr/>
        </p:nvSpPr>
        <p:spPr>
          <a:xfrm>
            <a:off x="6982994" y="2224533"/>
            <a:ext cx="941806" cy="646331"/>
          </a:xfrm>
          <a:prstGeom prst="rect">
            <a:avLst/>
          </a:prstGeom>
          <a:solidFill>
            <a:srgbClr val="AFAFFF">
              <a:alpha val="25098"/>
            </a:srgbClr>
          </a:solidFill>
          <a:ln>
            <a:solidFill>
              <a:srgbClr val="5B5B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4B487E7-5A92-AB6B-9AF3-6C97E57C451E}"/>
              </a:ext>
            </a:extLst>
          </p:cNvPr>
          <p:cNvSpPr txBox="1"/>
          <p:nvPr/>
        </p:nvSpPr>
        <p:spPr>
          <a:xfrm>
            <a:off x="739211" y="6560689"/>
            <a:ext cx="49321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ARIS Separator: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Hausmann,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al.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NIM B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317,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349-353 (2013)</a:t>
            </a: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B01BCD99-2370-837E-5A96-731030D2DD4C}"/>
              </a:ext>
            </a:extLst>
          </p:cNvPr>
          <p:cNvSpPr/>
          <p:nvPr/>
        </p:nvSpPr>
        <p:spPr>
          <a:xfrm rot="21144751">
            <a:off x="6645469" y="2741700"/>
            <a:ext cx="502763" cy="686438"/>
          </a:xfrm>
          <a:custGeom>
            <a:avLst/>
            <a:gdLst>
              <a:gd name="csX0" fmla="*/ 0 w 502763"/>
              <a:gd name="csY0" fmla="*/ 744718 h 744718"/>
              <a:gd name="csX1" fmla="*/ 380214 w 502763"/>
              <a:gd name="csY1" fmla="*/ 521617 h 744718"/>
              <a:gd name="csX2" fmla="*/ 502763 w 502763"/>
              <a:gd name="csY2" fmla="*/ 0 h 7447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502763" h="744718">
                <a:moveTo>
                  <a:pt x="0" y="744718"/>
                </a:moveTo>
                <a:cubicBezTo>
                  <a:pt x="148210" y="695227"/>
                  <a:pt x="296420" y="645736"/>
                  <a:pt x="380214" y="521617"/>
                </a:cubicBezTo>
                <a:cubicBezTo>
                  <a:pt x="464008" y="397498"/>
                  <a:pt x="486528" y="75414"/>
                  <a:pt x="502763" y="0"/>
                </a:cubicBezTo>
              </a:path>
            </a:pathLst>
          </a:custGeom>
          <a:noFill/>
          <a:ln w="127000">
            <a:solidFill>
              <a:srgbClr val="5B5B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Isosceles Triangle 43">
            <a:extLst>
              <a:ext uri="{FF2B5EF4-FFF2-40B4-BE49-F238E27FC236}">
                <a16:creationId xmlns:a16="http://schemas.microsoft.com/office/drawing/2014/main" id="{E3FAFB42-8028-AE0B-D6CE-8D698C45BA4C}"/>
              </a:ext>
            </a:extLst>
          </p:cNvPr>
          <p:cNvSpPr/>
          <p:nvPr/>
        </p:nvSpPr>
        <p:spPr>
          <a:xfrm>
            <a:off x="6999348" y="2588704"/>
            <a:ext cx="197503" cy="218331"/>
          </a:xfrm>
          <a:prstGeom prst="triangle">
            <a:avLst/>
          </a:prstGeom>
          <a:solidFill>
            <a:srgbClr val="5B5BFF"/>
          </a:solidFill>
          <a:ln>
            <a:solidFill>
              <a:srgbClr val="5B5B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B70D9C90-5E30-AF88-91E5-4925B3F35A16}"/>
              </a:ext>
            </a:extLst>
          </p:cNvPr>
          <p:cNvSpPr/>
          <p:nvPr/>
        </p:nvSpPr>
        <p:spPr>
          <a:xfrm>
            <a:off x="7987104" y="925775"/>
            <a:ext cx="3671496" cy="4484425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CD154215-B5F7-F455-82CB-D03B12FCF3B5}"/>
              </a:ext>
            </a:extLst>
          </p:cNvPr>
          <p:cNvSpPr/>
          <p:nvPr/>
        </p:nvSpPr>
        <p:spPr>
          <a:xfrm>
            <a:off x="6982994" y="952485"/>
            <a:ext cx="982721" cy="1272047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59D4FF25-B837-B8E8-4F62-076837DEE8BA}"/>
              </a:ext>
            </a:extLst>
          </p:cNvPr>
          <p:cNvSpPr/>
          <p:nvPr/>
        </p:nvSpPr>
        <p:spPr>
          <a:xfrm>
            <a:off x="839889" y="2910320"/>
            <a:ext cx="1740654" cy="1272047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F1ED2B4-B2F9-4447-5C9F-725B071A593D}"/>
              </a:ext>
            </a:extLst>
          </p:cNvPr>
          <p:cNvSpPr/>
          <p:nvPr/>
        </p:nvSpPr>
        <p:spPr>
          <a:xfrm>
            <a:off x="1247495" y="3438871"/>
            <a:ext cx="2517072" cy="2337795"/>
          </a:xfrm>
          <a:prstGeom prst="ellipse">
            <a:avLst/>
          </a:prstGeom>
          <a:solidFill>
            <a:srgbClr val="9D17F0">
              <a:alpha val="25098"/>
            </a:srgbClr>
          </a:solidFill>
          <a:ln>
            <a:solidFill>
              <a:srgbClr val="9D17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Block Arc 12">
            <a:extLst>
              <a:ext uri="{FF2B5EF4-FFF2-40B4-BE49-F238E27FC236}">
                <a16:creationId xmlns:a16="http://schemas.microsoft.com/office/drawing/2014/main" id="{F4588DF6-1B07-72A0-A681-C40629F40858}"/>
              </a:ext>
            </a:extLst>
          </p:cNvPr>
          <p:cNvSpPr/>
          <p:nvPr/>
        </p:nvSpPr>
        <p:spPr>
          <a:xfrm rot="18897783">
            <a:off x="1729185" y="3419123"/>
            <a:ext cx="3222773" cy="3978236"/>
          </a:xfrm>
          <a:prstGeom prst="blockArc">
            <a:avLst>
              <a:gd name="adj1" fmla="val 13290459"/>
              <a:gd name="adj2" fmla="val 18235176"/>
              <a:gd name="adj3" fmla="val 4640"/>
            </a:avLst>
          </a:prstGeom>
          <a:solidFill>
            <a:srgbClr val="9D17F0"/>
          </a:solidFill>
          <a:ln>
            <a:solidFill>
              <a:srgbClr val="9D17F0"/>
            </a:solidFill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30539521-0D6A-6013-5B6F-6898F5C33308}"/>
              </a:ext>
            </a:extLst>
          </p:cNvPr>
          <p:cNvSpPr/>
          <p:nvPr/>
        </p:nvSpPr>
        <p:spPr>
          <a:xfrm rot="16200000">
            <a:off x="3116802" y="3244564"/>
            <a:ext cx="291633" cy="855570"/>
          </a:xfrm>
          <a:prstGeom prst="downArrow">
            <a:avLst>
              <a:gd name="adj1" fmla="val 51295"/>
              <a:gd name="adj2" fmla="val 107834"/>
            </a:avLst>
          </a:prstGeom>
          <a:solidFill>
            <a:srgbClr val="9D17F0"/>
          </a:solidFill>
          <a:ln>
            <a:solidFill>
              <a:srgbClr val="9D17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17B89F7B-A3FE-6D83-05DC-85E89E8BC822}"/>
              </a:ext>
            </a:extLst>
          </p:cNvPr>
          <p:cNvSpPr/>
          <p:nvPr/>
        </p:nvSpPr>
        <p:spPr>
          <a:xfrm>
            <a:off x="3826871" y="3663398"/>
            <a:ext cx="3762675" cy="1780969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28526E1F-5D20-2A86-1B78-74C0DECDD64C}"/>
              </a:ext>
            </a:extLst>
          </p:cNvPr>
          <p:cNvSpPr/>
          <p:nvPr/>
        </p:nvSpPr>
        <p:spPr>
          <a:xfrm>
            <a:off x="3884678" y="3882016"/>
            <a:ext cx="2950698" cy="561891"/>
          </a:xfrm>
          <a:prstGeom prst="rightArrow">
            <a:avLst>
              <a:gd name="adj1" fmla="val 64465"/>
              <a:gd name="adj2" fmla="val 90684"/>
            </a:avLst>
          </a:prstGeo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0" scaled="1"/>
            <a:tileRect/>
          </a:gra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BC3F913-076D-0D02-CF26-B98DA3C1621F}"/>
              </a:ext>
            </a:extLst>
          </p:cNvPr>
          <p:cNvSpPr txBox="1"/>
          <p:nvPr/>
        </p:nvSpPr>
        <p:spPr>
          <a:xfrm>
            <a:off x="3837662" y="3976624"/>
            <a:ext cx="1328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9D17F0"/>
                </a:solidFill>
              </a:rPr>
              <a:t>200 MeV/u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370CB43-4C3C-F8BB-D252-C1E9E7EEF0DF}"/>
              </a:ext>
            </a:extLst>
          </p:cNvPr>
          <p:cNvSpPr txBox="1"/>
          <p:nvPr/>
        </p:nvSpPr>
        <p:spPr>
          <a:xfrm>
            <a:off x="5671320" y="3984521"/>
            <a:ext cx="938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5D795D"/>
                </a:solidFill>
              </a:rPr>
              <a:t>~eV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12D0C5A-A54A-B7D3-465A-845F106AA2C3}"/>
              </a:ext>
            </a:extLst>
          </p:cNvPr>
          <p:cNvGrpSpPr/>
          <p:nvPr/>
        </p:nvGrpSpPr>
        <p:grpSpPr>
          <a:xfrm>
            <a:off x="2295090" y="1131241"/>
            <a:ext cx="3661684" cy="5140629"/>
            <a:chOff x="2295090" y="1131241"/>
            <a:chExt cx="3661684" cy="5140629"/>
          </a:xfrm>
          <a:solidFill>
            <a:srgbClr val="5D795D"/>
          </a:solidFill>
        </p:grpSpPr>
        <p:sp>
          <p:nvSpPr>
            <p:cNvPr id="53" name="Arrow: Down 52">
              <a:extLst>
                <a:ext uri="{FF2B5EF4-FFF2-40B4-BE49-F238E27FC236}">
                  <a16:creationId xmlns:a16="http://schemas.microsoft.com/office/drawing/2014/main" id="{74BC3BE1-356B-AC35-4DBB-2D6B65A78AAC}"/>
                </a:ext>
              </a:extLst>
            </p:cNvPr>
            <p:cNvSpPr/>
            <p:nvPr/>
          </p:nvSpPr>
          <p:spPr>
            <a:xfrm rot="14804750">
              <a:off x="4990915" y="3208764"/>
              <a:ext cx="292608" cy="652452"/>
            </a:xfrm>
            <a:prstGeom prst="downArrow">
              <a:avLst>
                <a:gd name="adj1" fmla="val 54562"/>
                <a:gd name="adj2" fmla="val 107834"/>
              </a:avLst>
            </a:prstGeom>
            <a:grpFill/>
            <a:ln>
              <a:solidFill>
                <a:srgbClr val="5D795D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Block Arc 53">
              <a:extLst>
                <a:ext uri="{FF2B5EF4-FFF2-40B4-BE49-F238E27FC236}">
                  <a16:creationId xmlns:a16="http://schemas.microsoft.com/office/drawing/2014/main" id="{08B30B6E-0887-1921-1734-D2C12E795286}"/>
                </a:ext>
              </a:extLst>
            </p:cNvPr>
            <p:cNvSpPr/>
            <p:nvPr/>
          </p:nvSpPr>
          <p:spPr>
            <a:xfrm rot="10800000">
              <a:off x="2762737" y="1131241"/>
              <a:ext cx="3194037" cy="2676992"/>
            </a:xfrm>
            <a:prstGeom prst="blockArc">
              <a:avLst>
                <a:gd name="adj1" fmla="val 14877772"/>
                <a:gd name="adj2" fmla="val 17389680"/>
                <a:gd name="adj3" fmla="val 6133"/>
              </a:avLst>
            </a:prstGeom>
            <a:grpFill/>
            <a:ln>
              <a:solidFill>
                <a:srgbClr val="5D795D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5" name="Block Arc 54">
              <a:extLst>
                <a:ext uri="{FF2B5EF4-FFF2-40B4-BE49-F238E27FC236}">
                  <a16:creationId xmlns:a16="http://schemas.microsoft.com/office/drawing/2014/main" id="{BCE8F754-89EB-148B-AA3B-BE8A1B4FDD01}"/>
                </a:ext>
              </a:extLst>
            </p:cNvPr>
            <p:cNvSpPr/>
            <p:nvPr/>
          </p:nvSpPr>
          <p:spPr>
            <a:xfrm>
              <a:off x="2295090" y="3594878"/>
              <a:ext cx="3194037" cy="2676992"/>
            </a:xfrm>
            <a:prstGeom prst="blockArc">
              <a:avLst>
                <a:gd name="adj1" fmla="val 15782420"/>
                <a:gd name="adj2" fmla="val 16387437"/>
                <a:gd name="adj3" fmla="val 5872"/>
              </a:avLst>
            </a:prstGeom>
            <a:grpFill/>
            <a:ln>
              <a:solidFill>
                <a:srgbClr val="5D795D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04F380C-C836-7890-7A1D-94D14DC5F71D}"/>
              </a:ext>
            </a:extLst>
          </p:cNvPr>
          <p:cNvSpPr/>
          <p:nvPr/>
        </p:nvSpPr>
        <p:spPr>
          <a:xfrm>
            <a:off x="3954311" y="2860302"/>
            <a:ext cx="656158" cy="705145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C5EDCF4C-A158-49CB-D2CF-5215B961953B}"/>
              </a:ext>
            </a:extLst>
          </p:cNvPr>
          <p:cNvSpPr/>
          <p:nvPr/>
        </p:nvSpPr>
        <p:spPr>
          <a:xfrm>
            <a:off x="4602504" y="2888938"/>
            <a:ext cx="656158" cy="417122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32F1B0CC-AE1F-6088-67CF-D498EB2E3DA3}"/>
              </a:ext>
            </a:extLst>
          </p:cNvPr>
          <p:cNvSpPr/>
          <p:nvPr/>
        </p:nvSpPr>
        <p:spPr>
          <a:xfrm>
            <a:off x="7191350" y="2924366"/>
            <a:ext cx="790890" cy="705145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392A589-A42A-7771-02A9-D9D6358F5482}"/>
              </a:ext>
            </a:extLst>
          </p:cNvPr>
          <p:cNvSpPr/>
          <p:nvPr/>
        </p:nvSpPr>
        <p:spPr>
          <a:xfrm rot="807600">
            <a:off x="5991758" y="3360850"/>
            <a:ext cx="309521" cy="156040"/>
          </a:xfrm>
          <a:prstGeom prst="rect">
            <a:avLst/>
          </a:prstGeom>
          <a:solidFill>
            <a:srgbClr val="96AF96">
              <a:alpha val="25098"/>
            </a:srgbClr>
          </a:solidFill>
          <a:ln>
            <a:solidFill>
              <a:srgbClr val="5D795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E90FA61A-4BB3-F807-744A-FFBC41700785}"/>
              </a:ext>
            </a:extLst>
          </p:cNvPr>
          <p:cNvSpPr/>
          <p:nvPr/>
        </p:nvSpPr>
        <p:spPr>
          <a:xfrm rot="807600">
            <a:off x="6076364" y="3046161"/>
            <a:ext cx="309521" cy="156040"/>
          </a:xfrm>
          <a:prstGeom prst="rect">
            <a:avLst/>
          </a:prstGeom>
          <a:solidFill>
            <a:srgbClr val="96AF96">
              <a:alpha val="25098"/>
            </a:srgbClr>
          </a:solidFill>
          <a:ln>
            <a:solidFill>
              <a:srgbClr val="5D795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4B97A96D-E903-777F-85C9-2BC2137710B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7766" y="1191374"/>
            <a:ext cx="2574140" cy="1930606"/>
          </a:xfrm>
          <a:prstGeom prst="rect">
            <a:avLst/>
          </a:prstGeom>
          <a:ln w="57150">
            <a:solidFill>
              <a:srgbClr val="5D795D"/>
            </a:solidFill>
          </a:ln>
        </p:spPr>
      </p:pic>
      <p:sp>
        <p:nvSpPr>
          <p:cNvPr id="67" name="TextBox 35">
            <a:extLst>
              <a:ext uri="{FF2B5EF4-FFF2-40B4-BE49-F238E27FC236}">
                <a16:creationId xmlns:a16="http://schemas.microsoft.com/office/drawing/2014/main" id="{0A33F990-5583-EF7A-3D8D-208263834C63}"/>
              </a:ext>
            </a:extLst>
          </p:cNvPr>
          <p:cNvSpPr txBox="1"/>
          <p:nvPr/>
        </p:nvSpPr>
        <p:spPr>
          <a:xfrm>
            <a:off x="8537766" y="2748813"/>
            <a:ext cx="2574139" cy="369332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solidFill>
              <a:srgbClr val="5D795D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12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254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379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50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5633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2759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199886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012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ctr"/>
            <a:r>
              <a:rPr lang="en-US" b="1" dirty="0">
                <a:solidFill>
                  <a:srgbClr val="323232"/>
                </a:solidFill>
              </a:rPr>
              <a:t>ANL Gas Stopper</a:t>
            </a:r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id="{1E1C5A0C-1689-37B9-19A3-3AC0A846739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5609" t="5151" r="-1" b="13544"/>
          <a:stretch>
            <a:fillRect/>
          </a:stretch>
        </p:blipFill>
        <p:spPr>
          <a:xfrm>
            <a:off x="7876708" y="3364042"/>
            <a:ext cx="3442298" cy="1930606"/>
          </a:xfrm>
          <a:prstGeom prst="rect">
            <a:avLst/>
          </a:prstGeom>
          <a:ln w="57150">
            <a:solidFill>
              <a:srgbClr val="5D795D"/>
            </a:solidFill>
          </a:ln>
        </p:spPr>
      </p:pic>
      <p:sp>
        <p:nvSpPr>
          <p:cNvPr id="69" name="TextBox 35">
            <a:extLst>
              <a:ext uri="{FF2B5EF4-FFF2-40B4-BE49-F238E27FC236}">
                <a16:creationId xmlns:a16="http://schemas.microsoft.com/office/drawing/2014/main" id="{CA239A1A-776B-211D-278E-C8FF716E2985}"/>
              </a:ext>
            </a:extLst>
          </p:cNvPr>
          <p:cNvSpPr txBox="1"/>
          <p:nvPr/>
        </p:nvSpPr>
        <p:spPr>
          <a:xfrm>
            <a:off x="7876586" y="4926342"/>
            <a:ext cx="3442298" cy="369332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solidFill>
              <a:srgbClr val="5D795D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12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254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379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50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5633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2759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199886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012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ctr"/>
            <a:r>
              <a:rPr lang="en-US" b="1" dirty="0"/>
              <a:t>ACGS Gas Stopper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BED9D2C-5748-D6F6-A858-2A2EBF1DE28D}"/>
              </a:ext>
            </a:extLst>
          </p:cNvPr>
          <p:cNvSpPr txBox="1"/>
          <p:nvPr/>
        </p:nvSpPr>
        <p:spPr>
          <a:xfrm>
            <a:off x="6916796" y="5537743"/>
            <a:ext cx="4932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ANL Gas Stopper: </a:t>
            </a:r>
            <a:r>
              <a:rPr lang="en-US" sz="1200" dirty="0"/>
              <a:t>C. </a:t>
            </a:r>
            <a:r>
              <a:rPr lang="en-US" sz="1200" dirty="0" err="1"/>
              <a:t>Sumithrarachchi</a:t>
            </a:r>
            <a:r>
              <a:rPr lang="en-US" sz="1200" dirty="0"/>
              <a:t>, </a:t>
            </a:r>
            <a:r>
              <a:rPr lang="en-US" sz="1200" i="1" dirty="0"/>
              <a:t>et al.</a:t>
            </a:r>
            <a:r>
              <a:rPr lang="en-US" sz="1200" dirty="0"/>
              <a:t> NIM B </a:t>
            </a:r>
            <a:r>
              <a:rPr lang="en-US" sz="1200" b="1" dirty="0"/>
              <a:t>463,</a:t>
            </a:r>
            <a:r>
              <a:rPr lang="en-US" sz="1200" dirty="0"/>
              <a:t> 305 (2020)</a:t>
            </a:r>
            <a:endParaRPr lang="en-US" sz="1200" b="1" dirty="0"/>
          </a:p>
          <a:p>
            <a:r>
              <a:rPr lang="en-US" sz="1200" b="1" dirty="0"/>
              <a:t>ACGS Gas Stopper: </a:t>
            </a:r>
            <a:r>
              <a:rPr lang="en-US" sz="1200" dirty="0"/>
              <a:t>K. Lund, </a:t>
            </a:r>
            <a:r>
              <a:rPr lang="en-US" sz="1200" i="1" dirty="0"/>
              <a:t>et al.</a:t>
            </a:r>
            <a:r>
              <a:rPr lang="en-US" sz="1200" dirty="0"/>
              <a:t> NIM B </a:t>
            </a:r>
            <a:r>
              <a:rPr lang="en-US" sz="1200" b="1" dirty="0"/>
              <a:t>463,</a:t>
            </a:r>
            <a:r>
              <a:rPr lang="en-US" sz="1200" dirty="0"/>
              <a:t> 378-381 (2020)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795941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2C1145-D71A-3F71-F654-A5BB169425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C7061C1-6C7A-D361-D4B9-B90DDBE2AB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187" y="3317054"/>
            <a:ext cx="11328400" cy="351467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C28F865-7F32-240E-2AB1-68DC8F39F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Stopping at FRIB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896A14-D177-FBC7-D2BE-5126C43844D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 Erington, NMiA Workshop, 05/12/26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87AC87-2EB5-9D93-6D3D-A75BB35EE39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, Slide 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C8885B-0AE0-9BD8-295C-073D7B10128D}"/>
              </a:ext>
            </a:extLst>
          </p:cNvPr>
          <p:cNvSpPr txBox="1"/>
          <p:nvPr/>
        </p:nvSpPr>
        <p:spPr>
          <a:xfrm rot="19109974">
            <a:off x="10844122" y="300624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9D17F0"/>
                </a:solidFill>
              </a:rPr>
              <a:t>Fast Beam from ARIS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E19047-6BD2-C334-5200-B252EC7695ED}"/>
              </a:ext>
            </a:extLst>
          </p:cNvPr>
          <p:cNvSpPr txBox="1"/>
          <p:nvPr/>
        </p:nvSpPr>
        <p:spPr>
          <a:xfrm rot="19109974">
            <a:off x="10844122" y="300624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9D17F0"/>
                </a:solidFill>
              </a:rPr>
              <a:t>Fast Beam from ARIS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134E1C-F695-1D5B-A306-58DE0F9CF4A2}"/>
              </a:ext>
            </a:extLst>
          </p:cNvPr>
          <p:cNvSpPr txBox="1"/>
          <p:nvPr/>
        </p:nvSpPr>
        <p:spPr>
          <a:xfrm rot="1583306">
            <a:off x="-112354" y="4047913"/>
            <a:ext cx="13104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5D795D"/>
                </a:solidFill>
              </a:rPr>
              <a:t>Stopped Beam to LEBIT</a:t>
            </a:r>
          </a:p>
        </p:txBody>
      </p:sp>
      <p:sp>
        <p:nvSpPr>
          <p:cNvPr id="10" name="Rechteck 20">
            <a:extLst>
              <a:ext uri="{FF2B5EF4-FFF2-40B4-BE49-F238E27FC236}">
                <a16:creationId xmlns:a16="http://schemas.microsoft.com/office/drawing/2014/main" id="{F892A188-6E40-F314-9519-134F6EE5B417}"/>
              </a:ext>
            </a:extLst>
          </p:cNvPr>
          <p:cNvSpPr/>
          <p:nvPr/>
        </p:nvSpPr>
        <p:spPr>
          <a:xfrm>
            <a:off x="3218613" y="4330367"/>
            <a:ext cx="4076612" cy="2500354"/>
          </a:xfrm>
          <a:prstGeom prst="rect">
            <a:avLst/>
          </a:prstGeom>
          <a:noFill/>
          <a:ln w="28575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2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254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379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50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633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759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199886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012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11" name="Textfeld 21">
            <a:extLst>
              <a:ext uri="{FF2B5EF4-FFF2-40B4-BE49-F238E27FC236}">
                <a16:creationId xmlns:a16="http://schemas.microsoft.com/office/drawing/2014/main" id="{7FE23F2D-70C7-8BFD-C72A-155E07094E7E}"/>
              </a:ext>
            </a:extLst>
          </p:cNvPr>
          <p:cNvSpPr txBox="1"/>
          <p:nvPr/>
        </p:nvSpPr>
        <p:spPr>
          <a:xfrm>
            <a:off x="3191872" y="6540579"/>
            <a:ext cx="14462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r>
              <a:rPr lang="de-DE" sz="14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30 kV potential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20FAF09-8151-93F7-1089-3DB5AEF3402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90" y="895336"/>
            <a:ext cx="2671653" cy="2003741"/>
          </a:xfrm>
          <a:prstGeom prst="rect">
            <a:avLst/>
          </a:prstGeom>
          <a:ln w="57150">
            <a:solidFill>
              <a:srgbClr val="5D795D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FEF29D6-7BD3-FAA1-4C3C-A0153BD20E7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5609" t="5151" r="-1" b="13544"/>
          <a:stretch>
            <a:fillRect/>
          </a:stretch>
        </p:blipFill>
        <p:spPr>
          <a:xfrm>
            <a:off x="6134402" y="946963"/>
            <a:ext cx="3442298" cy="1930606"/>
          </a:xfrm>
          <a:prstGeom prst="rect">
            <a:avLst/>
          </a:prstGeom>
          <a:ln w="57150">
            <a:solidFill>
              <a:srgbClr val="5D795D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046EB92-FA6C-D46E-7588-0AF44E973EA4}"/>
              </a:ext>
            </a:extLst>
          </p:cNvPr>
          <p:cNvSpPr txBox="1"/>
          <p:nvPr/>
        </p:nvSpPr>
        <p:spPr>
          <a:xfrm>
            <a:off x="2941565" y="859084"/>
            <a:ext cx="3031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*ANL Linear Gas Stopper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F57001-9A8C-64B9-B8D6-D179CD764304}"/>
              </a:ext>
            </a:extLst>
          </p:cNvPr>
          <p:cNvSpPr txBox="1"/>
          <p:nvPr/>
        </p:nvSpPr>
        <p:spPr>
          <a:xfrm>
            <a:off x="2907596" y="1182044"/>
            <a:ext cx="3073803" cy="1668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Reliably in use since 2011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Filled with ~100 mbar He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Ions lose energy in collisions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DC + RF electric fields and gas flow used to transport ions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348511-DCAC-683D-A2FB-004FC0EEFB8C}"/>
              </a:ext>
            </a:extLst>
          </p:cNvPr>
          <p:cNvSpPr txBox="1"/>
          <p:nvPr/>
        </p:nvSpPr>
        <p:spPr>
          <a:xfrm>
            <a:off x="9512412" y="859084"/>
            <a:ext cx="2746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*Advanced Cryogenic Gas Stopper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3260DA8-7DC6-A5EC-D0E9-08072F8AD786}"/>
              </a:ext>
            </a:extLst>
          </p:cNvPr>
          <p:cNvSpPr txBox="1"/>
          <p:nvPr/>
        </p:nvSpPr>
        <p:spPr>
          <a:xfrm>
            <a:off x="9630941" y="1406602"/>
            <a:ext cx="23832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Novel geometry for &gt;10x higher beam rate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Cryogenic (40 K) for higher beam purity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Ion surfing technique for fast extraction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64D1B44-31DC-EAFD-AF23-4D2BADBCBA4D}"/>
              </a:ext>
            </a:extLst>
          </p:cNvPr>
          <p:cNvSpPr txBox="1"/>
          <p:nvPr/>
        </p:nvSpPr>
        <p:spPr>
          <a:xfrm>
            <a:off x="57532" y="2977639"/>
            <a:ext cx="49321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ANL Gas Stopper: </a:t>
            </a:r>
            <a:r>
              <a:rPr lang="en-US" sz="1200" dirty="0"/>
              <a:t>C. </a:t>
            </a:r>
            <a:r>
              <a:rPr lang="en-US" sz="1200" dirty="0" err="1"/>
              <a:t>Sumithrarachchi</a:t>
            </a:r>
            <a:r>
              <a:rPr lang="en-US" sz="1200" dirty="0"/>
              <a:t>, </a:t>
            </a:r>
            <a:r>
              <a:rPr lang="en-US" sz="1200" i="1" dirty="0"/>
              <a:t>et al.</a:t>
            </a:r>
            <a:r>
              <a:rPr lang="en-US" sz="1200" dirty="0"/>
              <a:t> NIM B </a:t>
            </a:r>
            <a:r>
              <a:rPr lang="en-US" sz="1200" b="1" dirty="0"/>
              <a:t>463,</a:t>
            </a:r>
            <a:r>
              <a:rPr lang="en-US" sz="1200" dirty="0"/>
              <a:t> 305 (2020)</a:t>
            </a:r>
            <a:endParaRPr lang="en-US" sz="12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D367980-8A2A-7A09-92A5-67ACBA63F2A3}"/>
              </a:ext>
            </a:extLst>
          </p:cNvPr>
          <p:cNvSpPr txBox="1"/>
          <p:nvPr/>
        </p:nvSpPr>
        <p:spPr>
          <a:xfrm>
            <a:off x="6019800" y="2954431"/>
            <a:ext cx="46329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ACGS Gas Stopper: </a:t>
            </a:r>
            <a:r>
              <a:rPr lang="en-US" sz="1200" dirty="0"/>
              <a:t>K. Lund, </a:t>
            </a:r>
            <a:r>
              <a:rPr lang="en-US" sz="1200" i="1" dirty="0"/>
              <a:t>et al.</a:t>
            </a:r>
            <a:r>
              <a:rPr lang="en-US" sz="1200" dirty="0"/>
              <a:t> NIM B </a:t>
            </a:r>
            <a:r>
              <a:rPr lang="en-US" sz="1200" b="1" dirty="0"/>
              <a:t>463,</a:t>
            </a:r>
            <a:r>
              <a:rPr lang="en-US" sz="1200" dirty="0"/>
              <a:t> 378-381 (2020)</a:t>
            </a:r>
            <a:endParaRPr lang="en-US" sz="12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D85CB08-6606-AC87-F2B7-1668197B8DC0}"/>
              </a:ext>
            </a:extLst>
          </p:cNvPr>
          <p:cNvSpPr txBox="1"/>
          <p:nvPr/>
        </p:nvSpPr>
        <p:spPr>
          <a:xfrm rot="20096221">
            <a:off x="9670083" y="5671634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degraders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D03FC4E-4FA3-BE19-05AB-9D87B584ECF3}"/>
              </a:ext>
            </a:extLst>
          </p:cNvPr>
          <p:cNvSpPr txBox="1"/>
          <p:nvPr/>
        </p:nvSpPr>
        <p:spPr>
          <a:xfrm>
            <a:off x="3232861" y="58563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RFQ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8A01133-F26F-012D-1D5E-833604AC34FB}"/>
              </a:ext>
            </a:extLst>
          </p:cNvPr>
          <p:cNvSpPr txBox="1"/>
          <p:nvPr/>
        </p:nvSpPr>
        <p:spPr>
          <a:xfrm>
            <a:off x="4929714" y="6536412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Gas Cell*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2B276C6-A4FE-9EB1-C97A-3B883F2150D5}"/>
              </a:ext>
            </a:extLst>
          </p:cNvPr>
          <p:cNvSpPr txBox="1"/>
          <p:nvPr/>
        </p:nvSpPr>
        <p:spPr>
          <a:xfrm rot="822297">
            <a:off x="1224880" y="5902039"/>
            <a:ext cx="17654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Dipole mass separator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81BFC56-53FD-EE41-DF00-0AABFC800B6F}"/>
              </a:ext>
            </a:extLst>
          </p:cNvPr>
          <p:cNvSpPr txBox="1"/>
          <p:nvPr/>
        </p:nvSpPr>
        <p:spPr>
          <a:xfrm>
            <a:off x="7149691" y="6008701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wedge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2ABAAC7-3211-EF7D-D53D-6DA3A48C93CE}"/>
              </a:ext>
            </a:extLst>
          </p:cNvPr>
          <p:cNvSpPr txBox="1"/>
          <p:nvPr/>
        </p:nvSpPr>
        <p:spPr>
          <a:xfrm rot="801349">
            <a:off x="1659068" y="4492060"/>
            <a:ext cx="1729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A/q </a:t>
            </a:r>
            <a:r>
              <a:rPr lang="en-US" dirty="0"/>
              <a:t>separation</a:t>
            </a:r>
            <a:endParaRPr lang="en-US" i="1" dirty="0"/>
          </a:p>
        </p:txBody>
      </p:sp>
      <p:pic>
        <p:nvPicPr>
          <p:cNvPr id="25" name="Picture 2" descr="Atomic nucleus - Wikipedia">
            <a:extLst>
              <a:ext uri="{FF2B5EF4-FFF2-40B4-BE49-F238E27FC236}">
                <a16:creationId xmlns:a16="http://schemas.microsoft.com/office/drawing/2014/main" id="{F5E0873D-683A-7E3E-A0D5-DE638CB670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372" y="4740176"/>
            <a:ext cx="405453" cy="405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7047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94104F-72E3-09D1-1F55-A27E26A0B3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A78E69A-FAFE-982F-3D4D-C1E0434B4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Low Energy Beam and Ion Trap (LEBIT) Facility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DE9DBF-AA9B-7A40-53A9-45C80D8B38C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 Erington, NMiA Workshop, 05/12/26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E0AB82-32A9-CB41-C299-1ACE82E711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, Slide 4</a:t>
            </a:r>
          </a:p>
        </p:txBody>
      </p:sp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8BD00733-9886-EB21-B982-AF2FDAF3C1D2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0" b="17700"/>
          <a:stretch/>
        </p:blipFill>
        <p:spPr bwMode="auto">
          <a:xfrm>
            <a:off x="133542" y="762000"/>
            <a:ext cx="11924916" cy="518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BA3EE3E-5F83-8515-B86B-9C2037A5C9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599" y="1190625"/>
            <a:ext cx="279401" cy="12954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FC4A243-A0CE-41E3-2C87-CF1D68453B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8" y="2667000"/>
            <a:ext cx="279401" cy="6858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47BDF78-9E92-A38E-74C7-D558E0DCC2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698" y="3276600"/>
            <a:ext cx="279401" cy="1524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DB661FF-8CAE-D4D4-36BA-CD06FB2131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3276599"/>
            <a:ext cx="685800" cy="15240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95E892E-B3F6-C305-3D95-14DECA756A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8130" y="1906090"/>
            <a:ext cx="690063" cy="15240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CB6C4D0-F0CC-E4D3-B850-932AE420DD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2752" y="1866487"/>
            <a:ext cx="822960" cy="177121"/>
          </a:xfrm>
          <a:prstGeom prst="rect">
            <a:avLst/>
          </a:prstGeom>
        </p:spPr>
      </p:pic>
      <p:cxnSp>
        <p:nvCxnSpPr>
          <p:cNvPr id="40" name="Gerade Verbindung 16">
            <a:extLst>
              <a:ext uri="{FF2B5EF4-FFF2-40B4-BE49-F238E27FC236}">
                <a16:creationId xmlns:a16="http://schemas.microsoft.com/office/drawing/2014/main" id="{87B6FFF4-3742-63D1-A906-87B41C6E93D2}"/>
              </a:ext>
            </a:extLst>
          </p:cNvPr>
          <p:cNvCxnSpPr>
            <a:cxnSpLocks/>
          </p:cNvCxnSpPr>
          <p:nvPr/>
        </p:nvCxnSpPr>
        <p:spPr>
          <a:xfrm rot="21540000" flipH="1">
            <a:off x="4499375" y="5226128"/>
            <a:ext cx="461280" cy="381783"/>
          </a:xfrm>
          <a:prstGeom prst="line">
            <a:avLst/>
          </a:prstGeom>
          <a:ln>
            <a:solidFill>
              <a:srgbClr val="80008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2D32E901-A32B-35BD-0A84-23AA4B6B822E}"/>
              </a:ext>
            </a:extLst>
          </p:cNvPr>
          <p:cNvSpPr txBox="1"/>
          <p:nvPr/>
        </p:nvSpPr>
        <p:spPr>
          <a:xfrm>
            <a:off x="1357373" y="5998908"/>
            <a:ext cx="31165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Laser Ablation</a:t>
            </a:r>
            <a:r>
              <a:rPr lang="en-US" sz="105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C. Izzo </a:t>
            </a:r>
            <a:r>
              <a:rPr lang="en-US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</a:t>
            </a:r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NIM B </a:t>
            </a:r>
            <a:r>
              <a:rPr lang="en-US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376</a:t>
            </a:r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60 (2016)</a:t>
            </a:r>
            <a:endParaRPr lang="en-US" sz="10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B574748-480E-CB69-50EB-BDE2295015E9}"/>
              </a:ext>
            </a:extLst>
          </p:cNvPr>
          <p:cNvSpPr txBox="1"/>
          <p:nvPr/>
        </p:nvSpPr>
        <p:spPr>
          <a:xfrm>
            <a:off x="1357053" y="6181995"/>
            <a:ext cx="353678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rgbClr val="0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Cooler/Buncher</a:t>
            </a:r>
            <a:r>
              <a:rPr lang="en-US" sz="1050" dirty="0">
                <a:solidFill>
                  <a:srgbClr val="0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Schwarz </a:t>
            </a:r>
            <a:r>
              <a:rPr lang="en-US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</a:t>
            </a:r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NIM A </a:t>
            </a:r>
            <a:r>
              <a:rPr lang="en-US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816</a:t>
            </a:r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131-141 (2016)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28E08987-D05C-1600-4BAE-455DE7A31098}"/>
              </a:ext>
            </a:extLst>
          </p:cNvPr>
          <p:cNvSpPr/>
          <p:nvPr/>
        </p:nvSpPr>
        <p:spPr>
          <a:xfrm>
            <a:off x="200994" y="836905"/>
            <a:ext cx="1160903" cy="5439994"/>
          </a:xfrm>
          <a:prstGeom prst="rect">
            <a:avLst/>
          </a:prstGeom>
          <a:solidFill>
            <a:srgbClr val="FFFFFF">
              <a:alpha val="4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0">
            <a:extLst>
              <a:ext uri="{FF2B5EF4-FFF2-40B4-BE49-F238E27FC236}">
                <a16:creationId xmlns:a16="http://schemas.microsoft.com/office/drawing/2014/main" id="{A6DF4C34-79EE-EC82-D414-1DC989D44CEA}"/>
              </a:ext>
            </a:extLst>
          </p:cNvPr>
          <p:cNvSpPr/>
          <p:nvPr/>
        </p:nvSpPr>
        <p:spPr>
          <a:xfrm rot="16200000">
            <a:off x="479892" y="3932069"/>
            <a:ext cx="558077" cy="261610"/>
          </a:xfrm>
          <a:prstGeom prst="rightArrow">
            <a:avLst/>
          </a:prstGeom>
          <a:solidFill>
            <a:srgbClr val="5D795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2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254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379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50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633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759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199886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012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" name="Bent Arrow 11">
            <a:extLst>
              <a:ext uri="{FF2B5EF4-FFF2-40B4-BE49-F238E27FC236}">
                <a16:creationId xmlns:a16="http://schemas.microsoft.com/office/drawing/2014/main" id="{775E596D-AEE1-8BA3-78CD-E0AB726B3384}"/>
              </a:ext>
            </a:extLst>
          </p:cNvPr>
          <p:cNvSpPr/>
          <p:nvPr/>
        </p:nvSpPr>
        <p:spPr>
          <a:xfrm>
            <a:off x="704324" y="1553495"/>
            <a:ext cx="554064" cy="609600"/>
          </a:xfrm>
          <a:prstGeom prst="bentArrow">
            <a:avLst/>
          </a:prstGeom>
          <a:solidFill>
            <a:srgbClr val="5D795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2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254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379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50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633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759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199886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012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57BFCD3-DFB0-9FC3-55C0-A0617EC13551}"/>
              </a:ext>
            </a:extLst>
          </p:cNvPr>
          <p:cNvSpPr/>
          <p:nvPr/>
        </p:nvSpPr>
        <p:spPr>
          <a:xfrm rot="19189463">
            <a:off x="4851767" y="4940594"/>
            <a:ext cx="1243116" cy="474390"/>
          </a:xfrm>
          <a:prstGeom prst="rect">
            <a:avLst/>
          </a:prstGeom>
          <a:solidFill>
            <a:srgbClr val="1E1E53"/>
          </a:solidFill>
          <a:ln>
            <a:solidFill>
              <a:srgbClr val="1E1E5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7FA4F49-9D8B-4FE2-C663-1C8D597DAE16}"/>
              </a:ext>
            </a:extLst>
          </p:cNvPr>
          <p:cNvSpPr/>
          <p:nvPr/>
        </p:nvSpPr>
        <p:spPr>
          <a:xfrm rot="19189463">
            <a:off x="4478536" y="4476730"/>
            <a:ext cx="1243116" cy="474390"/>
          </a:xfrm>
          <a:prstGeom prst="rect">
            <a:avLst/>
          </a:prstGeom>
          <a:solidFill>
            <a:srgbClr val="1E1E53"/>
          </a:solidFill>
          <a:ln>
            <a:solidFill>
              <a:srgbClr val="1E1E5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029E658F-A94A-4892-9BE0-08393A9FB8F7}"/>
              </a:ext>
            </a:extLst>
          </p:cNvPr>
          <p:cNvSpPr/>
          <p:nvPr/>
        </p:nvSpPr>
        <p:spPr>
          <a:xfrm>
            <a:off x="1404103" y="823058"/>
            <a:ext cx="10686297" cy="5106996"/>
          </a:xfrm>
          <a:prstGeom prst="rect">
            <a:avLst/>
          </a:prstGeom>
          <a:solidFill>
            <a:srgbClr val="FFFFFF">
              <a:alpha val="4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2">
            <a:extLst>
              <a:ext uri="{FF2B5EF4-FFF2-40B4-BE49-F238E27FC236}">
                <a16:creationId xmlns:a16="http://schemas.microsoft.com/office/drawing/2014/main" id="{388F6505-1BEA-3ED6-FD24-440EF6192157}"/>
              </a:ext>
            </a:extLst>
          </p:cNvPr>
          <p:cNvSpPr/>
          <p:nvPr/>
        </p:nvSpPr>
        <p:spPr>
          <a:xfrm>
            <a:off x="1541520" y="1537190"/>
            <a:ext cx="1430280" cy="283194"/>
          </a:xfrm>
          <a:prstGeom prst="rightArrow">
            <a:avLst/>
          </a:prstGeom>
          <a:solidFill>
            <a:srgbClr val="5D795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2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254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379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50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633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759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199886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012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0" name="TextBox 43">
            <a:extLst>
              <a:ext uri="{FF2B5EF4-FFF2-40B4-BE49-F238E27FC236}">
                <a16:creationId xmlns:a16="http://schemas.microsoft.com/office/drawing/2014/main" id="{9338770B-E585-8344-4B17-C0A7D14F0B4D}"/>
              </a:ext>
            </a:extLst>
          </p:cNvPr>
          <p:cNvSpPr txBox="1"/>
          <p:nvPr/>
        </p:nvSpPr>
        <p:spPr>
          <a:xfrm>
            <a:off x="314829" y="5786820"/>
            <a:ext cx="8881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12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254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379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50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5633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2759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199886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012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ctr"/>
            <a:r>
              <a:rPr lang="en-US" sz="1400" b="1" dirty="0">
                <a:solidFill>
                  <a:srgbClr val="5D795D"/>
                </a:solidFill>
                <a:latin typeface="+mn-lt"/>
              </a:rPr>
              <a:t>Beam</a:t>
            </a:r>
          </a:p>
        </p:txBody>
      </p:sp>
      <p:sp>
        <p:nvSpPr>
          <p:cNvPr id="21" name="Right Arrow 10">
            <a:extLst>
              <a:ext uri="{FF2B5EF4-FFF2-40B4-BE49-F238E27FC236}">
                <a16:creationId xmlns:a16="http://schemas.microsoft.com/office/drawing/2014/main" id="{D78795A7-2318-E1F6-5C6C-3F143E4C69CC}"/>
              </a:ext>
            </a:extLst>
          </p:cNvPr>
          <p:cNvSpPr/>
          <p:nvPr/>
        </p:nvSpPr>
        <p:spPr>
          <a:xfrm rot="16200000">
            <a:off x="467736" y="5343835"/>
            <a:ext cx="558077" cy="261610"/>
          </a:xfrm>
          <a:prstGeom prst="rightArrow">
            <a:avLst/>
          </a:prstGeom>
          <a:solidFill>
            <a:srgbClr val="5D795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2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254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379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50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633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759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199886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012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4" name="TextBox 17">
            <a:extLst>
              <a:ext uri="{FF2B5EF4-FFF2-40B4-BE49-F238E27FC236}">
                <a16:creationId xmlns:a16="http://schemas.microsoft.com/office/drawing/2014/main" id="{6A5DB788-7A2F-B2A0-9685-03BEF5C6B9E3}"/>
              </a:ext>
            </a:extLst>
          </p:cNvPr>
          <p:cNvSpPr txBox="1"/>
          <p:nvPr/>
        </p:nvSpPr>
        <p:spPr>
          <a:xfrm>
            <a:off x="2271741" y="2937714"/>
            <a:ext cx="226656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12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254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379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50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5633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2759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199886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012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ctr"/>
            <a:r>
              <a:rPr lang="en-US" sz="1400" b="1" dirty="0">
                <a:solidFill>
                  <a:srgbClr val="0000FF"/>
                </a:solidFill>
                <a:latin typeface="+mn-lt"/>
              </a:rPr>
              <a:t>Off-line Ion Sources</a:t>
            </a:r>
          </a:p>
        </p:txBody>
      </p:sp>
      <p:sp>
        <p:nvSpPr>
          <p:cNvPr id="25" name="Down Arrow 14">
            <a:extLst>
              <a:ext uri="{FF2B5EF4-FFF2-40B4-BE49-F238E27FC236}">
                <a16:creationId xmlns:a16="http://schemas.microsoft.com/office/drawing/2014/main" id="{D22D2584-773B-38AF-BFC9-1AC1B00ECBEA}"/>
              </a:ext>
            </a:extLst>
          </p:cNvPr>
          <p:cNvSpPr/>
          <p:nvPr/>
        </p:nvSpPr>
        <p:spPr>
          <a:xfrm rot="10800000">
            <a:off x="3266367" y="1915398"/>
            <a:ext cx="234854" cy="904002"/>
          </a:xfrm>
          <a:prstGeom prst="downArrow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2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254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379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50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633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759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199886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012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6" name="Down Arrow 15">
            <a:extLst>
              <a:ext uri="{FF2B5EF4-FFF2-40B4-BE49-F238E27FC236}">
                <a16:creationId xmlns:a16="http://schemas.microsoft.com/office/drawing/2014/main" id="{8579D062-191A-D95D-0C98-4F55D53CF7A5}"/>
              </a:ext>
            </a:extLst>
          </p:cNvPr>
          <p:cNvSpPr/>
          <p:nvPr/>
        </p:nvSpPr>
        <p:spPr>
          <a:xfrm>
            <a:off x="3271106" y="1034353"/>
            <a:ext cx="234854" cy="478253"/>
          </a:xfrm>
          <a:prstGeom prst="downArrow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2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254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379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50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633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759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199886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012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83BB318-F265-EE2A-282E-FE449FCCE899}"/>
              </a:ext>
            </a:extLst>
          </p:cNvPr>
          <p:cNvSpPr txBox="1"/>
          <p:nvPr/>
        </p:nvSpPr>
        <p:spPr>
          <a:xfrm>
            <a:off x="4866126" y="2722622"/>
            <a:ext cx="1229825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8080"/>
                </a:solidFill>
                <a:latin typeface="+mn-lt"/>
              </a:rPr>
              <a:t>RFQ Cooler </a:t>
            </a:r>
          </a:p>
          <a:p>
            <a:pPr algn="ctr"/>
            <a:r>
              <a:rPr lang="en-US" sz="1400" b="1" dirty="0">
                <a:solidFill>
                  <a:srgbClr val="008080"/>
                </a:solidFill>
                <a:latin typeface="+mn-lt"/>
              </a:rPr>
              <a:t>Buncher</a:t>
            </a:r>
          </a:p>
        </p:txBody>
      </p:sp>
      <p:sp>
        <p:nvSpPr>
          <p:cNvPr id="42" name="Right Arrow 19">
            <a:extLst>
              <a:ext uri="{FF2B5EF4-FFF2-40B4-BE49-F238E27FC236}">
                <a16:creationId xmlns:a16="http://schemas.microsoft.com/office/drawing/2014/main" id="{7DBF07D3-655C-41F3-688B-4DFA3E209407}"/>
              </a:ext>
            </a:extLst>
          </p:cNvPr>
          <p:cNvSpPr/>
          <p:nvPr/>
        </p:nvSpPr>
        <p:spPr>
          <a:xfrm>
            <a:off x="5858798" y="1541333"/>
            <a:ext cx="1075402" cy="266889"/>
          </a:xfrm>
          <a:prstGeom prst="rightArrow">
            <a:avLst/>
          </a:prstGeom>
          <a:solidFill>
            <a:srgbClr val="008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ight Arrow 18">
            <a:extLst>
              <a:ext uri="{FF2B5EF4-FFF2-40B4-BE49-F238E27FC236}">
                <a16:creationId xmlns:a16="http://schemas.microsoft.com/office/drawing/2014/main" id="{BBF8CFB5-8792-5AC4-7594-05C22D5684A0}"/>
              </a:ext>
            </a:extLst>
          </p:cNvPr>
          <p:cNvSpPr/>
          <p:nvPr/>
        </p:nvSpPr>
        <p:spPr>
          <a:xfrm>
            <a:off x="3837610" y="1545342"/>
            <a:ext cx="886790" cy="266889"/>
          </a:xfrm>
          <a:prstGeom prst="rightArrow">
            <a:avLst/>
          </a:prstGeom>
          <a:solidFill>
            <a:srgbClr val="5D795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Right Arrow 19">
            <a:extLst>
              <a:ext uri="{FF2B5EF4-FFF2-40B4-BE49-F238E27FC236}">
                <a16:creationId xmlns:a16="http://schemas.microsoft.com/office/drawing/2014/main" id="{1D48F959-3099-9344-C1B1-DB2EAAB6C034}"/>
              </a:ext>
            </a:extLst>
          </p:cNvPr>
          <p:cNvSpPr/>
          <p:nvPr/>
        </p:nvSpPr>
        <p:spPr>
          <a:xfrm>
            <a:off x="7601350" y="1554125"/>
            <a:ext cx="780650" cy="266889"/>
          </a:xfrm>
          <a:prstGeom prst="rightArrow">
            <a:avLst/>
          </a:prstGeom>
          <a:solidFill>
            <a:srgbClr val="008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ight Arrow 19">
            <a:extLst>
              <a:ext uri="{FF2B5EF4-FFF2-40B4-BE49-F238E27FC236}">
                <a16:creationId xmlns:a16="http://schemas.microsoft.com/office/drawing/2014/main" id="{0353BC41-DE7A-091B-99FC-66E90DAD12F3}"/>
              </a:ext>
            </a:extLst>
          </p:cNvPr>
          <p:cNvSpPr/>
          <p:nvPr/>
        </p:nvSpPr>
        <p:spPr>
          <a:xfrm>
            <a:off x="8811168" y="1564070"/>
            <a:ext cx="822960" cy="266889"/>
          </a:xfrm>
          <a:prstGeom prst="rightArrow">
            <a:avLst/>
          </a:prstGeom>
          <a:solidFill>
            <a:srgbClr val="008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895656B-BC73-C34C-25F8-88444619CF4A}"/>
              </a:ext>
            </a:extLst>
          </p:cNvPr>
          <p:cNvSpPr txBox="1"/>
          <p:nvPr/>
        </p:nvSpPr>
        <p:spPr>
          <a:xfrm>
            <a:off x="7351289" y="1037566"/>
            <a:ext cx="1140056" cy="3077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n-lt"/>
              </a:rPr>
              <a:t>Switchyard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6D1DCB2A-6264-3B79-4E2F-C81713613222}"/>
              </a:ext>
            </a:extLst>
          </p:cNvPr>
          <p:cNvSpPr/>
          <p:nvPr/>
        </p:nvSpPr>
        <p:spPr>
          <a:xfrm>
            <a:off x="10029067" y="1415459"/>
            <a:ext cx="1073108" cy="738664"/>
          </a:xfrm>
          <a:prstGeom prst="rect">
            <a:avLst/>
          </a:prstGeom>
          <a:solidFill>
            <a:srgbClr val="FFFFFF">
              <a:alpha val="9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92763A64-D152-0BB6-038F-28A4C99A64F6}"/>
              </a:ext>
            </a:extLst>
          </p:cNvPr>
          <p:cNvSpPr txBox="1"/>
          <p:nvPr/>
        </p:nvSpPr>
        <p:spPr>
          <a:xfrm>
            <a:off x="10068021" y="1415459"/>
            <a:ext cx="9986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800080"/>
                </a:solidFill>
                <a:latin typeface="+mn-lt"/>
              </a:rPr>
              <a:t>TOF-ICR</a:t>
            </a:r>
          </a:p>
          <a:p>
            <a:pPr algn="ctr"/>
            <a:endParaRPr lang="en-US" sz="1400" b="1" dirty="0">
              <a:solidFill>
                <a:srgbClr val="800080"/>
              </a:solidFill>
              <a:latin typeface="+mn-lt"/>
            </a:endParaRPr>
          </a:p>
          <a:p>
            <a:pPr algn="ctr"/>
            <a:r>
              <a:rPr lang="en-US" sz="1400" b="1" dirty="0">
                <a:solidFill>
                  <a:srgbClr val="800080"/>
                </a:solidFill>
                <a:latin typeface="+mn-lt"/>
              </a:rPr>
              <a:t>PI-ICR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DF78D078-7A77-4FCC-D7A5-7FA27B83888D}"/>
              </a:ext>
            </a:extLst>
          </p:cNvPr>
          <p:cNvSpPr/>
          <p:nvPr/>
        </p:nvSpPr>
        <p:spPr>
          <a:xfrm>
            <a:off x="9930712" y="1002272"/>
            <a:ext cx="1259560" cy="283030"/>
          </a:xfrm>
          <a:prstGeom prst="rect">
            <a:avLst/>
          </a:prstGeom>
          <a:solidFill>
            <a:srgbClr val="FFFFFF">
              <a:alpha val="9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33541C1-C136-4A2D-211C-F34C4B1B49CD}"/>
              </a:ext>
            </a:extLst>
          </p:cNvPr>
          <p:cNvSpPr txBox="1"/>
          <p:nvPr/>
        </p:nvSpPr>
        <p:spPr>
          <a:xfrm>
            <a:off x="9945541" y="977525"/>
            <a:ext cx="12949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800080"/>
                </a:solidFill>
                <a:latin typeface="+mn-lt"/>
              </a:rPr>
              <a:t>9.4 T Magnet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E8094F07-02BA-2C82-24E2-F8E1051F3E37}"/>
              </a:ext>
            </a:extLst>
          </p:cNvPr>
          <p:cNvSpPr/>
          <p:nvPr/>
        </p:nvSpPr>
        <p:spPr>
          <a:xfrm>
            <a:off x="2738599" y="1086168"/>
            <a:ext cx="1259560" cy="210532"/>
          </a:xfrm>
          <a:prstGeom prst="rect">
            <a:avLst/>
          </a:prstGeom>
          <a:solidFill>
            <a:srgbClr val="FFFFFF">
              <a:alpha val="9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D9A08D33-D1EB-82B1-6088-7282B7A1C7BE}"/>
              </a:ext>
            </a:extLst>
          </p:cNvPr>
          <p:cNvSpPr/>
          <p:nvPr/>
        </p:nvSpPr>
        <p:spPr>
          <a:xfrm>
            <a:off x="2701891" y="2469468"/>
            <a:ext cx="1396804" cy="207575"/>
          </a:xfrm>
          <a:prstGeom prst="rect">
            <a:avLst/>
          </a:prstGeom>
          <a:solidFill>
            <a:srgbClr val="FFFFFF">
              <a:alpha val="9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0">
            <a:extLst>
              <a:ext uri="{FF2B5EF4-FFF2-40B4-BE49-F238E27FC236}">
                <a16:creationId xmlns:a16="http://schemas.microsoft.com/office/drawing/2014/main" id="{5D126788-0548-7EAF-D626-CDD893059832}"/>
              </a:ext>
            </a:extLst>
          </p:cNvPr>
          <p:cNvSpPr txBox="1"/>
          <p:nvPr/>
        </p:nvSpPr>
        <p:spPr>
          <a:xfrm>
            <a:off x="2654860" y="2426193"/>
            <a:ext cx="14702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12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254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379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50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5633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2759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199886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012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r>
              <a:rPr lang="en-US" sz="1400" b="1" dirty="0">
                <a:latin typeface="+mn-lt"/>
              </a:rPr>
              <a:t>Plasma Source</a:t>
            </a:r>
          </a:p>
        </p:txBody>
      </p:sp>
      <p:sp>
        <p:nvSpPr>
          <p:cNvPr id="28" name="TextBox 21">
            <a:extLst>
              <a:ext uri="{FF2B5EF4-FFF2-40B4-BE49-F238E27FC236}">
                <a16:creationId xmlns:a16="http://schemas.microsoft.com/office/drawing/2014/main" id="{2C8E36F4-42F6-18C9-11DF-C9F2031862FF}"/>
              </a:ext>
            </a:extLst>
          </p:cNvPr>
          <p:cNvSpPr txBox="1"/>
          <p:nvPr/>
        </p:nvSpPr>
        <p:spPr>
          <a:xfrm>
            <a:off x="2668216" y="1037546"/>
            <a:ext cx="14203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12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254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379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50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5633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2759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199886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012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r>
              <a:rPr lang="en-US" sz="1400" b="1" dirty="0">
                <a:latin typeface="+mn-lt"/>
              </a:rPr>
              <a:t>Laser Ablation</a:t>
            </a:r>
          </a:p>
        </p:txBody>
      </p:sp>
      <p:sp>
        <p:nvSpPr>
          <p:cNvPr id="22" name="Rechteck 20">
            <a:extLst>
              <a:ext uri="{FF2B5EF4-FFF2-40B4-BE49-F238E27FC236}">
                <a16:creationId xmlns:a16="http://schemas.microsoft.com/office/drawing/2014/main" id="{C16A2646-3D9C-73D8-DF03-8316B8E9B25E}"/>
              </a:ext>
            </a:extLst>
          </p:cNvPr>
          <p:cNvSpPr/>
          <p:nvPr/>
        </p:nvSpPr>
        <p:spPr>
          <a:xfrm>
            <a:off x="1360005" y="836904"/>
            <a:ext cx="10717697" cy="5181600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2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254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379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50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633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759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199886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012" algn="l" defTabSz="914254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4C8312BB-8FEB-45C4-2C3A-EEAB91105A9E}"/>
              </a:ext>
            </a:extLst>
          </p:cNvPr>
          <p:cNvGrpSpPr/>
          <p:nvPr/>
        </p:nvGrpSpPr>
        <p:grpSpPr>
          <a:xfrm>
            <a:off x="8416841" y="2630761"/>
            <a:ext cx="3013503" cy="3728968"/>
            <a:chOff x="9235334" y="1433471"/>
            <a:chExt cx="2397996" cy="2978158"/>
          </a:xfrm>
        </p:grpSpPr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CCCCCF86-4996-4DA8-005F-652F4285E7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5883"/>
            <a:stretch/>
          </p:blipFill>
          <p:spPr>
            <a:xfrm>
              <a:off x="9244652" y="1465119"/>
              <a:ext cx="2388678" cy="2946510"/>
            </a:xfrm>
            <a:prstGeom prst="rect">
              <a:avLst/>
            </a:prstGeom>
            <a:ln>
              <a:solidFill>
                <a:srgbClr val="800080"/>
              </a:solidFill>
            </a:ln>
          </p:spPr>
        </p:pic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66322B87-13DF-F916-25F5-AD6D4DF31F85}"/>
                </a:ext>
              </a:extLst>
            </p:cNvPr>
            <p:cNvSpPr/>
            <p:nvPr/>
          </p:nvSpPr>
          <p:spPr>
            <a:xfrm>
              <a:off x="9235334" y="1433471"/>
              <a:ext cx="2397996" cy="2978158"/>
            </a:xfrm>
            <a:prstGeom prst="rect">
              <a:avLst/>
            </a:prstGeom>
            <a:noFill/>
            <a:ln w="76200">
              <a:solidFill>
                <a:srgbClr val="80008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Textfeld 21">
            <a:extLst>
              <a:ext uri="{FF2B5EF4-FFF2-40B4-BE49-F238E27FC236}">
                <a16:creationId xmlns:a16="http://schemas.microsoft.com/office/drawing/2014/main" id="{A87DEC5E-1B09-5B5D-4656-058AB3A65D20}"/>
              </a:ext>
            </a:extLst>
          </p:cNvPr>
          <p:cNvSpPr txBox="1"/>
          <p:nvPr/>
        </p:nvSpPr>
        <p:spPr>
          <a:xfrm>
            <a:off x="1333500" y="5586765"/>
            <a:ext cx="19928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r>
              <a:rPr lang="de-DE" sz="2000" b="1" dirty="0">
                <a:solidFill>
                  <a:srgbClr val="C00000"/>
                </a:solidFill>
              </a:rPr>
              <a:t>30 kV potential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80F977D-D411-55A1-F21D-5535BBEF64A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703" y="3227512"/>
            <a:ext cx="2501497" cy="2364492"/>
          </a:xfrm>
          <a:prstGeom prst="rect">
            <a:avLst/>
          </a:prstGeom>
          <a:ln w="57150">
            <a:solidFill>
              <a:srgbClr val="5B72C2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EBEB0C9-21A9-7487-E273-28B091BF9138}"/>
              </a:ext>
            </a:extLst>
          </p:cNvPr>
          <p:cNvSpPr txBox="1"/>
          <p:nvPr/>
        </p:nvSpPr>
        <p:spPr>
          <a:xfrm rot="19147483">
            <a:off x="4529414" y="4565472"/>
            <a:ext cx="1129604" cy="307777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1E1E53"/>
                </a:solidFill>
                <a:latin typeface="+mn-lt"/>
              </a:rPr>
              <a:t>7 T magnet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49425DA-F9AA-4E71-CAB4-D53C97DF1AB6}"/>
              </a:ext>
            </a:extLst>
          </p:cNvPr>
          <p:cNvSpPr txBox="1"/>
          <p:nvPr/>
        </p:nvSpPr>
        <p:spPr>
          <a:xfrm rot="19147483">
            <a:off x="4912322" y="5015493"/>
            <a:ext cx="1129604" cy="307777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1E1E53"/>
                </a:solidFill>
                <a:latin typeface="+mn-lt"/>
              </a:rPr>
              <a:t>FT-ICR</a:t>
            </a:r>
          </a:p>
        </p:txBody>
      </p:sp>
      <p:sp>
        <p:nvSpPr>
          <p:cNvPr id="33" name="Circular Arrow 25">
            <a:extLst>
              <a:ext uri="{FF2B5EF4-FFF2-40B4-BE49-F238E27FC236}">
                <a16:creationId xmlns:a16="http://schemas.microsoft.com/office/drawing/2014/main" id="{E5080E9C-0B84-A8B9-DEA4-D20135EF70EC}"/>
              </a:ext>
            </a:extLst>
          </p:cNvPr>
          <p:cNvSpPr/>
          <p:nvPr/>
        </p:nvSpPr>
        <p:spPr>
          <a:xfrm rot="5400000">
            <a:off x="7174997" y="1609151"/>
            <a:ext cx="1099693" cy="1325793"/>
          </a:xfrm>
          <a:prstGeom prst="circularArrow">
            <a:avLst>
              <a:gd name="adj1" fmla="val 12020"/>
              <a:gd name="adj2" fmla="val 1142319"/>
              <a:gd name="adj3" fmla="val 18309408"/>
              <a:gd name="adj4" fmla="val 12988777"/>
              <a:gd name="adj5" fmla="val 12645"/>
            </a:avLst>
          </a:prstGeom>
          <a:solidFill>
            <a:srgbClr val="5B72C2"/>
          </a:solidFill>
          <a:ln>
            <a:solidFill>
              <a:srgbClr val="5B72C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Right Arrow 26">
            <a:extLst>
              <a:ext uri="{FF2B5EF4-FFF2-40B4-BE49-F238E27FC236}">
                <a16:creationId xmlns:a16="http://schemas.microsoft.com/office/drawing/2014/main" id="{6A56E483-C49B-5B08-1845-D7A6D6BB3E11}"/>
              </a:ext>
            </a:extLst>
          </p:cNvPr>
          <p:cNvSpPr/>
          <p:nvPr/>
        </p:nvSpPr>
        <p:spPr>
          <a:xfrm rot="8340108">
            <a:off x="5528700" y="3455474"/>
            <a:ext cx="2597575" cy="304800"/>
          </a:xfrm>
          <a:prstGeom prst="rightArrow">
            <a:avLst>
              <a:gd name="adj1" fmla="val 41808"/>
              <a:gd name="adj2" fmla="val 43203"/>
            </a:avLst>
          </a:prstGeom>
          <a:solidFill>
            <a:srgbClr val="5B72C2"/>
          </a:solidFill>
          <a:ln>
            <a:solidFill>
              <a:srgbClr val="5B72C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7625C6E5-A7F1-5427-29AF-EF60994FA14E}"/>
              </a:ext>
            </a:extLst>
          </p:cNvPr>
          <p:cNvSpPr/>
          <p:nvPr/>
        </p:nvSpPr>
        <p:spPr>
          <a:xfrm>
            <a:off x="9875340" y="927946"/>
            <a:ext cx="1383609" cy="1498247"/>
          </a:xfrm>
          <a:prstGeom prst="rect">
            <a:avLst/>
          </a:prstGeom>
          <a:noFill/>
          <a:ln w="76200">
            <a:solidFill>
              <a:srgbClr val="80008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8A60623-4FB1-25CC-4BFE-E2E47B1C39FA}"/>
              </a:ext>
            </a:extLst>
          </p:cNvPr>
          <p:cNvSpPr/>
          <p:nvPr/>
        </p:nvSpPr>
        <p:spPr>
          <a:xfrm rot="19178157">
            <a:off x="4693421" y="4389478"/>
            <a:ext cx="1189000" cy="1111474"/>
          </a:xfrm>
          <a:prstGeom prst="rect">
            <a:avLst/>
          </a:prstGeom>
          <a:noFill/>
          <a:ln w="76200">
            <a:solidFill>
              <a:srgbClr val="5B72C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935DA2-E113-AD1D-DE38-85C44939B43B}"/>
              </a:ext>
            </a:extLst>
          </p:cNvPr>
          <p:cNvSpPr txBox="1"/>
          <p:nvPr/>
        </p:nvSpPr>
        <p:spPr>
          <a:xfrm>
            <a:off x="1362906" y="6556218"/>
            <a:ext cx="369123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9.4 T Magnet</a:t>
            </a:r>
            <a:r>
              <a:rPr lang="en-US" sz="105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R. Ringle </a:t>
            </a:r>
            <a:r>
              <a:rPr lang="en-US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</a:t>
            </a:r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Int. J. Mass Spec 349-350 (2013)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E003FB6-2590-B5B4-DD46-15C8E12D889D}"/>
              </a:ext>
            </a:extLst>
          </p:cNvPr>
          <p:cNvSpPr txBox="1"/>
          <p:nvPr/>
        </p:nvSpPr>
        <p:spPr>
          <a:xfrm>
            <a:off x="1360005" y="6369291"/>
            <a:ext cx="35367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rgbClr val="5B72C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SIPT</a:t>
            </a:r>
            <a:r>
              <a:rPr lang="en-US" sz="1050" dirty="0">
                <a:solidFill>
                  <a:srgbClr val="5B72C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A. Hamaker </a:t>
            </a:r>
            <a:r>
              <a:rPr lang="en-US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</a:t>
            </a:r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Hyperfine Interact. </a:t>
            </a:r>
            <a:r>
              <a:rPr lang="en-US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240</a:t>
            </a:r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34 (2019)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8B73178-4734-CEA1-6FAD-9B92583D915D}"/>
              </a:ext>
            </a:extLst>
          </p:cNvPr>
          <p:cNvSpPr/>
          <p:nvPr/>
        </p:nvSpPr>
        <p:spPr>
          <a:xfrm>
            <a:off x="3846313" y="1676029"/>
            <a:ext cx="777240" cy="64008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ight Triangle 35">
            <a:extLst>
              <a:ext uri="{FF2B5EF4-FFF2-40B4-BE49-F238E27FC236}">
                <a16:creationId xmlns:a16="http://schemas.microsoft.com/office/drawing/2014/main" id="{6003119A-C040-876C-07D3-869325E12D6A}"/>
              </a:ext>
            </a:extLst>
          </p:cNvPr>
          <p:cNvSpPr/>
          <p:nvPr/>
        </p:nvSpPr>
        <p:spPr>
          <a:xfrm rot="5400000">
            <a:off x="4593818" y="1677524"/>
            <a:ext cx="118872" cy="118872"/>
          </a:xfrm>
          <a:prstGeom prst="rtTriangle">
            <a:avLst/>
          </a:prstGeom>
          <a:solidFill>
            <a:srgbClr val="0000FF"/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0292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59B663-143F-03A9-9DD8-80B297E905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69D7F4EF-C7AF-9AEC-28CF-57EF81B697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8664" y="755374"/>
            <a:ext cx="9239962" cy="6102626"/>
          </a:xfrm>
          <a:prstGeom prst="rect">
            <a:avLst/>
          </a:prstGeom>
          <a:solidFill>
            <a:srgbClr val="FFF128"/>
          </a:solidFill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9F72BAF-B1B9-C598-7FAF-B1BF3B05A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LEBIT Performs Measurements Near the Proton Dripline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2E2E57-6B9F-DA75-F9F0-55ABF34464D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 Erington, NMiA Workshop, 05/12/26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5241D1-89AA-E44F-1479-4F62E1CB1CD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, Slide 5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F0DDCCB-BD64-298C-AFC5-355D285550A1}"/>
              </a:ext>
            </a:extLst>
          </p:cNvPr>
          <p:cNvSpPr/>
          <p:nvPr/>
        </p:nvSpPr>
        <p:spPr>
          <a:xfrm>
            <a:off x="4475922" y="6502320"/>
            <a:ext cx="152400" cy="152400"/>
          </a:xfrm>
          <a:prstGeom prst="rect">
            <a:avLst/>
          </a:prstGeom>
          <a:solidFill>
            <a:srgbClr val="FFF128"/>
          </a:solidFill>
          <a:ln w="38100">
            <a:solidFill>
              <a:srgbClr val="C4C4E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3F1E51C-D423-8279-4CC7-A573BEF3B12C}"/>
              </a:ext>
            </a:extLst>
          </p:cNvPr>
          <p:cNvSpPr/>
          <p:nvPr/>
        </p:nvSpPr>
        <p:spPr>
          <a:xfrm>
            <a:off x="4475922" y="6349920"/>
            <a:ext cx="152400" cy="152400"/>
          </a:xfrm>
          <a:prstGeom prst="rect">
            <a:avLst/>
          </a:prstGeom>
          <a:solidFill>
            <a:srgbClr val="FFF128"/>
          </a:solidFill>
          <a:ln w="38100">
            <a:solidFill>
              <a:srgbClr val="C4C4E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39C874E-D196-B9AD-3C48-C14B9EBFD4D9}"/>
              </a:ext>
            </a:extLst>
          </p:cNvPr>
          <p:cNvSpPr/>
          <p:nvPr/>
        </p:nvSpPr>
        <p:spPr>
          <a:xfrm>
            <a:off x="11325830" y="801757"/>
            <a:ext cx="152400" cy="152400"/>
          </a:xfrm>
          <a:prstGeom prst="rect">
            <a:avLst/>
          </a:prstGeom>
          <a:solidFill>
            <a:srgbClr val="FFF128"/>
          </a:solidFill>
          <a:ln w="38100">
            <a:solidFill>
              <a:srgbClr val="C4C4E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2F1721A-4A4F-BAB2-446B-E61E543B99D9}"/>
              </a:ext>
            </a:extLst>
          </p:cNvPr>
          <p:cNvSpPr/>
          <p:nvPr/>
        </p:nvSpPr>
        <p:spPr>
          <a:xfrm>
            <a:off x="11650508" y="796787"/>
            <a:ext cx="152400" cy="152400"/>
          </a:xfrm>
          <a:prstGeom prst="rect">
            <a:avLst/>
          </a:prstGeom>
          <a:solidFill>
            <a:srgbClr val="FFF128"/>
          </a:solidFill>
          <a:ln w="38100">
            <a:solidFill>
              <a:srgbClr val="C4C4E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F99401C-5ABF-6801-B92D-A0B86C8E1F9C}"/>
              </a:ext>
            </a:extLst>
          </p:cNvPr>
          <p:cNvSpPr/>
          <p:nvPr/>
        </p:nvSpPr>
        <p:spPr>
          <a:xfrm>
            <a:off x="6918016" y="4267200"/>
            <a:ext cx="152400" cy="152400"/>
          </a:xfrm>
          <a:prstGeom prst="rect">
            <a:avLst/>
          </a:prstGeom>
          <a:solidFill>
            <a:srgbClr val="FFF128"/>
          </a:solidFill>
          <a:ln w="38100">
            <a:solidFill>
              <a:srgbClr val="C4C4E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246A874-363A-46A4-3795-297879B1D5F6}"/>
              </a:ext>
            </a:extLst>
          </p:cNvPr>
          <p:cNvSpPr/>
          <p:nvPr/>
        </p:nvSpPr>
        <p:spPr>
          <a:xfrm>
            <a:off x="6918016" y="4114800"/>
            <a:ext cx="152400" cy="152400"/>
          </a:xfrm>
          <a:prstGeom prst="rect">
            <a:avLst/>
          </a:prstGeom>
          <a:solidFill>
            <a:srgbClr val="FFF128"/>
          </a:solidFill>
          <a:ln w="38100">
            <a:solidFill>
              <a:srgbClr val="C4C4E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9039122-B3BF-2280-AAAE-FD93A0DA3CA8}"/>
              </a:ext>
            </a:extLst>
          </p:cNvPr>
          <p:cNvSpPr/>
          <p:nvPr/>
        </p:nvSpPr>
        <p:spPr>
          <a:xfrm>
            <a:off x="9525000" y="2372765"/>
            <a:ext cx="152400" cy="152400"/>
          </a:xfrm>
          <a:prstGeom prst="rect">
            <a:avLst/>
          </a:prstGeom>
          <a:solidFill>
            <a:srgbClr val="FFF128"/>
          </a:solidFill>
          <a:ln w="38100">
            <a:solidFill>
              <a:srgbClr val="C4C4E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C7BA618-7810-5586-CDEC-6157D8566BB8}"/>
              </a:ext>
            </a:extLst>
          </p:cNvPr>
          <p:cNvSpPr/>
          <p:nvPr/>
        </p:nvSpPr>
        <p:spPr>
          <a:xfrm>
            <a:off x="9685492" y="2213798"/>
            <a:ext cx="152400" cy="152400"/>
          </a:xfrm>
          <a:prstGeom prst="rect">
            <a:avLst/>
          </a:prstGeom>
          <a:solidFill>
            <a:srgbClr val="FFF128"/>
          </a:solidFill>
          <a:ln w="38100">
            <a:solidFill>
              <a:srgbClr val="C4C4E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6675646-9A20-0EE4-10A0-11D682A970B0}"/>
              </a:ext>
            </a:extLst>
          </p:cNvPr>
          <p:cNvSpPr/>
          <p:nvPr/>
        </p:nvSpPr>
        <p:spPr>
          <a:xfrm>
            <a:off x="9357765" y="2525165"/>
            <a:ext cx="152400" cy="152400"/>
          </a:xfrm>
          <a:prstGeom prst="rect">
            <a:avLst/>
          </a:prstGeom>
          <a:solidFill>
            <a:srgbClr val="FFF128"/>
          </a:solidFill>
          <a:ln w="38100">
            <a:solidFill>
              <a:srgbClr val="C4C4E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9E6D15F-3414-AF4A-68BA-D4DBD790CFEB}"/>
              </a:ext>
            </a:extLst>
          </p:cNvPr>
          <p:cNvSpPr/>
          <p:nvPr/>
        </p:nvSpPr>
        <p:spPr>
          <a:xfrm>
            <a:off x="9209411" y="2525165"/>
            <a:ext cx="152400" cy="152400"/>
          </a:xfrm>
          <a:prstGeom prst="rect">
            <a:avLst/>
          </a:prstGeom>
          <a:solidFill>
            <a:srgbClr val="FFF128"/>
          </a:solidFill>
          <a:ln w="38100">
            <a:solidFill>
              <a:srgbClr val="C4C4E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3F69121-BEC4-637E-1F9C-786212B114DF}"/>
              </a:ext>
            </a:extLst>
          </p:cNvPr>
          <p:cNvSpPr/>
          <p:nvPr/>
        </p:nvSpPr>
        <p:spPr>
          <a:xfrm>
            <a:off x="9351022" y="2372765"/>
            <a:ext cx="152400" cy="152400"/>
          </a:xfrm>
          <a:prstGeom prst="rect">
            <a:avLst/>
          </a:prstGeom>
          <a:solidFill>
            <a:srgbClr val="FFF128"/>
          </a:solidFill>
          <a:ln w="38100">
            <a:solidFill>
              <a:srgbClr val="C4C4E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CEA453A-F72A-6CFF-8C51-112E6540EB2D}"/>
              </a:ext>
            </a:extLst>
          </p:cNvPr>
          <p:cNvSpPr/>
          <p:nvPr/>
        </p:nvSpPr>
        <p:spPr>
          <a:xfrm>
            <a:off x="9525000" y="2525165"/>
            <a:ext cx="152400" cy="152400"/>
          </a:xfrm>
          <a:prstGeom prst="rect">
            <a:avLst/>
          </a:prstGeom>
          <a:solidFill>
            <a:srgbClr val="FFF128"/>
          </a:solidFill>
          <a:ln w="38100">
            <a:solidFill>
              <a:srgbClr val="C4C4E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4415C46-BCCD-BA71-70F3-E486E9A84308}"/>
              </a:ext>
            </a:extLst>
          </p:cNvPr>
          <p:cNvSpPr/>
          <p:nvPr/>
        </p:nvSpPr>
        <p:spPr>
          <a:xfrm>
            <a:off x="9847820" y="2211904"/>
            <a:ext cx="152400" cy="152400"/>
          </a:xfrm>
          <a:prstGeom prst="rect">
            <a:avLst/>
          </a:prstGeom>
          <a:solidFill>
            <a:srgbClr val="FFF128"/>
          </a:solidFill>
          <a:ln w="38100">
            <a:solidFill>
              <a:srgbClr val="C4C4E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531AAD0A-3B8B-E3C2-2BC1-8474DEFFABFA}"/>
              </a:ext>
            </a:extLst>
          </p:cNvPr>
          <p:cNvSpPr/>
          <p:nvPr/>
        </p:nvSpPr>
        <p:spPr>
          <a:xfrm>
            <a:off x="1013147" y="5386144"/>
            <a:ext cx="1371600" cy="1371600"/>
          </a:xfrm>
          <a:prstGeom prst="roundRect">
            <a:avLst/>
          </a:prstGeom>
          <a:solidFill>
            <a:srgbClr val="C4C4EF"/>
          </a:solidFill>
          <a:ln>
            <a:solidFill>
              <a:srgbClr val="06430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0C1AD8A-CBD3-5672-EA31-293B87AE905A}"/>
              </a:ext>
            </a:extLst>
          </p:cNvPr>
          <p:cNvSpPr txBox="1"/>
          <p:nvPr/>
        </p:nvSpPr>
        <p:spPr>
          <a:xfrm>
            <a:off x="1016819" y="5395246"/>
            <a:ext cx="1291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baseline="30000" dirty="0">
                <a:solidFill>
                  <a:srgbClr val="064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en-US" sz="2400" b="1" dirty="0">
                <a:solidFill>
                  <a:srgbClr val="064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849C444-8CA5-9B31-40B9-B33F2E6F7EEF}"/>
                  </a:ext>
                </a:extLst>
              </p:cNvPr>
              <p:cNvSpPr txBox="1"/>
              <p:nvPr/>
            </p:nvSpPr>
            <p:spPr>
              <a:xfrm>
                <a:off x="981932" y="5781101"/>
                <a:ext cx="1492785" cy="3606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𝒕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</m:t>
                          </m:r>
                          <m:r>
                            <a:rPr lang="en-US" sz="16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en-US" sz="16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𝟖𝟖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𝒎𝒔</m:t>
                      </m:r>
                    </m:oMath>
                  </m:oMathPara>
                </a14:m>
                <a:endParaRPr lang="en-US" sz="1600" b="1" dirty="0">
                  <a:solidFill>
                    <a:srgbClr val="06430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849C444-8CA5-9B31-40B9-B33F2E6F7E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1932" y="5781101"/>
                <a:ext cx="1492785" cy="360676"/>
              </a:xfrm>
              <a:prstGeom prst="rect">
                <a:avLst/>
              </a:prstGeom>
              <a:blipFill>
                <a:blip r:embed="rId4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782A94F9-798C-7985-4737-71C4940F0E96}"/>
                  </a:ext>
                </a:extLst>
              </p:cNvPr>
              <p:cNvSpPr txBox="1"/>
              <p:nvPr/>
            </p:nvSpPr>
            <p:spPr>
              <a:xfrm>
                <a:off x="985781" y="6062246"/>
                <a:ext cx="151151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𝜹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𝒎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𝟎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𝟑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𝒌𝒆𝑽</m:t>
                      </m:r>
                    </m:oMath>
                  </m:oMathPara>
                </a14:m>
                <a:endParaRPr lang="en-US" sz="1600" b="1" dirty="0">
                  <a:solidFill>
                    <a:srgbClr val="06430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782A94F9-798C-7985-4737-71C4940F0E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5781" y="6062246"/>
                <a:ext cx="1511518" cy="3385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48D50C60-6358-AE97-A3F4-7052B140A6CF}"/>
              </a:ext>
            </a:extLst>
          </p:cNvPr>
          <p:cNvSpPr/>
          <p:nvPr/>
        </p:nvSpPr>
        <p:spPr>
          <a:xfrm>
            <a:off x="1020120" y="3961938"/>
            <a:ext cx="1371600" cy="1371600"/>
          </a:xfrm>
          <a:prstGeom prst="roundRect">
            <a:avLst/>
          </a:prstGeom>
          <a:solidFill>
            <a:srgbClr val="C4C4EF"/>
          </a:solidFill>
          <a:ln>
            <a:solidFill>
              <a:srgbClr val="06430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3C2AAE2-808D-2414-44E9-AA9D1641BD27}"/>
              </a:ext>
            </a:extLst>
          </p:cNvPr>
          <p:cNvSpPr txBox="1"/>
          <p:nvPr/>
        </p:nvSpPr>
        <p:spPr>
          <a:xfrm>
            <a:off x="1023792" y="3971040"/>
            <a:ext cx="1291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baseline="30000" dirty="0">
                <a:solidFill>
                  <a:srgbClr val="064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r>
              <a:rPr lang="en-US" sz="2400" b="1" dirty="0">
                <a:solidFill>
                  <a:srgbClr val="064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2FA1FCB1-AE71-9717-D5C7-C8BF8C348EB8}"/>
                  </a:ext>
                </a:extLst>
              </p:cNvPr>
              <p:cNvSpPr txBox="1"/>
              <p:nvPr/>
            </p:nvSpPr>
            <p:spPr>
              <a:xfrm>
                <a:off x="963384" y="4378723"/>
                <a:ext cx="1511517" cy="3606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𝒕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</m:t>
                          </m:r>
                          <m:r>
                            <a:rPr lang="en-US" sz="16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en-US" sz="16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𝟒𝟕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𝒎𝒔</m:t>
                      </m:r>
                    </m:oMath>
                  </m:oMathPara>
                </a14:m>
                <a:endParaRPr lang="en-US" sz="1600" b="1" dirty="0">
                  <a:solidFill>
                    <a:srgbClr val="06430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2FA1FCB1-AE71-9717-D5C7-C8BF8C348E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3384" y="4378723"/>
                <a:ext cx="1511517" cy="360676"/>
              </a:xfrm>
              <a:prstGeom prst="rect">
                <a:avLst/>
              </a:prstGeom>
              <a:blipFill>
                <a:blip r:embed="rId6"/>
                <a:stretch>
                  <a:fillRect b="-67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0BB8AF5-46DC-4B2B-DD6C-D90F8444F806}"/>
                  </a:ext>
                </a:extLst>
              </p:cNvPr>
              <p:cNvSpPr txBox="1"/>
              <p:nvPr/>
            </p:nvSpPr>
            <p:spPr>
              <a:xfrm>
                <a:off x="981932" y="4692853"/>
                <a:ext cx="151151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𝜹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𝒎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𝟓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𝟖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𝒌𝒆𝑽</m:t>
                      </m:r>
                    </m:oMath>
                  </m:oMathPara>
                </a14:m>
                <a:endParaRPr lang="en-US" sz="1600" b="1" dirty="0">
                  <a:solidFill>
                    <a:srgbClr val="06430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0BB8AF5-46DC-4B2B-DD6C-D90F8444F8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1932" y="4692853"/>
                <a:ext cx="1511518" cy="3385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EAB8E60-7471-5BB8-3A7F-8DA5F7F65525}"/>
              </a:ext>
            </a:extLst>
          </p:cNvPr>
          <p:cNvSpPr/>
          <p:nvPr/>
        </p:nvSpPr>
        <p:spPr>
          <a:xfrm>
            <a:off x="10704493" y="1104301"/>
            <a:ext cx="1371600" cy="1371600"/>
          </a:xfrm>
          <a:prstGeom prst="roundRect">
            <a:avLst/>
          </a:prstGeom>
          <a:solidFill>
            <a:srgbClr val="C4C4EF"/>
          </a:solidFill>
          <a:ln>
            <a:solidFill>
              <a:srgbClr val="06430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9DF394C-7237-2205-5131-00900070BA9F}"/>
              </a:ext>
            </a:extLst>
          </p:cNvPr>
          <p:cNvSpPr txBox="1"/>
          <p:nvPr/>
        </p:nvSpPr>
        <p:spPr>
          <a:xfrm>
            <a:off x="10708165" y="1113403"/>
            <a:ext cx="1355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baseline="30000" dirty="0">
                <a:solidFill>
                  <a:srgbClr val="064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101</a:t>
            </a:r>
            <a:r>
              <a:rPr lang="en-US" sz="2400" b="1" dirty="0">
                <a:solidFill>
                  <a:srgbClr val="064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D1A5E565-23DE-D5BA-7341-A60E8F50A680}"/>
                  </a:ext>
                </a:extLst>
              </p:cNvPr>
              <p:cNvSpPr txBox="1"/>
              <p:nvPr/>
            </p:nvSpPr>
            <p:spPr>
              <a:xfrm>
                <a:off x="10768605" y="1567411"/>
                <a:ext cx="1371600" cy="3606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1/2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=2.2 </m:t>
                      </m:r>
                      <m:r>
                        <a:rPr lang="en-US" sz="1600" b="0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𝑠</m:t>
                      </m:r>
                    </m:oMath>
                  </m:oMathPara>
                </a14:m>
                <a:endParaRPr lang="en-US" sz="1600" dirty="0">
                  <a:solidFill>
                    <a:srgbClr val="06430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D1A5E565-23DE-D5BA-7341-A60E8F50A6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68605" y="1567411"/>
                <a:ext cx="1371600" cy="360676"/>
              </a:xfrm>
              <a:prstGeom prst="rect">
                <a:avLst/>
              </a:prstGeom>
              <a:blipFill>
                <a:blip r:embed="rId8"/>
                <a:stretch>
                  <a:fillRect b="-67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1A03884C-3CB7-E56F-A84B-D43480123B13}"/>
                  </a:ext>
                </a:extLst>
              </p:cNvPr>
              <p:cNvSpPr txBox="1"/>
              <p:nvPr/>
            </p:nvSpPr>
            <p:spPr>
              <a:xfrm>
                <a:off x="10587833" y="1872020"/>
                <a:ext cx="167100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𝜹</m:t>
                      </m:r>
                      <m:r>
                        <a:rPr lang="en-US" sz="14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𝒎</m:t>
                      </m:r>
                      <m:r>
                        <a:rPr lang="en-US" sz="14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4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𝟎</m:t>
                      </m:r>
                      <m:r>
                        <a:rPr lang="en-US" sz="14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. </m:t>
                      </m:r>
                      <m:r>
                        <a:rPr lang="en-US" sz="14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𝟗𝟔</m:t>
                      </m:r>
                      <m:r>
                        <a:rPr lang="en-US" sz="14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4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𝒌𝒆𝑽</m:t>
                      </m:r>
                    </m:oMath>
                  </m:oMathPara>
                </a14:m>
                <a:endParaRPr lang="en-US" sz="1400" b="1" dirty="0">
                  <a:solidFill>
                    <a:srgbClr val="06430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1A03884C-3CB7-E56F-A84B-D43480123B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87833" y="1872020"/>
                <a:ext cx="1671003" cy="30777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FB62B14-1620-E1A4-341E-7D9617B4C5AE}"/>
              </a:ext>
            </a:extLst>
          </p:cNvPr>
          <p:cNvSpPr/>
          <p:nvPr/>
        </p:nvSpPr>
        <p:spPr>
          <a:xfrm>
            <a:off x="10731282" y="2523440"/>
            <a:ext cx="1371600" cy="1371600"/>
          </a:xfrm>
          <a:prstGeom prst="roundRect">
            <a:avLst/>
          </a:prstGeom>
          <a:solidFill>
            <a:srgbClr val="C4C4EF"/>
          </a:solidFill>
          <a:ln>
            <a:solidFill>
              <a:srgbClr val="06430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2CCEFF8-8AD7-FE4C-2CE8-5466ACE43378}"/>
              </a:ext>
            </a:extLst>
          </p:cNvPr>
          <p:cNvSpPr txBox="1"/>
          <p:nvPr/>
        </p:nvSpPr>
        <p:spPr>
          <a:xfrm>
            <a:off x="10734954" y="2532542"/>
            <a:ext cx="1355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baseline="30000" dirty="0">
                <a:solidFill>
                  <a:srgbClr val="064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103</a:t>
            </a:r>
            <a:r>
              <a:rPr lang="en-US" sz="2400" b="1" dirty="0">
                <a:solidFill>
                  <a:srgbClr val="064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143945C-5607-7547-1A03-8EC995F181E1}"/>
                  </a:ext>
                </a:extLst>
              </p:cNvPr>
              <p:cNvSpPr txBox="1"/>
              <p:nvPr/>
            </p:nvSpPr>
            <p:spPr>
              <a:xfrm>
                <a:off x="10794903" y="2963957"/>
                <a:ext cx="1371600" cy="3606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1/2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=7 </m:t>
                      </m:r>
                      <m:r>
                        <a:rPr lang="en-US" sz="1600" b="0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𝑠</m:t>
                      </m:r>
                    </m:oMath>
                  </m:oMathPara>
                </a14:m>
                <a:endParaRPr lang="en-US" sz="1600" dirty="0">
                  <a:solidFill>
                    <a:srgbClr val="06430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143945C-5607-7547-1A03-8EC995F181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4903" y="2963957"/>
                <a:ext cx="1371600" cy="360676"/>
              </a:xfrm>
              <a:prstGeom prst="rect">
                <a:avLst/>
              </a:prstGeom>
              <a:blipFill>
                <a:blip r:embed="rId10"/>
                <a:stretch>
                  <a:fillRect b="-67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69346A0E-F709-7FF3-FE19-BCA1F7C248B1}"/>
                  </a:ext>
                </a:extLst>
              </p:cNvPr>
              <p:cNvSpPr txBox="1"/>
              <p:nvPr/>
            </p:nvSpPr>
            <p:spPr>
              <a:xfrm>
                <a:off x="10700439" y="3247895"/>
                <a:ext cx="151151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𝜹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𝒎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𝟑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𝟕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𝒌𝒆𝑽</m:t>
                      </m:r>
                    </m:oMath>
                  </m:oMathPara>
                </a14:m>
                <a:endParaRPr lang="en-US" sz="1600" b="1" dirty="0">
                  <a:solidFill>
                    <a:srgbClr val="06430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69346A0E-F709-7FF3-FE19-BCA1F7C248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00439" y="3247895"/>
                <a:ext cx="1511518" cy="33855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F9249012-08BE-0D88-5061-7FC5252CD92C}"/>
              </a:ext>
            </a:extLst>
          </p:cNvPr>
          <p:cNvSpPr/>
          <p:nvPr/>
        </p:nvSpPr>
        <p:spPr>
          <a:xfrm>
            <a:off x="7154785" y="5067979"/>
            <a:ext cx="1371600" cy="1371600"/>
          </a:xfrm>
          <a:prstGeom prst="roundRect">
            <a:avLst/>
          </a:prstGeom>
          <a:solidFill>
            <a:srgbClr val="C4C4EF"/>
          </a:solidFill>
          <a:ln>
            <a:solidFill>
              <a:srgbClr val="06430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7D9D58F-7A70-3E47-FE4A-0DAC0C3F57B5}"/>
              </a:ext>
            </a:extLst>
          </p:cNvPr>
          <p:cNvSpPr txBox="1"/>
          <p:nvPr/>
        </p:nvSpPr>
        <p:spPr>
          <a:xfrm>
            <a:off x="7158457" y="5077081"/>
            <a:ext cx="1291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baseline="30000" dirty="0">
                <a:solidFill>
                  <a:srgbClr val="064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51</a:t>
            </a:r>
            <a:r>
              <a:rPr lang="en-US" sz="2400" b="1" dirty="0">
                <a:solidFill>
                  <a:srgbClr val="064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51EEC444-B503-CBD6-4FE0-FCA4A8FD98BE}"/>
                  </a:ext>
                </a:extLst>
              </p:cNvPr>
              <p:cNvSpPr txBox="1"/>
              <p:nvPr/>
            </p:nvSpPr>
            <p:spPr>
              <a:xfrm>
                <a:off x="7131771" y="5633209"/>
                <a:ext cx="1485811" cy="3606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𝒕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</m:t>
                          </m:r>
                          <m:r>
                            <a:rPr lang="en-US" sz="16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en-US" sz="16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𝟔𝟗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𝒎𝒔</m:t>
                      </m:r>
                    </m:oMath>
                  </m:oMathPara>
                </a14:m>
                <a:endParaRPr lang="en-US" sz="1600" b="1" dirty="0">
                  <a:solidFill>
                    <a:srgbClr val="06430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51EEC444-B503-CBD6-4FE0-FCA4A8FD98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1771" y="5633209"/>
                <a:ext cx="1485811" cy="360676"/>
              </a:xfrm>
              <a:prstGeom prst="rect">
                <a:avLst/>
              </a:prstGeom>
              <a:blipFill>
                <a:blip r:embed="rId12"/>
                <a:stretch>
                  <a:fillRect b="-67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3985963A-ED0F-B1F1-0B00-3DC3D9884F99}"/>
                  </a:ext>
                </a:extLst>
              </p:cNvPr>
              <p:cNvSpPr txBox="1"/>
              <p:nvPr/>
            </p:nvSpPr>
            <p:spPr>
              <a:xfrm>
                <a:off x="7115499" y="5944371"/>
                <a:ext cx="151151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𝜹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𝒎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&lt;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𝟓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𝒌𝒆𝑽</m:t>
                      </m:r>
                    </m:oMath>
                  </m:oMathPara>
                </a14:m>
                <a:endParaRPr lang="en-US" sz="1600" b="1" dirty="0">
                  <a:solidFill>
                    <a:srgbClr val="06430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3985963A-ED0F-B1F1-0B00-3DC3D9884F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5499" y="5944371"/>
                <a:ext cx="1511518" cy="338554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EBFAE1C3-A7E5-5265-C8F5-25554DD86C59}"/>
              </a:ext>
            </a:extLst>
          </p:cNvPr>
          <p:cNvSpPr/>
          <p:nvPr/>
        </p:nvSpPr>
        <p:spPr>
          <a:xfrm>
            <a:off x="7161758" y="3643773"/>
            <a:ext cx="1371600" cy="1371600"/>
          </a:xfrm>
          <a:prstGeom prst="roundRect">
            <a:avLst/>
          </a:prstGeom>
          <a:solidFill>
            <a:srgbClr val="C4C4EF"/>
          </a:solidFill>
          <a:ln>
            <a:solidFill>
              <a:srgbClr val="06430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499CB4B-1286-C362-7928-23F6F29BC417}"/>
              </a:ext>
            </a:extLst>
          </p:cNvPr>
          <p:cNvSpPr txBox="1"/>
          <p:nvPr/>
        </p:nvSpPr>
        <p:spPr>
          <a:xfrm>
            <a:off x="7165430" y="3652875"/>
            <a:ext cx="1291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baseline="30000" dirty="0">
                <a:solidFill>
                  <a:srgbClr val="064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52</a:t>
            </a:r>
            <a:r>
              <a:rPr lang="en-US" sz="2400" b="1" dirty="0">
                <a:solidFill>
                  <a:srgbClr val="064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ACB4D4DA-29DE-5F5F-5F31-95EA82176E41}"/>
                  </a:ext>
                </a:extLst>
              </p:cNvPr>
              <p:cNvSpPr txBox="1"/>
              <p:nvPr/>
            </p:nvSpPr>
            <p:spPr>
              <a:xfrm>
                <a:off x="7160180" y="4239262"/>
                <a:ext cx="1478839" cy="3606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𝒕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</m:t>
                          </m:r>
                          <m:r>
                            <a:rPr lang="en-US" sz="16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en-US" sz="16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𝟒𝟏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𝒎𝒔</m:t>
                      </m:r>
                    </m:oMath>
                  </m:oMathPara>
                </a14:m>
                <a:endParaRPr lang="en-US" sz="1600" b="1" dirty="0">
                  <a:solidFill>
                    <a:srgbClr val="06430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ACB4D4DA-29DE-5F5F-5F31-95EA82176E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0180" y="4239262"/>
                <a:ext cx="1478839" cy="360676"/>
              </a:xfrm>
              <a:prstGeom prst="rect">
                <a:avLst/>
              </a:prstGeom>
              <a:blipFill>
                <a:blip r:embed="rId14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B8B1144E-1742-445C-3AB3-25C78D478616}"/>
                  </a:ext>
                </a:extLst>
              </p:cNvPr>
              <p:cNvSpPr txBox="1"/>
              <p:nvPr/>
            </p:nvSpPr>
            <p:spPr>
              <a:xfrm>
                <a:off x="7123570" y="4564699"/>
                <a:ext cx="151151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𝜹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𝒎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&lt;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𝟓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𝒌𝒆𝑽</m:t>
                      </m:r>
                    </m:oMath>
                  </m:oMathPara>
                </a14:m>
                <a:endParaRPr lang="en-US" sz="1600" b="1" dirty="0">
                  <a:solidFill>
                    <a:srgbClr val="06430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B8B1144E-1742-445C-3AB3-25C78D4786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3570" y="4564699"/>
                <a:ext cx="1511518" cy="338554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860774EC-ADBD-F320-50D8-AA397B32A9DB}"/>
              </a:ext>
            </a:extLst>
          </p:cNvPr>
          <p:cNvSpPr/>
          <p:nvPr/>
        </p:nvSpPr>
        <p:spPr>
          <a:xfrm>
            <a:off x="4062341" y="3490201"/>
            <a:ext cx="1371600" cy="1371600"/>
          </a:xfrm>
          <a:prstGeom prst="roundRect">
            <a:avLst/>
          </a:prstGeom>
          <a:solidFill>
            <a:srgbClr val="C4C4EF"/>
          </a:solidFill>
          <a:ln>
            <a:solidFill>
              <a:srgbClr val="06430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68D1CB34-62F0-D104-5499-F79A930CCAA1}"/>
              </a:ext>
            </a:extLst>
          </p:cNvPr>
          <p:cNvSpPr/>
          <p:nvPr/>
        </p:nvSpPr>
        <p:spPr>
          <a:xfrm>
            <a:off x="4062341" y="2080953"/>
            <a:ext cx="1371600" cy="1371600"/>
          </a:xfrm>
          <a:prstGeom prst="roundRect">
            <a:avLst/>
          </a:prstGeom>
          <a:solidFill>
            <a:srgbClr val="C4C4EF"/>
          </a:solidFill>
          <a:ln>
            <a:solidFill>
              <a:srgbClr val="06430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B30019B4-DC9B-DB45-F470-693BB3A32983}"/>
              </a:ext>
            </a:extLst>
          </p:cNvPr>
          <p:cNvSpPr/>
          <p:nvPr/>
        </p:nvSpPr>
        <p:spPr>
          <a:xfrm>
            <a:off x="5486359" y="2080953"/>
            <a:ext cx="1371600" cy="1371600"/>
          </a:xfrm>
          <a:prstGeom prst="roundRect">
            <a:avLst/>
          </a:prstGeom>
          <a:solidFill>
            <a:srgbClr val="C4C4EF"/>
          </a:solidFill>
          <a:ln>
            <a:solidFill>
              <a:srgbClr val="06430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66901B15-F430-7947-BA6D-F831A0185303}"/>
              </a:ext>
            </a:extLst>
          </p:cNvPr>
          <p:cNvSpPr/>
          <p:nvPr/>
        </p:nvSpPr>
        <p:spPr>
          <a:xfrm>
            <a:off x="6742516" y="768657"/>
            <a:ext cx="1371600" cy="1371600"/>
          </a:xfrm>
          <a:prstGeom prst="roundRect">
            <a:avLst/>
          </a:prstGeom>
          <a:solidFill>
            <a:srgbClr val="C4C4EF"/>
          </a:solidFill>
          <a:ln>
            <a:solidFill>
              <a:srgbClr val="06430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9DD4954E-B4ED-3F00-ABFD-EBCDC7487DF1}"/>
              </a:ext>
            </a:extLst>
          </p:cNvPr>
          <p:cNvSpPr/>
          <p:nvPr/>
        </p:nvSpPr>
        <p:spPr>
          <a:xfrm>
            <a:off x="5484290" y="3490201"/>
            <a:ext cx="1371600" cy="1371600"/>
          </a:xfrm>
          <a:prstGeom prst="roundRect">
            <a:avLst/>
          </a:prstGeom>
          <a:solidFill>
            <a:srgbClr val="C4C4EF"/>
          </a:solidFill>
          <a:ln>
            <a:solidFill>
              <a:srgbClr val="06430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378F6897-C340-59DD-E1E2-DFEED43042A9}"/>
              </a:ext>
            </a:extLst>
          </p:cNvPr>
          <p:cNvSpPr/>
          <p:nvPr/>
        </p:nvSpPr>
        <p:spPr>
          <a:xfrm>
            <a:off x="2640392" y="3489789"/>
            <a:ext cx="1371600" cy="1371600"/>
          </a:xfrm>
          <a:prstGeom prst="roundRect">
            <a:avLst/>
          </a:prstGeom>
          <a:solidFill>
            <a:srgbClr val="C4C4EF"/>
          </a:solidFill>
          <a:ln>
            <a:solidFill>
              <a:srgbClr val="06430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3EC2087B-2454-D68C-282E-F130BDE6636F}"/>
              </a:ext>
            </a:extLst>
          </p:cNvPr>
          <p:cNvSpPr/>
          <p:nvPr/>
        </p:nvSpPr>
        <p:spPr>
          <a:xfrm>
            <a:off x="8153047" y="768127"/>
            <a:ext cx="1371600" cy="1371600"/>
          </a:xfrm>
          <a:prstGeom prst="roundRect">
            <a:avLst/>
          </a:prstGeom>
          <a:solidFill>
            <a:srgbClr val="C4C4EF"/>
          </a:solidFill>
          <a:ln>
            <a:solidFill>
              <a:srgbClr val="06430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C3FBE09A-1281-0369-ACDD-CECD10CAC865}"/>
              </a:ext>
            </a:extLst>
          </p:cNvPr>
          <p:cNvSpPr txBox="1"/>
          <p:nvPr/>
        </p:nvSpPr>
        <p:spPr>
          <a:xfrm>
            <a:off x="8153047" y="773535"/>
            <a:ext cx="1355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baseline="30000" dirty="0">
                <a:solidFill>
                  <a:srgbClr val="064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83</a:t>
            </a:r>
            <a:r>
              <a:rPr lang="en-US" sz="2400" b="1" dirty="0">
                <a:solidFill>
                  <a:srgbClr val="064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1FB9538A-3DB7-357B-94BF-E82A8678AC39}"/>
                  </a:ext>
                </a:extLst>
              </p:cNvPr>
              <p:cNvSpPr txBox="1"/>
              <p:nvPr/>
            </p:nvSpPr>
            <p:spPr>
              <a:xfrm>
                <a:off x="8208052" y="1594825"/>
                <a:ext cx="136958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𝜹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𝒎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&lt;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𝟓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𝒌𝒆𝑽</m:t>
                      </m:r>
                    </m:oMath>
                  </m:oMathPara>
                </a14:m>
                <a:endParaRPr lang="en-US" sz="1600" b="1" dirty="0">
                  <a:solidFill>
                    <a:srgbClr val="06430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1FB9538A-3DB7-357B-94BF-E82A8678AC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8052" y="1594825"/>
                <a:ext cx="1369586" cy="338554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F40AFD98-BC59-BF05-038D-CEDF5FA226F8}"/>
                  </a:ext>
                </a:extLst>
              </p:cNvPr>
              <p:cNvSpPr txBox="1"/>
              <p:nvPr/>
            </p:nvSpPr>
            <p:spPr>
              <a:xfrm>
                <a:off x="6788792" y="1594825"/>
                <a:ext cx="137085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𝜹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𝒎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&lt;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𝟓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𝒌𝒆𝑽</m:t>
                      </m:r>
                    </m:oMath>
                  </m:oMathPara>
                </a14:m>
                <a:endParaRPr lang="en-US" sz="1600" b="1" dirty="0">
                  <a:solidFill>
                    <a:srgbClr val="06430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F40AFD98-BC59-BF05-038D-CEDF5FA226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8792" y="1594825"/>
                <a:ext cx="1370857" cy="338554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2117E999-781C-7DEC-A006-50BAA3C79710}"/>
                  </a:ext>
                </a:extLst>
              </p:cNvPr>
              <p:cNvSpPr txBox="1"/>
              <p:nvPr/>
            </p:nvSpPr>
            <p:spPr>
              <a:xfrm>
                <a:off x="5535832" y="2935479"/>
                <a:ext cx="137085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𝜹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𝒎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&lt;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𝟓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𝒌𝒆𝑽</m:t>
                      </m:r>
                    </m:oMath>
                  </m:oMathPara>
                </a14:m>
                <a:endParaRPr lang="en-US" sz="1600" b="1" dirty="0">
                  <a:solidFill>
                    <a:srgbClr val="06430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2117E999-781C-7DEC-A006-50BAA3C797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5832" y="2935479"/>
                <a:ext cx="1370857" cy="338554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93EE76EF-CE4C-FA32-FCB9-6F07534F7E02}"/>
                  </a:ext>
                </a:extLst>
              </p:cNvPr>
              <p:cNvSpPr txBox="1"/>
              <p:nvPr/>
            </p:nvSpPr>
            <p:spPr>
              <a:xfrm>
                <a:off x="4112537" y="2962488"/>
                <a:ext cx="137085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𝜹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𝒎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&lt;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𝟓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𝒌𝒆𝑽</m:t>
                      </m:r>
                    </m:oMath>
                  </m:oMathPara>
                </a14:m>
                <a:endParaRPr lang="en-US" sz="1600" b="1" dirty="0">
                  <a:solidFill>
                    <a:srgbClr val="06430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93EE76EF-CE4C-FA32-FCB9-6F07534F7E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2537" y="2962488"/>
                <a:ext cx="1370857" cy="338554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708EB61C-E615-8A6B-91A1-83DB56B55AA5}"/>
                  </a:ext>
                </a:extLst>
              </p:cNvPr>
              <p:cNvSpPr txBox="1"/>
              <p:nvPr/>
            </p:nvSpPr>
            <p:spPr>
              <a:xfrm>
                <a:off x="5513308" y="4380168"/>
                <a:ext cx="137085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𝜹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𝒎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&lt;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𝟓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𝒌𝒆𝑽</m:t>
                      </m:r>
                    </m:oMath>
                  </m:oMathPara>
                </a14:m>
                <a:endParaRPr lang="en-US" sz="1600" b="1" dirty="0">
                  <a:solidFill>
                    <a:srgbClr val="06430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708EB61C-E615-8A6B-91A1-83DB56B55A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3308" y="4380168"/>
                <a:ext cx="1370857" cy="338554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5194CDCC-AFFB-BFA1-D4FA-CCBC81AC8AB4}"/>
                  </a:ext>
                </a:extLst>
              </p:cNvPr>
              <p:cNvSpPr txBox="1"/>
              <p:nvPr/>
            </p:nvSpPr>
            <p:spPr>
              <a:xfrm>
                <a:off x="4115162" y="4381163"/>
                <a:ext cx="137085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𝜹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𝒎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&lt;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𝟓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𝒌𝒆𝑽</m:t>
                      </m:r>
                    </m:oMath>
                  </m:oMathPara>
                </a14:m>
                <a:endParaRPr lang="en-US" sz="1600" b="1" dirty="0">
                  <a:solidFill>
                    <a:srgbClr val="06430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5194CDCC-AFFB-BFA1-D4FA-CCBC81AC8A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5162" y="4381163"/>
                <a:ext cx="1370857" cy="338554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E1781F69-6B2D-333C-6D4B-44131C2B7619}"/>
                  </a:ext>
                </a:extLst>
              </p:cNvPr>
              <p:cNvSpPr txBox="1"/>
              <p:nvPr/>
            </p:nvSpPr>
            <p:spPr>
              <a:xfrm>
                <a:off x="2668820" y="4380168"/>
                <a:ext cx="137085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𝜹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𝒎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&lt;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𝟓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𝒌𝒆𝑽</m:t>
                      </m:r>
                    </m:oMath>
                  </m:oMathPara>
                </a14:m>
                <a:endParaRPr lang="en-US" sz="1600" b="1" dirty="0">
                  <a:solidFill>
                    <a:srgbClr val="06430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E1781F69-6B2D-333C-6D4B-44131C2B76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8820" y="4380168"/>
                <a:ext cx="1370857" cy="338554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2" name="TextBox 91">
            <a:extLst>
              <a:ext uri="{FF2B5EF4-FFF2-40B4-BE49-F238E27FC236}">
                <a16:creationId xmlns:a16="http://schemas.microsoft.com/office/drawing/2014/main" id="{6630A81C-CD43-4D52-AC12-126265A41455}"/>
              </a:ext>
            </a:extLst>
          </p:cNvPr>
          <p:cNvSpPr txBox="1"/>
          <p:nvPr/>
        </p:nvSpPr>
        <p:spPr>
          <a:xfrm>
            <a:off x="6740683" y="771008"/>
            <a:ext cx="1355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baseline="30000" dirty="0">
                <a:solidFill>
                  <a:srgbClr val="064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82</a:t>
            </a:r>
            <a:r>
              <a:rPr lang="en-US" sz="2400" b="1" dirty="0">
                <a:solidFill>
                  <a:srgbClr val="064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D3E88F1-92C0-7C7F-FEF6-238DD3850F44}"/>
              </a:ext>
            </a:extLst>
          </p:cNvPr>
          <p:cNvSpPr txBox="1"/>
          <p:nvPr/>
        </p:nvSpPr>
        <p:spPr>
          <a:xfrm>
            <a:off x="5497006" y="2103540"/>
            <a:ext cx="1355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baseline="30000" dirty="0">
                <a:solidFill>
                  <a:srgbClr val="064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</a:t>
            </a:r>
            <a:r>
              <a:rPr lang="en-US" sz="2400" b="1" dirty="0">
                <a:solidFill>
                  <a:srgbClr val="064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Zr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0E291A5-7E5D-5499-7F94-7B5E184DDF18}"/>
              </a:ext>
            </a:extLst>
          </p:cNvPr>
          <p:cNvSpPr txBox="1"/>
          <p:nvPr/>
        </p:nvSpPr>
        <p:spPr>
          <a:xfrm>
            <a:off x="4065096" y="2080392"/>
            <a:ext cx="1355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baseline="30000" dirty="0">
                <a:solidFill>
                  <a:srgbClr val="064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79</a:t>
            </a:r>
            <a:r>
              <a:rPr lang="en-US" sz="2400" b="1" dirty="0">
                <a:solidFill>
                  <a:srgbClr val="064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Zr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53C3136-9373-C942-2DA0-38B1DA5EF594}"/>
              </a:ext>
            </a:extLst>
          </p:cNvPr>
          <p:cNvSpPr txBox="1"/>
          <p:nvPr/>
        </p:nvSpPr>
        <p:spPr>
          <a:xfrm>
            <a:off x="5484848" y="3500273"/>
            <a:ext cx="1355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baseline="30000" dirty="0">
                <a:solidFill>
                  <a:srgbClr val="064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79</a:t>
            </a:r>
            <a:r>
              <a:rPr lang="en-US" sz="2400" b="1" dirty="0">
                <a:solidFill>
                  <a:srgbClr val="064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16698F6-D004-7788-1FB5-DAD54C8EC18D}"/>
              </a:ext>
            </a:extLst>
          </p:cNvPr>
          <p:cNvSpPr txBox="1"/>
          <p:nvPr/>
        </p:nvSpPr>
        <p:spPr>
          <a:xfrm>
            <a:off x="4072690" y="3510358"/>
            <a:ext cx="1355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baseline="30000" dirty="0">
                <a:solidFill>
                  <a:srgbClr val="064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78</a:t>
            </a:r>
            <a:r>
              <a:rPr lang="en-US" sz="2400" b="1" dirty="0">
                <a:solidFill>
                  <a:srgbClr val="064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9E60FF2B-BE5F-17F9-C4CD-B2F3E773B505}"/>
              </a:ext>
            </a:extLst>
          </p:cNvPr>
          <p:cNvSpPr txBox="1"/>
          <p:nvPr/>
        </p:nvSpPr>
        <p:spPr>
          <a:xfrm>
            <a:off x="2640303" y="3502486"/>
            <a:ext cx="1355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baseline="30000" dirty="0">
                <a:solidFill>
                  <a:srgbClr val="064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77</a:t>
            </a:r>
            <a:r>
              <a:rPr lang="en-US" sz="2400" b="1" dirty="0">
                <a:solidFill>
                  <a:srgbClr val="064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BFF253F-6A98-474A-9468-037566F62AC5}"/>
              </a:ext>
            </a:extLst>
          </p:cNvPr>
          <p:cNvSpPr txBox="1"/>
          <p:nvPr/>
        </p:nvSpPr>
        <p:spPr>
          <a:xfrm>
            <a:off x="8493804" y="6154590"/>
            <a:ext cx="11323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solidFill>
                  <a:srgbClr val="064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preparation</a:t>
            </a:r>
            <a:endParaRPr lang="en-US" sz="1200" b="1" i="1" kern="0" dirty="0">
              <a:solidFill>
                <a:srgbClr val="0643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5A5DAE52-2C36-DD74-04A5-1D206C8DF1B2}"/>
              </a:ext>
            </a:extLst>
          </p:cNvPr>
          <p:cNvSpPr txBox="1"/>
          <p:nvPr/>
        </p:nvSpPr>
        <p:spPr>
          <a:xfrm>
            <a:off x="5597689" y="1768401"/>
            <a:ext cx="11323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solidFill>
                  <a:srgbClr val="064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preparation</a:t>
            </a:r>
            <a:endParaRPr lang="en-US" sz="1200" b="1" i="1" kern="0" dirty="0">
              <a:solidFill>
                <a:srgbClr val="0643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28FDEB42-9031-BB93-D820-A7E06A1A0373}"/>
              </a:ext>
            </a:extLst>
          </p:cNvPr>
          <p:cNvSpPr txBox="1"/>
          <p:nvPr/>
        </p:nvSpPr>
        <p:spPr>
          <a:xfrm>
            <a:off x="1030723" y="6502320"/>
            <a:ext cx="13410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kern="0" dirty="0">
                <a:solidFill>
                  <a:srgbClr val="064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Published 2024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BAFF7E40-BE7F-B8EE-C7D8-268811400EDA}"/>
              </a:ext>
            </a:extLst>
          </p:cNvPr>
          <p:cNvSpPr txBox="1"/>
          <p:nvPr/>
        </p:nvSpPr>
        <p:spPr>
          <a:xfrm>
            <a:off x="1030724" y="5055928"/>
            <a:ext cx="1341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kern="0" dirty="0">
                <a:solidFill>
                  <a:srgbClr val="064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Published 2025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82FD2D41-071B-3F2C-9C49-78463E9E950F}"/>
              </a:ext>
            </a:extLst>
          </p:cNvPr>
          <p:cNvSpPr txBox="1"/>
          <p:nvPr/>
        </p:nvSpPr>
        <p:spPr>
          <a:xfrm>
            <a:off x="10752827" y="3631858"/>
            <a:ext cx="1341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kern="0" dirty="0">
                <a:solidFill>
                  <a:srgbClr val="064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Published 2025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077E29A-0920-9172-ED23-DF2EE3D1BEF1}"/>
              </a:ext>
            </a:extLst>
          </p:cNvPr>
          <p:cNvSpPr txBox="1"/>
          <p:nvPr/>
        </p:nvSpPr>
        <p:spPr>
          <a:xfrm>
            <a:off x="10728664" y="2185627"/>
            <a:ext cx="1341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kern="0" dirty="0">
                <a:solidFill>
                  <a:srgbClr val="064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Published 2026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C49492E1-A6F4-1A70-257C-DE7CCAB1FD1D}"/>
              </a:ext>
            </a:extLst>
          </p:cNvPr>
          <p:cNvSpPr txBox="1"/>
          <p:nvPr/>
        </p:nvSpPr>
        <p:spPr>
          <a:xfrm>
            <a:off x="9867514" y="6220171"/>
            <a:ext cx="2384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Phys. Rev. Lett. </a:t>
            </a:r>
            <a:r>
              <a:rPr lang="en-US" sz="12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132</a:t>
            </a:r>
            <a:r>
              <a:rPr lang="en-US" sz="12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(2024) 152501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D67976AE-3023-77FB-D103-282C2227D0FF}"/>
              </a:ext>
            </a:extLst>
          </p:cNvPr>
          <p:cNvSpPr txBox="1"/>
          <p:nvPr/>
        </p:nvSpPr>
        <p:spPr>
          <a:xfrm>
            <a:off x="9865404" y="6022677"/>
            <a:ext cx="2366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Phys. Rev. C </a:t>
            </a:r>
            <a:r>
              <a:rPr lang="en-US" sz="12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112</a:t>
            </a:r>
            <a:r>
              <a:rPr lang="en-US" sz="12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(2025) 014329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11956D8-BFB9-46CF-B67D-3EDB1DE930FA}"/>
              </a:ext>
            </a:extLst>
          </p:cNvPr>
          <p:cNvSpPr txBox="1"/>
          <p:nvPr/>
        </p:nvSpPr>
        <p:spPr>
          <a:xfrm>
            <a:off x="9865404" y="5635947"/>
            <a:ext cx="23741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Phys. Rev. C 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113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(2026) L021302</a:t>
            </a:r>
            <a:endParaRPr lang="en-US" sz="12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2D26389D-5C09-0A69-BDFE-ECC1B8241E75}"/>
              </a:ext>
            </a:extLst>
          </p:cNvPr>
          <p:cNvSpPr txBox="1"/>
          <p:nvPr/>
        </p:nvSpPr>
        <p:spPr>
          <a:xfrm>
            <a:off x="9865404" y="5841323"/>
            <a:ext cx="23104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Phys. Rev. C </a:t>
            </a:r>
            <a:r>
              <a:rPr lang="en-US" sz="12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111</a:t>
            </a:r>
            <a:r>
              <a:rPr lang="en-US" sz="12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(2025) 014314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3FB7CB8B-7DE8-712F-48DF-EDE1E58D4671}"/>
                  </a:ext>
                </a:extLst>
              </p:cNvPr>
              <p:cNvSpPr txBox="1"/>
              <p:nvPr/>
            </p:nvSpPr>
            <p:spPr>
              <a:xfrm>
                <a:off x="2605531" y="4082165"/>
                <a:ext cx="1511517" cy="3606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𝒕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</m:t>
                          </m:r>
                          <m:r>
                            <a:rPr lang="en-US" sz="16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en-US" sz="16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𝟓𝟕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𝒎𝒔</m:t>
                      </m:r>
                    </m:oMath>
                  </m:oMathPara>
                </a14:m>
                <a:endParaRPr lang="en-US" sz="1600" b="1" dirty="0">
                  <a:solidFill>
                    <a:srgbClr val="06430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3FB7CB8B-7DE8-712F-48DF-EDE1E58D46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5531" y="4082165"/>
                <a:ext cx="1511517" cy="360676"/>
              </a:xfrm>
              <a:prstGeom prst="rect">
                <a:avLst/>
              </a:prstGeom>
              <a:blipFill>
                <a:blip r:embed="rId23"/>
                <a:stretch>
                  <a:fillRect b="-67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7993E30C-4188-6B51-ADB3-3D822951BA13}"/>
                  </a:ext>
                </a:extLst>
              </p:cNvPr>
              <p:cNvSpPr txBox="1"/>
              <p:nvPr/>
            </p:nvSpPr>
            <p:spPr>
              <a:xfrm>
                <a:off x="4026563" y="4077107"/>
                <a:ext cx="1511517" cy="3606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𝒕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</m:t>
                          </m:r>
                          <m:r>
                            <a:rPr lang="en-US" sz="16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en-US" sz="16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𝟓𝟎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𝒎𝒔</m:t>
                      </m:r>
                    </m:oMath>
                  </m:oMathPara>
                </a14:m>
                <a:endParaRPr lang="en-US" sz="1600" b="1" dirty="0">
                  <a:solidFill>
                    <a:srgbClr val="06430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7993E30C-4188-6B51-ADB3-3D822951BA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6563" y="4077107"/>
                <a:ext cx="1511517" cy="360676"/>
              </a:xfrm>
              <a:prstGeom prst="rect">
                <a:avLst/>
              </a:prstGeom>
              <a:blipFill>
                <a:blip r:embed="rId24"/>
                <a:stretch>
                  <a:fillRect b="-67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AD7A74D6-F5C9-CB25-2090-EFE499AEBAB5}"/>
                  </a:ext>
                </a:extLst>
              </p:cNvPr>
              <p:cNvSpPr txBox="1"/>
              <p:nvPr/>
            </p:nvSpPr>
            <p:spPr>
              <a:xfrm>
                <a:off x="5457810" y="4077107"/>
                <a:ext cx="1511517" cy="3606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1/2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=15.8 </m:t>
                      </m:r>
                      <m:r>
                        <a:rPr lang="en-US" sz="1600" b="0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𝑠</m:t>
                      </m:r>
                    </m:oMath>
                  </m:oMathPara>
                </a14:m>
                <a:endParaRPr lang="en-US" sz="1600" dirty="0">
                  <a:solidFill>
                    <a:srgbClr val="06430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AD7A74D6-F5C9-CB25-2090-EFE499AEBA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7810" y="4077107"/>
                <a:ext cx="1511517" cy="360676"/>
              </a:xfrm>
              <a:prstGeom prst="rect">
                <a:avLst/>
              </a:prstGeom>
              <a:blipFill>
                <a:blip r:embed="rId25"/>
                <a:stretch>
                  <a:fillRect b="-67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724409D4-2022-89D8-557D-B5E02301C50A}"/>
                  </a:ext>
                </a:extLst>
              </p:cNvPr>
              <p:cNvSpPr txBox="1"/>
              <p:nvPr/>
            </p:nvSpPr>
            <p:spPr>
              <a:xfrm>
                <a:off x="4032492" y="2633531"/>
                <a:ext cx="1511517" cy="3606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𝒕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</m:t>
                          </m:r>
                          <m:r>
                            <a:rPr lang="en-US" sz="16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en-US" sz="16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𝟓𝟔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𝒎𝒔</m:t>
                      </m:r>
                    </m:oMath>
                  </m:oMathPara>
                </a14:m>
                <a:endParaRPr lang="en-US" sz="1600" b="1" dirty="0">
                  <a:solidFill>
                    <a:srgbClr val="06430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724409D4-2022-89D8-557D-B5E02301C5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2492" y="2633531"/>
                <a:ext cx="1511517" cy="360676"/>
              </a:xfrm>
              <a:prstGeom prst="rect">
                <a:avLst/>
              </a:prstGeom>
              <a:blipFill>
                <a:blip r:embed="rId26"/>
                <a:stretch>
                  <a:fillRect b="-67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F694788D-0020-F236-8FE3-08C9A231F1C9}"/>
                  </a:ext>
                </a:extLst>
              </p:cNvPr>
              <p:cNvSpPr txBox="1"/>
              <p:nvPr/>
            </p:nvSpPr>
            <p:spPr>
              <a:xfrm>
                <a:off x="5463985" y="2619663"/>
                <a:ext cx="1511517" cy="3606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1/2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=4.6 </m:t>
                      </m:r>
                      <m:r>
                        <a:rPr lang="en-US" sz="1600" b="0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𝑠</m:t>
                      </m:r>
                    </m:oMath>
                  </m:oMathPara>
                </a14:m>
                <a:endParaRPr lang="en-US" sz="1600" dirty="0">
                  <a:solidFill>
                    <a:srgbClr val="06430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F694788D-0020-F236-8FE3-08C9A231F1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3985" y="2619663"/>
                <a:ext cx="1511517" cy="360676"/>
              </a:xfrm>
              <a:prstGeom prst="rect">
                <a:avLst/>
              </a:prstGeom>
              <a:blipFill>
                <a:blip r:embed="rId27"/>
                <a:stretch>
                  <a:fillRect b="-67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2BF7739E-2FE3-E806-0A96-90C08B0B1068}"/>
                  </a:ext>
                </a:extLst>
              </p:cNvPr>
              <p:cNvSpPr txBox="1"/>
              <p:nvPr/>
            </p:nvSpPr>
            <p:spPr>
              <a:xfrm>
                <a:off x="6718461" y="1263760"/>
                <a:ext cx="1511517" cy="3606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𝒕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</m:t>
                          </m:r>
                          <m:r>
                            <a:rPr lang="en-US" sz="16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en-US" sz="1600" b="1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𝟓𝟎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600" b="1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𝒎𝒔</m:t>
                      </m:r>
                    </m:oMath>
                  </m:oMathPara>
                </a14:m>
                <a:endParaRPr lang="en-US" sz="1600" b="1" dirty="0">
                  <a:solidFill>
                    <a:srgbClr val="06430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2BF7739E-2FE3-E806-0A96-90C08B0B10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8461" y="1263760"/>
                <a:ext cx="1511517" cy="360676"/>
              </a:xfrm>
              <a:prstGeom prst="rect">
                <a:avLst/>
              </a:prstGeom>
              <a:blipFill>
                <a:blip r:embed="rId28"/>
                <a:stretch>
                  <a:fillRect b="-67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2795EECB-BF22-DD2F-0327-2604026FA3B9}"/>
                  </a:ext>
                </a:extLst>
              </p:cNvPr>
              <p:cNvSpPr txBox="1"/>
              <p:nvPr/>
            </p:nvSpPr>
            <p:spPr>
              <a:xfrm>
                <a:off x="8148541" y="1250550"/>
                <a:ext cx="1511517" cy="3606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1/2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=3.9 </m:t>
                      </m:r>
                      <m:r>
                        <a:rPr lang="en-US" sz="1600" b="0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𝑠</m:t>
                      </m:r>
                    </m:oMath>
                  </m:oMathPara>
                </a14:m>
                <a:endParaRPr lang="en-US" sz="1600" dirty="0">
                  <a:solidFill>
                    <a:srgbClr val="064308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2795EECB-BF22-DD2F-0327-2604026FA3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8541" y="1250550"/>
                <a:ext cx="1511517" cy="360676"/>
              </a:xfrm>
              <a:prstGeom prst="rect">
                <a:avLst/>
              </a:prstGeom>
              <a:blipFill>
                <a:blip r:embed="rId29"/>
                <a:stretch>
                  <a:fillRect b="-67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02406F90-777C-7182-FC1F-877C9836891D}"/>
                  </a:ext>
                </a:extLst>
              </p:cNvPr>
              <p:cNvSpPr txBox="1"/>
              <p:nvPr/>
            </p:nvSpPr>
            <p:spPr>
              <a:xfrm>
                <a:off x="296235" y="1178774"/>
                <a:ext cx="3524022" cy="1815433"/>
              </a:xfrm>
              <a:prstGeom prst="rect">
                <a:avLst/>
              </a:prstGeom>
              <a:solidFill>
                <a:srgbClr val="C4C4EF"/>
              </a:solidFill>
              <a:ln w="38100">
                <a:solidFill>
                  <a:srgbClr val="064308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342900" indent="-342900" algn="ctr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rgbClr val="064308"/>
                    </a:solidFill>
                  </a:rPr>
                  <a:t>Some isotopes of interest with</a:t>
                </a:r>
              </a:p>
              <a:p>
                <a:pPr algn="ctr"/>
                <a:r>
                  <a:rPr lang="en-US" sz="2200" dirty="0">
                    <a:solidFill>
                      <a:srgbClr val="064308"/>
                    </a:solidFill>
                  </a:rPr>
                  <a:t>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solidFill>
                              <a:srgbClr val="064308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solidFill>
                              <a:srgbClr val="064308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2200" b="0" i="1" smtClean="0">
                            <a:solidFill>
                              <a:srgbClr val="064308"/>
                            </a:solidFill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</m:sSub>
                    <m:r>
                      <a:rPr lang="en-US" sz="2200" b="0" i="1" smtClean="0">
                        <a:solidFill>
                          <a:srgbClr val="064308"/>
                        </a:solidFill>
                        <a:latin typeface="Cambria Math" panose="02040503050406030204" pitchFamily="18" charset="0"/>
                      </a:rPr>
                      <m:t>&lt;100 </m:t>
                    </m:r>
                    <m:r>
                      <a:rPr lang="en-US" sz="2200" b="0" i="1" smtClean="0">
                        <a:solidFill>
                          <a:srgbClr val="064308"/>
                        </a:solidFill>
                        <a:latin typeface="Cambria Math" panose="02040503050406030204" pitchFamily="18" charset="0"/>
                      </a:rPr>
                      <m:t>𝑚𝑠</m:t>
                    </m:r>
                  </m:oMath>
                </a14:m>
                <a:endParaRPr lang="en-US" sz="2200" dirty="0">
                  <a:solidFill>
                    <a:srgbClr val="064308"/>
                  </a:solidFill>
                </a:endParaRPr>
              </a:p>
              <a:p>
                <a:pPr marL="342900" indent="-342900" algn="ctr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rgbClr val="064308"/>
                    </a:solidFill>
                  </a:rPr>
                  <a:t>All isotopes measured to </a:t>
                </a:r>
                <a14:m>
                  <m:oMath xmlns:m="http://schemas.openxmlformats.org/officeDocument/2006/math">
                    <m:r>
                      <a:rPr lang="en-US" sz="2200" b="0" i="1">
                        <a:solidFill>
                          <a:srgbClr val="064308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US" sz="2200" b="0" i="1">
                        <a:solidFill>
                          <a:srgbClr val="064308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en-US" sz="2200" b="0" i="1">
                        <a:solidFill>
                          <a:srgbClr val="064308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sz="2200" b="0" i="1">
                        <a:solidFill>
                          <a:srgbClr val="064308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en-US" sz="2200" b="0" i="1">
                        <a:solidFill>
                          <a:srgbClr val="064308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p>
                      <m:sSupPr>
                        <m:ctrlPr>
                          <a:rPr lang="en-US" sz="2200" i="1">
                            <a:solidFill>
                              <a:srgbClr val="0643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0" i="1">
                            <a:solidFill>
                              <a:srgbClr val="0643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200" b="0" i="1">
                            <a:solidFill>
                              <a:srgbClr val="0643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−7</m:t>
                        </m:r>
                      </m:sup>
                    </m:sSup>
                  </m:oMath>
                </a14:m>
                <a:endParaRPr lang="en-US" sz="2200" dirty="0">
                  <a:solidFill>
                    <a:srgbClr val="064308"/>
                  </a:solidFill>
                </a:endParaRPr>
              </a:p>
            </p:txBody>
          </p:sp>
        </mc:Choice>
        <mc:Fallback xmlns=""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02406F90-777C-7182-FC1F-877C983689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235" y="1178774"/>
                <a:ext cx="3524022" cy="1815433"/>
              </a:xfrm>
              <a:prstGeom prst="rect">
                <a:avLst/>
              </a:prstGeom>
              <a:blipFill>
                <a:blip r:embed="rId30"/>
                <a:stretch>
                  <a:fillRect t="-658" r="-171" b="-5263"/>
                </a:stretch>
              </a:blipFill>
              <a:ln w="38100">
                <a:solidFill>
                  <a:srgbClr val="064308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967045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A1F435-FB4C-B6A1-3015-43861738BD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A5CB79B-8A83-2016-7836-5CB0B20ABE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8664" y="755374"/>
            <a:ext cx="9239962" cy="6102626"/>
          </a:xfrm>
          <a:prstGeom prst="rect">
            <a:avLst/>
          </a:prstGeom>
          <a:solidFill>
            <a:srgbClr val="FFF128"/>
          </a:solidFill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2B3473B-084C-C2C8-EBE4-7083DEE5771E}"/>
              </a:ext>
            </a:extLst>
          </p:cNvPr>
          <p:cNvSpPr/>
          <p:nvPr/>
        </p:nvSpPr>
        <p:spPr>
          <a:xfrm>
            <a:off x="6918016" y="4267200"/>
            <a:ext cx="152400" cy="152400"/>
          </a:xfrm>
          <a:prstGeom prst="rect">
            <a:avLst/>
          </a:prstGeom>
          <a:solidFill>
            <a:srgbClr val="FFF128"/>
          </a:solidFill>
          <a:ln w="38100">
            <a:solidFill>
              <a:srgbClr val="C4C4E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9D9498C-B4ED-E5D5-0C48-CF409F8CFF0E}"/>
              </a:ext>
            </a:extLst>
          </p:cNvPr>
          <p:cNvSpPr/>
          <p:nvPr/>
        </p:nvSpPr>
        <p:spPr>
          <a:xfrm>
            <a:off x="6918016" y="4114800"/>
            <a:ext cx="152400" cy="152400"/>
          </a:xfrm>
          <a:prstGeom prst="rect">
            <a:avLst/>
          </a:prstGeom>
          <a:solidFill>
            <a:srgbClr val="FFF128"/>
          </a:solidFill>
          <a:ln w="38100">
            <a:solidFill>
              <a:srgbClr val="C4C4E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0EFA3EE-AE32-77E6-008D-3795516565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282" y="835811"/>
            <a:ext cx="6178727" cy="4937460"/>
          </a:xfrm>
        </p:spPr>
        <p:txBody>
          <a:bodyPr/>
          <a:lstStyle/>
          <a:p>
            <a:r>
              <a:rPr lang="en-US" dirty="0"/>
              <a:t>Demonstration of two measurement techniques</a:t>
            </a:r>
          </a:p>
          <a:p>
            <a:pPr lvl="1"/>
            <a:r>
              <a:rPr lang="en-US" baseline="30000" dirty="0"/>
              <a:t>51</a:t>
            </a:r>
            <a:r>
              <a:rPr lang="en-US" dirty="0"/>
              <a:t>Co measured via Time-of-Flight Ion Cyclotron Resonance (TOF-ICR)</a:t>
            </a:r>
            <a:r>
              <a:rPr lang="en-US" baseline="30000" dirty="0"/>
              <a:t>[1]</a:t>
            </a:r>
          </a:p>
          <a:p>
            <a:pPr lvl="1"/>
            <a:r>
              <a:rPr lang="en-US" baseline="30000" dirty="0"/>
              <a:t>52</a:t>
            </a:r>
            <a:r>
              <a:rPr lang="en-US" dirty="0"/>
              <a:t>Ni measured via Phase-Imaging Ion Cyclotron Resonance (PI-ICR)</a:t>
            </a:r>
            <a:r>
              <a:rPr lang="en-US" baseline="30000" dirty="0"/>
              <a:t>[2]</a:t>
            </a:r>
          </a:p>
          <a:p>
            <a:r>
              <a:rPr lang="en-US" baseline="30000" dirty="0"/>
              <a:t>51</a:t>
            </a:r>
            <a:r>
              <a:rPr lang="en-US" dirty="0"/>
              <a:t>Co and </a:t>
            </a:r>
            <a:r>
              <a:rPr lang="en-US" baseline="30000" dirty="0"/>
              <a:t>52</a:t>
            </a:r>
            <a:r>
              <a:rPr lang="en-US" dirty="0"/>
              <a:t>Ni masses impact reaction rates in the </a:t>
            </a:r>
            <a:r>
              <a:rPr lang="en-US" i="1" dirty="0"/>
              <a:t>rp</a:t>
            </a:r>
            <a:r>
              <a:rPr lang="en-US" dirty="0"/>
              <a:t>-process</a:t>
            </a:r>
            <a:r>
              <a:rPr lang="en-US" baseline="30000" dirty="0"/>
              <a:t>[3,4]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2F1E466-950F-8667-CA4D-2B95BE43A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Masses of </a:t>
            </a:r>
            <a:r>
              <a:rPr lang="en-US" baseline="30000" dirty="0"/>
              <a:t>51</a:t>
            </a:r>
            <a:r>
              <a:rPr lang="en-US" dirty="0"/>
              <a:t>Co and </a:t>
            </a:r>
            <a:r>
              <a:rPr lang="en-US" baseline="30000" dirty="0"/>
              <a:t>52</a:t>
            </a:r>
            <a:r>
              <a:rPr lang="en-US" dirty="0"/>
              <a:t>Ni Could Impact </a:t>
            </a:r>
            <a:r>
              <a:rPr lang="en-US" i="1" dirty="0"/>
              <a:t>rp</a:t>
            </a:r>
            <a:r>
              <a:rPr lang="en-US" dirty="0"/>
              <a:t>-process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5B05D9-C5D4-30F5-E026-55F15A5CF08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 Erington, NMiA Workshop, 05/12/26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B684B3-28B8-347E-3D1A-35BE74306DA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, Slide 6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05B2741-5A0C-F365-F79E-5C60C1985A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6134" y="5803774"/>
            <a:ext cx="415866" cy="47580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6178923-1858-4AC1-D90A-D5C1819C0C61}"/>
              </a:ext>
            </a:extLst>
          </p:cNvPr>
          <p:cNvSpPr txBox="1"/>
          <p:nvPr/>
        </p:nvSpPr>
        <p:spPr>
          <a:xfrm>
            <a:off x="666222" y="6020768"/>
            <a:ext cx="419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[1] G. Bollen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al.,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Journal Appl. Phys.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89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4355-4374 (1990)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[2] S. Eliseev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al.,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Phys. Rev. Lett.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110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82501 (2013)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[3] L. Zhang 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al.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Chin. Phys. C 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40 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125101 (2016)</a:t>
            </a:r>
          </a:p>
          <a:p>
            <a:r>
              <a:rPr lang="nb-NO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[4] D.A. Nesterenko et al., J. Phys. G </a:t>
            </a:r>
            <a:r>
              <a:rPr lang="nb-NO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44</a:t>
            </a:r>
            <a:r>
              <a:rPr lang="nb-NO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065103 (2017)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BBAEB6F-7331-79BA-8CFF-1E8FF0377FA8}"/>
              </a:ext>
            </a:extLst>
          </p:cNvPr>
          <p:cNvCxnSpPr>
            <a:cxnSpLocks/>
          </p:cNvCxnSpPr>
          <p:nvPr/>
        </p:nvCxnSpPr>
        <p:spPr>
          <a:xfrm flipV="1">
            <a:off x="4648200" y="835811"/>
            <a:ext cx="6629400" cy="6098389"/>
          </a:xfrm>
          <a:prstGeom prst="line">
            <a:avLst/>
          </a:prstGeom>
          <a:ln w="76200">
            <a:solidFill>
              <a:srgbClr val="06430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F80FF16-5342-861E-48B3-1DB59D6B1353}"/>
              </a:ext>
            </a:extLst>
          </p:cNvPr>
          <p:cNvSpPr txBox="1"/>
          <p:nvPr/>
        </p:nvSpPr>
        <p:spPr>
          <a:xfrm rot="19061433">
            <a:off x="6701942" y="4183269"/>
            <a:ext cx="18528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>
                <a:solidFill>
                  <a:srgbClr val="064308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rp</a:t>
            </a:r>
            <a:r>
              <a:rPr lang="en-US" sz="2000" b="1" dirty="0">
                <a:solidFill>
                  <a:srgbClr val="064308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-process</a:t>
            </a:r>
          </a:p>
        </p:txBody>
      </p:sp>
      <p:pic>
        <p:nvPicPr>
          <p:cNvPr id="1027" name="Picture 3">
            <a:extLst>
              <a:ext uri="{FF2B5EF4-FFF2-40B4-BE49-F238E27FC236}">
                <a16:creationId xmlns:a16="http://schemas.microsoft.com/office/drawing/2014/main" id="{28C7D70F-7F03-5700-6AFB-FE56422929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874367"/>
            <a:ext cx="3106319" cy="2823231"/>
          </a:xfrm>
          <a:prstGeom prst="rect">
            <a:avLst/>
          </a:prstGeom>
          <a:noFill/>
          <a:ln w="38100">
            <a:solidFill>
              <a:srgbClr val="C4C4E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16">
            <a:extLst>
              <a:ext uri="{FF2B5EF4-FFF2-40B4-BE49-F238E27FC236}">
                <a16:creationId xmlns:a16="http://schemas.microsoft.com/office/drawing/2014/main" id="{5940CE58-72A5-945B-14D6-E5BECB788044}"/>
              </a:ext>
            </a:extLst>
          </p:cNvPr>
          <p:cNvSpPr txBox="1"/>
          <p:nvPr/>
        </p:nvSpPr>
        <p:spPr>
          <a:xfrm>
            <a:off x="7002794" y="943943"/>
            <a:ext cx="2013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baseline="30000" dirty="0">
                <a:solidFill>
                  <a:srgbClr val="064308"/>
                </a:solidFill>
              </a:rPr>
              <a:t>52</a:t>
            </a:r>
            <a:r>
              <a:rPr lang="en-US" sz="2400" b="1" dirty="0">
                <a:solidFill>
                  <a:srgbClr val="064308"/>
                </a:solidFill>
              </a:rPr>
              <a:t>Ni</a:t>
            </a:r>
            <a:r>
              <a:rPr lang="en-US" sz="2400" b="1" baseline="30000" dirty="0">
                <a:solidFill>
                  <a:srgbClr val="064308"/>
                </a:solidFill>
              </a:rPr>
              <a:t>2+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9084A7A-7E6A-DD74-CF84-4691E1601ECE}"/>
              </a:ext>
            </a:extLst>
          </p:cNvPr>
          <p:cNvSpPr txBox="1"/>
          <p:nvPr/>
        </p:nvSpPr>
        <p:spPr>
          <a:xfrm>
            <a:off x="7089828" y="2932420"/>
            <a:ext cx="1839559" cy="369332"/>
          </a:xfrm>
          <a:prstGeom prst="rect">
            <a:avLst/>
          </a:prstGeom>
          <a:solidFill>
            <a:srgbClr val="FFFFFF">
              <a:alpha val="52157"/>
            </a:srgbClr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4C4EF"/>
                </a:solidFill>
              </a:rPr>
              <a:t>PRELIMINARY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E664170-BBBE-2FE6-E8CE-8C8B635774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4779" y="3035426"/>
            <a:ext cx="3874937" cy="2768348"/>
          </a:xfrm>
          <a:prstGeom prst="rect">
            <a:avLst/>
          </a:prstGeom>
          <a:noFill/>
          <a:ln w="38100">
            <a:solidFill>
              <a:srgbClr val="C4C4E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1">
            <a:extLst>
              <a:ext uri="{FF2B5EF4-FFF2-40B4-BE49-F238E27FC236}">
                <a16:creationId xmlns:a16="http://schemas.microsoft.com/office/drawing/2014/main" id="{C5570E9D-277C-0822-F76E-40213C946406}"/>
              </a:ext>
            </a:extLst>
          </p:cNvPr>
          <p:cNvSpPr txBox="1"/>
          <p:nvPr/>
        </p:nvSpPr>
        <p:spPr>
          <a:xfrm>
            <a:off x="3010717" y="4913499"/>
            <a:ext cx="2013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baseline="30000" dirty="0">
                <a:solidFill>
                  <a:srgbClr val="064308"/>
                </a:solidFill>
              </a:rPr>
              <a:t>51</a:t>
            </a:r>
            <a:r>
              <a:rPr lang="en-US" sz="2400" b="1" dirty="0">
                <a:solidFill>
                  <a:srgbClr val="064308"/>
                </a:solidFill>
              </a:rPr>
              <a:t>Co</a:t>
            </a:r>
            <a:r>
              <a:rPr lang="en-US" sz="2400" b="1" baseline="30000" dirty="0">
                <a:solidFill>
                  <a:srgbClr val="064308"/>
                </a:solidFill>
              </a:rPr>
              <a:t>2+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D3A5248-C5FF-AA3D-43F8-3930FF951E30}"/>
              </a:ext>
            </a:extLst>
          </p:cNvPr>
          <p:cNvSpPr txBox="1"/>
          <p:nvPr/>
        </p:nvSpPr>
        <p:spPr>
          <a:xfrm>
            <a:off x="4451450" y="4995429"/>
            <a:ext cx="1839559" cy="369332"/>
          </a:xfrm>
          <a:prstGeom prst="rect">
            <a:avLst/>
          </a:prstGeom>
          <a:solidFill>
            <a:srgbClr val="FFFFFF">
              <a:alpha val="52157"/>
            </a:srgbClr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4C4EF"/>
                </a:solidFill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23820245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D2934A-29EE-EDA8-8389-2C94E13813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9D809684-2E84-97B4-DC6C-07386365DE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988" y="3574500"/>
            <a:ext cx="4559248" cy="3296993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9F48F389-C19E-3849-DA4B-797B54E420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9632" y="3135946"/>
            <a:ext cx="790685" cy="56203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750B9B6-D2FD-5886-F444-674531861E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6436" y="3009204"/>
            <a:ext cx="628738" cy="56203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874C3C1-0373-0D0B-F59B-B30C4E0806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Isomeric Measurement with PI-ICR at LEBIT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786F80-20FF-22BF-C2EB-43C080F905A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 Erington, NMiA Workshop, 05/12/26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41862F-82C7-252A-41EC-DF7D5F9E05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, Slide 7</a:t>
            </a:r>
          </a:p>
        </p:txBody>
      </p:sp>
      <p:sp>
        <p:nvSpPr>
          <p:cNvPr id="16" name="Right Brace 15">
            <a:extLst>
              <a:ext uri="{FF2B5EF4-FFF2-40B4-BE49-F238E27FC236}">
                <a16:creationId xmlns:a16="http://schemas.microsoft.com/office/drawing/2014/main" id="{96CF510C-4AD6-5EC9-DC77-60C8DFD216C2}"/>
              </a:ext>
            </a:extLst>
          </p:cNvPr>
          <p:cNvSpPr/>
          <p:nvPr/>
        </p:nvSpPr>
        <p:spPr>
          <a:xfrm>
            <a:off x="5228948" y="3797625"/>
            <a:ext cx="262881" cy="2582074"/>
          </a:xfrm>
          <a:prstGeom prst="rightBrace">
            <a:avLst/>
          </a:prstGeom>
          <a:ln>
            <a:solidFill>
              <a:srgbClr val="06430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EE6FD63-F8B6-A306-D9A3-D91E4CF782FB}"/>
              </a:ext>
            </a:extLst>
          </p:cNvPr>
          <p:cNvSpPr txBox="1"/>
          <p:nvPr/>
        </p:nvSpPr>
        <p:spPr>
          <a:xfrm>
            <a:off x="1290915" y="4217833"/>
            <a:ext cx="2976285" cy="461665"/>
          </a:xfrm>
          <a:prstGeom prst="rect">
            <a:avLst/>
          </a:prstGeom>
          <a:solidFill>
            <a:srgbClr val="FFFFFF">
              <a:alpha val="52157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4C4EF"/>
                </a:solidFill>
              </a:rPr>
              <a:t>PRELIMINARY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6F2DB65-9D8B-1348-E129-565CF5E357E0}"/>
                  </a:ext>
                </a:extLst>
              </p:cNvPr>
              <p:cNvSpPr txBox="1"/>
              <p:nvPr/>
            </p:nvSpPr>
            <p:spPr>
              <a:xfrm>
                <a:off x="5360388" y="4895309"/>
                <a:ext cx="234131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=228.5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06430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d>
                      <m:r>
                        <a:rPr lang="en-US" b="0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solidFill>
                            <a:srgbClr val="064308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𝑘𝑒𝑉</m:t>
                      </m:r>
                    </m:oMath>
                  </m:oMathPara>
                </a14:m>
                <a:endParaRPr lang="en-US" dirty="0">
                  <a:solidFill>
                    <a:srgbClr val="064308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6F2DB65-9D8B-1348-E129-565CF5E357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0388" y="4895309"/>
                <a:ext cx="2341310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11">
            <a:extLst>
              <a:ext uri="{FF2B5EF4-FFF2-40B4-BE49-F238E27FC236}">
                <a16:creationId xmlns:a16="http://schemas.microsoft.com/office/drawing/2014/main" id="{D6C9171C-6F9D-8CB4-D350-76D62DB0A8B8}"/>
              </a:ext>
            </a:extLst>
          </p:cNvPr>
          <p:cNvSpPr txBox="1"/>
          <p:nvPr/>
        </p:nvSpPr>
        <p:spPr>
          <a:xfrm>
            <a:off x="1321552" y="3757667"/>
            <a:ext cx="844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baseline="30000" dirty="0">
                <a:solidFill>
                  <a:srgbClr val="064308"/>
                </a:solidFill>
              </a:rPr>
              <a:t>80</a:t>
            </a:r>
            <a:r>
              <a:rPr lang="en-US" sz="2400" b="1" dirty="0">
                <a:solidFill>
                  <a:srgbClr val="064308"/>
                </a:solidFill>
              </a:rPr>
              <a:t>Y</a:t>
            </a:r>
            <a:r>
              <a:rPr lang="en-US" sz="2400" b="1" baseline="30000" dirty="0">
                <a:solidFill>
                  <a:srgbClr val="064308"/>
                </a:solidFill>
              </a:rPr>
              <a:t>2+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0DD614-C3C6-BE2E-40E7-7E0F04C3599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54440" y="3586324"/>
            <a:ext cx="2743583" cy="2695951"/>
          </a:xfrm>
          <a:prstGeom prst="rect">
            <a:avLst/>
          </a:prstGeom>
          <a:ln>
            <a:solidFill>
              <a:srgbClr val="064308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D01E19C-F6E4-FD82-4363-31C96E228F05}"/>
              </a:ext>
            </a:extLst>
          </p:cNvPr>
          <p:cNvSpPr txBox="1"/>
          <p:nvPr/>
        </p:nvSpPr>
        <p:spPr>
          <a:xfrm>
            <a:off x="9065473" y="4726344"/>
            <a:ext cx="914400" cy="3077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aseline="30000" dirty="0"/>
              <a:t>78</a:t>
            </a:r>
            <a:r>
              <a:rPr lang="en-US" sz="1400" dirty="0"/>
              <a:t>Y ex. 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0D46ACD-0236-8A5E-5EED-E5D86D42277B}"/>
              </a:ext>
            </a:extLst>
          </p:cNvPr>
          <p:cNvSpPr txBox="1"/>
          <p:nvPr/>
        </p:nvSpPr>
        <p:spPr>
          <a:xfrm>
            <a:off x="10665673" y="5086073"/>
            <a:ext cx="838200" cy="3077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8EC182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aseline="30000" dirty="0"/>
              <a:t>78</a:t>
            </a:r>
            <a:r>
              <a:rPr lang="en-US" sz="1400" dirty="0"/>
              <a:t>Y g. s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3B473EF3-7868-7C3E-255C-2C37E53206D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54440" y="808021"/>
            <a:ext cx="2743583" cy="2694938"/>
          </a:xfrm>
          <a:prstGeom prst="rect">
            <a:avLst/>
          </a:prstGeom>
          <a:ln>
            <a:solidFill>
              <a:srgbClr val="064308"/>
            </a:solidFill>
          </a:ln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1842DEA1-E0E9-4DF5-F235-7E613DD97746}"/>
              </a:ext>
            </a:extLst>
          </p:cNvPr>
          <p:cNvSpPr txBox="1"/>
          <p:nvPr/>
        </p:nvSpPr>
        <p:spPr>
          <a:xfrm>
            <a:off x="10665673" y="2759170"/>
            <a:ext cx="838200" cy="3077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aseline="30000" dirty="0"/>
              <a:t>80</a:t>
            </a:r>
            <a:r>
              <a:rPr lang="en-US" sz="1400" dirty="0"/>
              <a:t>Y g. 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3FD2816-2329-FF6E-7ABF-DFE5E99DBC99}"/>
              </a:ext>
            </a:extLst>
          </p:cNvPr>
          <p:cNvSpPr txBox="1"/>
          <p:nvPr/>
        </p:nvSpPr>
        <p:spPr>
          <a:xfrm>
            <a:off x="9311831" y="1049992"/>
            <a:ext cx="914400" cy="3077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aseline="30000" dirty="0"/>
              <a:t>80</a:t>
            </a:r>
            <a:r>
              <a:rPr lang="en-US" sz="1400" dirty="0"/>
              <a:t>Y ex. 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2DA24A5-732D-E6A7-D184-40E5FFC30AAC}"/>
              </a:ext>
            </a:extLst>
          </p:cNvPr>
          <p:cNvSpPr txBox="1"/>
          <p:nvPr/>
        </p:nvSpPr>
        <p:spPr>
          <a:xfrm>
            <a:off x="8895699" y="3071485"/>
            <a:ext cx="1839559" cy="369332"/>
          </a:xfrm>
          <a:prstGeom prst="rect">
            <a:avLst/>
          </a:prstGeom>
          <a:solidFill>
            <a:srgbClr val="FFFFFF">
              <a:alpha val="52157"/>
            </a:srgbClr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4C4EF"/>
                </a:solidFill>
              </a:rPr>
              <a:t>PRELIMINARY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8FC950F-6731-FF4E-6816-E46AD931831B}"/>
              </a:ext>
            </a:extLst>
          </p:cNvPr>
          <p:cNvSpPr txBox="1"/>
          <p:nvPr/>
        </p:nvSpPr>
        <p:spPr>
          <a:xfrm>
            <a:off x="8895699" y="5823560"/>
            <a:ext cx="1839559" cy="369332"/>
          </a:xfrm>
          <a:prstGeom prst="rect">
            <a:avLst/>
          </a:prstGeom>
          <a:solidFill>
            <a:srgbClr val="FFFFFF">
              <a:alpha val="52157"/>
            </a:srgbClr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4C4EF"/>
                </a:solidFill>
              </a:rPr>
              <a:t>PRELIMINARY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244AF00F-F1E7-6FE8-3E4E-46B6A9036C6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1600" y="825825"/>
                <a:ext cx="8356600" cy="2971800"/>
              </a:xfrm>
            </p:spPr>
            <p:txBody>
              <a:bodyPr/>
              <a:lstStyle/>
              <a:p>
                <a:r>
                  <a:rPr lang="en-US" dirty="0"/>
                  <a:t>Under certain temperature conditions an isomeric state can act as a distinct species – “</a:t>
                </a:r>
                <a:r>
                  <a:rPr lang="en-US" dirty="0" err="1"/>
                  <a:t>astromer</a:t>
                </a:r>
                <a:r>
                  <a:rPr lang="en-US" dirty="0"/>
                  <a:t>”</a:t>
                </a:r>
              </a:p>
              <a:p>
                <a:r>
                  <a:rPr lang="en-US" dirty="0"/>
                  <a:t>Zr, Y, Nb run – measured two isomers in PI-ICR</a:t>
                </a:r>
              </a:p>
              <a:p>
                <a:pPr lvl="1"/>
                <a:r>
                  <a:rPr lang="en-US" baseline="30000" dirty="0"/>
                  <a:t>80</a:t>
                </a:r>
                <a:r>
                  <a:rPr lang="en-US" dirty="0"/>
                  <a:t>Y</a:t>
                </a:r>
                <a:r>
                  <a:rPr lang="en-US" dirty="0">
                    <a:solidFill>
                      <a:schemeClr val="tx1"/>
                    </a:solidFill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1/2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30.1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𝑠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:r>
                  <a:rPr lang="en-US" dirty="0"/>
                  <a:t>(</a:t>
                </a:r>
                <a:r>
                  <a:rPr lang="en-US" dirty="0" err="1"/>
                  <a:t>g.s</a:t>
                </a:r>
                <a:r>
                  <a:rPr lang="en-US" dirty="0"/>
                  <a:t>);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1/2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4.8</m:t>
                    </m:r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 (isomer)</a:t>
                </a:r>
              </a:p>
              <a:p>
                <a:pPr lvl="1"/>
                <a:r>
                  <a:rPr lang="en-US" baseline="30000" dirty="0"/>
                  <a:t>78</a:t>
                </a:r>
                <a:r>
                  <a:rPr lang="en-US" dirty="0"/>
                  <a:t>Y: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1/2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50 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𝑚𝑠</m:t>
                    </m:r>
                  </m:oMath>
                </a14:m>
                <a:r>
                  <a:rPr lang="en-US" dirty="0"/>
                  <a:t> (</a:t>
                </a:r>
                <a:r>
                  <a:rPr lang="en-US" dirty="0" err="1"/>
                  <a:t>g.s</a:t>
                </a:r>
                <a:r>
                  <a:rPr lang="en-US" dirty="0"/>
                  <a:t>);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1/2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5</m:t>
                    </m:r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.8 </m:t>
                    </m:r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 (isomer)</a:t>
                </a:r>
              </a:p>
              <a:p>
                <a:r>
                  <a:rPr lang="en-US" dirty="0"/>
                  <a:t>First demonstration of isomers for LEBIT</a:t>
                </a:r>
              </a:p>
              <a:p>
                <a:pPr lvl="1"/>
                <a:r>
                  <a:rPr lang="en-US" baseline="30000" dirty="0"/>
                  <a:t>78</a:t>
                </a:r>
                <a:r>
                  <a:rPr lang="en-US" dirty="0"/>
                  <a:t>Y, </a:t>
                </a:r>
                <a:r>
                  <a:rPr lang="en-US" baseline="30000" dirty="0"/>
                  <a:t>78m</a:t>
                </a:r>
                <a:r>
                  <a:rPr lang="en-US" dirty="0"/>
                  <a:t>Y: new measurement of ground state</a:t>
                </a:r>
              </a:p>
              <a:p>
                <a:pPr lvl="1"/>
                <a:r>
                  <a:rPr lang="en-US" baseline="30000" dirty="0"/>
                  <a:t>80</a:t>
                </a:r>
                <a:r>
                  <a:rPr lang="en-US" dirty="0"/>
                  <a:t>Y, </a:t>
                </a:r>
                <a:r>
                  <a:rPr lang="en-US" baseline="30000" dirty="0"/>
                  <a:t>80m</a:t>
                </a:r>
                <a:r>
                  <a:rPr lang="en-US" dirty="0"/>
                  <a:t>Y: in agreement with Atomic Mass Evaluation + gamma spec</a:t>
                </a:r>
                <a:r>
                  <a:rPr lang="en-US" baseline="30000" dirty="0"/>
                  <a:t>[1]</a:t>
                </a:r>
              </a:p>
            </p:txBody>
          </p:sp>
        </mc:Choice>
        <mc:Fallback xmlns="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244AF00F-F1E7-6FE8-3E4E-46B6A9036C6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1600" y="825825"/>
                <a:ext cx="8356600" cy="2971800"/>
              </a:xfrm>
              <a:blipFill>
                <a:blip r:embed="rId9"/>
                <a:stretch>
                  <a:fillRect l="-1896" t="-3893" r="-26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99826E20-1B6A-1109-BA5C-7145E9242F28}"/>
              </a:ext>
            </a:extLst>
          </p:cNvPr>
          <p:cNvSpPr txBox="1"/>
          <p:nvPr/>
        </p:nvSpPr>
        <p:spPr>
          <a:xfrm>
            <a:off x="5336255" y="6581001"/>
            <a:ext cx="32997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[1] J. Döring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al.,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Phys. Rev. C 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57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1159 (1998)</a:t>
            </a:r>
          </a:p>
        </p:txBody>
      </p:sp>
    </p:spTree>
    <p:extLst>
      <p:ext uri="{BB962C8B-B14F-4D97-AF65-F5344CB8AC3E}">
        <p14:creationId xmlns:p14="http://schemas.microsoft.com/office/powerpoint/2010/main" val="147274660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37.25"/>
  <p:tag name="ORIGINALWIDTH" val="506.25"/>
  <p:tag name="LATEXADDIN" val="\documentclass{article}&#10;\usepackage{amsmath}&#10;\pagestyle{empty}&#10;\begin{document}&#10;&#10;$\omega_{c}=\frac{q}{m}B$&#10;&#10;&#10;\end{document}"/>
  <p:tag name="IGUANATEXSIZE" val="20"/>
  <p:tag name="IGUANATEXCURSOR" val="104"/>
</p:tagLst>
</file>

<file path=ppt/theme/theme1.xml><?xml version="1.0" encoding="utf-8"?>
<a:theme xmlns:a="http://schemas.openxmlformats.org/drawingml/2006/main" name="1_FRIB3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10_CKG FRIB no-line h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KG FRIB no-line 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KG FRIB no-line h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8">
        <a:dk1>
          <a:srgbClr val="000000"/>
        </a:dk1>
        <a:lt1>
          <a:srgbClr val="FFFFFF"/>
        </a:lt1>
        <a:dk2>
          <a:srgbClr val="1F1DE8"/>
        </a:dk2>
        <a:lt2>
          <a:srgbClr val="007469"/>
        </a:lt2>
        <a:accent1>
          <a:srgbClr val="FC0128"/>
        </a:accent1>
        <a:accent2>
          <a:srgbClr val="CF16CE"/>
        </a:accent2>
        <a:accent3>
          <a:srgbClr val="FFFFFF"/>
        </a:accent3>
        <a:accent4>
          <a:srgbClr val="000000"/>
        </a:accent4>
        <a:accent5>
          <a:srgbClr val="FDAAAC"/>
        </a:accent5>
        <a:accent6>
          <a:srgbClr val="BB13BA"/>
        </a:accent6>
        <a:hlink>
          <a:srgbClr val="F39FD1"/>
        </a:hlink>
        <a:folHlink>
          <a:srgbClr val="7C0F5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FRIB-PowerPoint-Template-16x9-v5" id="{386E0BD5-C86C-4D62-9771-31771216E89C}" vid="{4ACF4385-ADC6-4C4F-9B7B-D66EF0FAE73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Controlled Document" ma:contentTypeID="0x010100A77CE2F963BD5C4AB895E5E1F954079C" ma:contentTypeVersion="16" ma:contentTypeDescription="Create a new document." ma:contentTypeScope="" ma:versionID="afdac9f8058ac176136f3d7adb595399">
  <xsd:schema xmlns:xsd="http://www.w3.org/2001/XMLSchema" xmlns:xs="http://www.w3.org/2001/XMLSchema" xmlns:p="http://schemas.microsoft.com/office/2006/metadata/properties" xmlns:ns1="http://schemas.microsoft.com/sharepoint/v3" xmlns:ns3="6819902c-d263-4340-a3b4-c7375668d2ad" xmlns:ns4="51b9806a-5185-426e-8026-9f8401f8c974" xmlns:ns5="27e6a43e-a4c4-4f52-b0e1-49827a209077" targetNamespace="http://schemas.microsoft.com/office/2006/metadata/properties" ma:root="true" ma:fieldsID="c30e777042fe99c0ff3ef036ff66f7c5" ns1:_="" ns3:_="" ns4:_="" ns5:_="">
    <xsd:import namespace="http://schemas.microsoft.com/sharepoint/v3"/>
    <xsd:import namespace="6819902c-d263-4340-a3b4-c7375668d2ad"/>
    <xsd:import namespace="51b9806a-5185-426e-8026-9f8401f8c974"/>
    <xsd:import namespace="27e6a43e-a4c4-4f52-b0e1-49827a209077"/>
    <xsd:element name="properties">
      <xsd:complexType>
        <xsd:sequence>
          <xsd:element name="documentManagement">
            <xsd:complexType>
              <xsd:all>
                <xsd:element ref="ns3:Filtered_x0020_Document_x0020_Number0" minOccurs="0"/>
                <xsd:element ref="ns4:WBS_x0020_Abbreviation" minOccurs="0"/>
                <xsd:element ref="ns4:Identifier" minOccurs="0"/>
                <xsd:element ref="ns4:Formatted_x0020_Sequence_x0020_Number" minOccurs="0"/>
                <xsd:element ref="ns4:Formatted_x0020_Revision" minOccurs="0"/>
                <xsd:element ref="ns4:InternalSigners" minOccurs="0"/>
                <xsd:element ref="ns4:ExternalSigners" minOccurs="0"/>
                <xsd:element ref="ns4:AuthorizingDoc" minOccurs="0"/>
                <xsd:element ref="ns4:AuthorizedDocs" minOccurs="0"/>
                <xsd:element ref="ns4:AuthorizingComm_x0026_Boards" minOccurs="0"/>
                <xsd:element ref="ns4:Author1" minOccurs="0"/>
                <xsd:element ref="ns4:Revision_x0020_History" minOccurs="0"/>
                <xsd:element ref="ns5:Document_x0020_Number" minOccurs="0"/>
                <xsd:element ref="ns3:k249c3db22e246c8be4b953e603e4d6b" minOccurs="0"/>
                <xsd:element ref="ns3:e9dd64bcc98445289e39b91f109bdcd5" minOccurs="0"/>
                <xsd:element ref="ns3:af7f2bdd3e3f4144927c8f46bf137639" minOccurs="0"/>
                <xsd:element ref="ns3:i71e836a5a224468bea9b04c4fae55f7" minOccurs="0"/>
                <xsd:element ref="ns5:TaxCatchAll" minOccurs="0"/>
                <xsd:element ref="ns1:_dlc_Exempt" minOccurs="0"/>
                <xsd:element ref="ns3:adda98769e204859847d571c1cc4aba8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dlc_Exempt" ma:index="31" nillable="true" ma:displayName="Exempt from Policy" ma:hidden="true" ma:internalName="_dlc_Exempt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19902c-d263-4340-a3b4-c7375668d2ad" elementFormDefault="qualified">
    <xsd:import namespace="http://schemas.microsoft.com/office/2006/documentManagement/types"/>
    <xsd:import namespace="http://schemas.microsoft.com/office/infopath/2007/PartnerControls"/>
    <xsd:element name="Filtered_x0020_Document_x0020_Number0" ma:index="3" nillable="true" ma:displayName="Filtered Document Number" ma:list="9fecad60-3c5f-4b1e-97fe-bd29726213cb" ma:internalName="Filtered_x0020_Document_x0020_Number0" ma:showField="03f48824-29a8-4910-b16b-2538dd33bf46" ma:web="27e6a43e-a4c4-4f52-b0e1-49827a209077">
      <xsd:simpleType>
        <xsd:restriction base="dms:Unknown"/>
      </xsd:simpleType>
    </xsd:element>
    <xsd:element name="k249c3db22e246c8be4b953e603e4d6b" ma:index="24" nillable="true" ma:taxonomy="true" ma:internalName="k249c3db22e246c8be4b953e603e4d6b" ma:taxonomyFieldName="Author_" ma:displayName="Author_" ma:indexed="true" ma:default="" ma:fieldId="{4249c3db-22e2-46c8-be4b-953e603e4d6b}" ma:sspId="e79ac590-b2ba-4d84-8233-e7113f930f2a" ma:termSetId="9a961305-3498-445e-9205-fc8019e3f968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e9dd64bcc98445289e39b91f109bdcd5" ma:index="26" nillable="true" ma:taxonomy="true" ma:internalName="e9dd64bcc98445289e39b91f109bdcd5" ma:taxonomyFieldName="Subcategory_" ma:displayName="Subcategory_" ma:indexed="true" ma:default="" ma:fieldId="{e9dd64bc-c984-4528-9e39-b91f109bdcd5}" ma:sspId="e79ac590-b2ba-4d84-8233-e7113f930f2a" ma:termSetId="df4988c2-6ea7-4775-a660-7ca64affa0f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af7f2bdd3e3f4144927c8f46bf137639" ma:index="27" nillable="true" ma:taxonomy="true" ma:internalName="af7f2bdd3e3f4144927c8f46bf137639" ma:taxonomyFieldName="_x0057_BS0" ma:displayName="WBS" ma:indexed="true" ma:default="" ma:fieldId="{af7f2bdd-3e3f-4144-927c-8f46bf137639}" ma:sspId="e79ac590-b2ba-4d84-8233-e7113f930f2a" ma:termSetId="5af71c37-dbbc-4bcd-b94e-7a1ec876d16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71e836a5a224468bea9b04c4fae55f7" ma:index="28" nillable="true" ma:taxonomy="true" ma:internalName="i71e836a5a224468bea9b04c4fae55f7" ma:taxonomyFieldName="Tags10" ma:displayName="Tags" ma:default="" ma:fieldId="{271e836a-5a22-4468-bea9-b04c4fae55f7}" ma:taxonomyMulti="true" ma:sspId="e79ac590-b2ba-4d84-8233-e7113f930f2a" ma:termSetId="15758f5a-2859-4efe-a184-c420225ff4a1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adda98769e204859847d571c1cc4aba8" ma:index="32" nillable="true" ma:displayName="EC Keywords_0" ma:hidden="true" ma:internalName="adda98769e204859847d571c1cc4aba8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b9806a-5185-426e-8026-9f8401f8c974" elementFormDefault="qualified">
    <xsd:import namespace="http://schemas.microsoft.com/office/2006/documentManagement/types"/>
    <xsd:import namespace="http://schemas.microsoft.com/office/infopath/2007/PartnerControls"/>
    <xsd:element name="WBS_x0020_Abbreviation" ma:index="4" nillable="true" ma:displayName="WBS Abbreviation" ma:indexed="true" ma:internalName="WBS_x0020_Abbreviation">
      <xsd:simpleType>
        <xsd:restriction base="dms:Text">
          <xsd:maxLength value="255"/>
        </xsd:restriction>
      </xsd:simpleType>
    </xsd:element>
    <xsd:element name="Identifier" ma:index="5" nillable="true" ma:displayName="Identifier" ma:internalName="Identifier">
      <xsd:simpleType>
        <xsd:restriction base="dms:Text">
          <xsd:maxLength value="255"/>
        </xsd:restriction>
      </xsd:simpleType>
    </xsd:element>
    <xsd:element name="Formatted_x0020_Sequence_x0020_Number" ma:index="6" nillable="true" ma:displayName="Formatted Sequence Number" ma:indexed="true" ma:internalName="Formatted_x0020_Sequence_x0020_Number">
      <xsd:simpleType>
        <xsd:restriction base="dms:Text">
          <xsd:maxLength value="255"/>
        </xsd:restriction>
      </xsd:simpleType>
    </xsd:element>
    <xsd:element name="Formatted_x0020_Revision" ma:index="7" nillable="true" ma:displayName="Formatted Revision" ma:internalName="Formatted_x0020_Revision">
      <xsd:simpleType>
        <xsd:restriction base="dms:Text">
          <xsd:maxLength value="255"/>
        </xsd:restriction>
      </xsd:simpleType>
    </xsd:element>
    <xsd:element name="InternalSigners" ma:index="8" nillable="true" ma:displayName="Internal Signers" ma:list="UserInfo" ma:SharePointGroup="0" ma:internalName="InternalSigners" ma:showField="Titl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xternalSigners" ma:index="9" nillable="true" ma:displayName="External Signers" ma:internalName="ExternalSigners">
      <xsd:simpleType>
        <xsd:restriction base="dms:Note">
          <xsd:maxLength value="255"/>
        </xsd:restriction>
      </xsd:simpleType>
    </xsd:element>
    <xsd:element name="AuthorizingDoc" ma:index="10" nillable="true" ma:displayName="Authorizing Doc" ma:internalName="AuthorizingDoc">
      <xsd:simpleType>
        <xsd:restriction base="dms:Note">
          <xsd:maxLength value="255"/>
        </xsd:restriction>
      </xsd:simpleType>
    </xsd:element>
    <xsd:element name="AuthorizedDocs" ma:index="11" nillable="true" ma:displayName="Authorized Docs" ma:internalName="AuthorizedDocs">
      <xsd:simpleType>
        <xsd:restriction base="dms:Note">
          <xsd:maxLength value="255"/>
        </xsd:restriction>
      </xsd:simpleType>
    </xsd:element>
    <xsd:element name="AuthorizingComm_x0026_Boards" ma:index="12" nillable="true" ma:displayName="Authorizing Comm &amp; Board" ma:internalName="AuthorizingComm_x0026_Boards">
      <xsd:simpleType>
        <xsd:restriction base="dms:Note">
          <xsd:maxLength value="255"/>
        </xsd:restriction>
      </xsd:simpleType>
    </xsd:element>
    <xsd:element name="Author1" ma:index="16" nillable="true" ma:displayName="Author1" ma:internalName="Author1">
      <xsd:simpleType>
        <xsd:restriction base="dms:Text">
          <xsd:maxLength value="255"/>
        </xsd:restriction>
      </xsd:simpleType>
    </xsd:element>
    <xsd:element name="Revision_x0020_History" ma:index="18" nillable="true" ma:displayName="Revision History" ma:internalName="Revision_x0020_History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e6a43e-a4c4-4f52-b0e1-49827a209077" elementFormDefault="qualified">
    <xsd:import namespace="http://schemas.microsoft.com/office/2006/documentManagement/types"/>
    <xsd:import namespace="http://schemas.microsoft.com/office/infopath/2007/PartnerControls"/>
    <xsd:element name="Document_x0020_Number" ma:index="19" nillable="true" ma:displayName="Document Number" ma:hidden="true" ma:list="{9fecad60-3c5f-4b1e-97fe-bd29726213cb}" ma:internalName="Document_x0020_Number" ma:readOnly="false" ma:showField="Document_x0020_Number" ma:web="27e6a43e-a4c4-4f52-b0e1-49827a209077">
      <xsd:simpleType>
        <xsd:restriction base="dms:Lookup"/>
      </xsd:simpleType>
    </xsd:element>
    <xsd:element name="TaxCatchAll" ma:index="29" nillable="true" ma:displayName="Taxonomy Catch All Column" ma:hidden="true" ma:list="{aa28423a-96a4-4fb2-8cce-b1b4f3e5b10f}" ma:internalName="TaxCatchAll" ma:showField="CatchAllData" ma:web="27e6a43e-a4c4-4f52-b0e1-49827a2090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3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TaxCatchAll xmlns="27e6a43e-a4c4-4f52-b0e1-49827a209077">
      <Value>447</Value>
      <Value>283</Value>
      <Value>471</Value>
    </TaxCatchAll>
    <Document_x0020_Number xmlns="27e6a43e-a4c4-4f52-b0e1-49827a209077">45183</Document_x0020_Number>
    <AuthorizedDocs xmlns="51b9806a-5185-426e-8026-9f8401f8c974" xsi:nil="true"/>
    <Formatted_x0020_Sequence_x0020_Number xmlns="51b9806a-5185-426e-8026-9f8401f8c974">000454</Formatted_x0020_Sequence_x0020_Number>
    <Author1 xmlns="51b9806a-5185-426e-8026-9f8401f8c974">Parsons, Alex|61354939-8ef1-40bf-a344-a283b52ba8e0</Author1>
    <af7f2bdd3e3f4144927c8f46bf137639 xmlns="6819902c-d263-4340-a3b4-c7375668d2ad">
      <Terms xmlns="http://schemas.microsoft.com/office/infopath/2007/PartnerControls">
        <TermInfo xmlns="http://schemas.microsoft.com/office/infopath/2007/PartnerControls">
          <TermName xmlns="http://schemas.microsoft.com/office/infopath/2007/PartnerControls">S10000 Management and Administration</TermName>
          <TermId xmlns="http://schemas.microsoft.com/office/infopath/2007/PartnerControls">26ad7ea8-87d4-42ac-9781-b7fff1d89416</TermId>
        </TermInfo>
      </Terms>
    </af7f2bdd3e3f4144927c8f46bf137639>
    <WBS_x0020_Abbreviation xmlns="51b9806a-5185-426e-8026-9f8401f8c974">S10000</WBS_x0020_Abbreviation>
    <InternalSigners xmlns="51b9806a-5185-426e-8026-9f8401f8c974">
      <UserInfo>
        <DisplayName>King, Karen</DisplayName>
        <AccountId>18</AccountId>
        <AccountType/>
      </UserInfo>
    </InternalSigners>
    <k249c3db22e246c8be4b953e603e4d6b xmlns="6819902c-d263-4340-a3b4-c7375668d2ad">
      <Terms xmlns="http://schemas.microsoft.com/office/infopath/2007/PartnerControls">
        <TermInfo xmlns="http://schemas.microsoft.com/office/infopath/2007/PartnerControls">
          <TermName xmlns="http://schemas.microsoft.com/office/infopath/2007/PartnerControls">Parsons, Alex</TermName>
          <TermId xmlns="http://schemas.microsoft.com/office/infopath/2007/PartnerControls">61354939-8ef1-40bf-a344-a283b52ba8e0</TermId>
        </TermInfo>
      </Terms>
    </k249c3db22e246c8be4b953e603e4d6b>
    <ExternalSigners xmlns="51b9806a-5185-426e-8026-9f8401f8c974" xsi:nil="true"/>
    <AuthorizingDoc xmlns="51b9806a-5185-426e-8026-9f8401f8c974" xsi:nil="true"/>
    <i71e836a5a224468bea9b04c4fae55f7 xmlns="6819902c-d263-4340-a3b4-c7375668d2ad">
      <Terms xmlns="http://schemas.microsoft.com/office/infopath/2007/PartnerControls"/>
    </i71e836a5a224468bea9b04c4fae55f7>
    <e9dd64bcc98445289e39b91f109bdcd5 xmlns="6819902c-d263-4340-a3b4-c7375668d2ad">
      <Terms xmlns="http://schemas.microsoft.com/office/infopath/2007/PartnerControls">
        <TermInfo xmlns="http://schemas.microsoft.com/office/infopath/2007/PartnerControls">
          <TermName xmlns="http://schemas.microsoft.com/office/infopath/2007/PartnerControls">FM</TermName>
          <TermId xmlns="http://schemas.microsoft.com/office/infopath/2007/PartnerControls">6b363047-e12c-44ec-9837-aeed4884c22d</TermId>
        </TermInfo>
      </Terms>
    </e9dd64bcc98445289e39b91f109bdcd5>
    <Filtered_x0020_Document_x0020_Number0 xmlns="6819902c-d263-4340-a3b4-c7375668d2ad">45183</Filtered_x0020_Document_x0020_Number0>
    <Identifier xmlns="51b9806a-5185-426e-8026-9f8401f8c974">FM</Identifier>
    <Formatted_x0020_Revision xmlns="51b9806a-5185-426e-8026-9f8401f8c974">003</Formatted_x0020_Revision>
    <Revision_x0020_History xmlns="51b9806a-5185-426e-8026-9f8401f8c974">Updated CA instructions on slide 3, Revised notes on text color on slide 9
</Revision_x0020_History>
    <adda98769e204859847d571c1cc4aba8 xmlns="6819902c-d263-4340-a3b4-c7375668d2ad" xsi:nil="true"/>
    <AuthorizingComm_x0026_Boards xmlns="51b9806a-5185-426e-8026-9f8401f8c974" xsi:nil="true"/>
  </documentManagement>
</p:properties>
</file>

<file path=customXml/item3.xml><?xml version="1.0" encoding="utf-8"?>
<?mso-contentType ?>
<p:Policy xmlns:p="office.server.policy" id="" local="true">
  <p:Name>Controlled Document</p:Name>
  <p:Description/>
  <p:Statement/>
  <p:PolicyItems>
    <p:PolicyItem featureId="Microsoft.Office.RecordsManagement.PolicyFeatures.PolicyAudit" staticId="0x0101005B1FD2F7289FF44494593DF6B04CC580|8138272" UniqueId="d2e935fd-7aec-4982-a92c-0eafd6a3e49f">
      <p:Name>Auditing</p:Name>
      <p:Description>Audits user actions on documents and list items to the Audit Log.</p:Description>
      <p:CustomData>
        <Audit>
          <Update/>
          <View/>
          <CheckInOut/>
          <MoveCopy/>
          <DeleteRestore/>
        </Audit>
      </p:CustomData>
    </p:PolicyItem>
  </p:PolicyItems>
</p:Policy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87279E9-029E-40B5-9EA9-88D004C7ED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819902c-d263-4340-a3b4-c7375668d2ad"/>
    <ds:schemaRef ds:uri="51b9806a-5185-426e-8026-9f8401f8c974"/>
    <ds:schemaRef ds:uri="27e6a43e-a4c4-4f52-b0e1-49827a2090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4BA702D-F6E6-4314-8945-369A109C75F9}">
  <ds:schemaRefs>
    <ds:schemaRef ds:uri="http://purl.org/dc/dcmitype/"/>
    <ds:schemaRef ds:uri="http://schemas.microsoft.com/office/2006/documentManagement/types"/>
    <ds:schemaRef ds:uri="http://purl.org/dc/elements/1.1/"/>
    <ds:schemaRef ds:uri="http://schemas.microsoft.com/sharepoint/v4"/>
    <ds:schemaRef ds:uri="http://purl.org/dc/terms/"/>
    <ds:schemaRef ds:uri="http://schemas.microsoft.com/office/2006/metadata/properties"/>
    <ds:schemaRef ds:uri="eabd35fa-70f7-4707-bb94-f0fb9d38b1ac"/>
    <ds:schemaRef ds:uri="31ac3772-10db-466f-87b2-5ca6a813de61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27e6a43e-a4c4-4f52-b0e1-49827a209077"/>
    <ds:schemaRef ds:uri="51b9806a-5185-426e-8026-9f8401f8c974"/>
    <ds:schemaRef ds:uri="6819902c-d263-4340-a3b4-c7375668d2ad"/>
  </ds:schemaRefs>
</ds:datastoreItem>
</file>

<file path=customXml/itemProps3.xml><?xml version="1.0" encoding="utf-8"?>
<ds:datastoreItem xmlns:ds="http://schemas.openxmlformats.org/officeDocument/2006/customXml" ds:itemID="{6927942A-61A9-4118-A144-DE7F84F21C4A}">
  <ds:schemaRefs>
    <ds:schemaRef ds:uri="office.server.policy"/>
  </ds:schemaRefs>
</ds:datastoreItem>
</file>

<file path=customXml/itemProps4.xml><?xml version="1.0" encoding="utf-8"?>
<ds:datastoreItem xmlns:ds="http://schemas.openxmlformats.org/officeDocument/2006/customXml" ds:itemID="{8B76CD61-6042-403B-B3F6-04E51A8FF76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8925</TotalTime>
  <Words>2161</Words>
  <Application>Microsoft Macintosh PowerPoint</Application>
  <PresentationFormat>Widescreen</PresentationFormat>
  <Paragraphs>394</Paragraphs>
  <Slides>22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3" baseType="lpstr">
      <vt:lpstr>ＭＳ Ｐゴシック</vt:lpstr>
      <vt:lpstr>ヒラギノ角ゴ Pro W3</vt:lpstr>
      <vt:lpstr>Arial</vt:lpstr>
      <vt:lpstr>Arial Black</vt:lpstr>
      <vt:lpstr>Calibri</vt:lpstr>
      <vt:lpstr>Cambria Math</vt:lpstr>
      <vt:lpstr>Helvetica</vt:lpstr>
      <vt:lpstr>Lucida Grande</vt:lpstr>
      <vt:lpstr>Times New Roman</vt:lpstr>
      <vt:lpstr>Wingdings</vt:lpstr>
      <vt:lpstr>1_FRIB3</vt:lpstr>
      <vt:lpstr>Current Capabilities and Future Advancement for Astrophysical Mass Measurements with LEBIT at FRIB</vt:lpstr>
      <vt:lpstr>Status of Precise Mass Measurements</vt:lpstr>
      <vt:lpstr>Outline</vt:lpstr>
      <vt:lpstr>Rare Isotopes Must Be Stopped Before Measurement</vt:lpstr>
      <vt:lpstr>Beam Stopping at FRIB</vt:lpstr>
      <vt:lpstr>The Low Energy Beam and Ion Trap (LEBIT) Facility</vt:lpstr>
      <vt:lpstr>LEBIT Performs Measurements Near the Proton Dripline</vt:lpstr>
      <vt:lpstr>Masses of 51Co and 52Ni Could Impact rp-process</vt:lpstr>
      <vt:lpstr>First Isomeric Measurement with PI-ICR at LEBIT</vt:lpstr>
      <vt:lpstr>Contamination from Gas Stopping is a Challenge</vt:lpstr>
      <vt:lpstr>High-Resolution Mass Separator (HRMS) Increases m/δm </vt:lpstr>
      <vt:lpstr>MR-TOF-MS for Mass Separation and Science </vt:lpstr>
      <vt:lpstr>PI-ICR Upgrade to Improve Isomeric Beam Purification</vt:lpstr>
      <vt:lpstr>Future Science Program Requires Ultimate Sensitivity</vt:lpstr>
      <vt:lpstr>SIPT Provides Access to the Most Exotic Nuclei</vt:lpstr>
      <vt:lpstr>Conclusions and Outlook</vt:lpstr>
      <vt:lpstr>Thank You!</vt:lpstr>
      <vt:lpstr>PowerPoint Presentation</vt:lpstr>
      <vt:lpstr>LEBIT Uses Penning Trap Mass Spectrometry</vt:lpstr>
      <vt:lpstr>TOF-ICR is a Well-Established and Reliable Method</vt:lpstr>
      <vt:lpstr>PI-ICR is More Precise and Requires Fewer Ions</vt:lpstr>
      <vt:lpstr>FT-ICR Enables Precision Measurements with a Single Ion</vt:lpstr>
    </vt:vector>
  </TitlesOfParts>
  <Company>MSU NSCL/FRIB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FRIB PowerPoint Template</dc:title>
  <dc:subject>S10000-FM-000454-R003</dc:subject>
  <dc:creator>Parsons, Alex</dc:creator>
  <cp:lastModifiedBy>Erington, Hannah</cp:lastModifiedBy>
  <cp:revision>32</cp:revision>
  <cp:lastPrinted>2023-04-27T17:51:02Z</cp:lastPrinted>
  <dcterms:created xsi:type="dcterms:W3CDTF">2023-05-16T14:40:51Z</dcterms:created>
  <dcterms:modified xsi:type="dcterms:W3CDTF">2026-05-12T14:30:56Z</dcterms:modified>
  <cp:category>31 October 2023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0x010100A77CE2F963BD5C4AB895E5E1F954079C</vt:lpwstr>
  </property>
  <property fmtid="{D5CDD505-2E9C-101B-9397-08002B2CF9AE}" pid="3" name="TemplateUrl">
    <vt:lpwstr/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Order">
    <vt:r8>5600</vt:r8>
  </property>
  <property fmtid="{D5CDD505-2E9C-101B-9397-08002B2CF9AE}" pid="7" name="Author_">
    <vt:lpwstr>447;#Parsons, Alex|61354939-8ef1-40bf-a344-a283b52ba8e0</vt:lpwstr>
  </property>
  <property fmtid="{D5CDD505-2E9C-101B-9397-08002B2CF9AE}" pid="8" name="Subcategory_">
    <vt:lpwstr>283;#FM|6b363047-e12c-44ec-9837-aeed4884c22d</vt:lpwstr>
  </property>
  <property fmtid="{D5CDD505-2E9C-101B-9397-08002B2CF9AE}" pid="9" name="ECKeywords">
    <vt:lpwstr/>
  </property>
  <property fmtid="{D5CDD505-2E9C-101B-9397-08002B2CF9AE}" pid="10" name="WBS0">
    <vt:lpwstr>471;#S10000 Management and Administration|26ad7ea8-87d4-42ac-9781-b7fff1d89416</vt:lpwstr>
  </property>
  <property fmtid="{D5CDD505-2E9C-101B-9397-08002B2CF9AE}" pid="11" name="Tags10">
    <vt:lpwstr/>
  </property>
  <property fmtid="{D5CDD505-2E9C-101B-9397-08002B2CF9AE}" pid="12" name="WorkflowChangePath">
    <vt:lpwstr>141c4800-5459-4a0f-8f70-37b212b6aaa7,4;141c4800-5459-4a0f-8f70-37b212b6aaa7,4;141c4800-5459-4a0f-8f70-37b212b6aaa7,4;141c4800-5459-4a0f-8f70-37b212b6aaa7,6;141c4800-5459-4a0f-8f70-37b212b6aaa7,6;141c4800-5459-4a0f-8f70-37b212b6aaa7,6;141c4800-5459-4a0f-8f</vt:lpwstr>
  </property>
  <property fmtid="{D5CDD505-2E9C-101B-9397-08002B2CF9AE}" pid="13" name="DNS">
    <vt:lpwstr>44668;#S10000-FM-000454-R002</vt:lpwstr>
  </property>
  <property fmtid="{D5CDD505-2E9C-101B-9397-08002B2CF9AE}" pid="14" name="Archive Document Workflow">
    <vt:lpwstr>, </vt:lpwstr>
  </property>
  <property fmtid="{D5CDD505-2E9C-101B-9397-08002B2CF9AE}" pid="15" name="Submission Date">
    <vt:filetime>2023-08-09T16:57:02Z</vt:filetime>
  </property>
  <property fmtid="{D5CDD505-2E9C-101B-9397-08002B2CF9AE}" pid="16" name="Subcategory">
    <vt:lpwstr>20</vt:lpwstr>
  </property>
</Properties>
</file>