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56" r:id="rId2"/>
    <p:sldId id="833" r:id="rId3"/>
    <p:sldId id="826" r:id="rId4"/>
    <p:sldId id="850" r:id="rId5"/>
    <p:sldId id="848" r:id="rId6"/>
    <p:sldId id="849" r:id="rId7"/>
    <p:sldId id="359" r:id="rId8"/>
    <p:sldId id="265" r:id="rId9"/>
    <p:sldId id="829" r:id="rId10"/>
    <p:sldId id="834" r:id="rId11"/>
    <p:sldId id="851" r:id="rId12"/>
    <p:sldId id="844" r:id="rId13"/>
    <p:sldId id="269" r:id="rId14"/>
    <p:sldId id="261" r:id="rId15"/>
    <p:sldId id="79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3A668F-2036-079B-E9BC-1C027FA1D061}" v="1277" dt="2025-08-13T12:04:13.626"/>
    <p1510:client id="{75EBCA3F-A638-D094-7075-01E12BB78EE1}" v="600" dt="2025-08-13T07:33:32.5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2" autoAdjust="0"/>
    <p:restoredTop sz="94660"/>
  </p:normalViewPr>
  <p:slideViewPr>
    <p:cSldViewPr snapToGrid="0">
      <p:cViewPr>
        <p:scale>
          <a:sx n="110" d="100"/>
          <a:sy n="110" d="100"/>
        </p:scale>
        <p:origin x="5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15048118985128"/>
          <c:y val="5.0925925925925923E-2"/>
          <c:w val="0.75504527559055123"/>
          <c:h val="0.7805402449693787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Sheet1!$F$9</c:f>
              <c:strCache>
                <c:ptCount val="1"/>
                <c:pt idx="0">
                  <c:v>dm stat</c:v>
                </c:pt>
              </c:strCache>
            </c:strRef>
          </c:tx>
          <c:spPr>
            <a:ln w="25400">
              <a:noFill/>
            </a:ln>
          </c:spPr>
          <c:marker>
            <c:symbol val="triangle"/>
            <c:size val="7"/>
            <c:spPr>
              <a:solidFill>
                <a:srgbClr val="C00000"/>
              </a:solidFill>
              <a:ln>
                <a:noFill/>
              </a:ln>
            </c:spPr>
          </c:marker>
          <c:xVal>
            <c:numRef>
              <c:f>Sheet1!$E$10:$E$12</c:f>
              <c:numCache>
                <c:formatCode>General</c:formatCode>
                <c:ptCount val="3"/>
                <c:pt idx="0">
                  <c:v>37</c:v>
                </c:pt>
                <c:pt idx="1">
                  <c:v>38</c:v>
                </c:pt>
                <c:pt idx="2">
                  <c:v>40</c:v>
                </c:pt>
              </c:numCache>
            </c:numRef>
          </c:xVal>
          <c:yVal>
            <c:numRef>
              <c:f>Sheet1!$F$10:$F$12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520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AE-497C-8E65-8EF2112373BF}"/>
            </c:ext>
          </c:extLst>
        </c:ser>
        <c:ser>
          <c:idx val="0"/>
          <c:order val="1"/>
          <c:tx>
            <c:strRef>
              <c:f>Sheet1!$G$9</c:f>
              <c:strCache>
                <c:ptCount val="1"/>
                <c:pt idx="0">
                  <c:v>dm fit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Sheet1!$E$10:$E$12</c:f>
              <c:numCache>
                <c:formatCode>General</c:formatCode>
                <c:ptCount val="3"/>
                <c:pt idx="0">
                  <c:v>37</c:v>
                </c:pt>
                <c:pt idx="1">
                  <c:v>38</c:v>
                </c:pt>
                <c:pt idx="2">
                  <c:v>40</c:v>
                </c:pt>
              </c:numCache>
            </c:numRef>
          </c:xVal>
          <c:yVal>
            <c:numRef>
              <c:f>Sheet1!$G$10:$G$12</c:f>
              <c:numCache>
                <c:formatCode>General</c:formatCode>
                <c:ptCount val="3"/>
                <c:pt idx="0">
                  <c:v>110</c:v>
                </c:pt>
                <c:pt idx="1">
                  <c:v>160</c:v>
                </c:pt>
                <c:pt idx="2">
                  <c:v>300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AE-497C-8E65-8EF2112373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2234496"/>
        <c:axId val="1292212864"/>
      </c:scatterChart>
      <c:valAx>
        <c:axId val="1292234496"/>
        <c:scaling>
          <c:orientation val="minMax"/>
          <c:min val="3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292212864"/>
        <c:crosses val="autoZero"/>
        <c:crossBetween val="midCat"/>
        <c:majorUnit val="1"/>
      </c:valAx>
      <c:valAx>
        <c:axId val="129221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dm [keV]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2922344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252909011373578"/>
          <c:y val="9.6838363954505707E-2"/>
          <c:w val="0.17957261592300966"/>
          <c:h val="0.2122127442403032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  <c:extLst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F1ABA-5E9B-4040-B843-61E2835D714B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90E3D-2311-461A-9CCA-8DDCBED52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0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590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760179"/>
          </a:xfrm>
        </p:spPr>
        <p:txBody>
          <a:bodyPr/>
          <a:lstStyle>
            <a:lvl1pPr>
              <a:defRPr baseline="0">
                <a:solidFill>
                  <a:srgbClr val="F6C85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094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0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9D4B58-C05E-6A4E-7FEF-3EDDFDBE1028}"/>
              </a:ext>
            </a:extLst>
          </p:cNvPr>
          <p:cNvSpPr/>
          <p:nvPr/>
        </p:nvSpPr>
        <p:spPr>
          <a:xfrm>
            <a:off x="11358496" y="6134472"/>
            <a:ext cx="784390" cy="667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1C1A51-6214-884B-AB2F-BA83E0E49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455" y="437482"/>
            <a:ext cx="11144537" cy="1760179"/>
          </a:xfrm>
        </p:spPr>
        <p:txBody>
          <a:bodyPr>
            <a:normAutofit/>
          </a:bodyPr>
          <a:lstStyle/>
          <a:p>
            <a:r>
              <a:rPr lang="en-US" sz="4800" b="1" dirty="0"/>
              <a:t>Tof-</a:t>
            </a:r>
            <a:r>
              <a:rPr lang="en-US" sz="4800" b="1" dirty="0" err="1"/>
              <a:t>Bρ</a:t>
            </a:r>
            <a:r>
              <a:rPr lang="en-US" sz="4800" b="1" dirty="0"/>
              <a:t> Mass Measurements with the S800 Spectrometer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70E1AF-C06C-0E41-9143-ABF827BC5F20}"/>
              </a:ext>
            </a:extLst>
          </p:cNvPr>
          <p:cNvSpPr txBox="1">
            <a:spLocks/>
          </p:cNvSpPr>
          <p:nvPr/>
        </p:nvSpPr>
        <p:spPr>
          <a:xfrm>
            <a:off x="467455" y="2880518"/>
            <a:ext cx="11584907" cy="159114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rgbClr val="F6C85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1"/>
                </a:solidFill>
              </a:rPr>
              <a:t>Justin Placido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Central Michigan University</a:t>
            </a:r>
          </a:p>
          <a:p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ction C Maroon White Variation on Gold Background">
            <a:extLst>
              <a:ext uri="{FF2B5EF4-FFF2-40B4-BE49-F238E27FC236}">
                <a16:creationId xmlns:a16="http://schemas.microsoft.com/office/drawing/2014/main" id="{0B6B3486-A3E2-9931-D5F9-098B22FEE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288" y="6134472"/>
            <a:ext cx="628080" cy="62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nited States Department of Energy - Wikipedia">
            <a:extLst>
              <a:ext uri="{FF2B5EF4-FFF2-40B4-BE49-F238E27FC236}">
                <a16:creationId xmlns:a16="http://schemas.microsoft.com/office/drawing/2014/main" id="{03904C28-5D3F-303F-E9EC-33695BC57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3155" y="6134473"/>
            <a:ext cx="628080" cy="62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92B2B83-4081-E009-9A53-874657A04935}"/>
              </a:ext>
            </a:extLst>
          </p:cNvPr>
          <p:cNvSpPr txBox="1">
            <a:spLocks/>
          </p:cNvSpPr>
          <p:nvPr/>
        </p:nvSpPr>
        <p:spPr>
          <a:xfrm>
            <a:off x="467454" y="6179106"/>
            <a:ext cx="11584907" cy="57855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rgbClr val="F6C85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bg1"/>
                </a:solidFill>
              </a:rPr>
              <a:t>Nuclear Masses in Astrophysics for the Next 25 Years – 2026</a:t>
            </a:r>
          </a:p>
        </p:txBody>
      </p:sp>
      <p:pic>
        <p:nvPicPr>
          <p:cNvPr id="6" name="Picture 5" descr="About - IRENA">
            <a:extLst>
              <a:ext uri="{FF2B5EF4-FFF2-40B4-BE49-F238E27FC236}">
                <a16:creationId xmlns:a16="http://schemas.microsoft.com/office/drawing/2014/main" id="{FA83297C-1EDC-060B-7ACF-652FAB25F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009" y="6174216"/>
            <a:ext cx="669908" cy="57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29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93357-1FA7-6431-A0DD-9EE2D266C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78444A-E143-8905-2F57-4B8EBE9D3722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Program with the S800 Spectrometer at FRIB</a:t>
            </a:r>
          </a:p>
        </p:txBody>
      </p:sp>
      <p:pic>
        <p:nvPicPr>
          <p:cNvPr id="7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C58F4ACB-C63C-C5EC-4F57-4A96E7343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18" y="1630321"/>
            <a:ext cx="8848288" cy="4714489"/>
          </a:xfrm>
          <a:prstGeom prst="rect">
            <a:avLst/>
          </a:prstGeom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37E6C3A6-C033-004F-5EB0-5453D0A6D927}"/>
              </a:ext>
            </a:extLst>
          </p:cNvPr>
          <p:cNvSpPr txBox="1"/>
          <p:nvPr/>
        </p:nvSpPr>
        <p:spPr>
          <a:xfrm>
            <a:off x="9796462" y="1512974"/>
            <a:ext cx="135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240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/>
              <a:t>m/m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B8D298E-2544-448C-330F-822F49B50053}"/>
              </a:ext>
            </a:extLst>
          </p:cNvPr>
          <p:cNvSpPr/>
          <p:nvPr/>
        </p:nvSpPr>
        <p:spPr>
          <a:xfrm rot="20100000">
            <a:off x="3226461" y="5156450"/>
            <a:ext cx="545285" cy="176018"/>
          </a:xfrm>
          <a:prstGeom prst="ellipse">
            <a:avLst/>
          </a:prstGeom>
          <a:solidFill>
            <a:schemeClr val="accent1">
              <a:alpha val="45456"/>
            </a:schemeClr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4D63ED0-7D8F-49DC-CF86-A1950992C3FC}"/>
              </a:ext>
            </a:extLst>
          </p:cNvPr>
          <p:cNvSpPr/>
          <p:nvPr/>
        </p:nvSpPr>
        <p:spPr>
          <a:xfrm rot="19680000">
            <a:off x="4491980" y="4299073"/>
            <a:ext cx="708253" cy="221679"/>
          </a:xfrm>
          <a:prstGeom prst="ellipse">
            <a:avLst/>
          </a:prstGeom>
          <a:solidFill>
            <a:schemeClr val="accent1">
              <a:alpha val="4543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8A53A5-D625-0B79-41A6-805917A98544}"/>
              </a:ext>
            </a:extLst>
          </p:cNvPr>
          <p:cNvSpPr txBox="1"/>
          <p:nvPr/>
        </p:nvSpPr>
        <p:spPr>
          <a:xfrm>
            <a:off x="4363779" y="5018313"/>
            <a:ext cx="1892597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cs typeface="Calibri"/>
              </a:rPr>
              <a:t>A. Estrade et al.</a:t>
            </a:r>
          </a:p>
          <a:p>
            <a:r>
              <a:rPr lang="en-US" sz="1100" b="1">
                <a:cs typeface="Calibri"/>
              </a:rPr>
              <a:t>Mass</a:t>
            </a:r>
            <a:r>
              <a:rPr lang="en-US" sz="1100" b="1">
                <a:ea typeface="+mn-lt"/>
                <a:cs typeface="+mn-lt"/>
              </a:rPr>
              <a:t> measurement along the neutron dripline</a:t>
            </a:r>
            <a:endParaRPr lang="en-US" sz="1100" b="1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4C36CC-6407-05E1-4817-51B8F8E45724}"/>
              </a:ext>
            </a:extLst>
          </p:cNvPr>
          <p:cNvSpPr txBox="1"/>
          <p:nvPr/>
        </p:nvSpPr>
        <p:spPr>
          <a:xfrm>
            <a:off x="2709171" y="2864772"/>
            <a:ext cx="2260305" cy="7848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cs typeface="Calibri"/>
              </a:rPr>
              <a:t>Z. </a:t>
            </a:r>
            <a:r>
              <a:rPr lang="en-US" sz="1200" i="1" err="1">
                <a:cs typeface="Calibri"/>
              </a:rPr>
              <a:t>Korkulu</a:t>
            </a:r>
            <a:r>
              <a:rPr lang="en-US" sz="1200" i="1">
                <a:cs typeface="Calibri"/>
              </a:rPr>
              <a:t> et al.</a:t>
            </a:r>
          </a:p>
          <a:p>
            <a:r>
              <a:rPr lang="en-US" sz="1100" b="1">
                <a:ea typeface="+mn-lt"/>
                <a:cs typeface="+mn-lt"/>
              </a:rPr>
              <a:t>Mass measurements on the r-process path relevant for the first r-process peak</a:t>
            </a:r>
            <a:endParaRPr lang="en-US" sz="1100" b="1"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D131D8C-3AD1-8BB7-AB27-2DC75D90529F}"/>
              </a:ext>
            </a:extLst>
          </p:cNvPr>
          <p:cNvSpPr/>
          <p:nvPr/>
        </p:nvSpPr>
        <p:spPr>
          <a:xfrm>
            <a:off x="2709172" y="2894213"/>
            <a:ext cx="2223976" cy="6911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C50C85-5517-2DC5-706B-5D87D48B044F}"/>
              </a:ext>
            </a:extLst>
          </p:cNvPr>
          <p:cNvSpPr/>
          <p:nvPr/>
        </p:nvSpPr>
        <p:spPr>
          <a:xfrm>
            <a:off x="4363779" y="5046411"/>
            <a:ext cx="1758200" cy="579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3AA665-7437-F798-E825-782368BC4A85}"/>
              </a:ext>
            </a:extLst>
          </p:cNvPr>
          <p:cNvCxnSpPr/>
          <p:nvPr/>
        </p:nvCxnSpPr>
        <p:spPr>
          <a:xfrm flipH="1" flipV="1">
            <a:off x="3898817" y="3665886"/>
            <a:ext cx="875918" cy="6516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DC6983C-FD3D-5AB3-C53E-FD72A3F2EC55}"/>
              </a:ext>
            </a:extLst>
          </p:cNvPr>
          <p:cNvCxnSpPr/>
          <p:nvPr/>
        </p:nvCxnSpPr>
        <p:spPr>
          <a:xfrm>
            <a:off x="3665520" y="5320152"/>
            <a:ext cx="633038" cy="208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DF6D868-46B8-88E7-4A16-4194E1C55DF9}"/>
              </a:ext>
            </a:extLst>
          </p:cNvPr>
          <p:cNvSpPr txBox="1"/>
          <p:nvPr/>
        </p:nvSpPr>
        <p:spPr>
          <a:xfrm>
            <a:off x="7485716" y="1053925"/>
            <a:ext cx="38256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ea typeface="+mn-lt"/>
                <a:cs typeface="+mn-lt"/>
              </a:rPr>
              <a:t>Potential reach at FRIB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E1A627-F671-EF38-9797-645E8000781F}"/>
              </a:ext>
            </a:extLst>
          </p:cNvPr>
          <p:cNvSpPr txBox="1"/>
          <p:nvPr/>
        </p:nvSpPr>
        <p:spPr>
          <a:xfrm>
            <a:off x="7254505" y="6343942"/>
            <a:ext cx="2876108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600" dirty="0"/>
              <a:t>Meisel 2020, </a:t>
            </a:r>
            <a:r>
              <a:rPr lang="en-US" sz="1600" dirty="0">
                <a:ea typeface="+mn-lt"/>
                <a:cs typeface="+mn-lt"/>
              </a:rPr>
              <a:t>arXiv:2004.14113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7FD2B2-BC16-EA56-1CB4-12188094A01B}"/>
              </a:ext>
            </a:extLst>
          </p:cNvPr>
          <p:cNvSpPr txBox="1"/>
          <p:nvPr/>
        </p:nvSpPr>
        <p:spPr>
          <a:xfrm>
            <a:off x="2728462" y="1948441"/>
            <a:ext cx="3909695" cy="7848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 dirty="0">
                <a:cs typeface="Calibri"/>
              </a:rPr>
              <a:t>J. Pereira et al.</a:t>
            </a:r>
          </a:p>
          <a:p>
            <a:r>
              <a:rPr lang="en-US" sz="1100" b="1" dirty="0">
                <a:ea typeface="+mn-lt"/>
                <a:cs typeface="+mn-lt"/>
              </a:rPr>
              <a:t>Disentangling the R-process Rare-Earth Peak Abundances: New Mass Measurements of Neutron-Rich Cs-Er Nuclei with the mass-</a:t>
            </a:r>
            <a:r>
              <a:rPr lang="en-US" sz="1100" b="1" dirty="0" err="1">
                <a:ea typeface="+mn-lt"/>
                <a:cs typeface="+mn-lt"/>
              </a:rPr>
              <a:t>ToF</a:t>
            </a:r>
            <a:r>
              <a:rPr lang="en-US" sz="1100" b="1" dirty="0">
                <a:ea typeface="+mn-lt"/>
                <a:cs typeface="+mn-lt"/>
              </a:rPr>
              <a:t> technique in the S800</a:t>
            </a:r>
            <a:endParaRPr lang="en-US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773243-C26D-326A-DCCA-D23B2B676904}"/>
              </a:ext>
            </a:extLst>
          </p:cNvPr>
          <p:cNvSpPr/>
          <p:nvPr/>
        </p:nvSpPr>
        <p:spPr>
          <a:xfrm>
            <a:off x="2728463" y="1968237"/>
            <a:ext cx="3815494" cy="7007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60F949F-6B88-C1D4-E7AA-69F1A0410284}"/>
              </a:ext>
            </a:extLst>
          </p:cNvPr>
          <p:cNvCxnSpPr>
            <a:cxnSpLocks/>
          </p:cNvCxnSpPr>
          <p:nvPr/>
        </p:nvCxnSpPr>
        <p:spPr>
          <a:xfrm flipH="1" flipV="1">
            <a:off x="5683248" y="2720619"/>
            <a:ext cx="924145" cy="4683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BF981285-3CF4-31E8-513F-8EF9F0059D5F}"/>
              </a:ext>
            </a:extLst>
          </p:cNvPr>
          <p:cNvSpPr/>
          <p:nvPr/>
        </p:nvSpPr>
        <p:spPr>
          <a:xfrm rot="19500000">
            <a:off x="6275201" y="3137628"/>
            <a:ext cx="910809" cy="221679"/>
          </a:xfrm>
          <a:prstGeom prst="ellipse">
            <a:avLst/>
          </a:prstGeom>
          <a:solidFill>
            <a:schemeClr val="accent1">
              <a:alpha val="4543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7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57C357-5DA2-7AD5-99C5-346EE9A3FAFF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MCP setup and testing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D9B64-BEE9-A699-0AEB-8343C3C9C32C}"/>
              </a:ext>
            </a:extLst>
          </p:cNvPr>
          <p:cNvGrpSpPr/>
          <p:nvPr/>
        </p:nvGrpSpPr>
        <p:grpSpPr>
          <a:xfrm>
            <a:off x="5825987" y="0"/>
            <a:ext cx="5143500" cy="6858000"/>
            <a:chOff x="7048500" y="0"/>
            <a:chExt cx="514350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F7B551B-4D9D-F6E5-9249-9F3CE638E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8500" y="0"/>
              <a:ext cx="5143500" cy="685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C633B2-5589-273F-734B-5031EDBEFD50}"/>
                </a:ext>
              </a:extLst>
            </p:cNvPr>
            <p:cNvSpPr txBox="1"/>
            <p:nvPr/>
          </p:nvSpPr>
          <p:spPr>
            <a:xfrm>
              <a:off x="10060103" y="212603"/>
              <a:ext cx="1839784" cy="107721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Beam path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E21963-0D43-9F16-D937-CE083B3AB0FE}"/>
                </a:ext>
              </a:extLst>
            </p:cNvPr>
            <p:cNvSpPr txBox="1"/>
            <p:nvPr/>
          </p:nvSpPr>
          <p:spPr>
            <a:xfrm rot="18584482">
              <a:off x="8597666" y="2003502"/>
              <a:ext cx="1060086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MCP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B0E65C-8232-D9B1-D677-C134570F4B7E}"/>
                </a:ext>
              </a:extLst>
            </p:cNvPr>
            <p:cNvSpPr txBox="1"/>
            <p:nvPr/>
          </p:nvSpPr>
          <p:spPr>
            <a:xfrm rot="17766630">
              <a:off x="9770472" y="2600986"/>
              <a:ext cx="1841963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Magnet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9208D33-76C8-3C36-8C02-C255E2C02C78}"/>
                </a:ext>
              </a:extLst>
            </p:cNvPr>
            <p:cNvSpPr txBox="1"/>
            <p:nvPr/>
          </p:nvSpPr>
          <p:spPr>
            <a:xfrm rot="17766630">
              <a:off x="7036599" y="1314536"/>
              <a:ext cx="1841963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Magnet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79415A0-497B-D295-3663-7DB78C79D920}"/>
                </a:ext>
              </a:extLst>
            </p:cNvPr>
            <p:cNvSpPr txBox="1"/>
            <p:nvPr/>
          </p:nvSpPr>
          <p:spPr>
            <a:xfrm rot="18027997">
              <a:off x="8182958" y="3443348"/>
              <a:ext cx="2015898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Foil and mask</a:t>
              </a: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E6511FFE-16B9-9115-F789-57CCB9395B09}"/>
                </a:ext>
              </a:extLst>
            </p:cNvPr>
            <p:cNvSpPr/>
            <p:nvPr/>
          </p:nvSpPr>
          <p:spPr>
            <a:xfrm rot="18264402">
              <a:off x="9215950" y="3360306"/>
              <a:ext cx="466311" cy="4422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9E0FD4E2-B851-08DB-C6CF-123A220FA9AB}"/>
                </a:ext>
              </a:extLst>
            </p:cNvPr>
            <p:cNvSpPr/>
            <p:nvPr/>
          </p:nvSpPr>
          <p:spPr>
            <a:xfrm rot="5400000">
              <a:off x="8924127" y="1068676"/>
              <a:ext cx="1911347" cy="4422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737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25A32-08D9-1644-7BEC-FAABAAAB6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AE0D6A-5795-5EB1-9638-6E8F6436287C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Experiments at FRIB</a:t>
            </a:r>
          </a:p>
        </p:txBody>
      </p:sp>
      <p:pic>
        <p:nvPicPr>
          <p:cNvPr id="10" name="Picture 9" descr="A computer screen shot of a building&#10;&#10;AI-generated content may be incorrect.">
            <a:extLst>
              <a:ext uri="{FF2B5EF4-FFF2-40B4-BE49-F238E27FC236}">
                <a16:creationId xmlns:a16="http://schemas.microsoft.com/office/drawing/2014/main" id="{AC967AC8-E058-AE64-F8B8-EC36DC74F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3033"/>
            <a:ext cx="12192000" cy="421005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BEB09AE-38A7-D530-808A-A203B0588B8F}"/>
              </a:ext>
            </a:extLst>
          </p:cNvPr>
          <p:cNvSpPr/>
          <p:nvPr/>
        </p:nvSpPr>
        <p:spPr>
          <a:xfrm rot="221307">
            <a:off x="4619238" y="2626448"/>
            <a:ext cx="6367750" cy="675815"/>
          </a:xfrm>
          <a:prstGeom prst="round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6EBA2D-1A0E-02FA-1DB7-F51BAE48D8CB}"/>
              </a:ext>
            </a:extLst>
          </p:cNvPr>
          <p:cNvSpPr txBox="1"/>
          <p:nvPr/>
        </p:nvSpPr>
        <p:spPr>
          <a:xfrm>
            <a:off x="362866" y="1533032"/>
            <a:ext cx="290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TOF start at ARIS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60D378-58F8-55C2-154C-B0AAB057C360}"/>
              </a:ext>
            </a:extLst>
          </p:cNvPr>
          <p:cNvSpPr txBox="1"/>
          <p:nvPr/>
        </p:nvSpPr>
        <p:spPr>
          <a:xfrm>
            <a:off x="6186115" y="231367"/>
            <a:ext cx="60058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Flight path extended with ARIS fragment separator and (from ~2030) with High Rigidity Spectrometer (HRS)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E4C487-CD58-B313-DBA7-362A98E412D7}"/>
              </a:ext>
            </a:extLst>
          </p:cNvPr>
          <p:cNvCxnSpPr>
            <a:cxnSpLocks/>
          </p:cNvCxnSpPr>
          <p:nvPr/>
        </p:nvCxnSpPr>
        <p:spPr>
          <a:xfrm>
            <a:off x="1132408" y="2159937"/>
            <a:ext cx="398441" cy="1269063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C862C9-DA0E-FD96-014D-DE92F2483F36}"/>
              </a:ext>
            </a:extLst>
          </p:cNvPr>
          <p:cNvSpPr txBox="1"/>
          <p:nvPr/>
        </p:nvSpPr>
        <p:spPr>
          <a:xfrm rot="158001">
            <a:off x="10071539" y="2291506"/>
            <a:ext cx="976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S800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4E9398-367D-9376-40A3-A1090DF016C3}"/>
              </a:ext>
            </a:extLst>
          </p:cNvPr>
          <p:cNvSpPr txBox="1"/>
          <p:nvPr/>
        </p:nvSpPr>
        <p:spPr>
          <a:xfrm>
            <a:off x="7358920" y="4596670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HRS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FE65DB-E16B-BD19-87B8-5D1F88BD3FC4}"/>
              </a:ext>
            </a:extLst>
          </p:cNvPr>
          <p:cNvCxnSpPr/>
          <p:nvPr/>
        </p:nvCxnSpPr>
        <p:spPr>
          <a:xfrm>
            <a:off x="1551397" y="3509476"/>
            <a:ext cx="215757" cy="20548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019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621A6-861B-2570-1861-F97E94781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55909D-B900-3F39-E514-9134D9C91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61" y="893927"/>
            <a:ext cx="4222876" cy="37077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54729D-34C9-3DCC-62C4-47347D370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921" y="732623"/>
            <a:ext cx="3169201" cy="2617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B42E56-2773-B127-5C48-C9CA719954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920" y="3842600"/>
            <a:ext cx="3169201" cy="23917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F42B0A-CF5E-7C5C-5F86-578E6C5E14F3}"/>
                  </a:ext>
                </a:extLst>
              </p:cNvPr>
              <p:cNvSpPr txBox="1"/>
              <p:nvPr/>
            </p:nvSpPr>
            <p:spPr>
              <a:xfrm>
                <a:off x="670434" y="4678800"/>
                <a:ext cx="423220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Momentum-corrected TOF vs x position at MCP detector. TOF of 812.667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1.067 ns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F42B0A-CF5E-7C5C-5F86-578E6C5E14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34" y="4678800"/>
                <a:ext cx="4232203" cy="584775"/>
              </a:xfrm>
              <a:prstGeom prst="rect">
                <a:avLst/>
              </a:prstGeom>
              <a:blipFill>
                <a:blip r:embed="rId5"/>
                <a:stretch>
                  <a:fillRect l="-865" t="-4211" b="-1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13B5BEB-97EF-209B-1923-03D3F6892953}"/>
              </a:ext>
            </a:extLst>
          </p:cNvPr>
          <p:cNvSpPr txBox="1"/>
          <p:nvPr/>
        </p:nvSpPr>
        <p:spPr>
          <a:xfrm>
            <a:off x="9099550" y="1456286"/>
            <a:ext cx="1976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Momentum-corrected TOF vs y position at TOF start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EA850E-F722-499D-2C86-2BCBEED9256C}"/>
              </a:ext>
            </a:extLst>
          </p:cNvPr>
          <p:cNvSpPr txBox="1"/>
          <p:nvPr/>
        </p:nvSpPr>
        <p:spPr>
          <a:xfrm>
            <a:off x="9099550" y="4570717"/>
            <a:ext cx="19760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Momentum-corrected TOF vs y’ angular trajectory at TOF start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4E7CFE-9DB6-EAFD-9A7E-ECE9F6011C0D}"/>
              </a:ext>
            </a:extLst>
          </p:cNvPr>
          <p:cNvSpPr txBox="1"/>
          <p:nvPr/>
        </p:nvSpPr>
        <p:spPr>
          <a:xfrm>
            <a:off x="104448" y="109288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Beam Optics Simulations</a:t>
            </a:r>
          </a:p>
        </p:txBody>
      </p:sp>
    </p:spTree>
    <p:extLst>
      <p:ext uri="{BB962C8B-B14F-4D97-AF65-F5344CB8AC3E}">
        <p14:creationId xmlns:p14="http://schemas.microsoft.com/office/powerpoint/2010/main" val="606988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130EB-BE03-9024-61E9-C114B965B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193F73-0F7B-DB17-361E-9C2C11470163}"/>
              </a:ext>
            </a:extLst>
          </p:cNvPr>
          <p:cNvSpPr txBox="1"/>
          <p:nvPr/>
        </p:nvSpPr>
        <p:spPr>
          <a:xfrm>
            <a:off x="491081" y="1380329"/>
            <a:ext cx="11119671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TOF-</a:t>
            </a:r>
            <a:r>
              <a:rPr lang="en-US" sz="2200" dirty="0" err="1"/>
              <a:t>Brho</a:t>
            </a:r>
            <a:r>
              <a:rPr lang="en-US" sz="2200" dirty="0"/>
              <a:t> offers reach far from stability: efficient coupling to fast beams and short measurement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Experiments at the NSCL focused on neutron-rich isotopes between N=28 and N=25; program at FRIB will expands towards cases relevant to r-process nucleosynthesis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FRIB offers opportunities to improve resolution (tracking, flight path) and high-rates for unstable 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EA7F1-E602-CDC9-2B58-B07A1EB0E1BE}"/>
              </a:ext>
            </a:extLst>
          </p:cNvPr>
          <p:cNvSpPr txBox="1"/>
          <p:nvPr/>
        </p:nvSpPr>
        <p:spPr>
          <a:xfrm>
            <a:off x="411852" y="454531"/>
            <a:ext cx="1041052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Conclusions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E3027F-F28C-3B83-0735-3FD0AFAFB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52" y="4308517"/>
            <a:ext cx="7261157" cy="231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5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C1A51-6214-884B-AB2F-BA83E0E49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905" y="90526"/>
            <a:ext cx="11724545" cy="1760179"/>
          </a:xfrm>
        </p:spPr>
        <p:txBody>
          <a:bodyPr>
            <a:normAutofit/>
          </a:bodyPr>
          <a:lstStyle/>
          <a:p>
            <a:r>
              <a:rPr lang="en-US" sz="4800" b="1" dirty="0"/>
              <a:t>Thank you!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2E6947-A7CD-5AD2-E016-4A356641D6EB}"/>
              </a:ext>
            </a:extLst>
          </p:cNvPr>
          <p:cNvSpPr txBox="1">
            <a:spLocks/>
          </p:cNvSpPr>
          <p:nvPr/>
        </p:nvSpPr>
        <p:spPr>
          <a:xfrm>
            <a:off x="327723" y="6296415"/>
            <a:ext cx="11222126" cy="731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rgbClr val="F6C85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work supported in part by DoE grants DE-SC0022538 and DE-SC0020406 and by NSF grant OISE-1927130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6E9AA85C-155D-6A12-5405-B94C6819C09B}"/>
              </a:ext>
            </a:extLst>
          </p:cNvPr>
          <p:cNvSpPr txBox="1"/>
          <p:nvPr/>
        </p:nvSpPr>
        <p:spPr>
          <a:xfrm>
            <a:off x="139109" y="1602636"/>
            <a:ext cx="6300674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i="1" dirty="0">
                <a:solidFill>
                  <a:schemeClr val="bg1"/>
                </a:solidFill>
                <a:cs typeface="Calibri"/>
              </a:rPr>
              <a:t>Central Michigan University:</a:t>
            </a:r>
          </a:p>
          <a:p>
            <a:r>
              <a:rPr lang="en-US" sz="1300" dirty="0">
                <a:solidFill>
                  <a:schemeClr val="bg1"/>
                </a:solidFill>
                <a:cs typeface="Calibri"/>
              </a:rPr>
              <a:t>A. Estrade, H. Arora, N. Dimitrakopoulos,  A. Estradé, N. Nepal, G. </a:t>
            </a:r>
            <a:r>
              <a:rPr lang="en-US" sz="1300" dirty="0" err="1">
                <a:solidFill>
                  <a:schemeClr val="bg1"/>
                </a:solidFill>
                <a:cs typeface="Calibri"/>
              </a:rPr>
              <a:t>Perdikakis</a:t>
            </a:r>
            <a:r>
              <a:rPr lang="en-US" sz="1300" dirty="0">
                <a:solidFill>
                  <a:schemeClr val="bg1"/>
                </a:solidFill>
                <a:cs typeface="Calibri"/>
              </a:rPr>
              <a:t>, M. Redshaw, S. Samaranayake, I. Sultana, P. Tsintari, G. Zimba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F66336DD-6B87-F5DE-A754-0EFBA11EBF9C}"/>
              </a:ext>
            </a:extLst>
          </p:cNvPr>
          <p:cNvSpPr txBox="1"/>
          <p:nvPr/>
        </p:nvSpPr>
        <p:spPr>
          <a:xfrm>
            <a:off x="6899644" y="5187570"/>
            <a:ext cx="4887433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cs typeface="Calibri"/>
              </a:rPr>
              <a:t>Western Michigan University:</a:t>
            </a:r>
          </a:p>
          <a:p>
            <a:r>
              <a:rPr lang="en-US" sz="1300">
                <a:solidFill>
                  <a:schemeClr val="bg1"/>
                </a:solidFill>
                <a:cs typeface="Calibri"/>
              </a:rPr>
              <a:t>M. Famiano, 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K. Bhatt (ANL), J. Jenkins, L.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Kankowski</a:t>
            </a:r>
            <a:endParaRPr lang="en-US" sz="130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89D1342E-A61C-0C2E-EE6D-9A2CA7DE23E2}"/>
              </a:ext>
            </a:extLst>
          </p:cNvPr>
          <p:cNvSpPr txBox="1"/>
          <p:nvPr/>
        </p:nvSpPr>
        <p:spPr>
          <a:xfrm>
            <a:off x="139109" y="3335759"/>
            <a:ext cx="6716234" cy="7232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cs typeface="Calibri" panose="020F0502020204030204"/>
              </a:rPr>
              <a:t>Facility for Rare Isotope Beams, Michigan State University: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H. Schatz, </a:t>
            </a:r>
            <a:r>
              <a:rPr lang="en-US" sz="13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T. Baumann, D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Bazin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A.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Gade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T. Ginter, R. Jain, E. Kwan, W.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Mittig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F. Montes, S.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Noji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J. Pereira, M. Portillo, N.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Rijal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S.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Liddick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E.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Rubino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(LLNL), B. Sherrill, O. Tarasov</a:t>
            </a:r>
            <a:endParaRPr lang="en-US" sz="1300">
              <a:solidFill>
                <a:schemeClr val="bg1"/>
              </a:solidFill>
              <a:cs typeface="Calibri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99DB5A63-9EDE-8A53-F98F-801A01093FCF}"/>
              </a:ext>
            </a:extLst>
          </p:cNvPr>
          <p:cNvSpPr txBox="1"/>
          <p:nvPr/>
        </p:nvSpPr>
        <p:spPr>
          <a:xfrm>
            <a:off x="6855343" y="3986978"/>
            <a:ext cx="5197548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latin typeface="Calibri"/>
                <a:cs typeface="Calibri"/>
              </a:rPr>
              <a:t>University of Massachusetts Lowell:</a:t>
            </a:r>
          </a:p>
          <a:p>
            <a:r>
              <a:rPr lang="en-US" sz="1300">
                <a:solidFill>
                  <a:schemeClr val="bg1"/>
                </a:solidFill>
                <a:latin typeface="Calibri"/>
                <a:cs typeface="Calibri"/>
              </a:rPr>
              <a:t>A. Rogers, J. Dopfer, M. Giles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BBD86C28-46D1-860F-F2EE-5247A00F43F3}"/>
              </a:ext>
            </a:extLst>
          </p:cNvPr>
          <p:cNvSpPr txBox="1"/>
          <p:nvPr/>
        </p:nvSpPr>
        <p:spPr>
          <a:xfrm>
            <a:off x="139111" y="5476437"/>
            <a:ext cx="5835502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 dirty="0">
                <a:solidFill>
                  <a:schemeClr val="bg1"/>
                </a:solidFill>
                <a:latin typeface="Calibri"/>
                <a:cs typeface="Calibri"/>
              </a:rPr>
              <a:t>Max-Planck-</a:t>
            </a:r>
            <a:r>
              <a:rPr lang="en-US" sz="1500" b="1" i="1" dirty="0" err="1">
                <a:solidFill>
                  <a:schemeClr val="bg1"/>
                </a:solidFill>
                <a:latin typeface="Calibri"/>
                <a:cs typeface="Calibri"/>
              </a:rPr>
              <a:t>Institut</a:t>
            </a:r>
            <a:r>
              <a:rPr lang="en-US" sz="1500" b="1" i="1" dirty="0">
                <a:solidFill>
                  <a:schemeClr val="bg1"/>
                </a:solidFill>
                <a:latin typeface="Calibri"/>
                <a:cs typeface="Calibri"/>
              </a:rPr>
              <a:t> Für </a:t>
            </a:r>
            <a:r>
              <a:rPr lang="en-US" sz="1500" b="1" i="1" dirty="0" err="1">
                <a:solidFill>
                  <a:schemeClr val="bg1"/>
                </a:solidFill>
                <a:latin typeface="Calibri"/>
                <a:cs typeface="Calibri"/>
              </a:rPr>
              <a:t>Kernphysik</a:t>
            </a:r>
            <a:r>
              <a:rPr lang="en-US" sz="1500" b="1" i="1" dirty="0">
                <a:solidFill>
                  <a:schemeClr val="bg1"/>
                </a:solidFill>
                <a:latin typeface="Calibri"/>
                <a:cs typeface="Calibri"/>
              </a:rPr>
              <a:t>:</a:t>
            </a:r>
          </a:p>
          <a:p>
            <a:r>
              <a:rPr lang="en-US" sz="1300" dirty="0">
                <a:solidFill>
                  <a:schemeClr val="bg1"/>
                </a:solidFill>
                <a:latin typeface="Calibri"/>
                <a:cs typeface="Calibri"/>
              </a:rPr>
              <a:t>S. George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55EFD8D5-D64E-788F-6F49-3DCA9CDF40F4}"/>
              </a:ext>
            </a:extLst>
          </p:cNvPr>
          <p:cNvSpPr txBox="1"/>
          <p:nvPr/>
        </p:nvSpPr>
        <p:spPr>
          <a:xfrm>
            <a:off x="139111" y="5923002"/>
            <a:ext cx="8156944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latin typeface="Calibri"/>
                <a:cs typeface="Calibri"/>
              </a:rPr>
              <a:t>Nuclear Science Division, Lawrence Berkeley National Laboratory: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P. Fallon , H. L. Crawford, C. M. Campbell, R. M. Clark, M.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Cromaz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C. Porzio, E. Rice</a:t>
            </a:r>
            <a:endParaRPr lang="en-US" sz="1300">
              <a:solidFill>
                <a:schemeClr val="bg1"/>
              </a:solidFill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C1CFBB-288E-1D26-8C5A-38BEF84782FC}"/>
              </a:ext>
            </a:extLst>
          </p:cNvPr>
          <p:cNvSpPr txBox="1"/>
          <p:nvPr/>
        </p:nvSpPr>
        <p:spPr>
          <a:xfrm>
            <a:off x="139111" y="4048129"/>
            <a:ext cx="6207641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GSI </a:t>
            </a:r>
            <a:r>
              <a:rPr lang="en-US" sz="1500" b="1" i="1" dirty="0" err="1">
                <a:solidFill>
                  <a:schemeClr val="bg1"/>
                </a:solidFill>
                <a:ea typeface="+mn-lt"/>
                <a:cs typeface="+mn-lt"/>
              </a:rPr>
              <a:t>Helmholtzzentrum</a:t>
            </a:r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 für </a:t>
            </a:r>
            <a:r>
              <a:rPr lang="en-US" sz="1500" b="1" i="1" dirty="0" err="1">
                <a:solidFill>
                  <a:schemeClr val="bg1"/>
                </a:solidFill>
                <a:ea typeface="+mn-lt"/>
                <a:cs typeface="+mn-lt"/>
              </a:rPr>
              <a:t>Schwerionenforschung</a:t>
            </a:r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:</a:t>
            </a:r>
          </a:p>
          <a:p>
            <a:r>
              <a:rPr lang="en-US" sz="1300" dirty="0">
                <a:solidFill>
                  <a:schemeClr val="bg1"/>
                </a:solidFill>
                <a:ea typeface="+mn-lt"/>
                <a:cs typeface="+mn-lt"/>
              </a:rPr>
              <a:t>Y. Litvinov</a:t>
            </a:r>
            <a:endParaRPr lang="en-US" sz="13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F78B7A-5734-CFAB-071B-40B0CB5D3F27}"/>
              </a:ext>
            </a:extLst>
          </p:cNvPr>
          <p:cNvSpPr txBox="1"/>
          <p:nvPr/>
        </p:nvSpPr>
        <p:spPr>
          <a:xfrm>
            <a:off x="139110" y="4992656"/>
            <a:ext cx="4586176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Los Alamos National Laboratory:</a:t>
            </a:r>
          </a:p>
          <a:p>
            <a:r>
              <a:rPr lang="en-US" sz="1300" dirty="0">
                <a:solidFill>
                  <a:schemeClr val="bg1"/>
                </a:solidFill>
                <a:cs typeface="Calibri"/>
              </a:rPr>
              <a:t>A. Lovell, M. Mumpower, T. Sprouse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37392-4786-9341-7AE8-7E5337F523C3}"/>
              </a:ext>
            </a:extLst>
          </p:cNvPr>
          <p:cNvSpPr txBox="1"/>
          <p:nvPr/>
        </p:nvSpPr>
        <p:spPr>
          <a:xfrm>
            <a:off x="6855344" y="2821825"/>
            <a:ext cx="4267199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St. Mary’s University and TRIUMF: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R. Kanungo</a:t>
            </a:r>
            <a:endParaRPr lang="en-US" sz="1300">
              <a:solidFill>
                <a:schemeClr val="bg1"/>
              </a:solidFill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24312-E217-A711-D545-F38B964B233A}"/>
              </a:ext>
            </a:extLst>
          </p:cNvPr>
          <p:cNvSpPr txBox="1"/>
          <p:nvPr/>
        </p:nvSpPr>
        <p:spPr>
          <a:xfrm>
            <a:off x="139110" y="4523054"/>
            <a:ext cx="3788734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Institute for Modern Physics, Lanzhou:</a:t>
            </a:r>
          </a:p>
          <a:p>
            <a:r>
              <a:rPr lang="en-US" sz="1300" dirty="0">
                <a:solidFill>
                  <a:schemeClr val="bg1"/>
                </a:solidFill>
                <a:ea typeface="+mn-lt"/>
                <a:cs typeface="+mn-lt"/>
              </a:rPr>
              <a:t>K. Wang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CC5770-5A95-829B-1D87-A432B28DF900}"/>
              </a:ext>
            </a:extLst>
          </p:cNvPr>
          <p:cNvSpPr txBox="1"/>
          <p:nvPr/>
        </p:nvSpPr>
        <p:spPr>
          <a:xfrm>
            <a:off x="6855344" y="2214884"/>
            <a:ext cx="3478618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Oak Ridge National Laboratory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S. Pain</a:t>
            </a:r>
            <a:endParaRPr lang="en-US" sz="1300">
              <a:solidFill>
                <a:schemeClr val="bg1"/>
              </a:solidFill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4A22E1-B288-03F3-AD42-B72B945858AE}"/>
              </a:ext>
            </a:extLst>
          </p:cNvPr>
          <p:cNvSpPr txBox="1"/>
          <p:nvPr/>
        </p:nvSpPr>
        <p:spPr>
          <a:xfrm>
            <a:off x="6855344" y="3388896"/>
            <a:ext cx="4364665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University of </a:t>
            </a:r>
            <a:r>
              <a:rPr lang="en-US" sz="1500" b="1" i="1" err="1">
                <a:solidFill>
                  <a:schemeClr val="bg1"/>
                </a:solidFill>
                <a:ea typeface="+mn-lt"/>
                <a:cs typeface="+mn-lt"/>
              </a:rPr>
              <a:t>Jyväskylä</a:t>
            </a:r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A.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Kankainen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O.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Beliuskina</a:t>
            </a:r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, M.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Mougeot</a:t>
            </a:r>
            <a:endParaRPr lang="en-US" sz="1300">
              <a:solidFill>
                <a:schemeClr val="bg1"/>
              </a:solidFill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FDE955-8E20-E7B5-DAA3-2867C94DF27C}"/>
              </a:ext>
            </a:extLst>
          </p:cNvPr>
          <p:cNvSpPr txBox="1"/>
          <p:nvPr/>
        </p:nvSpPr>
        <p:spPr>
          <a:xfrm>
            <a:off x="139110" y="2849305"/>
            <a:ext cx="5870943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 dirty="0">
                <a:solidFill>
                  <a:schemeClr val="bg1"/>
                </a:solidFill>
                <a:ea typeface="+mn-lt"/>
                <a:cs typeface="+mn-lt"/>
              </a:rPr>
              <a:t>Center for Exotic Nuclear Studies, Institute for Basic Science:</a:t>
            </a:r>
          </a:p>
          <a:p>
            <a:r>
              <a:rPr lang="en-US" sz="1300" dirty="0">
                <a:solidFill>
                  <a:schemeClr val="bg1"/>
                </a:solidFill>
                <a:ea typeface="+mn-lt"/>
                <a:cs typeface="+mn-lt"/>
              </a:rPr>
              <a:t>T. Ahn, Z. </a:t>
            </a:r>
            <a:r>
              <a:rPr lang="en-US" sz="1300" dirty="0" err="1">
                <a:solidFill>
                  <a:schemeClr val="bg1"/>
                </a:solidFill>
                <a:ea typeface="+mn-lt"/>
                <a:cs typeface="+mn-lt"/>
              </a:rPr>
              <a:t>Korkulu</a:t>
            </a:r>
            <a:r>
              <a:rPr lang="en-US" sz="1300" dirty="0">
                <a:solidFill>
                  <a:schemeClr val="bg1"/>
                </a:solidFill>
                <a:ea typeface="+mn-lt"/>
                <a:cs typeface="+mn-lt"/>
              </a:rPr>
              <a:t>, S. Choi, K. Kim, K. Hahn, D. S. Ahn, S. Cha, L. </a:t>
            </a:r>
            <a:r>
              <a:rPr lang="en-US" sz="1300" dirty="0" err="1">
                <a:solidFill>
                  <a:schemeClr val="bg1"/>
                </a:solidFill>
                <a:ea typeface="+mn-lt"/>
                <a:cs typeface="+mn-lt"/>
              </a:rPr>
              <a:t>stuhl</a:t>
            </a:r>
            <a:r>
              <a:rPr lang="en-US" sz="1300" dirty="0">
                <a:solidFill>
                  <a:schemeClr val="bg1"/>
                </a:solidFill>
                <a:ea typeface="+mn-lt"/>
                <a:cs typeface="+mn-lt"/>
              </a:rPr>
              <a:t>, J. Park</a:t>
            </a:r>
            <a:endParaRPr lang="en-US" sz="13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8F4C87-EAAD-4C65-9856-24D78D2ED66C}"/>
              </a:ext>
            </a:extLst>
          </p:cNvPr>
          <p:cNvSpPr txBox="1"/>
          <p:nvPr/>
        </p:nvSpPr>
        <p:spPr>
          <a:xfrm>
            <a:off x="6899645" y="4576200"/>
            <a:ext cx="4595036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Wako Nuclear Science Center, IPNS, KEK: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P. </a:t>
            </a:r>
            <a:r>
              <a:rPr lang="en-US" sz="1300" err="1">
                <a:solidFill>
                  <a:schemeClr val="bg1"/>
                </a:solidFill>
                <a:ea typeface="+mn-lt"/>
                <a:cs typeface="+mn-lt"/>
              </a:rPr>
              <a:t>Schury</a:t>
            </a:r>
            <a:endParaRPr lang="en-US" sz="1300" err="1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7AF8E-9F95-08E4-F924-8C7C08E6C5E8}"/>
              </a:ext>
            </a:extLst>
          </p:cNvPr>
          <p:cNvSpPr txBox="1"/>
          <p:nvPr/>
        </p:nvSpPr>
        <p:spPr>
          <a:xfrm>
            <a:off x="139109" y="2326538"/>
            <a:ext cx="2743200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i="1">
                <a:solidFill>
                  <a:schemeClr val="bg1"/>
                </a:solidFill>
                <a:cs typeface="Calibri"/>
              </a:rPr>
              <a:t>Bucknell</a:t>
            </a:r>
            <a:r>
              <a:rPr lang="en-US" sz="1500" b="1" i="1">
                <a:solidFill>
                  <a:schemeClr val="bg1"/>
                </a:solidFill>
                <a:ea typeface="+mn-lt"/>
                <a:cs typeface="+mn-lt"/>
              </a:rPr>
              <a:t> University:</a:t>
            </a:r>
          </a:p>
          <a:p>
            <a:r>
              <a:rPr lang="en-US" sz="1300">
                <a:solidFill>
                  <a:schemeClr val="bg1"/>
                </a:solidFill>
                <a:ea typeface="+mn-lt"/>
                <a:cs typeface="+mn-lt"/>
              </a:rPr>
              <a:t>A. M. Amthor</a:t>
            </a:r>
            <a:endParaRPr lang="en-US" sz="130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106A86-CC62-3A9D-7975-E6E5934292AE}"/>
              </a:ext>
            </a:extLst>
          </p:cNvPr>
          <p:cNvSpPr txBox="1"/>
          <p:nvPr/>
        </p:nvSpPr>
        <p:spPr>
          <a:xfrm>
            <a:off x="6899644" y="1528198"/>
            <a:ext cx="4360236" cy="53860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/>
                </a:solidFill>
              </a:rPr>
              <a:t>Air Force Institute of Technology</a:t>
            </a:r>
            <a:endParaRPr lang="en-US" sz="1600" b="1" i="1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US" sz="1300" dirty="0">
                <a:solidFill>
                  <a:schemeClr val="bg1"/>
                </a:solidFill>
                <a:cs typeface="Calibri"/>
              </a:rPr>
              <a:t>Z. Meisel</a:t>
            </a:r>
          </a:p>
        </p:txBody>
      </p:sp>
    </p:spTree>
    <p:extLst>
      <p:ext uri="{BB962C8B-B14F-4D97-AF65-F5344CB8AC3E}">
        <p14:creationId xmlns:p14="http://schemas.microsoft.com/office/powerpoint/2010/main" val="391912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53BCC-3369-8089-8F43-8A0FD85F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E2104E-EE22-DE0A-4A16-8A1CE9F2C9AC}"/>
              </a:ext>
            </a:extLst>
          </p:cNvPr>
          <p:cNvSpPr txBox="1"/>
          <p:nvPr/>
        </p:nvSpPr>
        <p:spPr>
          <a:xfrm>
            <a:off x="411852" y="454531"/>
            <a:ext cx="115698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Outline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1BB630-424C-D3F8-6DCF-5627D3E3A0D0}"/>
              </a:ext>
            </a:extLst>
          </p:cNvPr>
          <p:cNvSpPr txBox="1"/>
          <p:nvPr/>
        </p:nvSpPr>
        <p:spPr>
          <a:xfrm>
            <a:off x="412429" y="1565373"/>
            <a:ext cx="11362628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 sz="3600" dirty="0">
                <a:ea typeface="+mn-lt"/>
                <a:cs typeface="+mn-lt"/>
              </a:rPr>
              <a:t>Principle of TOF-B</a:t>
            </a:r>
            <a:r>
              <a:rPr lang="en-US" sz="3600" dirty="0">
                <a:latin typeface="Symbol"/>
                <a:ea typeface="+mn-lt"/>
                <a:cs typeface="+mn-lt"/>
                <a:sym typeface="Symbol"/>
              </a:rPr>
              <a:t>r</a:t>
            </a:r>
            <a:r>
              <a:rPr lang="en-US" sz="3600" dirty="0">
                <a:ea typeface="+mn-lt"/>
                <a:cs typeface="+mn-lt"/>
              </a:rPr>
              <a:t> technique</a:t>
            </a:r>
          </a:p>
          <a:p>
            <a:pPr marL="285750" indent="-285750">
              <a:buFont typeface="Arial,Sans-Serif"/>
              <a:buChar char="•"/>
            </a:pPr>
            <a:endParaRPr lang="en-US" sz="36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3600" dirty="0">
                <a:ea typeface="+mn-lt"/>
                <a:cs typeface="+mn-lt"/>
              </a:rPr>
              <a:t>Experiments at the National Superconducting Cyclotron Laboratory</a:t>
            </a:r>
          </a:p>
          <a:p>
            <a:pPr marL="285750" indent="-285750">
              <a:buFont typeface="Arial,Sans-Serif"/>
              <a:buChar char="•"/>
            </a:pPr>
            <a:endParaRPr lang="en-US" sz="36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3600" dirty="0">
                <a:ea typeface="+mn-lt"/>
                <a:cs typeface="+mn-lt"/>
              </a:rPr>
              <a:t>Outlook for experiments at the Facility for Rare Isotope Beams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8266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058E4-AEE9-3452-BEE9-01F588EA8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DB67D6-F6FC-C1E8-EFC1-725386FAFD82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Principle of Time-of-flight 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Mass Measurement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DD9C11-8151-A547-F6ED-970F9B2D047F}"/>
                  </a:ext>
                </a:extLst>
              </p:cNvPr>
              <p:cNvSpPr txBox="1"/>
              <p:nvPr/>
            </p:nvSpPr>
            <p:spPr>
              <a:xfrm>
                <a:off x="7925071" y="4573708"/>
                <a:ext cx="3481722" cy="8298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𝑇𝑂𝐹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DD9C11-8151-A547-F6ED-970F9B2D0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071" y="4573708"/>
                <a:ext cx="3481722" cy="8298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334C71E-B14D-59A1-661F-780046B61957}"/>
              </a:ext>
            </a:extLst>
          </p:cNvPr>
          <p:cNvSpPr/>
          <p:nvPr/>
        </p:nvSpPr>
        <p:spPr>
          <a:xfrm>
            <a:off x="1673523" y="2035834"/>
            <a:ext cx="138023" cy="107830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098523-E4D2-F3B9-9325-4E22E25606B2}"/>
              </a:ext>
            </a:extLst>
          </p:cNvPr>
          <p:cNvSpPr/>
          <p:nvPr/>
        </p:nvSpPr>
        <p:spPr>
          <a:xfrm>
            <a:off x="5637927" y="2035834"/>
            <a:ext cx="138023" cy="10783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B0602A-1994-52BE-D25D-56875FED1DC7}"/>
              </a:ext>
            </a:extLst>
          </p:cNvPr>
          <p:cNvSpPr/>
          <p:nvPr/>
        </p:nvSpPr>
        <p:spPr>
          <a:xfrm>
            <a:off x="10251057" y="2035834"/>
            <a:ext cx="138023" cy="10783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18518C-2BCE-B06E-36AE-483ECDE6A291}"/>
              </a:ext>
            </a:extLst>
          </p:cNvPr>
          <p:cNvSpPr/>
          <p:nvPr/>
        </p:nvSpPr>
        <p:spPr>
          <a:xfrm>
            <a:off x="8237894" y="2035834"/>
            <a:ext cx="45719" cy="10783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69CCFCE-6135-771C-D129-369660082AD1}"/>
              </a:ext>
            </a:extLst>
          </p:cNvPr>
          <p:cNvSpPr/>
          <p:nvPr/>
        </p:nvSpPr>
        <p:spPr>
          <a:xfrm>
            <a:off x="2648683" y="1859622"/>
            <a:ext cx="2535144" cy="139728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FRAGMENT SEPARATOR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0A5950-69EB-CE79-4008-35F05A49F546}"/>
              </a:ext>
            </a:extLst>
          </p:cNvPr>
          <p:cNvSpPr txBox="1"/>
          <p:nvPr/>
        </p:nvSpPr>
        <p:spPr>
          <a:xfrm>
            <a:off x="184934" y="4573708"/>
            <a:ext cx="648972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Technique pioneered with SPEG at GANIL</a:t>
            </a:r>
          </a:p>
          <a:p>
            <a:r>
              <a:rPr lang="en-US" sz="2000" dirty="0">
                <a:solidFill>
                  <a:srgbClr val="0070C0"/>
                </a:solidFill>
              </a:rPr>
              <a:t>Sarazin et al., PRL 84, 5062 (2000)</a:t>
            </a:r>
          </a:p>
          <a:p>
            <a:r>
              <a:rPr lang="en-US" sz="2400" dirty="0"/>
              <a:t>Experimental programs with SHARAQ in RIKEN</a:t>
            </a:r>
          </a:p>
          <a:p>
            <a:r>
              <a:rPr lang="en-US" sz="2000" dirty="0" err="1">
                <a:solidFill>
                  <a:srgbClr val="0070C0"/>
                </a:solidFill>
              </a:rPr>
              <a:t>Michimasa</a:t>
            </a:r>
            <a:r>
              <a:rPr lang="en-US" sz="2000" dirty="0">
                <a:solidFill>
                  <a:srgbClr val="0070C0"/>
                </a:solidFill>
              </a:rPr>
              <a:t> et al, Phys. Rev. Lett. 125 12, 122501 (2020)</a:t>
            </a:r>
          </a:p>
          <a:p>
            <a:r>
              <a:rPr lang="en-US" sz="2400" dirty="0"/>
              <a:t>and with S800 at NSCL/FRIB</a:t>
            </a:r>
          </a:p>
          <a:p>
            <a:r>
              <a:rPr lang="es-ES" sz="2000" dirty="0">
                <a:solidFill>
                  <a:srgbClr val="0070C0"/>
                </a:solidFill>
              </a:rPr>
              <a:t>M. Matos et al, NIM 696, 171 (2012)</a:t>
            </a:r>
            <a:endParaRPr lang="en-US" sz="200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F43B698-75B0-7A4D-9037-6F27326BE92A}"/>
              </a:ext>
            </a:extLst>
          </p:cNvPr>
          <p:cNvGrpSpPr/>
          <p:nvPr/>
        </p:nvGrpSpPr>
        <p:grpSpPr>
          <a:xfrm>
            <a:off x="426298" y="2419589"/>
            <a:ext cx="233836" cy="237157"/>
            <a:chOff x="4749920" y="903281"/>
            <a:chExt cx="6018712" cy="6104179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8FC0506-2FC7-F24F-9117-EE2E4245A787}"/>
                </a:ext>
              </a:extLst>
            </p:cNvPr>
            <p:cNvSpPr/>
            <p:nvPr/>
          </p:nvSpPr>
          <p:spPr bwMode="auto">
            <a:xfrm>
              <a:off x="5728072" y="3665984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C091605-B064-104E-ADC8-B41DE81645E8}"/>
                </a:ext>
              </a:extLst>
            </p:cNvPr>
            <p:cNvSpPr/>
            <p:nvPr/>
          </p:nvSpPr>
          <p:spPr bwMode="auto">
            <a:xfrm>
              <a:off x="8464376" y="1865784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CB149D7-879E-6649-8BE2-CC550E33DBD5}"/>
                </a:ext>
              </a:extLst>
            </p:cNvPr>
            <p:cNvSpPr/>
            <p:nvPr/>
          </p:nvSpPr>
          <p:spPr bwMode="auto">
            <a:xfrm>
              <a:off x="5748835" y="1433736"/>
              <a:ext cx="2016224" cy="2016224"/>
            </a:xfrm>
            <a:prstGeom prst="ellipse">
              <a:avLst/>
            </a:prstGeom>
            <a:gradFill>
              <a:gsLst>
                <a:gs pos="53000">
                  <a:srgbClr val="FF0000"/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A77DFCD-54FD-D44D-8BE8-B5A46E672E68}"/>
                </a:ext>
              </a:extLst>
            </p:cNvPr>
            <p:cNvSpPr/>
            <p:nvPr/>
          </p:nvSpPr>
          <p:spPr bwMode="auto">
            <a:xfrm>
              <a:off x="6808192" y="4040565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EDFEECD-5D3A-574D-B905-1AD88C27F1D2}"/>
                </a:ext>
              </a:extLst>
            </p:cNvPr>
            <p:cNvSpPr/>
            <p:nvPr/>
          </p:nvSpPr>
          <p:spPr bwMode="auto">
            <a:xfrm>
              <a:off x="4749920" y="3593976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3C1E6CE-0106-B94A-9869-C282EAE02823}"/>
                </a:ext>
              </a:extLst>
            </p:cNvPr>
            <p:cNvSpPr/>
            <p:nvPr/>
          </p:nvSpPr>
          <p:spPr bwMode="auto">
            <a:xfrm>
              <a:off x="6880200" y="903281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BB04A8D-E48E-2145-8142-C9C034694A33}"/>
                </a:ext>
              </a:extLst>
            </p:cNvPr>
            <p:cNvSpPr/>
            <p:nvPr/>
          </p:nvSpPr>
          <p:spPr bwMode="auto">
            <a:xfrm>
              <a:off x="7898885" y="1881394"/>
              <a:ext cx="2016224" cy="2016224"/>
            </a:xfrm>
            <a:prstGeom prst="ellipse">
              <a:avLst/>
            </a:prstGeom>
            <a:gradFill>
              <a:gsLst>
                <a:gs pos="53000">
                  <a:srgbClr val="FF0000"/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68C0445-D32E-D244-A629-70C19229FE35}"/>
                </a:ext>
              </a:extLst>
            </p:cNvPr>
            <p:cNvSpPr/>
            <p:nvPr/>
          </p:nvSpPr>
          <p:spPr bwMode="auto">
            <a:xfrm>
              <a:off x="7221004" y="4991236"/>
              <a:ext cx="2016224" cy="2016224"/>
            </a:xfrm>
            <a:prstGeom prst="ellipse">
              <a:avLst/>
            </a:prstGeom>
            <a:gradFill>
              <a:gsLst>
                <a:gs pos="53000">
                  <a:srgbClr val="FF0000"/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7880AFB-EF58-B849-8C17-C3080F1253BA}"/>
                </a:ext>
              </a:extLst>
            </p:cNvPr>
            <p:cNvSpPr/>
            <p:nvPr/>
          </p:nvSpPr>
          <p:spPr bwMode="auto">
            <a:xfrm>
              <a:off x="5872088" y="3897618"/>
              <a:ext cx="2016224" cy="2016224"/>
            </a:xfrm>
            <a:prstGeom prst="ellipse">
              <a:avLst/>
            </a:prstGeom>
            <a:gradFill>
              <a:gsLst>
                <a:gs pos="53000">
                  <a:srgbClr val="FF0000"/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36D0AA8-1A6A-0742-8BD2-6E45749E14A5}"/>
                </a:ext>
              </a:extLst>
            </p:cNvPr>
            <p:cNvSpPr/>
            <p:nvPr/>
          </p:nvSpPr>
          <p:spPr bwMode="auto">
            <a:xfrm>
              <a:off x="5543116" y="4919228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050CB0-817F-3443-9583-3A52506BC9EC}"/>
                </a:ext>
              </a:extLst>
            </p:cNvPr>
            <p:cNvSpPr/>
            <p:nvPr/>
          </p:nvSpPr>
          <p:spPr bwMode="auto">
            <a:xfrm>
              <a:off x="8680400" y="3224064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C3D2062-F3CD-CA4B-ADE4-6DFCEC76F222}"/>
                </a:ext>
              </a:extLst>
            </p:cNvPr>
            <p:cNvSpPr/>
            <p:nvPr/>
          </p:nvSpPr>
          <p:spPr bwMode="auto">
            <a:xfrm>
              <a:off x="7093094" y="2549860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B8732F9-436B-3B43-B70B-2FED75FBED36}"/>
                </a:ext>
              </a:extLst>
            </p:cNvPr>
            <p:cNvSpPr/>
            <p:nvPr/>
          </p:nvSpPr>
          <p:spPr bwMode="auto">
            <a:xfrm>
              <a:off x="4863976" y="1865784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43B2B67-8BD8-704D-8335-261AB698EE50}"/>
                </a:ext>
              </a:extLst>
            </p:cNvPr>
            <p:cNvSpPr/>
            <p:nvPr/>
          </p:nvSpPr>
          <p:spPr bwMode="auto">
            <a:xfrm>
              <a:off x="8176344" y="4386064"/>
              <a:ext cx="2088232" cy="2088232"/>
            </a:xfrm>
            <a:prstGeom prst="ellipse">
              <a:avLst/>
            </a:prstGeom>
            <a:gradFill>
              <a:gsLst>
                <a:gs pos="69000">
                  <a:srgbClr val="002060">
                    <a:lumMod val="100000"/>
                  </a:srgbClr>
                </a:gs>
                <a:gs pos="1000">
                  <a:srgbClr val="FFFFFF"/>
                </a:gs>
                <a:gs pos="0">
                  <a:schemeClr val="tx1"/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0924F07-9BA4-4F49-A94E-43E9BE56365B}"/>
                </a:ext>
              </a:extLst>
            </p:cNvPr>
            <p:cNvSpPr/>
            <p:nvPr/>
          </p:nvSpPr>
          <p:spPr bwMode="auto">
            <a:xfrm>
              <a:off x="6212892" y="1894892"/>
              <a:ext cx="2016224" cy="2016224"/>
            </a:xfrm>
            <a:prstGeom prst="ellipse">
              <a:avLst/>
            </a:prstGeom>
            <a:gradFill>
              <a:gsLst>
                <a:gs pos="53000">
                  <a:srgbClr val="FF0000"/>
                </a:gs>
                <a:gs pos="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GB" sz="2880">
                <a:solidFill>
                  <a:srgbClr val="FFFFFF"/>
                </a:solidFill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endParaRP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0761E3C-AEC6-0D8F-292A-E4064A794D65}"/>
              </a:ext>
            </a:extLst>
          </p:cNvPr>
          <p:cNvCxnSpPr>
            <a:cxnSpLocks/>
          </p:cNvCxnSpPr>
          <p:nvPr/>
        </p:nvCxnSpPr>
        <p:spPr>
          <a:xfrm>
            <a:off x="736979" y="2550320"/>
            <a:ext cx="718782" cy="0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2D645D-B88B-4921-7BF9-505195C022E5}"/>
              </a:ext>
            </a:extLst>
          </p:cNvPr>
          <p:cNvCxnSpPr>
            <a:cxnSpLocks/>
          </p:cNvCxnSpPr>
          <p:nvPr/>
        </p:nvCxnSpPr>
        <p:spPr>
          <a:xfrm>
            <a:off x="1922059" y="2558331"/>
            <a:ext cx="616425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C8C25FC-4575-67D3-80C1-202F1B6447ED}"/>
              </a:ext>
            </a:extLst>
          </p:cNvPr>
          <p:cNvCxnSpPr>
            <a:cxnSpLocks/>
          </p:cNvCxnSpPr>
          <p:nvPr/>
        </p:nvCxnSpPr>
        <p:spPr>
          <a:xfrm>
            <a:off x="1922059" y="2617557"/>
            <a:ext cx="616425" cy="61396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E4360B0-9816-337F-8CBF-FCCC03F3F8E7}"/>
              </a:ext>
            </a:extLst>
          </p:cNvPr>
          <p:cNvCxnSpPr>
            <a:cxnSpLocks/>
          </p:cNvCxnSpPr>
          <p:nvPr/>
        </p:nvCxnSpPr>
        <p:spPr>
          <a:xfrm>
            <a:off x="1922059" y="2678953"/>
            <a:ext cx="584580" cy="114289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8D77DF-5C78-7C24-0825-0F22B2CA1197}"/>
              </a:ext>
            </a:extLst>
          </p:cNvPr>
          <p:cNvCxnSpPr>
            <a:cxnSpLocks/>
          </p:cNvCxnSpPr>
          <p:nvPr/>
        </p:nvCxnSpPr>
        <p:spPr>
          <a:xfrm flipV="1">
            <a:off x="1937983" y="2419589"/>
            <a:ext cx="568656" cy="88766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D5D8E21-3FB7-9530-6632-1EC6846A6413}"/>
              </a:ext>
            </a:extLst>
          </p:cNvPr>
          <p:cNvCxnSpPr>
            <a:cxnSpLocks/>
          </p:cNvCxnSpPr>
          <p:nvPr/>
        </p:nvCxnSpPr>
        <p:spPr>
          <a:xfrm flipV="1">
            <a:off x="1922059" y="2320119"/>
            <a:ext cx="552735" cy="131371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C7874A7-7D6E-03BD-FFAC-1767C7BBDE49}"/>
              </a:ext>
            </a:extLst>
          </p:cNvPr>
          <p:cNvCxnSpPr>
            <a:cxnSpLocks/>
          </p:cNvCxnSpPr>
          <p:nvPr/>
        </p:nvCxnSpPr>
        <p:spPr>
          <a:xfrm>
            <a:off x="5361194" y="2527005"/>
            <a:ext cx="616425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3D775C-D4E8-E642-9BB7-84532A573491}"/>
              </a:ext>
            </a:extLst>
          </p:cNvPr>
          <p:cNvCxnSpPr>
            <a:cxnSpLocks/>
          </p:cNvCxnSpPr>
          <p:nvPr/>
        </p:nvCxnSpPr>
        <p:spPr>
          <a:xfrm>
            <a:off x="10062857" y="2523080"/>
            <a:ext cx="616425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5E222B-772B-5A89-BB3E-DB41C8487198}"/>
              </a:ext>
            </a:extLst>
          </p:cNvPr>
          <p:cNvCxnSpPr>
            <a:cxnSpLocks/>
          </p:cNvCxnSpPr>
          <p:nvPr/>
        </p:nvCxnSpPr>
        <p:spPr>
          <a:xfrm>
            <a:off x="5993912" y="2526924"/>
            <a:ext cx="4023452" cy="0"/>
          </a:xfrm>
          <a:prstGeom prst="line">
            <a:avLst/>
          </a:prstGeom>
          <a:ln w="158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DD27414-1354-5BD4-E3E7-04E5DB247E04}"/>
              </a:ext>
            </a:extLst>
          </p:cNvPr>
          <p:cNvSpPr txBox="1"/>
          <p:nvPr/>
        </p:nvSpPr>
        <p:spPr>
          <a:xfrm>
            <a:off x="891654" y="3153687"/>
            <a:ext cx="1701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production target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6031722-243E-BEE1-F9A7-A494C62E7EDF}"/>
              </a:ext>
            </a:extLst>
          </p:cNvPr>
          <p:cNvSpPr txBox="1"/>
          <p:nvPr/>
        </p:nvSpPr>
        <p:spPr>
          <a:xfrm>
            <a:off x="4856058" y="3228124"/>
            <a:ext cx="170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time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749AE3-9BC0-82EC-0FA9-BE277A761211}"/>
              </a:ext>
            </a:extLst>
          </p:cNvPr>
          <p:cNvSpPr txBox="1"/>
          <p:nvPr/>
        </p:nvSpPr>
        <p:spPr>
          <a:xfrm>
            <a:off x="9469188" y="3228124"/>
            <a:ext cx="170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time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5A6F202-57F8-9E82-64F3-FA8E7BAD0F09}"/>
              </a:ext>
            </a:extLst>
          </p:cNvPr>
          <p:cNvSpPr txBox="1"/>
          <p:nvPr/>
        </p:nvSpPr>
        <p:spPr>
          <a:xfrm>
            <a:off x="7446471" y="3198167"/>
            <a:ext cx="170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</a:t>
            </a:r>
            <a:r>
              <a:rPr lang="en-US" sz="2400" dirty="0">
                <a:latin typeface="Symbol" panose="05050102010706020507" pitchFamily="18" charset="2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56332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B6CE5-83D8-711E-40E8-781055C58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0E724AA-56F6-9BF1-AD79-028E8273F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" y="3518704"/>
            <a:ext cx="8423949" cy="2688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4FD11F-EE6F-B654-7B56-BC7C84D3BEA9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setup at the S800 spectrometer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C81F70-DB5C-4B87-0E63-A1FDF84AA41A}"/>
              </a:ext>
            </a:extLst>
          </p:cNvPr>
          <p:cNvSpPr txBox="1"/>
          <p:nvPr/>
        </p:nvSpPr>
        <p:spPr>
          <a:xfrm>
            <a:off x="23569" y="6453199"/>
            <a:ext cx="35316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M. Matos et al, NIM 696, 171 (2012).</a:t>
            </a:r>
          </a:p>
        </p:txBody>
      </p:sp>
      <p:pic>
        <p:nvPicPr>
          <p:cNvPr id="18" name="Picture 17" descr="A machine with wires and black objects&#10;&#10;AI-generated content may be incorrect.">
            <a:extLst>
              <a:ext uri="{FF2B5EF4-FFF2-40B4-BE49-F238E27FC236}">
                <a16:creationId xmlns:a16="http://schemas.microsoft.com/office/drawing/2014/main" id="{456C1C6F-E472-62F1-75B3-0D8C9ADCDC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1" t="30208" r="35886" b="18922"/>
          <a:stretch>
            <a:fillRect/>
          </a:stretch>
        </p:blipFill>
        <p:spPr>
          <a:xfrm rot="5400000">
            <a:off x="5524838" y="1285641"/>
            <a:ext cx="1963932" cy="18071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5AC5862-C38D-B607-6262-34FF432641DC}"/>
              </a:ext>
            </a:extLst>
          </p:cNvPr>
          <p:cNvSpPr txBox="1"/>
          <p:nvPr/>
        </p:nvSpPr>
        <p:spPr>
          <a:xfrm>
            <a:off x="8887284" y="1199839"/>
            <a:ext cx="3099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Test with </a:t>
            </a:r>
            <a:r>
              <a:rPr lang="en-US" sz="2400" baseline="30000" dirty="0"/>
              <a:t>48</a:t>
            </a:r>
            <a:r>
              <a:rPr lang="en-US" sz="2400" dirty="0"/>
              <a:t>Ca beam at NSCL: resolution of </a:t>
            </a:r>
            <a:r>
              <a:rPr lang="en-US" sz="2400" dirty="0" err="1">
                <a:latin typeface="Symbol" panose="05050102010706020507" pitchFamily="18" charset="2"/>
              </a:rPr>
              <a:t>s</a:t>
            </a:r>
            <a:r>
              <a:rPr lang="en-US" sz="2400" baseline="-25000" dirty="0" err="1"/>
              <a:t>TOF</a:t>
            </a:r>
            <a:r>
              <a:rPr lang="en-US" sz="2400" dirty="0"/>
              <a:t>=7.5 </a:t>
            </a:r>
            <a:r>
              <a:rPr lang="en-US" sz="2400" dirty="0" err="1"/>
              <a:t>ps</a:t>
            </a:r>
            <a:r>
              <a:rPr lang="en-US" sz="2400" dirty="0"/>
              <a:t> for LED w/walk correction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617CE07-3658-A6E3-8963-0746FC36CD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7272" y="2986003"/>
            <a:ext cx="3571160" cy="255905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A004290-478E-0040-A1C9-9559FC7ADFF5}"/>
              </a:ext>
            </a:extLst>
          </p:cNvPr>
          <p:cNvSpPr txBox="1"/>
          <p:nvPr/>
        </p:nvSpPr>
        <p:spPr>
          <a:xfrm>
            <a:off x="529132" y="1345049"/>
            <a:ext cx="4634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TOF: timing scintillator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Scintillator: Eljen 228, 4x4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4 Hamamatsu H6533 PMTs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TAC-ADC for 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995235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CDA2B-80DE-77C8-478D-10ED561AE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35FF287-93E4-447B-450E-E8724EB6A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" y="3518704"/>
            <a:ext cx="8423949" cy="2688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9BCB09-6DD7-0BEA-8946-73C23E005EEB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setup at the S800 spectrometer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3FD00C-FF09-7EFA-6216-9A62AA2DB3BC}"/>
              </a:ext>
            </a:extLst>
          </p:cNvPr>
          <p:cNvSpPr txBox="1"/>
          <p:nvPr/>
        </p:nvSpPr>
        <p:spPr>
          <a:xfrm>
            <a:off x="23569" y="6453199"/>
            <a:ext cx="35316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M. Matos et al, NIM 696, 171 (2012).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E32663-DA66-2750-4E6C-6EEDF597B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636" y="2964407"/>
            <a:ext cx="2552729" cy="18987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A603F7-CCC6-DB28-C263-B9632FB9C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7636" y="4974112"/>
            <a:ext cx="2630224" cy="17187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3003D3-C9B8-6DAE-CE92-5284BEF773D2}"/>
              </a:ext>
            </a:extLst>
          </p:cNvPr>
          <p:cNvSpPr txBox="1"/>
          <p:nvPr/>
        </p:nvSpPr>
        <p:spPr>
          <a:xfrm>
            <a:off x="564140" y="1334202"/>
            <a:ext cx="73531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>
                <a:latin typeface="Symbol" panose="05050102010706020507" pitchFamily="18" charset="2"/>
              </a:rPr>
              <a:t>r</a:t>
            </a:r>
            <a:r>
              <a:rPr lang="en-US" sz="2400" dirty="0"/>
              <a:t>: MCP detector at S800 dispersive plane: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MCP: 8 x 10 cm, 2 plates in chevron config.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 rectangular NdFeB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Foil: 70 ug/cm</a:t>
            </a:r>
            <a:r>
              <a:rPr lang="en-US" sz="2400" baseline="30000" dirty="0"/>
              <a:t>2</a:t>
            </a:r>
            <a:r>
              <a:rPr lang="en-US" sz="2400" dirty="0"/>
              <a:t> polypropylene with sputtered gold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Resistive plate readout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1FFB0C-2C2A-3EB0-BD85-0DE7FF165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7517" y="165127"/>
            <a:ext cx="3288147" cy="264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4CABB-A02A-D38F-28EF-B8FF33835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5929A69-0F37-25C8-77EA-827A9C87C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" y="3518704"/>
            <a:ext cx="8423949" cy="2688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080836-4EE3-5990-CEEF-49EC4009F812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setup at the S800 spectrometer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C74298-BEDD-0C8E-7F18-3C44A123F720}"/>
              </a:ext>
            </a:extLst>
          </p:cNvPr>
          <p:cNvSpPr txBox="1"/>
          <p:nvPr/>
        </p:nvSpPr>
        <p:spPr>
          <a:xfrm>
            <a:off x="23569" y="6453199"/>
            <a:ext cx="35316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M. Matos et al, NIM 696, 171 (2012).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92D72D-0686-EF26-C46C-D099C7F279F9}"/>
              </a:ext>
            </a:extLst>
          </p:cNvPr>
          <p:cNvGrpSpPr/>
          <p:nvPr/>
        </p:nvGrpSpPr>
        <p:grpSpPr>
          <a:xfrm>
            <a:off x="6115278" y="1147058"/>
            <a:ext cx="5774241" cy="2371646"/>
            <a:chOff x="147637" y="1281112"/>
            <a:chExt cx="11896725" cy="48863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9D65898-FEBE-667C-CAC4-4966BBEEC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7637" y="1281112"/>
              <a:ext cx="11896725" cy="429577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9B06F7-AFFD-7448-2FA3-3B8AAE1D4B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1" b="4472"/>
            <a:stretch/>
          </p:blipFill>
          <p:spPr>
            <a:xfrm>
              <a:off x="859165" y="5566901"/>
              <a:ext cx="11020426" cy="600536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F27BCEB-931F-4753-7828-4B7FED9C0FCD}"/>
              </a:ext>
            </a:extLst>
          </p:cNvPr>
          <p:cNvSpPr txBox="1"/>
          <p:nvPr/>
        </p:nvSpPr>
        <p:spPr>
          <a:xfrm>
            <a:off x="8890902" y="746948"/>
            <a:ext cx="3061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m/q spectra – N=70 region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B47A5E-2C51-669A-A640-C9697E040C3B}"/>
              </a:ext>
            </a:extLst>
          </p:cNvPr>
          <p:cNvSpPr txBox="1"/>
          <p:nvPr/>
        </p:nvSpPr>
        <p:spPr>
          <a:xfrm>
            <a:off x="8564148" y="3625929"/>
            <a:ext cx="44150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K. Wang et al, PRC 109, 035806 (2024)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4C3AEF4-84EB-D508-8E2F-2CEE4FD51C8F}"/>
                  </a:ext>
                </a:extLst>
              </p:cNvPr>
              <p:cNvSpPr/>
              <p:nvPr/>
            </p:nvSpPr>
            <p:spPr>
              <a:xfrm>
                <a:off x="821750" y="1761482"/>
                <a:ext cx="4268999" cy="855431"/>
              </a:xfrm>
              <a:prstGeom prst="roundRect">
                <a:avLst>
                  <a:gd name="adj" fmla="val 5473"/>
                </a:avLst>
              </a:prstGeom>
              <a:noFill/>
              <a:ln w="317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4864" tIns="54864" rIns="54864" bIns="54864"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</a:rPr>
                  <a:t>Mass resolution: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</a:rPr>
                      <m:t>𝑅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</a:rPr>
                      <m:t>≈10 000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4C3AEF4-84EB-D508-8E2F-2CEE4FD51C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50" y="1761482"/>
                <a:ext cx="4268999" cy="855431"/>
              </a:xfrm>
              <a:prstGeom prst="roundRect">
                <a:avLst>
                  <a:gd name="adj" fmla="val 5473"/>
                </a:avLst>
              </a:prstGeom>
              <a:blipFill>
                <a:blip r:embed="rId5"/>
                <a:stretch>
                  <a:fillRect/>
                </a:stretch>
              </a:blipFill>
              <a:ln w="31750"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4608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20E653-DE50-5578-132E-EA8004053817}"/>
              </a:ext>
            </a:extLst>
          </p:cNvPr>
          <p:cNvGrpSpPr/>
          <p:nvPr/>
        </p:nvGrpSpPr>
        <p:grpSpPr>
          <a:xfrm>
            <a:off x="259593" y="942735"/>
            <a:ext cx="6473858" cy="3503169"/>
            <a:chOff x="228600" y="254000"/>
            <a:chExt cx="11734800" cy="6350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4EF3029-B439-DC0C-B877-4F91D160999C}"/>
                </a:ext>
              </a:extLst>
            </p:cNvPr>
            <p:cNvGrpSpPr/>
            <p:nvPr/>
          </p:nvGrpSpPr>
          <p:grpSpPr>
            <a:xfrm>
              <a:off x="228600" y="254000"/>
              <a:ext cx="11734800" cy="6350000"/>
              <a:chOff x="228600" y="254000"/>
              <a:chExt cx="11734800" cy="635000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D6EAA04-9AE5-B700-EA04-11FEC74A3165}"/>
                  </a:ext>
                </a:extLst>
              </p:cNvPr>
              <p:cNvGrpSpPr/>
              <p:nvPr/>
            </p:nvGrpSpPr>
            <p:grpSpPr>
              <a:xfrm>
                <a:off x="228600" y="254000"/>
                <a:ext cx="11734800" cy="6350000"/>
                <a:chOff x="228600" y="254000"/>
                <a:chExt cx="11734800" cy="6350000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549016AB-B28F-BF20-8D0D-342BF7AADA14}"/>
                    </a:ext>
                  </a:extLst>
                </p:cNvPr>
                <p:cNvGrpSpPr/>
                <p:nvPr/>
              </p:nvGrpSpPr>
              <p:grpSpPr>
                <a:xfrm>
                  <a:off x="228600" y="254000"/>
                  <a:ext cx="11734800" cy="6350000"/>
                  <a:chOff x="228600" y="254000"/>
                  <a:chExt cx="11734800" cy="6350000"/>
                </a:xfrm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44E16B16-0B58-7979-FBDE-19B8B840DF5B}"/>
                      </a:ext>
                    </a:extLst>
                  </p:cNvPr>
                  <p:cNvGrpSpPr/>
                  <p:nvPr/>
                </p:nvGrpSpPr>
                <p:grpSpPr>
                  <a:xfrm>
                    <a:off x="228600" y="254000"/>
                    <a:ext cx="11734800" cy="6350000"/>
                    <a:chOff x="228600" y="254000"/>
                    <a:chExt cx="11734800" cy="6350000"/>
                  </a:xfrm>
                </p:grpSpPr>
                <p:pic>
                  <p:nvPicPr>
                    <p:cNvPr id="52" name="Picture 2">
                      <a:extLst>
                        <a:ext uri="{FF2B5EF4-FFF2-40B4-BE49-F238E27FC236}">
                          <a16:creationId xmlns:a16="http://schemas.microsoft.com/office/drawing/2014/main" id="{9A6953C3-F382-23F0-5934-E750B63A0659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8600" y="254000"/>
                      <a:ext cx="11734800" cy="635000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C2E34637-E8BC-84A7-A082-451F125CAA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0618093" y="975278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916AA717-93FB-629C-C5A3-CED05395FC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66903" y="277568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9123B6DD-1D2B-B17B-8638-5A93139B31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236385" y="2267890"/>
                      <a:ext cx="669234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45A801-C5B8-3F2F-8151-9190E2D81B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36385" y="2267890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80DCAF2A-6873-0593-26E7-E29A319F41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66903" y="2976881"/>
                      <a:ext cx="0" cy="1292989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798B5199-618F-8A06-A965-F0E07E05AF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78195" y="277568"/>
                      <a:ext cx="4709768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DAA354BD-C4E9-3BBB-1D88-92C025D66E0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74853" y="961353"/>
                      <a:ext cx="4043240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4FC0C735-BA37-FC6E-9367-6B4C2269F1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905619" y="1613018"/>
                      <a:ext cx="4712474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8C62AF0A-17C1-5666-BDD8-BC43F69D87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36385" y="2943806"/>
                      <a:ext cx="1338468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36157761-0108-7E10-64A8-EF50F740A0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905619" y="1654780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95B9A911-8A23-5F90-7E1E-19E9098E4E2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36385" y="4327250"/>
                      <a:ext cx="1330518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FCC7F425-67FF-CB8B-D077-745302EB852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36446" y="4997126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2C1E84DE-2414-9F19-AB02-1FE394EA91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36446" y="5002939"/>
                      <a:ext cx="2699939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D5358EDB-56CD-1143-0D54-9F5A93FB29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36390" y="4327250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7" name="Oval 66">
                      <a:extLst>
                        <a:ext uri="{FF2B5EF4-FFF2-40B4-BE49-F238E27FC236}">
                          <a16:creationId xmlns:a16="http://schemas.microsoft.com/office/drawing/2014/main" id="{C8D549BD-19D9-6168-579D-5C441307C7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45311" y="3935614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" name="Oval 67">
                      <a:extLst>
                        <a:ext uri="{FF2B5EF4-FFF2-40B4-BE49-F238E27FC236}">
                          <a16:creationId xmlns:a16="http://schemas.microsoft.com/office/drawing/2014/main" id="{3BD5BE91-DF82-EA4C-58B8-1F2837ADE2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06759" y="2591043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Oval 68">
                      <a:extLst>
                        <a:ext uri="{FF2B5EF4-FFF2-40B4-BE49-F238E27FC236}">
                          <a16:creationId xmlns:a16="http://schemas.microsoft.com/office/drawing/2014/main" id="{EF24B396-B603-0725-CF14-24AB1C483B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45311" y="3242187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Oval 69">
                      <a:extLst>
                        <a:ext uri="{FF2B5EF4-FFF2-40B4-BE49-F238E27FC236}">
                          <a16:creationId xmlns:a16="http://schemas.microsoft.com/office/drawing/2014/main" id="{FEA4D4B5-F7DB-F72D-CA04-A2A3361964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61228" y="3242187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" name="Oval 70">
                      <a:extLst>
                        <a:ext uri="{FF2B5EF4-FFF2-40B4-BE49-F238E27FC236}">
                          <a16:creationId xmlns:a16="http://schemas.microsoft.com/office/drawing/2014/main" id="{B5BB8B79-DAD5-61BE-6809-E4314C7E84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2608" y="3935614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" name="Oval 71">
                      <a:extLst>
                        <a:ext uri="{FF2B5EF4-FFF2-40B4-BE49-F238E27FC236}">
                          <a16:creationId xmlns:a16="http://schemas.microsoft.com/office/drawing/2014/main" id="{46AD45E0-89C3-3C82-6387-6000AD31AD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2608" y="4565751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5700D998-C582-218F-8968-426285F5B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20100" y="4565751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5484C4D6-C4F1-F99E-74E6-446325EA5C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20100" y="5249536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5" name="Oval 74">
                      <a:extLst>
                        <a:ext uri="{FF2B5EF4-FFF2-40B4-BE49-F238E27FC236}">
                          <a16:creationId xmlns:a16="http://schemas.microsoft.com/office/drawing/2014/main" id="{4CECB252-4FAB-44D2-AAFB-A1715A2ECF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7836" y="5249536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6" name="Triangle 49">
                      <a:extLst>
                        <a:ext uri="{FF2B5EF4-FFF2-40B4-BE49-F238E27FC236}">
                          <a16:creationId xmlns:a16="http://schemas.microsoft.com/office/drawing/2014/main" id="{3CEB2F83-7518-A9E7-BFE9-2CDEBFD536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8673" y="3975475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" name="Triangle 65">
                      <a:extLst>
                        <a:ext uri="{FF2B5EF4-FFF2-40B4-BE49-F238E27FC236}">
                          <a16:creationId xmlns:a16="http://schemas.microsoft.com/office/drawing/2014/main" id="{A2B4C6E1-3D5E-0705-B411-F05972B40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2911" y="3952948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8" name="Triangle 66">
                      <a:extLst>
                        <a:ext uri="{FF2B5EF4-FFF2-40B4-BE49-F238E27FC236}">
                          <a16:creationId xmlns:a16="http://schemas.microsoft.com/office/drawing/2014/main" id="{4ADE8D9A-1D2F-FC3F-6416-E8D401C2D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4856" y="3959321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9" name="Triangle 60">
                      <a:extLst>
                        <a:ext uri="{FF2B5EF4-FFF2-40B4-BE49-F238E27FC236}">
                          <a16:creationId xmlns:a16="http://schemas.microsoft.com/office/drawing/2014/main" id="{436EF8E1-34E7-C20F-EA7E-89B7A9160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52177" y="3292444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" name="Triangle 67">
                      <a:extLst>
                        <a:ext uri="{FF2B5EF4-FFF2-40B4-BE49-F238E27FC236}">
                          <a16:creationId xmlns:a16="http://schemas.microsoft.com/office/drawing/2014/main" id="{8D0EBC83-E0C4-E237-147F-746044BCF3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0156" y="4609077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1" name="Triangle 68">
                      <a:extLst>
                        <a:ext uri="{FF2B5EF4-FFF2-40B4-BE49-F238E27FC236}">
                          <a16:creationId xmlns:a16="http://schemas.microsoft.com/office/drawing/2014/main" id="{49FB1958-E759-DFCF-6AC2-45614A89D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4394" y="4586550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" name="Triangle 69">
                      <a:extLst>
                        <a:ext uri="{FF2B5EF4-FFF2-40B4-BE49-F238E27FC236}">
                          <a16:creationId xmlns:a16="http://schemas.microsoft.com/office/drawing/2014/main" id="{35489834-1CA6-132E-5E7D-B110C57F1A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46339" y="4592923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3" name="Triangle 70">
                      <a:extLst>
                        <a:ext uri="{FF2B5EF4-FFF2-40B4-BE49-F238E27FC236}">
                          <a16:creationId xmlns:a16="http://schemas.microsoft.com/office/drawing/2014/main" id="{476747D4-DBBE-BF50-A3F1-BF7D1555F1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236" y="5227404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" name="Triangle 71">
                      <a:extLst>
                        <a:ext uri="{FF2B5EF4-FFF2-40B4-BE49-F238E27FC236}">
                          <a16:creationId xmlns:a16="http://schemas.microsoft.com/office/drawing/2014/main" id="{5E08CB56-CB98-2ADD-7BDC-CCD6E9856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9269" y="4581368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" name="Triangle 72">
                      <a:extLst>
                        <a:ext uri="{FF2B5EF4-FFF2-40B4-BE49-F238E27FC236}">
                          <a16:creationId xmlns:a16="http://schemas.microsoft.com/office/drawing/2014/main" id="{D97D50A2-2C77-9B08-3174-B52384C326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3402" y="4592923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6" name="Triangle 73">
                      <a:extLst>
                        <a:ext uri="{FF2B5EF4-FFF2-40B4-BE49-F238E27FC236}">
                          <a16:creationId xmlns:a16="http://schemas.microsoft.com/office/drawing/2014/main" id="{568FB7E3-D301-977D-2A51-CAF336D72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36709" y="4599044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7" name="Triangle 74">
                      <a:extLst>
                        <a:ext uri="{FF2B5EF4-FFF2-40B4-BE49-F238E27FC236}">
                          <a16:creationId xmlns:a16="http://schemas.microsoft.com/office/drawing/2014/main" id="{8803EE8D-AEAF-B7C9-66AC-FFCF49E294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3993" y="5249536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8" name="Triangle 77">
                      <a:extLst>
                        <a:ext uri="{FF2B5EF4-FFF2-40B4-BE49-F238E27FC236}">
                          <a16:creationId xmlns:a16="http://schemas.microsoft.com/office/drawing/2014/main" id="{A8CA3A35-5E6F-3A33-CCAF-0CD78D142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48693" y="3959321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9" name="Triangle 80">
                      <a:extLst>
                        <a:ext uri="{FF2B5EF4-FFF2-40B4-BE49-F238E27FC236}">
                          <a16:creationId xmlns:a16="http://schemas.microsoft.com/office/drawing/2014/main" id="{946056C7-CA63-749B-674D-6536B2D5F1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09591" y="3243119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0" name="Triangle 81">
                      <a:extLst>
                        <a:ext uri="{FF2B5EF4-FFF2-40B4-BE49-F238E27FC236}">
                          <a16:creationId xmlns:a16="http://schemas.microsoft.com/office/drawing/2014/main" id="{A715DF81-1794-F496-0490-D706A0D3CC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07525" y="3250331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1" name="Triangle 91">
                      <a:extLst>
                        <a:ext uri="{FF2B5EF4-FFF2-40B4-BE49-F238E27FC236}">
                          <a16:creationId xmlns:a16="http://schemas.microsoft.com/office/drawing/2014/main" id="{28E5FE2E-8F45-31A9-B056-9DA18D267F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0849" y="1280001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" name="Triangle 92">
                      <a:extLst>
                        <a:ext uri="{FF2B5EF4-FFF2-40B4-BE49-F238E27FC236}">
                          <a16:creationId xmlns:a16="http://schemas.microsoft.com/office/drawing/2014/main" id="{1C79E9AE-77AC-3A31-83D4-91F5BDA16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4156" y="1286122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3" name="Triangle 94">
                      <a:extLst>
                        <a:ext uri="{FF2B5EF4-FFF2-40B4-BE49-F238E27FC236}">
                          <a16:creationId xmlns:a16="http://schemas.microsoft.com/office/drawing/2014/main" id="{950614C4-CEC5-77A7-6641-A19ED4585A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4849" y="3952948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94" name="Straight Connector 93">
                      <a:extLst>
                        <a:ext uri="{FF2B5EF4-FFF2-40B4-BE49-F238E27FC236}">
                          <a16:creationId xmlns:a16="http://schemas.microsoft.com/office/drawing/2014/main" id="{66E033F6-26DB-E81D-E296-1623F1DB02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86476" y="5643432"/>
                      <a:ext cx="1349970" cy="0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Connector 94">
                      <a:extLst>
                        <a:ext uri="{FF2B5EF4-FFF2-40B4-BE49-F238E27FC236}">
                          <a16:creationId xmlns:a16="http://schemas.microsoft.com/office/drawing/2014/main" id="{19EBCC37-9913-23F4-8589-692351255E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86476" y="5657758"/>
                      <a:ext cx="0" cy="646306"/>
                    </a:xfrm>
                    <a:prstGeom prst="line">
                      <a:avLst/>
                    </a:prstGeom>
                    <a:ln w="222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6" name="Oval 95">
                      <a:extLst>
                        <a:ext uri="{FF2B5EF4-FFF2-40B4-BE49-F238E27FC236}">
                          <a16:creationId xmlns:a16="http://schemas.microsoft.com/office/drawing/2014/main" id="{E9B44005-37FF-80F0-B3F3-C1C7E12C4F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5563" y="5907303"/>
                      <a:ext cx="300942" cy="3009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7" name="Oval 96">
                      <a:extLst>
                        <a:ext uri="{FF2B5EF4-FFF2-40B4-BE49-F238E27FC236}">
                          <a16:creationId xmlns:a16="http://schemas.microsoft.com/office/drawing/2014/main" id="{55143F98-643D-AB65-52E8-B146FF2542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3299" y="5907303"/>
                      <a:ext cx="300942" cy="30094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8" name="Triangle 98">
                      <a:extLst>
                        <a:ext uri="{FF2B5EF4-FFF2-40B4-BE49-F238E27FC236}">
                          <a16:creationId xmlns:a16="http://schemas.microsoft.com/office/drawing/2014/main" id="{0E04A606-547E-1A3D-F77A-41F3A4C19E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8483" y="3975474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9" name="Triangle 103">
                      <a:extLst>
                        <a:ext uri="{FF2B5EF4-FFF2-40B4-BE49-F238E27FC236}">
                          <a16:creationId xmlns:a16="http://schemas.microsoft.com/office/drawing/2014/main" id="{55C4994A-2C2B-920B-7E5D-39E2ABABCA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3777" y="5861660"/>
                      <a:ext cx="276661" cy="238501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0" name="Oval 99">
                      <a:extLst>
                        <a:ext uri="{FF2B5EF4-FFF2-40B4-BE49-F238E27FC236}">
                          <a16:creationId xmlns:a16="http://schemas.microsoft.com/office/drawing/2014/main" id="{349B9203-6172-0F60-F582-10D7D5AD9B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96345" y="3935614"/>
                      <a:ext cx="300942" cy="30094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1" name="Oval 100">
                      <a:extLst>
                        <a:ext uri="{FF2B5EF4-FFF2-40B4-BE49-F238E27FC236}">
                          <a16:creationId xmlns:a16="http://schemas.microsoft.com/office/drawing/2014/main" id="{7BF1597B-CBFC-E7A3-D134-A0C7E72B0D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2524" y="4565751"/>
                      <a:ext cx="300942" cy="30094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5" name="Triangle 69">
                    <a:extLst>
                      <a:ext uri="{FF2B5EF4-FFF2-40B4-BE49-F238E27FC236}">
                        <a16:creationId xmlns:a16="http://schemas.microsoft.com/office/drawing/2014/main" id="{99A8CE0C-ACA4-0CA1-A1BE-951793B133A6}"/>
                      </a:ext>
                    </a:extLst>
                  </p:cNvPr>
                  <p:cNvSpPr/>
                  <p:nvPr/>
                </p:nvSpPr>
                <p:spPr>
                  <a:xfrm>
                    <a:off x="3326493" y="5880640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Triangle 71">
                    <a:extLst>
                      <a:ext uri="{FF2B5EF4-FFF2-40B4-BE49-F238E27FC236}">
                        <a16:creationId xmlns:a16="http://schemas.microsoft.com/office/drawing/2014/main" id="{289E7E3F-0D87-152E-8D44-75540CDFB033}"/>
                      </a:ext>
                    </a:extLst>
                  </p:cNvPr>
                  <p:cNvSpPr/>
                  <p:nvPr/>
                </p:nvSpPr>
                <p:spPr>
                  <a:xfrm>
                    <a:off x="1448949" y="5879740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Triangle 72">
                    <a:extLst>
                      <a:ext uri="{FF2B5EF4-FFF2-40B4-BE49-F238E27FC236}">
                        <a16:creationId xmlns:a16="http://schemas.microsoft.com/office/drawing/2014/main" id="{F365F195-19E9-929B-D322-4761B2535C07}"/>
                      </a:ext>
                    </a:extLst>
                  </p:cNvPr>
                  <p:cNvSpPr/>
                  <p:nvPr/>
                </p:nvSpPr>
                <p:spPr>
                  <a:xfrm>
                    <a:off x="2063556" y="5880640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Triangle 73">
                    <a:extLst>
                      <a:ext uri="{FF2B5EF4-FFF2-40B4-BE49-F238E27FC236}">
                        <a16:creationId xmlns:a16="http://schemas.microsoft.com/office/drawing/2014/main" id="{C9936638-99B1-1C1C-34C3-324121B942C6}"/>
                      </a:ext>
                    </a:extLst>
                  </p:cNvPr>
                  <p:cNvSpPr/>
                  <p:nvPr/>
                </p:nvSpPr>
                <p:spPr>
                  <a:xfrm>
                    <a:off x="2716863" y="5886761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Triangle 71">
                    <a:extLst>
                      <a:ext uri="{FF2B5EF4-FFF2-40B4-BE49-F238E27FC236}">
                        <a16:creationId xmlns:a16="http://schemas.microsoft.com/office/drawing/2014/main" id="{FE999F38-66AA-C189-F539-3F76CBABC015}"/>
                      </a:ext>
                    </a:extLst>
                  </p:cNvPr>
                  <p:cNvSpPr/>
                  <p:nvPr/>
                </p:nvSpPr>
                <p:spPr>
                  <a:xfrm>
                    <a:off x="2796218" y="5297920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Triangle 72">
                    <a:extLst>
                      <a:ext uri="{FF2B5EF4-FFF2-40B4-BE49-F238E27FC236}">
                        <a16:creationId xmlns:a16="http://schemas.microsoft.com/office/drawing/2014/main" id="{2279283D-78DD-E5A5-53B1-CFC91F6DD993}"/>
                      </a:ext>
                    </a:extLst>
                  </p:cNvPr>
                  <p:cNvSpPr/>
                  <p:nvPr/>
                </p:nvSpPr>
                <p:spPr>
                  <a:xfrm>
                    <a:off x="3370633" y="5288772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Triangle 49">
                    <a:extLst>
                      <a:ext uri="{FF2B5EF4-FFF2-40B4-BE49-F238E27FC236}">
                        <a16:creationId xmlns:a16="http://schemas.microsoft.com/office/drawing/2014/main" id="{38A09854-2B82-6521-4598-FC3B3C12355F}"/>
                      </a:ext>
                    </a:extLst>
                  </p:cNvPr>
                  <p:cNvSpPr/>
                  <p:nvPr/>
                </p:nvSpPr>
                <p:spPr>
                  <a:xfrm>
                    <a:off x="8104766" y="2574700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Triangle 65">
                    <a:extLst>
                      <a:ext uri="{FF2B5EF4-FFF2-40B4-BE49-F238E27FC236}">
                        <a16:creationId xmlns:a16="http://schemas.microsoft.com/office/drawing/2014/main" id="{9CA6C8F4-9E03-160F-D23E-169087DDEE97}"/>
                      </a:ext>
                    </a:extLst>
                  </p:cNvPr>
                  <p:cNvSpPr/>
                  <p:nvPr/>
                </p:nvSpPr>
                <p:spPr>
                  <a:xfrm>
                    <a:off x="7370259" y="2567671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Triangle 66">
                    <a:extLst>
                      <a:ext uri="{FF2B5EF4-FFF2-40B4-BE49-F238E27FC236}">
                        <a16:creationId xmlns:a16="http://schemas.microsoft.com/office/drawing/2014/main" id="{BB5115EA-14A7-1298-14C2-256F26FDFA32}"/>
                      </a:ext>
                    </a:extLst>
                  </p:cNvPr>
                  <p:cNvSpPr/>
                  <p:nvPr/>
                </p:nvSpPr>
                <p:spPr>
                  <a:xfrm>
                    <a:off x="6692204" y="2574044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Triangle 77">
                    <a:extLst>
                      <a:ext uri="{FF2B5EF4-FFF2-40B4-BE49-F238E27FC236}">
                        <a16:creationId xmlns:a16="http://schemas.microsoft.com/office/drawing/2014/main" id="{F159619E-264A-1265-1951-F7F991835AA4}"/>
                      </a:ext>
                    </a:extLst>
                  </p:cNvPr>
                  <p:cNvSpPr/>
                  <p:nvPr/>
                </p:nvSpPr>
                <p:spPr>
                  <a:xfrm>
                    <a:off x="6056041" y="2574044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Triangle 94">
                    <a:extLst>
                      <a:ext uri="{FF2B5EF4-FFF2-40B4-BE49-F238E27FC236}">
                        <a16:creationId xmlns:a16="http://schemas.microsoft.com/office/drawing/2014/main" id="{FB364E71-8DB1-080A-4969-AE0E4D83C0D2}"/>
                      </a:ext>
                    </a:extLst>
                  </p:cNvPr>
                  <p:cNvSpPr/>
                  <p:nvPr/>
                </p:nvSpPr>
                <p:spPr>
                  <a:xfrm>
                    <a:off x="8792197" y="2567671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Triangle 98">
                    <a:extLst>
                      <a:ext uri="{FF2B5EF4-FFF2-40B4-BE49-F238E27FC236}">
                        <a16:creationId xmlns:a16="http://schemas.microsoft.com/office/drawing/2014/main" id="{F1D80A50-FF9F-21FA-1DEA-19236105DC4B}"/>
                      </a:ext>
                    </a:extLst>
                  </p:cNvPr>
                  <p:cNvSpPr/>
                  <p:nvPr/>
                </p:nvSpPr>
                <p:spPr>
                  <a:xfrm>
                    <a:off x="5425831" y="2590197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Triangle 49">
                    <a:extLst>
                      <a:ext uri="{FF2B5EF4-FFF2-40B4-BE49-F238E27FC236}">
                        <a16:creationId xmlns:a16="http://schemas.microsoft.com/office/drawing/2014/main" id="{FB28C9A0-1C50-ACB4-EBB4-A43C203FC70E}"/>
                      </a:ext>
                    </a:extLst>
                  </p:cNvPr>
                  <p:cNvSpPr/>
                  <p:nvPr/>
                </p:nvSpPr>
                <p:spPr>
                  <a:xfrm>
                    <a:off x="9488327" y="1915637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Triangle 65">
                    <a:extLst>
                      <a:ext uri="{FF2B5EF4-FFF2-40B4-BE49-F238E27FC236}">
                        <a16:creationId xmlns:a16="http://schemas.microsoft.com/office/drawing/2014/main" id="{483629CB-E6CB-BD5D-AAB8-CD8826EB76F9}"/>
                      </a:ext>
                    </a:extLst>
                  </p:cNvPr>
                  <p:cNvSpPr/>
                  <p:nvPr/>
                </p:nvSpPr>
                <p:spPr>
                  <a:xfrm>
                    <a:off x="8792565" y="1893110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Triangle 66">
                    <a:extLst>
                      <a:ext uri="{FF2B5EF4-FFF2-40B4-BE49-F238E27FC236}">
                        <a16:creationId xmlns:a16="http://schemas.microsoft.com/office/drawing/2014/main" id="{F75BCCC6-1E85-44E0-5039-BD2CF65F8F2E}"/>
                      </a:ext>
                    </a:extLst>
                  </p:cNvPr>
                  <p:cNvSpPr/>
                  <p:nvPr/>
                </p:nvSpPr>
                <p:spPr>
                  <a:xfrm>
                    <a:off x="8114510" y="1899483"/>
                    <a:ext cx="276661" cy="238501"/>
                  </a:xfrm>
                  <a:prstGeom prst="triangl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Triangle 77">
                    <a:extLst>
                      <a:ext uri="{FF2B5EF4-FFF2-40B4-BE49-F238E27FC236}">
                        <a16:creationId xmlns:a16="http://schemas.microsoft.com/office/drawing/2014/main" id="{0BE2D25A-AB83-FC9E-4B9A-009DF09B0B7E}"/>
                      </a:ext>
                    </a:extLst>
                  </p:cNvPr>
                  <p:cNvSpPr/>
                  <p:nvPr/>
                </p:nvSpPr>
                <p:spPr>
                  <a:xfrm>
                    <a:off x="7393108" y="1899483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Triangle 98">
                    <a:extLst>
                      <a:ext uri="{FF2B5EF4-FFF2-40B4-BE49-F238E27FC236}">
                        <a16:creationId xmlns:a16="http://schemas.microsoft.com/office/drawing/2014/main" id="{F5885B22-9405-9A4A-5C16-991B3D646FF5}"/>
                      </a:ext>
                    </a:extLst>
                  </p:cNvPr>
                  <p:cNvSpPr/>
                  <p:nvPr/>
                </p:nvSpPr>
                <p:spPr>
                  <a:xfrm>
                    <a:off x="6762898" y="1915636"/>
                    <a:ext cx="276661" cy="238501"/>
                  </a:xfrm>
                  <a:prstGeom prst="triangl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C89D207F-98DB-B9C2-89D2-67768F212B89}"/>
                    </a:ext>
                  </a:extLst>
                </p:cNvPr>
                <p:cNvSpPr/>
                <p:nvPr/>
              </p:nvSpPr>
              <p:spPr>
                <a:xfrm>
                  <a:off x="9461228" y="2587939"/>
                  <a:ext cx="300942" cy="300942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0C900BF7-C6C8-A00F-2E92-D79A5ADC044B}"/>
                    </a:ext>
                  </a:extLst>
                </p:cNvPr>
                <p:cNvSpPr/>
                <p:nvPr/>
              </p:nvSpPr>
              <p:spPr>
                <a:xfrm>
                  <a:off x="10145311" y="2585834"/>
                  <a:ext cx="300942" cy="300942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8FB14CB4-6224-BC4B-4F68-6D2CAC1326A7}"/>
                    </a:ext>
                  </a:extLst>
                </p:cNvPr>
                <p:cNvSpPr/>
                <p:nvPr/>
              </p:nvSpPr>
              <p:spPr>
                <a:xfrm>
                  <a:off x="10143167" y="1902957"/>
                  <a:ext cx="300942" cy="300942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02378143-9C67-E71E-5C92-BD33E0B45A23}"/>
                    </a:ext>
                  </a:extLst>
                </p:cNvPr>
                <p:cNvSpPr/>
                <p:nvPr/>
              </p:nvSpPr>
              <p:spPr>
                <a:xfrm>
                  <a:off x="10827250" y="1900852"/>
                  <a:ext cx="300942" cy="300942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E36C545-6437-27A8-A8B5-4EDE03E48287}"/>
                  </a:ext>
                </a:extLst>
              </p:cNvPr>
              <p:cNvSpPr/>
              <p:nvPr/>
            </p:nvSpPr>
            <p:spPr>
              <a:xfrm>
                <a:off x="8783122" y="3243119"/>
                <a:ext cx="300942" cy="300942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6BDAAA0-D8EE-8CD5-98F7-6E65DE55DB8B}"/>
                </a:ext>
              </a:extLst>
            </p:cNvPr>
            <p:cNvCxnSpPr>
              <a:cxnSpLocks/>
            </p:cNvCxnSpPr>
            <p:nvPr/>
          </p:nvCxnSpPr>
          <p:spPr>
            <a:xfrm>
              <a:off x="2592397" y="5657758"/>
              <a:ext cx="19707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48802BD-4002-4D6E-DA67-8AF829175B8A}"/>
                </a:ext>
              </a:extLst>
            </p:cNvPr>
            <p:cNvCxnSpPr>
              <a:cxnSpLocks/>
            </p:cNvCxnSpPr>
            <p:nvPr/>
          </p:nvCxnSpPr>
          <p:spPr>
            <a:xfrm>
              <a:off x="4596178" y="4997126"/>
              <a:ext cx="130944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4F3871E-5840-F909-D5BC-937386FA5D6C}"/>
                </a:ext>
              </a:extLst>
            </p:cNvPr>
            <p:cNvCxnSpPr>
              <a:cxnSpLocks/>
            </p:cNvCxnSpPr>
            <p:nvPr/>
          </p:nvCxnSpPr>
          <p:spPr>
            <a:xfrm>
              <a:off x="5943149" y="4322070"/>
              <a:ext cx="130944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6263533-4306-E1A6-289A-3EDC441B6B35}"/>
                </a:ext>
              </a:extLst>
            </p:cNvPr>
            <p:cNvCxnSpPr>
              <a:cxnSpLocks/>
            </p:cNvCxnSpPr>
            <p:nvPr/>
          </p:nvCxnSpPr>
          <p:spPr>
            <a:xfrm>
              <a:off x="7935362" y="2943806"/>
              <a:ext cx="268273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0969543-9D83-57E0-8909-B4CF04AF28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6446" y="5649642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85C38D8-65B5-0773-2980-76E739A42B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3122" y="4959063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139E3C7-DE9C-A412-F8E2-FD4EED1C89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1644" y="4322070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95776F0-1679-1086-205A-EF381B1E7D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73387" y="3628555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FCDF819-97B6-99B6-4772-E19E9219DD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5362" y="2943806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3B84EBB-1D68-F657-097C-0613725747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27599" y="2267890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93D44FF-BAFE-9176-5D40-5B358B02CB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7963" y="1628585"/>
              <a:ext cx="0" cy="698695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D7ACD27-0414-B668-DFD4-540730C827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87963" y="1613018"/>
              <a:ext cx="675437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434308D-B8F5-B7AE-E68F-0A825059B2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18093" y="2276226"/>
              <a:ext cx="675437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8D408AA-13BF-1C9D-0F4F-73EBD6BCE5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3387" y="3623375"/>
              <a:ext cx="675437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C3A0A50-0A4E-C663-5619-72DC961F3F84}"/>
              </a:ext>
            </a:extLst>
          </p:cNvPr>
          <p:cNvGrpSpPr/>
          <p:nvPr/>
        </p:nvGrpSpPr>
        <p:grpSpPr>
          <a:xfrm>
            <a:off x="227993" y="4728825"/>
            <a:ext cx="2087818" cy="1785810"/>
            <a:chOff x="9361462" y="4206366"/>
            <a:chExt cx="2439433" cy="208656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27D1B89E-FCCF-F125-B388-7A3786CE7607}"/>
                </a:ext>
              </a:extLst>
            </p:cNvPr>
            <p:cNvSpPr txBox="1"/>
            <p:nvPr/>
          </p:nvSpPr>
          <p:spPr>
            <a:xfrm>
              <a:off x="9361462" y="4206366"/>
              <a:ext cx="2439433" cy="20865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dirty="0"/>
                <a:t>Reference mass         </a:t>
              </a:r>
            </a:p>
            <a:p>
              <a:pPr>
                <a:lnSpc>
                  <a:spcPct val="150000"/>
                </a:lnSpc>
              </a:pPr>
              <a:r>
                <a:rPr lang="en-US" sz="1500" dirty="0"/>
                <a:t>Known mass</a:t>
              </a:r>
            </a:p>
            <a:p>
              <a:pPr>
                <a:lnSpc>
                  <a:spcPct val="150000"/>
                </a:lnSpc>
              </a:pPr>
              <a:r>
                <a:rPr lang="en-US" sz="1500" dirty="0"/>
                <a:t>Unknown mass</a:t>
              </a:r>
            </a:p>
            <a:p>
              <a:pPr>
                <a:lnSpc>
                  <a:spcPct val="150000"/>
                </a:lnSpc>
              </a:pPr>
              <a:r>
                <a:rPr lang="en-US" sz="1500" dirty="0">
                  <a:latin typeface="Symbol" panose="05050102010706020507" pitchFamily="18" charset="2"/>
                </a:rPr>
                <a:t>d</a:t>
              </a:r>
              <a:r>
                <a:rPr lang="en-US" sz="1500" dirty="0"/>
                <a:t>m &lt;30 keV</a:t>
              </a:r>
            </a:p>
            <a:p>
              <a:pPr>
                <a:lnSpc>
                  <a:spcPct val="150000"/>
                </a:lnSpc>
              </a:pPr>
              <a:r>
                <a:rPr lang="en-US" sz="1500" dirty="0">
                  <a:latin typeface="Symbol" panose="05050102010706020507" pitchFamily="18" charset="2"/>
                </a:rPr>
                <a:t>t</a:t>
              </a:r>
              <a:r>
                <a:rPr lang="en-US" sz="1500" baseline="-25000" dirty="0"/>
                <a:t>1/2</a:t>
              </a:r>
              <a:r>
                <a:rPr lang="en-US" sz="1500" dirty="0"/>
                <a:t> &lt; 10 </a:t>
              </a:r>
              <a:r>
                <a:rPr lang="en-US" sz="1500" dirty="0" err="1"/>
                <a:t>ms</a:t>
              </a:r>
              <a:endParaRPr lang="en-US" sz="1500" dirty="0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7FCB5A82-4801-8583-F393-D83BACA10CB4}"/>
                </a:ext>
              </a:extLst>
            </p:cNvPr>
            <p:cNvSpPr/>
            <p:nvPr/>
          </p:nvSpPr>
          <p:spPr>
            <a:xfrm>
              <a:off x="11297601" y="5198067"/>
              <a:ext cx="222425" cy="22242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05" name="Triangle 106">
              <a:extLst>
                <a:ext uri="{FF2B5EF4-FFF2-40B4-BE49-F238E27FC236}">
                  <a16:creationId xmlns:a16="http://schemas.microsoft.com/office/drawing/2014/main" id="{32F50202-0242-766D-7309-101710AA2DDD}"/>
                </a:ext>
              </a:extLst>
            </p:cNvPr>
            <p:cNvSpPr/>
            <p:nvPr/>
          </p:nvSpPr>
          <p:spPr>
            <a:xfrm>
              <a:off x="11305505" y="4386270"/>
              <a:ext cx="204479" cy="176275"/>
            </a:xfrm>
            <a:prstGeom prst="triangl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4CE67B6F-8789-95A0-1731-61CF18DBCB0E}"/>
                </a:ext>
              </a:extLst>
            </p:cNvPr>
            <p:cNvSpPr/>
            <p:nvPr/>
          </p:nvSpPr>
          <p:spPr>
            <a:xfrm>
              <a:off x="11296533" y="4764136"/>
              <a:ext cx="222425" cy="222425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B7CFC689-C793-97A7-1AD2-D0CE950E91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29305" y="6125262"/>
              <a:ext cx="35745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2B2CAE6C-0DB9-4A57-2C64-B969EF7ABB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29305" y="5771427"/>
              <a:ext cx="370579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9" name="Chart 108">
            <a:extLst>
              <a:ext uri="{FF2B5EF4-FFF2-40B4-BE49-F238E27FC236}">
                <a16:creationId xmlns:a16="http://schemas.microsoft.com/office/drawing/2014/main" id="{6E04FCDA-635B-97EB-32C5-1AF75F7B0B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052086"/>
              </p:ext>
            </p:extLst>
          </p:nvPr>
        </p:nvGraphicFramePr>
        <p:xfrm>
          <a:off x="7366260" y="11295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TextBox 109">
            <a:extLst>
              <a:ext uri="{FF2B5EF4-FFF2-40B4-BE49-F238E27FC236}">
                <a16:creationId xmlns:a16="http://schemas.microsoft.com/office/drawing/2014/main" id="{663EC6AB-CBE0-71EA-A3FA-AA94497CDA11}"/>
              </a:ext>
            </a:extLst>
          </p:cNvPr>
          <p:cNvSpPr txBox="1"/>
          <p:nvPr/>
        </p:nvSpPr>
        <p:spPr>
          <a:xfrm>
            <a:off x="7709217" y="799347"/>
            <a:ext cx="3921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Estimated uncertainties for Mg isotopes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46998A-B2FB-2AFC-8E99-F19A8B650E9E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Experiments at FRIB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9">
                <a:extLst>
                  <a:ext uri="{FF2B5EF4-FFF2-40B4-BE49-F238E27FC236}">
                    <a16:creationId xmlns:a16="http://schemas.microsoft.com/office/drawing/2014/main" id="{EA3C279C-3388-859A-3F47-FF9E89D6FB53}"/>
                  </a:ext>
                </a:extLst>
              </p:cNvPr>
              <p:cNvSpPr txBox="1"/>
              <p:nvPr/>
            </p:nvSpPr>
            <p:spPr>
              <a:xfrm>
                <a:off x="5060275" y="5721137"/>
                <a:ext cx="2349296" cy="694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𝑇𝑂𝐹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9">
                <a:extLst>
                  <a:ext uri="{FF2B5EF4-FFF2-40B4-BE49-F238E27FC236}">
                    <a16:creationId xmlns:a16="http://schemas.microsoft.com/office/drawing/2014/main" id="{EA3C279C-3388-859A-3F47-FF9E89D6FB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275" y="5721137"/>
                <a:ext cx="2349296" cy="6947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10">
            <a:extLst>
              <a:ext uri="{FF2B5EF4-FFF2-40B4-BE49-F238E27FC236}">
                <a16:creationId xmlns:a16="http://schemas.microsoft.com/office/drawing/2014/main" id="{76851EC7-7491-CEEB-8588-EA522C4F83C7}"/>
              </a:ext>
            </a:extLst>
          </p:cNvPr>
          <p:cNvSpPr txBox="1"/>
          <p:nvPr/>
        </p:nvSpPr>
        <p:spPr>
          <a:xfrm>
            <a:off x="3389300" y="4728825"/>
            <a:ext cx="5927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experimental setup is calibrated with reference isotopes with well-known mass: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742815-5101-A2A0-057C-DDBE2D3B9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5305" y="4141003"/>
            <a:ext cx="2087818" cy="26423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EF5955-572D-CED7-A90E-5F4AE339A077}"/>
              </a:ext>
            </a:extLst>
          </p:cNvPr>
          <p:cNvSpPr txBox="1"/>
          <p:nvPr/>
        </p:nvSpPr>
        <p:spPr>
          <a:xfrm>
            <a:off x="492668" y="995981"/>
            <a:ext cx="18518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e23047 proposal</a:t>
            </a:r>
          </a:p>
        </p:txBody>
      </p:sp>
    </p:spTree>
    <p:extLst>
      <p:ext uri="{BB962C8B-B14F-4D97-AF65-F5344CB8AC3E}">
        <p14:creationId xmlns:p14="http://schemas.microsoft.com/office/powerpoint/2010/main" val="232653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72B12-B2DE-1AEF-E460-3896253AF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2EB3F1-BE6F-2253-1F9F-750AD74BC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074" y="1651063"/>
            <a:ext cx="5361830" cy="39381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9D01C3-EA33-B003-A91C-EE5467DBE83D}"/>
              </a:ext>
            </a:extLst>
          </p:cNvPr>
          <p:cNvSpPr txBox="1"/>
          <p:nvPr/>
        </p:nvSpPr>
        <p:spPr>
          <a:xfrm>
            <a:off x="7843561" y="6408886"/>
            <a:ext cx="44150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K. Wang et al, PRC 109, 035806 (2024)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5E7954-5B06-9B1C-7A61-3483A4EA19A3}"/>
              </a:ext>
            </a:extLst>
          </p:cNvPr>
          <p:cNvSpPr txBox="1"/>
          <p:nvPr/>
        </p:nvSpPr>
        <p:spPr>
          <a:xfrm>
            <a:off x="199304" y="117041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 corrections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5DB2556B-89BC-0D76-DF9D-72C834B57BFB}"/>
                  </a:ext>
                </a:extLst>
              </p:cNvPr>
              <p:cNvSpPr txBox="1"/>
              <p:nvPr/>
            </p:nvSpPr>
            <p:spPr>
              <a:xfrm>
                <a:off x="1934418" y="2118202"/>
                <a:ext cx="2349296" cy="694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𝑇𝑂𝐹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5DB2556B-89BC-0D76-DF9D-72C834B57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418" y="2118202"/>
                <a:ext cx="2349296" cy="6947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0">
            <a:extLst>
              <a:ext uri="{FF2B5EF4-FFF2-40B4-BE49-F238E27FC236}">
                <a16:creationId xmlns:a16="http://schemas.microsoft.com/office/drawing/2014/main" id="{8922D11F-7C06-953E-7AD8-1FA8B9372721}"/>
              </a:ext>
            </a:extLst>
          </p:cNvPr>
          <p:cNvSpPr txBox="1"/>
          <p:nvPr/>
        </p:nvSpPr>
        <p:spPr>
          <a:xfrm>
            <a:off x="263443" y="1125890"/>
            <a:ext cx="5927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experimental setup is calibrated with reference isotopes with well-known mass: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AFFDEB-2622-05B9-83FE-5D569C391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661" y="3306200"/>
            <a:ext cx="4124355" cy="280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6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EE088-EF5D-A366-3B68-61FEEA5E2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011F8E-929D-D4A6-0FF5-6B9BCC193ADD}"/>
              </a:ext>
            </a:extLst>
          </p:cNvPr>
          <p:cNvSpPr txBox="1"/>
          <p:nvPr/>
        </p:nvSpPr>
        <p:spPr>
          <a:xfrm>
            <a:off x="362866" y="274917"/>
            <a:ext cx="1162428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TOF-B</a:t>
            </a:r>
            <a:r>
              <a:rPr lang="en-US" sz="3200" b="1" dirty="0">
                <a:solidFill>
                  <a:srgbClr val="002060"/>
                </a:solidFill>
                <a:latin typeface="Symbol"/>
                <a:sym typeface="Symbol"/>
              </a:rPr>
              <a:t>r</a:t>
            </a:r>
            <a:r>
              <a:rPr lang="en-US" sz="3200" b="1" dirty="0">
                <a:solidFill>
                  <a:srgbClr val="002060"/>
                </a:solidFill>
              </a:rPr>
              <a:t> Program with the S800 Spectrometer at NSCL</a:t>
            </a:r>
          </a:p>
        </p:txBody>
      </p:sp>
      <p:pic>
        <p:nvPicPr>
          <p:cNvPr id="7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D99503DA-D013-7D2A-754B-1D375E475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18" y="1630321"/>
            <a:ext cx="8848288" cy="4714489"/>
          </a:xfrm>
          <a:prstGeom prst="rect">
            <a:avLst/>
          </a:prstGeom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F001A818-5EB6-CD69-7769-2951D924EE8E}"/>
              </a:ext>
            </a:extLst>
          </p:cNvPr>
          <p:cNvSpPr txBox="1"/>
          <p:nvPr/>
        </p:nvSpPr>
        <p:spPr>
          <a:xfrm>
            <a:off x="9796462" y="1512974"/>
            <a:ext cx="135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240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/>
              <a:t>m/m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E17F96-EC78-B8DF-2C56-CD58DFA76507}"/>
              </a:ext>
            </a:extLst>
          </p:cNvPr>
          <p:cNvSpPr/>
          <p:nvPr/>
        </p:nvSpPr>
        <p:spPr>
          <a:xfrm rot="19980000">
            <a:off x="3667787" y="4900308"/>
            <a:ext cx="390957" cy="127790"/>
          </a:xfrm>
          <a:prstGeom prst="ellipse">
            <a:avLst/>
          </a:prstGeom>
          <a:solidFill>
            <a:schemeClr val="accent1">
              <a:alpha val="45456"/>
            </a:schemeClr>
          </a:solidFill>
          <a:ln>
            <a:solidFill>
              <a:srgbClr val="00206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0C0712-B087-6D17-D23A-CF0FCF1B3807}"/>
              </a:ext>
            </a:extLst>
          </p:cNvPr>
          <p:cNvSpPr txBox="1"/>
          <p:nvPr/>
        </p:nvSpPr>
        <p:spPr>
          <a:xfrm>
            <a:off x="7485716" y="1053925"/>
            <a:ext cx="38256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ea typeface="+mn-lt"/>
                <a:cs typeface="+mn-lt"/>
              </a:rPr>
              <a:t>Potential reach at FRIB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8E6DE9-FD9B-BF22-31D4-1710557FA576}"/>
              </a:ext>
            </a:extLst>
          </p:cNvPr>
          <p:cNvSpPr txBox="1"/>
          <p:nvPr/>
        </p:nvSpPr>
        <p:spPr>
          <a:xfrm>
            <a:off x="7254505" y="6343942"/>
            <a:ext cx="2876108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600" dirty="0"/>
              <a:t>Meisel 2020, </a:t>
            </a:r>
            <a:r>
              <a:rPr lang="en-US" sz="1600" dirty="0">
                <a:ea typeface="+mn-lt"/>
                <a:cs typeface="+mn-lt"/>
              </a:rPr>
              <a:t>arXiv:2004.14113</a:t>
            </a:r>
            <a:endParaRPr lang="en-US" sz="16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AEAA45-87B5-E6AD-3082-0C69890047C1}"/>
              </a:ext>
            </a:extLst>
          </p:cNvPr>
          <p:cNvSpPr/>
          <p:nvPr/>
        </p:nvSpPr>
        <p:spPr>
          <a:xfrm>
            <a:off x="2623966" y="1982030"/>
            <a:ext cx="2613453" cy="852616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ea typeface="+mn-lt"/>
                <a:cs typeface="+mn-lt"/>
              </a:rPr>
              <a:t>Z. Meisel et al, PRC (2016)</a:t>
            </a:r>
            <a:endParaRPr lang="en-US" sz="1600" dirty="0"/>
          </a:p>
          <a:p>
            <a:pPr algn="ctr"/>
            <a:r>
              <a:rPr lang="en-US" sz="1600" dirty="0">
                <a:ea typeface="+mn-lt"/>
                <a:cs typeface="+mn-lt"/>
              </a:rPr>
              <a:t>Z. Meisel et al, PRL (2015) </a:t>
            </a:r>
            <a:endParaRPr lang="en-US" sz="1600" dirty="0"/>
          </a:p>
          <a:p>
            <a:pPr algn="ctr"/>
            <a:r>
              <a:rPr lang="en-US" sz="1600" dirty="0">
                <a:ea typeface="+mn-lt"/>
                <a:cs typeface="+mn-lt"/>
              </a:rPr>
              <a:t>A. Estrade et al, PRL (2011)</a:t>
            </a:r>
            <a:endParaRPr lang="en-US" sz="16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C8DA5F-11EF-090F-B122-1AF4E7FF5FC5}"/>
              </a:ext>
            </a:extLst>
          </p:cNvPr>
          <p:cNvSpPr/>
          <p:nvPr/>
        </p:nvSpPr>
        <p:spPr>
          <a:xfrm>
            <a:off x="5290966" y="1971733"/>
            <a:ext cx="2613453" cy="42013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ea typeface="+mn-lt"/>
                <a:cs typeface="+mn-lt"/>
              </a:rPr>
              <a:t>K. Wang et al, PRC (2024)</a:t>
            </a:r>
            <a:endParaRPr lang="en-US" sz="16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7CF9D27-4D80-8E30-83FB-D1C65DA7C0AA}"/>
              </a:ext>
            </a:extLst>
          </p:cNvPr>
          <p:cNvSpPr/>
          <p:nvPr/>
        </p:nvSpPr>
        <p:spPr>
          <a:xfrm>
            <a:off x="2469507" y="3032354"/>
            <a:ext cx="1594021" cy="420130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ea typeface="+mn-lt"/>
                <a:cs typeface="+mn-lt"/>
              </a:rPr>
              <a:t>I. Sultana et al</a:t>
            </a:r>
            <a:endParaRPr lang="en-US" sz="16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69D0C9-4972-B7C4-47EA-749912763AA6}"/>
              </a:ext>
            </a:extLst>
          </p:cNvPr>
          <p:cNvSpPr/>
          <p:nvPr/>
        </p:nvSpPr>
        <p:spPr>
          <a:xfrm rot="19980000">
            <a:off x="3873733" y="4756147"/>
            <a:ext cx="390957" cy="127790"/>
          </a:xfrm>
          <a:prstGeom prst="ellipse">
            <a:avLst/>
          </a:prstGeom>
          <a:solidFill>
            <a:schemeClr val="accent1">
              <a:alpha val="45456"/>
            </a:schemeClr>
          </a:solidFill>
          <a:ln>
            <a:solidFill>
              <a:srgbClr val="00206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42C3A2-AFD6-F75B-5AE5-D514D597EB50}"/>
              </a:ext>
            </a:extLst>
          </p:cNvPr>
          <p:cNvSpPr/>
          <p:nvPr/>
        </p:nvSpPr>
        <p:spPr>
          <a:xfrm rot="19980000">
            <a:off x="3369165" y="5065065"/>
            <a:ext cx="390957" cy="127790"/>
          </a:xfrm>
          <a:prstGeom prst="ellipse">
            <a:avLst/>
          </a:prstGeom>
          <a:solidFill>
            <a:schemeClr val="accent1">
              <a:alpha val="45456"/>
            </a:schemeClr>
          </a:solidFill>
          <a:ln>
            <a:solidFill>
              <a:srgbClr val="00206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5BE475-9592-4BE1-B827-C3EAA7441854}"/>
              </a:ext>
            </a:extLst>
          </p:cNvPr>
          <p:cNvCxnSpPr>
            <a:cxnSpLocks/>
          </p:cNvCxnSpPr>
          <p:nvPr/>
        </p:nvCxnSpPr>
        <p:spPr>
          <a:xfrm flipV="1">
            <a:off x="3820629" y="2888274"/>
            <a:ext cx="488877" cy="200773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AA536D-B630-19CD-2A41-BCA67EA70223}"/>
              </a:ext>
            </a:extLst>
          </p:cNvPr>
          <p:cNvCxnSpPr>
            <a:cxnSpLocks/>
          </p:cNvCxnSpPr>
          <p:nvPr/>
        </p:nvCxnSpPr>
        <p:spPr>
          <a:xfrm flipV="1">
            <a:off x="5344627" y="2394004"/>
            <a:ext cx="221148" cy="152376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D317CFA-3709-7064-769A-46709180242E}"/>
              </a:ext>
            </a:extLst>
          </p:cNvPr>
          <p:cNvSpPr/>
          <p:nvPr/>
        </p:nvSpPr>
        <p:spPr>
          <a:xfrm rot="19740000">
            <a:off x="5063529" y="4038095"/>
            <a:ext cx="545416" cy="148385"/>
          </a:xfrm>
          <a:prstGeom prst="ellipse">
            <a:avLst/>
          </a:prstGeom>
          <a:solidFill>
            <a:schemeClr val="accent1">
              <a:alpha val="45456"/>
            </a:schemeClr>
          </a:solidFill>
          <a:ln>
            <a:solidFill>
              <a:srgbClr val="00206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00819C8-389C-2B50-2B6E-D98AFC3C2066}"/>
              </a:ext>
            </a:extLst>
          </p:cNvPr>
          <p:cNvCxnSpPr>
            <a:cxnSpLocks/>
          </p:cNvCxnSpPr>
          <p:nvPr/>
        </p:nvCxnSpPr>
        <p:spPr>
          <a:xfrm flipH="1" flipV="1">
            <a:off x="3403344" y="3660572"/>
            <a:ext cx="386393" cy="142079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1A3FFF5-5F57-5DE0-988C-07FDEDF7A13A}"/>
              </a:ext>
            </a:extLst>
          </p:cNvPr>
          <p:cNvCxnSpPr>
            <a:cxnSpLocks/>
          </p:cNvCxnSpPr>
          <p:nvPr/>
        </p:nvCxnSpPr>
        <p:spPr>
          <a:xfrm flipV="1">
            <a:off x="4170736" y="3001544"/>
            <a:ext cx="427093" cy="181208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967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5146</TotalTime>
  <Words>1035</Words>
  <Application>Microsoft Office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Aptos</vt:lpstr>
      <vt:lpstr>Aptos Display</vt:lpstr>
      <vt:lpstr>Arial</vt:lpstr>
      <vt:lpstr>Arial,Sans-Serif</vt:lpstr>
      <vt:lpstr>Calibri</vt:lpstr>
      <vt:lpstr>Cambria</vt:lpstr>
      <vt:lpstr>Cambria Math</vt:lpstr>
      <vt:lpstr>Gill Sans</vt:lpstr>
      <vt:lpstr>Symbol</vt:lpstr>
      <vt:lpstr>Times New Roman</vt:lpstr>
      <vt:lpstr>office theme</vt:lpstr>
      <vt:lpstr>Tof-Bρ Mass Measurements with the S800 Spectrometer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Justin Placido</dc:creator>
  <cp:lastModifiedBy>Placido, Justin Bradly</cp:lastModifiedBy>
  <cp:revision>484</cp:revision>
  <dcterms:created xsi:type="dcterms:W3CDTF">2025-03-18T14:29:04Z</dcterms:created>
  <dcterms:modified xsi:type="dcterms:W3CDTF">2026-05-12T13:29:10Z</dcterms:modified>
</cp:coreProperties>
</file>