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79" r:id="rId2"/>
    <p:sldId id="265" r:id="rId3"/>
    <p:sldId id="262" r:id="rId4"/>
    <p:sldId id="261" r:id="rId5"/>
    <p:sldId id="280" r:id="rId6"/>
    <p:sldId id="10017" r:id="rId7"/>
    <p:sldId id="263" r:id="rId8"/>
    <p:sldId id="268" r:id="rId9"/>
    <p:sldId id="266" r:id="rId10"/>
    <p:sldId id="10013" r:id="rId11"/>
    <p:sldId id="10014" r:id="rId12"/>
    <p:sldId id="10015" r:id="rId13"/>
    <p:sldId id="10008" r:id="rId14"/>
    <p:sldId id="275" r:id="rId15"/>
    <p:sldId id="10016" r:id="rId16"/>
    <p:sldId id="28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09" autoAdjust="0"/>
    <p:restoredTop sz="94660"/>
  </p:normalViewPr>
  <p:slideViewPr>
    <p:cSldViewPr snapToGrid="0" showGuides="1">
      <p:cViewPr varScale="1">
        <p:scale>
          <a:sx n="101" d="100"/>
          <a:sy n="101" d="100"/>
        </p:scale>
        <p:origin x="77" y="115"/>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A9883E-8C93-40BD-9E59-089EF556C6F1}" type="datetimeFigureOut">
              <a:rPr lang="en-US" smtClean="0"/>
              <a:t>5/12/2026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549329-DD1D-432D-8109-E32D306755B4}" type="slidenum">
              <a:rPr lang="en-US" smtClean="0"/>
              <a:t>‹#›</a:t>
            </a:fld>
            <a:endParaRPr lang="en-US"/>
          </a:p>
        </p:txBody>
      </p:sp>
    </p:spTree>
    <p:extLst>
      <p:ext uri="{BB962C8B-B14F-4D97-AF65-F5344CB8AC3E}">
        <p14:creationId xmlns:p14="http://schemas.microsoft.com/office/powerpoint/2010/main" val="1044455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549329-DD1D-432D-8109-E32D306755B4}" type="slidenum">
              <a:rPr lang="en-US" smtClean="0"/>
              <a:t>9</a:t>
            </a:fld>
            <a:endParaRPr lang="en-US"/>
          </a:p>
        </p:txBody>
      </p:sp>
    </p:spTree>
    <p:extLst>
      <p:ext uri="{BB962C8B-B14F-4D97-AF65-F5344CB8AC3E}">
        <p14:creationId xmlns:p14="http://schemas.microsoft.com/office/powerpoint/2010/main" val="2612633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C39DF-8968-F973-1A73-E2D1C03E6C6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B8A8032-D57C-D41E-BCB9-CE2F8EE6BC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72980CF-D96A-BEEA-9E88-D4E6A61ED1FA}"/>
              </a:ext>
            </a:extLst>
          </p:cNvPr>
          <p:cNvSpPr>
            <a:spLocks noGrp="1"/>
          </p:cNvSpPr>
          <p:nvPr>
            <p:ph type="dt" sz="half" idx="10"/>
          </p:nvPr>
        </p:nvSpPr>
        <p:spPr/>
        <p:txBody>
          <a:bodyPr/>
          <a:lstStyle/>
          <a:p>
            <a:fld id="{420DDB9B-EDEE-41D6-83B3-DAAD1C8E1CDF}" type="datetimeFigureOut">
              <a:rPr lang="en-US" smtClean="0"/>
              <a:t>5/12/2026</a:t>
            </a:fld>
            <a:endParaRPr lang="en-US"/>
          </a:p>
        </p:txBody>
      </p:sp>
      <p:sp>
        <p:nvSpPr>
          <p:cNvPr id="5" name="Footer Placeholder 4">
            <a:extLst>
              <a:ext uri="{FF2B5EF4-FFF2-40B4-BE49-F238E27FC236}">
                <a16:creationId xmlns:a16="http://schemas.microsoft.com/office/drawing/2014/main" id="{3535C219-D375-2AC1-2244-DED35774E4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4CFFD0-1C02-E871-AF60-B46515EBC693}"/>
              </a:ext>
            </a:extLst>
          </p:cNvPr>
          <p:cNvSpPr>
            <a:spLocks noGrp="1"/>
          </p:cNvSpPr>
          <p:nvPr>
            <p:ph type="sldNum" sz="quarter" idx="12"/>
          </p:nvPr>
        </p:nvSpPr>
        <p:spPr/>
        <p:txBody>
          <a:bodyPr/>
          <a:lstStyle/>
          <a:p>
            <a:fld id="{846BFB14-A5D6-4476-AE74-326D1E93D07B}" type="slidenum">
              <a:rPr lang="en-US" smtClean="0"/>
              <a:t>‹#›</a:t>
            </a:fld>
            <a:endParaRPr lang="en-US"/>
          </a:p>
        </p:txBody>
      </p:sp>
    </p:spTree>
    <p:extLst>
      <p:ext uri="{BB962C8B-B14F-4D97-AF65-F5344CB8AC3E}">
        <p14:creationId xmlns:p14="http://schemas.microsoft.com/office/powerpoint/2010/main" val="2120362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2FD04-1186-2F28-7FF2-63C4381B325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30026B-77ED-020B-C058-DE65AEC8247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C3CF29-355E-31B4-8266-C5B1B2681F0D}"/>
              </a:ext>
            </a:extLst>
          </p:cNvPr>
          <p:cNvSpPr>
            <a:spLocks noGrp="1"/>
          </p:cNvSpPr>
          <p:nvPr>
            <p:ph type="dt" sz="half" idx="10"/>
          </p:nvPr>
        </p:nvSpPr>
        <p:spPr/>
        <p:txBody>
          <a:bodyPr/>
          <a:lstStyle/>
          <a:p>
            <a:fld id="{420DDB9B-EDEE-41D6-83B3-DAAD1C8E1CDF}" type="datetimeFigureOut">
              <a:rPr lang="en-US" smtClean="0"/>
              <a:t>5/12/2026</a:t>
            </a:fld>
            <a:endParaRPr lang="en-US"/>
          </a:p>
        </p:txBody>
      </p:sp>
      <p:sp>
        <p:nvSpPr>
          <p:cNvPr id="5" name="Footer Placeholder 4">
            <a:extLst>
              <a:ext uri="{FF2B5EF4-FFF2-40B4-BE49-F238E27FC236}">
                <a16:creationId xmlns:a16="http://schemas.microsoft.com/office/drawing/2014/main" id="{DFE7D5AE-0F69-E5FB-1DAC-0DDA2B1D83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BC906B-0053-F740-B974-7DC700FB44F8}"/>
              </a:ext>
            </a:extLst>
          </p:cNvPr>
          <p:cNvSpPr>
            <a:spLocks noGrp="1"/>
          </p:cNvSpPr>
          <p:nvPr>
            <p:ph type="sldNum" sz="quarter" idx="12"/>
          </p:nvPr>
        </p:nvSpPr>
        <p:spPr/>
        <p:txBody>
          <a:bodyPr/>
          <a:lstStyle/>
          <a:p>
            <a:fld id="{846BFB14-A5D6-4476-AE74-326D1E93D07B}" type="slidenum">
              <a:rPr lang="en-US" smtClean="0"/>
              <a:t>‹#›</a:t>
            </a:fld>
            <a:endParaRPr lang="en-US"/>
          </a:p>
        </p:txBody>
      </p:sp>
    </p:spTree>
    <p:extLst>
      <p:ext uri="{BB962C8B-B14F-4D97-AF65-F5344CB8AC3E}">
        <p14:creationId xmlns:p14="http://schemas.microsoft.com/office/powerpoint/2010/main" val="7932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A14CBB-07F5-9310-E051-FFF93F841E7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2A2F5A0-4A48-8EE0-3F27-E140A938521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7BBD38-7756-C4DB-1A8B-8E238166FE46}"/>
              </a:ext>
            </a:extLst>
          </p:cNvPr>
          <p:cNvSpPr>
            <a:spLocks noGrp="1"/>
          </p:cNvSpPr>
          <p:nvPr>
            <p:ph type="dt" sz="half" idx="10"/>
          </p:nvPr>
        </p:nvSpPr>
        <p:spPr/>
        <p:txBody>
          <a:bodyPr/>
          <a:lstStyle/>
          <a:p>
            <a:fld id="{420DDB9B-EDEE-41D6-83B3-DAAD1C8E1CDF}" type="datetimeFigureOut">
              <a:rPr lang="en-US" smtClean="0"/>
              <a:t>5/12/2026</a:t>
            </a:fld>
            <a:endParaRPr lang="en-US"/>
          </a:p>
        </p:txBody>
      </p:sp>
      <p:sp>
        <p:nvSpPr>
          <p:cNvPr id="5" name="Footer Placeholder 4">
            <a:extLst>
              <a:ext uri="{FF2B5EF4-FFF2-40B4-BE49-F238E27FC236}">
                <a16:creationId xmlns:a16="http://schemas.microsoft.com/office/drawing/2014/main" id="{BFDA4215-DFF4-DA55-F9A1-3AA905864A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C19D4E-C6CD-A55B-112A-6E6CE5353E0E}"/>
              </a:ext>
            </a:extLst>
          </p:cNvPr>
          <p:cNvSpPr>
            <a:spLocks noGrp="1"/>
          </p:cNvSpPr>
          <p:nvPr>
            <p:ph type="sldNum" sz="quarter" idx="12"/>
          </p:nvPr>
        </p:nvSpPr>
        <p:spPr/>
        <p:txBody>
          <a:bodyPr/>
          <a:lstStyle/>
          <a:p>
            <a:fld id="{846BFB14-A5D6-4476-AE74-326D1E93D07B}" type="slidenum">
              <a:rPr lang="en-US" smtClean="0"/>
              <a:t>‹#›</a:t>
            </a:fld>
            <a:endParaRPr lang="en-US"/>
          </a:p>
        </p:txBody>
      </p:sp>
    </p:spTree>
    <p:extLst>
      <p:ext uri="{BB962C8B-B14F-4D97-AF65-F5344CB8AC3E}">
        <p14:creationId xmlns:p14="http://schemas.microsoft.com/office/powerpoint/2010/main" val="3914716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A0D2D-0788-3595-29B7-41FD3E57C80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8FF5DBF-147C-AAEC-D806-D00FE5D8CD5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E37E14-01C3-9DD2-2BFA-8E5A45476A88}"/>
              </a:ext>
            </a:extLst>
          </p:cNvPr>
          <p:cNvSpPr>
            <a:spLocks noGrp="1"/>
          </p:cNvSpPr>
          <p:nvPr>
            <p:ph type="dt" sz="half" idx="10"/>
          </p:nvPr>
        </p:nvSpPr>
        <p:spPr/>
        <p:txBody>
          <a:bodyPr/>
          <a:lstStyle/>
          <a:p>
            <a:fld id="{420DDB9B-EDEE-41D6-83B3-DAAD1C8E1CDF}" type="datetimeFigureOut">
              <a:rPr lang="en-US" smtClean="0"/>
              <a:t>5/12/2026</a:t>
            </a:fld>
            <a:endParaRPr lang="en-US"/>
          </a:p>
        </p:txBody>
      </p:sp>
      <p:sp>
        <p:nvSpPr>
          <p:cNvPr id="5" name="Footer Placeholder 4">
            <a:extLst>
              <a:ext uri="{FF2B5EF4-FFF2-40B4-BE49-F238E27FC236}">
                <a16:creationId xmlns:a16="http://schemas.microsoft.com/office/drawing/2014/main" id="{14F17B5A-8837-D045-9EFC-2C98BD4E32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C1CF83-2871-7442-97E3-D0BF4540E866}"/>
              </a:ext>
            </a:extLst>
          </p:cNvPr>
          <p:cNvSpPr>
            <a:spLocks noGrp="1"/>
          </p:cNvSpPr>
          <p:nvPr>
            <p:ph type="sldNum" sz="quarter" idx="12"/>
          </p:nvPr>
        </p:nvSpPr>
        <p:spPr/>
        <p:txBody>
          <a:bodyPr/>
          <a:lstStyle/>
          <a:p>
            <a:fld id="{846BFB14-A5D6-4476-AE74-326D1E93D07B}" type="slidenum">
              <a:rPr lang="en-US" smtClean="0"/>
              <a:t>‹#›</a:t>
            </a:fld>
            <a:endParaRPr lang="en-US"/>
          </a:p>
        </p:txBody>
      </p:sp>
    </p:spTree>
    <p:extLst>
      <p:ext uri="{BB962C8B-B14F-4D97-AF65-F5344CB8AC3E}">
        <p14:creationId xmlns:p14="http://schemas.microsoft.com/office/powerpoint/2010/main" val="456348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EEEE14-67E7-3300-6B4A-7A23F7E765F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7B6D478-5A63-5261-D434-EEB32A25F5F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7C29E0-B35A-86F9-7817-7ADA3652D0D2}"/>
              </a:ext>
            </a:extLst>
          </p:cNvPr>
          <p:cNvSpPr>
            <a:spLocks noGrp="1"/>
          </p:cNvSpPr>
          <p:nvPr>
            <p:ph type="dt" sz="half" idx="10"/>
          </p:nvPr>
        </p:nvSpPr>
        <p:spPr/>
        <p:txBody>
          <a:bodyPr/>
          <a:lstStyle/>
          <a:p>
            <a:fld id="{420DDB9B-EDEE-41D6-83B3-DAAD1C8E1CDF}" type="datetimeFigureOut">
              <a:rPr lang="en-US" smtClean="0"/>
              <a:t>5/12/2026</a:t>
            </a:fld>
            <a:endParaRPr lang="en-US"/>
          </a:p>
        </p:txBody>
      </p:sp>
      <p:sp>
        <p:nvSpPr>
          <p:cNvPr id="5" name="Footer Placeholder 4">
            <a:extLst>
              <a:ext uri="{FF2B5EF4-FFF2-40B4-BE49-F238E27FC236}">
                <a16:creationId xmlns:a16="http://schemas.microsoft.com/office/drawing/2014/main" id="{E472B83A-8D5A-0237-574F-6EE38BE5D4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1AEDEB-C3EE-2800-2EC4-23626FBB2001}"/>
              </a:ext>
            </a:extLst>
          </p:cNvPr>
          <p:cNvSpPr>
            <a:spLocks noGrp="1"/>
          </p:cNvSpPr>
          <p:nvPr>
            <p:ph type="sldNum" sz="quarter" idx="12"/>
          </p:nvPr>
        </p:nvSpPr>
        <p:spPr/>
        <p:txBody>
          <a:bodyPr/>
          <a:lstStyle/>
          <a:p>
            <a:fld id="{846BFB14-A5D6-4476-AE74-326D1E93D07B}" type="slidenum">
              <a:rPr lang="en-US" smtClean="0"/>
              <a:t>‹#›</a:t>
            </a:fld>
            <a:endParaRPr lang="en-US"/>
          </a:p>
        </p:txBody>
      </p:sp>
    </p:spTree>
    <p:extLst>
      <p:ext uri="{BB962C8B-B14F-4D97-AF65-F5344CB8AC3E}">
        <p14:creationId xmlns:p14="http://schemas.microsoft.com/office/powerpoint/2010/main" val="41245096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EBF0A-CE98-8135-AAA8-D32CD9EA42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065F25E-6563-1A35-B20C-95B4AD00AEF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7247E74-94DA-B749-B81E-8B5EBB3DB26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AC6770-8404-2736-6D6A-0040DB64486E}"/>
              </a:ext>
            </a:extLst>
          </p:cNvPr>
          <p:cNvSpPr>
            <a:spLocks noGrp="1"/>
          </p:cNvSpPr>
          <p:nvPr>
            <p:ph type="dt" sz="half" idx="10"/>
          </p:nvPr>
        </p:nvSpPr>
        <p:spPr/>
        <p:txBody>
          <a:bodyPr/>
          <a:lstStyle/>
          <a:p>
            <a:fld id="{420DDB9B-EDEE-41D6-83B3-DAAD1C8E1CDF}" type="datetimeFigureOut">
              <a:rPr lang="en-US" smtClean="0"/>
              <a:t>5/12/2026</a:t>
            </a:fld>
            <a:endParaRPr lang="en-US"/>
          </a:p>
        </p:txBody>
      </p:sp>
      <p:sp>
        <p:nvSpPr>
          <p:cNvPr id="6" name="Footer Placeholder 5">
            <a:extLst>
              <a:ext uri="{FF2B5EF4-FFF2-40B4-BE49-F238E27FC236}">
                <a16:creationId xmlns:a16="http://schemas.microsoft.com/office/drawing/2014/main" id="{B1D1C2DC-B306-BA14-0920-DF7C049F44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25CA3CA-A185-AE06-A084-C144740D6C4F}"/>
              </a:ext>
            </a:extLst>
          </p:cNvPr>
          <p:cNvSpPr>
            <a:spLocks noGrp="1"/>
          </p:cNvSpPr>
          <p:nvPr>
            <p:ph type="sldNum" sz="quarter" idx="12"/>
          </p:nvPr>
        </p:nvSpPr>
        <p:spPr/>
        <p:txBody>
          <a:bodyPr/>
          <a:lstStyle/>
          <a:p>
            <a:fld id="{846BFB14-A5D6-4476-AE74-326D1E93D07B}" type="slidenum">
              <a:rPr lang="en-US" smtClean="0"/>
              <a:t>‹#›</a:t>
            </a:fld>
            <a:endParaRPr lang="en-US"/>
          </a:p>
        </p:txBody>
      </p:sp>
    </p:spTree>
    <p:extLst>
      <p:ext uri="{BB962C8B-B14F-4D97-AF65-F5344CB8AC3E}">
        <p14:creationId xmlns:p14="http://schemas.microsoft.com/office/powerpoint/2010/main" val="2940553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6D5BE-CDA8-A28A-B964-22C0683B260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2BD3282-1AAA-3571-1EDC-E201BD4DC6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53D32B-EE24-ACE4-D4CC-EDD8D772474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F79DD7C-E881-B106-7A68-E0C6746EA23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972CA81-2520-AB59-995A-1157CE988D1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D843459-ECA3-ECFD-845D-F49B1A335E16}"/>
              </a:ext>
            </a:extLst>
          </p:cNvPr>
          <p:cNvSpPr>
            <a:spLocks noGrp="1"/>
          </p:cNvSpPr>
          <p:nvPr>
            <p:ph type="dt" sz="half" idx="10"/>
          </p:nvPr>
        </p:nvSpPr>
        <p:spPr/>
        <p:txBody>
          <a:bodyPr/>
          <a:lstStyle/>
          <a:p>
            <a:fld id="{420DDB9B-EDEE-41D6-83B3-DAAD1C8E1CDF}" type="datetimeFigureOut">
              <a:rPr lang="en-US" smtClean="0"/>
              <a:t>5/12/2026</a:t>
            </a:fld>
            <a:endParaRPr lang="en-US"/>
          </a:p>
        </p:txBody>
      </p:sp>
      <p:sp>
        <p:nvSpPr>
          <p:cNvPr id="8" name="Footer Placeholder 7">
            <a:extLst>
              <a:ext uri="{FF2B5EF4-FFF2-40B4-BE49-F238E27FC236}">
                <a16:creationId xmlns:a16="http://schemas.microsoft.com/office/drawing/2014/main" id="{E5FA0327-4043-17F3-38E1-09544CD867D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DF4A122-84BF-175E-2C57-64CC2A8F338E}"/>
              </a:ext>
            </a:extLst>
          </p:cNvPr>
          <p:cNvSpPr>
            <a:spLocks noGrp="1"/>
          </p:cNvSpPr>
          <p:nvPr>
            <p:ph type="sldNum" sz="quarter" idx="12"/>
          </p:nvPr>
        </p:nvSpPr>
        <p:spPr/>
        <p:txBody>
          <a:bodyPr/>
          <a:lstStyle/>
          <a:p>
            <a:fld id="{846BFB14-A5D6-4476-AE74-326D1E93D07B}" type="slidenum">
              <a:rPr lang="en-US" smtClean="0"/>
              <a:t>‹#›</a:t>
            </a:fld>
            <a:endParaRPr lang="en-US"/>
          </a:p>
        </p:txBody>
      </p:sp>
    </p:spTree>
    <p:extLst>
      <p:ext uri="{BB962C8B-B14F-4D97-AF65-F5344CB8AC3E}">
        <p14:creationId xmlns:p14="http://schemas.microsoft.com/office/powerpoint/2010/main" val="3402339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2D1B8-D488-99DE-C1E2-4B70DE890FB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5041039-03B3-7FE0-F583-47FA22F3F8C1}"/>
              </a:ext>
            </a:extLst>
          </p:cNvPr>
          <p:cNvSpPr>
            <a:spLocks noGrp="1"/>
          </p:cNvSpPr>
          <p:nvPr>
            <p:ph type="dt" sz="half" idx="10"/>
          </p:nvPr>
        </p:nvSpPr>
        <p:spPr/>
        <p:txBody>
          <a:bodyPr/>
          <a:lstStyle/>
          <a:p>
            <a:fld id="{420DDB9B-EDEE-41D6-83B3-DAAD1C8E1CDF}" type="datetimeFigureOut">
              <a:rPr lang="en-US" smtClean="0"/>
              <a:t>5/12/2026</a:t>
            </a:fld>
            <a:endParaRPr lang="en-US"/>
          </a:p>
        </p:txBody>
      </p:sp>
      <p:sp>
        <p:nvSpPr>
          <p:cNvPr id="4" name="Footer Placeholder 3">
            <a:extLst>
              <a:ext uri="{FF2B5EF4-FFF2-40B4-BE49-F238E27FC236}">
                <a16:creationId xmlns:a16="http://schemas.microsoft.com/office/drawing/2014/main" id="{8112A416-6483-EE45-F8B7-BA5B8E9F768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E1A9AC5-CF65-13D3-F87D-08A1022FBDB2}"/>
              </a:ext>
            </a:extLst>
          </p:cNvPr>
          <p:cNvSpPr>
            <a:spLocks noGrp="1"/>
          </p:cNvSpPr>
          <p:nvPr>
            <p:ph type="sldNum" sz="quarter" idx="12"/>
          </p:nvPr>
        </p:nvSpPr>
        <p:spPr/>
        <p:txBody>
          <a:bodyPr/>
          <a:lstStyle/>
          <a:p>
            <a:fld id="{846BFB14-A5D6-4476-AE74-326D1E93D07B}" type="slidenum">
              <a:rPr lang="en-US" smtClean="0"/>
              <a:t>‹#›</a:t>
            </a:fld>
            <a:endParaRPr lang="en-US"/>
          </a:p>
        </p:txBody>
      </p:sp>
    </p:spTree>
    <p:extLst>
      <p:ext uri="{BB962C8B-B14F-4D97-AF65-F5344CB8AC3E}">
        <p14:creationId xmlns:p14="http://schemas.microsoft.com/office/powerpoint/2010/main" val="477091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4A9698-0C86-DDA4-8734-E5E4B667C8F0}"/>
              </a:ext>
            </a:extLst>
          </p:cNvPr>
          <p:cNvSpPr>
            <a:spLocks noGrp="1"/>
          </p:cNvSpPr>
          <p:nvPr>
            <p:ph type="dt" sz="half" idx="10"/>
          </p:nvPr>
        </p:nvSpPr>
        <p:spPr/>
        <p:txBody>
          <a:bodyPr/>
          <a:lstStyle/>
          <a:p>
            <a:fld id="{420DDB9B-EDEE-41D6-83B3-DAAD1C8E1CDF}" type="datetimeFigureOut">
              <a:rPr lang="en-US" smtClean="0"/>
              <a:t>5/12/2026</a:t>
            </a:fld>
            <a:endParaRPr lang="en-US"/>
          </a:p>
        </p:txBody>
      </p:sp>
      <p:sp>
        <p:nvSpPr>
          <p:cNvPr id="3" name="Footer Placeholder 2">
            <a:extLst>
              <a:ext uri="{FF2B5EF4-FFF2-40B4-BE49-F238E27FC236}">
                <a16:creationId xmlns:a16="http://schemas.microsoft.com/office/drawing/2014/main" id="{3C15F91E-3662-31A6-BE17-037A4E2EBD7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F73D6B9-D198-1D20-0AE8-932C282C2F9B}"/>
              </a:ext>
            </a:extLst>
          </p:cNvPr>
          <p:cNvSpPr>
            <a:spLocks noGrp="1"/>
          </p:cNvSpPr>
          <p:nvPr>
            <p:ph type="sldNum" sz="quarter" idx="12"/>
          </p:nvPr>
        </p:nvSpPr>
        <p:spPr/>
        <p:txBody>
          <a:bodyPr/>
          <a:lstStyle/>
          <a:p>
            <a:fld id="{846BFB14-A5D6-4476-AE74-326D1E93D07B}" type="slidenum">
              <a:rPr lang="en-US" smtClean="0"/>
              <a:t>‹#›</a:t>
            </a:fld>
            <a:endParaRPr lang="en-US"/>
          </a:p>
        </p:txBody>
      </p:sp>
    </p:spTree>
    <p:extLst>
      <p:ext uri="{BB962C8B-B14F-4D97-AF65-F5344CB8AC3E}">
        <p14:creationId xmlns:p14="http://schemas.microsoft.com/office/powerpoint/2010/main" val="494471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F4DC5-3C88-018C-9065-62973D468F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DC9F20C-9F4E-5338-D1CE-06F1B1B3EC2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7200C53-AD96-BD8F-1402-653FE2FE44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C072951-B2FF-9683-AD75-1D06470F2A82}"/>
              </a:ext>
            </a:extLst>
          </p:cNvPr>
          <p:cNvSpPr>
            <a:spLocks noGrp="1"/>
          </p:cNvSpPr>
          <p:nvPr>
            <p:ph type="dt" sz="half" idx="10"/>
          </p:nvPr>
        </p:nvSpPr>
        <p:spPr/>
        <p:txBody>
          <a:bodyPr/>
          <a:lstStyle/>
          <a:p>
            <a:fld id="{420DDB9B-EDEE-41D6-83B3-DAAD1C8E1CDF}" type="datetimeFigureOut">
              <a:rPr lang="en-US" smtClean="0"/>
              <a:t>5/12/2026</a:t>
            </a:fld>
            <a:endParaRPr lang="en-US"/>
          </a:p>
        </p:txBody>
      </p:sp>
      <p:sp>
        <p:nvSpPr>
          <p:cNvPr id="6" name="Footer Placeholder 5">
            <a:extLst>
              <a:ext uri="{FF2B5EF4-FFF2-40B4-BE49-F238E27FC236}">
                <a16:creationId xmlns:a16="http://schemas.microsoft.com/office/drawing/2014/main" id="{7ADCCCF3-CCC6-471D-3BA0-B4309D525EF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9A2330-D8F2-6F64-CAA5-AA75AE57DACC}"/>
              </a:ext>
            </a:extLst>
          </p:cNvPr>
          <p:cNvSpPr>
            <a:spLocks noGrp="1"/>
          </p:cNvSpPr>
          <p:nvPr>
            <p:ph type="sldNum" sz="quarter" idx="12"/>
          </p:nvPr>
        </p:nvSpPr>
        <p:spPr/>
        <p:txBody>
          <a:bodyPr/>
          <a:lstStyle/>
          <a:p>
            <a:fld id="{846BFB14-A5D6-4476-AE74-326D1E93D07B}" type="slidenum">
              <a:rPr lang="en-US" smtClean="0"/>
              <a:t>‹#›</a:t>
            </a:fld>
            <a:endParaRPr lang="en-US"/>
          </a:p>
        </p:txBody>
      </p:sp>
    </p:spTree>
    <p:extLst>
      <p:ext uri="{BB962C8B-B14F-4D97-AF65-F5344CB8AC3E}">
        <p14:creationId xmlns:p14="http://schemas.microsoft.com/office/powerpoint/2010/main" val="219535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A9E80-BEE0-604E-1161-25372D16AF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DE5912F-952A-3BCD-D78F-CDD213BE15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9A28F10-BD5B-3E10-FBC4-91ACB1689B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4BE8CE-9697-862B-FB96-6E877E116442}"/>
              </a:ext>
            </a:extLst>
          </p:cNvPr>
          <p:cNvSpPr>
            <a:spLocks noGrp="1"/>
          </p:cNvSpPr>
          <p:nvPr>
            <p:ph type="dt" sz="half" idx="10"/>
          </p:nvPr>
        </p:nvSpPr>
        <p:spPr/>
        <p:txBody>
          <a:bodyPr/>
          <a:lstStyle/>
          <a:p>
            <a:fld id="{420DDB9B-EDEE-41D6-83B3-DAAD1C8E1CDF}" type="datetimeFigureOut">
              <a:rPr lang="en-US" smtClean="0"/>
              <a:t>5/12/2026</a:t>
            </a:fld>
            <a:endParaRPr lang="en-US"/>
          </a:p>
        </p:txBody>
      </p:sp>
      <p:sp>
        <p:nvSpPr>
          <p:cNvPr id="6" name="Footer Placeholder 5">
            <a:extLst>
              <a:ext uri="{FF2B5EF4-FFF2-40B4-BE49-F238E27FC236}">
                <a16:creationId xmlns:a16="http://schemas.microsoft.com/office/drawing/2014/main" id="{A46625C1-5F1F-A223-3390-69B3F0213E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87977A-247A-3325-E937-5E7CD7B5D427}"/>
              </a:ext>
            </a:extLst>
          </p:cNvPr>
          <p:cNvSpPr>
            <a:spLocks noGrp="1"/>
          </p:cNvSpPr>
          <p:nvPr>
            <p:ph type="sldNum" sz="quarter" idx="12"/>
          </p:nvPr>
        </p:nvSpPr>
        <p:spPr/>
        <p:txBody>
          <a:bodyPr/>
          <a:lstStyle/>
          <a:p>
            <a:fld id="{846BFB14-A5D6-4476-AE74-326D1E93D07B}" type="slidenum">
              <a:rPr lang="en-US" smtClean="0"/>
              <a:t>‹#›</a:t>
            </a:fld>
            <a:endParaRPr lang="en-US"/>
          </a:p>
        </p:txBody>
      </p:sp>
    </p:spTree>
    <p:extLst>
      <p:ext uri="{BB962C8B-B14F-4D97-AF65-F5344CB8AC3E}">
        <p14:creationId xmlns:p14="http://schemas.microsoft.com/office/powerpoint/2010/main" val="3493664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7E8AE1-1571-45FB-696A-06F34E0E63B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144CF3E-566B-3F81-1428-7E0CFCC998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38797E-9317-DD57-CAD4-F3A8F4993DA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20DDB9B-EDEE-41D6-83B3-DAAD1C8E1CDF}" type="datetimeFigureOut">
              <a:rPr lang="en-US" smtClean="0"/>
              <a:t>5/12/2026</a:t>
            </a:fld>
            <a:endParaRPr lang="en-US"/>
          </a:p>
        </p:txBody>
      </p:sp>
      <p:sp>
        <p:nvSpPr>
          <p:cNvPr id="5" name="Footer Placeholder 4">
            <a:extLst>
              <a:ext uri="{FF2B5EF4-FFF2-40B4-BE49-F238E27FC236}">
                <a16:creationId xmlns:a16="http://schemas.microsoft.com/office/drawing/2014/main" id="{012C0C7D-99B7-5380-CFAC-3CE4831445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3798E4F4-1A05-AC90-C230-905093FB14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46BFB14-A5D6-4476-AE74-326D1E93D07B}" type="slidenum">
              <a:rPr lang="en-US" smtClean="0"/>
              <a:t>‹#›</a:t>
            </a:fld>
            <a:endParaRPr lang="en-US"/>
          </a:p>
        </p:txBody>
      </p:sp>
    </p:spTree>
    <p:extLst>
      <p:ext uri="{BB962C8B-B14F-4D97-AF65-F5344CB8AC3E}">
        <p14:creationId xmlns:p14="http://schemas.microsoft.com/office/powerpoint/2010/main" val="580889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A24575-CD77-488A-8D90-B186F607F181}"/>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0FC60CF8-0D82-A2E1-0D63-F62F7F039CFA}"/>
              </a:ext>
            </a:extLst>
          </p:cNvPr>
          <p:cNvSpPr txBox="1"/>
          <p:nvPr/>
        </p:nvSpPr>
        <p:spPr>
          <a:xfrm>
            <a:off x="180975" y="139288"/>
            <a:ext cx="11855810" cy="1661993"/>
          </a:xfrm>
          <a:prstGeom prst="rect">
            <a:avLst/>
          </a:prstGeom>
          <a:noFill/>
        </p:spPr>
        <p:txBody>
          <a:bodyPr wrap="none" rtlCol="0">
            <a:spAutoFit/>
          </a:bodyPr>
          <a:lstStyle/>
          <a:p>
            <a:r>
              <a:rPr lang="en-US" sz="3800" b="1" dirty="0">
                <a:solidFill>
                  <a:srgbClr val="002060"/>
                </a:solidFill>
              </a:rPr>
              <a:t>Nuclear Masses in Astrophysics for the Next 25 Years</a:t>
            </a:r>
          </a:p>
          <a:p>
            <a:r>
              <a:rPr lang="en-US" sz="3200" b="1" dirty="0">
                <a:solidFill>
                  <a:srgbClr val="0070C0"/>
                </a:solidFill>
              </a:rPr>
              <a:t>Facility for Rare Isotope Beams, May 2026</a:t>
            </a:r>
          </a:p>
          <a:p>
            <a:r>
              <a:rPr lang="en-US" sz="3200" b="1" dirty="0">
                <a:solidFill>
                  <a:srgbClr val="7030A0"/>
                </a:solidFill>
              </a:rPr>
              <a:t>Welcome Hotel, Darmstadt, August 2025</a:t>
            </a:r>
          </a:p>
        </p:txBody>
      </p:sp>
      <p:grpSp>
        <p:nvGrpSpPr>
          <p:cNvPr id="10" name="Group 9">
            <a:extLst>
              <a:ext uri="{FF2B5EF4-FFF2-40B4-BE49-F238E27FC236}">
                <a16:creationId xmlns:a16="http://schemas.microsoft.com/office/drawing/2014/main" id="{1150A5FA-A103-408B-3452-DF0B5D397D02}"/>
              </a:ext>
            </a:extLst>
          </p:cNvPr>
          <p:cNvGrpSpPr/>
          <p:nvPr/>
        </p:nvGrpSpPr>
        <p:grpSpPr>
          <a:xfrm>
            <a:off x="0" y="4717422"/>
            <a:ext cx="6007803" cy="2140578"/>
            <a:chOff x="180975" y="3730752"/>
            <a:chExt cx="6007803" cy="2140578"/>
          </a:xfrm>
        </p:grpSpPr>
        <p:pic>
          <p:nvPicPr>
            <p:cNvPr id="7" name="Picture 6" descr="A close-up of logos&#10;&#10;AI-generated content may be incorrect.">
              <a:extLst>
                <a:ext uri="{FF2B5EF4-FFF2-40B4-BE49-F238E27FC236}">
                  <a16:creationId xmlns:a16="http://schemas.microsoft.com/office/drawing/2014/main" id="{15BBFD5C-FB1F-7E7A-510D-14265E95A0F5}"/>
                </a:ext>
              </a:extLst>
            </p:cNvPr>
            <p:cNvPicPr>
              <a:picLocks noChangeAspect="1"/>
            </p:cNvPicPr>
            <p:nvPr/>
          </p:nvPicPr>
          <p:blipFill>
            <a:blip r:embed="rId2">
              <a:extLst>
                <a:ext uri="{28A0092B-C50C-407E-A947-70E740481C1C}">
                  <a14:useLocalDpi xmlns:a14="http://schemas.microsoft.com/office/drawing/2010/main" val="0"/>
                </a:ext>
              </a:extLst>
            </a:blip>
            <a:srcRect r="54780"/>
            <a:stretch>
              <a:fillRect/>
            </a:stretch>
          </p:blipFill>
          <p:spPr>
            <a:xfrm>
              <a:off x="2287907" y="3785616"/>
              <a:ext cx="1989688" cy="2085714"/>
            </a:xfrm>
            <a:prstGeom prst="rect">
              <a:avLst/>
            </a:prstGeom>
          </p:spPr>
        </p:pic>
        <p:pic>
          <p:nvPicPr>
            <p:cNvPr id="8" name="Picture 7">
              <a:extLst>
                <a:ext uri="{FF2B5EF4-FFF2-40B4-BE49-F238E27FC236}">
                  <a16:creationId xmlns:a16="http://schemas.microsoft.com/office/drawing/2014/main" id="{3CD8489B-DA5E-54FB-98D2-ED40E42379B7}"/>
                </a:ext>
              </a:extLst>
            </p:cNvPr>
            <p:cNvPicPr>
              <a:picLocks noChangeAspect="1"/>
            </p:cNvPicPr>
            <p:nvPr/>
          </p:nvPicPr>
          <p:blipFill>
            <a:blip r:embed="rId3"/>
            <a:stretch>
              <a:fillRect/>
            </a:stretch>
          </p:blipFill>
          <p:spPr>
            <a:xfrm>
              <a:off x="4305027" y="4435055"/>
              <a:ext cx="1883751" cy="677108"/>
            </a:xfrm>
            <a:prstGeom prst="rect">
              <a:avLst/>
            </a:prstGeom>
          </p:spPr>
        </p:pic>
        <p:pic>
          <p:nvPicPr>
            <p:cNvPr id="9" name="Picture 8" descr="A close-up of logos&#10;&#10;AI-generated content may be incorrect.">
              <a:extLst>
                <a:ext uri="{FF2B5EF4-FFF2-40B4-BE49-F238E27FC236}">
                  <a16:creationId xmlns:a16="http://schemas.microsoft.com/office/drawing/2014/main" id="{BEF911FA-2510-A988-AF6B-7E1ED9F257C8}"/>
                </a:ext>
              </a:extLst>
            </p:cNvPr>
            <p:cNvPicPr>
              <a:picLocks noChangeAspect="1"/>
            </p:cNvPicPr>
            <p:nvPr/>
          </p:nvPicPr>
          <p:blipFill>
            <a:blip r:embed="rId2">
              <a:extLst>
                <a:ext uri="{28A0092B-C50C-407E-A947-70E740481C1C}">
                  <a14:useLocalDpi xmlns:a14="http://schemas.microsoft.com/office/drawing/2010/main" val="0"/>
                </a:ext>
              </a:extLst>
            </a:blip>
            <a:srcRect l="45289"/>
            <a:stretch>
              <a:fillRect/>
            </a:stretch>
          </p:blipFill>
          <p:spPr>
            <a:xfrm>
              <a:off x="180975" y="3730752"/>
              <a:ext cx="2407264" cy="2085714"/>
            </a:xfrm>
            <a:prstGeom prst="rect">
              <a:avLst/>
            </a:prstGeom>
          </p:spPr>
        </p:pic>
      </p:grpSp>
      <p:sp>
        <p:nvSpPr>
          <p:cNvPr id="11" name="TextBox 10">
            <a:extLst>
              <a:ext uri="{FF2B5EF4-FFF2-40B4-BE49-F238E27FC236}">
                <a16:creationId xmlns:a16="http://schemas.microsoft.com/office/drawing/2014/main" id="{FB6E8CA6-4F55-CA93-DD61-2991525B42EA}"/>
              </a:ext>
            </a:extLst>
          </p:cNvPr>
          <p:cNvSpPr txBox="1"/>
          <p:nvPr/>
        </p:nvSpPr>
        <p:spPr>
          <a:xfrm>
            <a:off x="224645" y="1954082"/>
            <a:ext cx="2073773" cy="584775"/>
          </a:xfrm>
          <a:prstGeom prst="rect">
            <a:avLst/>
          </a:prstGeom>
          <a:noFill/>
        </p:spPr>
        <p:txBody>
          <a:bodyPr wrap="none" rtlCol="0">
            <a:spAutoFit/>
          </a:bodyPr>
          <a:lstStyle/>
          <a:p>
            <a:r>
              <a:rPr lang="en-US" sz="3200" b="1" dirty="0"/>
              <a:t>Sponsors:</a:t>
            </a:r>
          </a:p>
        </p:txBody>
      </p:sp>
      <p:sp>
        <p:nvSpPr>
          <p:cNvPr id="12" name="TextBox 11">
            <a:extLst>
              <a:ext uri="{FF2B5EF4-FFF2-40B4-BE49-F238E27FC236}">
                <a16:creationId xmlns:a16="http://schemas.microsoft.com/office/drawing/2014/main" id="{8721A030-34C4-860C-52F4-0B695B4A60D2}"/>
              </a:ext>
            </a:extLst>
          </p:cNvPr>
          <p:cNvSpPr txBox="1"/>
          <p:nvPr/>
        </p:nvSpPr>
        <p:spPr>
          <a:xfrm>
            <a:off x="8258623" y="1124348"/>
            <a:ext cx="3805594" cy="6309420"/>
          </a:xfrm>
          <a:prstGeom prst="rect">
            <a:avLst/>
          </a:prstGeom>
          <a:noFill/>
        </p:spPr>
        <p:txBody>
          <a:bodyPr wrap="square" rtlCol="0">
            <a:spAutoFit/>
          </a:bodyPr>
          <a:lstStyle/>
          <a:p>
            <a:r>
              <a:rPr lang="en-US" sz="2800" b="1" dirty="0"/>
              <a:t>Organizers:</a:t>
            </a:r>
          </a:p>
          <a:p>
            <a:pPr lvl="1"/>
            <a:r>
              <a:rPr lang="en-US" sz="2800" dirty="0"/>
              <a:t>Klaus Blaum</a:t>
            </a:r>
          </a:p>
          <a:p>
            <a:pPr lvl="1"/>
            <a:r>
              <a:rPr lang="en-US" sz="2800" dirty="0"/>
              <a:t>Alfredo Estrade</a:t>
            </a:r>
          </a:p>
          <a:p>
            <a:pPr lvl="1"/>
            <a:r>
              <a:rPr lang="en-US" sz="2800" dirty="0"/>
              <a:t>Anu Kankainen</a:t>
            </a:r>
          </a:p>
          <a:p>
            <a:pPr lvl="1"/>
            <a:r>
              <a:rPr lang="en-US" sz="2800" dirty="0"/>
              <a:t>Yuri Litvinov</a:t>
            </a:r>
          </a:p>
          <a:p>
            <a:pPr lvl="1"/>
            <a:r>
              <a:rPr lang="en-US" sz="2800" i="1" u="sng" dirty="0"/>
              <a:t>Zach Meisel</a:t>
            </a:r>
          </a:p>
          <a:p>
            <a:pPr lvl="1"/>
            <a:r>
              <a:rPr lang="en-US" sz="2800" dirty="0"/>
              <a:t>Sam Porter</a:t>
            </a:r>
          </a:p>
          <a:p>
            <a:pPr lvl="1"/>
            <a:r>
              <a:rPr lang="en-US" sz="2800" dirty="0"/>
              <a:t>Nicolai </a:t>
            </a:r>
            <a:r>
              <a:rPr lang="en-US" sz="2800" dirty="0" err="1"/>
              <a:t>Shchechilin</a:t>
            </a:r>
            <a:endParaRPr lang="en-US" sz="2800" dirty="0"/>
          </a:p>
          <a:p>
            <a:r>
              <a:rPr lang="en-US" sz="2800" b="1" dirty="0"/>
              <a:t>FRIB Support:</a:t>
            </a:r>
          </a:p>
          <a:p>
            <a:pPr lvl="1"/>
            <a:r>
              <a:rPr lang="en-US" sz="2800" dirty="0"/>
              <a:t>Ana Becerril</a:t>
            </a:r>
          </a:p>
          <a:p>
            <a:pPr lvl="1"/>
            <a:r>
              <a:rPr lang="en-US" sz="2800" dirty="0"/>
              <a:t>Anna Swartz</a:t>
            </a:r>
          </a:p>
          <a:p>
            <a:r>
              <a:rPr lang="en-US" sz="2800" b="1" dirty="0"/>
              <a:t>GSI </a:t>
            </a:r>
            <a:r>
              <a:rPr lang="en-US" sz="2800" b="1" dirty="0" err="1"/>
              <a:t>Sekretariat</a:t>
            </a:r>
            <a:r>
              <a:rPr lang="en-US" sz="2800" b="1" dirty="0"/>
              <a:t>:</a:t>
            </a:r>
          </a:p>
          <a:p>
            <a:pPr lvl="1"/>
            <a:r>
              <a:rPr lang="en-US" sz="2800" dirty="0"/>
              <a:t>Lea Wunderlich</a:t>
            </a:r>
          </a:p>
          <a:p>
            <a:pPr lvl="1"/>
            <a:endParaRPr lang="en-US" sz="2800" dirty="0"/>
          </a:p>
        </p:txBody>
      </p:sp>
      <p:pic>
        <p:nvPicPr>
          <p:cNvPr id="14" name="Picture 13" descr="https://www.cenamweb.org/sites/default/files/2025-02/Transparent_cenam_logo-blackletters.png">
            <a:extLst>
              <a:ext uri="{FF2B5EF4-FFF2-40B4-BE49-F238E27FC236}">
                <a16:creationId xmlns:a16="http://schemas.microsoft.com/office/drawing/2014/main" id="{A53745F7-DF8E-DDB3-A163-E4ECA68264FA}"/>
              </a:ext>
            </a:extLst>
          </p:cNvPr>
          <p:cNvPicPr>
            <a:picLocks noChangeAspect="1"/>
          </p:cNvPicPr>
          <p:nvPr/>
        </p:nvPicPr>
        <p:blipFill>
          <a:blip r:embed="rId4"/>
          <a:stretch>
            <a:fillRect/>
          </a:stretch>
        </p:blipFill>
        <p:spPr>
          <a:xfrm>
            <a:off x="1340208" y="2758343"/>
            <a:ext cx="1533447" cy="1324341"/>
          </a:xfrm>
          <a:prstGeom prst="rect">
            <a:avLst/>
          </a:prstGeom>
        </p:spPr>
      </p:pic>
      <p:pic>
        <p:nvPicPr>
          <p:cNvPr id="20" name="Picture 19" descr="Central Michigan University Action C in maroon with a gold drop shadow against a white background.">
            <a:extLst>
              <a:ext uri="{FF2B5EF4-FFF2-40B4-BE49-F238E27FC236}">
                <a16:creationId xmlns:a16="http://schemas.microsoft.com/office/drawing/2014/main" id="{9EBD0016-91D0-D2C2-F487-9861527476A2}"/>
              </a:ext>
            </a:extLst>
          </p:cNvPr>
          <p:cNvPicPr>
            <a:picLocks noChangeAspect="1"/>
          </p:cNvPicPr>
          <p:nvPr/>
        </p:nvPicPr>
        <p:blipFill>
          <a:blip r:embed="rId5"/>
          <a:stretch>
            <a:fillRect/>
          </a:stretch>
        </p:blipFill>
        <p:spPr>
          <a:xfrm>
            <a:off x="3425152" y="2761273"/>
            <a:ext cx="1907791" cy="1335454"/>
          </a:xfrm>
          <a:prstGeom prst="rect">
            <a:avLst/>
          </a:prstGeom>
        </p:spPr>
      </p:pic>
    </p:spTree>
    <p:extLst>
      <p:ext uri="{BB962C8B-B14F-4D97-AF65-F5344CB8AC3E}">
        <p14:creationId xmlns:p14="http://schemas.microsoft.com/office/powerpoint/2010/main" val="22417110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CD3D36-44BC-E75A-DD65-AC6BFAC12DE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307F022-67D3-C85D-51FF-7A804C6FB5BC}"/>
              </a:ext>
            </a:extLst>
          </p:cNvPr>
          <p:cNvSpPr txBox="1"/>
          <p:nvPr/>
        </p:nvSpPr>
        <p:spPr>
          <a:xfrm>
            <a:off x="437006" y="139288"/>
            <a:ext cx="11614785" cy="707886"/>
          </a:xfrm>
          <a:prstGeom prst="rect">
            <a:avLst/>
          </a:prstGeom>
          <a:noFill/>
        </p:spPr>
        <p:txBody>
          <a:bodyPr wrap="square" rtlCol="0">
            <a:spAutoFit/>
          </a:bodyPr>
          <a:lstStyle/>
          <a:p>
            <a:r>
              <a:rPr lang="en-US" sz="4000" b="1" dirty="0">
                <a:solidFill>
                  <a:srgbClr val="002060"/>
                </a:solidFill>
              </a:rPr>
              <a:t>Word-stacks</a:t>
            </a:r>
          </a:p>
        </p:txBody>
      </p:sp>
      <p:pic>
        <p:nvPicPr>
          <p:cNvPr id="13" name="Picture 12" descr="A white piece of paper with writing on it&#10;&#10;AI-generated content may be incorrect.">
            <a:extLst>
              <a:ext uri="{FF2B5EF4-FFF2-40B4-BE49-F238E27FC236}">
                <a16:creationId xmlns:a16="http://schemas.microsoft.com/office/drawing/2014/main" id="{D3F4DEAC-028F-7C9E-52DB-BD78DF310DC0}"/>
              </a:ext>
            </a:extLst>
          </p:cNvPr>
          <p:cNvPicPr>
            <a:picLocks noChangeAspect="1"/>
          </p:cNvPicPr>
          <p:nvPr/>
        </p:nvPicPr>
        <p:blipFill>
          <a:blip r:embed="rId2">
            <a:extLst>
              <a:ext uri="{28A0092B-C50C-407E-A947-70E740481C1C}">
                <a14:useLocalDpi xmlns:a14="http://schemas.microsoft.com/office/drawing/2010/main" val="0"/>
              </a:ext>
            </a:extLst>
          </a:blip>
          <a:srcRect l="7149" t="17841" r="27805" b="9747"/>
          <a:stretch>
            <a:fillRect/>
          </a:stretch>
        </p:blipFill>
        <p:spPr>
          <a:xfrm rot="5400000">
            <a:off x="7563309" y="878169"/>
            <a:ext cx="4664225" cy="3894351"/>
          </a:xfrm>
          <a:prstGeom prst="rect">
            <a:avLst/>
          </a:prstGeom>
        </p:spPr>
      </p:pic>
      <p:pic>
        <p:nvPicPr>
          <p:cNvPr id="6" name="Picture 5" descr="A white paper with writing on it&#10;&#10;AI-generated content may be incorrect.">
            <a:extLst>
              <a:ext uri="{FF2B5EF4-FFF2-40B4-BE49-F238E27FC236}">
                <a16:creationId xmlns:a16="http://schemas.microsoft.com/office/drawing/2014/main" id="{1903D3D5-7FAB-4998-060B-87D668643A46}"/>
              </a:ext>
            </a:extLst>
          </p:cNvPr>
          <p:cNvPicPr>
            <a:picLocks noChangeAspect="1"/>
          </p:cNvPicPr>
          <p:nvPr/>
        </p:nvPicPr>
        <p:blipFill>
          <a:blip r:embed="rId3">
            <a:extLst>
              <a:ext uri="{28A0092B-C50C-407E-A947-70E740481C1C}">
                <a14:useLocalDpi xmlns:a14="http://schemas.microsoft.com/office/drawing/2010/main" val="0"/>
              </a:ext>
            </a:extLst>
          </a:blip>
          <a:srcRect l="3456" t="5854" r="8617" b="6342"/>
          <a:stretch>
            <a:fillRect/>
          </a:stretch>
        </p:blipFill>
        <p:spPr>
          <a:xfrm>
            <a:off x="349403" y="847174"/>
            <a:ext cx="6757639" cy="5061200"/>
          </a:xfrm>
          <a:prstGeom prst="rect">
            <a:avLst/>
          </a:prstGeom>
        </p:spPr>
      </p:pic>
      <p:pic>
        <p:nvPicPr>
          <p:cNvPr id="14" name="Picture 13" descr="A white board with writing on it&#10;&#10;AI-generated content may be incorrect.">
            <a:extLst>
              <a:ext uri="{FF2B5EF4-FFF2-40B4-BE49-F238E27FC236}">
                <a16:creationId xmlns:a16="http://schemas.microsoft.com/office/drawing/2014/main" id="{7BB0AC6E-481D-7AC7-A39A-E8B062D9A343}"/>
              </a:ext>
            </a:extLst>
          </p:cNvPr>
          <p:cNvPicPr>
            <a:picLocks noChangeAspect="1"/>
          </p:cNvPicPr>
          <p:nvPr/>
        </p:nvPicPr>
        <p:blipFill>
          <a:blip r:embed="rId4">
            <a:extLst>
              <a:ext uri="{28A0092B-C50C-407E-A947-70E740481C1C}">
                <a14:useLocalDpi xmlns:a14="http://schemas.microsoft.com/office/drawing/2010/main" val="0"/>
              </a:ext>
            </a:extLst>
          </a:blip>
          <a:srcRect l="7846" t="5365" r="4594" b="3740"/>
          <a:stretch>
            <a:fillRect/>
          </a:stretch>
        </p:blipFill>
        <p:spPr>
          <a:xfrm>
            <a:off x="4837078" y="3770598"/>
            <a:ext cx="5381133" cy="4189489"/>
          </a:xfrm>
          <a:prstGeom prst="rect">
            <a:avLst/>
          </a:prstGeom>
        </p:spPr>
      </p:pic>
    </p:spTree>
    <p:extLst>
      <p:ext uri="{BB962C8B-B14F-4D97-AF65-F5344CB8AC3E}">
        <p14:creationId xmlns:p14="http://schemas.microsoft.com/office/powerpoint/2010/main" val="24957066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B7A979-A9BF-4B46-FD23-87D245873CA4}"/>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1CBB663E-A71B-C005-677F-FBC06D5F37A1}"/>
              </a:ext>
            </a:extLst>
          </p:cNvPr>
          <p:cNvPicPr>
            <a:picLocks noChangeAspect="1"/>
          </p:cNvPicPr>
          <p:nvPr/>
        </p:nvPicPr>
        <p:blipFill>
          <a:blip r:embed="rId2"/>
          <a:stretch>
            <a:fillRect/>
          </a:stretch>
        </p:blipFill>
        <p:spPr>
          <a:xfrm>
            <a:off x="0" y="700973"/>
            <a:ext cx="12192000" cy="6275861"/>
          </a:xfrm>
          <a:prstGeom prst="rect">
            <a:avLst/>
          </a:prstGeom>
        </p:spPr>
      </p:pic>
      <p:sp>
        <p:nvSpPr>
          <p:cNvPr id="3" name="TextBox 2">
            <a:extLst>
              <a:ext uri="{FF2B5EF4-FFF2-40B4-BE49-F238E27FC236}">
                <a16:creationId xmlns:a16="http://schemas.microsoft.com/office/drawing/2014/main" id="{7D6A222A-21C3-2337-D50E-613F4885E80D}"/>
              </a:ext>
            </a:extLst>
          </p:cNvPr>
          <p:cNvSpPr txBox="1"/>
          <p:nvPr/>
        </p:nvSpPr>
        <p:spPr>
          <a:xfrm>
            <a:off x="437006" y="139288"/>
            <a:ext cx="11614785" cy="707886"/>
          </a:xfrm>
          <a:prstGeom prst="rect">
            <a:avLst/>
          </a:prstGeom>
          <a:noFill/>
        </p:spPr>
        <p:txBody>
          <a:bodyPr wrap="square" rtlCol="0">
            <a:spAutoFit/>
          </a:bodyPr>
          <a:lstStyle/>
          <a:p>
            <a:r>
              <a:rPr lang="en-US" sz="4000" b="1" dirty="0">
                <a:solidFill>
                  <a:srgbClr val="002060"/>
                </a:solidFill>
              </a:rPr>
              <a:t>Outline</a:t>
            </a:r>
          </a:p>
        </p:txBody>
      </p:sp>
    </p:spTree>
    <p:extLst>
      <p:ext uri="{BB962C8B-B14F-4D97-AF65-F5344CB8AC3E}">
        <p14:creationId xmlns:p14="http://schemas.microsoft.com/office/powerpoint/2010/main" val="27987705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B70CA6-549E-D302-6FEE-58430B3CC5A7}"/>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7C9300F8-0F57-6071-5537-9FC8066209B0}"/>
              </a:ext>
            </a:extLst>
          </p:cNvPr>
          <p:cNvSpPr txBox="1"/>
          <p:nvPr/>
        </p:nvSpPr>
        <p:spPr>
          <a:xfrm>
            <a:off x="437006" y="139288"/>
            <a:ext cx="11614785" cy="707886"/>
          </a:xfrm>
          <a:prstGeom prst="rect">
            <a:avLst/>
          </a:prstGeom>
          <a:noFill/>
        </p:spPr>
        <p:txBody>
          <a:bodyPr wrap="square" rtlCol="0">
            <a:spAutoFit/>
          </a:bodyPr>
          <a:lstStyle/>
          <a:p>
            <a:r>
              <a:rPr lang="en-US" sz="4000" b="1" dirty="0">
                <a:solidFill>
                  <a:srgbClr val="002060"/>
                </a:solidFill>
              </a:rPr>
              <a:t>Writing Teams (</a:t>
            </a:r>
            <a:r>
              <a:rPr lang="en-US" sz="4000" b="1" u="sng" dirty="0">
                <a:solidFill>
                  <a:srgbClr val="002060"/>
                </a:solidFill>
              </a:rPr>
              <a:t>preliminary</a:t>
            </a:r>
            <a:r>
              <a:rPr lang="en-US" sz="4000" b="1" dirty="0">
                <a:solidFill>
                  <a:srgbClr val="002060"/>
                </a:solidFill>
              </a:rPr>
              <a:t>)</a:t>
            </a:r>
          </a:p>
        </p:txBody>
      </p:sp>
      <p:sp>
        <p:nvSpPr>
          <p:cNvPr id="4" name="TextBox 3">
            <a:extLst>
              <a:ext uri="{FF2B5EF4-FFF2-40B4-BE49-F238E27FC236}">
                <a16:creationId xmlns:a16="http://schemas.microsoft.com/office/drawing/2014/main" id="{3A19B808-3CD5-035A-8911-6F411E0149A8}"/>
              </a:ext>
            </a:extLst>
          </p:cNvPr>
          <p:cNvSpPr txBox="1"/>
          <p:nvPr/>
        </p:nvSpPr>
        <p:spPr>
          <a:xfrm>
            <a:off x="437006" y="1400591"/>
            <a:ext cx="11202544" cy="4524315"/>
          </a:xfrm>
          <a:prstGeom prst="rect">
            <a:avLst/>
          </a:prstGeom>
          <a:noFill/>
        </p:spPr>
        <p:txBody>
          <a:bodyPr wrap="square">
            <a:spAutoFit/>
          </a:bodyPr>
          <a:lstStyle/>
          <a:p>
            <a:r>
              <a:rPr lang="en-US" sz="2400" b="1" dirty="0"/>
              <a:t>Experiments:</a:t>
            </a:r>
            <a:r>
              <a:rPr lang="en-US" sz="2400" dirty="0"/>
              <a:t> Klaus Blaum, Riujiu Chen, </a:t>
            </a:r>
            <a:r>
              <a:rPr lang="en-US" sz="2400" u="sng" dirty="0"/>
              <a:t>Alfredo Estrade</a:t>
            </a:r>
            <a:r>
              <a:rPr lang="en-US" sz="2400" dirty="0"/>
              <a:t>, Anu Kankainen, Ania Kwiatkowski, Yuri Litvinov, Jorge Pereira, Sam Porter, Ryan Ringle, Marco Rosenbusch, Guy Savard, Pete Schury, Ragandeep Singh Sidhu, Xing Xu</a:t>
            </a:r>
          </a:p>
          <a:p>
            <a:endParaRPr lang="en-US" sz="2400" dirty="0"/>
          </a:p>
          <a:p>
            <a:r>
              <a:rPr lang="en-US" sz="2400" b="1" dirty="0"/>
              <a:t>Astrophysics:</a:t>
            </a:r>
            <a:r>
              <a:rPr lang="en-US" sz="2400" dirty="0"/>
              <a:t>  Almudena Arcones, Erika Holmbeck, </a:t>
            </a:r>
            <a:r>
              <a:rPr lang="en-US" sz="2400" u="sng" dirty="0"/>
              <a:t>Zach Meisel</a:t>
            </a:r>
            <a:r>
              <a:rPr lang="en-US" sz="2400" dirty="0"/>
              <a:t>, Matt Mumpower, Wei Jia Ong, Hendrik Schatz, Nicole Vassh</a:t>
            </a:r>
          </a:p>
          <a:p>
            <a:endParaRPr lang="en-US" sz="2400" dirty="0"/>
          </a:p>
          <a:p>
            <a:r>
              <a:rPr lang="en-US" sz="2400" b="1" dirty="0"/>
              <a:t>Theory:</a:t>
            </a:r>
            <a:r>
              <a:rPr lang="en-US" sz="2400" dirty="0"/>
              <a:t> Kyle Godbey, Sudhanva Lalit, Mengke Li, </a:t>
            </a:r>
            <a:r>
              <a:rPr lang="en-US" sz="2400" u="sng" dirty="0"/>
              <a:t>Luis González Miret Zaragoza</a:t>
            </a:r>
            <a:r>
              <a:rPr lang="en-US" sz="2400" dirty="0"/>
              <a:t>, Martin Nava-Callejas, Nikolai </a:t>
            </a:r>
            <a:r>
              <a:rPr lang="en-US" sz="2400" dirty="0" err="1"/>
              <a:t>Shchechilin</a:t>
            </a:r>
            <a:endParaRPr lang="en-US" sz="2400" dirty="0"/>
          </a:p>
          <a:p>
            <a:endParaRPr lang="en-US" sz="2400" dirty="0"/>
          </a:p>
          <a:p>
            <a:r>
              <a:rPr lang="en-US" sz="2400" b="1" dirty="0"/>
              <a:t>Nuclear Data:</a:t>
            </a:r>
            <a:r>
              <a:rPr lang="en-US" sz="2400" dirty="0"/>
              <a:t> </a:t>
            </a:r>
            <a:r>
              <a:rPr lang="en-US" sz="2400" u="sng" dirty="0"/>
              <a:t>F. Kondev</a:t>
            </a:r>
            <a:r>
              <a:rPr lang="en-US" sz="2400" dirty="0"/>
              <a:t>,  R. Chakma (ANL), W. Huang &amp; M. Wang (IMP), S. Naimi (IJCL)</a:t>
            </a:r>
          </a:p>
        </p:txBody>
      </p:sp>
    </p:spTree>
    <p:extLst>
      <p:ext uri="{BB962C8B-B14F-4D97-AF65-F5344CB8AC3E}">
        <p14:creationId xmlns:p14="http://schemas.microsoft.com/office/powerpoint/2010/main" val="39977293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A29ACC-22C6-1164-38DD-9F34CA0557F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3449B18-1130-60E7-758E-A14F692BAA54}"/>
              </a:ext>
            </a:extLst>
          </p:cNvPr>
          <p:cNvSpPr txBox="1"/>
          <p:nvPr/>
        </p:nvSpPr>
        <p:spPr>
          <a:xfrm>
            <a:off x="437006" y="139288"/>
            <a:ext cx="11614785" cy="707886"/>
          </a:xfrm>
          <a:prstGeom prst="rect">
            <a:avLst/>
          </a:prstGeom>
          <a:noFill/>
        </p:spPr>
        <p:txBody>
          <a:bodyPr wrap="square" rtlCol="0">
            <a:spAutoFit/>
          </a:bodyPr>
          <a:lstStyle/>
          <a:p>
            <a:r>
              <a:rPr lang="en-US" sz="4000" b="1" dirty="0">
                <a:solidFill>
                  <a:srgbClr val="002060"/>
                </a:solidFill>
              </a:rPr>
              <a:t>Goal of the white paper</a:t>
            </a:r>
          </a:p>
        </p:txBody>
      </p:sp>
      <p:sp>
        <p:nvSpPr>
          <p:cNvPr id="10" name="TextBox 9">
            <a:extLst>
              <a:ext uri="{FF2B5EF4-FFF2-40B4-BE49-F238E27FC236}">
                <a16:creationId xmlns:a16="http://schemas.microsoft.com/office/drawing/2014/main" id="{1E1FB7A5-D6D3-CA50-C6FF-03AA6C747056}"/>
              </a:ext>
            </a:extLst>
          </p:cNvPr>
          <p:cNvSpPr txBox="1"/>
          <p:nvPr/>
        </p:nvSpPr>
        <p:spPr>
          <a:xfrm>
            <a:off x="437006" y="995680"/>
            <a:ext cx="5740274" cy="4154984"/>
          </a:xfrm>
          <a:prstGeom prst="rect">
            <a:avLst/>
          </a:prstGeom>
          <a:noFill/>
        </p:spPr>
        <p:txBody>
          <a:bodyPr wrap="square" rtlCol="0">
            <a:spAutoFit/>
          </a:bodyPr>
          <a:lstStyle/>
          <a:p>
            <a:r>
              <a:rPr lang="en-US" sz="2400" i="1" dirty="0"/>
              <a:t>Begin the production of a whitepaper charting the course to leverage the complementarity of experimental techniques, while using nuclear and astrophysics theory to guide measurements in order to maximize science output and ultimate reach across the nuclear landscape.</a:t>
            </a:r>
          </a:p>
          <a:p>
            <a:endParaRPr lang="en-US" sz="2400" i="1" dirty="0"/>
          </a:p>
          <a:p>
            <a:r>
              <a:rPr lang="en-US" sz="2400" i="1" dirty="0"/>
              <a:t>The whitepaper will provide a roadmap […] for future nuclear mass measurements.</a:t>
            </a:r>
          </a:p>
        </p:txBody>
      </p:sp>
      <p:sp>
        <p:nvSpPr>
          <p:cNvPr id="11" name="TextBox 10">
            <a:extLst>
              <a:ext uri="{FF2B5EF4-FFF2-40B4-BE49-F238E27FC236}">
                <a16:creationId xmlns:a16="http://schemas.microsoft.com/office/drawing/2014/main" id="{BA404B19-DB07-7C6A-580C-4B2B1CE4138F}"/>
              </a:ext>
            </a:extLst>
          </p:cNvPr>
          <p:cNvSpPr txBox="1"/>
          <p:nvPr/>
        </p:nvSpPr>
        <p:spPr>
          <a:xfrm>
            <a:off x="6540229" y="297053"/>
            <a:ext cx="2016899" cy="4832092"/>
          </a:xfrm>
          <a:prstGeom prst="rect">
            <a:avLst/>
          </a:prstGeom>
          <a:noFill/>
        </p:spPr>
        <p:txBody>
          <a:bodyPr wrap="none" rtlCol="0">
            <a:spAutoFit/>
          </a:bodyPr>
          <a:lstStyle/>
          <a:p>
            <a:pPr marL="285750" indent="-285750">
              <a:buFont typeface="Arial" panose="020B0604020202020204" pitchFamily="34" charset="0"/>
              <a:buChar char="•"/>
            </a:pPr>
            <a:r>
              <a:rPr lang="en-US" sz="2800" b="1" dirty="0">
                <a:solidFill>
                  <a:srgbClr val="002060"/>
                </a:solidFill>
              </a:rPr>
              <a:t>Audience</a:t>
            </a:r>
          </a:p>
          <a:p>
            <a:pPr marL="285750" indent="-285750">
              <a:buFont typeface="Arial" panose="020B0604020202020204" pitchFamily="34" charset="0"/>
              <a:buChar char="•"/>
            </a:pPr>
            <a:endParaRPr lang="en-US" sz="2800" b="1" dirty="0">
              <a:solidFill>
                <a:srgbClr val="002060"/>
              </a:solidFill>
            </a:endParaRPr>
          </a:p>
          <a:p>
            <a:pPr marL="285750" indent="-285750">
              <a:buFont typeface="Arial" panose="020B0604020202020204" pitchFamily="34" charset="0"/>
              <a:buChar char="•"/>
            </a:pPr>
            <a:endParaRPr lang="en-US" sz="2800" b="1" dirty="0">
              <a:solidFill>
                <a:srgbClr val="002060"/>
              </a:solidFill>
            </a:endParaRPr>
          </a:p>
          <a:p>
            <a:pPr marL="285750" indent="-285750">
              <a:buFont typeface="Arial" panose="020B0604020202020204" pitchFamily="34" charset="0"/>
              <a:buChar char="•"/>
            </a:pPr>
            <a:endParaRPr lang="en-US" sz="2800" b="1" dirty="0">
              <a:solidFill>
                <a:srgbClr val="002060"/>
              </a:solidFill>
            </a:endParaRPr>
          </a:p>
          <a:p>
            <a:pPr marL="285750" indent="-285750">
              <a:buFont typeface="Arial" panose="020B0604020202020204" pitchFamily="34" charset="0"/>
              <a:buChar char="•"/>
            </a:pPr>
            <a:endParaRPr lang="en-US" sz="2800" b="1" dirty="0">
              <a:solidFill>
                <a:srgbClr val="002060"/>
              </a:solidFill>
            </a:endParaRPr>
          </a:p>
          <a:p>
            <a:pPr marL="285750" indent="-285750">
              <a:buFont typeface="Arial" panose="020B0604020202020204" pitchFamily="34" charset="0"/>
              <a:buChar char="•"/>
            </a:pPr>
            <a:endParaRPr lang="en-US" sz="2800" b="1" dirty="0">
              <a:solidFill>
                <a:srgbClr val="002060"/>
              </a:solidFill>
            </a:endParaRPr>
          </a:p>
          <a:p>
            <a:pPr marL="285750" indent="-285750">
              <a:buFont typeface="Arial" panose="020B0604020202020204" pitchFamily="34" charset="0"/>
              <a:buChar char="•"/>
            </a:pPr>
            <a:endParaRPr lang="en-US" sz="2800" b="1" dirty="0">
              <a:solidFill>
                <a:srgbClr val="002060"/>
              </a:solidFill>
            </a:endParaRPr>
          </a:p>
          <a:p>
            <a:endParaRPr lang="en-US" sz="2800" b="1" dirty="0">
              <a:solidFill>
                <a:srgbClr val="002060"/>
              </a:solidFill>
            </a:endParaRPr>
          </a:p>
          <a:p>
            <a:endParaRPr lang="en-US" sz="2800" b="1" dirty="0">
              <a:solidFill>
                <a:srgbClr val="002060"/>
              </a:solidFill>
            </a:endParaRPr>
          </a:p>
          <a:p>
            <a:endParaRPr lang="en-US" sz="2800" b="1" dirty="0">
              <a:solidFill>
                <a:srgbClr val="002060"/>
              </a:solidFill>
            </a:endParaRPr>
          </a:p>
          <a:p>
            <a:pPr marL="285750" indent="-285750">
              <a:buFont typeface="Arial" panose="020B0604020202020204" pitchFamily="34" charset="0"/>
              <a:buChar char="•"/>
            </a:pPr>
            <a:r>
              <a:rPr lang="en-US" sz="2800" b="1" dirty="0">
                <a:solidFill>
                  <a:srgbClr val="002060"/>
                </a:solidFill>
              </a:rPr>
              <a:t>Timeline</a:t>
            </a:r>
          </a:p>
        </p:txBody>
      </p:sp>
      <p:sp>
        <p:nvSpPr>
          <p:cNvPr id="12" name="TextBox 11">
            <a:extLst>
              <a:ext uri="{FF2B5EF4-FFF2-40B4-BE49-F238E27FC236}">
                <a16:creationId xmlns:a16="http://schemas.microsoft.com/office/drawing/2014/main" id="{E7688CDD-5DD5-C3AB-F2CF-1F5E75781E6A}"/>
              </a:ext>
            </a:extLst>
          </p:cNvPr>
          <p:cNvSpPr txBox="1"/>
          <p:nvPr/>
        </p:nvSpPr>
        <p:spPr>
          <a:xfrm>
            <a:off x="6874132" y="5088435"/>
            <a:ext cx="5084062" cy="1200329"/>
          </a:xfrm>
          <a:prstGeom prst="rect">
            <a:avLst/>
          </a:prstGeom>
          <a:noFill/>
        </p:spPr>
        <p:txBody>
          <a:bodyPr wrap="square" rtlCol="0">
            <a:spAutoFit/>
          </a:bodyPr>
          <a:lstStyle/>
          <a:p>
            <a:r>
              <a:rPr lang="en-US" sz="2400" dirty="0"/>
              <a:t>~&lt;1 yr</a:t>
            </a:r>
          </a:p>
          <a:p>
            <a:r>
              <a:rPr lang="en-US" sz="2400" dirty="0"/>
              <a:t>Follow up workshop in spring or summer 2026 (North America)</a:t>
            </a:r>
          </a:p>
        </p:txBody>
      </p:sp>
      <p:sp>
        <p:nvSpPr>
          <p:cNvPr id="13" name="Oval 12">
            <a:extLst>
              <a:ext uri="{FF2B5EF4-FFF2-40B4-BE49-F238E27FC236}">
                <a16:creationId xmlns:a16="http://schemas.microsoft.com/office/drawing/2014/main" id="{B0274844-9ABF-DCA2-8D3B-BB079C544C29}"/>
              </a:ext>
            </a:extLst>
          </p:cNvPr>
          <p:cNvSpPr/>
          <p:nvPr/>
        </p:nvSpPr>
        <p:spPr>
          <a:xfrm>
            <a:off x="7183120" y="878723"/>
            <a:ext cx="1493520" cy="998015"/>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18288" tIns="9144" rIns="18288" bIns="9144" rtlCol="0" anchor="ctr"/>
          <a:lstStyle/>
          <a:p>
            <a:pPr algn="ctr"/>
            <a:r>
              <a:rPr lang="en-US" dirty="0"/>
              <a:t>funding agencies</a:t>
            </a:r>
          </a:p>
        </p:txBody>
      </p:sp>
      <p:sp>
        <p:nvSpPr>
          <p:cNvPr id="14" name="Oval 13">
            <a:extLst>
              <a:ext uri="{FF2B5EF4-FFF2-40B4-BE49-F238E27FC236}">
                <a16:creationId xmlns:a16="http://schemas.microsoft.com/office/drawing/2014/main" id="{51989274-A721-14E7-790B-9D0A8D0DBE5D}"/>
              </a:ext>
            </a:extLst>
          </p:cNvPr>
          <p:cNvSpPr/>
          <p:nvPr/>
        </p:nvSpPr>
        <p:spPr>
          <a:xfrm>
            <a:off x="8371840" y="878724"/>
            <a:ext cx="3200400" cy="1128148"/>
          </a:xfrm>
          <a:prstGeom prst="ellipse">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lIns="18288" tIns="9144" rIns="18288" bIns="9144" rtlCol="0" anchor="ctr"/>
          <a:lstStyle/>
          <a:p>
            <a:pPr algn="ctr"/>
            <a:r>
              <a:rPr lang="en-US" dirty="0"/>
              <a:t>nuclear astrophysics community</a:t>
            </a:r>
          </a:p>
        </p:txBody>
      </p:sp>
      <p:sp>
        <p:nvSpPr>
          <p:cNvPr id="15" name="Oval 14">
            <a:extLst>
              <a:ext uri="{FF2B5EF4-FFF2-40B4-BE49-F238E27FC236}">
                <a16:creationId xmlns:a16="http://schemas.microsoft.com/office/drawing/2014/main" id="{C7E183EC-1439-F9B9-9FD2-D46E76493077}"/>
              </a:ext>
            </a:extLst>
          </p:cNvPr>
          <p:cNvSpPr/>
          <p:nvPr/>
        </p:nvSpPr>
        <p:spPr>
          <a:xfrm>
            <a:off x="10454514" y="1377730"/>
            <a:ext cx="1503680" cy="707887"/>
          </a:xfrm>
          <a:prstGeom prst="ellipse">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lIns="18288" tIns="9144" rIns="18288" bIns="9144" rtlCol="0" anchor="ctr"/>
          <a:lstStyle/>
          <a:p>
            <a:pPr algn="ctr"/>
            <a:r>
              <a:rPr lang="en-US" dirty="0"/>
              <a:t>ECRs</a:t>
            </a:r>
          </a:p>
        </p:txBody>
      </p:sp>
      <p:sp>
        <p:nvSpPr>
          <p:cNvPr id="16" name="Rectangle: Rounded Corners 15">
            <a:extLst>
              <a:ext uri="{FF2B5EF4-FFF2-40B4-BE49-F238E27FC236}">
                <a16:creationId xmlns:a16="http://schemas.microsoft.com/office/drawing/2014/main" id="{AE9E82B9-33C6-6782-20B3-782BC0341AF2}"/>
              </a:ext>
            </a:extLst>
          </p:cNvPr>
          <p:cNvSpPr/>
          <p:nvPr/>
        </p:nvSpPr>
        <p:spPr>
          <a:xfrm>
            <a:off x="7396077" y="2657815"/>
            <a:ext cx="1584960" cy="559455"/>
          </a:xfrm>
          <a:prstGeom prst="roundRect">
            <a:avLst/>
          </a:prstGeom>
          <a:no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experiments</a:t>
            </a:r>
          </a:p>
        </p:txBody>
      </p:sp>
      <p:sp>
        <p:nvSpPr>
          <p:cNvPr id="18" name="Rectangle: Rounded Corners 17">
            <a:extLst>
              <a:ext uri="{FF2B5EF4-FFF2-40B4-BE49-F238E27FC236}">
                <a16:creationId xmlns:a16="http://schemas.microsoft.com/office/drawing/2014/main" id="{953E668A-0DBC-0712-D369-0EB8F9A20BDD}"/>
              </a:ext>
            </a:extLst>
          </p:cNvPr>
          <p:cNvSpPr/>
          <p:nvPr/>
        </p:nvSpPr>
        <p:spPr>
          <a:xfrm>
            <a:off x="9021954" y="3350348"/>
            <a:ext cx="1493520" cy="559455"/>
          </a:xfrm>
          <a:prstGeom prst="roundRect">
            <a:avLst/>
          </a:prstGeom>
          <a:no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nuclear theory</a:t>
            </a:r>
          </a:p>
        </p:txBody>
      </p:sp>
      <p:sp>
        <p:nvSpPr>
          <p:cNvPr id="19" name="Rectangle: Rounded Corners 18">
            <a:extLst>
              <a:ext uri="{FF2B5EF4-FFF2-40B4-BE49-F238E27FC236}">
                <a16:creationId xmlns:a16="http://schemas.microsoft.com/office/drawing/2014/main" id="{744FD49E-4B5B-871A-EE65-8F94DAA69855}"/>
              </a:ext>
            </a:extLst>
          </p:cNvPr>
          <p:cNvSpPr/>
          <p:nvPr/>
        </p:nvSpPr>
        <p:spPr>
          <a:xfrm>
            <a:off x="9151620" y="2315832"/>
            <a:ext cx="1762760" cy="559455"/>
          </a:xfrm>
          <a:prstGeom prst="roundRect">
            <a:avLst/>
          </a:prstGeom>
          <a:no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astrophysics</a:t>
            </a:r>
          </a:p>
        </p:txBody>
      </p:sp>
      <p:cxnSp>
        <p:nvCxnSpPr>
          <p:cNvPr id="22" name="Straight Arrow Connector 21">
            <a:extLst>
              <a:ext uri="{FF2B5EF4-FFF2-40B4-BE49-F238E27FC236}">
                <a16:creationId xmlns:a16="http://schemas.microsoft.com/office/drawing/2014/main" id="{615D369C-9716-72CF-56C5-8858C0FE2304}"/>
              </a:ext>
            </a:extLst>
          </p:cNvPr>
          <p:cNvCxnSpPr/>
          <p:nvPr/>
        </p:nvCxnSpPr>
        <p:spPr>
          <a:xfrm flipH="1">
            <a:off x="10033000" y="2875287"/>
            <a:ext cx="228600" cy="477513"/>
          </a:xfrm>
          <a:prstGeom prst="straightConnector1">
            <a:avLst/>
          </a:prstGeom>
          <a:ln w="25400">
            <a:solidFill>
              <a:srgbClr val="C0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07E726A2-1C09-B6EC-51D2-87C929D30DE0}"/>
              </a:ext>
            </a:extLst>
          </p:cNvPr>
          <p:cNvCxnSpPr>
            <a:cxnSpLocks/>
          </p:cNvCxnSpPr>
          <p:nvPr/>
        </p:nvCxnSpPr>
        <p:spPr>
          <a:xfrm flipH="1">
            <a:off x="8915469" y="2787949"/>
            <a:ext cx="497507" cy="216132"/>
          </a:xfrm>
          <a:prstGeom prst="straightConnector1">
            <a:avLst/>
          </a:prstGeom>
          <a:ln w="25400">
            <a:solidFill>
              <a:srgbClr val="C0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61346FBB-22E0-986F-975B-D6FDE0651E70}"/>
              </a:ext>
            </a:extLst>
          </p:cNvPr>
          <p:cNvCxnSpPr>
            <a:cxnSpLocks/>
          </p:cNvCxnSpPr>
          <p:nvPr/>
        </p:nvCxnSpPr>
        <p:spPr>
          <a:xfrm flipH="1" flipV="1">
            <a:off x="8930612" y="3124200"/>
            <a:ext cx="360548" cy="331270"/>
          </a:xfrm>
          <a:prstGeom prst="straightConnector1">
            <a:avLst/>
          </a:prstGeom>
          <a:ln w="25400">
            <a:solidFill>
              <a:srgbClr val="C0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27" name="Rectangle: Rounded Corners 26">
            <a:extLst>
              <a:ext uri="{FF2B5EF4-FFF2-40B4-BE49-F238E27FC236}">
                <a16:creationId xmlns:a16="http://schemas.microsoft.com/office/drawing/2014/main" id="{2AC2DADB-0852-02C7-BC91-468B36756F1F}"/>
              </a:ext>
            </a:extLst>
          </p:cNvPr>
          <p:cNvSpPr/>
          <p:nvPr/>
        </p:nvSpPr>
        <p:spPr>
          <a:xfrm>
            <a:off x="6758659" y="3163397"/>
            <a:ext cx="1584960" cy="834950"/>
          </a:xfrm>
          <a:prstGeom prst="roundRect">
            <a:avLst/>
          </a:prstGeom>
          <a:solidFill>
            <a:schemeClr val="bg1"/>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techniques</a:t>
            </a:r>
          </a:p>
          <a:p>
            <a:pPr algn="ctr"/>
            <a:endParaRPr lang="en-US" dirty="0">
              <a:solidFill>
                <a:schemeClr val="tx1"/>
              </a:solidFill>
            </a:endParaRPr>
          </a:p>
        </p:txBody>
      </p:sp>
      <p:cxnSp>
        <p:nvCxnSpPr>
          <p:cNvPr id="28" name="Straight Arrow Connector 27">
            <a:extLst>
              <a:ext uri="{FF2B5EF4-FFF2-40B4-BE49-F238E27FC236}">
                <a16:creationId xmlns:a16="http://schemas.microsoft.com/office/drawing/2014/main" id="{39225013-8827-1132-767C-F5D75417EE42}"/>
              </a:ext>
            </a:extLst>
          </p:cNvPr>
          <p:cNvCxnSpPr>
            <a:cxnSpLocks/>
          </p:cNvCxnSpPr>
          <p:nvPr/>
        </p:nvCxnSpPr>
        <p:spPr>
          <a:xfrm flipH="1">
            <a:off x="7709629" y="3557069"/>
            <a:ext cx="15303" cy="266377"/>
          </a:xfrm>
          <a:prstGeom prst="straightConnector1">
            <a:avLst/>
          </a:prstGeom>
          <a:ln w="25400">
            <a:solidFill>
              <a:srgbClr val="C0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CFA5BE8A-0632-F115-9D93-CA9D4C48B276}"/>
              </a:ext>
            </a:extLst>
          </p:cNvPr>
          <p:cNvCxnSpPr>
            <a:cxnSpLocks/>
          </p:cNvCxnSpPr>
          <p:nvPr/>
        </p:nvCxnSpPr>
        <p:spPr>
          <a:xfrm flipH="1">
            <a:off x="7215825" y="3564066"/>
            <a:ext cx="375691" cy="240738"/>
          </a:xfrm>
          <a:prstGeom prst="straightConnector1">
            <a:avLst/>
          </a:prstGeom>
          <a:ln w="25400">
            <a:solidFill>
              <a:srgbClr val="C0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B0A7EB50-4AF6-B511-792E-EA238E9ED784}"/>
              </a:ext>
            </a:extLst>
          </p:cNvPr>
          <p:cNvCxnSpPr>
            <a:cxnSpLocks/>
          </p:cNvCxnSpPr>
          <p:nvPr/>
        </p:nvCxnSpPr>
        <p:spPr>
          <a:xfrm flipH="1" flipV="1">
            <a:off x="7302883" y="3861691"/>
            <a:ext cx="406746" cy="6522"/>
          </a:xfrm>
          <a:prstGeom prst="straightConnector1">
            <a:avLst/>
          </a:prstGeom>
          <a:ln w="25400">
            <a:solidFill>
              <a:srgbClr val="C00000"/>
            </a:solidFill>
            <a:headEnd type="triangl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091524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124447-5A99-8179-0F3B-78D0E0989FB4}"/>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01DA4DBE-FA90-DB9B-74D2-4F578ED9366F}"/>
              </a:ext>
            </a:extLst>
          </p:cNvPr>
          <p:cNvSpPr txBox="1"/>
          <p:nvPr/>
        </p:nvSpPr>
        <p:spPr>
          <a:xfrm>
            <a:off x="437006" y="139288"/>
            <a:ext cx="11614785" cy="707886"/>
          </a:xfrm>
          <a:prstGeom prst="rect">
            <a:avLst/>
          </a:prstGeom>
          <a:noFill/>
        </p:spPr>
        <p:txBody>
          <a:bodyPr wrap="square" rtlCol="0">
            <a:spAutoFit/>
          </a:bodyPr>
          <a:lstStyle/>
          <a:p>
            <a:r>
              <a:rPr lang="en-US" sz="4000" b="1" dirty="0">
                <a:solidFill>
                  <a:srgbClr val="002060"/>
                </a:solidFill>
              </a:rPr>
              <a:t>Goals for this Nuclear Masses workshop at FRIB</a:t>
            </a:r>
          </a:p>
        </p:txBody>
      </p:sp>
      <p:sp>
        <p:nvSpPr>
          <p:cNvPr id="2" name="TextBox 1">
            <a:extLst>
              <a:ext uri="{FF2B5EF4-FFF2-40B4-BE49-F238E27FC236}">
                <a16:creationId xmlns:a16="http://schemas.microsoft.com/office/drawing/2014/main" id="{B551EB4E-E7C3-BD32-C1DF-78ED18F76F2C}"/>
              </a:ext>
            </a:extLst>
          </p:cNvPr>
          <p:cNvSpPr txBox="1"/>
          <p:nvPr/>
        </p:nvSpPr>
        <p:spPr>
          <a:xfrm>
            <a:off x="868171" y="923374"/>
            <a:ext cx="11409554" cy="5509200"/>
          </a:xfrm>
          <a:prstGeom prst="rect">
            <a:avLst/>
          </a:prstGeom>
          <a:noFill/>
        </p:spPr>
        <p:txBody>
          <a:bodyPr wrap="square" rtlCol="0">
            <a:spAutoFit/>
          </a:bodyPr>
          <a:lstStyle/>
          <a:p>
            <a:pPr marL="571500" indent="-571500">
              <a:buFont typeface="Arial" panose="020B0604020202020204" pitchFamily="34" charset="0"/>
              <a:buChar char="•"/>
            </a:pPr>
            <a:r>
              <a:rPr lang="en-US" sz="3200" dirty="0"/>
              <a:t>Revisit goals of the White Paper?</a:t>
            </a:r>
          </a:p>
          <a:p>
            <a:pPr marL="571500" indent="-571500">
              <a:buFont typeface="Arial" panose="020B0604020202020204" pitchFamily="34" charset="0"/>
              <a:buChar char="•"/>
            </a:pPr>
            <a:endParaRPr lang="en-US" sz="3200" dirty="0"/>
          </a:p>
          <a:p>
            <a:pPr marL="571500" indent="-571500">
              <a:buFont typeface="Arial" panose="020B0604020202020204" pitchFamily="34" charset="0"/>
              <a:buChar char="•"/>
            </a:pPr>
            <a:r>
              <a:rPr lang="en-US" sz="3200" dirty="0"/>
              <a:t>Detailed outline for each section</a:t>
            </a:r>
          </a:p>
          <a:p>
            <a:pPr marL="1028700" lvl="1" indent="-571500">
              <a:buFont typeface="Courier New" panose="02070309020205020404" pitchFamily="49" charset="0"/>
              <a:buChar char="o"/>
            </a:pPr>
            <a:r>
              <a:rPr lang="en-US" sz="3200" dirty="0"/>
              <a:t>a bullet point per ~few paragraphs</a:t>
            </a:r>
          </a:p>
          <a:p>
            <a:pPr marL="1028700" lvl="1" indent="-571500">
              <a:buFont typeface="Courier New" panose="02070309020205020404" pitchFamily="49" charset="0"/>
              <a:buChar char="o"/>
            </a:pPr>
            <a:endParaRPr lang="en-US" sz="3200" dirty="0"/>
          </a:p>
          <a:p>
            <a:pPr marL="571500" indent="-571500">
              <a:buFont typeface="Arial" panose="020B0604020202020204" pitchFamily="34" charset="0"/>
              <a:buChar char="•"/>
            </a:pPr>
            <a:r>
              <a:rPr lang="en-US" sz="3200" dirty="0"/>
              <a:t>Define writing teams and assign tasks</a:t>
            </a:r>
          </a:p>
          <a:p>
            <a:pPr marL="571500" indent="-571500">
              <a:buFont typeface="Arial" panose="020B0604020202020204" pitchFamily="34" charset="0"/>
              <a:buChar char="•"/>
            </a:pPr>
            <a:endParaRPr lang="en-US" sz="3200" dirty="0"/>
          </a:p>
          <a:p>
            <a:pPr marL="571500" indent="-571500">
              <a:buFont typeface="Arial" panose="020B0604020202020204" pitchFamily="34" charset="0"/>
              <a:buChar char="•"/>
            </a:pPr>
            <a:r>
              <a:rPr lang="en-US" sz="3200" dirty="0"/>
              <a:t>Create on timeline to finish white paper</a:t>
            </a:r>
          </a:p>
          <a:p>
            <a:pPr marL="571500" indent="-571500">
              <a:buFont typeface="Arial" panose="020B0604020202020204" pitchFamily="34" charset="0"/>
              <a:buChar char="•"/>
            </a:pPr>
            <a:endParaRPr lang="en-US" sz="3200" dirty="0"/>
          </a:p>
          <a:p>
            <a:pPr marL="571500" indent="-571500">
              <a:buFont typeface="Arial" panose="020B0604020202020204" pitchFamily="34" charset="0"/>
              <a:buChar char="•"/>
            </a:pPr>
            <a:r>
              <a:rPr lang="en-US" sz="3200" dirty="0"/>
              <a:t>Agree on consistency between sections of white paper</a:t>
            </a:r>
          </a:p>
          <a:p>
            <a:pPr marL="1028700" lvl="1" indent="-571500">
              <a:buFont typeface="Courier New" panose="02070309020205020404" pitchFamily="49" charset="0"/>
              <a:buChar char="o"/>
            </a:pPr>
            <a:r>
              <a:rPr lang="en-US" sz="3200" dirty="0"/>
              <a:t>Scope and length, overlap of content, </a:t>
            </a:r>
            <a:r>
              <a:rPr lang="en-US" sz="3200" dirty="0" err="1"/>
              <a:t>etc</a:t>
            </a:r>
            <a:endParaRPr lang="en-US" sz="3200" dirty="0"/>
          </a:p>
        </p:txBody>
      </p:sp>
    </p:spTree>
    <p:extLst>
      <p:ext uri="{BB962C8B-B14F-4D97-AF65-F5344CB8AC3E}">
        <p14:creationId xmlns:p14="http://schemas.microsoft.com/office/powerpoint/2010/main" val="4386988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97A526-2838-F943-320E-8915EBFD1669}"/>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B12CFDC2-B57B-0DF9-DAD9-C533C2446BFB}"/>
              </a:ext>
            </a:extLst>
          </p:cNvPr>
          <p:cNvSpPr txBox="1"/>
          <p:nvPr/>
        </p:nvSpPr>
        <p:spPr>
          <a:xfrm>
            <a:off x="437006" y="139288"/>
            <a:ext cx="11614785" cy="707886"/>
          </a:xfrm>
          <a:prstGeom prst="rect">
            <a:avLst/>
          </a:prstGeom>
          <a:noFill/>
        </p:spPr>
        <p:txBody>
          <a:bodyPr wrap="square" rtlCol="0">
            <a:spAutoFit/>
          </a:bodyPr>
          <a:lstStyle/>
          <a:p>
            <a:r>
              <a:rPr lang="en-US" sz="4000" b="1" dirty="0">
                <a:solidFill>
                  <a:srgbClr val="002060"/>
                </a:solidFill>
              </a:rPr>
              <a:t>Method</a:t>
            </a:r>
          </a:p>
        </p:txBody>
      </p:sp>
      <p:sp>
        <p:nvSpPr>
          <p:cNvPr id="3" name="Rectangle: Rounded Corners 2">
            <a:extLst>
              <a:ext uri="{FF2B5EF4-FFF2-40B4-BE49-F238E27FC236}">
                <a16:creationId xmlns:a16="http://schemas.microsoft.com/office/drawing/2014/main" id="{B439BB30-AF6D-1680-3D6E-BF15FBC53A0D}"/>
              </a:ext>
            </a:extLst>
          </p:cNvPr>
          <p:cNvSpPr/>
          <p:nvPr/>
        </p:nvSpPr>
        <p:spPr>
          <a:xfrm>
            <a:off x="802433" y="1462252"/>
            <a:ext cx="2807541" cy="1509548"/>
          </a:xfrm>
          <a:prstGeom prst="roundRect">
            <a:avLst/>
          </a:prstGeom>
          <a:solidFill>
            <a:schemeClr val="accent6">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t>BREAK-OUT GROUPS</a:t>
            </a:r>
          </a:p>
        </p:txBody>
      </p:sp>
      <p:sp>
        <p:nvSpPr>
          <p:cNvPr id="4" name="Rectangle: Rounded Corners 3">
            <a:extLst>
              <a:ext uri="{FF2B5EF4-FFF2-40B4-BE49-F238E27FC236}">
                <a16:creationId xmlns:a16="http://schemas.microsoft.com/office/drawing/2014/main" id="{A923230C-848C-1878-92A5-C80DB334D2AD}"/>
              </a:ext>
            </a:extLst>
          </p:cNvPr>
          <p:cNvSpPr/>
          <p:nvPr/>
        </p:nvSpPr>
        <p:spPr>
          <a:xfrm>
            <a:off x="4512585" y="1462252"/>
            <a:ext cx="2807541" cy="1509548"/>
          </a:xfrm>
          <a:prstGeom prst="round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solidFill>
                  <a:srgbClr val="FFFF00"/>
                </a:solidFill>
              </a:rPr>
              <a:t>CONVENE and DISCUSS</a:t>
            </a:r>
          </a:p>
        </p:txBody>
      </p:sp>
      <p:sp>
        <p:nvSpPr>
          <p:cNvPr id="5" name="Rectangle: Rounded Corners 4">
            <a:extLst>
              <a:ext uri="{FF2B5EF4-FFF2-40B4-BE49-F238E27FC236}">
                <a16:creationId xmlns:a16="http://schemas.microsoft.com/office/drawing/2014/main" id="{2D8C4CB9-7F4B-9BE7-C1FB-C282C10543CD}"/>
              </a:ext>
            </a:extLst>
          </p:cNvPr>
          <p:cNvSpPr/>
          <p:nvPr/>
        </p:nvSpPr>
        <p:spPr>
          <a:xfrm>
            <a:off x="8427360" y="4062577"/>
            <a:ext cx="2807541" cy="1509548"/>
          </a:xfrm>
          <a:prstGeom prst="round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solidFill>
                  <a:srgbClr val="FFFF00"/>
                </a:solidFill>
              </a:rPr>
              <a:t>CONVENE and DISCUSS</a:t>
            </a:r>
          </a:p>
        </p:txBody>
      </p:sp>
      <p:sp>
        <p:nvSpPr>
          <p:cNvPr id="6" name="Rectangle: Rounded Corners 5">
            <a:extLst>
              <a:ext uri="{FF2B5EF4-FFF2-40B4-BE49-F238E27FC236}">
                <a16:creationId xmlns:a16="http://schemas.microsoft.com/office/drawing/2014/main" id="{E239BE2C-880B-1191-A0DB-0D1D5BE8C9B6}"/>
              </a:ext>
            </a:extLst>
          </p:cNvPr>
          <p:cNvSpPr/>
          <p:nvPr/>
        </p:nvSpPr>
        <p:spPr>
          <a:xfrm>
            <a:off x="8356087" y="1519402"/>
            <a:ext cx="2807541" cy="1509548"/>
          </a:xfrm>
          <a:prstGeom prst="roundRect">
            <a:avLst/>
          </a:prstGeom>
          <a:solidFill>
            <a:schemeClr val="accent6">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t>BREAK-OUT GROUPS</a:t>
            </a:r>
          </a:p>
        </p:txBody>
      </p:sp>
      <p:sp>
        <p:nvSpPr>
          <p:cNvPr id="8" name="Rectangle: Rounded Corners 7">
            <a:extLst>
              <a:ext uri="{FF2B5EF4-FFF2-40B4-BE49-F238E27FC236}">
                <a16:creationId xmlns:a16="http://schemas.microsoft.com/office/drawing/2014/main" id="{43B74E92-0049-9E32-5040-A011BD1A226A}"/>
              </a:ext>
            </a:extLst>
          </p:cNvPr>
          <p:cNvSpPr/>
          <p:nvPr/>
        </p:nvSpPr>
        <p:spPr>
          <a:xfrm>
            <a:off x="802433" y="4062577"/>
            <a:ext cx="2807541" cy="1509548"/>
          </a:xfrm>
          <a:prstGeom prst="round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solidFill>
                  <a:srgbClr val="FFFF00"/>
                </a:solidFill>
              </a:rPr>
              <a:t>CONVENE and DISCUSS</a:t>
            </a:r>
          </a:p>
        </p:txBody>
      </p:sp>
      <p:sp>
        <p:nvSpPr>
          <p:cNvPr id="9" name="Rectangle: Rounded Corners 8">
            <a:extLst>
              <a:ext uri="{FF2B5EF4-FFF2-40B4-BE49-F238E27FC236}">
                <a16:creationId xmlns:a16="http://schemas.microsoft.com/office/drawing/2014/main" id="{7685E7F0-0CC2-ED32-EC01-32D8054A74CE}"/>
              </a:ext>
            </a:extLst>
          </p:cNvPr>
          <p:cNvSpPr/>
          <p:nvPr/>
        </p:nvSpPr>
        <p:spPr>
          <a:xfrm>
            <a:off x="4512585" y="4067504"/>
            <a:ext cx="2807541" cy="1509548"/>
          </a:xfrm>
          <a:prstGeom prst="roundRect">
            <a:avLst/>
          </a:prstGeom>
          <a:solidFill>
            <a:schemeClr val="accent6">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t>BREAK-OUT GROUPS</a:t>
            </a:r>
          </a:p>
        </p:txBody>
      </p:sp>
      <p:sp>
        <p:nvSpPr>
          <p:cNvPr id="10" name="Arrow: Right 9">
            <a:extLst>
              <a:ext uri="{FF2B5EF4-FFF2-40B4-BE49-F238E27FC236}">
                <a16:creationId xmlns:a16="http://schemas.microsoft.com/office/drawing/2014/main" id="{C38DAE2A-A153-16F2-85E6-3690AC6AB2BC}"/>
              </a:ext>
            </a:extLst>
          </p:cNvPr>
          <p:cNvSpPr/>
          <p:nvPr/>
        </p:nvSpPr>
        <p:spPr>
          <a:xfrm>
            <a:off x="3713617" y="2031860"/>
            <a:ext cx="695325" cy="484632"/>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Right 10">
            <a:extLst>
              <a:ext uri="{FF2B5EF4-FFF2-40B4-BE49-F238E27FC236}">
                <a16:creationId xmlns:a16="http://schemas.microsoft.com/office/drawing/2014/main" id="{F542964E-B536-A268-D668-185E52ACA224}"/>
              </a:ext>
            </a:extLst>
          </p:cNvPr>
          <p:cNvSpPr/>
          <p:nvPr/>
        </p:nvSpPr>
        <p:spPr>
          <a:xfrm>
            <a:off x="7446448" y="1970243"/>
            <a:ext cx="695325" cy="484632"/>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Right 11">
            <a:extLst>
              <a:ext uri="{FF2B5EF4-FFF2-40B4-BE49-F238E27FC236}">
                <a16:creationId xmlns:a16="http://schemas.microsoft.com/office/drawing/2014/main" id="{691D0E8A-F7A2-A38E-9A37-9B780EB08D8B}"/>
              </a:ext>
            </a:extLst>
          </p:cNvPr>
          <p:cNvSpPr/>
          <p:nvPr/>
        </p:nvSpPr>
        <p:spPr>
          <a:xfrm rot="10800000">
            <a:off x="7463396" y="4484843"/>
            <a:ext cx="695325" cy="484632"/>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109D53D7-A883-6982-9193-7CF1BD508753}"/>
              </a:ext>
            </a:extLst>
          </p:cNvPr>
          <p:cNvSpPr/>
          <p:nvPr/>
        </p:nvSpPr>
        <p:spPr>
          <a:xfrm rot="10800000">
            <a:off x="3673991" y="4575035"/>
            <a:ext cx="695325" cy="484632"/>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Right 13">
            <a:extLst>
              <a:ext uri="{FF2B5EF4-FFF2-40B4-BE49-F238E27FC236}">
                <a16:creationId xmlns:a16="http://schemas.microsoft.com/office/drawing/2014/main" id="{41D3CB55-AF02-D137-0D15-6D01F61776AB}"/>
              </a:ext>
            </a:extLst>
          </p:cNvPr>
          <p:cNvSpPr/>
          <p:nvPr/>
        </p:nvSpPr>
        <p:spPr>
          <a:xfrm rot="5400000">
            <a:off x="9426482" y="3303447"/>
            <a:ext cx="695325" cy="484632"/>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33434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0935C2-EE1B-FFBC-56EB-32EE57BAF226}"/>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F28C3327-92E9-A3C6-384C-FFB5129E8422}"/>
              </a:ext>
            </a:extLst>
          </p:cNvPr>
          <p:cNvSpPr txBox="1"/>
          <p:nvPr/>
        </p:nvSpPr>
        <p:spPr>
          <a:xfrm>
            <a:off x="180975" y="104452"/>
            <a:ext cx="11855810" cy="1231106"/>
          </a:xfrm>
          <a:prstGeom prst="rect">
            <a:avLst/>
          </a:prstGeom>
          <a:noFill/>
        </p:spPr>
        <p:txBody>
          <a:bodyPr wrap="none" rtlCol="0">
            <a:spAutoFit/>
          </a:bodyPr>
          <a:lstStyle/>
          <a:p>
            <a:r>
              <a:rPr lang="en-US" sz="3800" b="1" dirty="0">
                <a:solidFill>
                  <a:srgbClr val="002060"/>
                </a:solidFill>
              </a:rPr>
              <a:t>Nuclear Masses in Astrophysics for the Next 25 Years</a:t>
            </a:r>
          </a:p>
          <a:p>
            <a:r>
              <a:rPr lang="en-US" sz="3600" b="1" dirty="0">
                <a:solidFill>
                  <a:srgbClr val="0070C0"/>
                </a:solidFill>
              </a:rPr>
              <a:t>Timetable</a:t>
            </a:r>
            <a:endParaRPr lang="en-US" sz="3200" b="1" dirty="0">
              <a:solidFill>
                <a:srgbClr val="0070C0"/>
              </a:solidFill>
            </a:endParaRPr>
          </a:p>
        </p:txBody>
      </p:sp>
      <p:pic>
        <p:nvPicPr>
          <p:cNvPr id="4" name="Picture 3">
            <a:extLst>
              <a:ext uri="{FF2B5EF4-FFF2-40B4-BE49-F238E27FC236}">
                <a16:creationId xmlns:a16="http://schemas.microsoft.com/office/drawing/2014/main" id="{47BE3EA5-9BB6-6E92-A96C-5071B68BB59F}"/>
              </a:ext>
            </a:extLst>
          </p:cNvPr>
          <p:cNvPicPr>
            <a:picLocks noChangeAspect="1"/>
          </p:cNvPicPr>
          <p:nvPr/>
        </p:nvPicPr>
        <p:blipFill>
          <a:blip r:embed="rId2"/>
          <a:stretch>
            <a:fillRect/>
          </a:stretch>
        </p:blipFill>
        <p:spPr>
          <a:xfrm>
            <a:off x="288213" y="1155350"/>
            <a:ext cx="3872392" cy="5598198"/>
          </a:xfrm>
          <a:prstGeom prst="rect">
            <a:avLst/>
          </a:prstGeom>
        </p:spPr>
      </p:pic>
      <p:pic>
        <p:nvPicPr>
          <p:cNvPr id="7" name="Picture 6">
            <a:extLst>
              <a:ext uri="{FF2B5EF4-FFF2-40B4-BE49-F238E27FC236}">
                <a16:creationId xmlns:a16="http://schemas.microsoft.com/office/drawing/2014/main" id="{8A552C92-AE44-429A-6388-796625EEE31A}"/>
              </a:ext>
            </a:extLst>
          </p:cNvPr>
          <p:cNvPicPr>
            <a:picLocks noChangeAspect="1"/>
          </p:cNvPicPr>
          <p:nvPr/>
        </p:nvPicPr>
        <p:blipFill>
          <a:blip r:embed="rId3"/>
          <a:stretch>
            <a:fillRect/>
          </a:stretch>
        </p:blipFill>
        <p:spPr>
          <a:xfrm>
            <a:off x="4206195" y="1129949"/>
            <a:ext cx="3682076" cy="5598198"/>
          </a:xfrm>
          <a:prstGeom prst="rect">
            <a:avLst/>
          </a:prstGeom>
        </p:spPr>
      </p:pic>
      <p:pic>
        <p:nvPicPr>
          <p:cNvPr id="9" name="Picture 8">
            <a:extLst>
              <a:ext uri="{FF2B5EF4-FFF2-40B4-BE49-F238E27FC236}">
                <a16:creationId xmlns:a16="http://schemas.microsoft.com/office/drawing/2014/main" id="{C6A9535A-31B3-455B-A054-7AC3725CB6D4}"/>
              </a:ext>
            </a:extLst>
          </p:cNvPr>
          <p:cNvPicPr>
            <a:picLocks noChangeAspect="1"/>
          </p:cNvPicPr>
          <p:nvPr/>
        </p:nvPicPr>
        <p:blipFill>
          <a:blip r:embed="rId4"/>
          <a:stretch>
            <a:fillRect/>
          </a:stretch>
        </p:blipFill>
        <p:spPr>
          <a:xfrm>
            <a:off x="8238083" y="1129949"/>
            <a:ext cx="3838206" cy="2662486"/>
          </a:xfrm>
          <a:prstGeom prst="rect">
            <a:avLst/>
          </a:prstGeom>
        </p:spPr>
      </p:pic>
      <p:pic>
        <p:nvPicPr>
          <p:cNvPr id="13" name="Picture 12" descr="https://www.cenamweb.org/sites/default/files/2025-02/Transparent_cenam_logo-blackletters.png">
            <a:extLst>
              <a:ext uri="{FF2B5EF4-FFF2-40B4-BE49-F238E27FC236}">
                <a16:creationId xmlns:a16="http://schemas.microsoft.com/office/drawing/2014/main" id="{98E82F3A-500D-8585-00C7-1F6DF778D02C}"/>
              </a:ext>
            </a:extLst>
          </p:cNvPr>
          <p:cNvPicPr>
            <a:picLocks noChangeAspect="1"/>
          </p:cNvPicPr>
          <p:nvPr/>
        </p:nvPicPr>
        <p:blipFill>
          <a:blip r:embed="rId5"/>
          <a:stretch>
            <a:fillRect/>
          </a:stretch>
        </p:blipFill>
        <p:spPr>
          <a:xfrm>
            <a:off x="10207272" y="6110419"/>
            <a:ext cx="756897" cy="653684"/>
          </a:xfrm>
          <a:prstGeom prst="rect">
            <a:avLst/>
          </a:prstGeom>
        </p:spPr>
      </p:pic>
      <p:pic>
        <p:nvPicPr>
          <p:cNvPr id="15" name="Picture 14" descr="Central Michigan University Action C in maroon with a gold drop shadow against a white background.">
            <a:extLst>
              <a:ext uri="{FF2B5EF4-FFF2-40B4-BE49-F238E27FC236}">
                <a16:creationId xmlns:a16="http://schemas.microsoft.com/office/drawing/2014/main" id="{2BD78290-B3D7-676D-4AB4-339AE7615C6F}"/>
              </a:ext>
            </a:extLst>
          </p:cNvPr>
          <p:cNvPicPr>
            <a:picLocks noChangeAspect="1"/>
          </p:cNvPicPr>
          <p:nvPr/>
        </p:nvPicPr>
        <p:blipFill>
          <a:blip r:embed="rId6"/>
          <a:stretch>
            <a:fillRect/>
          </a:stretch>
        </p:blipFill>
        <p:spPr>
          <a:xfrm>
            <a:off x="11155404" y="6110419"/>
            <a:ext cx="941670" cy="659169"/>
          </a:xfrm>
          <a:prstGeom prst="rect">
            <a:avLst/>
          </a:prstGeom>
        </p:spPr>
      </p:pic>
      <p:sp>
        <p:nvSpPr>
          <p:cNvPr id="17" name="TextBox 16">
            <a:extLst>
              <a:ext uri="{FF2B5EF4-FFF2-40B4-BE49-F238E27FC236}">
                <a16:creationId xmlns:a16="http://schemas.microsoft.com/office/drawing/2014/main" id="{651FC691-67AB-785F-0CF3-83D963AA48EB}"/>
              </a:ext>
            </a:extLst>
          </p:cNvPr>
          <p:cNvSpPr txBox="1"/>
          <p:nvPr/>
        </p:nvSpPr>
        <p:spPr>
          <a:xfrm>
            <a:off x="8414936" y="4288245"/>
            <a:ext cx="3777064" cy="369332"/>
          </a:xfrm>
          <a:prstGeom prst="rect">
            <a:avLst/>
          </a:prstGeom>
          <a:noFill/>
        </p:spPr>
        <p:txBody>
          <a:bodyPr wrap="square">
            <a:spAutoFit/>
          </a:bodyPr>
          <a:lstStyle/>
          <a:p>
            <a:r>
              <a:rPr lang="en-US" b="1" dirty="0">
                <a:solidFill>
                  <a:srgbClr val="0070C0"/>
                </a:solidFill>
              </a:rPr>
              <a:t>https://indico.global/event/17142</a:t>
            </a:r>
          </a:p>
        </p:txBody>
      </p:sp>
      <p:sp>
        <p:nvSpPr>
          <p:cNvPr id="2" name="Rectangle: Rounded Corners 1">
            <a:extLst>
              <a:ext uri="{FF2B5EF4-FFF2-40B4-BE49-F238E27FC236}">
                <a16:creationId xmlns:a16="http://schemas.microsoft.com/office/drawing/2014/main" id="{86B1FBB9-703E-258A-243A-FFA20B11E7D2}"/>
              </a:ext>
            </a:extLst>
          </p:cNvPr>
          <p:cNvSpPr/>
          <p:nvPr/>
        </p:nvSpPr>
        <p:spPr>
          <a:xfrm>
            <a:off x="288213" y="5724526"/>
            <a:ext cx="3872392" cy="1003622"/>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6808FD34-DF09-2551-11E4-B36218ADF802}"/>
              </a:ext>
            </a:extLst>
          </p:cNvPr>
          <p:cNvSpPr/>
          <p:nvPr/>
        </p:nvSpPr>
        <p:spPr>
          <a:xfrm>
            <a:off x="4237233" y="2619376"/>
            <a:ext cx="3872392" cy="1003622"/>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1888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719D5C-FF12-4F0D-8226-23210CAA8D9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3548B04F-A047-4E52-151F-0B9BD1875BC7}"/>
              </a:ext>
            </a:extLst>
          </p:cNvPr>
          <p:cNvSpPr txBox="1"/>
          <p:nvPr/>
        </p:nvSpPr>
        <p:spPr>
          <a:xfrm>
            <a:off x="437007" y="1120676"/>
            <a:ext cx="11317986" cy="2308324"/>
          </a:xfrm>
          <a:prstGeom prst="rect">
            <a:avLst/>
          </a:prstGeom>
          <a:noFill/>
        </p:spPr>
        <p:txBody>
          <a:bodyPr wrap="square" rtlCol="0">
            <a:spAutoFit/>
          </a:bodyPr>
          <a:lstStyle/>
          <a:p>
            <a:r>
              <a:rPr lang="en-US" dirty="0"/>
              <a:t>This workshop has the ambitious goal of training and showcasing the next generation of nuclear mass </a:t>
            </a:r>
            <a:r>
              <a:rPr lang="en-US" dirty="0" err="1"/>
              <a:t>spectrometrists</a:t>
            </a:r>
            <a:r>
              <a:rPr lang="en-US" dirty="0"/>
              <a:t>, summarizing the state-of-the-art in nuclear mass measurement and theory, and charting a course for the next 25 years of nuclear masses for nuclear astrophysics.</a:t>
            </a:r>
          </a:p>
          <a:p>
            <a:endParaRPr lang="en-US" dirty="0"/>
          </a:p>
          <a:p>
            <a:r>
              <a:rPr lang="en-US" dirty="0"/>
              <a:t>The nuclear astrophysics community has convened in each decade of the 21st century to discuss the importance of nuclear masses and the path forward. […] Previous meetings have helped build connections between techniques, continents, and experiment to theory. This workshop will leverage these connections to transform the global network of nuclear masses for nuclear astrophysics and chart the path forward for the next quarter century.</a:t>
            </a:r>
          </a:p>
        </p:txBody>
      </p:sp>
      <p:sp>
        <p:nvSpPr>
          <p:cNvPr id="6" name="TextBox 5">
            <a:extLst>
              <a:ext uri="{FF2B5EF4-FFF2-40B4-BE49-F238E27FC236}">
                <a16:creationId xmlns:a16="http://schemas.microsoft.com/office/drawing/2014/main" id="{E9BC52F3-058E-04F3-7853-B76BE1B92520}"/>
              </a:ext>
            </a:extLst>
          </p:cNvPr>
          <p:cNvSpPr txBox="1"/>
          <p:nvPr/>
        </p:nvSpPr>
        <p:spPr>
          <a:xfrm>
            <a:off x="180975" y="139288"/>
            <a:ext cx="11855810" cy="677108"/>
          </a:xfrm>
          <a:prstGeom prst="rect">
            <a:avLst/>
          </a:prstGeom>
          <a:noFill/>
        </p:spPr>
        <p:txBody>
          <a:bodyPr wrap="none" rtlCol="0">
            <a:spAutoFit/>
          </a:bodyPr>
          <a:lstStyle/>
          <a:p>
            <a:r>
              <a:rPr lang="en-US" sz="3800" b="1" dirty="0">
                <a:solidFill>
                  <a:srgbClr val="002060"/>
                </a:solidFill>
              </a:rPr>
              <a:t>Nuclear Masses in Astrophysics for the Next 25 Years</a:t>
            </a:r>
          </a:p>
        </p:txBody>
      </p:sp>
      <p:pic>
        <p:nvPicPr>
          <p:cNvPr id="2" name="Picture 1" descr="A person wearing glasses and a blue plaid shirt&#10;&#10;AI-generated content may be incorrect.">
            <a:extLst>
              <a:ext uri="{FF2B5EF4-FFF2-40B4-BE49-F238E27FC236}">
                <a16:creationId xmlns:a16="http://schemas.microsoft.com/office/drawing/2014/main" id="{9098BF50-5DEF-BD22-3D92-E074449A2C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85115" y="3544946"/>
            <a:ext cx="2905509" cy="2411488"/>
          </a:xfrm>
          <a:prstGeom prst="ellipse">
            <a:avLst/>
          </a:prstGeom>
        </p:spPr>
      </p:pic>
      <p:sp>
        <p:nvSpPr>
          <p:cNvPr id="3" name="TextBox 2">
            <a:extLst>
              <a:ext uri="{FF2B5EF4-FFF2-40B4-BE49-F238E27FC236}">
                <a16:creationId xmlns:a16="http://schemas.microsoft.com/office/drawing/2014/main" id="{40D12944-2220-E8D7-7A68-1A220E2FF437}"/>
              </a:ext>
            </a:extLst>
          </p:cNvPr>
          <p:cNvSpPr txBox="1"/>
          <p:nvPr/>
        </p:nvSpPr>
        <p:spPr>
          <a:xfrm>
            <a:off x="8089294" y="6072381"/>
            <a:ext cx="3947491" cy="646331"/>
          </a:xfrm>
          <a:prstGeom prst="rect">
            <a:avLst/>
          </a:prstGeom>
          <a:noFill/>
        </p:spPr>
        <p:txBody>
          <a:bodyPr wrap="none" rtlCol="0">
            <a:spAutoFit/>
          </a:bodyPr>
          <a:lstStyle/>
          <a:p>
            <a:r>
              <a:rPr lang="en-US" dirty="0"/>
              <a:t>Zach Meisel</a:t>
            </a:r>
          </a:p>
          <a:p>
            <a:r>
              <a:rPr lang="en-US" dirty="0"/>
              <a:t>Air Force Institute of Technology (USA)</a:t>
            </a:r>
          </a:p>
        </p:txBody>
      </p:sp>
    </p:spTree>
    <p:extLst>
      <p:ext uri="{BB962C8B-B14F-4D97-AF65-F5344CB8AC3E}">
        <p14:creationId xmlns:p14="http://schemas.microsoft.com/office/powerpoint/2010/main" val="39721180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CD2DB5-87B5-C45B-7C3F-B581143E870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8666259-9630-55EC-98BE-C330B6BC1C25}"/>
              </a:ext>
            </a:extLst>
          </p:cNvPr>
          <p:cNvSpPr txBox="1"/>
          <p:nvPr/>
        </p:nvSpPr>
        <p:spPr>
          <a:xfrm>
            <a:off x="437006" y="1120676"/>
            <a:ext cx="11669650" cy="2308324"/>
          </a:xfrm>
          <a:prstGeom prst="rect">
            <a:avLst/>
          </a:prstGeom>
          <a:noFill/>
        </p:spPr>
        <p:txBody>
          <a:bodyPr wrap="square" rtlCol="0">
            <a:spAutoFit/>
          </a:bodyPr>
          <a:lstStyle/>
          <a:p>
            <a:r>
              <a:rPr lang="en-US" dirty="0"/>
              <a:t>This workshop has the ambitious goal of training and showcasing the next generation of nuclear mass </a:t>
            </a:r>
            <a:r>
              <a:rPr lang="en-US" dirty="0" err="1"/>
              <a:t>spectrometrists</a:t>
            </a:r>
            <a:r>
              <a:rPr lang="en-US" dirty="0"/>
              <a:t>, </a:t>
            </a:r>
            <a:r>
              <a:rPr lang="en-US" b="1" dirty="0"/>
              <a:t>summarizing the state-of-the-art in nuclear mass measurement and theory</a:t>
            </a:r>
            <a:r>
              <a:rPr lang="en-US" dirty="0"/>
              <a:t>, and charting a course for the next 25 years of nuclear masses for nuclear astrophysics.</a:t>
            </a:r>
          </a:p>
          <a:p>
            <a:endParaRPr lang="en-US" dirty="0"/>
          </a:p>
          <a:p>
            <a:r>
              <a:rPr lang="en-US" dirty="0"/>
              <a:t>The </a:t>
            </a:r>
            <a:r>
              <a:rPr lang="en-US" b="1" dirty="0"/>
              <a:t>nuclear astrophysics community has convened in each decade of the 21st century</a:t>
            </a:r>
            <a:r>
              <a:rPr lang="en-US" dirty="0"/>
              <a:t> to discuss the importance of nuclear masses and the path forward. […] Previous meetings have helped </a:t>
            </a:r>
            <a:r>
              <a:rPr lang="en-US" b="1" dirty="0"/>
              <a:t>build connections between techniques, continents, and experiment to theory</a:t>
            </a:r>
            <a:r>
              <a:rPr lang="en-US" dirty="0"/>
              <a:t>. This workshop will leverage these connections to transform the global network of nuclear masses for nuclear astrophysics and chart the path forward for the next quarter century.</a:t>
            </a:r>
          </a:p>
        </p:txBody>
      </p:sp>
      <p:pic>
        <p:nvPicPr>
          <p:cNvPr id="3" name="Picture 2" descr="A map of the world&#10;&#10;AI-generated content may be incorrect.">
            <a:extLst>
              <a:ext uri="{FF2B5EF4-FFF2-40B4-BE49-F238E27FC236}">
                <a16:creationId xmlns:a16="http://schemas.microsoft.com/office/drawing/2014/main" id="{0B7C09CA-240C-CF3D-B36A-077B15C885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850" y="3602736"/>
            <a:ext cx="11544300" cy="5862340"/>
          </a:xfrm>
          <a:prstGeom prst="rect">
            <a:avLst/>
          </a:prstGeom>
        </p:spPr>
      </p:pic>
      <p:grpSp>
        <p:nvGrpSpPr>
          <p:cNvPr id="50" name="Group 49">
            <a:extLst>
              <a:ext uri="{FF2B5EF4-FFF2-40B4-BE49-F238E27FC236}">
                <a16:creationId xmlns:a16="http://schemas.microsoft.com/office/drawing/2014/main" id="{F0CEA2CA-DF21-6889-05FE-3381BFAC4410}"/>
              </a:ext>
            </a:extLst>
          </p:cNvPr>
          <p:cNvGrpSpPr/>
          <p:nvPr/>
        </p:nvGrpSpPr>
        <p:grpSpPr>
          <a:xfrm>
            <a:off x="2321508" y="4191491"/>
            <a:ext cx="7715758" cy="1602353"/>
            <a:chOff x="2321508" y="4191491"/>
            <a:chExt cx="7715758" cy="1602353"/>
          </a:xfrm>
          <a:noFill/>
        </p:grpSpPr>
        <p:sp>
          <p:nvSpPr>
            <p:cNvPr id="5" name="Oval 4">
              <a:extLst>
                <a:ext uri="{FF2B5EF4-FFF2-40B4-BE49-F238E27FC236}">
                  <a16:creationId xmlns:a16="http://schemas.microsoft.com/office/drawing/2014/main" id="{E8580F4A-CB82-4526-AFA2-EEDCEF82EBEC}"/>
                </a:ext>
              </a:extLst>
            </p:cNvPr>
            <p:cNvSpPr/>
            <p:nvPr/>
          </p:nvSpPr>
          <p:spPr>
            <a:xfrm>
              <a:off x="5862939" y="4620522"/>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B826E9EA-1D5A-2BB9-1D4C-6EC87A790779}"/>
                </a:ext>
              </a:extLst>
            </p:cNvPr>
            <p:cNvSpPr/>
            <p:nvPr/>
          </p:nvSpPr>
          <p:spPr>
            <a:xfrm>
              <a:off x="5908659" y="4635036"/>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76A99C6B-23A2-A446-2960-3F92F3AD879D}"/>
                </a:ext>
              </a:extLst>
            </p:cNvPr>
            <p:cNvSpPr/>
            <p:nvPr/>
          </p:nvSpPr>
          <p:spPr>
            <a:xfrm>
              <a:off x="5867112" y="4673499"/>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33E6281F-C30D-4040-0D13-A0ABCAE6FE88}"/>
                </a:ext>
              </a:extLst>
            </p:cNvPr>
            <p:cNvSpPr/>
            <p:nvPr/>
          </p:nvSpPr>
          <p:spPr>
            <a:xfrm>
              <a:off x="8824179" y="5123275"/>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D64536FE-95D5-3AA9-C5F6-6F19D9F012B3}"/>
                </a:ext>
              </a:extLst>
            </p:cNvPr>
            <p:cNvSpPr/>
            <p:nvPr/>
          </p:nvSpPr>
          <p:spPr>
            <a:xfrm>
              <a:off x="8869899" y="5124308"/>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2D105C4A-2AA3-2708-A20C-9170CA633F28}"/>
                </a:ext>
              </a:extLst>
            </p:cNvPr>
            <p:cNvSpPr/>
            <p:nvPr/>
          </p:nvSpPr>
          <p:spPr>
            <a:xfrm>
              <a:off x="2321508" y="4664047"/>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1CDF1248-51D4-EC80-5A34-BA7F7225EBB8}"/>
                </a:ext>
              </a:extLst>
            </p:cNvPr>
            <p:cNvSpPr/>
            <p:nvPr/>
          </p:nvSpPr>
          <p:spPr>
            <a:xfrm>
              <a:off x="2367228" y="4665080"/>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E506859-B215-5C6D-33F0-6F0167700A0E}"/>
                </a:ext>
              </a:extLst>
            </p:cNvPr>
            <p:cNvSpPr/>
            <p:nvPr/>
          </p:nvSpPr>
          <p:spPr>
            <a:xfrm>
              <a:off x="8824179" y="5168995"/>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C9071AE2-F620-880C-C9C8-F3BFFAF3E327}"/>
                </a:ext>
              </a:extLst>
            </p:cNvPr>
            <p:cNvSpPr/>
            <p:nvPr/>
          </p:nvSpPr>
          <p:spPr>
            <a:xfrm>
              <a:off x="8869899" y="5168995"/>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ACB53E02-4F08-6C7F-14DC-8B62F841A4E1}"/>
                </a:ext>
              </a:extLst>
            </p:cNvPr>
            <p:cNvSpPr/>
            <p:nvPr/>
          </p:nvSpPr>
          <p:spPr>
            <a:xfrm>
              <a:off x="5729938" y="4635992"/>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F0BC83B0-C5D0-5404-2BDC-603CF78EF83A}"/>
                </a:ext>
              </a:extLst>
            </p:cNvPr>
            <p:cNvSpPr/>
            <p:nvPr/>
          </p:nvSpPr>
          <p:spPr>
            <a:xfrm>
              <a:off x="9280563" y="5632234"/>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B9E5C9E5-B9F5-DA75-A006-F99A056C22FC}"/>
                </a:ext>
              </a:extLst>
            </p:cNvPr>
            <p:cNvSpPr/>
            <p:nvPr/>
          </p:nvSpPr>
          <p:spPr>
            <a:xfrm>
              <a:off x="9587808" y="5168995"/>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FBA992F7-EDEA-5641-37E9-0E2A0CFBF2BC}"/>
                </a:ext>
              </a:extLst>
            </p:cNvPr>
            <p:cNvSpPr/>
            <p:nvPr/>
          </p:nvSpPr>
          <p:spPr>
            <a:xfrm>
              <a:off x="3288246" y="4909811"/>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3985A6C-C268-C19B-8D57-535771B39853}"/>
                </a:ext>
              </a:extLst>
            </p:cNvPr>
            <p:cNvSpPr/>
            <p:nvPr/>
          </p:nvSpPr>
          <p:spPr>
            <a:xfrm>
              <a:off x="6042533" y="4647838"/>
              <a:ext cx="137160" cy="13716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C1D40582-8EE4-8B90-C5BB-365B015473D7}"/>
                </a:ext>
              </a:extLst>
            </p:cNvPr>
            <p:cNvSpPr/>
            <p:nvPr/>
          </p:nvSpPr>
          <p:spPr>
            <a:xfrm>
              <a:off x="3322536" y="4876586"/>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C55B721B-B2A8-81F3-4738-07D66B396074}"/>
                </a:ext>
              </a:extLst>
            </p:cNvPr>
            <p:cNvSpPr/>
            <p:nvPr/>
          </p:nvSpPr>
          <p:spPr>
            <a:xfrm>
              <a:off x="5973953" y="4647838"/>
              <a:ext cx="137160" cy="13716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97B6077-CF0A-51AE-C66B-AAF9887EDF6E}"/>
                </a:ext>
              </a:extLst>
            </p:cNvPr>
            <p:cNvSpPr/>
            <p:nvPr/>
          </p:nvSpPr>
          <p:spPr>
            <a:xfrm>
              <a:off x="6449347" y="4191491"/>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6DAFF55C-61EF-3FF7-3980-C0C40C82EEFE}"/>
                </a:ext>
              </a:extLst>
            </p:cNvPr>
            <p:cNvSpPr/>
            <p:nvPr/>
          </p:nvSpPr>
          <p:spPr>
            <a:xfrm>
              <a:off x="6495067" y="4192524"/>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A7B7A025-139F-C9E0-8900-8BA13FD121C7}"/>
                </a:ext>
              </a:extLst>
            </p:cNvPr>
            <p:cNvSpPr/>
            <p:nvPr/>
          </p:nvSpPr>
          <p:spPr>
            <a:xfrm>
              <a:off x="6449347" y="4237211"/>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F9E8C1BB-3994-89E1-4A46-6119CA18BBBA}"/>
                </a:ext>
              </a:extLst>
            </p:cNvPr>
            <p:cNvSpPr/>
            <p:nvPr/>
          </p:nvSpPr>
          <p:spPr>
            <a:xfrm>
              <a:off x="6523354" y="4235105"/>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7C2261E0-35CA-7112-ABD5-CC5A0A4587C7}"/>
                </a:ext>
              </a:extLst>
            </p:cNvPr>
            <p:cNvSpPr/>
            <p:nvPr/>
          </p:nvSpPr>
          <p:spPr>
            <a:xfrm>
              <a:off x="6403627" y="4238644"/>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6CD96460-F5E4-2133-3616-8160704646E0}"/>
                </a:ext>
              </a:extLst>
            </p:cNvPr>
            <p:cNvSpPr/>
            <p:nvPr/>
          </p:nvSpPr>
          <p:spPr>
            <a:xfrm>
              <a:off x="5812199" y="4740817"/>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2B4ECEF9-32C3-C7A2-081D-C6D6BEC244F1}"/>
                </a:ext>
              </a:extLst>
            </p:cNvPr>
            <p:cNvSpPr/>
            <p:nvPr/>
          </p:nvSpPr>
          <p:spPr>
            <a:xfrm>
              <a:off x="5847538" y="4760639"/>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3280716B-B931-6EDD-301B-2D120BD0B24D}"/>
                </a:ext>
              </a:extLst>
            </p:cNvPr>
            <p:cNvSpPr/>
            <p:nvPr/>
          </p:nvSpPr>
          <p:spPr>
            <a:xfrm>
              <a:off x="5766479" y="4862121"/>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662057B5-09B5-F463-4E6B-8699B591D1AC}"/>
                </a:ext>
              </a:extLst>
            </p:cNvPr>
            <p:cNvSpPr/>
            <p:nvPr/>
          </p:nvSpPr>
          <p:spPr>
            <a:xfrm>
              <a:off x="3379686" y="4909811"/>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EC991873-D377-AAD6-070C-0DD34842954B}"/>
                </a:ext>
              </a:extLst>
            </p:cNvPr>
            <p:cNvSpPr/>
            <p:nvPr/>
          </p:nvSpPr>
          <p:spPr>
            <a:xfrm>
              <a:off x="6145103" y="4547527"/>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A8FECF56-8D0D-8975-A0AA-B7484CEAC16F}"/>
                </a:ext>
              </a:extLst>
            </p:cNvPr>
            <p:cNvSpPr/>
            <p:nvPr/>
          </p:nvSpPr>
          <p:spPr>
            <a:xfrm>
              <a:off x="9900106" y="5168995"/>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82C1584F-5291-0BEC-3463-46559F7AC01C}"/>
                </a:ext>
              </a:extLst>
            </p:cNvPr>
            <p:cNvSpPr/>
            <p:nvPr/>
          </p:nvSpPr>
          <p:spPr>
            <a:xfrm>
              <a:off x="3242526" y="5022055"/>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C3861CC9-68E4-089B-3B3C-92A37550E497}"/>
                </a:ext>
              </a:extLst>
            </p:cNvPr>
            <p:cNvSpPr/>
            <p:nvPr/>
          </p:nvSpPr>
          <p:spPr>
            <a:xfrm>
              <a:off x="5714101" y="4505879"/>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90E1F62F-8A97-04AB-F20C-2E65DB789B09}"/>
                </a:ext>
              </a:extLst>
            </p:cNvPr>
            <p:cNvSpPr/>
            <p:nvPr/>
          </p:nvSpPr>
          <p:spPr>
            <a:xfrm>
              <a:off x="5703778" y="4613568"/>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175B3EB4-E9EC-75F8-A1F4-E955DF1A650A}"/>
                </a:ext>
              </a:extLst>
            </p:cNvPr>
            <p:cNvSpPr/>
            <p:nvPr/>
          </p:nvSpPr>
          <p:spPr>
            <a:xfrm>
              <a:off x="5756098" y="4613568"/>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9D387FCD-5D9A-C22D-62AC-F83821D94C47}"/>
                </a:ext>
              </a:extLst>
            </p:cNvPr>
            <p:cNvSpPr/>
            <p:nvPr/>
          </p:nvSpPr>
          <p:spPr>
            <a:xfrm>
              <a:off x="9945826" y="5171779"/>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663C05DD-1EA7-5443-83CE-05E12E5C9FA3}"/>
                </a:ext>
              </a:extLst>
            </p:cNvPr>
            <p:cNvSpPr/>
            <p:nvPr/>
          </p:nvSpPr>
          <p:spPr>
            <a:xfrm>
              <a:off x="3408062" y="4864091"/>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8C208109-A33A-7371-37CE-78BED6A55723}"/>
                </a:ext>
              </a:extLst>
            </p:cNvPr>
            <p:cNvSpPr/>
            <p:nvPr/>
          </p:nvSpPr>
          <p:spPr>
            <a:xfrm>
              <a:off x="3241695" y="5052852"/>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0053558C-1249-38B7-DBF6-D8B0159ADE92}"/>
                </a:ext>
              </a:extLst>
            </p:cNvPr>
            <p:cNvSpPr/>
            <p:nvPr/>
          </p:nvSpPr>
          <p:spPr>
            <a:xfrm>
              <a:off x="3396632" y="4937546"/>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D3808786-2AC2-39EE-41CC-B7042B098B28}"/>
                </a:ext>
              </a:extLst>
            </p:cNvPr>
            <p:cNvSpPr/>
            <p:nvPr/>
          </p:nvSpPr>
          <p:spPr>
            <a:xfrm>
              <a:off x="3128853" y="4881401"/>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11A4FFB9-F46C-2B93-56F1-0E5865595C54}"/>
                </a:ext>
              </a:extLst>
            </p:cNvPr>
            <p:cNvSpPr/>
            <p:nvPr/>
          </p:nvSpPr>
          <p:spPr>
            <a:xfrm>
              <a:off x="9280563" y="5702404"/>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B8DE0AEA-B589-8104-0234-F88EDCBF90EB}"/>
                </a:ext>
              </a:extLst>
            </p:cNvPr>
            <p:cNvSpPr/>
            <p:nvPr/>
          </p:nvSpPr>
          <p:spPr>
            <a:xfrm>
              <a:off x="6802227" y="5314225"/>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1B5D8C47-7FFF-44A5-E4AE-F1442DB2AF39}"/>
                </a:ext>
              </a:extLst>
            </p:cNvPr>
            <p:cNvSpPr/>
            <p:nvPr/>
          </p:nvSpPr>
          <p:spPr>
            <a:xfrm>
              <a:off x="3084843" y="4905547"/>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EDD40D8E-D052-C8BE-41C6-DEF3B25118DD}"/>
                </a:ext>
              </a:extLst>
            </p:cNvPr>
            <p:cNvSpPr/>
            <p:nvPr/>
          </p:nvSpPr>
          <p:spPr>
            <a:xfrm>
              <a:off x="3176283" y="4905547"/>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93D2D196-C186-7B54-A278-EF016A1E4C1D}"/>
                </a:ext>
              </a:extLst>
            </p:cNvPr>
            <p:cNvSpPr/>
            <p:nvPr/>
          </p:nvSpPr>
          <p:spPr>
            <a:xfrm>
              <a:off x="3242526" y="5022055"/>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BB291C9F-B457-C906-EC54-BC367896E8FD}"/>
                </a:ext>
              </a:extLst>
            </p:cNvPr>
            <p:cNvSpPr/>
            <p:nvPr/>
          </p:nvSpPr>
          <p:spPr>
            <a:xfrm>
              <a:off x="3130563" y="4935837"/>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7D01F9FE-BD4F-E283-5A00-45D89BD03F26}"/>
                </a:ext>
              </a:extLst>
            </p:cNvPr>
            <p:cNvSpPr/>
            <p:nvPr/>
          </p:nvSpPr>
          <p:spPr>
            <a:xfrm>
              <a:off x="3330170" y="4953561"/>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48" name="Oval 47">
              <a:extLst>
                <a:ext uri="{FF2B5EF4-FFF2-40B4-BE49-F238E27FC236}">
                  <a16:creationId xmlns:a16="http://schemas.microsoft.com/office/drawing/2014/main" id="{AB362858-5770-00BE-1E47-0AFD92885573}"/>
                </a:ext>
              </a:extLst>
            </p:cNvPr>
            <p:cNvSpPr/>
            <p:nvPr/>
          </p:nvSpPr>
          <p:spPr>
            <a:xfrm>
              <a:off x="3220293" y="5460470"/>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49" name="Oval 48">
              <a:extLst>
                <a:ext uri="{FF2B5EF4-FFF2-40B4-BE49-F238E27FC236}">
                  <a16:creationId xmlns:a16="http://schemas.microsoft.com/office/drawing/2014/main" id="{B586D2A2-EA63-00A6-FE54-BDC86FCF28F1}"/>
                </a:ext>
              </a:extLst>
            </p:cNvPr>
            <p:cNvSpPr/>
            <p:nvPr/>
          </p:nvSpPr>
          <p:spPr>
            <a:xfrm>
              <a:off x="2485382" y="5232565"/>
              <a:ext cx="91440" cy="91440"/>
            </a:xfrm>
            <a:prstGeom prst="ellipse">
              <a:avLst/>
            </a:prstGeom>
            <a:grp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grpSp>
      <p:sp>
        <p:nvSpPr>
          <p:cNvPr id="52" name="TextBox 51">
            <a:extLst>
              <a:ext uri="{FF2B5EF4-FFF2-40B4-BE49-F238E27FC236}">
                <a16:creationId xmlns:a16="http://schemas.microsoft.com/office/drawing/2014/main" id="{51C4ED7D-36BE-8584-4CB1-A272740A3696}"/>
              </a:ext>
            </a:extLst>
          </p:cNvPr>
          <p:cNvSpPr txBox="1"/>
          <p:nvPr/>
        </p:nvSpPr>
        <p:spPr>
          <a:xfrm>
            <a:off x="437007" y="38704"/>
            <a:ext cx="11431143" cy="1200329"/>
          </a:xfrm>
          <a:prstGeom prst="rect">
            <a:avLst/>
          </a:prstGeom>
          <a:noFill/>
        </p:spPr>
        <p:txBody>
          <a:bodyPr wrap="square" rtlCol="0">
            <a:spAutoFit/>
          </a:bodyPr>
          <a:lstStyle/>
          <a:p>
            <a:r>
              <a:rPr lang="en-US" sz="3600" b="1" dirty="0">
                <a:solidFill>
                  <a:srgbClr val="002060"/>
                </a:solidFill>
              </a:rPr>
              <a:t>Goal: bring the community together and review state and outlook for our field</a:t>
            </a:r>
          </a:p>
        </p:txBody>
      </p:sp>
    </p:spTree>
    <p:extLst>
      <p:ext uri="{BB962C8B-B14F-4D97-AF65-F5344CB8AC3E}">
        <p14:creationId xmlns:p14="http://schemas.microsoft.com/office/powerpoint/2010/main" val="161022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E77496-ECB0-90AE-D6E9-1F386B8389A6}"/>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EABDD480-348A-A0C8-7D06-A71DF0AB9752}"/>
              </a:ext>
            </a:extLst>
          </p:cNvPr>
          <p:cNvSpPr txBox="1"/>
          <p:nvPr/>
        </p:nvSpPr>
        <p:spPr>
          <a:xfrm>
            <a:off x="437007" y="1120676"/>
            <a:ext cx="11317986" cy="2308324"/>
          </a:xfrm>
          <a:prstGeom prst="rect">
            <a:avLst/>
          </a:prstGeom>
          <a:noFill/>
        </p:spPr>
        <p:txBody>
          <a:bodyPr wrap="square" rtlCol="0">
            <a:spAutoFit/>
          </a:bodyPr>
          <a:lstStyle/>
          <a:p>
            <a:r>
              <a:rPr lang="en-US" dirty="0"/>
              <a:t>This workshop has the ambitious goal of </a:t>
            </a:r>
            <a:r>
              <a:rPr lang="en-US" b="1" dirty="0"/>
              <a:t>training and showcasing the next generation of nuclear mass </a:t>
            </a:r>
            <a:r>
              <a:rPr lang="en-US" b="1" dirty="0" err="1"/>
              <a:t>spectrometrists</a:t>
            </a:r>
            <a:r>
              <a:rPr lang="en-US" dirty="0"/>
              <a:t>, summarizing the state-of-the-art in nuclear mass measurement and theory, and charting a course for the next 25 years of nuclear masses for nuclear astrophysics.</a:t>
            </a:r>
          </a:p>
          <a:p>
            <a:endParaRPr lang="en-US" dirty="0"/>
          </a:p>
          <a:p>
            <a:r>
              <a:rPr lang="en-US" dirty="0"/>
              <a:t>The nuclear astrophysics community has convened in each decade of the 21st century to discuss the importance of nuclear masses and the path forward. […] Previous meetings have helped build connections between techniques, continents, and experiment to theory. This workshop will leverage these connections to transform the global network of nuclear masses for nuclear astrophysics and chart the path forward for the next quarter century.</a:t>
            </a:r>
          </a:p>
        </p:txBody>
      </p:sp>
      <p:grpSp>
        <p:nvGrpSpPr>
          <p:cNvPr id="2" name="Group 1">
            <a:extLst>
              <a:ext uri="{FF2B5EF4-FFF2-40B4-BE49-F238E27FC236}">
                <a16:creationId xmlns:a16="http://schemas.microsoft.com/office/drawing/2014/main" id="{805C12D4-2EED-7DEE-E6C7-37948B81D758}"/>
              </a:ext>
            </a:extLst>
          </p:cNvPr>
          <p:cNvGrpSpPr/>
          <p:nvPr/>
        </p:nvGrpSpPr>
        <p:grpSpPr>
          <a:xfrm>
            <a:off x="323850" y="3602736"/>
            <a:ext cx="11544300" cy="5862340"/>
            <a:chOff x="330200" y="995660"/>
            <a:chExt cx="11544300" cy="5862340"/>
          </a:xfrm>
        </p:grpSpPr>
        <p:pic>
          <p:nvPicPr>
            <p:cNvPr id="3" name="Picture 2" descr="A map of the world&#10;&#10;AI-generated content may be incorrect.">
              <a:extLst>
                <a:ext uri="{FF2B5EF4-FFF2-40B4-BE49-F238E27FC236}">
                  <a16:creationId xmlns:a16="http://schemas.microsoft.com/office/drawing/2014/main" id="{F2AEF056-8AE9-09B1-3A6B-374CF015BB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200" y="995660"/>
              <a:ext cx="11544300" cy="5862340"/>
            </a:xfrm>
            <a:prstGeom prst="rect">
              <a:avLst/>
            </a:prstGeom>
          </p:spPr>
        </p:pic>
        <p:sp>
          <p:nvSpPr>
            <p:cNvPr id="5" name="Oval 4">
              <a:extLst>
                <a:ext uri="{FF2B5EF4-FFF2-40B4-BE49-F238E27FC236}">
                  <a16:creationId xmlns:a16="http://schemas.microsoft.com/office/drawing/2014/main" id="{FC0AC99B-6394-BC98-65D5-513734172ABC}"/>
                </a:ext>
              </a:extLst>
            </p:cNvPr>
            <p:cNvSpPr/>
            <p:nvPr/>
          </p:nvSpPr>
          <p:spPr>
            <a:xfrm>
              <a:off x="5869289" y="2013446"/>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D2D433AB-6B2E-B8DF-19D3-F9C2F1C2BC92}"/>
                </a:ext>
              </a:extLst>
            </p:cNvPr>
            <p:cNvSpPr/>
            <p:nvPr/>
          </p:nvSpPr>
          <p:spPr>
            <a:xfrm>
              <a:off x="5915009" y="2027960"/>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40FFE6FD-02BF-DF9B-07C8-100E8BC85E54}"/>
                </a:ext>
              </a:extLst>
            </p:cNvPr>
            <p:cNvSpPr/>
            <p:nvPr/>
          </p:nvSpPr>
          <p:spPr>
            <a:xfrm>
              <a:off x="5873462" y="2066423"/>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C9C3D272-036D-9945-D2FC-45D69F194AE5}"/>
                </a:ext>
              </a:extLst>
            </p:cNvPr>
            <p:cNvSpPr/>
            <p:nvPr/>
          </p:nvSpPr>
          <p:spPr>
            <a:xfrm>
              <a:off x="8830529" y="2516199"/>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BCE2FE46-BFAF-8056-A152-7C20113D6FAD}"/>
                </a:ext>
              </a:extLst>
            </p:cNvPr>
            <p:cNvSpPr/>
            <p:nvPr/>
          </p:nvSpPr>
          <p:spPr>
            <a:xfrm>
              <a:off x="8876249" y="2517232"/>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57090F9F-ADD2-4890-5C8A-49701BA7C3FA}"/>
                </a:ext>
              </a:extLst>
            </p:cNvPr>
            <p:cNvSpPr/>
            <p:nvPr/>
          </p:nvSpPr>
          <p:spPr>
            <a:xfrm>
              <a:off x="2327858" y="2056971"/>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5664ADBB-D9BB-F4C5-698E-06E1722FFAA7}"/>
                </a:ext>
              </a:extLst>
            </p:cNvPr>
            <p:cNvSpPr/>
            <p:nvPr/>
          </p:nvSpPr>
          <p:spPr>
            <a:xfrm>
              <a:off x="2373578" y="2058004"/>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E5125F1C-0701-C8F9-DB26-ABA310D55165}"/>
                </a:ext>
              </a:extLst>
            </p:cNvPr>
            <p:cNvSpPr/>
            <p:nvPr/>
          </p:nvSpPr>
          <p:spPr>
            <a:xfrm>
              <a:off x="8830529" y="2561919"/>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E1405F58-9B47-6B98-B778-0B719E1769D2}"/>
                </a:ext>
              </a:extLst>
            </p:cNvPr>
            <p:cNvSpPr/>
            <p:nvPr/>
          </p:nvSpPr>
          <p:spPr>
            <a:xfrm>
              <a:off x="8876249" y="2561919"/>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AF7716B4-953D-FA65-8D6F-004B1FCF6C4D}"/>
                </a:ext>
              </a:extLst>
            </p:cNvPr>
            <p:cNvSpPr/>
            <p:nvPr/>
          </p:nvSpPr>
          <p:spPr>
            <a:xfrm>
              <a:off x="5736288" y="2028916"/>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FFA99377-3323-D2DC-A816-DABEC8F07604}"/>
                </a:ext>
              </a:extLst>
            </p:cNvPr>
            <p:cNvSpPr/>
            <p:nvPr/>
          </p:nvSpPr>
          <p:spPr>
            <a:xfrm>
              <a:off x="9286913" y="3025158"/>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5858098D-EE7D-453F-8F71-F2E745D60AC8}"/>
                </a:ext>
              </a:extLst>
            </p:cNvPr>
            <p:cNvSpPr/>
            <p:nvPr/>
          </p:nvSpPr>
          <p:spPr>
            <a:xfrm>
              <a:off x="9594158" y="2561919"/>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ECB0BCD0-D403-7846-BC4D-FA5CC51336A6}"/>
                </a:ext>
              </a:extLst>
            </p:cNvPr>
            <p:cNvSpPr/>
            <p:nvPr/>
          </p:nvSpPr>
          <p:spPr>
            <a:xfrm>
              <a:off x="3294596" y="2302735"/>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DC4EA4D6-D830-76CA-6509-21ABF68B07F8}"/>
                </a:ext>
              </a:extLst>
            </p:cNvPr>
            <p:cNvSpPr/>
            <p:nvPr/>
          </p:nvSpPr>
          <p:spPr>
            <a:xfrm>
              <a:off x="6048883" y="2040762"/>
              <a:ext cx="137160" cy="137160"/>
            </a:xfrm>
            <a:prstGeom prst="ellipse">
              <a:avLst/>
            </a:prstGeom>
            <a:solidFill>
              <a:srgbClr val="FF0000"/>
            </a:solid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3E3CB2E2-DF3C-3D0D-AD5A-A45BE6ACB2B8}"/>
                </a:ext>
              </a:extLst>
            </p:cNvPr>
            <p:cNvSpPr/>
            <p:nvPr/>
          </p:nvSpPr>
          <p:spPr>
            <a:xfrm>
              <a:off x="3328886" y="2269510"/>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40956AC0-6379-9709-6C77-7AD883FD2182}"/>
                </a:ext>
              </a:extLst>
            </p:cNvPr>
            <p:cNvSpPr/>
            <p:nvPr/>
          </p:nvSpPr>
          <p:spPr>
            <a:xfrm>
              <a:off x="5980303" y="2040762"/>
              <a:ext cx="137160" cy="137160"/>
            </a:xfrm>
            <a:prstGeom prst="ellipse">
              <a:avLst/>
            </a:prstGeom>
            <a:solidFill>
              <a:srgbClr val="00B050"/>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ECDBC576-5682-E761-CE27-E34ABBFEFBBD}"/>
                </a:ext>
              </a:extLst>
            </p:cNvPr>
            <p:cNvSpPr/>
            <p:nvPr/>
          </p:nvSpPr>
          <p:spPr>
            <a:xfrm>
              <a:off x="6455697" y="1584415"/>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40213E27-354F-D9FF-A321-E2E9D4DC1A1E}"/>
                </a:ext>
              </a:extLst>
            </p:cNvPr>
            <p:cNvSpPr/>
            <p:nvPr/>
          </p:nvSpPr>
          <p:spPr>
            <a:xfrm>
              <a:off x="6501417" y="1585448"/>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D5C56261-7D22-4806-1871-0FC732717C0A}"/>
                </a:ext>
              </a:extLst>
            </p:cNvPr>
            <p:cNvSpPr/>
            <p:nvPr/>
          </p:nvSpPr>
          <p:spPr>
            <a:xfrm>
              <a:off x="6455697" y="1630135"/>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DFCD21C2-BD11-0D73-EBA8-63858FEB3AF7}"/>
                </a:ext>
              </a:extLst>
            </p:cNvPr>
            <p:cNvSpPr/>
            <p:nvPr/>
          </p:nvSpPr>
          <p:spPr>
            <a:xfrm>
              <a:off x="6529704" y="1628029"/>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E9F9018D-0E48-95CB-80E5-4D18192AEF81}"/>
                </a:ext>
              </a:extLst>
            </p:cNvPr>
            <p:cNvSpPr/>
            <p:nvPr/>
          </p:nvSpPr>
          <p:spPr>
            <a:xfrm>
              <a:off x="6409977" y="1631568"/>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E4B58554-DC7E-CC2B-9D90-4D0162F72504}"/>
                </a:ext>
              </a:extLst>
            </p:cNvPr>
            <p:cNvSpPr/>
            <p:nvPr/>
          </p:nvSpPr>
          <p:spPr>
            <a:xfrm>
              <a:off x="5818549" y="2133741"/>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D78E30A7-A0AD-638B-B836-FFDB42B46940}"/>
                </a:ext>
              </a:extLst>
            </p:cNvPr>
            <p:cNvSpPr/>
            <p:nvPr/>
          </p:nvSpPr>
          <p:spPr>
            <a:xfrm>
              <a:off x="5853888" y="2153563"/>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59F94DE3-02A3-1019-D021-E30FF877F22B}"/>
                </a:ext>
              </a:extLst>
            </p:cNvPr>
            <p:cNvSpPr/>
            <p:nvPr/>
          </p:nvSpPr>
          <p:spPr>
            <a:xfrm>
              <a:off x="5772829" y="2255045"/>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0A4E3D52-725E-76D2-09AD-E20CE277458E}"/>
                </a:ext>
              </a:extLst>
            </p:cNvPr>
            <p:cNvSpPr/>
            <p:nvPr/>
          </p:nvSpPr>
          <p:spPr>
            <a:xfrm>
              <a:off x="3386036" y="2302735"/>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FD04918A-573B-C9A6-6088-431CCDE56B64}"/>
                </a:ext>
              </a:extLst>
            </p:cNvPr>
            <p:cNvSpPr/>
            <p:nvPr/>
          </p:nvSpPr>
          <p:spPr>
            <a:xfrm>
              <a:off x="6151453" y="1940451"/>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19CCCDCA-90D0-5169-68C7-4DE4BDF27B08}"/>
                </a:ext>
              </a:extLst>
            </p:cNvPr>
            <p:cNvSpPr/>
            <p:nvPr/>
          </p:nvSpPr>
          <p:spPr>
            <a:xfrm>
              <a:off x="9906456" y="2561919"/>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16FC8D6A-D611-86D7-192F-083E33BB0C57}"/>
                </a:ext>
              </a:extLst>
            </p:cNvPr>
            <p:cNvSpPr/>
            <p:nvPr/>
          </p:nvSpPr>
          <p:spPr>
            <a:xfrm>
              <a:off x="3248876" y="2414979"/>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3C62EB70-B67E-0D88-093E-40F42DDC3EDA}"/>
                </a:ext>
              </a:extLst>
            </p:cNvPr>
            <p:cNvSpPr/>
            <p:nvPr/>
          </p:nvSpPr>
          <p:spPr>
            <a:xfrm>
              <a:off x="5720451" y="1898803"/>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AD03844C-D721-9616-A852-38E77E7CA202}"/>
                </a:ext>
              </a:extLst>
            </p:cNvPr>
            <p:cNvSpPr/>
            <p:nvPr/>
          </p:nvSpPr>
          <p:spPr>
            <a:xfrm>
              <a:off x="5710128" y="2006492"/>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73304B73-F71D-F864-47E4-2831CCEDC369}"/>
                </a:ext>
              </a:extLst>
            </p:cNvPr>
            <p:cNvSpPr/>
            <p:nvPr/>
          </p:nvSpPr>
          <p:spPr>
            <a:xfrm>
              <a:off x="5762448" y="2006492"/>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33C0080B-9C4B-3FA2-715E-A4770887058E}"/>
                </a:ext>
              </a:extLst>
            </p:cNvPr>
            <p:cNvSpPr/>
            <p:nvPr/>
          </p:nvSpPr>
          <p:spPr>
            <a:xfrm>
              <a:off x="9952176" y="2564703"/>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152602A5-40A9-51C5-663B-D979BD184262}"/>
                </a:ext>
              </a:extLst>
            </p:cNvPr>
            <p:cNvSpPr/>
            <p:nvPr/>
          </p:nvSpPr>
          <p:spPr>
            <a:xfrm>
              <a:off x="3414412" y="2257015"/>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BEC6ABE1-DC67-3D48-C4FA-D1D421E9DBDC}"/>
                </a:ext>
              </a:extLst>
            </p:cNvPr>
            <p:cNvSpPr/>
            <p:nvPr/>
          </p:nvSpPr>
          <p:spPr>
            <a:xfrm>
              <a:off x="3248045" y="2445776"/>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44F431DC-252F-1C54-BB17-1B252A6DD8B7}"/>
                </a:ext>
              </a:extLst>
            </p:cNvPr>
            <p:cNvSpPr/>
            <p:nvPr/>
          </p:nvSpPr>
          <p:spPr>
            <a:xfrm>
              <a:off x="3402982" y="2330470"/>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860085D4-C239-F8CD-1DF5-723ACD54A98B}"/>
                </a:ext>
              </a:extLst>
            </p:cNvPr>
            <p:cNvSpPr/>
            <p:nvPr/>
          </p:nvSpPr>
          <p:spPr>
            <a:xfrm>
              <a:off x="3135203" y="2274325"/>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9B56B155-4C66-02B8-8DCD-C68F641127E8}"/>
                </a:ext>
              </a:extLst>
            </p:cNvPr>
            <p:cNvSpPr/>
            <p:nvPr/>
          </p:nvSpPr>
          <p:spPr>
            <a:xfrm>
              <a:off x="9286913" y="3095328"/>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37E334C6-0AD3-B899-B217-F78029455C03}"/>
                </a:ext>
              </a:extLst>
            </p:cNvPr>
            <p:cNvSpPr/>
            <p:nvPr/>
          </p:nvSpPr>
          <p:spPr>
            <a:xfrm>
              <a:off x="6808577" y="2707149"/>
              <a:ext cx="91440" cy="9144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47E2A43D-F9F9-85E3-331D-6540152C43B5}"/>
                </a:ext>
              </a:extLst>
            </p:cNvPr>
            <p:cNvSpPr/>
            <p:nvPr/>
          </p:nvSpPr>
          <p:spPr>
            <a:xfrm>
              <a:off x="3091193" y="2298471"/>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C72487A3-88EB-9BC4-93DE-6559D6F62F9F}"/>
                </a:ext>
              </a:extLst>
            </p:cNvPr>
            <p:cNvSpPr/>
            <p:nvPr/>
          </p:nvSpPr>
          <p:spPr>
            <a:xfrm>
              <a:off x="3182633" y="2298471"/>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58DA3C74-06A7-8723-A34B-CD944ADADE19}"/>
                </a:ext>
              </a:extLst>
            </p:cNvPr>
            <p:cNvSpPr/>
            <p:nvPr/>
          </p:nvSpPr>
          <p:spPr>
            <a:xfrm>
              <a:off x="3248876" y="2414979"/>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9F4768B6-E4D3-DF20-3FEF-5E261FF0BF2B}"/>
                </a:ext>
              </a:extLst>
            </p:cNvPr>
            <p:cNvSpPr/>
            <p:nvPr/>
          </p:nvSpPr>
          <p:spPr>
            <a:xfrm>
              <a:off x="3136913" y="2328761"/>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40F8D7B1-5DD1-E085-CE46-4D94D8B5AE05}"/>
                </a:ext>
              </a:extLst>
            </p:cNvPr>
            <p:cNvSpPr/>
            <p:nvPr/>
          </p:nvSpPr>
          <p:spPr>
            <a:xfrm>
              <a:off x="3336520" y="2346485"/>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48" name="Oval 47">
              <a:extLst>
                <a:ext uri="{FF2B5EF4-FFF2-40B4-BE49-F238E27FC236}">
                  <a16:creationId xmlns:a16="http://schemas.microsoft.com/office/drawing/2014/main" id="{B1D869AA-AB58-D822-E322-81B4C8317DB4}"/>
                </a:ext>
              </a:extLst>
            </p:cNvPr>
            <p:cNvSpPr/>
            <p:nvPr/>
          </p:nvSpPr>
          <p:spPr>
            <a:xfrm>
              <a:off x="3226643" y="2853394"/>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49" name="Oval 48">
              <a:extLst>
                <a:ext uri="{FF2B5EF4-FFF2-40B4-BE49-F238E27FC236}">
                  <a16:creationId xmlns:a16="http://schemas.microsoft.com/office/drawing/2014/main" id="{1D453D6D-22A0-8304-1B4C-F2FF0669378E}"/>
                </a:ext>
              </a:extLst>
            </p:cNvPr>
            <p:cNvSpPr/>
            <p:nvPr/>
          </p:nvSpPr>
          <p:spPr>
            <a:xfrm>
              <a:off x="2491732" y="2625489"/>
              <a:ext cx="91440" cy="91440"/>
            </a:xfrm>
            <a:prstGeom prst="ellipse">
              <a:avLst/>
            </a:prstGeom>
            <a:noFill/>
            <a:ln w="127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grpSp>
      <p:sp>
        <p:nvSpPr>
          <p:cNvPr id="50" name="Oval 49">
            <a:extLst>
              <a:ext uri="{FF2B5EF4-FFF2-40B4-BE49-F238E27FC236}">
                <a16:creationId xmlns:a16="http://schemas.microsoft.com/office/drawing/2014/main" id="{4ABACF3F-10D2-64B0-55A9-58AC4F183C00}"/>
              </a:ext>
            </a:extLst>
          </p:cNvPr>
          <p:cNvSpPr/>
          <p:nvPr/>
        </p:nvSpPr>
        <p:spPr>
          <a:xfrm>
            <a:off x="643045" y="3666226"/>
            <a:ext cx="182880" cy="182880"/>
          </a:xfrm>
          <a:prstGeom prst="ellipse">
            <a:avLst/>
          </a:prstGeom>
          <a:solidFill>
            <a:schemeClr val="accent6">
              <a:lumMod val="75000"/>
              <a:alpha val="50000"/>
            </a:schemeClr>
          </a:solidFill>
          <a:ln w="12700">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CACABF16-6203-6C45-79E4-0B920BB7FA72}"/>
              </a:ext>
            </a:extLst>
          </p:cNvPr>
          <p:cNvSpPr txBox="1"/>
          <p:nvPr/>
        </p:nvSpPr>
        <p:spPr>
          <a:xfrm>
            <a:off x="825080" y="3582171"/>
            <a:ext cx="1945404" cy="369332"/>
          </a:xfrm>
          <a:prstGeom prst="rect">
            <a:avLst/>
          </a:prstGeom>
          <a:noFill/>
        </p:spPr>
        <p:txBody>
          <a:bodyPr wrap="none" rtlCol="0">
            <a:spAutoFit/>
          </a:bodyPr>
          <a:lstStyle/>
          <a:p>
            <a:r>
              <a:rPr lang="en-US" b="1" dirty="0"/>
              <a:t>ECR participants</a:t>
            </a:r>
          </a:p>
        </p:txBody>
      </p:sp>
      <p:sp>
        <p:nvSpPr>
          <p:cNvPr id="52" name="TextBox 51">
            <a:extLst>
              <a:ext uri="{FF2B5EF4-FFF2-40B4-BE49-F238E27FC236}">
                <a16:creationId xmlns:a16="http://schemas.microsoft.com/office/drawing/2014/main" id="{837F9744-5001-1C94-6591-FFE250D444EC}"/>
              </a:ext>
            </a:extLst>
          </p:cNvPr>
          <p:cNvSpPr txBox="1"/>
          <p:nvPr/>
        </p:nvSpPr>
        <p:spPr>
          <a:xfrm>
            <a:off x="437007" y="139288"/>
            <a:ext cx="9888926" cy="769441"/>
          </a:xfrm>
          <a:prstGeom prst="rect">
            <a:avLst/>
          </a:prstGeom>
          <a:noFill/>
        </p:spPr>
        <p:txBody>
          <a:bodyPr wrap="none" rtlCol="0">
            <a:spAutoFit/>
          </a:bodyPr>
          <a:lstStyle/>
          <a:p>
            <a:r>
              <a:rPr lang="en-US" sz="4400" b="1" dirty="0">
                <a:solidFill>
                  <a:srgbClr val="002060"/>
                </a:solidFill>
              </a:rPr>
              <a:t>Goal: feature early career researchers</a:t>
            </a:r>
          </a:p>
        </p:txBody>
      </p:sp>
    </p:spTree>
    <p:extLst>
      <p:ext uri="{BB962C8B-B14F-4D97-AF65-F5344CB8AC3E}">
        <p14:creationId xmlns:p14="http://schemas.microsoft.com/office/powerpoint/2010/main" val="2966628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83905-C1EB-3C70-8C6E-F53BB93BD99B}"/>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97AE58B6-B235-F483-151D-F0E30F803715}"/>
              </a:ext>
            </a:extLst>
          </p:cNvPr>
          <p:cNvPicPr>
            <a:picLocks noChangeAspect="1"/>
          </p:cNvPicPr>
          <p:nvPr/>
        </p:nvPicPr>
        <p:blipFill>
          <a:blip r:embed="rId2"/>
          <a:stretch>
            <a:fillRect/>
          </a:stretch>
        </p:blipFill>
        <p:spPr>
          <a:xfrm>
            <a:off x="3351718" y="0"/>
            <a:ext cx="8840282" cy="6858000"/>
          </a:xfrm>
          <a:prstGeom prst="rect">
            <a:avLst/>
          </a:prstGeom>
        </p:spPr>
      </p:pic>
      <p:sp>
        <p:nvSpPr>
          <p:cNvPr id="9" name="TextBox 8">
            <a:extLst>
              <a:ext uri="{FF2B5EF4-FFF2-40B4-BE49-F238E27FC236}">
                <a16:creationId xmlns:a16="http://schemas.microsoft.com/office/drawing/2014/main" id="{3F904499-0266-031D-1208-C16F6249827D}"/>
              </a:ext>
            </a:extLst>
          </p:cNvPr>
          <p:cNvSpPr txBox="1"/>
          <p:nvPr/>
        </p:nvSpPr>
        <p:spPr>
          <a:xfrm>
            <a:off x="440266" y="6117045"/>
            <a:ext cx="4377268" cy="400110"/>
          </a:xfrm>
          <a:prstGeom prst="rect">
            <a:avLst/>
          </a:prstGeom>
          <a:noFill/>
          <a:ln>
            <a:solidFill>
              <a:srgbClr val="002060"/>
            </a:solidFill>
          </a:ln>
        </p:spPr>
        <p:txBody>
          <a:bodyPr wrap="square">
            <a:spAutoFit/>
          </a:bodyPr>
          <a:lstStyle/>
          <a:p>
            <a:pPr algn="ctr"/>
            <a:r>
              <a:rPr lang="en-US" sz="2000" b="1" dirty="0">
                <a:solidFill>
                  <a:srgbClr val="0070C0"/>
                </a:solidFill>
              </a:rPr>
              <a:t>https://indico.gsi.de/event/22417</a:t>
            </a:r>
          </a:p>
        </p:txBody>
      </p:sp>
    </p:spTree>
    <p:extLst>
      <p:ext uri="{BB962C8B-B14F-4D97-AF65-F5344CB8AC3E}">
        <p14:creationId xmlns:p14="http://schemas.microsoft.com/office/powerpoint/2010/main" val="3214225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20250820_154815.jpg (44/94)">
            <a:extLst>
              <a:ext uri="{FF2B5EF4-FFF2-40B4-BE49-F238E27FC236}">
                <a16:creationId xmlns:a16="http://schemas.microsoft.com/office/drawing/2014/main" id="{6AFA3C5C-86D4-86BC-A922-91B5D3DCE54E}"/>
              </a:ext>
            </a:extLst>
          </p:cNvPr>
          <p:cNvPicPr>
            <a:picLocks noChangeAspect="1"/>
          </p:cNvPicPr>
          <p:nvPr/>
        </p:nvPicPr>
        <p:blipFill>
          <a:blip r:embed="rId2"/>
          <a:srcRect t="15370" r="19196"/>
          <a:stretch>
            <a:fillRect/>
          </a:stretch>
        </p:blipFill>
        <p:spPr>
          <a:xfrm>
            <a:off x="9263362" y="3160908"/>
            <a:ext cx="2531534" cy="3535167"/>
          </a:xfrm>
          <a:prstGeom prst="rect">
            <a:avLst/>
          </a:prstGeom>
        </p:spPr>
      </p:pic>
      <p:pic>
        <p:nvPicPr>
          <p:cNvPr id="8" name="Picture 7" descr="20250820_182423.jpg (56/94)">
            <a:extLst>
              <a:ext uri="{FF2B5EF4-FFF2-40B4-BE49-F238E27FC236}">
                <a16:creationId xmlns:a16="http://schemas.microsoft.com/office/drawing/2014/main" id="{FFA60A3C-29F5-D89D-A7AB-A6B5687783B6}"/>
              </a:ext>
            </a:extLst>
          </p:cNvPr>
          <p:cNvPicPr>
            <a:picLocks noChangeAspect="1"/>
          </p:cNvPicPr>
          <p:nvPr/>
        </p:nvPicPr>
        <p:blipFill>
          <a:blip r:embed="rId3"/>
          <a:stretch>
            <a:fillRect/>
          </a:stretch>
        </p:blipFill>
        <p:spPr>
          <a:xfrm>
            <a:off x="8236709" y="58231"/>
            <a:ext cx="3558187" cy="2668640"/>
          </a:xfrm>
          <a:prstGeom prst="rect">
            <a:avLst/>
          </a:prstGeom>
        </p:spPr>
      </p:pic>
      <p:pic>
        <p:nvPicPr>
          <p:cNvPr id="10" name="Picture 9" descr="20250820_182504.jpg (60/94)">
            <a:extLst>
              <a:ext uri="{FF2B5EF4-FFF2-40B4-BE49-F238E27FC236}">
                <a16:creationId xmlns:a16="http://schemas.microsoft.com/office/drawing/2014/main" id="{40F07D82-93B0-E4D9-499D-EAFAD8DB7FFD}"/>
              </a:ext>
            </a:extLst>
          </p:cNvPr>
          <p:cNvPicPr>
            <a:picLocks noChangeAspect="1"/>
          </p:cNvPicPr>
          <p:nvPr/>
        </p:nvPicPr>
        <p:blipFill>
          <a:blip r:embed="rId4"/>
          <a:stretch>
            <a:fillRect/>
          </a:stretch>
        </p:blipFill>
        <p:spPr>
          <a:xfrm>
            <a:off x="4104568" y="72434"/>
            <a:ext cx="3520310" cy="2640233"/>
          </a:xfrm>
          <a:prstGeom prst="rect">
            <a:avLst/>
          </a:prstGeom>
        </p:spPr>
      </p:pic>
      <p:pic>
        <p:nvPicPr>
          <p:cNvPr id="4" name="Picture 3" descr="20250820_103123.jpg (25/94)">
            <a:extLst>
              <a:ext uri="{FF2B5EF4-FFF2-40B4-BE49-F238E27FC236}">
                <a16:creationId xmlns:a16="http://schemas.microsoft.com/office/drawing/2014/main" id="{D2CF6B8E-1FAA-FE69-8A69-553EA0A8E299}"/>
              </a:ext>
            </a:extLst>
          </p:cNvPr>
          <p:cNvPicPr>
            <a:picLocks noChangeAspect="1"/>
          </p:cNvPicPr>
          <p:nvPr/>
        </p:nvPicPr>
        <p:blipFill>
          <a:blip r:embed="rId5"/>
          <a:srcRect l="9908" t="22860" b="7846"/>
          <a:stretch>
            <a:fillRect/>
          </a:stretch>
        </p:blipFill>
        <p:spPr>
          <a:xfrm>
            <a:off x="720697" y="72434"/>
            <a:ext cx="2602206" cy="2668640"/>
          </a:xfrm>
          <a:prstGeom prst="rect">
            <a:avLst/>
          </a:prstGeom>
        </p:spPr>
      </p:pic>
      <p:pic>
        <p:nvPicPr>
          <p:cNvPr id="7" name="Picture 6" descr="20250820_154953.jpg (53/94)">
            <a:extLst>
              <a:ext uri="{FF2B5EF4-FFF2-40B4-BE49-F238E27FC236}">
                <a16:creationId xmlns:a16="http://schemas.microsoft.com/office/drawing/2014/main" id="{5598AE32-3A05-86F9-CC56-3A261D15D30F}"/>
              </a:ext>
            </a:extLst>
          </p:cNvPr>
          <p:cNvPicPr>
            <a:picLocks noChangeAspect="1"/>
          </p:cNvPicPr>
          <p:nvPr/>
        </p:nvPicPr>
        <p:blipFill>
          <a:blip r:embed="rId6"/>
          <a:srcRect t="12176"/>
          <a:stretch>
            <a:fillRect/>
          </a:stretch>
        </p:blipFill>
        <p:spPr>
          <a:xfrm>
            <a:off x="486573" y="4458103"/>
            <a:ext cx="3409077" cy="2245489"/>
          </a:xfrm>
          <a:prstGeom prst="rect">
            <a:avLst/>
          </a:prstGeom>
        </p:spPr>
      </p:pic>
      <p:pic>
        <p:nvPicPr>
          <p:cNvPr id="5" name="Picture 4" descr="20250820_154714.jpg (41/94)">
            <a:extLst>
              <a:ext uri="{FF2B5EF4-FFF2-40B4-BE49-F238E27FC236}">
                <a16:creationId xmlns:a16="http://schemas.microsoft.com/office/drawing/2014/main" id="{F65E0686-C641-7E00-9131-263E2FEB8CC9}"/>
              </a:ext>
            </a:extLst>
          </p:cNvPr>
          <p:cNvPicPr>
            <a:picLocks noChangeAspect="1"/>
          </p:cNvPicPr>
          <p:nvPr/>
        </p:nvPicPr>
        <p:blipFill>
          <a:blip r:embed="rId7"/>
          <a:srcRect t="27186" b="4259"/>
          <a:stretch>
            <a:fillRect/>
          </a:stretch>
        </p:blipFill>
        <p:spPr>
          <a:xfrm>
            <a:off x="4412218" y="4581928"/>
            <a:ext cx="4111813" cy="2114147"/>
          </a:xfrm>
          <a:prstGeom prst="rect">
            <a:avLst/>
          </a:prstGeom>
        </p:spPr>
      </p:pic>
      <p:pic>
        <p:nvPicPr>
          <p:cNvPr id="9" name="Picture 8" descr="20250821_115929610.JPG (69/94)">
            <a:extLst>
              <a:ext uri="{FF2B5EF4-FFF2-40B4-BE49-F238E27FC236}">
                <a16:creationId xmlns:a16="http://schemas.microsoft.com/office/drawing/2014/main" id="{8E3CCD0E-1D09-BFC0-56C7-4DBD4F7AC23B}"/>
              </a:ext>
            </a:extLst>
          </p:cNvPr>
          <p:cNvPicPr>
            <a:picLocks noChangeAspect="1"/>
          </p:cNvPicPr>
          <p:nvPr/>
        </p:nvPicPr>
        <p:blipFill>
          <a:blip r:embed="rId8"/>
          <a:srcRect t="30706"/>
          <a:stretch>
            <a:fillRect/>
          </a:stretch>
        </p:blipFill>
        <p:spPr>
          <a:xfrm>
            <a:off x="5358929" y="2348750"/>
            <a:ext cx="4509686" cy="2343705"/>
          </a:xfrm>
          <a:prstGeom prst="rect">
            <a:avLst/>
          </a:prstGeom>
        </p:spPr>
      </p:pic>
      <p:pic>
        <p:nvPicPr>
          <p:cNvPr id="3" name="Picture 2" descr="20250820_102736.jpg (21/94)">
            <a:extLst>
              <a:ext uri="{FF2B5EF4-FFF2-40B4-BE49-F238E27FC236}">
                <a16:creationId xmlns:a16="http://schemas.microsoft.com/office/drawing/2014/main" id="{8FBD3E47-B0E6-829B-4D51-968FA575FBD7}"/>
              </a:ext>
            </a:extLst>
          </p:cNvPr>
          <p:cNvPicPr>
            <a:picLocks noChangeAspect="1"/>
          </p:cNvPicPr>
          <p:nvPr/>
        </p:nvPicPr>
        <p:blipFill>
          <a:blip r:embed="rId9"/>
          <a:srcRect t="19146" b="17484"/>
          <a:stretch>
            <a:fillRect/>
          </a:stretch>
        </p:blipFill>
        <p:spPr>
          <a:xfrm>
            <a:off x="327215" y="2348750"/>
            <a:ext cx="4931235" cy="2343705"/>
          </a:xfrm>
          <a:prstGeom prst="rect">
            <a:avLst/>
          </a:prstGeom>
        </p:spPr>
      </p:pic>
    </p:spTree>
    <p:extLst>
      <p:ext uri="{BB962C8B-B14F-4D97-AF65-F5344CB8AC3E}">
        <p14:creationId xmlns:p14="http://schemas.microsoft.com/office/powerpoint/2010/main" val="2758066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621264-FD6A-3FBD-9AFB-E155B15D49C4}"/>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5A5211BF-5FD4-638F-6418-57A11F710E15}"/>
              </a:ext>
            </a:extLst>
          </p:cNvPr>
          <p:cNvPicPr>
            <a:picLocks noChangeAspect="1"/>
          </p:cNvPicPr>
          <p:nvPr/>
        </p:nvPicPr>
        <p:blipFill>
          <a:blip r:embed="rId2"/>
          <a:stretch>
            <a:fillRect/>
          </a:stretch>
        </p:blipFill>
        <p:spPr>
          <a:xfrm rot="900000">
            <a:off x="4504645" y="4238082"/>
            <a:ext cx="4012444" cy="2998483"/>
          </a:xfrm>
          <a:prstGeom prst="rect">
            <a:avLst/>
          </a:prstGeom>
        </p:spPr>
      </p:pic>
      <p:pic>
        <p:nvPicPr>
          <p:cNvPr id="6" name="Picture 5">
            <a:extLst>
              <a:ext uri="{FF2B5EF4-FFF2-40B4-BE49-F238E27FC236}">
                <a16:creationId xmlns:a16="http://schemas.microsoft.com/office/drawing/2014/main" id="{AAEB8CE7-C12E-58BA-A301-AA6104334656}"/>
              </a:ext>
            </a:extLst>
          </p:cNvPr>
          <p:cNvPicPr>
            <a:picLocks noChangeAspect="1"/>
          </p:cNvPicPr>
          <p:nvPr/>
        </p:nvPicPr>
        <p:blipFill>
          <a:blip r:embed="rId3"/>
          <a:stretch>
            <a:fillRect/>
          </a:stretch>
        </p:blipFill>
        <p:spPr>
          <a:xfrm rot="900000">
            <a:off x="8195182" y="4380090"/>
            <a:ext cx="3905917" cy="2181790"/>
          </a:xfrm>
          <a:prstGeom prst="rect">
            <a:avLst/>
          </a:prstGeom>
        </p:spPr>
      </p:pic>
      <p:sp>
        <p:nvSpPr>
          <p:cNvPr id="4" name="TextBox 3">
            <a:extLst>
              <a:ext uri="{FF2B5EF4-FFF2-40B4-BE49-F238E27FC236}">
                <a16:creationId xmlns:a16="http://schemas.microsoft.com/office/drawing/2014/main" id="{220A929E-96E5-6C8A-70CD-E55480FD7456}"/>
              </a:ext>
            </a:extLst>
          </p:cNvPr>
          <p:cNvSpPr txBox="1"/>
          <p:nvPr/>
        </p:nvSpPr>
        <p:spPr>
          <a:xfrm>
            <a:off x="437007" y="1120676"/>
            <a:ext cx="11317986" cy="2308324"/>
          </a:xfrm>
          <a:prstGeom prst="rect">
            <a:avLst/>
          </a:prstGeom>
          <a:noFill/>
        </p:spPr>
        <p:txBody>
          <a:bodyPr wrap="square" rtlCol="0">
            <a:spAutoFit/>
          </a:bodyPr>
          <a:lstStyle/>
          <a:p>
            <a:r>
              <a:rPr lang="en-US" dirty="0"/>
              <a:t>This workshop has the ambitious goal of training and showcasing the next generation of nuclear mass </a:t>
            </a:r>
            <a:r>
              <a:rPr lang="en-US" dirty="0" err="1"/>
              <a:t>spectrometrists</a:t>
            </a:r>
            <a:r>
              <a:rPr lang="en-US" dirty="0"/>
              <a:t>, summarizing the state-of-the-art in nuclear mass measurement and theory, and </a:t>
            </a:r>
            <a:r>
              <a:rPr lang="en-US" b="1" dirty="0"/>
              <a:t>charting a course for the next 25 years of nuclear masses for nuclear astrophysics</a:t>
            </a:r>
            <a:r>
              <a:rPr lang="en-US" dirty="0"/>
              <a:t>.</a:t>
            </a:r>
          </a:p>
          <a:p>
            <a:endParaRPr lang="en-US" dirty="0"/>
          </a:p>
          <a:p>
            <a:r>
              <a:rPr lang="en-US" dirty="0"/>
              <a:t>The nuclear astrophysics community has convened in each decade of the 21st century to discuss the importance of nuclear masses and the path forward. […] Previous meetings have helped build connections between techniques, continents, and experiment to theory. This workshop will leverage these connections to transform the global network of nuclear masses for nuclear astrophysics and chart the path forward for the next quarter century.</a:t>
            </a:r>
          </a:p>
        </p:txBody>
      </p:sp>
      <p:sp>
        <p:nvSpPr>
          <p:cNvPr id="7" name="TextBox 6">
            <a:extLst>
              <a:ext uri="{FF2B5EF4-FFF2-40B4-BE49-F238E27FC236}">
                <a16:creationId xmlns:a16="http://schemas.microsoft.com/office/drawing/2014/main" id="{9CEE3EE0-1F6B-DC4B-82E3-70521B92A3FF}"/>
              </a:ext>
            </a:extLst>
          </p:cNvPr>
          <p:cNvSpPr txBox="1"/>
          <p:nvPr/>
        </p:nvSpPr>
        <p:spPr>
          <a:xfrm>
            <a:off x="437007" y="139288"/>
            <a:ext cx="7385868" cy="769441"/>
          </a:xfrm>
          <a:prstGeom prst="rect">
            <a:avLst/>
          </a:prstGeom>
          <a:noFill/>
        </p:spPr>
        <p:txBody>
          <a:bodyPr wrap="none" rtlCol="0">
            <a:spAutoFit/>
          </a:bodyPr>
          <a:lstStyle/>
          <a:p>
            <a:r>
              <a:rPr lang="en-US" sz="4400" b="1" dirty="0">
                <a:solidFill>
                  <a:srgbClr val="002060"/>
                </a:solidFill>
              </a:rPr>
              <a:t>Goal: produce a white paper</a:t>
            </a:r>
          </a:p>
        </p:txBody>
      </p:sp>
    </p:spTree>
    <p:extLst>
      <p:ext uri="{BB962C8B-B14F-4D97-AF65-F5344CB8AC3E}">
        <p14:creationId xmlns:p14="http://schemas.microsoft.com/office/powerpoint/2010/main" val="4281499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05449A-CCFE-D49E-9248-C7C191F9B0C7}"/>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4E15F02E-0435-F587-C950-3C561F4EDC1B}"/>
              </a:ext>
            </a:extLst>
          </p:cNvPr>
          <p:cNvSpPr txBox="1"/>
          <p:nvPr/>
        </p:nvSpPr>
        <p:spPr>
          <a:xfrm>
            <a:off x="437006" y="139288"/>
            <a:ext cx="11614785" cy="1323439"/>
          </a:xfrm>
          <a:prstGeom prst="rect">
            <a:avLst/>
          </a:prstGeom>
          <a:noFill/>
        </p:spPr>
        <p:txBody>
          <a:bodyPr wrap="square" rtlCol="0">
            <a:spAutoFit/>
          </a:bodyPr>
          <a:lstStyle/>
          <a:p>
            <a:r>
              <a:rPr lang="en-US" sz="4000" b="1" dirty="0">
                <a:solidFill>
                  <a:srgbClr val="002060"/>
                </a:solidFill>
              </a:rPr>
              <a:t>White Paper: Nuclear Masses in Astrophysics for the Next 25 Years</a:t>
            </a:r>
          </a:p>
        </p:txBody>
      </p:sp>
      <p:sp>
        <p:nvSpPr>
          <p:cNvPr id="8" name="TextBox 7">
            <a:extLst>
              <a:ext uri="{FF2B5EF4-FFF2-40B4-BE49-F238E27FC236}">
                <a16:creationId xmlns:a16="http://schemas.microsoft.com/office/drawing/2014/main" id="{5913AF2C-554F-94AC-5F06-D2C9BF27EF45}"/>
              </a:ext>
            </a:extLst>
          </p:cNvPr>
          <p:cNvSpPr txBox="1"/>
          <p:nvPr/>
        </p:nvSpPr>
        <p:spPr>
          <a:xfrm>
            <a:off x="437006" y="2179939"/>
            <a:ext cx="10708514" cy="3539430"/>
          </a:xfrm>
          <a:prstGeom prst="rect">
            <a:avLst/>
          </a:prstGeom>
          <a:noFill/>
        </p:spPr>
        <p:txBody>
          <a:bodyPr wrap="square" rtlCol="0">
            <a:spAutoFit/>
          </a:bodyPr>
          <a:lstStyle/>
          <a:p>
            <a:pPr marL="285750" indent="-285750">
              <a:buFont typeface="Arial" panose="020B0604020202020204" pitchFamily="34" charset="0"/>
              <a:buChar char="•"/>
            </a:pPr>
            <a:r>
              <a:rPr lang="en-US" sz="2800" dirty="0"/>
              <a:t>Concisely describe </a:t>
            </a:r>
            <a:r>
              <a:rPr lang="en-US" sz="2800" b="1" dirty="0"/>
              <a:t>important questions</a:t>
            </a:r>
            <a:r>
              <a:rPr lang="en-US" sz="2800" dirty="0"/>
              <a:t> for the next ~25 years</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Briefly review the current status of the field.</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Propose </a:t>
            </a:r>
            <a:r>
              <a:rPr lang="en-US" sz="2800" b="1" dirty="0"/>
              <a:t>methods</a:t>
            </a:r>
            <a:r>
              <a:rPr lang="en-US" sz="2800" dirty="0"/>
              <a:t> to solve open questions, and the </a:t>
            </a:r>
            <a:r>
              <a:rPr lang="en-US" sz="2800" b="1" dirty="0"/>
              <a:t>connections</a:t>
            </a:r>
            <a:r>
              <a:rPr lang="en-US" sz="2800" dirty="0"/>
              <a:t> between different approaches and sub-fields</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Articulate </a:t>
            </a:r>
            <a:r>
              <a:rPr lang="en-US" sz="2800" b="1" dirty="0"/>
              <a:t>needs</a:t>
            </a:r>
            <a:r>
              <a:rPr lang="en-US" sz="2800" dirty="0"/>
              <a:t> to implement those solutions</a:t>
            </a:r>
          </a:p>
        </p:txBody>
      </p:sp>
    </p:spTree>
    <p:extLst>
      <p:ext uri="{BB962C8B-B14F-4D97-AF65-F5344CB8AC3E}">
        <p14:creationId xmlns:p14="http://schemas.microsoft.com/office/powerpoint/2010/main" val="3871975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EE667-D67F-B60A-86F0-8C6AE2993E39}"/>
            </a:ext>
          </a:extLst>
        </p:cNvPr>
        <p:cNvGrpSpPr/>
        <p:nvPr/>
      </p:nvGrpSpPr>
      <p:grpSpPr>
        <a:xfrm>
          <a:off x="0" y="0"/>
          <a:ext cx="0" cy="0"/>
          <a:chOff x="0" y="0"/>
          <a:chExt cx="0" cy="0"/>
        </a:xfrm>
      </p:grpSpPr>
      <p:sp>
        <p:nvSpPr>
          <p:cNvPr id="9" name="Arrow: Pentagon 8">
            <a:extLst>
              <a:ext uri="{FF2B5EF4-FFF2-40B4-BE49-F238E27FC236}">
                <a16:creationId xmlns:a16="http://schemas.microsoft.com/office/drawing/2014/main" id="{5E4BC354-3682-E9A8-B043-5996B9389C5A}"/>
              </a:ext>
            </a:extLst>
          </p:cNvPr>
          <p:cNvSpPr/>
          <p:nvPr/>
        </p:nvSpPr>
        <p:spPr>
          <a:xfrm>
            <a:off x="7444742" y="4169664"/>
            <a:ext cx="3587496" cy="905256"/>
          </a:xfrm>
          <a:prstGeom prst="homePlat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dirty="0"/>
              <a:t>outline</a:t>
            </a:r>
          </a:p>
        </p:txBody>
      </p:sp>
      <p:sp>
        <p:nvSpPr>
          <p:cNvPr id="4" name="TextBox 3">
            <a:extLst>
              <a:ext uri="{FF2B5EF4-FFF2-40B4-BE49-F238E27FC236}">
                <a16:creationId xmlns:a16="http://schemas.microsoft.com/office/drawing/2014/main" id="{A64EE326-7ADA-CE1C-B43B-786024303FE3}"/>
              </a:ext>
            </a:extLst>
          </p:cNvPr>
          <p:cNvSpPr txBox="1"/>
          <p:nvPr/>
        </p:nvSpPr>
        <p:spPr>
          <a:xfrm>
            <a:off x="437007" y="1120676"/>
            <a:ext cx="11317986" cy="2308324"/>
          </a:xfrm>
          <a:prstGeom prst="rect">
            <a:avLst/>
          </a:prstGeom>
          <a:noFill/>
        </p:spPr>
        <p:txBody>
          <a:bodyPr wrap="square" rtlCol="0">
            <a:spAutoFit/>
          </a:bodyPr>
          <a:lstStyle/>
          <a:p>
            <a:r>
              <a:rPr lang="en-US" dirty="0"/>
              <a:t>This workshop has the ambitious goal of training and showcasing the next generation of nuclear mass </a:t>
            </a:r>
            <a:r>
              <a:rPr lang="en-US" dirty="0" err="1"/>
              <a:t>spectrometrists</a:t>
            </a:r>
            <a:r>
              <a:rPr lang="en-US" dirty="0"/>
              <a:t>, summarizing the state-of-the-art in nuclear mass measurement and theory, and </a:t>
            </a:r>
            <a:r>
              <a:rPr lang="en-US" b="1" dirty="0"/>
              <a:t>charting a course for the next 25 years of nuclear masses for nuclear astrophysics</a:t>
            </a:r>
            <a:r>
              <a:rPr lang="en-US" dirty="0"/>
              <a:t>.</a:t>
            </a:r>
          </a:p>
          <a:p>
            <a:endParaRPr lang="en-US" dirty="0"/>
          </a:p>
          <a:p>
            <a:r>
              <a:rPr lang="en-US" dirty="0"/>
              <a:t>The nuclear astrophysics community has convened in each decade of the 21st century to discuss the importance of nuclear masses and the path forward. […] Previous meetings have helped build connections between techniques, continents, and experiment to theory. This workshop will leverage these connections to transform the global network of nuclear masses for nuclear astrophysics and chart the path forward for the next quarter century.</a:t>
            </a:r>
          </a:p>
        </p:txBody>
      </p:sp>
      <p:sp>
        <p:nvSpPr>
          <p:cNvPr id="7" name="TextBox 6">
            <a:extLst>
              <a:ext uri="{FF2B5EF4-FFF2-40B4-BE49-F238E27FC236}">
                <a16:creationId xmlns:a16="http://schemas.microsoft.com/office/drawing/2014/main" id="{D9F16228-8536-52E2-3D44-39DFF0060609}"/>
              </a:ext>
            </a:extLst>
          </p:cNvPr>
          <p:cNvSpPr txBox="1"/>
          <p:nvPr/>
        </p:nvSpPr>
        <p:spPr>
          <a:xfrm>
            <a:off x="437007" y="139288"/>
            <a:ext cx="7385868" cy="769441"/>
          </a:xfrm>
          <a:prstGeom prst="rect">
            <a:avLst/>
          </a:prstGeom>
          <a:noFill/>
        </p:spPr>
        <p:txBody>
          <a:bodyPr wrap="none" rtlCol="0">
            <a:spAutoFit/>
          </a:bodyPr>
          <a:lstStyle/>
          <a:p>
            <a:r>
              <a:rPr lang="en-US" sz="4400" b="1" dirty="0">
                <a:solidFill>
                  <a:srgbClr val="002060"/>
                </a:solidFill>
              </a:rPr>
              <a:t>Goal: produce a white paper</a:t>
            </a:r>
          </a:p>
        </p:txBody>
      </p:sp>
      <p:sp>
        <p:nvSpPr>
          <p:cNvPr id="2" name="Arrow: Pentagon 1">
            <a:extLst>
              <a:ext uri="{FF2B5EF4-FFF2-40B4-BE49-F238E27FC236}">
                <a16:creationId xmlns:a16="http://schemas.microsoft.com/office/drawing/2014/main" id="{EDAF23B7-220E-18C0-3057-8278AE407B15}"/>
              </a:ext>
            </a:extLst>
          </p:cNvPr>
          <p:cNvSpPr/>
          <p:nvPr/>
        </p:nvSpPr>
        <p:spPr>
          <a:xfrm>
            <a:off x="4311396" y="4169664"/>
            <a:ext cx="3587496" cy="905256"/>
          </a:xfrm>
          <a:prstGeom prst="homePlate">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dirty="0"/>
              <a:t>concept map</a:t>
            </a:r>
          </a:p>
        </p:txBody>
      </p:sp>
      <p:sp>
        <p:nvSpPr>
          <p:cNvPr id="5" name="Arrow: Pentagon 4">
            <a:extLst>
              <a:ext uri="{FF2B5EF4-FFF2-40B4-BE49-F238E27FC236}">
                <a16:creationId xmlns:a16="http://schemas.microsoft.com/office/drawing/2014/main" id="{CA7DCA4A-228C-C1A7-2920-57B8195ED86A}"/>
              </a:ext>
            </a:extLst>
          </p:cNvPr>
          <p:cNvSpPr/>
          <p:nvPr/>
        </p:nvSpPr>
        <p:spPr>
          <a:xfrm>
            <a:off x="1178050" y="4169664"/>
            <a:ext cx="3587496" cy="905256"/>
          </a:xfrm>
          <a:prstGeom prst="homePlate">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dirty="0" err="1"/>
              <a:t>wordstack</a:t>
            </a:r>
            <a:endParaRPr lang="en-US" sz="3200" dirty="0"/>
          </a:p>
        </p:txBody>
      </p:sp>
      <p:sp>
        <p:nvSpPr>
          <p:cNvPr id="10" name="TextBox 9">
            <a:extLst>
              <a:ext uri="{FF2B5EF4-FFF2-40B4-BE49-F238E27FC236}">
                <a16:creationId xmlns:a16="http://schemas.microsoft.com/office/drawing/2014/main" id="{797B6ECE-A7E7-915F-2B07-4D545A00842B}"/>
              </a:ext>
            </a:extLst>
          </p:cNvPr>
          <p:cNvSpPr txBox="1"/>
          <p:nvPr/>
        </p:nvSpPr>
        <p:spPr>
          <a:xfrm>
            <a:off x="1304445" y="5112603"/>
            <a:ext cx="2834640" cy="830997"/>
          </a:xfrm>
          <a:prstGeom prst="rect">
            <a:avLst/>
          </a:prstGeom>
          <a:noFill/>
        </p:spPr>
        <p:txBody>
          <a:bodyPr wrap="square" rtlCol="0">
            <a:spAutoFit/>
          </a:bodyPr>
          <a:lstStyle/>
          <a:p>
            <a:pPr algn="ctr"/>
            <a:r>
              <a:rPr lang="en-US" sz="2400" dirty="0">
                <a:solidFill>
                  <a:srgbClr val="002060"/>
                </a:solidFill>
              </a:rPr>
              <a:t>[collect ideas and content for paper]</a:t>
            </a:r>
          </a:p>
        </p:txBody>
      </p:sp>
      <p:sp>
        <p:nvSpPr>
          <p:cNvPr id="11" name="TextBox 10">
            <a:extLst>
              <a:ext uri="{FF2B5EF4-FFF2-40B4-BE49-F238E27FC236}">
                <a16:creationId xmlns:a16="http://schemas.microsoft.com/office/drawing/2014/main" id="{A949CCA2-4038-9697-9536-640187D40166}"/>
              </a:ext>
            </a:extLst>
          </p:cNvPr>
          <p:cNvSpPr txBox="1"/>
          <p:nvPr/>
        </p:nvSpPr>
        <p:spPr>
          <a:xfrm>
            <a:off x="4520085" y="5112602"/>
            <a:ext cx="2834640" cy="830997"/>
          </a:xfrm>
          <a:prstGeom prst="rect">
            <a:avLst/>
          </a:prstGeom>
          <a:noFill/>
        </p:spPr>
        <p:txBody>
          <a:bodyPr wrap="square" rtlCol="0">
            <a:spAutoFit/>
          </a:bodyPr>
          <a:lstStyle/>
          <a:p>
            <a:pPr algn="ctr"/>
            <a:r>
              <a:rPr lang="en-US" sz="2400" dirty="0">
                <a:solidFill>
                  <a:schemeClr val="bg1">
                    <a:lumMod val="65000"/>
                  </a:schemeClr>
                </a:solidFill>
              </a:rPr>
              <a:t>[connections between ideas]</a:t>
            </a:r>
          </a:p>
        </p:txBody>
      </p:sp>
      <p:sp>
        <p:nvSpPr>
          <p:cNvPr id="12" name="TextBox 11">
            <a:extLst>
              <a:ext uri="{FF2B5EF4-FFF2-40B4-BE49-F238E27FC236}">
                <a16:creationId xmlns:a16="http://schemas.microsoft.com/office/drawing/2014/main" id="{A9AABEF2-F33E-2F2A-25BC-4E0DC1F930F0}"/>
              </a:ext>
            </a:extLst>
          </p:cNvPr>
          <p:cNvSpPr txBox="1"/>
          <p:nvPr/>
        </p:nvSpPr>
        <p:spPr>
          <a:xfrm>
            <a:off x="7735725" y="5112601"/>
            <a:ext cx="2834640" cy="830997"/>
          </a:xfrm>
          <a:prstGeom prst="rect">
            <a:avLst/>
          </a:prstGeom>
          <a:noFill/>
        </p:spPr>
        <p:txBody>
          <a:bodyPr wrap="square" rtlCol="0">
            <a:spAutoFit/>
          </a:bodyPr>
          <a:lstStyle/>
          <a:p>
            <a:pPr algn="ctr"/>
            <a:r>
              <a:rPr lang="en-US" sz="2400" dirty="0">
                <a:solidFill>
                  <a:srgbClr val="C00000"/>
                </a:solidFill>
              </a:rPr>
              <a:t>[detailed structure for white paper]</a:t>
            </a:r>
          </a:p>
        </p:txBody>
      </p:sp>
      <p:sp>
        <p:nvSpPr>
          <p:cNvPr id="13" name="TextBox 12">
            <a:extLst>
              <a:ext uri="{FF2B5EF4-FFF2-40B4-BE49-F238E27FC236}">
                <a16:creationId xmlns:a16="http://schemas.microsoft.com/office/drawing/2014/main" id="{6697BFA2-09D1-4714-4829-9466B19A9696}"/>
              </a:ext>
            </a:extLst>
          </p:cNvPr>
          <p:cNvSpPr txBox="1"/>
          <p:nvPr/>
        </p:nvSpPr>
        <p:spPr>
          <a:xfrm>
            <a:off x="3156797" y="6257047"/>
            <a:ext cx="6033447" cy="461665"/>
          </a:xfrm>
          <a:prstGeom prst="rect">
            <a:avLst/>
          </a:prstGeom>
          <a:noFill/>
        </p:spPr>
        <p:txBody>
          <a:bodyPr wrap="none" rtlCol="0">
            <a:spAutoFit/>
          </a:bodyPr>
          <a:lstStyle/>
          <a:p>
            <a:r>
              <a:rPr lang="en-US" sz="2400" dirty="0"/>
              <a:t>(</a:t>
            </a:r>
            <a:r>
              <a:rPr lang="en-US" sz="2400" b="1" dirty="0"/>
              <a:t>define writing team</a:t>
            </a:r>
            <a:r>
              <a:rPr lang="en-US" sz="2400" dirty="0"/>
              <a:t> | </a:t>
            </a:r>
            <a:r>
              <a:rPr lang="en-US" sz="2400" b="1" dirty="0"/>
              <a:t>follow-up workshop</a:t>
            </a:r>
            <a:r>
              <a:rPr lang="en-US" sz="2400" dirty="0"/>
              <a:t>)</a:t>
            </a:r>
          </a:p>
        </p:txBody>
      </p:sp>
      <p:sp>
        <p:nvSpPr>
          <p:cNvPr id="14" name="TextBox 13">
            <a:extLst>
              <a:ext uri="{FF2B5EF4-FFF2-40B4-BE49-F238E27FC236}">
                <a16:creationId xmlns:a16="http://schemas.microsoft.com/office/drawing/2014/main" id="{86A35381-84C7-9A36-33D3-74EEFFBD6AFC}"/>
              </a:ext>
            </a:extLst>
          </p:cNvPr>
          <p:cNvSpPr txBox="1"/>
          <p:nvPr/>
        </p:nvSpPr>
        <p:spPr>
          <a:xfrm>
            <a:off x="437007" y="3476166"/>
            <a:ext cx="7284558" cy="646331"/>
          </a:xfrm>
          <a:prstGeom prst="rect">
            <a:avLst/>
          </a:prstGeom>
          <a:noFill/>
        </p:spPr>
        <p:txBody>
          <a:bodyPr wrap="none" rtlCol="0">
            <a:spAutoFit/>
          </a:bodyPr>
          <a:lstStyle/>
          <a:p>
            <a:r>
              <a:rPr lang="en-US" sz="3600" dirty="0">
                <a:solidFill>
                  <a:srgbClr val="002060"/>
                </a:solidFill>
              </a:rPr>
              <a:t>White paper goals for this workshop</a:t>
            </a:r>
          </a:p>
        </p:txBody>
      </p:sp>
    </p:spTree>
    <p:extLst>
      <p:ext uri="{BB962C8B-B14F-4D97-AF65-F5344CB8AC3E}">
        <p14:creationId xmlns:p14="http://schemas.microsoft.com/office/powerpoint/2010/main" val="30872465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2259</TotalTime>
  <Words>1081</Words>
  <Application>Microsoft Office PowerPoint</Application>
  <PresentationFormat>Widescreen</PresentationFormat>
  <Paragraphs>114</Paragraphs>
  <Slides>16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Aptos</vt:lpstr>
      <vt:lpstr>Aptos Display</vt:lpstr>
      <vt:lpstr>Arial</vt:lpstr>
      <vt:lpstr>Courier New</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Central Michigan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Estrade Vaz, Alfredo</dc:creator>
  <cp:lastModifiedBy>Estrade Vaz, Alfredo</cp:lastModifiedBy>
  <cp:revision>13</cp:revision>
  <dcterms:created xsi:type="dcterms:W3CDTF">2025-08-19T08:07:33Z</dcterms:created>
  <dcterms:modified xsi:type="dcterms:W3CDTF">2026-05-13T04:38:49Z</dcterms:modified>
</cp:coreProperties>
</file>