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352" r:id="rId2"/>
    <p:sldId id="353" r:id="rId3"/>
    <p:sldId id="360" r:id="rId4"/>
    <p:sldId id="356" r:id="rId5"/>
    <p:sldId id="354" r:id="rId6"/>
    <p:sldId id="357" r:id="rId7"/>
    <p:sldId id="358" r:id="rId8"/>
    <p:sldId id="363" r:id="rId9"/>
    <p:sldId id="361" r:id="rId10"/>
    <p:sldId id="362" r:id="rId11"/>
    <p:sldId id="351" r:id="rId12"/>
    <p:sldId id="366" r:id="rId13"/>
    <p:sldId id="367" r:id="rId14"/>
    <p:sldId id="368" r:id="rId15"/>
    <p:sldId id="374" r:id="rId16"/>
    <p:sldId id="375" r:id="rId17"/>
    <p:sldId id="371" r:id="rId18"/>
    <p:sldId id="348" r:id="rId19"/>
    <p:sldId id="376" r:id="rId20"/>
  </p:sldIdLst>
  <p:sldSz cx="18288000" cy="10287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4037"/>
    <a:srgbClr val="318BB6"/>
    <a:srgbClr val="CC00FF"/>
    <a:srgbClr val="8207A9"/>
    <a:srgbClr val="947CD6"/>
    <a:srgbClr val="FDEFD3"/>
    <a:srgbClr val="FAD998"/>
    <a:srgbClr val="68B1D6"/>
    <a:srgbClr val="FFFFFF"/>
    <a:srgbClr val="472E9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28" autoAdjust="0"/>
    <p:restoredTop sz="94660"/>
  </p:normalViewPr>
  <p:slideViewPr>
    <p:cSldViewPr snapToGrid="0">
      <p:cViewPr varScale="1">
        <p:scale>
          <a:sx n="50" d="100"/>
          <a:sy n="50" d="100"/>
        </p:scale>
        <p:origin x="48" y="26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EA21C9-C429-4B14-BE74-39D2612252CB}" type="datetimeFigureOut">
              <a:rPr lang="en-US" smtClean="0"/>
              <a:t>6/28/2026</a:t>
            </a:fld>
            <a:endParaRPr lang="en-US"/>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2FFBCB-B7C7-45B2-AD1E-675CF8F1322E}" type="slidenum">
              <a:rPr lang="en-US" smtClean="0"/>
              <a:t>‹N°›</a:t>
            </a:fld>
            <a:endParaRPr lang="en-US"/>
          </a:p>
        </p:txBody>
      </p:sp>
    </p:spTree>
    <p:extLst>
      <p:ext uri="{BB962C8B-B14F-4D97-AF65-F5344CB8AC3E}">
        <p14:creationId xmlns:p14="http://schemas.microsoft.com/office/powerpoint/2010/main" val="1838377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2</a:t>
            </a:fld>
            <a:endParaRPr lang="en-CA"/>
          </a:p>
        </p:txBody>
      </p:sp>
    </p:spTree>
    <p:extLst>
      <p:ext uri="{BB962C8B-B14F-4D97-AF65-F5344CB8AC3E}">
        <p14:creationId xmlns:p14="http://schemas.microsoft.com/office/powerpoint/2010/main" val="1230277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11</a:t>
            </a:fld>
            <a:endParaRPr lang="en-CA"/>
          </a:p>
        </p:txBody>
      </p:sp>
    </p:spTree>
    <p:extLst>
      <p:ext uri="{BB962C8B-B14F-4D97-AF65-F5344CB8AC3E}">
        <p14:creationId xmlns:p14="http://schemas.microsoft.com/office/powerpoint/2010/main" val="215484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12</a:t>
            </a:fld>
            <a:endParaRPr lang="en-CA"/>
          </a:p>
        </p:txBody>
      </p:sp>
    </p:spTree>
    <p:extLst>
      <p:ext uri="{BB962C8B-B14F-4D97-AF65-F5344CB8AC3E}">
        <p14:creationId xmlns:p14="http://schemas.microsoft.com/office/powerpoint/2010/main" val="8053040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13</a:t>
            </a:fld>
            <a:endParaRPr lang="en-CA"/>
          </a:p>
        </p:txBody>
      </p:sp>
    </p:spTree>
    <p:extLst>
      <p:ext uri="{BB962C8B-B14F-4D97-AF65-F5344CB8AC3E}">
        <p14:creationId xmlns:p14="http://schemas.microsoft.com/office/powerpoint/2010/main" val="1359952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14</a:t>
            </a:fld>
            <a:endParaRPr lang="en-CA"/>
          </a:p>
        </p:txBody>
      </p:sp>
    </p:spTree>
    <p:extLst>
      <p:ext uri="{BB962C8B-B14F-4D97-AF65-F5344CB8AC3E}">
        <p14:creationId xmlns:p14="http://schemas.microsoft.com/office/powerpoint/2010/main" val="2445952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15</a:t>
            </a:fld>
            <a:endParaRPr lang="en-CA"/>
          </a:p>
        </p:txBody>
      </p:sp>
    </p:spTree>
    <p:extLst>
      <p:ext uri="{BB962C8B-B14F-4D97-AF65-F5344CB8AC3E}">
        <p14:creationId xmlns:p14="http://schemas.microsoft.com/office/powerpoint/2010/main" val="2726280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16</a:t>
            </a:fld>
            <a:endParaRPr lang="en-CA"/>
          </a:p>
        </p:txBody>
      </p:sp>
    </p:spTree>
    <p:extLst>
      <p:ext uri="{BB962C8B-B14F-4D97-AF65-F5344CB8AC3E}">
        <p14:creationId xmlns:p14="http://schemas.microsoft.com/office/powerpoint/2010/main" val="34324147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17</a:t>
            </a:fld>
            <a:endParaRPr lang="en-CA"/>
          </a:p>
        </p:txBody>
      </p:sp>
    </p:spTree>
    <p:extLst>
      <p:ext uri="{BB962C8B-B14F-4D97-AF65-F5344CB8AC3E}">
        <p14:creationId xmlns:p14="http://schemas.microsoft.com/office/powerpoint/2010/main" val="23332147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18</a:t>
            </a:fld>
            <a:endParaRPr lang="en-CA"/>
          </a:p>
        </p:txBody>
      </p:sp>
    </p:spTree>
    <p:extLst>
      <p:ext uri="{BB962C8B-B14F-4D97-AF65-F5344CB8AC3E}">
        <p14:creationId xmlns:p14="http://schemas.microsoft.com/office/powerpoint/2010/main" val="23752417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19</a:t>
            </a:fld>
            <a:endParaRPr lang="en-CA"/>
          </a:p>
        </p:txBody>
      </p:sp>
    </p:spTree>
    <p:extLst>
      <p:ext uri="{BB962C8B-B14F-4D97-AF65-F5344CB8AC3E}">
        <p14:creationId xmlns:p14="http://schemas.microsoft.com/office/powerpoint/2010/main" val="198239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3</a:t>
            </a:fld>
            <a:endParaRPr lang="en-CA"/>
          </a:p>
        </p:txBody>
      </p:sp>
    </p:spTree>
    <p:extLst>
      <p:ext uri="{BB962C8B-B14F-4D97-AF65-F5344CB8AC3E}">
        <p14:creationId xmlns:p14="http://schemas.microsoft.com/office/powerpoint/2010/main" val="2538324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4</a:t>
            </a:fld>
            <a:endParaRPr lang="en-CA"/>
          </a:p>
        </p:txBody>
      </p:sp>
    </p:spTree>
    <p:extLst>
      <p:ext uri="{BB962C8B-B14F-4D97-AF65-F5344CB8AC3E}">
        <p14:creationId xmlns:p14="http://schemas.microsoft.com/office/powerpoint/2010/main" val="2548828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5</a:t>
            </a:fld>
            <a:endParaRPr lang="en-CA"/>
          </a:p>
        </p:txBody>
      </p:sp>
    </p:spTree>
    <p:extLst>
      <p:ext uri="{BB962C8B-B14F-4D97-AF65-F5344CB8AC3E}">
        <p14:creationId xmlns:p14="http://schemas.microsoft.com/office/powerpoint/2010/main" val="408668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6</a:t>
            </a:fld>
            <a:endParaRPr lang="en-CA"/>
          </a:p>
        </p:txBody>
      </p:sp>
    </p:spTree>
    <p:extLst>
      <p:ext uri="{BB962C8B-B14F-4D97-AF65-F5344CB8AC3E}">
        <p14:creationId xmlns:p14="http://schemas.microsoft.com/office/powerpoint/2010/main" val="2378540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7</a:t>
            </a:fld>
            <a:endParaRPr lang="en-CA"/>
          </a:p>
        </p:txBody>
      </p:sp>
    </p:spTree>
    <p:extLst>
      <p:ext uri="{BB962C8B-B14F-4D97-AF65-F5344CB8AC3E}">
        <p14:creationId xmlns:p14="http://schemas.microsoft.com/office/powerpoint/2010/main" val="2989454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8</a:t>
            </a:fld>
            <a:endParaRPr lang="en-CA"/>
          </a:p>
        </p:txBody>
      </p:sp>
    </p:spTree>
    <p:extLst>
      <p:ext uri="{BB962C8B-B14F-4D97-AF65-F5344CB8AC3E}">
        <p14:creationId xmlns:p14="http://schemas.microsoft.com/office/powerpoint/2010/main" val="1446145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9</a:t>
            </a:fld>
            <a:endParaRPr lang="en-CA"/>
          </a:p>
        </p:txBody>
      </p:sp>
    </p:spTree>
    <p:extLst>
      <p:ext uri="{BB962C8B-B14F-4D97-AF65-F5344CB8AC3E}">
        <p14:creationId xmlns:p14="http://schemas.microsoft.com/office/powerpoint/2010/main" val="3434844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kern="1200" dirty="0">
                <a:solidFill>
                  <a:schemeClr val="tx1"/>
                </a:solidFill>
                <a:effectLst/>
                <a:latin typeface="+mn-lt"/>
                <a:ea typeface="+mn-ea"/>
                <a:cs typeface="+mn-cs"/>
              </a:rPr>
              <a:t>The short answer is: "we don't know". The wrong answer is: "we have no idea".</a:t>
            </a:r>
            <a:endParaRPr lang="fr-CA" dirty="0"/>
          </a:p>
          <a:p>
            <a:endParaRPr lang="en-CA" dirty="0"/>
          </a:p>
          <a:p>
            <a:r>
              <a:rPr lang="en-CA" dirty="0"/>
              <a:t>In fact it’s existence is supported by cosmological and astrophysical observations. For example, during the merger of galaxy clusters, the intergalactic gasses highlighted in pink, interacted, slowing down and warming up, emitting x-ray radiation. Stars and dark matter on the other hand passed through unaffected. The technique of weak gravitational lensing can be used to determine the mass distribution of non-luminous matter, highlighted in blue. With this we can  show that dark matter accounts for 85% of the total mass of the clusters.</a:t>
            </a:r>
          </a:p>
          <a:p>
            <a:endParaRPr lang="en-CA" dirty="0"/>
          </a:p>
          <a:p>
            <a:r>
              <a:rPr lang="en-CA" dirty="0"/>
              <a:t>In fact it is known from cosmic microwave background models that there should exist 5x more dark matter than baryonic matter.</a:t>
            </a:r>
          </a:p>
        </p:txBody>
      </p:sp>
      <p:sp>
        <p:nvSpPr>
          <p:cNvPr id="4" name="Espace réservé du numéro de diapositive 3"/>
          <p:cNvSpPr>
            <a:spLocks noGrp="1"/>
          </p:cNvSpPr>
          <p:nvPr>
            <p:ph type="sldNum" sz="quarter" idx="5"/>
          </p:nvPr>
        </p:nvSpPr>
        <p:spPr/>
        <p:txBody>
          <a:bodyPr/>
          <a:lstStyle/>
          <a:p>
            <a:fld id="{7D325E48-8E22-44A4-9B2D-461003B88EE6}" type="slidenum">
              <a:rPr lang="en-CA" smtClean="0"/>
              <a:t>10</a:t>
            </a:fld>
            <a:endParaRPr lang="en-CA"/>
          </a:p>
        </p:txBody>
      </p:sp>
    </p:spTree>
    <p:extLst>
      <p:ext uri="{BB962C8B-B14F-4D97-AF65-F5344CB8AC3E}">
        <p14:creationId xmlns:p14="http://schemas.microsoft.com/office/powerpoint/2010/main" val="3963933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683545"/>
            <a:ext cx="13716000" cy="3581400"/>
          </a:xfrm>
        </p:spPr>
        <p:txBody>
          <a:bodyPr anchor="b"/>
          <a:lstStyle>
            <a:lvl1pPr algn="ctr">
              <a:defRPr sz="9000"/>
            </a:lvl1pPr>
          </a:lstStyle>
          <a:p>
            <a:r>
              <a:rPr lang="fr-FR"/>
              <a:t>Modifiez le style du titre</a:t>
            </a:r>
            <a:endParaRPr lang="en-US" dirty="0"/>
          </a:p>
        </p:txBody>
      </p:sp>
      <p:sp>
        <p:nvSpPr>
          <p:cNvPr id="3" name="Subtitle 2"/>
          <p:cNvSpPr>
            <a:spLocks noGrp="1"/>
          </p:cNvSpPr>
          <p:nvPr>
            <p:ph type="subTitle" idx="1"/>
          </p:nvPr>
        </p:nvSpPr>
        <p:spPr>
          <a:xfrm>
            <a:off x="2286000" y="5403057"/>
            <a:ext cx="13716000" cy="248364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2D1AA453-D01B-48DE-A141-14EAAC197953}" type="datetimeFigureOut">
              <a:rPr lang="en-US" smtClean="0"/>
              <a:t>6/28/2026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4042354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D1AA453-D01B-48DE-A141-14EAAC197953}" type="datetimeFigureOut">
              <a:rPr lang="en-US" smtClean="0"/>
              <a:t>6/28/2026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3052658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7688"/>
            <a:ext cx="3943350" cy="871775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57300" y="547688"/>
            <a:ext cx="11601450" cy="871775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D1AA453-D01B-48DE-A141-14EAAC197953}" type="datetimeFigureOut">
              <a:rPr lang="en-US" smtClean="0"/>
              <a:t>6/28/2026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601990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D1AA453-D01B-48DE-A141-14EAAC197953}" type="datetimeFigureOut">
              <a:rPr lang="en-US" smtClean="0"/>
              <a:t>6/28/2026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2262416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247775" y="2564608"/>
            <a:ext cx="15773400" cy="4279106"/>
          </a:xfrm>
        </p:spPr>
        <p:txBody>
          <a:bodyPr anchor="b"/>
          <a:lstStyle>
            <a:lvl1pPr>
              <a:defRPr sz="9000"/>
            </a:lvl1pPr>
          </a:lstStyle>
          <a:p>
            <a:r>
              <a:rPr lang="fr-FR"/>
              <a:t>Modifiez le style du titre</a:t>
            </a:r>
            <a:endParaRPr lang="en-US" dirty="0"/>
          </a:p>
        </p:txBody>
      </p:sp>
      <p:sp>
        <p:nvSpPr>
          <p:cNvPr id="3" name="Text Placeholder 2"/>
          <p:cNvSpPr>
            <a:spLocks noGrp="1"/>
          </p:cNvSpPr>
          <p:nvPr>
            <p:ph type="body" idx="1"/>
          </p:nvPr>
        </p:nvSpPr>
        <p:spPr>
          <a:xfrm>
            <a:off x="1247775" y="6884195"/>
            <a:ext cx="15773400" cy="2250281"/>
          </a:xfr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2D1AA453-D01B-48DE-A141-14EAAC197953}" type="datetimeFigureOut">
              <a:rPr lang="en-US" smtClean="0"/>
              <a:t>6/28/2026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618683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57300" y="2738438"/>
            <a:ext cx="7772400" cy="652700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9258300" y="2738438"/>
            <a:ext cx="7772400" cy="652700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2D1AA453-D01B-48DE-A141-14EAAC197953}" type="datetimeFigureOut">
              <a:rPr lang="en-US" smtClean="0"/>
              <a:t>6/28/2026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1737728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259682" y="547688"/>
            <a:ext cx="15773400" cy="1988345"/>
          </a:xfrm>
        </p:spPr>
        <p:txBody>
          <a:bodyPr/>
          <a:lstStyle/>
          <a:p>
            <a:r>
              <a:rPr lang="fr-FR"/>
              <a:t>Modifiez le style du titre</a:t>
            </a:r>
            <a:endParaRPr lang="en-US" dirty="0"/>
          </a:p>
        </p:txBody>
      </p:sp>
      <p:sp>
        <p:nvSpPr>
          <p:cNvPr id="3" name="Text Placeholder 2"/>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fr-FR"/>
              <a:t>Cliquez pour modifier les styles du texte du masque</a:t>
            </a:r>
          </a:p>
        </p:txBody>
      </p:sp>
      <p:sp>
        <p:nvSpPr>
          <p:cNvPr id="4" name="Content Placeholder 3"/>
          <p:cNvSpPr>
            <a:spLocks noGrp="1"/>
          </p:cNvSpPr>
          <p:nvPr>
            <p:ph sz="half" idx="2"/>
          </p:nvPr>
        </p:nvSpPr>
        <p:spPr>
          <a:xfrm>
            <a:off x="1259683" y="3757613"/>
            <a:ext cx="7736681" cy="552688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fr-FR"/>
              <a:t>Cliquez pour modifier les styles du texte du masque</a:t>
            </a:r>
          </a:p>
        </p:txBody>
      </p:sp>
      <p:sp>
        <p:nvSpPr>
          <p:cNvPr id="6" name="Content Placeholder 5"/>
          <p:cNvSpPr>
            <a:spLocks noGrp="1"/>
          </p:cNvSpPr>
          <p:nvPr>
            <p:ph sz="quarter" idx="4"/>
          </p:nvPr>
        </p:nvSpPr>
        <p:spPr>
          <a:xfrm>
            <a:off x="9258300" y="3757613"/>
            <a:ext cx="7774782" cy="552688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2D1AA453-D01B-48DE-A141-14EAAC197953}" type="datetimeFigureOut">
              <a:rPr lang="en-US" smtClean="0"/>
              <a:t>6/28/2026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729808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2D1AA453-D01B-48DE-A141-14EAAC197953}" type="datetimeFigureOut">
              <a:rPr lang="en-US" smtClean="0"/>
              <a:t>6/28/2026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119432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1AA453-D01B-48DE-A141-14EAAC197953}" type="datetimeFigureOut">
              <a:rPr lang="en-US" smtClean="0"/>
              <a:t>6/28/2026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3165933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fr-FR"/>
              <a:t>Modifiez le style du titre</a:t>
            </a:r>
            <a:endParaRPr lang="en-US" dirty="0"/>
          </a:p>
        </p:txBody>
      </p:sp>
      <p:sp>
        <p:nvSpPr>
          <p:cNvPr id="3" name="Content Placeholder 2"/>
          <p:cNvSpPr>
            <a:spLocks noGrp="1"/>
          </p:cNvSpPr>
          <p:nvPr>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2D1AA453-D01B-48DE-A141-14EAAC197953}" type="datetimeFigureOut">
              <a:rPr lang="en-US" smtClean="0"/>
              <a:t>6/28/2026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1543770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fr-FR"/>
              <a:t>Modifiez le style du titre</a:t>
            </a:r>
            <a:endParaRPr lang="en-US" dirty="0"/>
          </a:p>
        </p:txBody>
      </p:sp>
      <p:sp>
        <p:nvSpPr>
          <p:cNvPr id="3" name="Picture Placeholder 2"/>
          <p:cNvSpPr>
            <a:spLocks noGrp="1" noChangeAspect="1"/>
          </p:cNvSpPr>
          <p:nvPr>
            <p:ph type="pic" idx="1"/>
          </p:nvPr>
        </p:nvSpPr>
        <p:spPr>
          <a:xfrm>
            <a:off x="7774782" y="1481138"/>
            <a:ext cx="9258300" cy="7310438"/>
          </a:xfrm>
        </p:spPr>
        <p:txBody>
          <a:bodyPr anchor="t"/>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2D1AA453-D01B-48DE-A141-14EAAC197953}" type="datetimeFigureOut">
              <a:rPr lang="en-US" smtClean="0"/>
              <a:t>6/28/2026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06332B-619C-42ED-A135-CC60550B3F5F}" type="slidenum">
              <a:rPr lang="en-US" smtClean="0"/>
              <a:t>‹N°›</a:t>
            </a:fld>
            <a:endParaRPr lang="en-US"/>
          </a:p>
        </p:txBody>
      </p:sp>
    </p:spTree>
    <p:extLst>
      <p:ext uri="{BB962C8B-B14F-4D97-AF65-F5344CB8AC3E}">
        <p14:creationId xmlns:p14="http://schemas.microsoft.com/office/powerpoint/2010/main" val="397419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2D1AA453-D01B-48DE-A141-14EAAC197953}" type="datetimeFigureOut">
              <a:rPr lang="en-US" smtClean="0"/>
              <a:t>6/28/2026</a:t>
            </a:fld>
            <a:endParaRPr lang="en-US"/>
          </a:p>
        </p:txBody>
      </p:sp>
      <p:sp>
        <p:nvSpPr>
          <p:cNvPr id="5" name="Footer Placeholder 4"/>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FA06332B-619C-42ED-A135-CC60550B3F5F}" type="slidenum">
              <a:rPr lang="en-US" smtClean="0"/>
              <a:t>‹N°›</a:t>
            </a:fld>
            <a:endParaRPr lang="en-US"/>
          </a:p>
        </p:txBody>
      </p:sp>
    </p:spTree>
    <p:extLst>
      <p:ext uri="{BB962C8B-B14F-4D97-AF65-F5344CB8AC3E}">
        <p14:creationId xmlns:p14="http://schemas.microsoft.com/office/powerpoint/2010/main" val="34192062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23.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23.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23.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9.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320.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microsoft.com/office/2007/relationships/hdphoto" Target="../media/hdphoto4.wdp"/><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5.png"/><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reen blue rock texture. Toned rough mountain surface texture. Crumbled. Close-up. Green blue rock texture. Toned rough mountain surface texture. Crumbled. Close-up. Dark teal rocky background with space for design. Fantasy. Rock - Object Stock Photo">
            <a:extLst>
              <a:ext uri="{FF2B5EF4-FFF2-40B4-BE49-F238E27FC236}">
                <a16:creationId xmlns:a16="http://schemas.microsoft.com/office/drawing/2014/main" id="{6A901E3A-C6EE-4393-A6EB-03258711CB2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067" r="15001" b="40122"/>
          <a:stretch/>
        </p:blipFill>
        <p:spPr bwMode="auto">
          <a:xfrm>
            <a:off x="-243840" y="-66055"/>
            <a:ext cx="18531840" cy="1041911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38CC433-A8E2-464F-82F4-2E5187E80121}"/>
              </a:ext>
            </a:extLst>
          </p:cNvPr>
          <p:cNvSpPr/>
          <p:nvPr/>
        </p:nvSpPr>
        <p:spPr>
          <a:xfrm>
            <a:off x="-121920" y="0"/>
            <a:ext cx="18531840" cy="10287000"/>
          </a:xfrm>
          <a:prstGeom prst="rect">
            <a:avLst/>
          </a:prstGeom>
          <a:gradFill flip="none" rotWithShape="1">
            <a:gsLst>
              <a:gs pos="80000">
                <a:schemeClr val="tx1">
                  <a:alpha val="0"/>
                </a:schemeClr>
              </a:gs>
              <a:gs pos="42000">
                <a:srgbClr val="000000"/>
              </a:gs>
              <a:gs pos="0">
                <a:schemeClr val="tx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Sous-titre 2">
            <a:extLst>
              <a:ext uri="{FF2B5EF4-FFF2-40B4-BE49-F238E27FC236}">
                <a16:creationId xmlns:a16="http://schemas.microsoft.com/office/drawing/2014/main" id="{7F2DB53C-A857-440D-9292-AA466C0FA962}"/>
              </a:ext>
            </a:extLst>
          </p:cNvPr>
          <p:cNvSpPr>
            <a:spLocks noGrp="1"/>
          </p:cNvSpPr>
          <p:nvPr>
            <p:ph type="subTitle" idx="1"/>
          </p:nvPr>
        </p:nvSpPr>
        <p:spPr>
          <a:xfrm>
            <a:off x="2076253" y="4645409"/>
            <a:ext cx="6667893" cy="4356879"/>
          </a:xfrm>
        </p:spPr>
        <p:txBody>
          <a:bodyPr>
            <a:normAutofit/>
          </a:bodyPr>
          <a:lstStyle/>
          <a:p>
            <a:pPr algn="l"/>
            <a:r>
              <a:rPr lang="en-CA" sz="2400" b="1" dirty="0">
                <a:gradFill>
                  <a:gsLst>
                    <a:gs pos="100000">
                      <a:schemeClr val="bg1"/>
                    </a:gs>
                    <a:gs pos="44000">
                      <a:srgbClr val="68B1D6"/>
                    </a:gs>
                  </a:gsLst>
                  <a:lin ang="18900000" scaled="1"/>
                </a:gradFill>
                <a:latin typeface="Copperplate Gothic Bold" panose="020E0705020206020404" pitchFamily="34" charset="0"/>
              </a:rPr>
              <a:t>Frédéric Girard, </a:t>
            </a:r>
            <a:r>
              <a:rPr lang="en-CA" sz="1800" dirty="0">
                <a:gradFill>
                  <a:gsLst>
                    <a:gs pos="100000">
                      <a:schemeClr val="bg1"/>
                    </a:gs>
                    <a:gs pos="44000">
                      <a:srgbClr val="68B1D6"/>
                    </a:gs>
                  </a:gsLst>
                  <a:lin ang="18900000" scaled="1"/>
                </a:gradFill>
                <a:latin typeface="Copperplate Gothic Bold" panose="020E0705020206020404" pitchFamily="34" charset="0"/>
              </a:rPr>
              <a:t>McGill University</a:t>
            </a:r>
          </a:p>
          <a:p>
            <a:pPr algn="l"/>
            <a:r>
              <a:rPr lang="en-CA" sz="2400" dirty="0">
                <a:gradFill>
                  <a:gsLst>
                    <a:gs pos="100000">
                      <a:schemeClr val="bg1"/>
                    </a:gs>
                    <a:gs pos="44000">
                      <a:srgbClr val="68B1D6"/>
                    </a:gs>
                  </a:gsLst>
                  <a:lin ang="18900000" scaled="1"/>
                </a:gradFill>
                <a:latin typeface="Copperplate Gothic Bold" panose="020E0705020206020404" pitchFamily="34" charset="0"/>
              </a:rPr>
              <a:t>David Hawkins, </a:t>
            </a:r>
            <a:r>
              <a:rPr lang="en-CA" sz="1800" dirty="0">
                <a:gradFill>
                  <a:gsLst>
                    <a:gs pos="100000">
                      <a:schemeClr val="bg1"/>
                    </a:gs>
                    <a:gs pos="44000">
                      <a:srgbClr val="68B1D6"/>
                    </a:gs>
                  </a:gsLst>
                  <a:lin ang="18900000" scaled="1"/>
                </a:gradFill>
                <a:latin typeface="Copperplate Gothic Bold" panose="020E0705020206020404" pitchFamily="34" charset="0"/>
              </a:rPr>
              <a:t>SNOLAB</a:t>
            </a:r>
          </a:p>
          <a:p>
            <a:pPr algn="l"/>
            <a:r>
              <a:rPr lang="en-CA" sz="2400" dirty="0">
                <a:gradFill>
                  <a:gsLst>
                    <a:gs pos="100000">
                      <a:schemeClr val="bg1"/>
                    </a:gs>
                    <a:gs pos="44000">
                      <a:srgbClr val="68B1D6"/>
                    </a:gs>
                  </a:gsLst>
                  <a:lin ang="18900000" scaled="1"/>
                </a:gradFill>
                <a:latin typeface="Copperplate Gothic Bold" panose="020E0705020206020404" pitchFamily="34" charset="0"/>
              </a:rPr>
              <a:t>Chris </a:t>
            </a:r>
            <a:r>
              <a:rPr lang="en-CA" sz="2400" dirty="0" err="1">
                <a:gradFill>
                  <a:gsLst>
                    <a:gs pos="100000">
                      <a:schemeClr val="bg1"/>
                    </a:gs>
                    <a:gs pos="44000">
                      <a:srgbClr val="68B1D6"/>
                    </a:gs>
                  </a:gsLst>
                  <a:lin ang="18900000" scaled="1"/>
                </a:gradFill>
                <a:latin typeface="Copperplate Gothic Bold" panose="020E0705020206020404" pitchFamily="34" charset="0"/>
              </a:rPr>
              <a:t>Jillings</a:t>
            </a:r>
            <a:r>
              <a:rPr lang="en-CA" sz="2400" dirty="0">
                <a:gradFill>
                  <a:gsLst>
                    <a:gs pos="100000">
                      <a:schemeClr val="bg1"/>
                    </a:gs>
                    <a:gs pos="44000">
                      <a:srgbClr val="68B1D6"/>
                    </a:gs>
                  </a:gsLst>
                  <a:lin ang="18900000" scaled="1"/>
                </a:gradFill>
                <a:latin typeface="Copperplate Gothic Bold" panose="020E0705020206020404" pitchFamily="34" charset="0"/>
              </a:rPr>
              <a:t>, </a:t>
            </a:r>
            <a:r>
              <a:rPr lang="en-CA" sz="1800" dirty="0">
                <a:gradFill>
                  <a:gsLst>
                    <a:gs pos="100000">
                      <a:schemeClr val="bg1"/>
                    </a:gs>
                    <a:gs pos="44000">
                      <a:srgbClr val="68B1D6"/>
                    </a:gs>
                  </a:gsLst>
                  <a:lin ang="18900000" scaled="1"/>
                </a:gradFill>
                <a:latin typeface="Copperplate Gothic Bold" panose="020E0705020206020404" pitchFamily="34" charset="0"/>
              </a:rPr>
              <a:t>SNOLAB</a:t>
            </a:r>
          </a:p>
          <a:p>
            <a:pPr algn="l"/>
            <a:endParaRPr lang="en-CA" sz="2000" dirty="0"/>
          </a:p>
          <a:p>
            <a:pPr algn="l"/>
            <a:r>
              <a:rPr lang="en-CA" sz="1600" dirty="0">
                <a:gradFill>
                  <a:gsLst>
                    <a:gs pos="100000">
                      <a:schemeClr val="bg1"/>
                    </a:gs>
                    <a:gs pos="44000">
                      <a:srgbClr val="68B1D6"/>
                    </a:gs>
                  </a:gsLst>
                  <a:lin ang="18900000" scaled="1"/>
                </a:gradFill>
                <a:latin typeface="Copperplate Gothic Bold" panose="020E0705020206020404" pitchFamily="34" charset="0"/>
              </a:rPr>
              <a:t>XLZD Collaboration Meeting</a:t>
            </a:r>
          </a:p>
          <a:p>
            <a:pPr algn="l"/>
            <a:r>
              <a:rPr lang="en-CA" sz="1600" dirty="0">
                <a:gradFill>
                  <a:gsLst>
                    <a:gs pos="100000">
                      <a:schemeClr val="bg1"/>
                    </a:gs>
                    <a:gs pos="44000">
                      <a:srgbClr val="68B1D6"/>
                    </a:gs>
                  </a:gsLst>
                  <a:lin ang="18900000" scaled="1"/>
                </a:gradFill>
                <a:latin typeface="Copperplate Gothic Bold" panose="020E0705020206020404" pitchFamily="34" charset="0"/>
              </a:rPr>
              <a:t>Zürich, 2026</a:t>
            </a:r>
          </a:p>
        </p:txBody>
      </p:sp>
      <p:grpSp>
        <p:nvGrpSpPr>
          <p:cNvPr id="2" name="Groupe 1">
            <a:extLst>
              <a:ext uri="{FF2B5EF4-FFF2-40B4-BE49-F238E27FC236}">
                <a16:creationId xmlns:a16="http://schemas.microsoft.com/office/drawing/2014/main" id="{D730DC7A-5FB8-4CA7-BF11-80EE7D7C21CA}"/>
              </a:ext>
            </a:extLst>
          </p:cNvPr>
          <p:cNvGrpSpPr/>
          <p:nvPr/>
        </p:nvGrpSpPr>
        <p:grpSpPr>
          <a:xfrm>
            <a:off x="1403335" y="7686339"/>
            <a:ext cx="6092940" cy="1382004"/>
            <a:chOff x="5900387" y="7753529"/>
            <a:chExt cx="6092940" cy="1382004"/>
          </a:xfrm>
        </p:grpSpPr>
        <p:pic>
          <p:nvPicPr>
            <p:cNvPr id="29" name="Image 28">
              <a:extLst>
                <a:ext uri="{FF2B5EF4-FFF2-40B4-BE49-F238E27FC236}">
                  <a16:creationId xmlns:a16="http://schemas.microsoft.com/office/drawing/2014/main" id="{7072D27A-9C12-44A7-8F75-AEC4CAC062DF}"/>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900387" y="7938739"/>
              <a:ext cx="2817265" cy="1011585"/>
            </a:xfrm>
            <a:prstGeom prst="rect">
              <a:avLst/>
            </a:prstGeom>
            <a:effectLst>
              <a:glow rad="101600">
                <a:schemeClr val="bg1">
                  <a:alpha val="60000"/>
                </a:schemeClr>
              </a:glow>
            </a:effectLst>
          </p:spPr>
        </p:pic>
        <p:pic>
          <p:nvPicPr>
            <p:cNvPr id="1026" name="Picture 2" descr="SNOLAB | SciVideos">
              <a:extLst>
                <a:ext uri="{FF2B5EF4-FFF2-40B4-BE49-F238E27FC236}">
                  <a16:creationId xmlns:a16="http://schemas.microsoft.com/office/drawing/2014/main" id="{C21AA09E-5FCA-4A6D-9F22-2AA1A678003B}"/>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rcRect t="21370" r="11695" b="21370"/>
            <a:stretch/>
          </p:blipFill>
          <p:spPr bwMode="auto">
            <a:xfrm>
              <a:off x="8794490" y="7753529"/>
              <a:ext cx="3198837" cy="1382004"/>
            </a:xfrm>
            <a:prstGeom prst="rect">
              <a:avLst/>
            </a:prstGeom>
            <a:noFill/>
            <a:effectLst>
              <a:glow rad="101600">
                <a:schemeClr val="bg1">
                  <a:alpha val="60000"/>
                </a:schemeClr>
              </a:glow>
            </a:effectLst>
            <a:extLst>
              <a:ext uri="{909E8E84-426E-40DD-AFC4-6F175D3DCCD1}">
                <a14:hiddenFill xmlns:a14="http://schemas.microsoft.com/office/drawing/2010/main">
                  <a:solidFill>
                    <a:srgbClr val="FFFFFF"/>
                  </a:solidFill>
                </a14:hiddenFill>
              </a:ext>
            </a:extLst>
          </p:spPr>
        </p:pic>
      </p:grpSp>
      <p:sp>
        <p:nvSpPr>
          <p:cNvPr id="6" name="Titre 1">
            <a:extLst>
              <a:ext uri="{FF2B5EF4-FFF2-40B4-BE49-F238E27FC236}">
                <a16:creationId xmlns:a16="http://schemas.microsoft.com/office/drawing/2014/main" id="{1B343E3B-E4B3-4962-8DCE-8E639282AFAE}"/>
              </a:ext>
            </a:extLst>
          </p:cNvPr>
          <p:cNvSpPr>
            <a:spLocks noGrp="1"/>
          </p:cNvSpPr>
          <p:nvPr>
            <p:ph type="ctrTitle"/>
          </p:nvPr>
        </p:nvSpPr>
        <p:spPr>
          <a:xfrm>
            <a:off x="1138237" y="791601"/>
            <a:ext cx="8543926" cy="2865999"/>
          </a:xfrm>
          <a:effectLst>
            <a:glow rad="127000">
              <a:schemeClr val="bg1"/>
            </a:glow>
          </a:effectLst>
        </p:spPr>
        <p:txBody>
          <a:bodyPr>
            <a:noAutofit/>
          </a:bodyPr>
          <a:lstStyle/>
          <a:p>
            <a:pPr algn="l"/>
            <a:r>
              <a:rPr lang="en-US" sz="4400" dirty="0">
                <a:gradFill flip="none" rotWithShape="1">
                  <a:gsLst>
                    <a:gs pos="100000">
                      <a:schemeClr val="bg1"/>
                    </a:gs>
                    <a:gs pos="44000">
                      <a:srgbClr val="68B1D6"/>
                    </a:gs>
                  </a:gsLst>
                  <a:lin ang="18900000" scaled="1"/>
                  <a:tileRect/>
                </a:gradFill>
                <a:latin typeface="Copperplate Gothic Bold" panose="020E0705020206020404" pitchFamily="34" charset="0"/>
              </a:rPr>
              <a:t>Exploring Concepts for </a:t>
            </a:r>
            <a:r>
              <a:rPr lang="en-US" sz="4400" dirty="0" err="1">
                <a:gradFill flip="none" rotWithShape="1">
                  <a:gsLst>
                    <a:gs pos="100000">
                      <a:schemeClr val="bg1"/>
                    </a:gs>
                    <a:gs pos="44000">
                      <a:srgbClr val="68B1D6"/>
                    </a:gs>
                  </a:gsLst>
                  <a:lin ang="18900000" scaled="1"/>
                  <a:tileRect/>
                </a:gradFill>
                <a:latin typeface="Copperplate Gothic Bold" panose="020E0705020206020404" pitchFamily="34" charset="0"/>
              </a:rPr>
              <a:t>ReStoX</a:t>
            </a:r>
            <a:r>
              <a:rPr lang="en-US" sz="4400" dirty="0">
                <a:gradFill flip="none" rotWithShape="1">
                  <a:gsLst>
                    <a:gs pos="100000">
                      <a:schemeClr val="bg1"/>
                    </a:gs>
                    <a:gs pos="44000">
                      <a:srgbClr val="68B1D6"/>
                    </a:gs>
                  </a:gsLst>
                  <a:lin ang="18900000" scaled="1"/>
                  <a:tileRect/>
                </a:gradFill>
                <a:latin typeface="Copperplate Gothic Bold" panose="020E0705020206020404" pitchFamily="34" charset="0"/>
              </a:rPr>
              <a:t> at SNOLAB</a:t>
            </a:r>
            <a:endParaRPr lang="en-CA" sz="2800" dirty="0">
              <a:gradFill flip="none" rotWithShape="1">
                <a:gsLst>
                  <a:gs pos="100000">
                    <a:schemeClr val="bg1"/>
                  </a:gs>
                  <a:gs pos="44000">
                    <a:srgbClr val="68B1D6"/>
                  </a:gs>
                </a:gsLst>
                <a:lin ang="18900000" scaled="1"/>
                <a:tileRect/>
              </a:gradFill>
              <a:latin typeface="Copperplate Gothic Bold" panose="020E0705020206020404" pitchFamily="34" charset="0"/>
            </a:endParaRPr>
          </a:p>
        </p:txBody>
      </p:sp>
      <p:pic>
        <p:nvPicPr>
          <p:cNvPr id="8" name="Image 7">
            <a:extLst>
              <a:ext uri="{FF2B5EF4-FFF2-40B4-BE49-F238E27FC236}">
                <a16:creationId xmlns:a16="http://schemas.microsoft.com/office/drawing/2014/main" id="{74D16EDF-3627-46F7-931B-E2B5EDDCAEE9}"/>
              </a:ext>
            </a:extLst>
          </p:cNvPr>
          <p:cNvPicPr>
            <a:picLocks noChangeAspect="1"/>
          </p:cNvPicPr>
          <p:nvPr/>
        </p:nvPicPr>
        <p:blipFill rotWithShape="1">
          <a:blip r:embed="rId7">
            <a:extLst>
              <a:ext uri="{28A0092B-C50C-407E-A947-70E740481C1C}">
                <a14:useLocalDpi xmlns:a14="http://schemas.microsoft.com/office/drawing/2010/main" val="0"/>
              </a:ext>
            </a:extLst>
          </a:blip>
          <a:srcRect r="21809"/>
          <a:stretch/>
        </p:blipFill>
        <p:spPr>
          <a:xfrm>
            <a:off x="9417064" y="557881"/>
            <a:ext cx="7658929" cy="9795174"/>
          </a:xfrm>
          <a:prstGeom prst="rect">
            <a:avLst/>
          </a:prstGeom>
          <a:effectLst>
            <a:glow rad="1270000">
              <a:schemeClr val="bg1">
                <a:alpha val="20000"/>
              </a:schemeClr>
            </a:glow>
          </a:effectLst>
        </p:spPr>
      </p:pic>
      <p:pic>
        <p:nvPicPr>
          <p:cNvPr id="9" name="Image 8">
            <a:extLst>
              <a:ext uri="{FF2B5EF4-FFF2-40B4-BE49-F238E27FC236}">
                <a16:creationId xmlns:a16="http://schemas.microsoft.com/office/drawing/2014/main" id="{253F4401-5D43-45EA-8381-A338F415E3B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302338" y="5041900"/>
            <a:ext cx="1376447" cy="4374390"/>
          </a:xfrm>
          <a:prstGeom prst="rect">
            <a:avLst/>
          </a:prstGeom>
          <a:effectLst/>
        </p:spPr>
      </p:pic>
    </p:spTree>
    <p:extLst>
      <p:ext uri="{BB962C8B-B14F-4D97-AF65-F5344CB8AC3E}">
        <p14:creationId xmlns:p14="http://schemas.microsoft.com/office/powerpoint/2010/main" val="19885592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9444957" cy="1988345"/>
              </a:xfrm>
            </p:spPr>
            <p:txBody>
              <a:bodyPr>
                <a:normAutofit/>
              </a:bodyPr>
              <a:lstStyle/>
              <a:p>
                <a:r>
                  <a:rPr lang="en-GB" sz="5400" dirty="0">
                    <a:latin typeface="Arial" panose="020B0604020202020204" pitchFamily="34" charset="0"/>
                    <a:cs typeface="Arial" panose="020B0604020202020204" pitchFamily="34" charset="0"/>
                  </a:rPr>
                  <a:t>2) 40</a:t>
                </a:r>
                <a14:m>
                  <m:oMath xmlns:m="http://schemas.openxmlformats.org/officeDocument/2006/math">
                    <m:r>
                      <a:rPr lang="fr-CA" sz="5400" b="0" i="1" smtClean="0">
                        <a:latin typeface="Cambria Math" panose="02040503050406030204" pitchFamily="18" charset="0"/>
                        <a:cs typeface="Arial" panose="020B0604020202020204" pitchFamily="34" charset="0"/>
                      </a:rPr>
                      <m:t>×</m:t>
                    </m:r>
                  </m:oMath>
                </a14:m>
                <a:r>
                  <a:rPr lang="en-GB" sz="5400" dirty="0">
                    <a:latin typeface="Arial" panose="020B0604020202020204" pitchFamily="34" charset="0"/>
                    <a:cs typeface="Arial" panose="020B0604020202020204" pitchFamily="34" charset="0"/>
                  </a:rPr>
                  <a:t> 2.5 tonnes </a:t>
                </a:r>
                <a:r>
                  <a:rPr lang="en-GB" sz="5400" dirty="0" err="1">
                    <a:latin typeface="Arial" panose="020B0604020202020204" pitchFamily="34" charset="0"/>
                    <a:cs typeface="Arial" panose="020B0604020202020204" pitchFamily="34" charset="0"/>
                  </a:rPr>
                  <a:t>ReStoX</a:t>
                </a:r>
                <a:r>
                  <a:rPr lang="en-GB" sz="5400" dirty="0">
                    <a:latin typeface="Arial" panose="020B0604020202020204" pitchFamily="34" charset="0"/>
                    <a:cs typeface="Arial" panose="020B0604020202020204" pitchFamily="34" charset="0"/>
                  </a:rPr>
                  <a:t> in BAR expansion</a:t>
                </a:r>
              </a:p>
            </p:txBody>
          </p:sp>
        </mc:Choice>
        <mc:Fallback xmlns="">
          <p:sp>
            <p:nvSpPr>
              <p:cNvPr id="2" name="Titre 1">
                <a:extLst>
                  <a:ext uri="{FF2B5EF4-FFF2-40B4-BE49-F238E27FC236}">
                    <a16:creationId xmlns:a16="http://schemas.microsoft.com/office/drawing/2014/main" id="{E3C78655-ECC5-8971-01C0-CDD200CBB500}"/>
                  </a:ext>
                </a:extLst>
              </p:cNvPr>
              <p:cNvSpPr>
                <a:spLocks noGrp="1" noRot="1" noChangeAspect="1" noMove="1" noResize="1" noEditPoints="1" noAdjustHandles="1" noChangeArrowheads="1" noChangeShapeType="1" noTextEdit="1"/>
              </p:cNvSpPr>
              <p:nvPr>
                <p:ph type="title"/>
              </p:nvPr>
            </p:nvSpPr>
            <p:spPr>
              <a:xfrm>
                <a:off x="562643" y="547688"/>
                <a:ext cx="9444957" cy="1988345"/>
              </a:xfrm>
              <a:blipFill>
                <a:blip r:embed="rId3"/>
                <a:stretch>
                  <a:fillRect l="-3419" t="-2147" b="-8282"/>
                </a:stretch>
              </a:blipFill>
            </p:spPr>
            <p:txBody>
              <a:bodyPr/>
              <a:lstStyle/>
              <a:p>
                <a:r>
                  <a:rPr lang="fr-CA">
                    <a:noFill/>
                  </a:rPr>
                  <a:t> </a:t>
                </a:r>
              </a:p>
            </p:txBody>
          </p:sp>
        </mc:Fallback>
      </mc:AlternateContent>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84998D34-CAFE-4B79-9198-7CD58B935621}"/>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5AB33C51-3065-42BA-9C82-59BC5223A235}"/>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0997844F-F477-4156-958F-2C1D6A093A24}"/>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0D26BA5F-CFDA-4414-931E-BB896A1E8E95}"/>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10</a:t>
            </a:fld>
            <a:endParaRPr lang="en-CA" sz="2800" dirty="0">
              <a:solidFill>
                <a:schemeClr val="bg1"/>
              </a:solidFill>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35864BA3-0D71-4741-A0B8-A1540255DFE7}"/>
              </a:ext>
            </a:extLst>
          </p:cNvPr>
          <p:cNvSpPr/>
          <p:nvPr/>
        </p:nvSpPr>
        <p:spPr>
          <a:xfrm>
            <a:off x="15577258" y="302313"/>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err="1">
                <a:effectLst>
                  <a:glow rad="127000">
                    <a:schemeClr val="accent2"/>
                  </a:glow>
                </a:effectLst>
              </a:rPr>
              <a:t>Conceptual</a:t>
            </a:r>
            <a:endParaRPr lang="fr-CA" dirty="0">
              <a:effectLst>
                <a:glow rad="127000">
                  <a:schemeClr val="accent2"/>
                </a:glow>
              </a:effectLst>
            </a:endParaRPr>
          </a:p>
        </p:txBody>
      </p:sp>
      <p:sp>
        <p:nvSpPr>
          <p:cNvPr id="29" name="Espace réservé du contenu 2">
            <a:extLst>
              <a:ext uri="{FF2B5EF4-FFF2-40B4-BE49-F238E27FC236}">
                <a16:creationId xmlns:a16="http://schemas.microsoft.com/office/drawing/2014/main" id="{0190A60F-B700-4165-8B7F-629FF11A1BC3}"/>
              </a:ext>
            </a:extLst>
          </p:cNvPr>
          <p:cNvSpPr txBox="1">
            <a:spLocks/>
          </p:cNvSpPr>
          <p:nvPr/>
        </p:nvSpPr>
        <p:spPr>
          <a:xfrm>
            <a:off x="628132" y="2382355"/>
            <a:ext cx="6256079"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fr-CA" sz="2400" dirty="0">
                <a:latin typeface="Arial" panose="020B0604020202020204" pitchFamily="34" charset="0"/>
                <a:cs typeface="Arial" panose="020B0604020202020204" pitchFamily="34" charset="0"/>
              </a:rPr>
              <a:t>20 pairs of </a:t>
            </a:r>
            <a:r>
              <a:rPr lang="fr-CA" sz="2400" dirty="0" err="1">
                <a:latin typeface="Arial" panose="020B0604020202020204" pitchFamily="34" charset="0"/>
                <a:cs typeface="Arial" panose="020B0604020202020204" pitchFamily="34" charset="0"/>
              </a:rPr>
              <a:t>ReStoX</a:t>
            </a:r>
            <a:endParaRPr lang="fr-CA" sz="2400" dirty="0">
              <a:latin typeface="Arial" panose="020B0604020202020204" pitchFamily="34" charset="0"/>
              <a:cs typeface="Arial" panose="020B0604020202020204" pitchFamily="34" charset="0"/>
            </a:endParaRPr>
          </a:p>
          <a:p>
            <a:pPr>
              <a:lnSpc>
                <a:spcPct val="100000"/>
              </a:lnSpc>
            </a:pPr>
            <a:r>
              <a:rPr lang="fr-CA" sz="2400" dirty="0">
                <a:latin typeface="Arial" panose="020B0604020202020204" pitchFamily="34" charset="0"/>
                <a:cs typeface="Arial" panose="020B0604020202020204" pitchFamily="34" charset="0"/>
              </a:rPr>
              <a:t>Design </a:t>
            </a:r>
            <a:r>
              <a:rPr lang="fr-CA" sz="2400" dirty="0" err="1">
                <a:latin typeface="Arial" panose="020B0604020202020204" pitchFamily="34" charset="0"/>
                <a:cs typeface="Arial" panose="020B0604020202020204" pitchFamily="34" charset="0"/>
              </a:rPr>
              <a:t>driven</a:t>
            </a:r>
            <a:r>
              <a:rPr lang="fr-CA" sz="2400" dirty="0">
                <a:latin typeface="Arial" panose="020B0604020202020204" pitchFamily="34" charset="0"/>
                <a:cs typeface="Arial" panose="020B0604020202020204" pitchFamily="34" charset="0"/>
              </a:rPr>
              <a:t> by maximum size and </a:t>
            </a:r>
            <a:r>
              <a:rPr lang="fr-CA" sz="2400" dirty="0" err="1">
                <a:latin typeface="Arial" panose="020B0604020202020204" pitchFamily="34" charset="0"/>
                <a:cs typeface="Arial" panose="020B0604020202020204" pitchFamily="34" charset="0"/>
              </a:rPr>
              <a:t>weight</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that</a:t>
            </a:r>
            <a:r>
              <a:rPr lang="fr-CA" sz="2400" dirty="0">
                <a:latin typeface="Arial" panose="020B0604020202020204" pitchFamily="34" charset="0"/>
                <a:cs typeface="Arial" panose="020B0604020202020204" pitchFamily="34" charset="0"/>
              </a:rPr>
              <a:t> can </a:t>
            </a:r>
            <a:r>
              <a:rPr lang="fr-CA" sz="2400" dirty="0" err="1">
                <a:latin typeface="Arial" panose="020B0604020202020204" pitchFamily="34" charset="0"/>
                <a:cs typeface="Arial" panose="020B0604020202020204" pitchFamily="34" charset="0"/>
              </a:rPr>
              <a:t>be</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transported</a:t>
            </a:r>
            <a:r>
              <a:rPr lang="fr-CA" sz="2400" dirty="0">
                <a:latin typeface="Arial" panose="020B0604020202020204" pitchFamily="34" charset="0"/>
                <a:cs typeface="Arial" panose="020B0604020202020204" pitchFamily="34" charset="0"/>
              </a:rPr>
              <a:t> in the cage</a:t>
            </a:r>
          </a:p>
          <a:p>
            <a:pPr>
              <a:lnSpc>
                <a:spcPct val="100000"/>
              </a:lnSpc>
            </a:pPr>
            <a:r>
              <a:rPr lang="fr-CA" sz="2400" dirty="0">
                <a:latin typeface="Arial" panose="020B0604020202020204" pitchFamily="34" charset="0"/>
                <a:cs typeface="Arial" panose="020B0604020202020204" pitchFamily="34" charset="0"/>
              </a:rPr>
              <a:t>Volume: 1.9 m</a:t>
            </a:r>
            <a:r>
              <a:rPr lang="fr-CA" sz="2400" baseline="30000" dirty="0">
                <a:latin typeface="Arial" panose="020B0604020202020204" pitchFamily="34" charset="0"/>
                <a:cs typeface="Arial" panose="020B0604020202020204" pitchFamily="34" charset="0"/>
              </a:rPr>
              <a:t>3</a:t>
            </a:r>
            <a:r>
              <a:rPr lang="fr-CA" sz="2400" dirty="0">
                <a:latin typeface="Arial" panose="020B0604020202020204" pitchFamily="34" charset="0"/>
                <a:cs typeface="Arial" panose="020B0604020202020204" pitchFamily="34" charset="0"/>
              </a:rPr>
              <a:t>, 2.5 tonne Xe at room </a:t>
            </a:r>
            <a:r>
              <a:rPr lang="fr-CA" sz="2400" dirty="0" err="1">
                <a:latin typeface="Arial" panose="020B0604020202020204" pitchFamily="34" charset="0"/>
                <a:cs typeface="Arial" panose="020B0604020202020204" pitchFamily="34" charset="0"/>
              </a:rPr>
              <a:t>temperature</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each</a:t>
            </a:r>
            <a:r>
              <a:rPr lang="fr-CA" sz="2400" dirty="0">
                <a:latin typeface="Arial" panose="020B0604020202020204" pitchFamily="34" charset="0"/>
                <a:cs typeface="Arial" panose="020B0604020202020204" pitchFamily="34" charset="0"/>
              </a:rPr>
              <a:t> (73 bar + full vacuum)</a:t>
            </a:r>
          </a:p>
          <a:p>
            <a:pPr>
              <a:lnSpc>
                <a:spcPct val="100000"/>
              </a:lnSpc>
            </a:pPr>
            <a:r>
              <a:rPr lang="fr-CA" sz="2400" dirty="0" err="1">
                <a:latin typeface="Arial" panose="020B0604020202020204" pitchFamily="34" charset="0"/>
                <a:cs typeface="Arial" panose="020B0604020202020204" pitchFamily="34" charset="0"/>
              </a:rPr>
              <a:t>Crystalliser</a:t>
            </a:r>
            <a:r>
              <a:rPr lang="fr-CA" sz="2400" dirty="0">
                <a:latin typeface="Arial" panose="020B0604020202020204" pitchFamily="34" charset="0"/>
                <a:cs typeface="Arial" panose="020B0604020202020204" pitchFamily="34" charset="0"/>
              </a:rPr>
              <a:t>: 8 kW </a:t>
            </a:r>
            <a:r>
              <a:rPr lang="fr-CA" sz="2400" dirty="0" err="1">
                <a:latin typeface="Arial" panose="020B0604020202020204" pitchFamily="34" charset="0"/>
                <a:cs typeface="Arial" panose="020B0604020202020204" pitchFamily="34" charset="0"/>
              </a:rPr>
              <a:t>cooling</a:t>
            </a:r>
            <a:r>
              <a:rPr lang="fr-CA" sz="2400" dirty="0">
                <a:latin typeface="Arial" panose="020B0604020202020204" pitchFamily="34" charset="0"/>
                <a:cs typeface="Arial" panose="020B0604020202020204" pitchFamily="34" charset="0"/>
              </a:rPr>
              <a:t> power</a:t>
            </a:r>
          </a:p>
          <a:p>
            <a:pPr lvl="1">
              <a:lnSpc>
                <a:spcPct val="100000"/>
              </a:lnSpc>
            </a:pPr>
            <a:r>
              <a:rPr lang="fr-CA" sz="2000" dirty="0" err="1">
                <a:latin typeface="Arial" panose="020B0604020202020204" pitchFamily="34" charset="0"/>
                <a:cs typeface="Arial" panose="020B0604020202020204" pitchFamily="34" charset="0"/>
              </a:rPr>
              <a:t>nEXO</a:t>
            </a:r>
            <a:r>
              <a:rPr lang="fr-CA" sz="2000" dirty="0">
                <a:latin typeface="Arial" panose="020B0604020202020204" pitchFamily="34" charset="0"/>
                <a:cs typeface="Arial" panose="020B0604020202020204" pitchFamily="34" charset="0"/>
              </a:rPr>
              <a:t> </a:t>
            </a:r>
            <a:r>
              <a:rPr lang="fr-CA" sz="2000" dirty="0" err="1">
                <a:latin typeface="Arial" panose="020B0604020202020204" pitchFamily="34" charset="0"/>
                <a:cs typeface="Arial" panose="020B0604020202020204" pitchFamily="34" charset="0"/>
              </a:rPr>
              <a:t>required</a:t>
            </a:r>
            <a:r>
              <a:rPr lang="fr-CA" sz="2000" dirty="0">
                <a:latin typeface="Arial" panose="020B0604020202020204" pitchFamily="34" charset="0"/>
                <a:cs typeface="Arial" panose="020B0604020202020204" pitchFamily="34" charset="0"/>
              </a:rPr>
              <a:t> </a:t>
            </a:r>
            <a:r>
              <a:rPr lang="fr-CA" sz="2000" dirty="0" err="1">
                <a:latin typeface="Arial" panose="020B0604020202020204" pitchFamily="34" charset="0"/>
                <a:cs typeface="Arial" panose="020B0604020202020204" pitchFamily="34" charset="0"/>
              </a:rPr>
              <a:t>two</a:t>
            </a:r>
            <a:r>
              <a:rPr lang="fr-CA" sz="2000" dirty="0">
                <a:latin typeface="Arial" panose="020B0604020202020204" pitchFamily="34" charset="0"/>
                <a:cs typeface="Arial" panose="020B0604020202020204" pitchFamily="34" charset="0"/>
              </a:rPr>
              <a:t> for </a:t>
            </a:r>
            <a:r>
              <a:rPr lang="fr-CA" sz="2000" dirty="0" err="1">
                <a:latin typeface="Arial" panose="020B0604020202020204" pitchFamily="34" charset="0"/>
                <a:cs typeface="Arial" panose="020B0604020202020204" pitchFamily="34" charset="0"/>
              </a:rPr>
              <a:t>redundancy</a:t>
            </a:r>
            <a:endParaRPr lang="fr-CA" sz="2000" dirty="0">
              <a:latin typeface="Arial" panose="020B0604020202020204" pitchFamily="34" charset="0"/>
              <a:cs typeface="Arial" panose="020B0604020202020204" pitchFamily="34" charset="0"/>
            </a:endParaRPr>
          </a:p>
          <a:p>
            <a:pPr>
              <a:lnSpc>
                <a:spcPct val="100000"/>
              </a:lnSpc>
            </a:pPr>
            <a:r>
              <a:rPr lang="fr-CA" sz="2400" dirty="0" err="1">
                <a:latin typeface="Arial" panose="020B0604020202020204" pitchFamily="34" charset="0"/>
                <a:cs typeface="Arial" panose="020B0604020202020204" pitchFamily="34" charset="0"/>
              </a:rPr>
              <a:t>Shroud</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keeps</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inner</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vessel</a:t>
            </a:r>
            <a:r>
              <a:rPr lang="fr-CA" sz="2400" dirty="0">
                <a:latin typeface="Arial" panose="020B0604020202020204" pitchFamily="34" charset="0"/>
                <a:cs typeface="Arial" panose="020B0604020202020204" pitchFamily="34" charset="0"/>
              </a:rPr>
              <a:t> cold </a:t>
            </a:r>
            <a:r>
              <a:rPr lang="fr-CA" sz="2400" dirty="0" err="1">
                <a:latin typeface="Arial" panose="020B0604020202020204" pitchFamily="34" charset="0"/>
                <a:cs typeface="Arial" panose="020B0604020202020204" pitchFamily="34" charset="0"/>
              </a:rPr>
              <a:t>using</a:t>
            </a:r>
            <a:r>
              <a:rPr lang="fr-CA" sz="2400" dirty="0">
                <a:latin typeface="Arial" panose="020B0604020202020204" pitchFamily="34" charset="0"/>
                <a:cs typeface="Arial" panose="020B0604020202020204" pitchFamily="34" charset="0"/>
              </a:rPr>
              <a:t>  0.1 kW of </a:t>
            </a:r>
            <a:r>
              <a:rPr lang="fr-CA" sz="2400" dirty="0" err="1">
                <a:latin typeface="Arial" panose="020B0604020202020204" pitchFamily="34" charset="0"/>
                <a:cs typeface="Arial" panose="020B0604020202020204" pitchFamily="34" charset="0"/>
              </a:rPr>
              <a:t>cooling</a:t>
            </a:r>
            <a:r>
              <a:rPr lang="fr-CA" sz="2400" dirty="0">
                <a:latin typeface="Arial" panose="020B0604020202020204" pitchFamily="34" charset="0"/>
                <a:cs typeface="Arial" panose="020B0604020202020204" pitchFamily="34" charset="0"/>
              </a:rPr>
              <a:t> power (LN</a:t>
            </a:r>
            <a:r>
              <a:rPr lang="fr-CA" sz="2400" baseline="-25000" dirty="0">
                <a:latin typeface="Arial" panose="020B0604020202020204" pitchFamily="34" charset="0"/>
                <a:cs typeface="Arial" panose="020B0604020202020204" pitchFamily="34" charset="0"/>
              </a:rPr>
              <a:t>2</a:t>
            </a:r>
            <a:r>
              <a:rPr lang="fr-CA" sz="2400" dirty="0">
                <a:latin typeface="Arial" panose="020B0604020202020204" pitchFamily="34" charset="0"/>
                <a:cs typeface="Arial" panose="020B0604020202020204" pitchFamily="34" charset="0"/>
              </a:rPr>
              <a:t>)</a:t>
            </a:r>
          </a:p>
          <a:p>
            <a:pPr>
              <a:lnSpc>
                <a:spcPct val="100000"/>
              </a:lnSpc>
            </a:pPr>
            <a:r>
              <a:rPr lang="fr-CA" sz="2400" dirty="0">
                <a:latin typeface="Arial" panose="020B0604020202020204" pitchFamily="34" charset="0"/>
                <a:cs typeface="Arial" panose="020B0604020202020204" pitchFamily="34" charset="0"/>
              </a:rPr>
              <a:t>One </a:t>
            </a:r>
            <a:r>
              <a:rPr lang="fr-CA" sz="2400" dirty="0" err="1">
                <a:latin typeface="Arial" panose="020B0604020202020204" pitchFamily="34" charset="0"/>
                <a:cs typeface="Arial" panose="020B0604020202020204" pitchFamily="34" charset="0"/>
              </a:rPr>
              <a:t>vessel</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with</a:t>
            </a:r>
            <a:r>
              <a:rPr lang="fr-CA" sz="2400" dirty="0">
                <a:latin typeface="Arial" panose="020B0604020202020204" pitchFamily="34" charset="0"/>
                <a:cs typeface="Arial" panose="020B0604020202020204" pitchFamily="34" charset="0"/>
              </a:rPr>
              <a:t> condenser for Xe </a:t>
            </a:r>
            <a:r>
              <a:rPr lang="fr-CA" sz="2400" dirty="0" err="1">
                <a:latin typeface="Arial" panose="020B0604020202020204" pitchFamily="34" charset="0"/>
                <a:cs typeface="Arial" panose="020B0604020202020204" pitchFamily="34" charset="0"/>
              </a:rPr>
              <a:t>liquefaction</a:t>
            </a:r>
            <a:endParaRPr lang="fr-CA" sz="2800" dirty="0">
              <a:latin typeface="Arial" panose="020B0604020202020204" pitchFamily="34" charset="0"/>
              <a:cs typeface="Arial" panose="020B0604020202020204" pitchFamily="34" charset="0"/>
            </a:endParaRPr>
          </a:p>
        </p:txBody>
      </p:sp>
      <p:grpSp>
        <p:nvGrpSpPr>
          <p:cNvPr id="6" name="Groupe 5">
            <a:extLst>
              <a:ext uri="{FF2B5EF4-FFF2-40B4-BE49-F238E27FC236}">
                <a16:creationId xmlns:a16="http://schemas.microsoft.com/office/drawing/2014/main" id="{2F857397-14F0-4384-9F1F-BEA640832112}"/>
              </a:ext>
            </a:extLst>
          </p:cNvPr>
          <p:cNvGrpSpPr/>
          <p:nvPr/>
        </p:nvGrpSpPr>
        <p:grpSpPr>
          <a:xfrm>
            <a:off x="5380515" y="1870358"/>
            <a:ext cx="12026887" cy="7690270"/>
            <a:chOff x="5228115" y="1546508"/>
            <a:chExt cx="12026887" cy="7690270"/>
          </a:xfrm>
        </p:grpSpPr>
        <p:pic>
          <p:nvPicPr>
            <p:cNvPr id="28" name="Image 27">
              <a:extLst>
                <a:ext uri="{FF2B5EF4-FFF2-40B4-BE49-F238E27FC236}">
                  <a16:creationId xmlns:a16="http://schemas.microsoft.com/office/drawing/2014/main" id="{0DF0E0C5-6655-4B03-967B-05D5DF936778}"/>
                </a:ext>
              </a:extLst>
            </p:cNvPr>
            <p:cNvPicPr>
              <a:picLocks noChangeAspect="1"/>
            </p:cNvPicPr>
            <p:nvPr/>
          </p:nvPicPr>
          <p:blipFill rotWithShape="1">
            <a:blip r:embed="rId4">
              <a:extLst>
                <a:ext uri="{28A0092B-C50C-407E-A947-70E740481C1C}">
                  <a14:useLocalDpi xmlns:a14="http://schemas.microsoft.com/office/drawing/2010/main" val="0"/>
                </a:ext>
              </a:extLst>
            </a:blip>
            <a:srcRect l="40610" t="22867" r="58382" b="74163"/>
            <a:stretch/>
          </p:blipFill>
          <p:spPr>
            <a:xfrm flipH="1">
              <a:off x="11532918" y="3654194"/>
              <a:ext cx="1287780" cy="308770"/>
            </a:xfrm>
            <a:prstGeom prst="rect">
              <a:avLst/>
            </a:prstGeom>
          </p:spPr>
        </p:pic>
        <p:pic>
          <p:nvPicPr>
            <p:cNvPr id="26" name="Image 25">
              <a:extLst>
                <a:ext uri="{FF2B5EF4-FFF2-40B4-BE49-F238E27FC236}">
                  <a16:creationId xmlns:a16="http://schemas.microsoft.com/office/drawing/2014/main" id="{44EA05BE-459E-4DC5-9CD3-44352BAE38B1}"/>
                </a:ext>
              </a:extLst>
            </p:cNvPr>
            <p:cNvPicPr>
              <a:picLocks noChangeAspect="1"/>
            </p:cNvPicPr>
            <p:nvPr/>
          </p:nvPicPr>
          <p:blipFill rotWithShape="1">
            <a:blip r:embed="rId4">
              <a:extLst>
                <a:ext uri="{28A0092B-C50C-407E-A947-70E740481C1C}">
                  <a14:useLocalDpi xmlns:a14="http://schemas.microsoft.com/office/drawing/2010/main" val="0"/>
                </a:ext>
              </a:extLst>
            </a:blip>
            <a:srcRect l="40610" t="22867" r="58382" b="74163"/>
            <a:stretch/>
          </p:blipFill>
          <p:spPr>
            <a:xfrm flipH="1">
              <a:off x="11498580" y="7784445"/>
              <a:ext cx="1287780" cy="308770"/>
            </a:xfrm>
            <a:prstGeom prst="rect">
              <a:avLst/>
            </a:prstGeom>
          </p:spPr>
        </p:pic>
        <p:pic>
          <p:nvPicPr>
            <p:cNvPr id="16" name="Image 15">
              <a:extLst>
                <a:ext uri="{FF2B5EF4-FFF2-40B4-BE49-F238E27FC236}">
                  <a16:creationId xmlns:a16="http://schemas.microsoft.com/office/drawing/2014/main" id="{5D147D5B-F49B-45B8-A7A3-9477BBDB03C5}"/>
                </a:ext>
              </a:extLst>
            </p:cNvPr>
            <p:cNvPicPr>
              <a:picLocks noChangeAspect="1"/>
            </p:cNvPicPr>
            <p:nvPr/>
          </p:nvPicPr>
          <p:blipFill rotWithShape="1">
            <a:blip r:embed="rId5">
              <a:extLst>
                <a:ext uri="{28A0092B-C50C-407E-A947-70E740481C1C}">
                  <a14:useLocalDpi xmlns:a14="http://schemas.microsoft.com/office/drawing/2010/main" val="0"/>
                </a:ext>
              </a:extLst>
            </a:blip>
            <a:srcRect t="14659" r="23009" b="14814"/>
            <a:stretch/>
          </p:blipFill>
          <p:spPr>
            <a:xfrm>
              <a:off x="7605366" y="1826422"/>
              <a:ext cx="8004683" cy="7332668"/>
            </a:xfrm>
            <a:prstGeom prst="rect">
              <a:avLst/>
            </a:prstGeom>
          </p:spPr>
        </p:pic>
        <p:pic>
          <p:nvPicPr>
            <p:cNvPr id="23" name="Image 22">
              <a:extLst>
                <a:ext uri="{FF2B5EF4-FFF2-40B4-BE49-F238E27FC236}">
                  <a16:creationId xmlns:a16="http://schemas.microsoft.com/office/drawing/2014/main" id="{282125EA-CB59-45EB-B317-D61211E3F6BD}"/>
                </a:ext>
              </a:extLst>
            </p:cNvPr>
            <p:cNvPicPr>
              <a:picLocks noChangeAspect="1"/>
            </p:cNvPicPr>
            <p:nvPr/>
          </p:nvPicPr>
          <p:blipFill rotWithShape="1">
            <a:blip r:embed="rId5">
              <a:extLst>
                <a:ext uri="{28A0092B-C50C-407E-A947-70E740481C1C}">
                  <a14:useLocalDpi xmlns:a14="http://schemas.microsoft.com/office/drawing/2010/main" val="0"/>
                </a:ext>
              </a:extLst>
            </a:blip>
            <a:srcRect t="14658" r="59403" b="14067"/>
            <a:stretch/>
          </p:blipFill>
          <p:spPr>
            <a:xfrm flipH="1">
              <a:off x="12535838" y="1826421"/>
              <a:ext cx="4220874" cy="7410357"/>
            </a:xfrm>
            <a:prstGeom prst="rect">
              <a:avLst/>
            </a:prstGeom>
          </p:spPr>
        </p:pic>
        <p:sp>
          <p:nvSpPr>
            <p:cNvPr id="4" name="Rectangle 3">
              <a:extLst>
                <a:ext uri="{FF2B5EF4-FFF2-40B4-BE49-F238E27FC236}">
                  <a16:creationId xmlns:a16="http://schemas.microsoft.com/office/drawing/2014/main" id="{A3AC1D1F-C830-4D65-B491-8E25685CD50B}"/>
                </a:ext>
              </a:extLst>
            </p:cNvPr>
            <p:cNvSpPr/>
            <p:nvPr/>
          </p:nvSpPr>
          <p:spPr>
            <a:xfrm>
              <a:off x="11885040" y="2590800"/>
              <a:ext cx="555625" cy="10560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25" name="Image 24">
              <a:extLst>
                <a:ext uri="{FF2B5EF4-FFF2-40B4-BE49-F238E27FC236}">
                  <a16:creationId xmlns:a16="http://schemas.microsoft.com/office/drawing/2014/main" id="{B07D8853-3205-4EE8-8C57-B5169B2CB411}"/>
                </a:ext>
              </a:extLst>
            </p:cNvPr>
            <p:cNvPicPr>
              <a:picLocks noChangeAspect="1"/>
            </p:cNvPicPr>
            <p:nvPr/>
          </p:nvPicPr>
          <p:blipFill rotWithShape="1">
            <a:blip r:embed="rId6">
              <a:extLst>
                <a:ext uri="{28A0092B-C50C-407E-A947-70E740481C1C}">
                  <a14:useLocalDpi xmlns:a14="http://schemas.microsoft.com/office/drawing/2010/main" val="0"/>
                </a:ext>
              </a:extLst>
            </a:blip>
            <a:srcRect l="40610" t="22867" r="58382" b="74163"/>
            <a:stretch/>
          </p:blipFill>
          <p:spPr>
            <a:xfrm flipH="1">
              <a:off x="11885039" y="2679916"/>
              <a:ext cx="580804" cy="308770"/>
            </a:xfrm>
            <a:prstGeom prst="rect">
              <a:avLst/>
            </a:prstGeom>
          </p:spPr>
        </p:pic>
        <p:cxnSp>
          <p:nvCxnSpPr>
            <p:cNvPr id="42" name="Connecteur droit avec flèche 41">
              <a:extLst>
                <a:ext uri="{FF2B5EF4-FFF2-40B4-BE49-F238E27FC236}">
                  <a16:creationId xmlns:a16="http://schemas.microsoft.com/office/drawing/2014/main" id="{D131B963-85AF-48ED-963A-8116B553AFE5}"/>
                </a:ext>
              </a:extLst>
            </p:cNvPr>
            <p:cNvCxnSpPr>
              <a:cxnSpLocks/>
            </p:cNvCxnSpPr>
            <p:nvPr/>
          </p:nvCxnSpPr>
          <p:spPr>
            <a:xfrm rot="900000">
              <a:off x="8559497" y="7330943"/>
              <a:ext cx="1800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43" name="ZoneTexte 42">
              <a:extLst>
                <a:ext uri="{FF2B5EF4-FFF2-40B4-BE49-F238E27FC236}">
                  <a16:creationId xmlns:a16="http://schemas.microsoft.com/office/drawing/2014/main" id="{548AA876-2597-4C6D-83BE-2A16B096CC50}"/>
                </a:ext>
              </a:extLst>
            </p:cNvPr>
            <p:cNvSpPr txBox="1"/>
            <p:nvPr/>
          </p:nvSpPr>
          <p:spPr>
            <a:xfrm>
              <a:off x="6909389" y="6870954"/>
              <a:ext cx="1699181" cy="369332"/>
            </a:xfrm>
            <a:prstGeom prst="rect">
              <a:avLst/>
            </a:prstGeom>
            <a:noFill/>
          </p:spPr>
          <p:txBody>
            <a:bodyPr wrap="square" rtlCol="0">
              <a:spAutoFit/>
            </a:bodyPr>
            <a:lstStyle/>
            <a:p>
              <a:pPr algn="r"/>
              <a:r>
                <a:rPr lang="fr-CA" dirty="0" err="1"/>
                <a:t>Crystallizer</a:t>
              </a:r>
              <a:endParaRPr lang="fr-CA" dirty="0"/>
            </a:p>
          </p:txBody>
        </p:sp>
        <p:cxnSp>
          <p:nvCxnSpPr>
            <p:cNvPr id="44" name="Connecteur droit avec flèche 43">
              <a:extLst>
                <a:ext uri="{FF2B5EF4-FFF2-40B4-BE49-F238E27FC236}">
                  <a16:creationId xmlns:a16="http://schemas.microsoft.com/office/drawing/2014/main" id="{1420348E-A7F1-466D-876B-C34C93762080}"/>
                </a:ext>
              </a:extLst>
            </p:cNvPr>
            <p:cNvCxnSpPr>
              <a:cxnSpLocks/>
            </p:cNvCxnSpPr>
            <p:nvPr/>
          </p:nvCxnSpPr>
          <p:spPr>
            <a:xfrm rot="900000">
              <a:off x="8577284" y="6282668"/>
              <a:ext cx="756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45" name="ZoneTexte 44">
              <a:extLst>
                <a:ext uri="{FF2B5EF4-FFF2-40B4-BE49-F238E27FC236}">
                  <a16:creationId xmlns:a16="http://schemas.microsoft.com/office/drawing/2014/main" id="{D8D41B9C-31FB-4FD1-8FD7-5DD1C33048E9}"/>
                </a:ext>
              </a:extLst>
            </p:cNvPr>
            <p:cNvSpPr txBox="1"/>
            <p:nvPr/>
          </p:nvSpPr>
          <p:spPr>
            <a:xfrm>
              <a:off x="6909389" y="5989540"/>
              <a:ext cx="1699181" cy="369332"/>
            </a:xfrm>
            <a:prstGeom prst="rect">
              <a:avLst/>
            </a:prstGeom>
            <a:noFill/>
          </p:spPr>
          <p:txBody>
            <a:bodyPr wrap="square" rtlCol="0">
              <a:spAutoFit/>
            </a:bodyPr>
            <a:lstStyle/>
            <a:p>
              <a:pPr algn="r"/>
              <a:r>
                <a:rPr lang="fr-CA" dirty="0" err="1"/>
                <a:t>Shroud</a:t>
              </a:r>
              <a:endParaRPr lang="fr-CA" dirty="0"/>
            </a:p>
          </p:txBody>
        </p:sp>
        <p:cxnSp>
          <p:nvCxnSpPr>
            <p:cNvPr id="46" name="Connecteur droit avec flèche 45">
              <a:extLst>
                <a:ext uri="{FF2B5EF4-FFF2-40B4-BE49-F238E27FC236}">
                  <a16:creationId xmlns:a16="http://schemas.microsoft.com/office/drawing/2014/main" id="{1B7437E3-B819-42B7-B91A-0D1DD034AEB3}"/>
                </a:ext>
              </a:extLst>
            </p:cNvPr>
            <p:cNvCxnSpPr>
              <a:cxnSpLocks/>
            </p:cNvCxnSpPr>
            <p:nvPr/>
          </p:nvCxnSpPr>
          <p:spPr>
            <a:xfrm rot="900000">
              <a:off x="8570537" y="3395519"/>
              <a:ext cx="1152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47" name="ZoneTexte 46">
              <a:extLst>
                <a:ext uri="{FF2B5EF4-FFF2-40B4-BE49-F238E27FC236}">
                  <a16:creationId xmlns:a16="http://schemas.microsoft.com/office/drawing/2014/main" id="{D699808C-4233-406B-A854-AAA0776037BC}"/>
                </a:ext>
              </a:extLst>
            </p:cNvPr>
            <p:cNvSpPr txBox="1"/>
            <p:nvPr/>
          </p:nvSpPr>
          <p:spPr>
            <a:xfrm>
              <a:off x="7327863" y="3032092"/>
              <a:ext cx="1280707" cy="692497"/>
            </a:xfrm>
            <a:prstGeom prst="rect">
              <a:avLst/>
            </a:prstGeom>
            <a:noFill/>
          </p:spPr>
          <p:txBody>
            <a:bodyPr wrap="square" rtlCol="0">
              <a:spAutoFit/>
            </a:bodyPr>
            <a:lstStyle/>
            <a:p>
              <a:pPr algn="r"/>
              <a:r>
                <a:rPr lang="fr-CA" dirty="0"/>
                <a:t>Condenser</a:t>
              </a:r>
            </a:p>
            <a:p>
              <a:pPr algn="r"/>
              <a:r>
                <a:rPr lang="fr-CA" sz="1050" dirty="0"/>
                <a:t>(Not </a:t>
              </a:r>
              <a:r>
                <a:rPr lang="fr-CA" sz="1050" dirty="0" err="1"/>
                <a:t>shown</a:t>
              </a:r>
              <a:r>
                <a:rPr lang="fr-CA" sz="1050" dirty="0"/>
                <a:t>, no </a:t>
              </a:r>
              <a:r>
                <a:rPr lang="fr-CA" sz="1050" dirty="0" err="1"/>
                <a:t>drawing</a:t>
              </a:r>
              <a:r>
                <a:rPr lang="fr-CA" sz="1050" dirty="0"/>
                <a:t> </a:t>
              </a:r>
              <a:r>
                <a:rPr lang="fr-CA" sz="1050" dirty="0" err="1"/>
                <a:t>available</a:t>
              </a:r>
              <a:r>
                <a:rPr lang="fr-CA" sz="1050" dirty="0"/>
                <a:t>)</a:t>
              </a:r>
            </a:p>
          </p:txBody>
        </p:sp>
        <p:cxnSp>
          <p:nvCxnSpPr>
            <p:cNvPr id="48" name="Connecteur droit avec flèche 47">
              <a:extLst>
                <a:ext uri="{FF2B5EF4-FFF2-40B4-BE49-F238E27FC236}">
                  <a16:creationId xmlns:a16="http://schemas.microsoft.com/office/drawing/2014/main" id="{9B61764B-BFC9-4504-9857-9E90A4942FAD}"/>
                </a:ext>
              </a:extLst>
            </p:cNvPr>
            <p:cNvCxnSpPr>
              <a:cxnSpLocks/>
            </p:cNvCxnSpPr>
            <p:nvPr/>
          </p:nvCxnSpPr>
          <p:spPr>
            <a:xfrm rot="900000">
              <a:off x="8572990" y="5076617"/>
              <a:ext cx="1008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49" name="ZoneTexte 48">
              <a:extLst>
                <a:ext uri="{FF2B5EF4-FFF2-40B4-BE49-F238E27FC236}">
                  <a16:creationId xmlns:a16="http://schemas.microsoft.com/office/drawing/2014/main" id="{708C3314-F37D-46FD-823B-1C52D5F043C5}"/>
                </a:ext>
              </a:extLst>
            </p:cNvPr>
            <p:cNvSpPr txBox="1"/>
            <p:nvPr/>
          </p:nvSpPr>
          <p:spPr>
            <a:xfrm>
              <a:off x="6909389" y="4750876"/>
              <a:ext cx="1699181" cy="369332"/>
            </a:xfrm>
            <a:prstGeom prst="rect">
              <a:avLst/>
            </a:prstGeom>
            <a:noFill/>
          </p:spPr>
          <p:txBody>
            <a:bodyPr wrap="square" rtlCol="0">
              <a:spAutoFit/>
            </a:bodyPr>
            <a:lstStyle/>
            <a:p>
              <a:pPr algn="r"/>
              <a:r>
                <a:rPr lang="fr-CA" dirty="0" err="1"/>
                <a:t>Inner</a:t>
              </a:r>
              <a:r>
                <a:rPr lang="fr-CA" dirty="0"/>
                <a:t> Vessel</a:t>
              </a:r>
            </a:p>
          </p:txBody>
        </p:sp>
        <p:cxnSp>
          <p:nvCxnSpPr>
            <p:cNvPr id="50" name="Connecteur droit avec flèche 49">
              <a:extLst>
                <a:ext uri="{FF2B5EF4-FFF2-40B4-BE49-F238E27FC236}">
                  <a16:creationId xmlns:a16="http://schemas.microsoft.com/office/drawing/2014/main" id="{97C15887-48BB-43D3-9AE2-68B72F8AD918}"/>
                </a:ext>
              </a:extLst>
            </p:cNvPr>
            <p:cNvCxnSpPr>
              <a:cxnSpLocks/>
            </p:cNvCxnSpPr>
            <p:nvPr/>
          </p:nvCxnSpPr>
          <p:spPr>
            <a:xfrm rot="900000">
              <a:off x="8577898" y="2760231"/>
              <a:ext cx="720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51" name="ZoneTexte 50">
              <a:extLst>
                <a:ext uri="{FF2B5EF4-FFF2-40B4-BE49-F238E27FC236}">
                  <a16:creationId xmlns:a16="http://schemas.microsoft.com/office/drawing/2014/main" id="{F8C75FFF-EE88-4371-A30F-FFE5570E29C1}"/>
                </a:ext>
              </a:extLst>
            </p:cNvPr>
            <p:cNvSpPr txBox="1"/>
            <p:nvPr/>
          </p:nvSpPr>
          <p:spPr>
            <a:xfrm>
              <a:off x="6909389" y="2484462"/>
              <a:ext cx="1699181" cy="369332"/>
            </a:xfrm>
            <a:prstGeom prst="rect">
              <a:avLst/>
            </a:prstGeom>
            <a:noFill/>
          </p:spPr>
          <p:txBody>
            <a:bodyPr wrap="square" rtlCol="0">
              <a:spAutoFit/>
            </a:bodyPr>
            <a:lstStyle/>
            <a:p>
              <a:pPr algn="r"/>
              <a:r>
                <a:rPr lang="fr-CA" dirty="0"/>
                <a:t>Outer Vessel</a:t>
              </a:r>
            </a:p>
          </p:txBody>
        </p:sp>
        <p:cxnSp>
          <p:nvCxnSpPr>
            <p:cNvPr id="52" name="Connecteur droit avec flèche 51">
              <a:extLst>
                <a:ext uri="{FF2B5EF4-FFF2-40B4-BE49-F238E27FC236}">
                  <a16:creationId xmlns:a16="http://schemas.microsoft.com/office/drawing/2014/main" id="{5B7A1ADC-477F-4145-A761-86A1AB41258C}"/>
                </a:ext>
              </a:extLst>
            </p:cNvPr>
            <p:cNvCxnSpPr>
              <a:cxnSpLocks/>
            </p:cNvCxnSpPr>
            <p:nvPr/>
          </p:nvCxnSpPr>
          <p:spPr>
            <a:xfrm rot="900000">
              <a:off x="8570539" y="2146921"/>
              <a:ext cx="1152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53" name="ZoneTexte 52">
              <a:extLst>
                <a:ext uri="{FF2B5EF4-FFF2-40B4-BE49-F238E27FC236}">
                  <a16:creationId xmlns:a16="http://schemas.microsoft.com/office/drawing/2014/main" id="{D12F3611-D3B1-4B21-A4AA-B2A91D53C7EC}"/>
                </a:ext>
              </a:extLst>
            </p:cNvPr>
            <p:cNvSpPr txBox="1"/>
            <p:nvPr/>
          </p:nvSpPr>
          <p:spPr>
            <a:xfrm>
              <a:off x="5228115" y="1826422"/>
              <a:ext cx="3380455" cy="369332"/>
            </a:xfrm>
            <a:prstGeom prst="rect">
              <a:avLst/>
            </a:prstGeom>
            <a:noFill/>
          </p:spPr>
          <p:txBody>
            <a:bodyPr wrap="square" rtlCol="0">
              <a:spAutoFit/>
            </a:bodyPr>
            <a:lstStyle/>
            <a:p>
              <a:pPr algn="r"/>
              <a:r>
                <a:rPr lang="fr-CA" dirty="0"/>
                <a:t>LN</a:t>
              </a:r>
              <a:r>
                <a:rPr lang="fr-CA" baseline="-25000" dirty="0"/>
                <a:t>2</a:t>
              </a:r>
              <a:r>
                <a:rPr lang="fr-CA" dirty="0"/>
                <a:t> and </a:t>
              </a:r>
              <a:r>
                <a:rPr lang="fr-CA" dirty="0" err="1"/>
                <a:t>Boil</a:t>
              </a:r>
              <a:r>
                <a:rPr lang="fr-CA" dirty="0"/>
                <a:t>-off Connections</a:t>
              </a:r>
            </a:p>
          </p:txBody>
        </p:sp>
        <p:cxnSp>
          <p:nvCxnSpPr>
            <p:cNvPr id="54" name="Connecteur droit avec flèche 53">
              <a:extLst>
                <a:ext uri="{FF2B5EF4-FFF2-40B4-BE49-F238E27FC236}">
                  <a16:creationId xmlns:a16="http://schemas.microsoft.com/office/drawing/2014/main" id="{B431BD23-985D-4A9A-B73B-812EE17A721C}"/>
                </a:ext>
              </a:extLst>
            </p:cNvPr>
            <p:cNvCxnSpPr>
              <a:cxnSpLocks/>
            </p:cNvCxnSpPr>
            <p:nvPr/>
          </p:nvCxnSpPr>
          <p:spPr>
            <a:xfrm rot="900000">
              <a:off x="8558270" y="1990989"/>
              <a:ext cx="1872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55" name="ZoneTexte 54">
              <a:extLst>
                <a:ext uri="{FF2B5EF4-FFF2-40B4-BE49-F238E27FC236}">
                  <a16:creationId xmlns:a16="http://schemas.microsoft.com/office/drawing/2014/main" id="{2AC2BD8F-DBE2-4358-816B-3966DCC49B25}"/>
                </a:ext>
              </a:extLst>
            </p:cNvPr>
            <p:cNvSpPr txBox="1"/>
            <p:nvPr/>
          </p:nvSpPr>
          <p:spPr>
            <a:xfrm>
              <a:off x="6535523" y="1546508"/>
              <a:ext cx="2073047" cy="369332"/>
            </a:xfrm>
            <a:prstGeom prst="rect">
              <a:avLst/>
            </a:prstGeom>
            <a:noFill/>
          </p:spPr>
          <p:txBody>
            <a:bodyPr wrap="square" rtlCol="0">
              <a:spAutoFit/>
            </a:bodyPr>
            <a:lstStyle/>
            <a:p>
              <a:pPr algn="r"/>
              <a:r>
                <a:rPr lang="fr-CA" dirty="0"/>
                <a:t>Xe Connections</a:t>
              </a:r>
            </a:p>
          </p:txBody>
        </p:sp>
        <p:pic>
          <p:nvPicPr>
            <p:cNvPr id="56" name="Image 55">
              <a:extLst>
                <a:ext uri="{FF2B5EF4-FFF2-40B4-BE49-F238E27FC236}">
                  <a16:creationId xmlns:a16="http://schemas.microsoft.com/office/drawing/2014/main" id="{57F14561-3884-46F2-BD20-827CAD27961A}"/>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5958077" y="4914775"/>
              <a:ext cx="1296925" cy="4121666"/>
            </a:xfrm>
            <a:prstGeom prst="rect">
              <a:avLst/>
            </a:prstGeom>
            <a:effectLst/>
          </p:spPr>
        </p:pic>
      </p:grpSp>
      <p:grpSp>
        <p:nvGrpSpPr>
          <p:cNvPr id="10" name="Groupe 9">
            <a:extLst>
              <a:ext uri="{FF2B5EF4-FFF2-40B4-BE49-F238E27FC236}">
                <a16:creationId xmlns:a16="http://schemas.microsoft.com/office/drawing/2014/main" id="{DF992B6A-56A2-4D5F-86E7-794E74225F1C}"/>
              </a:ext>
            </a:extLst>
          </p:cNvPr>
          <p:cNvGrpSpPr/>
          <p:nvPr/>
        </p:nvGrpSpPr>
        <p:grpSpPr>
          <a:xfrm>
            <a:off x="15503362" y="2424595"/>
            <a:ext cx="360000" cy="6791744"/>
            <a:chOff x="14146038" y="2424595"/>
            <a:chExt cx="360000" cy="6791744"/>
          </a:xfrm>
        </p:grpSpPr>
        <p:cxnSp>
          <p:nvCxnSpPr>
            <p:cNvPr id="5" name="Connecteur droit 4">
              <a:extLst>
                <a:ext uri="{FF2B5EF4-FFF2-40B4-BE49-F238E27FC236}">
                  <a16:creationId xmlns:a16="http://schemas.microsoft.com/office/drawing/2014/main" id="{BEB1302B-1AC1-4FAD-84AB-4265C8ADDC9A}"/>
                </a:ext>
              </a:extLst>
            </p:cNvPr>
            <p:cNvCxnSpPr>
              <a:cxnSpLocks/>
            </p:cNvCxnSpPr>
            <p:nvPr/>
          </p:nvCxnSpPr>
          <p:spPr>
            <a:xfrm>
              <a:off x="14326038" y="2424595"/>
              <a:ext cx="0" cy="6791744"/>
            </a:xfrm>
            <a:prstGeom prst="line">
              <a:avLst/>
            </a:prstGeom>
            <a:ln w="666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Connecteur droit 33">
              <a:extLst>
                <a:ext uri="{FF2B5EF4-FFF2-40B4-BE49-F238E27FC236}">
                  <a16:creationId xmlns:a16="http://schemas.microsoft.com/office/drawing/2014/main" id="{B02AEACB-43DE-4090-9B04-11DA09E56F87}"/>
                </a:ext>
              </a:extLst>
            </p:cNvPr>
            <p:cNvCxnSpPr>
              <a:cxnSpLocks/>
            </p:cNvCxnSpPr>
            <p:nvPr/>
          </p:nvCxnSpPr>
          <p:spPr>
            <a:xfrm>
              <a:off x="14146038" y="2424595"/>
              <a:ext cx="360000" cy="0"/>
            </a:xfrm>
            <a:prstGeom prst="line">
              <a:avLst/>
            </a:prstGeom>
            <a:ln w="666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Connecteur droit 36">
              <a:extLst>
                <a:ext uri="{FF2B5EF4-FFF2-40B4-BE49-F238E27FC236}">
                  <a16:creationId xmlns:a16="http://schemas.microsoft.com/office/drawing/2014/main" id="{7E1D8AE1-18F0-4049-AC4B-91B1F0CAF3A0}"/>
                </a:ext>
              </a:extLst>
            </p:cNvPr>
            <p:cNvCxnSpPr>
              <a:cxnSpLocks/>
            </p:cNvCxnSpPr>
            <p:nvPr/>
          </p:nvCxnSpPr>
          <p:spPr>
            <a:xfrm>
              <a:off x="14146038" y="9216339"/>
              <a:ext cx="360000" cy="0"/>
            </a:xfrm>
            <a:prstGeom prst="line">
              <a:avLst/>
            </a:prstGeom>
            <a:ln w="666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5" name="ZoneTexte 14">
            <a:extLst>
              <a:ext uri="{FF2B5EF4-FFF2-40B4-BE49-F238E27FC236}">
                <a16:creationId xmlns:a16="http://schemas.microsoft.com/office/drawing/2014/main" id="{B643C2AB-9519-4D01-986F-BA517FF70F4F}"/>
              </a:ext>
            </a:extLst>
          </p:cNvPr>
          <p:cNvSpPr txBox="1"/>
          <p:nvPr/>
        </p:nvSpPr>
        <p:spPr>
          <a:xfrm>
            <a:off x="15838001" y="3978044"/>
            <a:ext cx="1333500" cy="461665"/>
          </a:xfrm>
          <a:prstGeom prst="rect">
            <a:avLst/>
          </a:prstGeom>
          <a:noFill/>
        </p:spPr>
        <p:txBody>
          <a:bodyPr wrap="square" rtlCol="0">
            <a:spAutoFit/>
          </a:bodyPr>
          <a:lstStyle/>
          <a:p>
            <a:r>
              <a:rPr lang="fr-CA" sz="2400" dirty="0">
                <a:latin typeface="Arial" panose="020B0604020202020204" pitchFamily="34" charset="0"/>
                <a:cs typeface="Arial" panose="020B0604020202020204" pitchFamily="34" charset="0"/>
              </a:rPr>
              <a:t>3.2 m</a:t>
            </a:r>
          </a:p>
        </p:txBody>
      </p:sp>
      <p:grpSp>
        <p:nvGrpSpPr>
          <p:cNvPr id="41" name="Groupe 40">
            <a:extLst>
              <a:ext uri="{FF2B5EF4-FFF2-40B4-BE49-F238E27FC236}">
                <a16:creationId xmlns:a16="http://schemas.microsoft.com/office/drawing/2014/main" id="{334F9542-2870-4F28-84EF-863404055FBE}"/>
              </a:ext>
            </a:extLst>
          </p:cNvPr>
          <p:cNvGrpSpPr>
            <a:grpSpLocks noChangeAspect="1"/>
          </p:cNvGrpSpPr>
          <p:nvPr/>
        </p:nvGrpSpPr>
        <p:grpSpPr>
          <a:xfrm rot="16200000">
            <a:off x="13856400" y="786677"/>
            <a:ext cx="360000" cy="2696323"/>
            <a:chOff x="14146038" y="2424595"/>
            <a:chExt cx="360000" cy="6791744"/>
          </a:xfrm>
        </p:grpSpPr>
        <p:cxnSp>
          <p:nvCxnSpPr>
            <p:cNvPr id="57" name="Connecteur droit 56">
              <a:extLst>
                <a:ext uri="{FF2B5EF4-FFF2-40B4-BE49-F238E27FC236}">
                  <a16:creationId xmlns:a16="http://schemas.microsoft.com/office/drawing/2014/main" id="{2593B629-481A-4CDE-A076-B01C202B1022}"/>
                </a:ext>
              </a:extLst>
            </p:cNvPr>
            <p:cNvCxnSpPr>
              <a:cxnSpLocks/>
            </p:cNvCxnSpPr>
            <p:nvPr/>
          </p:nvCxnSpPr>
          <p:spPr>
            <a:xfrm>
              <a:off x="14326038" y="2424595"/>
              <a:ext cx="0" cy="6791744"/>
            </a:xfrm>
            <a:prstGeom prst="line">
              <a:avLst/>
            </a:prstGeom>
            <a:ln w="666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Connecteur droit 57">
              <a:extLst>
                <a:ext uri="{FF2B5EF4-FFF2-40B4-BE49-F238E27FC236}">
                  <a16:creationId xmlns:a16="http://schemas.microsoft.com/office/drawing/2014/main" id="{1B9530AF-A133-4A11-9DC9-51E43FE8966A}"/>
                </a:ext>
              </a:extLst>
            </p:cNvPr>
            <p:cNvCxnSpPr>
              <a:cxnSpLocks/>
            </p:cNvCxnSpPr>
            <p:nvPr/>
          </p:nvCxnSpPr>
          <p:spPr>
            <a:xfrm>
              <a:off x="14146038" y="2424595"/>
              <a:ext cx="360000" cy="0"/>
            </a:xfrm>
            <a:prstGeom prst="line">
              <a:avLst/>
            </a:prstGeom>
            <a:ln w="666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Connecteur droit 58">
              <a:extLst>
                <a:ext uri="{FF2B5EF4-FFF2-40B4-BE49-F238E27FC236}">
                  <a16:creationId xmlns:a16="http://schemas.microsoft.com/office/drawing/2014/main" id="{08AAFCB6-B2C7-41F5-B33A-C260094F107F}"/>
                </a:ext>
              </a:extLst>
            </p:cNvPr>
            <p:cNvCxnSpPr>
              <a:cxnSpLocks/>
            </p:cNvCxnSpPr>
            <p:nvPr/>
          </p:nvCxnSpPr>
          <p:spPr>
            <a:xfrm>
              <a:off x="14146038" y="9216339"/>
              <a:ext cx="360000" cy="0"/>
            </a:xfrm>
            <a:prstGeom prst="line">
              <a:avLst/>
            </a:prstGeom>
            <a:ln w="666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60" name="ZoneTexte 59">
            <a:extLst>
              <a:ext uri="{FF2B5EF4-FFF2-40B4-BE49-F238E27FC236}">
                <a16:creationId xmlns:a16="http://schemas.microsoft.com/office/drawing/2014/main" id="{76E5394B-7D9E-49AD-8449-0E94E2967E2F}"/>
              </a:ext>
            </a:extLst>
          </p:cNvPr>
          <p:cNvSpPr txBox="1"/>
          <p:nvPr/>
        </p:nvSpPr>
        <p:spPr>
          <a:xfrm>
            <a:off x="13369650" y="1548142"/>
            <a:ext cx="1333500" cy="461665"/>
          </a:xfrm>
          <a:prstGeom prst="rect">
            <a:avLst/>
          </a:prstGeom>
          <a:noFill/>
        </p:spPr>
        <p:txBody>
          <a:bodyPr wrap="square" rtlCol="0">
            <a:spAutoFit/>
          </a:bodyPr>
          <a:lstStyle/>
          <a:p>
            <a:pPr algn="ctr"/>
            <a:r>
              <a:rPr lang="fr-CA" sz="2400" dirty="0">
                <a:latin typeface="Arial" panose="020B0604020202020204" pitchFamily="34" charset="0"/>
                <a:cs typeface="Arial" panose="020B0604020202020204" pitchFamily="34" charset="0"/>
              </a:rPr>
              <a:t>1.26 m</a:t>
            </a:r>
          </a:p>
        </p:txBody>
      </p:sp>
    </p:spTree>
    <p:extLst>
      <p:ext uri="{BB962C8B-B14F-4D97-AF65-F5344CB8AC3E}">
        <p14:creationId xmlns:p14="http://schemas.microsoft.com/office/powerpoint/2010/main" val="74366761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10727657" cy="1988345"/>
          </a:xfrm>
        </p:spPr>
        <p:txBody>
          <a:bodyPr>
            <a:normAutofit/>
          </a:bodyPr>
          <a:lstStyle/>
          <a:p>
            <a:r>
              <a:rPr lang="en-GB" sz="5400" dirty="0">
                <a:latin typeface="Arial" panose="020B0604020202020204" pitchFamily="34" charset="0"/>
                <a:cs typeface="Arial" panose="020B0604020202020204" pitchFamily="34" charset="0"/>
              </a:rPr>
              <a:t>4) Hybrid Scheme</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628132" y="2382355"/>
            <a:ext cx="6207384"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fr-CA" sz="2800" dirty="0">
                <a:latin typeface="Arial" panose="020B0604020202020204" pitchFamily="34" charset="0"/>
                <a:cs typeface="Arial" panose="020B0604020202020204" pitchFamily="34" charset="0"/>
              </a:rPr>
              <a:t>Inspiration: Gas </a:t>
            </a:r>
            <a:r>
              <a:rPr lang="fr-CA" sz="2800" dirty="0" err="1">
                <a:latin typeface="Arial" panose="020B0604020202020204" pitchFamily="34" charset="0"/>
                <a:cs typeface="Arial" panose="020B0604020202020204" pitchFamily="34" charset="0"/>
              </a:rPr>
              <a:t>cylinder</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recuperation</a:t>
            </a:r>
            <a:r>
              <a:rPr lang="fr-CA" sz="2800" dirty="0">
                <a:latin typeface="Arial" panose="020B0604020202020204" pitchFamily="34" charset="0"/>
                <a:cs typeface="Arial" panose="020B0604020202020204" pitchFamily="34" charset="0"/>
              </a:rPr>
              <a:t> in </a:t>
            </a:r>
            <a:r>
              <a:rPr lang="fr-CA" sz="2800" dirty="0" err="1">
                <a:latin typeface="Arial" panose="020B0604020202020204" pitchFamily="34" charset="0"/>
                <a:cs typeface="Arial" panose="020B0604020202020204" pitchFamily="34" charset="0"/>
              </a:rPr>
              <a:t>Xenoscope</a:t>
            </a:r>
            <a:endParaRPr lang="fr-CA" sz="2800" dirty="0">
              <a:latin typeface="Arial" panose="020B0604020202020204" pitchFamily="34" charset="0"/>
              <a:cs typeface="Arial" panose="020B0604020202020204" pitchFamily="34" charset="0"/>
            </a:endParaRPr>
          </a:p>
          <a:p>
            <a:pPr>
              <a:lnSpc>
                <a:spcPct val="100000"/>
              </a:lnSpc>
            </a:pPr>
            <a:r>
              <a:rPr lang="fr-CA" sz="2800" dirty="0" err="1">
                <a:latin typeface="Arial" panose="020B0604020202020204" pitchFamily="34" charset="0"/>
                <a:cs typeface="Arial" panose="020B0604020202020204" pitchFamily="34" charset="0"/>
              </a:rPr>
              <a:t>Capacity</a:t>
            </a:r>
            <a:r>
              <a:rPr lang="fr-CA" sz="2800" dirty="0">
                <a:latin typeface="Arial" panose="020B0604020202020204" pitchFamily="34" charset="0"/>
                <a:cs typeface="Arial" panose="020B0604020202020204" pitchFamily="34" charset="0"/>
              </a:rPr>
              <a:t>: ~400 kg</a:t>
            </a:r>
          </a:p>
          <a:p>
            <a:pPr>
              <a:lnSpc>
                <a:spcPct val="100000"/>
              </a:lnSpc>
            </a:pPr>
            <a:r>
              <a:rPr lang="fr-CA" sz="2800" dirty="0" err="1">
                <a:latin typeface="Arial" panose="020B0604020202020204" pitchFamily="34" charset="0"/>
                <a:cs typeface="Arial" panose="020B0604020202020204" pitchFamily="34" charset="0"/>
              </a:rPr>
              <a:t>Cryopump</a:t>
            </a:r>
            <a:r>
              <a:rPr lang="fr-CA" sz="2800" dirty="0">
                <a:latin typeface="Arial" panose="020B0604020202020204" pitchFamily="34" charset="0"/>
                <a:cs typeface="Arial" panose="020B0604020202020204" pitchFamily="34" charset="0"/>
              </a:rPr>
              <a:t> all the </a:t>
            </a:r>
            <a:r>
              <a:rPr lang="fr-CA" sz="2800" dirty="0" err="1">
                <a:latin typeface="Arial" panose="020B0604020202020204" pitchFamily="34" charset="0"/>
                <a:cs typeface="Arial" panose="020B0604020202020204" pitchFamily="34" charset="0"/>
              </a:rPr>
              <a:t>xenon</a:t>
            </a:r>
            <a:r>
              <a:rPr lang="fr-CA" sz="2800" dirty="0">
                <a:latin typeface="Arial" panose="020B0604020202020204" pitchFamily="34" charset="0"/>
                <a:cs typeface="Arial" panose="020B0604020202020204" pitchFamily="34" charset="0"/>
              </a:rPr>
              <a:t> in up to 4 </a:t>
            </a:r>
            <a:r>
              <a:rPr lang="fr-CA" sz="2800" dirty="0" err="1">
                <a:latin typeface="Arial" panose="020B0604020202020204" pitchFamily="34" charset="0"/>
                <a:cs typeface="Arial" panose="020B0604020202020204" pitchFamily="34" charset="0"/>
              </a:rPr>
              <a:t>cylinders</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frozen</a:t>
            </a:r>
            <a:r>
              <a:rPr lang="fr-CA" sz="2800" dirty="0">
                <a:latin typeface="Arial" panose="020B0604020202020204" pitchFamily="34" charset="0"/>
                <a:cs typeface="Arial" panose="020B0604020202020204" pitchFamily="34" charset="0"/>
              </a:rPr>
              <a:t>)</a:t>
            </a:r>
          </a:p>
          <a:p>
            <a:pPr lvl="1">
              <a:lnSpc>
                <a:spcPct val="100000"/>
              </a:lnSpc>
            </a:pPr>
            <a:r>
              <a:rPr lang="fr-CA" sz="2400" dirty="0" err="1">
                <a:latin typeface="Arial" panose="020B0604020202020204" pitchFamily="34" charset="0"/>
                <a:cs typeface="Arial" panose="020B0604020202020204" pitchFamily="34" charset="0"/>
              </a:rPr>
              <a:t>Overfills</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cylinders</a:t>
            </a:r>
            <a:r>
              <a:rPr lang="fr-CA" sz="2400" dirty="0">
                <a:latin typeface="Arial" panose="020B0604020202020204" pitchFamily="34" charset="0"/>
                <a:cs typeface="Arial" panose="020B0604020202020204" pitchFamily="34" charset="0"/>
              </a:rPr>
              <a:t>!</a:t>
            </a:r>
          </a:p>
          <a:p>
            <a:pPr>
              <a:lnSpc>
                <a:spcPct val="100000"/>
              </a:lnSpc>
            </a:pPr>
            <a:r>
              <a:rPr lang="fr-CA" sz="2800" dirty="0" err="1">
                <a:latin typeface="Arial" panose="020B0604020202020204" pitchFamily="34" charset="0"/>
                <a:cs typeface="Arial" panose="020B0604020202020204" pitchFamily="34" charset="0"/>
              </a:rPr>
              <a:t>After</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recuperation</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is</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complete</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redistribute</a:t>
            </a:r>
            <a:r>
              <a:rPr lang="fr-CA" sz="2800" dirty="0">
                <a:latin typeface="Arial" panose="020B0604020202020204" pitchFamily="34" charset="0"/>
                <a:cs typeface="Arial" panose="020B0604020202020204" pitchFamily="34" charset="0"/>
              </a:rPr>
              <a:t> all the </a:t>
            </a:r>
            <a:r>
              <a:rPr lang="fr-CA" sz="2800" dirty="0" err="1">
                <a:latin typeface="Arial" panose="020B0604020202020204" pitchFamily="34" charset="0"/>
                <a:cs typeface="Arial" panose="020B0604020202020204" pitchFamily="34" charset="0"/>
              </a:rPr>
              <a:t>xenon</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into</a:t>
            </a:r>
            <a:r>
              <a:rPr lang="fr-CA" sz="2800" dirty="0">
                <a:latin typeface="Arial" panose="020B0604020202020204" pitchFamily="34" charset="0"/>
                <a:cs typeface="Arial" panose="020B0604020202020204" pitchFamily="34" charset="0"/>
              </a:rPr>
              <a:t> a total of 9 </a:t>
            </a:r>
            <a:r>
              <a:rPr lang="fr-CA" sz="2800" dirty="0" err="1">
                <a:latin typeface="Arial" panose="020B0604020202020204" pitchFamily="34" charset="0"/>
                <a:cs typeface="Arial" panose="020B0604020202020204" pitchFamily="34" charset="0"/>
              </a:rPr>
              <a:t>cylinders</a:t>
            </a:r>
            <a:endParaRPr lang="fr-CA" sz="2800" dirty="0">
              <a:latin typeface="Arial" panose="020B0604020202020204" pitchFamily="34" charset="0"/>
              <a:cs typeface="Arial" panose="020B0604020202020204" pitchFamily="34" charset="0"/>
            </a:endParaRPr>
          </a:p>
          <a:p>
            <a:pPr>
              <a:lnSpc>
                <a:spcPct val="100000"/>
              </a:lnSpc>
            </a:pPr>
            <a:r>
              <a:rPr lang="fr-CA" sz="2800" dirty="0" err="1">
                <a:latin typeface="Arial" panose="020B0604020202020204" pitchFamily="34" charset="0"/>
                <a:cs typeface="Arial" panose="020B0604020202020204" pitchFamily="34" charset="0"/>
              </a:rPr>
              <a:t>Lower</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cost</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than</a:t>
            </a:r>
            <a:r>
              <a:rPr lang="fr-CA" sz="2800" dirty="0">
                <a:latin typeface="Arial" panose="020B0604020202020204" pitchFamily="34" charset="0"/>
                <a:cs typeface="Arial" panose="020B0604020202020204" pitchFamily="34" charset="0"/>
              </a:rPr>
              <a:t> all </a:t>
            </a:r>
            <a:r>
              <a:rPr lang="fr-CA" sz="2800" dirty="0" err="1">
                <a:latin typeface="Arial" panose="020B0604020202020204" pitchFamily="34" charset="0"/>
                <a:cs typeface="Arial" panose="020B0604020202020204" pitchFamily="34" charset="0"/>
              </a:rPr>
              <a:t>cylinders</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cryo</a:t>
            </a:r>
            <a:r>
              <a:rPr lang="fr-CA" sz="2800" dirty="0">
                <a:latin typeface="Arial" panose="020B0604020202020204" pitchFamily="34" charset="0"/>
                <a:cs typeface="Arial" panose="020B0604020202020204" pitchFamily="34" charset="0"/>
              </a:rPr>
              <a:t>-capable</a:t>
            </a:r>
          </a:p>
        </p:txBody>
      </p:sp>
      <p:sp>
        <p:nvSpPr>
          <p:cNvPr id="11" name="Rectangle 10">
            <a:extLst>
              <a:ext uri="{FF2B5EF4-FFF2-40B4-BE49-F238E27FC236}">
                <a16:creationId xmlns:a16="http://schemas.microsoft.com/office/drawing/2014/main" id="{A8B0CA61-F581-4C67-BFEB-6366C9D3E3AB}"/>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448101A1-F053-44AD-B683-119B92B9B089}"/>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FD54C221-C069-48C4-9A10-636A09A3D99A}"/>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7770EA84-76ED-4336-A0D1-0988FBFEE2B1}"/>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11</a:t>
            </a:fld>
            <a:endParaRPr lang="en-CA" sz="2800" dirty="0">
              <a:solidFill>
                <a:schemeClr val="bg1"/>
              </a:solidFill>
              <a:latin typeface="Arial" panose="020B0604020202020204" pitchFamily="34" charset="0"/>
              <a:cs typeface="Arial" panose="020B0604020202020204" pitchFamily="34" charset="0"/>
            </a:endParaRPr>
          </a:p>
        </p:txBody>
      </p:sp>
      <p:pic>
        <p:nvPicPr>
          <p:cNvPr id="5" name="Image 4">
            <a:extLst>
              <a:ext uri="{FF2B5EF4-FFF2-40B4-BE49-F238E27FC236}">
                <a16:creationId xmlns:a16="http://schemas.microsoft.com/office/drawing/2014/main" id="{1F51C32E-8DA2-469D-BC0D-62D1ECED5F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1642" y="2092884"/>
            <a:ext cx="8968227" cy="6726171"/>
          </a:xfrm>
          <a:prstGeom prst="rect">
            <a:avLst/>
          </a:prstGeom>
        </p:spPr>
      </p:pic>
      <p:sp>
        <p:nvSpPr>
          <p:cNvPr id="9" name="Forme libre : forme 8">
            <a:extLst>
              <a:ext uri="{FF2B5EF4-FFF2-40B4-BE49-F238E27FC236}">
                <a16:creationId xmlns:a16="http://schemas.microsoft.com/office/drawing/2014/main" id="{66BBAF97-3641-42FE-9992-29563ED133DB}"/>
              </a:ext>
            </a:extLst>
          </p:cNvPr>
          <p:cNvSpPr/>
          <p:nvPr/>
        </p:nvSpPr>
        <p:spPr>
          <a:xfrm>
            <a:off x="10487025" y="3276600"/>
            <a:ext cx="3286125" cy="5962650"/>
          </a:xfrm>
          <a:custGeom>
            <a:avLst/>
            <a:gdLst>
              <a:gd name="connsiteX0" fmla="*/ 3228975 w 3286125"/>
              <a:gd name="connsiteY0" fmla="*/ 0 h 5962650"/>
              <a:gd name="connsiteX1" fmla="*/ 3286125 w 3286125"/>
              <a:gd name="connsiteY1" fmla="*/ 4505325 h 5962650"/>
              <a:gd name="connsiteX2" fmla="*/ 1543050 w 3286125"/>
              <a:gd name="connsiteY2" fmla="*/ 5962650 h 5962650"/>
              <a:gd name="connsiteX3" fmla="*/ 371475 w 3286125"/>
              <a:gd name="connsiteY3" fmla="*/ 5019675 h 5962650"/>
              <a:gd name="connsiteX4" fmla="*/ 0 w 3286125"/>
              <a:gd name="connsiteY4" fmla="*/ 161925 h 5962650"/>
              <a:gd name="connsiteX5" fmla="*/ 3228975 w 3286125"/>
              <a:gd name="connsiteY5" fmla="*/ 0 h 596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6125" h="5962650">
                <a:moveTo>
                  <a:pt x="3228975" y="0"/>
                </a:moveTo>
                <a:lnTo>
                  <a:pt x="3286125" y="4505325"/>
                </a:lnTo>
                <a:lnTo>
                  <a:pt x="1543050" y="5962650"/>
                </a:lnTo>
                <a:lnTo>
                  <a:pt x="371475" y="5019675"/>
                </a:lnTo>
                <a:lnTo>
                  <a:pt x="0" y="161925"/>
                </a:lnTo>
                <a:lnTo>
                  <a:pt x="3228975" y="0"/>
                </a:lnTo>
                <a:close/>
              </a:path>
            </a:pathLst>
          </a:custGeom>
          <a:noFill/>
          <a:ln w="63500">
            <a:solidFill>
              <a:srgbClr val="FF0000"/>
            </a:solidFill>
          </a:ln>
          <a:effectLst>
            <a:glow rad="127000">
              <a:schemeClr val="tx1">
                <a:alpha val="5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9" name="Forme libre : forme 18">
            <a:extLst>
              <a:ext uri="{FF2B5EF4-FFF2-40B4-BE49-F238E27FC236}">
                <a16:creationId xmlns:a16="http://schemas.microsoft.com/office/drawing/2014/main" id="{05E05C14-956C-4D10-91C6-744FA3A40CFA}"/>
              </a:ext>
            </a:extLst>
          </p:cNvPr>
          <p:cNvSpPr/>
          <p:nvPr/>
        </p:nvSpPr>
        <p:spPr>
          <a:xfrm>
            <a:off x="6901005" y="7000406"/>
            <a:ext cx="7879297" cy="2548445"/>
          </a:xfrm>
          <a:custGeom>
            <a:avLst/>
            <a:gdLst>
              <a:gd name="connsiteX0" fmla="*/ 0 w 8192320"/>
              <a:gd name="connsiteY0" fmla="*/ 89941 h 2351038"/>
              <a:gd name="connsiteX1" fmla="*/ 3912433 w 8192320"/>
              <a:gd name="connsiteY1" fmla="*/ 2188563 h 2351038"/>
              <a:gd name="connsiteX2" fmla="*/ 7839856 w 8192320"/>
              <a:gd name="connsiteY2" fmla="*/ 1963711 h 2351038"/>
              <a:gd name="connsiteX3" fmla="*/ 8034728 w 8192320"/>
              <a:gd name="connsiteY3" fmla="*/ 0 h 2351038"/>
            </a:gdLst>
            <a:ahLst/>
            <a:cxnLst>
              <a:cxn ang="0">
                <a:pos x="connsiteX0" y="connsiteY0"/>
              </a:cxn>
              <a:cxn ang="0">
                <a:pos x="connsiteX1" y="connsiteY1"/>
              </a:cxn>
              <a:cxn ang="0">
                <a:pos x="connsiteX2" y="connsiteY2"/>
              </a:cxn>
              <a:cxn ang="0">
                <a:pos x="connsiteX3" y="connsiteY3"/>
              </a:cxn>
            </a:cxnLst>
            <a:rect l="l" t="t" r="r" b="b"/>
            <a:pathLst>
              <a:path w="8192320" h="2351038">
                <a:moveTo>
                  <a:pt x="0" y="89941"/>
                </a:moveTo>
                <a:cubicBezTo>
                  <a:pt x="1302895" y="983104"/>
                  <a:pt x="2605790" y="1876268"/>
                  <a:pt x="3912433" y="2188563"/>
                </a:cubicBezTo>
                <a:cubicBezTo>
                  <a:pt x="5219076" y="2500858"/>
                  <a:pt x="7152807" y="2328472"/>
                  <a:pt x="7839856" y="1963711"/>
                </a:cubicBezTo>
                <a:cubicBezTo>
                  <a:pt x="8526905" y="1598951"/>
                  <a:pt x="7989757" y="232348"/>
                  <a:pt x="8034728" y="0"/>
                </a:cubicBezTo>
              </a:path>
            </a:pathLst>
          </a:custGeom>
          <a:noFill/>
          <a:ln w="635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 name="Forme libre : forme 3">
            <a:extLst>
              <a:ext uri="{FF2B5EF4-FFF2-40B4-BE49-F238E27FC236}">
                <a16:creationId xmlns:a16="http://schemas.microsoft.com/office/drawing/2014/main" id="{7906818C-8143-4C5D-BD3A-B915E3F1D87F}"/>
              </a:ext>
            </a:extLst>
          </p:cNvPr>
          <p:cNvSpPr/>
          <p:nvPr/>
        </p:nvSpPr>
        <p:spPr>
          <a:xfrm>
            <a:off x="10388600" y="3009900"/>
            <a:ext cx="4940300" cy="6413500"/>
          </a:xfrm>
          <a:custGeom>
            <a:avLst/>
            <a:gdLst>
              <a:gd name="connsiteX0" fmla="*/ 0 w 4940300"/>
              <a:gd name="connsiteY0" fmla="*/ 279400 h 6413500"/>
              <a:gd name="connsiteX1" fmla="*/ 4940300 w 4940300"/>
              <a:gd name="connsiteY1" fmla="*/ 0 h 6413500"/>
              <a:gd name="connsiteX2" fmla="*/ 4737100 w 4940300"/>
              <a:gd name="connsiteY2" fmla="*/ 3505200 h 6413500"/>
              <a:gd name="connsiteX3" fmla="*/ 1714500 w 4940300"/>
              <a:gd name="connsiteY3" fmla="*/ 6413500 h 6413500"/>
              <a:gd name="connsiteX4" fmla="*/ 241300 w 4940300"/>
              <a:gd name="connsiteY4" fmla="*/ 5321300 h 6413500"/>
              <a:gd name="connsiteX5" fmla="*/ 0 w 4940300"/>
              <a:gd name="connsiteY5" fmla="*/ 279400 h 641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40300" h="6413500">
                <a:moveTo>
                  <a:pt x="0" y="279400"/>
                </a:moveTo>
                <a:lnTo>
                  <a:pt x="4940300" y="0"/>
                </a:lnTo>
                <a:lnTo>
                  <a:pt x="4737100" y="3505200"/>
                </a:lnTo>
                <a:lnTo>
                  <a:pt x="1714500" y="6413500"/>
                </a:lnTo>
                <a:lnTo>
                  <a:pt x="241300" y="5321300"/>
                </a:lnTo>
                <a:lnTo>
                  <a:pt x="0" y="279400"/>
                </a:lnTo>
                <a:close/>
              </a:path>
            </a:pathLst>
          </a:custGeom>
          <a:noFill/>
          <a:ln w="63500">
            <a:solidFill>
              <a:srgbClr val="00B0F0"/>
            </a:solidFill>
          </a:ln>
          <a:effectLst>
            <a:glow rad="127000">
              <a:schemeClr val="tx1">
                <a:alpha val="5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5" name="Rectangle 14">
            <a:extLst>
              <a:ext uri="{FF2B5EF4-FFF2-40B4-BE49-F238E27FC236}">
                <a16:creationId xmlns:a16="http://schemas.microsoft.com/office/drawing/2014/main" id="{04410AC6-01F3-42DA-878C-44CD504E35D4}"/>
              </a:ext>
            </a:extLst>
          </p:cNvPr>
          <p:cNvSpPr/>
          <p:nvPr/>
        </p:nvSpPr>
        <p:spPr>
          <a:xfrm>
            <a:off x="15577257" y="315950"/>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800" dirty="0" err="1">
                <a:effectLst>
                  <a:glow rad="127000">
                    <a:srgbClr val="8207A9"/>
                  </a:glow>
                </a:effectLst>
              </a:rPr>
              <a:t>Built</a:t>
            </a:r>
            <a:endParaRPr lang="fr-CA" sz="1600" dirty="0">
              <a:effectLst>
                <a:glow rad="127000">
                  <a:srgbClr val="8207A9"/>
                </a:glow>
              </a:effectLst>
            </a:endParaRPr>
          </a:p>
        </p:txBody>
      </p:sp>
      <p:sp>
        <p:nvSpPr>
          <p:cNvPr id="17" name="Forme libre : forme 16">
            <a:extLst>
              <a:ext uri="{FF2B5EF4-FFF2-40B4-BE49-F238E27FC236}">
                <a16:creationId xmlns:a16="http://schemas.microsoft.com/office/drawing/2014/main" id="{1891A6BE-CFC8-4731-9B3F-DBF63EA36FB3}"/>
              </a:ext>
            </a:extLst>
          </p:cNvPr>
          <p:cNvSpPr/>
          <p:nvPr/>
        </p:nvSpPr>
        <p:spPr>
          <a:xfrm>
            <a:off x="6520721" y="5216577"/>
            <a:ext cx="4092315" cy="704538"/>
          </a:xfrm>
          <a:custGeom>
            <a:avLst/>
            <a:gdLst>
              <a:gd name="connsiteX0" fmla="*/ 0 w 4092315"/>
              <a:gd name="connsiteY0" fmla="*/ 0 h 704538"/>
              <a:gd name="connsiteX1" fmla="*/ 1918741 w 4092315"/>
              <a:gd name="connsiteY1" fmla="*/ 704538 h 704538"/>
              <a:gd name="connsiteX2" fmla="*/ 4092315 w 4092315"/>
              <a:gd name="connsiteY2" fmla="*/ 0 h 704538"/>
            </a:gdLst>
            <a:ahLst/>
            <a:cxnLst>
              <a:cxn ang="0">
                <a:pos x="connsiteX0" y="connsiteY0"/>
              </a:cxn>
              <a:cxn ang="0">
                <a:pos x="connsiteX1" y="connsiteY1"/>
              </a:cxn>
              <a:cxn ang="0">
                <a:pos x="connsiteX2" y="connsiteY2"/>
              </a:cxn>
            </a:cxnLst>
            <a:rect l="l" t="t" r="r" b="b"/>
            <a:pathLst>
              <a:path w="4092315" h="704538">
                <a:moveTo>
                  <a:pt x="0" y="0"/>
                </a:moveTo>
                <a:cubicBezTo>
                  <a:pt x="618344" y="352269"/>
                  <a:pt x="1236689" y="704538"/>
                  <a:pt x="1918741" y="704538"/>
                </a:cubicBezTo>
                <a:cubicBezTo>
                  <a:pt x="2600793" y="704538"/>
                  <a:pt x="4092315" y="0"/>
                  <a:pt x="4092315" y="0"/>
                </a:cubicBezTo>
              </a:path>
            </a:pathLst>
          </a:cu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 name="ZoneTexte 2">
            <a:extLst>
              <a:ext uri="{FF2B5EF4-FFF2-40B4-BE49-F238E27FC236}">
                <a16:creationId xmlns:a16="http://schemas.microsoft.com/office/drawing/2014/main" id="{4BE49021-CA40-45A6-84BD-8A9AF27EEF6C}"/>
              </a:ext>
            </a:extLst>
          </p:cNvPr>
          <p:cNvSpPr txBox="1"/>
          <p:nvPr/>
        </p:nvSpPr>
        <p:spPr>
          <a:xfrm>
            <a:off x="11701528" y="2490600"/>
            <a:ext cx="3523130" cy="461665"/>
          </a:xfrm>
          <a:prstGeom prst="rect">
            <a:avLst/>
          </a:prstGeom>
          <a:noFill/>
        </p:spPr>
        <p:txBody>
          <a:bodyPr wrap="square" rtlCol="0">
            <a:spAutoFit/>
            <a:scene3d>
              <a:camera prst="orthographicFront">
                <a:rot lat="300000" lon="1500000" rev="0"/>
              </a:camera>
              <a:lightRig rig="threePt" dir="t"/>
            </a:scene3d>
          </a:bodyPr>
          <a:lstStyle/>
          <a:p>
            <a:r>
              <a:rPr lang="fr-CA" sz="2400" dirty="0">
                <a:solidFill>
                  <a:srgbClr val="00B0F0"/>
                </a:solidFill>
                <a:effectLst>
                  <a:glow rad="127000">
                    <a:schemeClr val="bg1"/>
                  </a:glow>
                </a:effectLst>
                <a:latin typeface="Arial" panose="020B0604020202020204" pitchFamily="34" charset="0"/>
                <a:cs typeface="Arial" panose="020B0604020202020204" pitchFamily="34" charset="0"/>
              </a:rPr>
              <a:t>Design by Kevin </a:t>
            </a:r>
            <a:r>
              <a:rPr lang="fr-CA" sz="2400" dirty="0" err="1">
                <a:solidFill>
                  <a:srgbClr val="00B0F0"/>
                </a:solidFill>
                <a:effectLst>
                  <a:glow rad="127000">
                    <a:schemeClr val="bg1"/>
                  </a:glow>
                </a:effectLst>
                <a:latin typeface="Arial" panose="020B0604020202020204" pitchFamily="34" charset="0"/>
                <a:cs typeface="Arial" panose="020B0604020202020204" pitchFamily="34" charset="0"/>
              </a:rPr>
              <a:t>Thieme</a:t>
            </a:r>
            <a:endParaRPr lang="fr-CA" sz="2400" dirty="0">
              <a:solidFill>
                <a:srgbClr val="00B0F0"/>
              </a:solidFill>
              <a:effectLst>
                <a:glow rad="127000">
                  <a:schemeClr val="bg1"/>
                </a:glo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853711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9737057" cy="1988345"/>
              </a:xfrm>
            </p:spPr>
            <p:txBody>
              <a:bodyPr>
                <a:normAutofit/>
              </a:bodyPr>
              <a:lstStyle/>
              <a:p>
                <a:r>
                  <a:rPr lang="fr-CA" sz="4800" dirty="0">
                    <a:latin typeface="Arial" panose="020B0604020202020204" pitchFamily="34" charset="0"/>
                    <a:cs typeface="Arial" panose="020B0604020202020204" pitchFamily="34" charset="0"/>
                  </a:rPr>
                  <a:t>4) </a:t>
                </a:r>
                <a:r>
                  <a:rPr lang="fr-CA" sz="4800" dirty="0" err="1">
                    <a:latin typeface="Arial" panose="020B0604020202020204" pitchFamily="34" charset="0"/>
                    <a:cs typeface="Arial" panose="020B0604020202020204" pitchFamily="34" charset="0"/>
                  </a:rPr>
                  <a:t>Hybrid</a:t>
                </a:r>
                <a:r>
                  <a:rPr lang="fr-CA" sz="4800" dirty="0">
                    <a:latin typeface="Arial" panose="020B0604020202020204" pitchFamily="34" charset="0"/>
                    <a:cs typeface="Arial" panose="020B0604020202020204" pitchFamily="34" charset="0"/>
                  </a:rPr>
                  <a:t> (14× 2.5 tonnes </a:t>
                </a:r>
                <a:r>
                  <a:rPr lang="fr-CA" sz="4800" dirty="0" err="1">
                    <a:latin typeface="Arial" panose="020B0604020202020204" pitchFamily="34" charset="0"/>
                    <a:cs typeface="Arial" panose="020B0604020202020204" pitchFamily="34" charset="0"/>
                  </a:rPr>
                  <a:t>ReStoX</a:t>
                </a:r>
                <a:r>
                  <a:rPr lang="fr-CA" sz="4800" dirty="0">
                    <a:latin typeface="Arial" panose="020B0604020202020204" pitchFamily="34" charset="0"/>
                    <a:cs typeface="Arial" panose="020B0604020202020204" pitchFamily="34" charset="0"/>
                  </a:rPr>
                  <a:t> + 14</a:t>
                </a:r>
                <a14:m>
                  <m:oMath xmlns:m="http://schemas.openxmlformats.org/officeDocument/2006/math">
                    <m:r>
                      <a:rPr lang="fr-CA" sz="4800" b="0" i="1" smtClean="0">
                        <a:latin typeface="Cambria Math" panose="02040503050406030204" pitchFamily="18" charset="0"/>
                        <a:cs typeface="Arial" panose="020B0604020202020204" pitchFamily="34" charset="0"/>
                      </a:rPr>
                      <m:t>×</m:t>
                    </m:r>
                  </m:oMath>
                </a14:m>
                <a:r>
                  <a:rPr lang="fr-CA" sz="4800" dirty="0">
                    <a:latin typeface="Arial" panose="020B0604020202020204" pitchFamily="34" charset="0"/>
                    <a:cs typeface="Arial" panose="020B0604020202020204" pitchFamily="34" charset="0"/>
                  </a:rPr>
                  <a:t> 4.4 tonnes pressure </a:t>
                </a:r>
                <a:r>
                  <a:rPr lang="fr-CA" sz="4800" dirty="0" err="1">
                    <a:latin typeface="Arial" panose="020B0604020202020204" pitchFamily="34" charset="0"/>
                    <a:cs typeface="Arial" panose="020B0604020202020204" pitchFamily="34" charset="0"/>
                  </a:rPr>
                  <a:t>vessel</a:t>
                </a:r>
                <a:r>
                  <a:rPr lang="fr-CA" sz="4800" dirty="0">
                    <a:latin typeface="Arial" panose="020B0604020202020204" pitchFamily="34" charset="0"/>
                    <a:cs typeface="Arial" panose="020B0604020202020204" pitchFamily="34" charset="0"/>
                  </a:rPr>
                  <a:t>)</a:t>
                </a:r>
                <a:endParaRPr lang="en-GB" sz="4800" dirty="0">
                  <a:latin typeface="Arial" panose="020B0604020202020204" pitchFamily="34" charset="0"/>
                  <a:cs typeface="Arial" panose="020B0604020202020204" pitchFamily="34" charset="0"/>
                </a:endParaRPr>
              </a:p>
            </p:txBody>
          </p:sp>
        </mc:Choice>
        <mc:Fallback xmlns="">
          <p:sp>
            <p:nvSpPr>
              <p:cNvPr id="2" name="Titre 1">
                <a:extLst>
                  <a:ext uri="{FF2B5EF4-FFF2-40B4-BE49-F238E27FC236}">
                    <a16:creationId xmlns:a16="http://schemas.microsoft.com/office/drawing/2014/main" id="{E3C78655-ECC5-8971-01C0-CDD200CBB500}"/>
                  </a:ext>
                </a:extLst>
              </p:cNvPr>
              <p:cNvSpPr>
                <a:spLocks noGrp="1" noRot="1" noChangeAspect="1" noMove="1" noResize="1" noEditPoints="1" noAdjustHandles="1" noChangeArrowheads="1" noChangeShapeType="1" noTextEdit="1"/>
              </p:cNvSpPr>
              <p:nvPr>
                <p:ph type="title"/>
              </p:nvPr>
            </p:nvSpPr>
            <p:spPr>
              <a:xfrm>
                <a:off x="562643" y="547688"/>
                <a:ext cx="9737057" cy="1988345"/>
              </a:xfrm>
              <a:blipFill>
                <a:blip r:embed="rId3"/>
                <a:stretch>
                  <a:fillRect l="-2816" r="-250" b="-1227"/>
                </a:stretch>
              </a:blipFill>
            </p:spPr>
            <p:txBody>
              <a:bodyPr/>
              <a:lstStyle/>
              <a:p>
                <a:r>
                  <a:rPr lang="fr-CA">
                    <a:noFill/>
                  </a:rPr>
                  <a:t> </a:t>
                </a:r>
              </a:p>
            </p:txBody>
          </p:sp>
        </mc:Fallback>
      </mc:AlternateContent>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343322" y="2382355"/>
            <a:ext cx="7394954"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fr-CA" sz="2400" dirty="0" err="1">
                <a:latin typeface="Arial" panose="020B0604020202020204" pitchFamily="34" charset="0"/>
                <a:cs typeface="Arial" panose="020B0604020202020204" pitchFamily="34" charset="0"/>
              </a:rPr>
              <a:t>Two</a:t>
            </a:r>
            <a:r>
              <a:rPr lang="fr-CA" sz="2400" dirty="0">
                <a:latin typeface="Arial" panose="020B0604020202020204" pitchFamily="34" charset="0"/>
                <a:cs typeface="Arial" panose="020B0604020202020204" pitchFamily="34" charset="0"/>
              </a:rPr>
              <a:t> types of </a:t>
            </a:r>
            <a:r>
              <a:rPr lang="fr-CA" sz="2400" dirty="0" err="1">
                <a:latin typeface="Arial" panose="020B0604020202020204" pitchFamily="34" charset="0"/>
                <a:cs typeface="Arial" panose="020B0604020202020204" pitchFamily="34" charset="0"/>
              </a:rPr>
              <a:t>vessels</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same</a:t>
            </a:r>
            <a:r>
              <a:rPr lang="fr-CA" sz="2400" dirty="0">
                <a:latin typeface="Arial" panose="020B0604020202020204" pitchFamily="34" charset="0"/>
                <a:cs typeface="Arial" panose="020B0604020202020204" pitchFamily="34" charset="0"/>
              </a:rPr>
              <a:t> dimensions, </a:t>
            </a:r>
            <a:r>
              <a:rPr lang="fr-CA" sz="2400" dirty="0" err="1">
                <a:latin typeface="Arial" panose="020B0604020202020204" pitchFamily="34" charset="0"/>
                <a:cs typeface="Arial" panose="020B0604020202020204" pitchFamily="34" charset="0"/>
              </a:rPr>
              <a:t>same</a:t>
            </a:r>
            <a:r>
              <a:rPr lang="fr-CA" sz="2400" dirty="0">
                <a:latin typeface="Arial" panose="020B0604020202020204" pitchFamily="34" charset="0"/>
                <a:cs typeface="Arial" panose="020B0604020202020204" pitchFamily="34" charset="0"/>
              </a:rPr>
              <a:t> pressure rating (74 </a:t>
            </a:r>
            <a:r>
              <a:rPr lang="fr-CA" sz="2400" dirty="0" err="1">
                <a:latin typeface="Arial" panose="020B0604020202020204" pitchFamily="34" charset="0"/>
                <a:cs typeface="Arial" panose="020B0604020202020204" pitchFamily="34" charset="0"/>
              </a:rPr>
              <a:t>bara</a:t>
            </a:r>
            <a:r>
              <a:rPr lang="fr-CA" sz="2400" dirty="0">
                <a:latin typeface="Arial" panose="020B0604020202020204" pitchFamily="34" charset="0"/>
                <a:cs typeface="Arial" panose="020B0604020202020204" pitchFamily="34" charset="0"/>
              </a:rPr>
              <a:t> at room </a:t>
            </a:r>
            <a:r>
              <a:rPr lang="fr-CA" sz="2400" dirty="0" err="1">
                <a:latin typeface="Arial" panose="020B0604020202020204" pitchFamily="34" charset="0"/>
                <a:cs typeface="Arial" panose="020B0604020202020204" pitchFamily="34" charset="0"/>
              </a:rPr>
              <a:t>temperature</a:t>
            </a:r>
            <a:r>
              <a:rPr lang="fr-CA" sz="2400" dirty="0">
                <a:latin typeface="Arial" panose="020B0604020202020204" pitchFamily="34" charset="0"/>
                <a:cs typeface="Arial" panose="020B0604020202020204" pitchFamily="34" charset="0"/>
              </a:rPr>
              <a:t>)</a:t>
            </a:r>
          </a:p>
          <a:p>
            <a:pPr>
              <a:lnSpc>
                <a:spcPct val="100000"/>
              </a:lnSpc>
            </a:pPr>
            <a:r>
              <a:rPr lang="fr-CA" sz="2400" dirty="0">
                <a:latin typeface="Arial" panose="020B0604020202020204" pitchFamily="34" charset="0"/>
                <a:cs typeface="Arial" panose="020B0604020202020204" pitchFamily="34" charset="0"/>
              </a:rPr>
              <a:t>15 pairs </a:t>
            </a:r>
            <a:r>
              <a:rPr lang="fr-CA" sz="2400" dirty="0">
                <a:latin typeface="Arial" panose="020B0604020202020204" pitchFamily="34" charset="0"/>
                <a:cs typeface="Arial" panose="020B0604020202020204" pitchFamily="34" charset="0"/>
                <a:sym typeface="Wingdings" panose="05000000000000000000" pitchFamily="2" charset="2"/>
              </a:rPr>
              <a:t> 103 320 kg </a:t>
            </a:r>
            <a:r>
              <a:rPr lang="fr-CA" sz="2400" dirty="0" err="1">
                <a:latin typeface="Arial" panose="020B0604020202020204" pitchFamily="34" charset="0"/>
                <a:cs typeface="Arial" panose="020B0604020202020204" pitchFamily="34" charset="0"/>
                <a:sym typeface="Wingdings" panose="05000000000000000000" pitchFamily="2" charset="2"/>
              </a:rPr>
              <a:t>GXe</a:t>
            </a:r>
            <a:endParaRPr lang="fr-CA" sz="2400" dirty="0">
              <a:latin typeface="Arial" panose="020B0604020202020204" pitchFamily="34" charset="0"/>
              <a:cs typeface="Arial" panose="020B0604020202020204" pitchFamily="34" charset="0"/>
              <a:sym typeface="Wingdings" panose="05000000000000000000" pitchFamily="2" charset="2"/>
            </a:endParaRPr>
          </a:p>
          <a:p>
            <a:pPr>
              <a:lnSpc>
                <a:spcPct val="100000"/>
              </a:lnSpc>
            </a:pPr>
            <a:endParaRPr lang="fr-CA" sz="2400" dirty="0">
              <a:latin typeface="Arial" panose="020B0604020202020204" pitchFamily="34" charset="0"/>
              <a:cs typeface="Arial" panose="020B0604020202020204" pitchFamily="34" charset="0"/>
            </a:endParaRPr>
          </a:p>
          <a:p>
            <a:pPr>
              <a:lnSpc>
                <a:spcPct val="100000"/>
              </a:lnSpc>
            </a:pPr>
            <a:endParaRPr lang="fr-CA" sz="2400" dirty="0">
              <a:latin typeface="Arial" panose="020B0604020202020204" pitchFamily="34" charset="0"/>
              <a:cs typeface="Arial" panose="020B0604020202020204" pitchFamily="34" charset="0"/>
            </a:endParaRPr>
          </a:p>
          <a:p>
            <a:pPr>
              <a:lnSpc>
                <a:spcPct val="100000"/>
              </a:lnSpc>
            </a:pPr>
            <a:endParaRPr lang="fr-CA" sz="2400" dirty="0">
              <a:latin typeface="Arial" panose="020B0604020202020204" pitchFamily="34" charset="0"/>
              <a:cs typeface="Arial" panose="020B0604020202020204" pitchFamily="34" charset="0"/>
            </a:endParaRPr>
          </a:p>
          <a:p>
            <a:pPr>
              <a:lnSpc>
                <a:spcPct val="100000"/>
              </a:lnSpc>
            </a:pPr>
            <a:endParaRPr lang="fr-CA" sz="2400" dirty="0">
              <a:latin typeface="Arial" panose="020B0604020202020204" pitchFamily="34" charset="0"/>
              <a:cs typeface="Arial" panose="020B0604020202020204" pitchFamily="34" charset="0"/>
            </a:endParaRPr>
          </a:p>
          <a:p>
            <a:pPr>
              <a:lnSpc>
                <a:spcPct val="100000"/>
              </a:lnSpc>
            </a:pPr>
            <a:endParaRPr lang="fr-CA" sz="2400" dirty="0">
              <a:latin typeface="Arial" panose="020B0604020202020204" pitchFamily="34" charset="0"/>
              <a:cs typeface="Arial" panose="020B0604020202020204" pitchFamily="34" charset="0"/>
            </a:endParaRPr>
          </a:p>
          <a:p>
            <a:pPr>
              <a:lnSpc>
                <a:spcPct val="100000"/>
              </a:lnSpc>
            </a:pPr>
            <a:endParaRPr lang="fr-CA" sz="2400" dirty="0">
              <a:latin typeface="Arial" panose="020B0604020202020204" pitchFamily="34" charset="0"/>
              <a:cs typeface="Arial" panose="020B0604020202020204" pitchFamily="34" charset="0"/>
            </a:endParaRPr>
          </a:p>
          <a:p>
            <a:pPr>
              <a:lnSpc>
                <a:spcPct val="100000"/>
              </a:lnSpc>
            </a:pPr>
            <a:endParaRPr lang="fr-CA" sz="2400" dirty="0">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A8B0CA61-F581-4C67-BFEB-6366C9D3E3AB}"/>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448101A1-F053-44AD-B683-119B92B9B089}"/>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FD54C221-C069-48C4-9A10-636A09A3D99A}"/>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7770EA84-76ED-4336-A0D1-0988FBFEE2B1}"/>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12</a:t>
            </a:fld>
            <a:endParaRPr lang="en-CA" sz="2800" dirty="0">
              <a:solidFill>
                <a:schemeClr val="bg1"/>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85842B01-7C29-45B8-8066-FBC1C0444A55}"/>
              </a:ext>
            </a:extLst>
          </p:cNvPr>
          <p:cNvSpPr/>
          <p:nvPr/>
        </p:nvSpPr>
        <p:spPr>
          <a:xfrm>
            <a:off x="15577258" y="302313"/>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a:effectLst>
                  <a:glow rad="127000">
                    <a:schemeClr val="accent2"/>
                  </a:glow>
                </a:effectLst>
              </a:rPr>
              <a:t>Very </a:t>
            </a:r>
            <a:r>
              <a:rPr lang="fr-CA" sz="3200" dirty="0" err="1">
                <a:effectLst>
                  <a:glow rad="127000">
                    <a:schemeClr val="accent2"/>
                  </a:glow>
                </a:effectLst>
              </a:rPr>
              <a:t>Conceptual</a:t>
            </a:r>
            <a:endParaRPr lang="fr-CA" dirty="0">
              <a:effectLst>
                <a:glow rad="127000">
                  <a:schemeClr val="accent2"/>
                </a:glow>
              </a:effectLst>
            </a:endParaRPr>
          </a:p>
        </p:txBody>
      </p:sp>
      <p:grpSp>
        <p:nvGrpSpPr>
          <p:cNvPr id="5" name="Groupe 4">
            <a:extLst>
              <a:ext uri="{FF2B5EF4-FFF2-40B4-BE49-F238E27FC236}">
                <a16:creationId xmlns:a16="http://schemas.microsoft.com/office/drawing/2014/main" id="{44AB72C4-E295-4929-B232-F9BF407F9167}"/>
              </a:ext>
            </a:extLst>
          </p:cNvPr>
          <p:cNvGrpSpPr>
            <a:grpSpLocks noChangeAspect="1"/>
          </p:cNvGrpSpPr>
          <p:nvPr/>
        </p:nvGrpSpPr>
        <p:grpSpPr>
          <a:xfrm>
            <a:off x="6459794" y="2428354"/>
            <a:ext cx="12262273" cy="7087151"/>
            <a:chOff x="5345953" y="1171757"/>
            <a:chExt cx="13091305" cy="7566302"/>
          </a:xfrm>
        </p:grpSpPr>
        <p:pic>
          <p:nvPicPr>
            <p:cNvPr id="15" name="Image 14">
              <a:extLst>
                <a:ext uri="{FF2B5EF4-FFF2-40B4-BE49-F238E27FC236}">
                  <a16:creationId xmlns:a16="http://schemas.microsoft.com/office/drawing/2014/main" id="{5A8DB09F-8B27-44DB-A446-F7DCC53F95B6}"/>
                </a:ext>
              </a:extLst>
            </p:cNvPr>
            <p:cNvPicPr>
              <a:picLocks noChangeAspect="1"/>
            </p:cNvPicPr>
            <p:nvPr/>
          </p:nvPicPr>
          <p:blipFill rotWithShape="1">
            <a:blip r:embed="rId4">
              <a:extLst>
                <a:ext uri="{28A0092B-C50C-407E-A947-70E740481C1C}">
                  <a14:useLocalDpi xmlns:a14="http://schemas.microsoft.com/office/drawing/2010/main" val="0"/>
                </a:ext>
              </a:extLst>
            </a:blip>
            <a:srcRect l="9607" t="16013" r="22892" b="14898"/>
            <a:stretch/>
          </p:blipFill>
          <p:spPr>
            <a:xfrm>
              <a:off x="8889962" y="1555031"/>
              <a:ext cx="7017939" cy="7183028"/>
            </a:xfrm>
            <a:prstGeom prst="rect">
              <a:avLst/>
            </a:prstGeom>
          </p:spPr>
        </p:pic>
        <p:cxnSp>
          <p:nvCxnSpPr>
            <p:cNvPr id="10" name="Connecteur droit avec flèche 9">
              <a:extLst>
                <a:ext uri="{FF2B5EF4-FFF2-40B4-BE49-F238E27FC236}">
                  <a16:creationId xmlns:a16="http://schemas.microsoft.com/office/drawing/2014/main" id="{0DA58036-EF64-47E9-BE76-0EBAC07CECB0}"/>
                </a:ext>
              </a:extLst>
            </p:cNvPr>
            <p:cNvCxnSpPr>
              <a:cxnSpLocks/>
            </p:cNvCxnSpPr>
            <p:nvPr/>
          </p:nvCxnSpPr>
          <p:spPr>
            <a:xfrm rot="900000">
              <a:off x="8859297" y="6956192"/>
              <a:ext cx="1800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6751157F-63AF-43E8-B954-92E1409D9BB3}"/>
                </a:ext>
              </a:extLst>
            </p:cNvPr>
            <p:cNvCxnSpPr>
              <a:cxnSpLocks/>
            </p:cNvCxnSpPr>
            <p:nvPr/>
          </p:nvCxnSpPr>
          <p:spPr>
            <a:xfrm rot="20700000" flipH="1">
              <a:off x="14226434" y="3612281"/>
              <a:ext cx="1584000" cy="0"/>
            </a:xfrm>
            <a:prstGeom prst="straightConnector1">
              <a:avLst/>
            </a:prstGeom>
            <a:ln w="50800">
              <a:solidFill>
                <a:srgbClr val="318BB6"/>
              </a:solidFill>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4" name="ZoneTexte 3">
              <a:extLst>
                <a:ext uri="{FF2B5EF4-FFF2-40B4-BE49-F238E27FC236}">
                  <a16:creationId xmlns:a16="http://schemas.microsoft.com/office/drawing/2014/main" id="{165337C0-FF5A-4E54-BAA3-0E9A04DAADA9}"/>
                </a:ext>
              </a:extLst>
            </p:cNvPr>
            <p:cNvSpPr txBox="1"/>
            <p:nvPr/>
          </p:nvSpPr>
          <p:spPr>
            <a:xfrm>
              <a:off x="15772886" y="3214692"/>
              <a:ext cx="2664372" cy="369332"/>
            </a:xfrm>
            <a:prstGeom prst="rect">
              <a:avLst/>
            </a:prstGeom>
            <a:noFill/>
          </p:spPr>
          <p:txBody>
            <a:bodyPr wrap="square" rtlCol="0">
              <a:spAutoFit/>
            </a:bodyPr>
            <a:lstStyle/>
            <a:p>
              <a:r>
                <a:rPr lang="fr-CA" dirty="0"/>
                <a:t>Single-</a:t>
              </a:r>
              <a:r>
                <a:rPr lang="fr-CA" dirty="0" err="1"/>
                <a:t>walled</a:t>
              </a:r>
              <a:r>
                <a:rPr lang="fr-CA" dirty="0"/>
                <a:t> PV</a:t>
              </a:r>
            </a:p>
          </p:txBody>
        </p:sp>
        <p:sp>
          <p:nvSpPr>
            <p:cNvPr id="18" name="ZoneTexte 17">
              <a:extLst>
                <a:ext uri="{FF2B5EF4-FFF2-40B4-BE49-F238E27FC236}">
                  <a16:creationId xmlns:a16="http://schemas.microsoft.com/office/drawing/2014/main" id="{F8B0F151-0D4B-4637-A440-32427ED98F53}"/>
                </a:ext>
              </a:extLst>
            </p:cNvPr>
            <p:cNvSpPr txBox="1"/>
            <p:nvPr/>
          </p:nvSpPr>
          <p:spPr>
            <a:xfrm>
              <a:off x="7209189" y="6496203"/>
              <a:ext cx="1699181" cy="369332"/>
            </a:xfrm>
            <a:prstGeom prst="rect">
              <a:avLst/>
            </a:prstGeom>
            <a:noFill/>
          </p:spPr>
          <p:txBody>
            <a:bodyPr wrap="square" rtlCol="0">
              <a:spAutoFit/>
            </a:bodyPr>
            <a:lstStyle/>
            <a:p>
              <a:pPr algn="r"/>
              <a:r>
                <a:rPr lang="fr-CA" dirty="0" err="1"/>
                <a:t>Crystallizer</a:t>
              </a:r>
              <a:endParaRPr lang="fr-CA" dirty="0"/>
            </a:p>
          </p:txBody>
        </p:sp>
        <p:cxnSp>
          <p:nvCxnSpPr>
            <p:cNvPr id="19" name="Connecteur droit avec flèche 18">
              <a:extLst>
                <a:ext uri="{FF2B5EF4-FFF2-40B4-BE49-F238E27FC236}">
                  <a16:creationId xmlns:a16="http://schemas.microsoft.com/office/drawing/2014/main" id="{0DFFB07F-94AD-45A1-98DC-DD7F9D60647B}"/>
                </a:ext>
              </a:extLst>
            </p:cNvPr>
            <p:cNvCxnSpPr>
              <a:cxnSpLocks/>
            </p:cNvCxnSpPr>
            <p:nvPr/>
          </p:nvCxnSpPr>
          <p:spPr>
            <a:xfrm rot="900000">
              <a:off x="8877697" y="5903258"/>
              <a:ext cx="720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24" name="ZoneTexte 23">
              <a:extLst>
                <a:ext uri="{FF2B5EF4-FFF2-40B4-BE49-F238E27FC236}">
                  <a16:creationId xmlns:a16="http://schemas.microsoft.com/office/drawing/2014/main" id="{7FAC1317-5D19-43ED-9B1B-6E03D3336C43}"/>
                </a:ext>
              </a:extLst>
            </p:cNvPr>
            <p:cNvSpPr txBox="1"/>
            <p:nvPr/>
          </p:nvSpPr>
          <p:spPr>
            <a:xfrm>
              <a:off x="7209189" y="5614789"/>
              <a:ext cx="1699181" cy="369332"/>
            </a:xfrm>
            <a:prstGeom prst="rect">
              <a:avLst/>
            </a:prstGeom>
            <a:noFill/>
          </p:spPr>
          <p:txBody>
            <a:bodyPr wrap="square" rtlCol="0">
              <a:spAutoFit/>
            </a:bodyPr>
            <a:lstStyle/>
            <a:p>
              <a:pPr algn="r"/>
              <a:r>
                <a:rPr lang="fr-CA" dirty="0" err="1"/>
                <a:t>Shroud</a:t>
              </a:r>
              <a:endParaRPr lang="fr-CA" dirty="0"/>
            </a:p>
          </p:txBody>
        </p:sp>
        <p:cxnSp>
          <p:nvCxnSpPr>
            <p:cNvPr id="26" name="Connecteur droit avec flèche 25">
              <a:extLst>
                <a:ext uri="{FF2B5EF4-FFF2-40B4-BE49-F238E27FC236}">
                  <a16:creationId xmlns:a16="http://schemas.microsoft.com/office/drawing/2014/main" id="{F1F5A41C-BD77-4DCE-8C84-C921FD915549}"/>
                </a:ext>
              </a:extLst>
            </p:cNvPr>
            <p:cNvCxnSpPr>
              <a:cxnSpLocks/>
            </p:cNvCxnSpPr>
            <p:nvPr/>
          </p:nvCxnSpPr>
          <p:spPr>
            <a:xfrm rot="900000">
              <a:off x="8870337" y="3020768"/>
              <a:ext cx="1152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ED2065E-A9AD-4574-86FA-D81672D8F547}"/>
                </a:ext>
              </a:extLst>
            </p:cNvPr>
            <p:cNvSpPr txBox="1"/>
            <p:nvPr/>
          </p:nvSpPr>
          <p:spPr>
            <a:xfrm>
              <a:off x="7627663" y="2657341"/>
              <a:ext cx="1280707" cy="692497"/>
            </a:xfrm>
            <a:prstGeom prst="rect">
              <a:avLst/>
            </a:prstGeom>
            <a:noFill/>
          </p:spPr>
          <p:txBody>
            <a:bodyPr wrap="square" rtlCol="0">
              <a:spAutoFit/>
            </a:bodyPr>
            <a:lstStyle/>
            <a:p>
              <a:pPr algn="r"/>
              <a:r>
                <a:rPr lang="fr-CA" dirty="0"/>
                <a:t>Condenser</a:t>
              </a:r>
            </a:p>
            <a:p>
              <a:pPr algn="r"/>
              <a:r>
                <a:rPr lang="fr-CA" sz="1050" dirty="0"/>
                <a:t>(Not </a:t>
              </a:r>
              <a:r>
                <a:rPr lang="fr-CA" sz="1050" dirty="0" err="1"/>
                <a:t>shown</a:t>
              </a:r>
              <a:r>
                <a:rPr lang="fr-CA" sz="1050" dirty="0"/>
                <a:t>, no </a:t>
              </a:r>
              <a:r>
                <a:rPr lang="fr-CA" sz="1050" dirty="0" err="1"/>
                <a:t>drawing</a:t>
              </a:r>
              <a:r>
                <a:rPr lang="fr-CA" sz="1050" dirty="0"/>
                <a:t> </a:t>
              </a:r>
              <a:r>
                <a:rPr lang="fr-CA" sz="1050" dirty="0" err="1"/>
                <a:t>available</a:t>
              </a:r>
              <a:r>
                <a:rPr lang="fr-CA" sz="1050" dirty="0"/>
                <a:t>)</a:t>
              </a:r>
            </a:p>
          </p:txBody>
        </p:sp>
        <p:cxnSp>
          <p:nvCxnSpPr>
            <p:cNvPr id="28" name="Connecteur droit avec flèche 27">
              <a:extLst>
                <a:ext uri="{FF2B5EF4-FFF2-40B4-BE49-F238E27FC236}">
                  <a16:creationId xmlns:a16="http://schemas.microsoft.com/office/drawing/2014/main" id="{CECE15F4-F951-46FA-B187-FA66F7FDD75F}"/>
                </a:ext>
              </a:extLst>
            </p:cNvPr>
            <p:cNvCxnSpPr>
              <a:cxnSpLocks/>
            </p:cNvCxnSpPr>
            <p:nvPr/>
          </p:nvCxnSpPr>
          <p:spPr>
            <a:xfrm rot="900000">
              <a:off x="8873403" y="4697207"/>
              <a:ext cx="972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AA9B9C83-F9CD-481F-A729-70A041D4CD2C}"/>
                </a:ext>
              </a:extLst>
            </p:cNvPr>
            <p:cNvSpPr txBox="1"/>
            <p:nvPr/>
          </p:nvSpPr>
          <p:spPr>
            <a:xfrm>
              <a:off x="7209189" y="4376125"/>
              <a:ext cx="1699181" cy="369332"/>
            </a:xfrm>
            <a:prstGeom prst="rect">
              <a:avLst/>
            </a:prstGeom>
            <a:noFill/>
          </p:spPr>
          <p:txBody>
            <a:bodyPr wrap="square" rtlCol="0">
              <a:spAutoFit/>
            </a:bodyPr>
            <a:lstStyle/>
            <a:p>
              <a:pPr algn="r"/>
              <a:r>
                <a:rPr lang="fr-CA" dirty="0" err="1"/>
                <a:t>Inner</a:t>
              </a:r>
              <a:r>
                <a:rPr lang="fr-CA" dirty="0"/>
                <a:t> Vessel</a:t>
              </a:r>
            </a:p>
          </p:txBody>
        </p:sp>
        <p:cxnSp>
          <p:nvCxnSpPr>
            <p:cNvPr id="30" name="Connecteur droit avec flèche 29">
              <a:extLst>
                <a:ext uri="{FF2B5EF4-FFF2-40B4-BE49-F238E27FC236}">
                  <a16:creationId xmlns:a16="http://schemas.microsoft.com/office/drawing/2014/main" id="{BA831580-77AB-42A0-AF82-4099BFAECFD0}"/>
                </a:ext>
              </a:extLst>
            </p:cNvPr>
            <p:cNvCxnSpPr>
              <a:cxnSpLocks/>
            </p:cNvCxnSpPr>
            <p:nvPr/>
          </p:nvCxnSpPr>
          <p:spPr>
            <a:xfrm rot="900000">
              <a:off x="8877698" y="2385480"/>
              <a:ext cx="720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31" name="ZoneTexte 30">
              <a:extLst>
                <a:ext uri="{FF2B5EF4-FFF2-40B4-BE49-F238E27FC236}">
                  <a16:creationId xmlns:a16="http://schemas.microsoft.com/office/drawing/2014/main" id="{8E70F8E7-9F17-4F4C-996A-07965FBD44FA}"/>
                </a:ext>
              </a:extLst>
            </p:cNvPr>
            <p:cNvSpPr txBox="1"/>
            <p:nvPr/>
          </p:nvSpPr>
          <p:spPr>
            <a:xfrm>
              <a:off x="7209189" y="2109711"/>
              <a:ext cx="1699181" cy="369332"/>
            </a:xfrm>
            <a:prstGeom prst="rect">
              <a:avLst/>
            </a:prstGeom>
            <a:noFill/>
          </p:spPr>
          <p:txBody>
            <a:bodyPr wrap="square" rtlCol="0">
              <a:spAutoFit/>
            </a:bodyPr>
            <a:lstStyle/>
            <a:p>
              <a:pPr algn="r"/>
              <a:r>
                <a:rPr lang="fr-CA" dirty="0"/>
                <a:t>Outer Vessel</a:t>
              </a:r>
            </a:p>
          </p:txBody>
        </p:sp>
        <p:cxnSp>
          <p:nvCxnSpPr>
            <p:cNvPr id="32" name="Connecteur droit avec flèche 31">
              <a:extLst>
                <a:ext uri="{FF2B5EF4-FFF2-40B4-BE49-F238E27FC236}">
                  <a16:creationId xmlns:a16="http://schemas.microsoft.com/office/drawing/2014/main" id="{505D8A58-10B7-4DD9-9080-7C09074C119B}"/>
                </a:ext>
              </a:extLst>
            </p:cNvPr>
            <p:cNvCxnSpPr>
              <a:cxnSpLocks/>
            </p:cNvCxnSpPr>
            <p:nvPr/>
          </p:nvCxnSpPr>
          <p:spPr>
            <a:xfrm rot="900000">
              <a:off x="8870339" y="1772170"/>
              <a:ext cx="1152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33" name="ZoneTexte 32">
              <a:extLst>
                <a:ext uri="{FF2B5EF4-FFF2-40B4-BE49-F238E27FC236}">
                  <a16:creationId xmlns:a16="http://schemas.microsoft.com/office/drawing/2014/main" id="{F512D050-AC6C-441C-898E-051BB225B440}"/>
                </a:ext>
              </a:extLst>
            </p:cNvPr>
            <p:cNvSpPr txBox="1"/>
            <p:nvPr/>
          </p:nvSpPr>
          <p:spPr>
            <a:xfrm>
              <a:off x="5345953" y="1451671"/>
              <a:ext cx="3562418" cy="394302"/>
            </a:xfrm>
            <a:prstGeom prst="rect">
              <a:avLst/>
            </a:prstGeom>
            <a:noFill/>
          </p:spPr>
          <p:txBody>
            <a:bodyPr wrap="square" rtlCol="0">
              <a:spAutoFit/>
            </a:bodyPr>
            <a:lstStyle/>
            <a:p>
              <a:pPr algn="r"/>
              <a:r>
                <a:rPr lang="fr-CA" dirty="0"/>
                <a:t>LN</a:t>
              </a:r>
              <a:r>
                <a:rPr lang="fr-CA" baseline="-25000" dirty="0"/>
                <a:t>2</a:t>
              </a:r>
              <a:r>
                <a:rPr lang="fr-CA" dirty="0"/>
                <a:t> and </a:t>
              </a:r>
              <a:r>
                <a:rPr lang="fr-CA" dirty="0" err="1"/>
                <a:t>Boil</a:t>
              </a:r>
              <a:r>
                <a:rPr lang="fr-CA" dirty="0"/>
                <a:t>-off Connections</a:t>
              </a:r>
            </a:p>
          </p:txBody>
        </p:sp>
        <p:cxnSp>
          <p:nvCxnSpPr>
            <p:cNvPr id="34" name="Connecteur droit avec flèche 33">
              <a:extLst>
                <a:ext uri="{FF2B5EF4-FFF2-40B4-BE49-F238E27FC236}">
                  <a16:creationId xmlns:a16="http://schemas.microsoft.com/office/drawing/2014/main" id="{8B18508B-7EE8-4E3E-BD4D-A7892FBB5687}"/>
                </a:ext>
              </a:extLst>
            </p:cNvPr>
            <p:cNvCxnSpPr>
              <a:cxnSpLocks/>
            </p:cNvCxnSpPr>
            <p:nvPr/>
          </p:nvCxnSpPr>
          <p:spPr>
            <a:xfrm rot="900000">
              <a:off x="8858070" y="1616238"/>
              <a:ext cx="1872000"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35" name="ZoneTexte 34">
              <a:extLst>
                <a:ext uri="{FF2B5EF4-FFF2-40B4-BE49-F238E27FC236}">
                  <a16:creationId xmlns:a16="http://schemas.microsoft.com/office/drawing/2014/main" id="{3E5E8BD6-3A6F-4533-885C-D7C894BAA6A3}"/>
                </a:ext>
              </a:extLst>
            </p:cNvPr>
            <p:cNvSpPr txBox="1"/>
            <p:nvPr/>
          </p:nvSpPr>
          <p:spPr>
            <a:xfrm>
              <a:off x="6835323" y="1171757"/>
              <a:ext cx="2073047" cy="369332"/>
            </a:xfrm>
            <a:prstGeom prst="rect">
              <a:avLst/>
            </a:prstGeom>
            <a:noFill/>
          </p:spPr>
          <p:txBody>
            <a:bodyPr wrap="square" rtlCol="0">
              <a:spAutoFit/>
            </a:bodyPr>
            <a:lstStyle/>
            <a:p>
              <a:pPr algn="r"/>
              <a:r>
                <a:rPr lang="fr-CA" dirty="0"/>
                <a:t>Xe Connections</a:t>
              </a:r>
            </a:p>
          </p:txBody>
        </p:sp>
        <p:pic>
          <p:nvPicPr>
            <p:cNvPr id="36" name="Image 35">
              <a:extLst>
                <a:ext uri="{FF2B5EF4-FFF2-40B4-BE49-F238E27FC236}">
                  <a16:creationId xmlns:a16="http://schemas.microsoft.com/office/drawing/2014/main" id="{1505D7FA-2EDE-41F6-B9D5-0970B25CB636}"/>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6076432" y="4394835"/>
              <a:ext cx="1296925" cy="4121666"/>
            </a:xfrm>
            <a:prstGeom prst="rect">
              <a:avLst/>
            </a:prstGeom>
            <a:effectLst/>
          </p:spPr>
        </p:pic>
      </p:grpSp>
      <p:graphicFrame>
        <p:nvGraphicFramePr>
          <p:cNvPr id="6" name="Tableau 6">
            <a:extLst>
              <a:ext uri="{FF2B5EF4-FFF2-40B4-BE49-F238E27FC236}">
                <a16:creationId xmlns:a16="http://schemas.microsoft.com/office/drawing/2014/main" id="{12861850-939D-4CEF-9229-9B3DE54FA6F6}"/>
              </a:ext>
            </a:extLst>
          </p:cNvPr>
          <p:cNvGraphicFramePr>
            <a:graphicFrameLocks noGrp="1"/>
          </p:cNvGraphicFramePr>
          <p:nvPr>
            <p:extLst>
              <p:ext uri="{D42A27DB-BD31-4B8C-83A1-F6EECF244321}">
                <p14:modId xmlns:p14="http://schemas.microsoft.com/office/powerpoint/2010/main" val="875166132"/>
              </p:ext>
            </p:extLst>
          </p:nvPr>
        </p:nvGraphicFramePr>
        <p:xfrm>
          <a:off x="185462" y="5279475"/>
          <a:ext cx="8285489" cy="3606800"/>
        </p:xfrm>
        <a:graphic>
          <a:graphicData uri="http://schemas.openxmlformats.org/drawingml/2006/table">
            <a:tbl>
              <a:tblPr firstRow="1" bandRow="1">
                <a:tableStyleId>{073A0DAA-6AF3-43AB-8588-CEC1D06C72B9}</a:tableStyleId>
              </a:tblPr>
              <a:tblGrid>
                <a:gridCol w="3228727">
                  <a:extLst>
                    <a:ext uri="{9D8B030D-6E8A-4147-A177-3AD203B41FA5}">
                      <a16:colId xmlns:a16="http://schemas.microsoft.com/office/drawing/2014/main" val="4068433865"/>
                    </a:ext>
                  </a:extLst>
                </a:gridCol>
                <a:gridCol w="1902070">
                  <a:extLst>
                    <a:ext uri="{9D8B030D-6E8A-4147-A177-3AD203B41FA5}">
                      <a16:colId xmlns:a16="http://schemas.microsoft.com/office/drawing/2014/main" val="528006113"/>
                    </a:ext>
                  </a:extLst>
                </a:gridCol>
                <a:gridCol w="1577346">
                  <a:extLst>
                    <a:ext uri="{9D8B030D-6E8A-4147-A177-3AD203B41FA5}">
                      <a16:colId xmlns:a16="http://schemas.microsoft.com/office/drawing/2014/main" val="1229168221"/>
                    </a:ext>
                  </a:extLst>
                </a:gridCol>
                <a:gridCol w="1577346">
                  <a:extLst>
                    <a:ext uri="{9D8B030D-6E8A-4147-A177-3AD203B41FA5}">
                      <a16:colId xmlns:a16="http://schemas.microsoft.com/office/drawing/2014/main" val="2290429901"/>
                    </a:ext>
                  </a:extLst>
                </a:gridCol>
              </a:tblGrid>
              <a:tr h="370840">
                <a:tc>
                  <a:txBody>
                    <a:bodyPr/>
                    <a:lstStyle/>
                    <a:p>
                      <a:pPr algn="ctr"/>
                      <a:endParaRPr lang="fr-CA" sz="1800" dirty="0"/>
                    </a:p>
                  </a:txBody>
                  <a:tcPr anchor="ctr"/>
                </a:tc>
                <a:tc>
                  <a:txBody>
                    <a:bodyPr/>
                    <a:lstStyle/>
                    <a:p>
                      <a:pPr algn="ctr"/>
                      <a:r>
                        <a:rPr lang="fr-CA" sz="1800" dirty="0" err="1"/>
                        <a:t>ReStoX</a:t>
                      </a:r>
                      <a:endParaRPr lang="fr-CA" sz="1800" dirty="0"/>
                    </a:p>
                  </a:txBody>
                  <a:tcPr anchor="ctr"/>
                </a:tc>
                <a:tc>
                  <a:txBody>
                    <a:bodyPr/>
                    <a:lstStyle/>
                    <a:p>
                      <a:pPr algn="ctr"/>
                      <a:r>
                        <a:rPr lang="fr-CA" sz="1800" dirty="0"/>
                        <a:t>Pressure Vessel</a:t>
                      </a:r>
                    </a:p>
                  </a:txBody>
                  <a:tcPr anchor="ctr"/>
                </a:tc>
                <a:tc>
                  <a:txBody>
                    <a:bodyPr/>
                    <a:lstStyle/>
                    <a:p>
                      <a:pPr algn="ctr"/>
                      <a:r>
                        <a:rPr lang="fr-CA" sz="1800" dirty="0"/>
                        <a:t>Total (pair)</a:t>
                      </a:r>
                    </a:p>
                  </a:txBody>
                  <a:tcPr anchor="ctr"/>
                </a:tc>
                <a:extLst>
                  <a:ext uri="{0D108BD9-81ED-4DB2-BD59-A6C34878D82A}">
                    <a16:rowId xmlns:a16="http://schemas.microsoft.com/office/drawing/2014/main" val="1009728791"/>
                  </a:ext>
                </a:extLst>
              </a:tr>
              <a:tr h="370840">
                <a:tc>
                  <a:txBody>
                    <a:bodyPr/>
                    <a:lstStyle/>
                    <a:p>
                      <a:pPr algn="ctr"/>
                      <a:r>
                        <a:rPr lang="fr-CA" sz="1800" dirty="0"/>
                        <a:t>Pressure rating at 295 K [</a:t>
                      </a:r>
                      <a:r>
                        <a:rPr lang="fr-CA" sz="1800" dirty="0" err="1"/>
                        <a:t>bara</a:t>
                      </a:r>
                      <a:r>
                        <a:rPr lang="fr-CA" sz="1800" dirty="0"/>
                        <a:t>]</a:t>
                      </a:r>
                    </a:p>
                  </a:txBody>
                  <a:tcPr anchor="ctr"/>
                </a:tc>
                <a:tc>
                  <a:txBody>
                    <a:bodyPr/>
                    <a:lstStyle/>
                    <a:p>
                      <a:pPr algn="ctr"/>
                      <a:r>
                        <a:rPr lang="fr-CA" sz="1800" dirty="0"/>
                        <a:t>74</a:t>
                      </a:r>
                    </a:p>
                  </a:txBody>
                  <a:tcPr anchor="ctr"/>
                </a:tc>
                <a:tc>
                  <a:txBody>
                    <a:bodyPr/>
                    <a:lstStyle/>
                    <a:p>
                      <a:pPr algn="ctr"/>
                      <a:r>
                        <a:rPr lang="fr-CA" sz="1800" dirty="0"/>
                        <a:t>74</a:t>
                      </a:r>
                    </a:p>
                  </a:txBody>
                  <a:tcPr anchor="ctr"/>
                </a:tc>
                <a:tc>
                  <a:txBody>
                    <a:bodyPr/>
                    <a:lstStyle/>
                    <a:p>
                      <a:pPr algn="ctr"/>
                      <a:r>
                        <a:rPr lang="fr-CA" sz="1800" dirty="0"/>
                        <a:t>74</a:t>
                      </a:r>
                    </a:p>
                  </a:txBody>
                  <a:tcPr anchor="ctr"/>
                </a:tc>
                <a:extLst>
                  <a:ext uri="{0D108BD9-81ED-4DB2-BD59-A6C34878D82A}">
                    <a16:rowId xmlns:a16="http://schemas.microsoft.com/office/drawing/2014/main" val="1412741975"/>
                  </a:ext>
                </a:extLst>
              </a:tr>
              <a:tr h="370840">
                <a:tc>
                  <a:txBody>
                    <a:bodyPr/>
                    <a:lstStyle/>
                    <a:p>
                      <a:pPr algn="ctr"/>
                      <a:r>
                        <a:rPr lang="fr-CA" sz="1800" dirty="0"/>
                        <a:t>Tare </a:t>
                      </a:r>
                      <a:r>
                        <a:rPr lang="fr-CA" sz="1800" dirty="0" err="1"/>
                        <a:t>weight</a:t>
                      </a:r>
                      <a:r>
                        <a:rPr lang="fr-CA" sz="1800" dirty="0"/>
                        <a:t> (est.) [kg]</a:t>
                      </a:r>
                    </a:p>
                  </a:txBody>
                  <a:tcPr anchor="ctr"/>
                </a:tc>
                <a:tc>
                  <a:txBody>
                    <a:bodyPr/>
                    <a:lstStyle/>
                    <a:p>
                      <a:pPr algn="ctr"/>
                      <a:r>
                        <a:rPr lang="fr-CA" sz="1800" dirty="0"/>
                        <a:t>4 200</a:t>
                      </a:r>
                    </a:p>
                  </a:txBody>
                  <a:tcPr anchor="ctr"/>
                </a:tc>
                <a:tc>
                  <a:txBody>
                    <a:bodyPr/>
                    <a:lstStyle/>
                    <a:p>
                      <a:pPr algn="ctr"/>
                      <a:r>
                        <a:rPr lang="fr-CA" sz="1800" dirty="0"/>
                        <a:t>3 500</a:t>
                      </a:r>
                    </a:p>
                  </a:txBody>
                  <a:tcPr anchor="ctr"/>
                </a:tc>
                <a:tc>
                  <a:txBody>
                    <a:bodyPr/>
                    <a:lstStyle/>
                    <a:p>
                      <a:pPr algn="ctr"/>
                      <a:r>
                        <a:rPr lang="fr-CA" sz="1800" dirty="0"/>
                        <a:t>7 700</a:t>
                      </a:r>
                    </a:p>
                  </a:txBody>
                  <a:tcPr anchor="ctr"/>
                </a:tc>
                <a:extLst>
                  <a:ext uri="{0D108BD9-81ED-4DB2-BD59-A6C34878D82A}">
                    <a16:rowId xmlns:a16="http://schemas.microsoft.com/office/drawing/2014/main" val="2315005363"/>
                  </a:ext>
                </a:extLst>
              </a:tr>
              <a:tr h="370840">
                <a:tc>
                  <a:txBody>
                    <a:bodyPr/>
                    <a:lstStyle/>
                    <a:p>
                      <a:pPr algn="ctr"/>
                      <a:r>
                        <a:rPr lang="fr-CA" sz="1800" dirty="0" err="1"/>
                        <a:t>GXe</a:t>
                      </a:r>
                      <a:r>
                        <a:rPr lang="fr-CA" sz="1800" dirty="0"/>
                        <a:t> </a:t>
                      </a:r>
                      <a:r>
                        <a:rPr lang="fr-CA" sz="1800" dirty="0" err="1"/>
                        <a:t>capacity</a:t>
                      </a:r>
                      <a:r>
                        <a:rPr lang="fr-CA" sz="1800" dirty="0"/>
                        <a:t> [kg]</a:t>
                      </a:r>
                    </a:p>
                  </a:txBody>
                  <a:tcPr anchor="ctr"/>
                </a:tc>
                <a:tc>
                  <a:txBody>
                    <a:bodyPr/>
                    <a:lstStyle/>
                    <a:p>
                      <a:pPr algn="ctr"/>
                      <a:r>
                        <a:rPr lang="fr-CA" sz="1800" dirty="0"/>
                        <a:t>2 500</a:t>
                      </a:r>
                    </a:p>
                  </a:txBody>
                  <a:tcPr anchor="ctr"/>
                </a:tc>
                <a:tc>
                  <a:txBody>
                    <a:bodyPr/>
                    <a:lstStyle/>
                    <a:p>
                      <a:pPr algn="ctr"/>
                      <a:r>
                        <a:rPr lang="fr-CA" sz="1800" dirty="0"/>
                        <a:t>4 388</a:t>
                      </a:r>
                    </a:p>
                  </a:txBody>
                  <a:tcPr anchor="ctr"/>
                </a:tc>
                <a:tc>
                  <a:txBody>
                    <a:bodyPr/>
                    <a:lstStyle/>
                    <a:p>
                      <a:pPr algn="ctr"/>
                      <a:r>
                        <a:rPr lang="fr-CA" sz="1800" dirty="0"/>
                        <a:t>6 888</a:t>
                      </a:r>
                    </a:p>
                  </a:txBody>
                  <a:tcPr anchor="ctr"/>
                </a:tc>
                <a:extLst>
                  <a:ext uri="{0D108BD9-81ED-4DB2-BD59-A6C34878D82A}">
                    <a16:rowId xmlns:a16="http://schemas.microsoft.com/office/drawing/2014/main" val="2134130189"/>
                  </a:ext>
                </a:extLst>
              </a:tr>
              <a:tr h="370840">
                <a:tc>
                  <a:txBody>
                    <a:bodyPr/>
                    <a:lstStyle/>
                    <a:p>
                      <a:pPr algn="ctr"/>
                      <a:r>
                        <a:rPr lang="fr-CA" sz="1800" dirty="0" err="1"/>
                        <a:t>LXe</a:t>
                      </a:r>
                      <a:r>
                        <a:rPr lang="fr-CA" sz="1800" dirty="0"/>
                        <a:t> </a:t>
                      </a:r>
                      <a:r>
                        <a:rPr lang="fr-CA" sz="1800" dirty="0" err="1"/>
                        <a:t>capacity</a:t>
                      </a:r>
                      <a:r>
                        <a:rPr lang="fr-CA" sz="1800" dirty="0"/>
                        <a:t> [kg]</a:t>
                      </a:r>
                    </a:p>
                  </a:txBody>
                  <a:tcPr anchor="ctr"/>
                </a:tc>
                <a:tc>
                  <a:txBody>
                    <a:bodyPr/>
                    <a:lstStyle/>
                    <a:p>
                      <a:pPr algn="ctr"/>
                      <a:r>
                        <a:rPr lang="fr-CA" sz="1800" dirty="0"/>
                        <a:t>5 590</a:t>
                      </a:r>
                    </a:p>
                  </a:txBody>
                  <a:tcPr anchor="ctr"/>
                </a:tc>
                <a:tc>
                  <a:txBody>
                    <a:bodyPr/>
                    <a:lstStyle/>
                    <a:p>
                      <a:pPr algn="ctr"/>
                      <a:r>
                        <a:rPr lang="fr-CA" sz="1800" dirty="0"/>
                        <a:t>---</a:t>
                      </a:r>
                    </a:p>
                  </a:txBody>
                  <a:tcPr anchor="ctr"/>
                </a:tc>
                <a:tc>
                  <a:txBody>
                    <a:bodyPr/>
                    <a:lstStyle/>
                    <a:p>
                      <a:pPr algn="ctr"/>
                      <a:r>
                        <a:rPr lang="fr-CA" sz="1800" dirty="0"/>
                        <a:t>5 590</a:t>
                      </a:r>
                    </a:p>
                  </a:txBody>
                  <a:tcPr anchor="ctr"/>
                </a:tc>
                <a:extLst>
                  <a:ext uri="{0D108BD9-81ED-4DB2-BD59-A6C34878D82A}">
                    <a16:rowId xmlns:a16="http://schemas.microsoft.com/office/drawing/2014/main" val="336939101"/>
                  </a:ext>
                </a:extLst>
              </a:tr>
              <a:tr h="370840">
                <a:tc>
                  <a:txBody>
                    <a:bodyPr/>
                    <a:lstStyle/>
                    <a:p>
                      <a:pPr algn="ctr"/>
                      <a:r>
                        <a:rPr lang="fr-CA" sz="1800" dirty="0" err="1"/>
                        <a:t>SXe</a:t>
                      </a:r>
                      <a:r>
                        <a:rPr lang="fr-CA" sz="1800" dirty="0"/>
                        <a:t> </a:t>
                      </a:r>
                      <a:r>
                        <a:rPr lang="fr-CA" sz="1800" dirty="0" err="1"/>
                        <a:t>capacity</a:t>
                      </a:r>
                      <a:r>
                        <a:rPr lang="fr-CA" sz="1800" dirty="0"/>
                        <a:t> [kg]</a:t>
                      </a:r>
                    </a:p>
                  </a:txBody>
                  <a:tcPr anchor="ctr"/>
                </a:tc>
                <a:tc>
                  <a:txBody>
                    <a:bodyPr/>
                    <a:lstStyle/>
                    <a:p>
                      <a:pPr algn="ctr"/>
                      <a:r>
                        <a:rPr lang="fr-CA" sz="1800" dirty="0"/>
                        <a:t>6 916</a:t>
                      </a:r>
                    </a:p>
                  </a:txBody>
                  <a:tcPr anchor="ctr"/>
                </a:tc>
                <a:tc>
                  <a:txBody>
                    <a:bodyPr/>
                    <a:lstStyle/>
                    <a:p>
                      <a:pPr algn="ctr"/>
                      <a:r>
                        <a:rPr lang="fr-CA" sz="1800" dirty="0"/>
                        <a:t>---</a:t>
                      </a:r>
                    </a:p>
                  </a:txBody>
                  <a:tcPr anchor="ctr"/>
                </a:tc>
                <a:tc>
                  <a:txBody>
                    <a:bodyPr/>
                    <a:lstStyle/>
                    <a:p>
                      <a:pPr algn="ctr"/>
                      <a:r>
                        <a:rPr lang="fr-CA" sz="1800" dirty="0"/>
                        <a:t>6 916</a:t>
                      </a:r>
                    </a:p>
                  </a:txBody>
                  <a:tcPr anchor="ctr"/>
                </a:tc>
                <a:extLst>
                  <a:ext uri="{0D108BD9-81ED-4DB2-BD59-A6C34878D82A}">
                    <a16:rowId xmlns:a16="http://schemas.microsoft.com/office/drawing/2014/main" val="3311888493"/>
                  </a:ext>
                </a:extLst>
              </a:tr>
              <a:tr h="370840">
                <a:tc>
                  <a:txBody>
                    <a:bodyPr/>
                    <a:lstStyle/>
                    <a:p>
                      <a:pPr algn="ctr"/>
                      <a:r>
                        <a:rPr lang="fr-CA" sz="1800" dirty="0" err="1"/>
                        <a:t>Cooling</a:t>
                      </a:r>
                      <a:r>
                        <a:rPr lang="fr-CA" sz="1800" dirty="0"/>
                        <a:t> Power (</a:t>
                      </a:r>
                      <a:r>
                        <a:rPr lang="fr-CA" sz="1800" dirty="0" err="1"/>
                        <a:t>Crystallizer</a:t>
                      </a:r>
                      <a:r>
                        <a:rPr lang="fr-CA" sz="1800" dirty="0"/>
                        <a:t>) [kW]</a:t>
                      </a:r>
                    </a:p>
                  </a:txBody>
                  <a:tcPr anchor="ctr"/>
                </a:tc>
                <a:tc>
                  <a:txBody>
                    <a:bodyPr/>
                    <a:lstStyle/>
                    <a:p>
                      <a:pPr algn="ctr"/>
                      <a:r>
                        <a:rPr lang="fr-CA" sz="1800" dirty="0"/>
                        <a:t>8</a:t>
                      </a:r>
                    </a:p>
                  </a:txBody>
                  <a:tcPr anchor="ctr"/>
                </a:tc>
                <a:tc>
                  <a:txBody>
                    <a:bodyPr/>
                    <a:lstStyle/>
                    <a:p>
                      <a:pPr algn="ctr"/>
                      <a:r>
                        <a:rPr lang="fr-CA" sz="1800" dirty="0"/>
                        <a:t>---</a:t>
                      </a:r>
                    </a:p>
                  </a:txBody>
                  <a:tcPr anchor="ctr"/>
                </a:tc>
                <a:tc>
                  <a:txBody>
                    <a:bodyPr/>
                    <a:lstStyle/>
                    <a:p>
                      <a:pPr algn="ctr"/>
                      <a:r>
                        <a:rPr lang="fr-CA" sz="1800" dirty="0"/>
                        <a:t>8</a:t>
                      </a:r>
                    </a:p>
                  </a:txBody>
                  <a:tcPr anchor="ctr"/>
                </a:tc>
                <a:extLst>
                  <a:ext uri="{0D108BD9-81ED-4DB2-BD59-A6C34878D82A}">
                    <a16:rowId xmlns:a16="http://schemas.microsoft.com/office/drawing/2014/main" val="1752944875"/>
                  </a:ext>
                </a:extLst>
              </a:tr>
              <a:tr h="370840">
                <a:tc>
                  <a:txBody>
                    <a:bodyPr/>
                    <a:lstStyle/>
                    <a:p>
                      <a:pPr marL="0" marR="0" lvl="0" indent="0" algn="ctr" defTabSz="1371600" rtl="0" eaLnBrk="1" fontAlgn="auto" latinLnBrk="0" hangingPunct="1">
                        <a:lnSpc>
                          <a:spcPct val="100000"/>
                        </a:lnSpc>
                        <a:spcBef>
                          <a:spcPts val="0"/>
                        </a:spcBef>
                        <a:spcAft>
                          <a:spcPts val="0"/>
                        </a:spcAft>
                        <a:buClrTx/>
                        <a:buSzTx/>
                        <a:buFontTx/>
                        <a:buNone/>
                        <a:tabLst/>
                        <a:defRPr/>
                      </a:pPr>
                      <a:r>
                        <a:rPr lang="fr-CA" sz="1800" dirty="0" err="1"/>
                        <a:t>Cooling</a:t>
                      </a:r>
                      <a:r>
                        <a:rPr lang="fr-CA" sz="1800" dirty="0"/>
                        <a:t> Power (</a:t>
                      </a:r>
                      <a:r>
                        <a:rPr lang="fr-CA" sz="1800" dirty="0" err="1"/>
                        <a:t>Shroud</a:t>
                      </a:r>
                      <a:r>
                        <a:rPr lang="fr-CA" sz="1800" dirty="0"/>
                        <a:t>) [kW]</a:t>
                      </a:r>
                    </a:p>
                  </a:txBody>
                  <a:tcPr anchor="ctr"/>
                </a:tc>
                <a:tc>
                  <a:txBody>
                    <a:bodyPr/>
                    <a:lstStyle/>
                    <a:p>
                      <a:pPr algn="ctr"/>
                      <a:r>
                        <a:rPr lang="fr-CA" sz="1800" dirty="0"/>
                        <a:t>0.1</a:t>
                      </a:r>
                    </a:p>
                  </a:txBody>
                  <a:tcPr anchor="ctr"/>
                </a:tc>
                <a:tc>
                  <a:txBody>
                    <a:bodyPr/>
                    <a:lstStyle/>
                    <a:p>
                      <a:pPr algn="ctr"/>
                      <a:r>
                        <a:rPr lang="fr-CA" sz="1800" dirty="0"/>
                        <a:t>---</a:t>
                      </a:r>
                    </a:p>
                  </a:txBody>
                  <a:tcPr anchor="ctr"/>
                </a:tc>
                <a:tc>
                  <a:txBody>
                    <a:bodyPr/>
                    <a:lstStyle/>
                    <a:p>
                      <a:pPr algn="ctr"/>
                      <a:r>
                        <a:rPr lang="fr-CA" sz="1800" dirty="0"/>
                        <a:t>0.1</a:t>
                      </a:r>
                    </a:p>
                  </a:txBody>
                  <a:tcPr anchor="ctr"/>
                </a:tc>
                <a:extLst>
                  <a:ext uri="{0D108BD9-81ED-4DB2-BD59-A6C34878D82A}">
                    <a16:rowId xmlns:a16="http://schemas.microsoft.com/office/drawing/2014/main" val="1655698656"/>
                  </a:ext>
                </a:extLst>
              </a:tr>
              <a:tr h="370840">
                <a:tc>
                  <a:txBody>
                    <a:bodyPr/>
                    <a:lstStyle/>
                    <a:p>
                      <a:pPr algn="ctr"/>
                      <a:r>
                        <a:rPr lang="fr-CA" sz="1800" dirty="0" err="1"/>
                        <a:t>Cost</a:t>
                      </a:r>
                      <a:endParaRPr lang="fr-CA" sz="1800" dirty="0"/>
                    </a:p>
                  </a:txBody>
                  <a:tcPr anchor="ctr"/>
                </a:tc>
                <a:tc>
                  <a:txBody>
                    <a:bodyPr/>
                    <a:lstStyle/>
                    <a:p>
                      <a:pPr algn="ctr"/>
                      <a:r>
                        <a:rPr lang="fr-CA" sz="1800" dirty="0"/>
                        <a:t>$$$$</a:t>
                      </a:r>
                    </a:p>
                  </a:txBody>
                  <a:tcPr anchor="ctr"/>
                </a:tc>
                <a:tc>
                  <a:txBody>
                    <a:bodyPr/>
                    <a:lstStyle/>
                    <a:p>
                      <a:pPr algn="ctr"/>
                      <a:r>
                        <a:rPr lang="fr-CA" sz="1800" dirty="0"/>
                        <a:t>$</a:t>
                      </a:r>
                    </a:p>
                  </a:txBody>
                  <a:tcPr anchor="ctr"/>
                </a:tc>
                <a:tc>
                  <a:txBody>
                    <a:bodyPr/>
                    <a:lstStyle/>
                    <a:p>
                      <a:pPr algn="ctr"/>
                      <a:r>
                        <a:rPr lang="fr-CA" sz="1800" dirty="0"/>
                        <a:t>$$</a:t>
                      </a:r>
                    </a:p>
                  </a:txBody>
                  <a:tcPr anchor="ctr"/>
                </a:tc>
                <a:extLst>
                  <a:ext uri="{0D108BD9-81ED-4DB2-BD59-A6C34878D82A}">
                    <a16:rowId xmlns:a16="http://schemas.microsoft.com/office/drawing/2014/main" val="1810208690"/>
                  </a:ext>
                </a:extLst>
              </a:tr>
            </a:tbl>
          </a:graphicData>
        </a:graphic>
      </p:graphicFrame>
    </p:spTree>
    <p:extLst>
      <p:ext uri="{BB962C8B-B14F-4D97-AF65-F5344CB8AC3E}">
        <p14:creationId xmlns:p14="http://schemas.microsoft.com/office/powerpoint/2010/main" val="429262763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95000"/>
          </a:schemeClr>
        </a:solidFill>
        <a:effectLst/>
      </p:bgPr>
    </p:bg>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5A8DB09F-8B27-44DB-A446-F7DCC53F95B6}"/>
              </a:ext>
            </a:extLst>
          </p:cNvPr>
          <p:cNvPicPr>
            <a:picLocks noChangeAspect="1"/>
          </p:cNvPicPr>
          <p:nvPr/>
        </p:nvPicPr>
        <p:blipFill rotWithShape="1">
          <a:blip r:embed="rId3">
            <a:extLst>
              <a:ext uri="{28A0092B-C50C-407E-A947-70E740481C1C}">
                <a14:useLocalDpi xmlns:a14="http://schemas.microsoft.com/office/drawing/2010/main" val="0"/>
              </a:ext>
            </a:extLst>
          </a:blip>
          <a:srcRect l="9607" t="16013" r="22892" b="14898"/>
          <a:stretch/>
        </p:blipFill>
        <p:spPr>
          <a:xfrm>
            <a:off x="9779371" y="2787356"/>
            <a:ext cx="6573514" cy="6728149"/>
          </a:xfrm>
          <a:prstGeom prst="rect">
            <a:avLst/>
          </a:prstGeom>
        </p:spPr>
      </p:pic>
      <p:sp>
        <p:nvSpPr>
          <p:cNvPr id="7" name="Forme libre : forme 6">
            <a:extLst>
              <a:ext uri="{FF2B5EF4-FFF2-40B4-BE49-F238E27FC236}">
                <a16:creationId xmlns:a16="http://schemas.microsoft.com/office/drawing/2014/main" id="{4C3E3A31-007B-410D-8320-BF756408E832}"/>
              </a:ext>
            </a:extLst>
          </p:cNvPr>
          <p:cNvSpPr/>
          <p:nvPr/>
        </p:nvSpPr>
        <p:spPr>
          <a:xfrm>
            <a:off x="10521950" y="3644900"/>
            <a:ext cx="1987550" cy="5073650"/>
          </a:xfrm>
          <a:custGeom>
            <a:avLst/>
            <a:gdLst>
              <a:gd name="connsiteX0" fmla="*/ 0 w 1987550"/>
              <a:gd name="connsiteY0" fmla="*/ 520700 h 5073650"/>
              <a:gd name="connsiteX1" fmla="*/ 0 w 1987550"/>
              <a:gd name="connsiteY1" fmla="*/ 4686300 h 5073650"/>
              <a:gd name="connsiteX2" fmla="*/ 38100 w 1987550"/>
              <a:gd name="connsiteY2" fmla="*/ 4787900 h 5073650"/>
              <a:gd name="connsiteX3" fmla="*/ 88900 w 1987550"/>
              <a:gd name="connsiteY3" fmla="*/ 4845050 h 5073650"/>
              <a:gd name="connsiteX4" fmla="*/ 165100 w 1987550"/>
              <a:gd name="connsiteY4" fmla="*/ 4889500 h 5073650"/>
              <a:gd name="connsiteX5" fmla="*/ 406400 w 1987550"/>
              <a:gd name="connsiteY5" fmla="*/ 4978400 h 5073650"/>
              <a:gd name="connsiteX6" fmla="*/ 749300 w 1987550"/>
              <a:gd name="connsiteY6" fmla="*/ 5054600 h 5073650"/>
              <a:gd name="connsiteX7" fmla="*/ 990600 w 1987550"/>
              <a:gd name="connsiteY7" fmla="*/ 5073650 h 5073650"/>
              <a:gd name="connsiteX8" fmla="*/ 1289050 w 1987550"/>
              <a:gd name="connsiteY8" fmla="*/ 5054600 h 5073650"/>
              <a:gd name="connsiteX9" fmla="*/ 1625600 w 1987550"/>
              <a:gd name="connsiteY9" fmla="*/ 4965700 h 5073650"/>
              <a:gd name="connsiteX10" fmla="*/ 1873250 w 1987550"/>
              <a:gd name="connsiteY10" fmla="*/ 4870450 h 5073650"/>
              <a:gd name="connsiteX11" fmla="*/ 1949450 w 1987550"/>
              <a:gd name="connsiteY11" fmla="*/ 4813300 h 5073650"/>
              <a:gd name="connsiteX12" fmla="*/ 1981200 w 1987550"/>
              <a:gd name="connsiteY12" fmla="*/ 4749800 h 5073650"/>
              <a:gd name="connsiteX13" fmla="*/ 1987550 w 1987550"/>
              <a:gd name="connsiteY13" fmla="*/ 4686300 h 5073650"/>
              <a:gd name="connsiteX14" fmla="*/ 1987550 w 1987550"/>
              <a:gd name="connsiteY14" fmla="*/ 520700 h 5073650"/>
              <a:gd name="connsiteX15" fmla="*/ 1962150 w 1987550"/>
              <a:gd name="connsiteY15" fmla="*/ 412750 h 5073650"/>
              <a:gd name="connsiteX16" fmla="*/ 1892300 w 1987550"/>
              <a:gd name="connsiteY16" fmla="*/ 355600 h 5073650"/>
              <a:gd name="connsiteX17" fmla="*/ 1720850 w 1987550"/>
              <a:gd name="connsiteY17" fmla="*/ 279400 h 5073650"/>
              <a:gd name="connsiteX18" fmla="*/ 1536700 w 1987550"/>
              <a:gd name="connsiteY18" fmla="*/ 203200 h 5073650"/>
              <a:gd name="connsiteX19" fmla="*/ 1282700 w 1987550"/>
              <a:gd name="connsiteY19" fmla="*/ 146050 h 5073650"/>
              <a:gd name="connsiteX20" fmla="*/ 1225550 w 1987550"/>
              <a:gd name="connsiteY20" fmla="*/ 139700 h 5073650"/>
              <a:gd name="connsiteX21" fmla="*/ 1225550 w 1987550"/>
              <a:gd name="connsiteY21" fmla="*/ 0 h 5073650"/>
              <a:gd name="connsiteX22" fmla="*/ 768350 w 1987550"/>
              <a:gd name="connsiteY22" fmla="*/ 6350 h 5073650"/>
              <a:gd name="connsiteX23" fmla="*/ 768350 w 1987550"/>
              <a:gd name="connsiteY23" fmla="*/ 127000 h 5073650"/>
              <a:gd name="connsiteX24" fmla="*/ 635000 w 1987550"/>
              <a:gd name="connsiteY24" fmla="*/ 158750 h 5073650"/>
              <a:gd name="connsiteX25" fmla="*/ 412750 w 1987550"/>
              <a:gd name="connsiteY25" fmla="*/ 222250 h 5073650"/>
              <a:gd name="connsiteX26" fmla="*/ 184150 w 1987550"/>
              <a:gd name="connsiteY26" fmla="*/ 304800 h 5073650"/>
              <a:gd name="connsiteX27" fmla="*/ 82550 w 1987550"/>
              <a:gd name="connsiteY27" fmla="*/ 355600 h 5073650"/>
              <a:gd name="connsiteX28" fmla="*/ 31750 w 1987550"/>
              <a:gd name="connsiteY28" fmla="*/ 412750 h 5073650"/>
              <a:gd name="connsiteX29" fmla="*/ 12700 w 1987550"/>
              <a:gd name="connsiteY29" fmla="*/ 450850 h 5073650"/>
              <a:gd name="connsiteX30" fmla="*/ 0 w 1987550"/>
              <a:gd name="connsiteY30" fmla="*/ 520700 h 50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87550" h="5073650">
                <a:moveTo>
                  <a:pt x="0" y="520700"/>
                </a:moveTo>
                <a:lnTo>
                  <a:pt x="0" y="4686300"/>
                </a:lnTo>
                <a:lnTo>
                  <a:pt x="38100" y="4787900"/>
                </a:lnTo>
                <a:lnTo>
                  <a:pt x="88900" y="4845050"/>
                </a:lnTo>
                <a:lnTo>
                  <a:pt x="165100" y="4889500"/>
                </a:lnTo>
                <a:lnTo>
                  <a:pt x="406400" y="4978400"/>
                </a:lnTo>
                <a:lnTo>
                  <a:pt x="749300" y="5054600"/>
                </a:lnTo>
                <a:lnTo>
                  <a:pt x="990600" y="5073650"/>
                </a:lnTo>
                <a:lnTo>
                  <a:pt x="1289050" y="5054600"/>
                </a:lnTo>
                <a:lnTo>
                  <a:pt x="1625600" y="4965700"/>
                </a:lnTo>
                <a:lnTo>
                  <a:pt x="1873250" y="4870450"/>
                </a:lnTo>
                <a:lnTo>
                  <a:pt x="1949450" y="4813300"/>
                </a:lnTo>
                <a:lnTo>
                  <a:pt x="1981200" y="4749800"/>
                </a:lnTo>
                <a:lnTo>
                  <a:pt x="1987550" y="4686300"/>
                </a:lnTo>
                <a:lnTo>
                  <a:pt x="1987550" y="520700"/>
                </a:lnTo>
                <a:lnTo>
                  <a:pt x="1962150" y="412750"/>
                </a:lnTo>
                <a:lnTo>
                  <a:pt x="1892300" y="355600"/>
                </a:lnTo>
                <a:lnTo>
                  <a:pt x="1720850" y="279400"/>
                </a:lnTo>
                <a:lnTo>
                  <a:pt x="1536700" y="203200"/>
                </a:lnTo>
                <a:lnTo>
                  <a:pt x="1282700" y="146050"/>
                </a:lnTo>
                <a:lnTo>
                  <a:pt x="1225550" y="139700"/>
                </a:lnTo>
                <a:lnTo>
                  <a:pt x="1225550" y="0"/>
                </a:lnTo>
                <a:lnTo>
                  <a:pt x="768350" y="6350"/>
                </a:lnTo>
                <a:lnTo>
                  <a:pt x="768350" y="127000"/>
                </a:lnTo>
                <a:lnTo>
                  <a:pt x="635000" y="158750"/>
                </a:lnTo>
                <a:lnTo>
                  <a:pt x="412750" y="222250"/>
                </a:lnTo>
                <a:lnTo>
                  <a:pt x="184150" y="304800"/>
                </a:lnTo>
                <a:lnTo>
                  <a:pt x="82550" y="355600"/>
                </a:lnTo>
                <a:lnTo>
                  <a:pt x="31750" y="412750"/>
                </a:lnTo>
                <a:lnTo>
                  <a:pt x="12700" y="450850"/>
                </a:lnTo>
                <a:lnTo>
                  <a:pt x="0" y="520700"/>
                </a:ln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mc:AlternateContent xmlns:mc="http://schemas.openxmlformats.org/markup-compatibility/2006" xmlns:a14="http://schemas.microsoft.com/office/drawing/2010/main">
        <mc:Choice Requires="a14">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9737057" cy="1988345"/>
              </a:xfrm>
            </p:spPr>
            <p:txBody>
              <a:bodyPr>
                <a:normAutofit/>
              </a:bodyPr>
              <a:lstStyle/>
              <a:p>
                <a:r>
                  <a:rPr lang="fr-CA" sz="4800" dirty="0">
                    <a:latin typeface="Arial" panose="020B0604020202020204" pitchFamily="34" charset="0"/>
                    <a:cs typeface="Arial" panose="020B0604020202020204" pitchFamily="34" charset="0"/>
                  </a:rPr>
                  <a:t>4) </a:t>
                </a:r>
                <a:r>
                  <a:rPr lang="fr-CA" sz="4800" dirty="0" err="1">
                    <a:latin typeface="Arial" panose="020B0604020202020204" pitchFamily="34" charset="0"/>
                    <a:cs typeface="Arial" panose="020B0604020202020204" pitchFamily="34" charset="0"/>
                  </a:rPr>
                  <a:t>Hybrid</a:t>
                </a:r>
                <a:r>
                  <a:rPr lang="fr-CA" sz="4800" dirty="0">
                    <a:latin typeface="Arial" panose="020B0604020202020204" pitchFamily="34" charset="0"/>
                    <a:cs typeface="Arial" panose="020B0604020202020204" pitchFamily="34" charset="0"/>
                  </a:rPr>
                  <a:t> (14× 2.5 tonnes </a:t>
                </a:r>
                <a:r>
                  <a:rPr lang="fr-CA" sz="4800" dirty="0" err="1">
                    <a:latin typeface="Arial" panose="020B0604020202020204" pitchFamily="34" charset="0"/>
                    <a:cs typeface="Arial" panose="020B0604020202020204" pitchFamily="34" charset="0"/>
                  </a:rPr>
                  <a:t>ReStoX</a:t>
                </a:r>
                <a:r>
                  <a:rPr lang="fr-CA" sz="4800" dirty="0">
                    <a:latin typeface="Arial" panose="020B0604020202020204" pitchFamily="34" charset="0"/>
                    <a:cs typeface="Arial" panose="020B0604020202020204" pitchFamily="34" charset="0"/>
                  </a:rPr>
                  <a:t> + 14</a:t>
                </a:r>
                <a14:m>
                  <m:oMath xmlns:m="http://schemas.openxmlformats.org/officeDocument/2006/math">
                    <m:r>
                      <a:rPr lang="fr-CA" sz="4800" b="0" i="1" smtClean="0">
                        <a:latin typeface="Cambria Math" panose="02040503050406030204" pitchFamily="18" charset="0"/>
                        <a:cs typeface="Arial" panose="020B0604020202020204" pitchFamily="34" charset="0"/>
                      </a:rPr>
                      <m:t>×</m:t>
                    </m:r>
                  </m:oMath>
                </a14:m>
                <a:r>
                  <a:rPr lang="fr-CA" sz="4800" dirty="0">
                    <a:latin typeface="Arial" panose="020B0604020202020204" pitchFamily="34" charset="0"/>
                    <a:cs typeface="Arial" panose="020B0604020202020204" pitchFamily="34" charset="0"/>
                  </a:rPr>
                  <a:t> 4.4 tonnes pressure </a:t>
                </a:r>
                <a:r>
                  <a:rPr lang="fr-CA" sz="4800" dirty="0" err="1">
                    <a:latin typeface="Arial" panose="020B0604020202020204" pitchFamily="34" charset="0"/>
                    <a:cs typeface="Arial" panose="020B0604020202020204" pitchFamily="34" charset="0"/>
                  </a:rPr>
                  <a:t>vessel</a:t>
                </a:r>
                <a:r>
                  <a:rPr lang="fr-CA" sz="4800" dirty="0">
                    <a:latin typeface="Arial" panose="020B0604020202020204" pitchFamily="34" charset="0"/>
                    <a:cs typeface="Arial" panose="020B0604020202020204" pitchFamily="34" charset="0"/>
                  </a:rPr>
                  <a:t>)</a:t>
                </a:r>
                <a:endParaRPr lang="en-GB" sz="4800" dirty="0">
                  <a:latin typeface="Arial" panose="020B0604020202020204" pitchFamily="34" charset="0"/>
                  <a:cs typeface="Arial" panose="020B0604020202020204" pitchFamily="34" charset="0"/>
                </a:endParaRPr>
              </a:p>
            </p:txBody>
          </p:sp>
        </mc:Choice>
        <mc:Fallback xmlns="">
          <p:sp>
            <p:nvSpPr>
              <p:cNvPr id="2" name="Titre 1">
                <a:extLst>
                  <a:ext uri="{FF2B5EF4-FFF2-40B4-BE49-F238E27FC236}">
                    <a16:creationId xmlns:a16="http://schemas.microsoft.com/office/drawing/2014/main" id="{E3C78655-ECC5-8971-01C0-CDD200CBB500}"/>
                  </a:ext>
                </a:extLst>
              </p:cNvPr>
              <p:cNvSpPr>
                <a:spLocks noGrp="1" noRot="1" noChangeAspect="1" noMove="1" noResize="1" noEditPoints="1" noAdjustHandles="1" noChangeArrowheads="1" noChangeShapeType="1" noTextEdit="1"/>
              </p:cNvSpPr>
              <p:nvPr>
                <p:ph type="title"/>
              </p:nvPr>
            </p:nvSpPr>
            <p:spPr>
              <a:xfrm>
                <a:off x="562643" y="547688"/>
                <a:ext cx="9737057" cy="1988345"/>
              </a:xfrm>
              <a:blipFill>
                <a:blip r:embed="rId4"/>
                <a:stretch>
                  <a:fillRect l="-2816" r="-250" b="-1227"/>
                </a:stretch>
              </a:blipFill>
            </p:spPr>
            <p:txBody>
              <a:bodyPr/>
              <a:lstStyle/>
              <a:p>
                <a:r>
                  <a:rPr lang="fr-CA">
                    <a:noFill/>
                  </a:rPr>
                  <a:t> </a:t>
                </a:r>
              </a:p>
            </p:txBody>
          </p:sp>
        </mc:Fallback>
      </mc:AlternateContent>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A8B0CA61-F581-4C67-BFEB-6366C9D3E3AB}"/>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448101A1-F053-44AD-B683-119B92B9B089}"/>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FD54C221-C069-48C4-9A10-636A09A3D99A}"/>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7770EA84-76ED-4336-A0D1-0988FBFEE2B1}"/>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13</a:t>
            </a:fld>
            <a:endParaRPr lang="en-CA" sz="2800" dirty="0">
              <a:solidFill>
                <a:schemeClr val="bg1"/>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85842B01-7C29-45B8-8066-FBC1C0444A55}"/>
              </a:ext>
            </a:extLst>
          </p:cNvPr>
          <p:cNvSpPr/>
          <p:nvPr/>
        </p:nvSpPr>
        <p:spPr>
          <a:xfrm>
            <a:off x="15577258" y="302313"/>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a:effectLst>
                  <a:glow rad="127000">
                    <a:schemeClr val="accent2"/>
                  </a:glow>
                </a:effectLst>
              </a:rPr>
              <a:t>Very </a:t>
            </a:r>
            <a:r>
              <a:rPr lang="fr-CA" sz="3200" dirty="0" err="1">
                <a:effectLst>
                  <a:glow rad="127000">
                    <a:schemeClr val="accent2"/>
                  </a:glow>
                </a:effectLst>
              </a:rPr>
              <a:t>Conceptual</a:t>
            </a:r>
            <a:endParaRPr lang="fr-CA" dirty="0">
              <a:effectLst>
                <a:glow rad="127000">
                  <a:schemeClr val="accent2"/>
                </a:glow>
              </a:effectLst>
            </a:endParaRPr>
          </a:p>
        </p:txBody>
      </p:sp>
      <p:cxnSp>
        <p:nvCxnSpPr>
          <p:cNvPr id="10" name="Connecteur droit avec flèche 9">
            <a:extLst>
              <a:ext uri="{FF2B5EF4-FFF2-40B4-BE49-F238E27FC236}">
                <a16:creationId xmlns:a16="http://schemas.microsoft.com/office/drawing/2014/main" id="{0DA58036-EF64-47E9-BE76-0EBAC07CECB0}"/>
              </a:ext>
            </a:extLst>
          </p:cNvPr>
          <p:cNvCxnSpPr>
            <a:cxnSpLocks/>
          </p:cNvCxnSpPr>
          <p:nvPr/>
        </p:nvCxnSpPr>
        <p:spPr>
          <a:xfrm rot="900000">
            <a:off x="9750648" y="7846478"/>
            <a:ext cx="1686012"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6751157F-63AF-43E8-B954-92E1409D9BB3}"/>
              </a:ext>
            </a:extLst>
          </p:cNvPr>
          <p:cNvCxnSpPr>
            <a:cxnSpLocks/>
          </p:cNvCxnSpPr>
          <p:nvPr/>
        </p:nvCxnSpPr>
        <p:spPr>
          <a:xfrm rot="20700000" flipH="1">
            <a:off x="14777901" y="4714327"/>
            <a:ext cx="1483690" cy="0"/>
          </a:xfrm>
          <a:prstGeom prst="straightConnector1">
            <a:avLst/>
          </a:prstGeom>
          <a:ln w="50800">
            <a:solidFill>
              <a:srgbClr val="318BB6"/>
            </a:solidFill>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4" name="ZoneTexte 3">
            <a:extLst>
              <a:ext uri="{FF2B5EF4-FFF2-40B4-BE49-F238E27FC236}">
                <a16:creationId xmlns:a16="http://schemas.microsoft.com/office/drawing/2014/main" id="{165337C0-FF5A-4E54-BAA3-0E9A04DAADA9}"/>
              </a:ext>
            </a:extLst>
          </p:cNvPr>
          <p:cNvSpPr txBox="1"/>
          <p:nvPr/>
        </p:nvSpPr>
        <p:spPr>
          <a:xfrm>
            <a:off x="16226421" y="4341916"/>
            <a:ext cx="2495645" cy="345943"/>
          </a:xfrm>
          <a:prstGeom prst="rect">
            <a:avLst/>
          </a:prstGeom>
          <a:noFill/>
        </p:spPr>
        <p:txBody>
          <a:bodyPr wrap="square" rtlCol="0">
            <a:spAutoFit/>
          </a:bodyPr>
          <a:lstStyle/>
          <a:p>
            <a:r>
              <a:rPr lang="fr-CA" dirty="0"/>
              <a:t>Single-</a:t>
            </a:r>
            <a:r>
              <a:rPr lang="fr-CA" dirty="0" err="1"/>
              <a:t>walled</a:t>
            </a:r>
            <a:r>
              <a:rPr lang="fr-CA" dirty="0"/>
              <a:t> PV</a:t>
            </a:r>
          </a:p>
        </p:txBody>
      </p:sp>
      <p:sp>
        <p:nvSpPr>
          <p:cNvPr id="18" name="ZoneTexte 17">
            <a:extLst>
              <a:ext uri="{FF2B5EF4-FFF2-40B4-BE49-F238E27FC236}">
                <a16:creationId xmlns:a16="http://schemas.microsoft.com/office/drawing/2014/main" id="{F8B0F151-0D4B-4637-A440-32427ED98F53}"/>
              </a:ext>
            </a:extLst>
          </p:cNvPr>
          <p:cNvSpPr txBox="1"/>
          <p:nvPr/>
        </p:nvSpPr>
        <p:spPr>
          <a:xfrm>
            <a:off x="8205036" y="7415619"/>
            <a:ext cx="1591577" cy="345943"/>
          </a:xfrm>
          <a:prstGeom prst="rect">
            <a:avLst/>
          </a:prstGeom>
          <a:noFill/>
        </p:spPr>
        <p:txBody>
          <a:bodyPr wrap="square" rtlCol="0">
            <a:spAutoFit/>
          </a:bodyPr>
          <a:lstStyle/>
          <a:p>
            <a:pPr algn="r"/>
            <a:r>
              <a:rPr lang="fr-CA" dirty="0" err="1"/>
              <a:t>Crystallizer</a:t>
            </a:r>
            <a:endParaRPr lang="fr-CA" dirty="0"/>
          </a:p>
        </p:txBody>
      </p:sp>
      <p:cxnSp>
        <p:nvCxnSpPr>
          <p:cNvPr id="19" name="Connecteur droit avec flèche 18">
            <a:extLst>
              <a:ext uri="{FF2B5EF4-FFF2-40B4-BE49-F238E27FC236}">
                <a16:creationId xmlns:a16="http://schemas.microsoft.com/office/drawing/2014/main" id="{0DFFB07F-94AD-45A1-98DC-DD7F9D60647B}"/>
              </a:ext>
            </a:extLst>
          </p:cNvPr>
          <p:cNvCxnSpPr>
            <a:cxnSpLocks/>
          </p:cNvCxnSpPr>
          <p:nvPr/>
        </p:nvCxnSpPr>
        <p:spPr>
          <a:xfrm rot="900000">
            <a:off x="9767883" y="6860223"/>
            <a:ext cx="674405"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24" name="ZoneTexte 23">
            <a:extLst>
              <a:ext uri="{FF2B5EF4-FFF2-40B4-BE49-F238E27FC236}">
                <a16:creationId xmlns:a16="http://schemas.microsoft.com/office/drawing/2014/main" id="{7FAC1317-5D19-43ED-9B1B-6E03D3336C43}"/>
              </a:ext>
            </a:extLst>
          </p:cNvPr>
          <p:cNvSpPr txBox="1"/>
          <p:nvPr/>
        </p:nvSpPr>
        <p:spPr>
          <a:xfrm>
            <a:off x="8205036" y="6590022"/>
            <a:ext cx="1591577" cy="345943"/>
          </a:xfrm>
          <a:prstGeom prst="rect">
            <a:avLst/>
          </a:prstGeom>
          <a:noFill/>
        </p:spPr>
        <p:txBody>
          <a:bodyPr wrap="square" rtlCol="0">
            <a:spAutoFit/>
          </a:bodyPr>
          <a:lstStyle/>
          <a:p>
            <a:pPr algn="r"/>
            <a:r>
              <a:rPr lang="fr-CA" dirty="0" err="1"/>
              <a:t>Shroud</a:t>
            </a:r>
            <a:endParaRPr lang="fr-CA" dirty="0"/>
          </a:p>
        </p:txBody>
      </p:sp>
      <p:cxnSp>
        <p:nvCxnSpPr>
          <p:cNvPr id="26" name="Connecteur droit avec flèche 25">
            <a:extLst>
              <a:ext uri="{FF2B5EF4-FFF2-40B4-BE49-F238E27FC236}">
                <a16:creationId xmlns:a16="http://schemas.microsoft.com/office/drawing/2014/main" id="{F1F5A41C-BD77-4DCE-8C84-C921FD915549}"/>
              </a:ext>
            </a:extLst>
          </p:cNvPr>
          <p:cNvCxnSpPr>
            <a:cxnSpLocks/>
          </p:cNvCxnSpPr>
          <p:nvPr/>
        </p:nvCxnSpPr>
        <p:spPr>
          <a:xfrm rot="900000">
            <a:off x="9760989" y="4160273"/>
            <a:ext cx="1079047"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ED2065E-A9AD-4574-86FA-D81672D8F547}"/>
              </a:ext>
            </a:extLst>
          </p:cNvPr>
          <p:cNvSpPr txBox="1"/>
          <p:nvPr/>
        </p:nvSpPr>
        <p:spPr>
          <a:xfrm>
            <a:off x="8597010" y="3819860"/>
            <a:ext cx="1199604" cy="648643"/>
          </a:xfrm>
          <a:prstGeom prst="rect">
            <a:avLst/>
          </a:prstGeom>
          <a:noFill/>
        </p:spPr>
        <p:txBody>
          <a:bodyPr wrap="square" rtlCol="0">
            <a:spAutoFit/>
          </a:bodyPr>
          <a:lstStyle/>
          <a:p>
            <a:pPr algn="r"/>
            <a:r>
              <a:rPr lang="fr-CA" dirty="0"/>
              <a:t>Condenser</a:t>
            </a:r>
          </a:p>
          <a:p>
            <a:pPr algn="r"/>
            <a:r>
              <a:rPr lang="fr-CA" sz="1050" dirty="0"/>
              <a:t>(Not </a:t>
            </a:r>
            <a:r>
              <a:rPr lang="fr-CA" sz="1050" dirty="0" err="1"/>
              <a:t>shown</a:t>
            </a:r>
            <a:r>
              <a:rPr lang="fr-CA" sz="1050" dirty="0"/>
              <a:t>, no </a:t>
            </a:r>
            <a:r>
              <a:rPr lang="fr-CA" sz="1050" dirty="0" err="1"/>
              <a:t>drawing</a:t>
            </a:r>
            <a:r>
              <a:rPr lang="fr-CA" sz="1050" dirty="0"/>
              <a:t> </a:t>
            </a:r>
            <a:r>
              <a:rPr lang="fr-CA" sz="1050" dirty="0" err="1"/>
              <a:t>available</a:t>
            </a:r>
            <a:r>
              <a:rPr lang="fr-CA" sz="1050" dirty="0"/>
              <a:t>)</a:t>
            </a:r>
          </a:p>
        </p:txBody>
      </p:sp>
      <p:cxnSp>
        <p:nvCxnSpPr>
          <p:cNvPr id="28" name="Connecteur droit avec flèche 27">
            <a:extLst>
              <a:ext uri="{FF2B5EF4-FFF2-40B4-BE49-F238E27FC236}">
                <a16:creationId xmlns:a16="http://schemas.microsoft.com/office/drawing/2014/main" id="{CECE15F4-F951-46FA-B187-FA66F7FDD75F}"/>
              </a:ext>
            </a:extLst>
          </p:cNvPr>
          <p:cNvCxnSpPr>
            <a:cxnSpLocks/>
          </p:cNvCxnSpPr>
          <p:nvPr/>
        </p:nvCxnSpPr>
        <p:spPr>
          <a:xfrm rot="900000">
            <a:off x="9763861" y="5730548"/>
            <a:ext cx="910446"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AA9B9C83-F9CD-481F-A729-70A041D4CD2C}"/>
              </a:ext>
            </a:extLst>
          </p:cNvPr>
          <p:cNvSpPr txBox="1"/>
          <p:nvPr/>
        </p:nvSpPr>
        <p:spPr>
          <a:xfrm>
            <a:off x="8205036" y="5429799"/>
            <a:ext cx="1591577" cy="345943"/>
          </a:xfrm>
          <a:prstGeom prst="rect">
            <a:avLst/>
          </a:prstGeom>
          <a:noFill/>
        </p:spPr>
        <p:txBody>
          <a:bodyPr wrap="square" rtlCol="0">
            <a:spAutoFit/>
          </a:bodyPr>
          <a:lstStyle/>
          <a:p>
            <a:pPr algn="r"/>
            <a:r>
              <a:rPr lang="fr-CA" dirty="0" err="1"/>
              <a:t>Inner</a:t>
            </a:r>
            <a:r>
              <a:rPr lang="fr-CA" dirty="0"/>
              <a:t> Vessel</a:t>
            </a:r>
          </a:p>
        </p:txBody>
      </p:sp>
      <p:cxnSp>
        <p:nvCxnSpPr>
          <p:cNvPr id="30" name="Connecteur droit avec flèche 29">
            <a:extLst>
              <a:ext uri="{FF2B5EF4-FFF2-40B4-BE49-F238E27FC236}">
                <a16:creationId xmlns:a16="http://schemas.microsoft.com/office/drawing/2014/main" id="{BA831580-77AB-42A0-AF82-4099BFAECFD0}"/>
              </a:ext>
            </a:extLst>
          </p:cNvPr>
          <p:cNvCxnSpPr>
            <a:cxnSpLocks/>
          </p:cNvCxnSpPr>
          <p:nvPr/>
        </p:nvCxnSpPr>
        <p:spPr>
          <a:xfrm rot="900000">
            <a:off x="9767884" y="3565216"/>
            <a:ext cx="674405"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31" name="ZoneTexte 30">
            <a:extLst>
              <a:ext uri="{FF2B5EF4-FFF2-40B4-BE49-F238E27FC236}">
                <a16:creationId xmlns:a16="http://schemas.microsoft.com/office/drawing/2014/main" id="{8E70F8E7-9F17-4F4C-996A-07965FBD44FA}"/>
              </a:ext>
            </a:extLst>
          </p:cNvPr>
          <p:cNvSpPr txBox="1"/>
          <p:nvPr/>
        </p:nvSpPr>
        <p:spPr>
          <a:xfrm>
            <a:off x="8205036" y="3306910"/>
            <a:ext cx="1591577" cy="345943"/>
          </a:xfrm>
          <a:prstGeom prst="rect">
            <a:avLst/>
          </a:prstGeom>
          <a:noFill/>
        </p:spPr>
        <p:txBody>
          <a:bodyPr wrap="square" rtlCol="0">
            <a:spAutoFit/>
          </a:bodyPr>
          <a:lstStyle/>
          <a:p>
            <a:pPr algn="r"/>
            <a:r>
              <a:rPr lang="fr-CA" dirty="0"/>
              <a:t>Outer Vessel</a:t>
            </a:r>
          </a:p>
        </p:txBody>
      </p:sp>
      <p:cxnSp>
        <p:nvCxnSpPr>
          <p:cNvPr id="32" name="Connecteur droit avec flèche 31">
            <a:extLst>
              <a:ext uri="{FF2B5EF4-FFF2-40B4-BE49-F238E27FC236}">
                <a16:creationId xmlns:a16="http://schemas.microsoft.com/office/drawing/2014/main" id="{505D8A58-10B7-4DD9-9080-7C09074C119B}"/>
              </a:ext>
            </a:extLst>
          </p:cNvPr>
          <p:cNvCxnSpPr>
            <a:cxnSpLocks/>
          </p:cNvCxnSpPr>
          <p:nvPr/>
        </p:nvCxnSpPr>
        <p:spPr>
          <a:xfrm rot="900000">
            <a:off x="9760991" y="2990745"/>
            <a:ext cx="1079047"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33" name="ZoneTexte 32">
            <a:extLst>
              <a:ext uri="{FF2B5EF4-FFF2-40B4-BE49-F238E27FC236}">
                <a16:creationId xmlns:a16="http://schemas.microsoft.com/office/drawing/2014/main" id="{F512D050-AC6C-441C-898E-051BB225B440}"/>
              </a:ext>
            </a:extLst>
          </p:cNvPr>
          <p:cNvSpPr txBox="1"/>
          <p:nvPr/>
        </p:nvSpPr>
        <p:spPr>
          <a:xfrm>
            <a:off x="6135330" y="2690542"/>
            <a:ext cx="3661284" cy="369332"/>
          </a:xfrm>
          <a:prstGeom prst="rect">
            <a:avLst/>
          </a:prstGeom>
          <a:noFill/>
        </p:spPr>
        <p:txBody>
          <a:bodyPr wrap="square" rtlCol="0">
            <a:spAutoFit/>
          </a:bodyPr>
          <a:lstStyle/>
          <a:p>
            <a:pPr algn="r"/>
            <a:r>
              <a:rPr lang="fr-CA" dirty="0"/>
              <a:t>LN</a:t>
            </a:r>
            <a:r>
              <a:rPr lang="fr-CA" baseline="-25000" dirty="0"/>
              <a:t>2</a:t>
            </a:r>
            <a:r>
              <a:rPr lang="fr-CA" dirty="0"/>
              <a:t> and </a:t>
            </a:r>
            <a:r>
              <a:rPr lang="fr-CA" dirty="0" err="1"/>
              <a:t>Boil</a:t>
            </a:r>
            <a:r>
              <a:rPr lang="fr-CA" dirty="0"/>
              <a:t>-off Connections</a:t>
            </a:r>
          </a:p>
        </p:txBody>
      </p:sp>
      <p:cxnSp>
        <p:nvCxnSpPr>
          <p:cNvPr id="34" name="Connecteur droit avec flèche 33">
            <a:extLst>
              <a:ext uri="{FF2B5EF4-FFF2-40B4-BE49-F238E27FC236}">
                <a16:creationId xmlns:a16="http://schemas.microsoft.com/office/drawing/2014/main" id="{8B18508B-7EE8-4E3E-BD4D-A7892FBB5687}"/>
              </a:ext>
            </a:extLst>
          </p:cNvPr>
          <p:cNvCxnSpPr>
            <a:cxnSpLocks/>
          </p:cNvCxnSpPr>
          <p:nvPr/>
        </p:nvCxnSpPr>
        <p:spPr>
          <a:xfrm rot="900000">
            <a:off x="9749499" y="2844687"/>
            <a:ext cx="1753452"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35" name="ZoneTexte 34">
            <a:extLst>
              <a:ext uri="{FF2B5EF4-FFF2-40B4-BE49-F238E27FC236}">
                <a16:creationId xmlns:a16="http://schemas.microsoft.com/office/drawing/2014/main" id="{3E5E8BD6-3A6F-4533-885C-D7C894BAA6A3}"/>
              </a:ext>
            </a:extLst>
          </p:cNvPr>
          <p:cNvSpPr txBox="1"/>
          <p:nvPr/>
        </p:nvSpPr>
        <p:spPr>
          <a:xfrm>
            <a:off x="7854846" y="2428354"/>
            <a:ext cx="1941767" cy="345943"/>
          </a:xfrm>
          <a:prstGeom prst="rect">
            <a:avLst/>
          </a:prstGeom>
          <a:noFill/>
        </p:spPr>
        <p:txBody>
          <a:bodyPr wrap="square" rtlCol="0">
            <a:spAutoFit/>
          </a:bodyPr>
          <a:lstStyle/>
          <a:p>
            <a:pPr algn="r"/>
            <a:r>
              <a:rPr lang="fr-CA" dirty="0"/>
              <a:t>Xe Connections</a:t>
            </a:r>
          </a:p>
        </p:txBody>
      </p:sp>
      <p:pic>
        <p:nvPicPr>
          <p:cNvPr id="36" name="Image 35">
            <a:extLst>
              <a:ext uri="{FF2B5EF4-FFF2-40B4-BE49-F238E27FC236}">
                <a16:creationId xmlns:a16="http://schemas.microsoft.com/office/drawing/2014/main" id="{1505D7FA-2EDE-41F6-B9D5-0970B25CB636}"/>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6510744" y="5447324"/>
            <a:ext cx="1214795" cy="3860653"/>
          </a:xfrm>
          <a:prstGeom prst="rect">
            <a:avLst/>
          </a:prstGeom>
          <a:effectLst/>
        </p:spPr>
      </p:pic>
      <p:sp>
        <p:nvSpPr>
          <p:cNvPr id="8" name="Rectangle 7">
            <a:extLst>
              <a:ext uri="{FF2B5EF4-FFF2-40B4-BE49-F238E27FC236}">
                <a16:creationId xmlns:a16="http://schemas.microsoft.com/office/drawing/2014/main" id="{3BE3CE63-7217-40B8-90C4-7D64FE2EA052}"/>
              </a:ext>
            </a:extLst>
          </p:cNvPr>
          <p:cNvSpPr/>
          <p:nvPr/>
        </p:nvSpPr>
        <p:spPr>
          <a:xfrm>
            <a:off x="787400" y="6714893"/>
            <a:ext cx="6783450" cy="18432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0" name="Espace réservé du contenu 2">
            <a:extLst>
              <a:ext uri="{FF2B5EF4-FFF2-40B4-BE49-F238E27FC236}">
                <a16:creationId xmlns:a16="http://schemas.microsoft.com/office/drawing/2014/main" id="{9A9E4BED-69A3-4080-B43F-E2077AE5902E}"/>
              </a:ext>
            </a:extLst>
          </p:cNvPr>
          <p:cNvSpPr txBox="1">
            <a:spLocks/>
          </p:cNvSpPr>
          <p:nvPr/>
        </p:nvSpPr>
        <p:spPr>
          <a:xfrm>
            <a:off x="343321" y="3151611"/>
            <a:ext cx="7861713" cy="7168046"/>
          </a:xfrm>
          <a:prstGeom prst="rect">
            <a:avLst/>
          </a:prstGeom>
        </p:spPr>
        <p:txBody>
          <a:bodyPr vert="horz" lIns="91440" tIns="45720" rIns="91440" bIns="45720" rtlCol="0" anchor="t">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fr-CA" sz="2800" dirty="0" err="1">
                <a:latin typeface="Arial" panose="020B0604020202020204" pitchFamily="34" charset="0"/>
                <a:cs typeface="Arial" panose="020B0604020202020204" pitchFamily="34" charset="0"/>
              </a:rPr>
              <a:t>Recuperation</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scheme</a:t>
            </a:r>
            <a:r>
              <a:rPr lang="fr-CA" sz="2800" dirty="0">
                <a:latin typeface="Arial" panose="020B0604020202020204" pitchFamily="34" charset="0"/>
                <a:cs typeface="Arial" panose="020B0604020202020204" pitchFamily="34" charset="0"/>
              </a:rPr>
              <a:t>:</a:t>
            </a:r>
          </a:p>
          <a:p>
            <a:pPr>
              <a:lnSpc>
                <a:spcPct val="100000"/>
              </a:lnSpc>
            </a:pPr>
            <a:endParaRPr lang="fr-CA" sz="2800" dirty="0">
              <a:latin typeface="Arial" panose="020B0604020202020204" pitchFamily="34" charset="0"/>
              <a:cs typeface="Arial" panose="020B0604020202020204" pitchFamily="34" charset="0"/>
            </a:endParaRPr>
          </a:p>
          <a:p>
            <a:pPr lvl="1">
              <a:lnSpc>
                <a:spcPct val="100000"/>
              </a:lnSpc>
            </a:pPr>
            <a:r>
              <a:rPr lang="fr-CA" sz="2400" dirty="0" err="1">
                <a:latin typeface="Arial" panose="020B0604020202020204" pitchFamily="34" charset="0"/>
                <a:cs typeface="Arial" panose="020B0604020202020204" pitchFamily="34" charset="0"/>
              </a:rPr>
              <a:t>Receive</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LXe</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from</a:t>
            </a:r>
            <a:r>
              <a:rPr lang="fr-CA" sz="2400" dirty="0">
                <a:latin typeface="Arial" panose="020B0604020202020204" pitchFamily="34" charset="0"/>
                <a:cs typeface="Arial" panose="020B0604020202020204" pitchFamily="34" charset="0"/>
              </a:rPr>
              <a:t> TPC in </a:t>
            </a:r>
            <a:r>
              <a:rPr lang="fr-CA" sz="2400" dirty="0" err="1">
                <a:latin typeface="Arial" panose="020B0604020202020204" pitchFamily="34" charset="0"/>
                <a:cs typeface="Arial" panose="020B0604020202020204" pitchFamily="34" charset="0"/>
              </a:rPr>
              <a:t>ReStoX</a:t>
            </a:r>
            <a:endParaRPr lang="fr-CA" sz="2400" dirty="0">
              <a:latin typeface="Arial" panose="020B0604020202020204" pitchFamily="34" charset="0"/>
              <a:cs typeface="Arial" panose="020B0604020202020204" pitchFamily="34" charset="0"/>
            </a:endParaRPr>
          </a:p>
          <a:p>
            <a:pPr lvl="1">
              <a:lnSpc>
                <a:spcPct val="100000"/>
              </a:lnSpc>
            </a:pPr>
            <a:r>
              <a:rPr lang="fr-CA" sz="2400" dirty="0">
                <a:latin typeface="Arial" panose="020B0604020202020204" pitchFamily="34" charset="0"/>
                <a:cs typeface="Arial" panose="020B0604020202020204" pitchFamily="34" charset="0"/>
              </a:rPr>
              <a:t>Freeze </a:t>
            </a:r>
            <a:r>
              <a:rPr lang="fr-CA" sz="2400" dirty="0" err="1">
                <a:latin typeface="Arial" panose="020B0604020202020204" pitchFamily="34" charset="0"/>
                <a:cs typeface="Arial" panose="020B0604020202020204" pitchFamily="34" charset="0"/>
              </a:rPr>
              <a:t>LXe</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with</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crystallizer</a:t>
            </a:r>
            <a:endParaRPr lang="fr-CA" sz="2400" dirty="0">
              <a:latin typeface="Arial" panose="020B0604020202020204" pitchFamily="34" charset="0"/>
              <a:cs typeface="Arial" panose="020B0604020202020204" pitchFamily="34" charset="0"/>
            </a:endParaRPr>
          </a:p>
          <a:p>
            <a:pPr lvl="2">
              <a:lnSpc>
                <a:spcPct val="100000"/>
              </a:lnSpc>
            </a:pPr>
            <a:r>
              <a:rPr lang="fr-CA" sz="2400" dirty="0">
                <a:latin typeface="Arial" panose="020B0604020202020204" pitchFamily="34" charset="0"/>
                <a:cs typeface="Arial" panose="020B0604020202020204" pitchFamily="34" charset="0"/>
              </a:rPr>
              <a:t>Pressure in </a:t>
            </a:r>
            <a:r>
              <a:rPr lang="fr-CA" sz="2400" dirty="0" err="1">
                <a:latin typeface="Arial" panose="020B0604020202020204" pitchFamily="34" charset="0"/>
                <a:cs typeface="Arial" panose="020B0604020202020204" pitchFamily="34" charset="0"/>
              </a:rPr>
              <a:t>ReStoX</a:t>
            </a:r>
            <a:r>
              <a:rPr lang="fr-CA" sz="2400" dirty="0">
                <a:latin typeface="Arial" panose="020B0604020202020204" pitchFamily="34" charset="0"/>
                <a:cs typeface="Arial" panose="020B0604020202020204" pitchFamily="34" charset="0"/>
              </a:rPr>
              <a:t> </a:t>
            </a:r>
            <a:r>
              <a:rPr lang="fr-CA" sz="2400" dirty="0">
                <a:latin typeface="Arial" panose="020B0604020202020204" pitchFamily="34" charset="0"/>
                <a:cs typeface="Arial" panose="020B0604020202020204" pitchFamily="34" charset="0"/>
                <a:sym typeface="Wingdings" panose="05000000000000000000" pitchFamily="2" charset="2"/>
              </a:rPr>
              <a:t> 0 bar</a:t>
            </a:r>
          </a:p>
          <a:p>
            <a:pPr lvl="2">
              <a:lnSpc>
                <a:spcPct val="100000"/>
              </a:lnSpc>
            </a:pPr>
            <a:r>
              <a:rPr lang="fr-CA" sz="2400" dirty="0">
                <a:latin typeface="Arial" panose="020B0604020202020204" pitchFamily="34" charset="0"/>
                <a:cs typeface="Arial" panose="020B0604020202020204" pitchFamily="34" charset="0"/>
                <a:sym typeface="Wingdings" panose="05000000000000000000" pitchFamily="2" charset="2"/>
              </a:rPr>
              <a:t>Pressure </a:t>
            </a:r>
            <a:r>
              <a:rPr lang="fr-CA" sz="2400" dirty="0" err="1">
                <a:latin typeface="Arial" panose="020B0604020202020204" pitchFamily="34" charset="0"/>
                <a:cs typeface="Arial" panose="020B0604020202020204" pitchFamily="34" charset="0"/>
                <a:sym typeface="Wingdings" panose="05000000000000000000" pitchFamily="2" charset="2"/>
              </a:rPr>
              <a:t>difference</a:t>
            </a:r>
            <a:r>
              <a:rPr lang="fr-CA" sz="2400" dirty="0">
                <a:latin typeface="Arial" panose="020B0604020202020204" pitchFamily="34" charset="0"/>
                <a:cs typeface="Arial" panose="020B0604020202020204" pitchFamily="34" charset="0"/>
                <a:sym typeface="Wingdings" panose="05000000000000000000" pitchFamily="2" charset="2"/>
              </a:rPr>
              <a:t> drives the </a:t>
            </a:r>
            <a:r>
              <a:rPr lang="fr-CA" sz="2400" dirty="0" err="1">
                <a:latin typeface="Arial" panose="020B0604020202020204" pitchFamily="34" charset="0"/>
                <a:cs typeface="Arial" panose="020B0604020202020204" pitchFamily="34" charset="0"/>
                <a:sym typeface="Wingdings" panose="05000000000000000000" pitchFamily="2" charset="2"/>
              </a:rPr>
              <a:t>recuperation</a:t>
            </a:r>
            <a:endParaRPr lang="fr-CA" sz="2400" dirty="0">
              <a:latin typeface="Arial" panose="020B0604020202020204" pitchFamily="34" charset="0"/>
              <a:cs typeface="Arial" panose="020B0604020202020204" pitchFamily="34" charset="0"/>
              <a:sym typeface="Wingdings" panose="05000000000000000000" pitchFamily="2" charset="2"/>
            </a:endParaRPr>
          </a:p>
          <a:p>
            <a:pPr lvl="1">
              <a:lnSpc>
                <a:spcPct val="100000"/>
              </a:lnSpc>
            </a:pPr>
            <a:r>
              <a:rPr lang="fr-CA" sz="2400" dirty="0" err="1">
                <a:latin typeface="Arial" panose="020B0604020202020204" pitchFamily="34" charset="0"/>
                <a:cs typeface="Arial" panose="020B0604020202020204" pitchFamily="34" charset="0"/>
              </a:rPr>
              <a:t>When</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ReStoX</a:t>
            </a:r>
            <a:r>
              <a:rPr lang="fr-CA" sz="2400" dirty="0">
                <a:latin typeface="Arial" panose="020B0604020202020204" pitchFamily="34" charset="0"/>
                <a:cs typeface="Arial" panose="020B0604020202020204" pitchFamily="34" charset="0"/>
              </a:rPr>
              <a:t> full, </a:t>
            </a:r>
            <a:r>
              <a:rPr lang="fr-CA" sz="2400" dirty="0" err="1">
                <a:latin typeface="Arial" panose="020B0604020202020204" pitchFamily="34" charset="0"/>
                <a:cs typeface="Arial" panose="020B0604020202020204" pitchFamily="34" charset="0"/>
              </a:rPr>
              <a:t>isolate</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from</a:t>
            </a:r>
            <a:r>
              <a:rPr lang="fr-CA" sz="2400" dirty="0">
                <a:latin typeface="Arial" panose="020B0604020202020204" pitchFamily="34" charset="0"/>
                <a:cs typeface="Arial" panose="020B0604020202020204" pitchFamily="34" charset="0"/>
              </a:rPr>
              <a:t> the system and switch to </a:t>
            </a:r>
            <a:r>
              <a:rPr lang="fr-CA" sz="2400" dirty="0" err="1">
                <a:latin typeface="Arial" panose="020B0604020202020204" pitchFamily="34" charset="0"/>
                <a:cs typeface="Arial" panose="020B0604020202020204" pitchFamily="34" charset="0"/>
              </a:rPr>
              <a:t>another</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ReStoX</a:t>
            </a:r>
            <a:endParaRPr lang="fr-C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05989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indefinite"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2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5A8DB09F-8B27-44DB-A446-F7DCC53F95B6}"/>
              </a:ext>
            </a:extLst>
          </p:cNvPr>
          <p:cNvPicPr>
            <a:picLocks noChangeAspect="1"/>
          </p:cNvPicPr>
          <p:nvPr/>
        </p:nvPicPr>
        <p:blipFill rotWithShape="1">
          <a:blip r:embed="rId3">
            <a:extLst>
              <a:ext uri="{28A0092B-C50C-407E-A947-70E740481C1C}">
                <a14:useLocalDpi xmlns:a14="http://schemas.microsoft.com/office/drawing/2010/main" val="0"/>
              </a:ext>
            </a:extLst>
          </a:blip>
          <a:srcRect l="9607" t="16013" r="22892" b="14898"/>
          <a:stretch/>
        </p:blipFill>
        <p:spPr>
          <a:xfrm>
            <a:off x="9779371" y="2787356"/>
            <a:ext cx="6573514" cy="6728149"/>
          </a:xfrm>
          <a:prstGeom prst="rect">
            <a:avLst/>
          </a:prstGeom>
        </p:spPr>
      </p:pic>
      <p:sp>
        <p:nvSpPr>
          <p:cNvPr id="5" name="Forme libre : forme 4">
            <a:extLst>
              <a:ext uri="{FF2B5EF4-FFF2-40B4-BE49-F238E27FC236}">
                <a16:creationId xmlns:a16="http://schemas.microsoft.com/office/drawing/2014/main" id="{45A771CB-1298-45EC-B2E9-820B7A522330}"/>
              </a:ext>
            </a:extLst>
          </p:cNvPr>
          <p:cNvSpPr/>
          <p:nvPr/>
        </p:nvSpPr>
        <p:spPr>
          <a:xfrm>
            <a:off x="13506450" y="2990850"/>
            <a:ext cx="2400300" cy="6124575"/>
          </a:xfrm>
          <a:custGeom>
            <a:avLst/>
            <a:gdLst>
              <a:gd name="connsiteX0" fmla="*/ 0 w 2400300"/>
              <a:gd name="connsiteY0" fmla="*/ 409575 h 6124575"/>
              <a:gd name="connsiteX1" fmla="*/ 9525 w 2400300"/>
              <a:gd name="connsiteY1" fmla="*/ 5686425 h 6124575"/>
              <a:gd name="connsiteX2" fmla="*/ 28575 w 2400300"/>
              <a:gd name="connsiteY2" fmla="*/ 5762625 h 6124575"/>
              <a:gd name="connsiteX3" fmla="*/ 85725 w 2400300"/>
              <a:gd name="connsiteY3" fmla="*/ 5819775 h 6124575"/>
              <a:gd name="connsiteX4" fmla="*/ 133350 w 2400300"/>
              <a:gd name="connsiteY4" fmla="*/ 5848350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95525 w 2400300"/>
              <a:gd name="connsiteY18" fmla="*/ 257175 h 6124575"/>
              <a:gd name="connsiteX19" fmla="*/ 2152650 w 2400300"/>
              <a:gd name="connsiteY19" fmla="*/ 200025 h 6124575"/>
              <a:gd name="connsiteX20" fmla="*/ 1657350 w 2400300"/>
              <a:gd name="connsiteY20" fmla="*/ 57150 h 6124575"/>
              <a:gd name="connsiteX21" fmla="*/ 1409700 w 2400300"/>
              <a:gd name="connsiteY21" fmla="*/ 9525 h 6124575"/>
              <a:gd name="connsiteX22" fmla="*/ 1143000 w 2400300"/>
              <a:gd name="connsiteY22" fmla="*/ 0 h 6124575"/>
              <a:gd name="connsiteX23" fmla="*/ 600075 w 2400300"/>
              <a:gd name="connsiteY23" fmla="*/ 66675 h 6124575"/>
              <a:gd name="connsiteX24" fmla="*/ 180975 w 2400300"/>
              <a:gd name="connsiteY24" fmla="*/ 200025 h 6124575"/>
              <a:gd name="connsiteX25" fmla="*/ 95250 w 2400300"/>
              <a:gd name="connsiteY25" fmla="*/ 238125 h 6124575"/>
              <a:gd name="connsiteX26" fmla="*/ 38100 w 2400300"/>
              <a:gd name="connsiteY26" fmla="*/ 314325 h 6124575"/>
              <a:gd name="connsiteX27" fmla="*/ 0 w 2400300"/>
              <a:gd name="connsiteY27" fmla="*/ 409575 h 6124575"/>
              <a:gd name="connsiteX0" fmla="*/ 0 w 2400300"/>
              <a:gd name="connsiteY0" fmla="*/ 409575 h 6124575"/>
              <a:gd name="connsiteX1" fmla="*/ 9525 w 2400300"/>
              <a:gd name="connsiteY1" fmla="*/ 5686425 h 6124575"/>
              <a:gd name="connsiteX2" fmla="*/ 28575 w 2400300"/>
              <a:gd name="connsiteY2" fmla="*/ 5762625 h 6124575"/>
              <a:gd name="connsiteX3" fmla="*/ 85725 w 2400300"/>
              <a:gd name="connsiteY3" fmla="*/ 5819775 h 6124575"/>
              <a:gd name="connsiteX4" fmla="*/ 133350 w 2400300"/>
              <a:gd name="connsiteY4" fmla="*/ 5848350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95525 w 2400300"/>
              <a:gd name="connsiteY18" fmla="*/ 257175 h 6124575"/>
              <a:gd name="connsiteX19" fmla="*/ 2152650 w 2400300"/>
              <a:gd name="connsiteY19" fmla="*/ 200025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600075 w 2400300"/>
              <a:gd name="connsiteY23" fmla="*/ 66675 h 6124575"/>
              <a:gd name="connsiteX24" fmla="*/ 180975 w 2400300"/>
              <a:gd name="connsiteY24" fmla="*/ 200025 h 6124575"/>
              <a:gd name="connsiteX25" fmla="*/ 95250 w 2400300"/>
              <a:gd name="connsiteY25" fmla="*/ 238125 h 6124575"/>
              <a:gd name="connsiteX26" fmla="*/ 38100 w 2400300"/>
              <a:gd name="connsiteY26" fmla="*/ 314325 h 6124575"/>
              <a:gd name="connsiteX27" fmla="*/ 0 w 2400300"/>
              <a:gd name="connsiteY27" fmla="*/ 409575 h 6124575"/>
              <a:gd name="connsiteX0" fmla="*/ 0 w 2400300"/>
              <a:gd name="connsiteY0" fmla="*/ 409575 h 6124575"/>
              <a:gd name="connsiteX1" fmla="*/ 9525 w 2400300"/>
              <a:gd name="connsiteY1" fmla="*/ 5686425 h 6124575"/>
              <a:gd name="connsiteX2" fmla="*/ 28575 w 2400300"/>
              <a:gd name="connsiteY2" fmla="*/ 5762625 h 6124575"/>
              <a:gd name="connsiteX3" fmla="*/ 85725 w 2400300"/>
              <a:gd name="connsiteY3" fmla="*/ 5819775 h 6124575"/>
              <a:gd name="connsiteX4" fmla="*/ 133350 w 2400300"/>
              <a:gd name="connsiteY4" fmla="*/ 5848350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95525 w 2400300"/>
              <a:gd name="connsiteY18" fmla="*/ 257175 h 6124575"/>
              <a:gd name="connsiteX19" fmla="*/ 1971675 w 2400300"/>
              <a:gd name="connsiteY19" fmla="*/ 114300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600075 w 2400300"/>
              <a:gd name="connsiteY23" fmla="*/ 66675 h 6124575"/>
              <a:gd name="connsiteX24" fmla="*/ 180975 w 2400300"/>
              <a:gd name="connsiteY24" fmla="*/ 200025 h 6124575"/>
              <a:gd name="connsiteX25" fmla="*/ 95250 w 2400300"/>
              <a:gd name="connsiteY25" fmla="*/ 238125 h 6124575"/>
              <a:gd name="connsiteX26" fmla="*/ 38100 w 2400300"/>
              <a:gd name="connsiteY26" fmla="*/ 314325 h 6124575"/>
              <a:gd name="connsiteX27" fmla="*/ 0 w 2400300"/>
              <a:gd name="connsiteY27" fmla="*/ 409575 h 6124575"/>
              <a:gd name="connsiteX0" fmla="*/ 0 w 2400300"/>
              <a:gd name="connsiteY0" fmla="*/ 409575 h 6124575"/>
              <a:gd name="connsiteX1" fmla="*/ 9525 w 2400300"/>
              <a:gd name="connsiteY1" fmla="*/ 5686425 h 6124575"/>
              <a:gd name="connsiteX2" fmla="*/ 28575 w 2400300"/>
              <a:gd name="connsiteY2" fmla="*/ 5762625 h 6124575"/>
              <a:gd name="connsiteX3" fmla="*/ 85725 w 2400300"/>
              <a:gd name="connsiteY3" fmla="*/ 5819775 h 6124575"/>
              <a:gd name="connsiteX4" fmla="*/ 133350 w 2400300"/>
              <a:gd name="connsiteY4" fmla="*/ 5848350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95525 w 2400300"/>
              <a:gd name="connsiteY18" fmla="*/ 257175 h 6124575"/>
              <a:gd name="connsiteX19" fmla="*/ 1971675 w 2400300"/>
              <a:gd name="connsiteY19" fmla="*/ 114300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892969 w 2400300"/>
              <a:gd name="connsiteY23" fmla="*/ 26194 h 6124575"/>
              <a:gd name="connsiteX24" fmla="*/ 600075 w 2400300"/>
              <a:gd name="connsiteY24" fmla="*/ 66675 h 6124575"/>
              <a:gd name="connsiteX25" fmla="*/ 180975 w 2400300"/>
              <a:gd name="connsiteY25" fmla="*/ 200025 h 6124575"/>
              <a:gd name="connsiteX26" fmla="*/ 95250 w 2400300"/>
              <a:gd name="connsiteY26" fmla="*/ 238125 h 6124575"/>
              <a:gd name="connsiteX27" fmla="*/ 38100 w 2400300"/>
              <a:gd name="connsiteY27" fmla="*/ 314325 h 6124575"/>
              <a:gd name="connsiteX28" fmla="*/ 0 w 2400300"/>
              <a:gd name="connsiteY28" fmla="*/ 409575 h 6124575"/>
              <a:gd name="connsiteX0" fmla="*/ 0 w 2400300"/>
              <a:gd name="connsiteY0" fmla="*/ 409575 h 6124575"/>
              <a:gd name="connsiteX1" fmla="*/ 9525 w 2400300"/>
              <a:gd name="connsiteY1" fmla="*/ 5686425 h 6124575"/>
              <a:gd name="connsiteX2" fmla="*/ 28575 w 2400300"/>
              <a:gd name="connsiteY2" fmla="*/ 5762625 h 6124575"/>
              <a:gd name="connsiteX3" fmla="*/ 85725 w 2400300"/>
              <a:gd name="connsiteY3" fmla="*/ 5819775 h 6124575"/>
              <a:gd name="connsiteX4" fmla="*/ 133350 w 2400300"/>
              <a:gd name="connsiteY4" fmla="*/ 5848350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95525 w 2400300"/>
              <a:gd name="connsiteY18" fmla="*/ 257175 h 6124575"/>
              <a:gd name="connsiteX19" fmla="*/ 1971675 w 2400300"/>
              <a:gd name="connsiteY19" fmla="*/ 114300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892969 w 2400300"/>
              <a:gd name="connsiteY23" fmla="*/ 11906 h 6124575"/>
              <a:gd name="connsiteX24" fmla="*/ 600075 w 2400300"/>
              <a:gd name="connsiteY24" fmla="*/ 66675 h 6124575"/>
              <a:gd name="connsiteX25" fmla="*/ 180975 w 2400300"/>
              <a:gd name="connsiteY25" fmla="*/ 200025 h 6124575"/>
              <a:gd name="connsiteX26" fmla="*/ 95250 w 2400300"/>
              <a:gd name="connsiteY26" fmla="*/ 238125 h 6124575"/>
              <a:gd name="connsiteX27" fmla="*/ 38100 w 2400300"/>
              <a:gd name="connsiteY27" fmla="*/ 314325 h 6124575"/>
              <a:gd name="connsiteX28" fmla="*/ 0 w 2400300"/>
              <a:gd name="connsiteY28" fmla="*/ 409575 h 6124575"/>
              <a:gd name="connsiteX0" fmla="*/ 0 w 2400300"/>
              <a:gd name="connsiteY0" fmla="*/ 409575 h 6124575"/>
              <a:gd name="connsiteX1" fmla="*/ 9525 w 2400300"/>
              <a:gd name="connsiteY1" fmla="*/ 5686425 h 6124575"/>
              <a:gd name="connsiteX2" fmla="*/ 28575 w 2400300"/>
              <a:gd name="connsiteY2" fmla="*/ 5762625 h 6124575"/>
              <a:gd name="connsiteX3" fmla="*/ 85725 w 2400300"/>
              <a:gd name="connsiteY3" fmla="*/ 5819775 h 6124575"/>
              <a:gd name="connsiteX4" fmla="*/ 133350 w 2400300"/>
              <a:gd name="connsiteY4" fmla="*/ 5848350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95525 w 2400300"/>
              <a:gd name="connsiteY18" fmla="*/ 257175 h 6124575"/>
              <a:gd name="connsiteX19" fmla="*/ 1971675 w 2400300"/>
              <a:gd name="connsiteY19" fmla="*/ 114300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892969 w 2400300"/>
              <a:gd name="connsiteY23" fmla="*/ 11906 h 6124575"/>
              <a:gd name="connsiteX24" fmla="*/ 600075 w 2400300"/>
              <a:gd name="connsiteY24" fmla="*/ 66675 h 6124575"/>
              <a:gd name="connsiteX25" fmla="*/ 180975 w 2400300"/>
              <a:gd name="connsiteY25" fmla="*/ 200025 h 6124575"/>
              <a:gd name="connsiteX26" fmla="*/ 92869 w 2400300"/>
              <a:gd name="connsiteY26" fmla="*/ 252412 h 6124575"/>
              <a:gd name="connsiteX27" fmla="*/ 38100 w 2400300"/>
              <a:gd name="connsiteY27" fmla="*/ 314325 h 6124575"/>
              <a:gd name="connsiteX28" fmla="*/ 0 w 2400300"/>
              <a:gd name="connsiteY28" fmla="*/ 409575 h 6124575"/>
              <a:gd name="connsiteX0" fmla="*/ 0 w 2400300"/>
              <a:gd name="connsiteY0" fmla="*/ 409575 h 6124575"/>
              <a:gd name="connsiteX1" fmla="*/ 9525 w 2400300"/>
              <a:gd name="connsiteY1" fmla="*/ 5686425 h 6124575"/>
              <a:gd name="connsiteX2" fmla="*/ 28575 w 2400300"/>
              <a:gd name="connsiteY2" fmla="*/ 5762625 h 6124575"/>
              <a:gd name="connsiteX3" fmla="*/ 85725 w 2400300"/>
              <a:gd name="connsiteY3" fmla="*/ 5819775 h 6124575"/>
              <a:gd name="connsiteX4" fmla="*/ 133350 w 2400300"/>
              <a:gd name="connsiteY4" fmla="*/ 5848350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95525 w 2400300"/>
              <a:gd name="connsiteY18" fmla="*/ 257175 h 6124575"/>
              <a:gd name="connsiteX19" fmla="*/ 1971675 w 2400300"/>
              <a:gd name="connsiteY19" fmla="*/ 114300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892969 w 2400300"/>
              <a:gd name="connsiteY23" fmla="*/ 11906 h 6124575"/>
              <a:gd name="connsiteX24" fmla="*/ 600075 w 2400300"/>
              <a:gd name="connsiteY24" fmla="*/ 66675 h 6124575"/>
              <a:gd name="connsiteX25" fmla="*/ 214312 w 2400300"/>
              <a:gd name="connsiteY25" fmla="*/ 195262 h 6124575"/>
              <a:gd name="connsiteX26" fmla="*/ 92869 w 2400300"/>
              <a:gd name="connsiteY26" fmla="*/ 252412 h 6124575"/>
              <a:gd name="connsiteX27" fmla="*/ 38100 w 2400300"/>
              <a:gd name="connsiteY27" fmla="*/ 314325 h 6124575"/>
              <a:gd name="connsiteX28" fmla="*/ 0 w 2400300"/>
              <a:gd name="connsiteY28" fmla="*/ 409575 h 6124575"/>
              <a:gd name="connsiteX0" fmla="*/ 0 w 2400300"/>
              <a:gd name="connsiteY0" fmla="*/ 409575 h 6124575"/>
              <a:gd name="connsiteX1" fmla="*/ 9525 w 2400300"/>
              <a:gd name="connsiteY1" fmla="*/ 5686425 h 6124575"/>
              <a:gd name="connsiteX2" fmla="*/ 28575 w 2400300"/>
              <a:gd name="connsiteY2" fmla="*/ 5762625 h 6124575"/>
              <a:gd name="connsiteX3" fmla="*/ 85725 w 2400300"/>
              <a:gd name="connsiteY3" fmla="*/ 5819775 h 6124575"/>
              <a:gd name="connsiteX4" fmla="*/ 133350 w 2400300"/>
              <a:gd name="connsiteY4" fmla="*/ 5848350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95525 w 2400300"/>
              <a:gd name="connsiteY18" fmla="*/ 257175 h 6124575"/>
              <a:gd name="connsiteX19" fmla="*/ 1971675 w 2400300"/>
              <a:gd name="connsiteY19" fmla="*/ 114300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892969 w 2400300"/>
              <a:gd name="connsiteY23" fmla="*/ 11906 h 6124575"/>
              <a:gd name="connsiteX24" fmla="*/ 600075 w 2400300"/>
              <a:gd name="connsiteY24" fmla="*/ 66675 h 6124575"/>
              <a:gd name="connsiteX25" fmla="*/ 214312 w 2400300"/>
              <a:gd name="connsiteY25" fmla="*/ 195262 h 6124575"/>
              <a:gd name="connsiteX26" fmla="*/ 92869 w 2400300"/>
              <a:gd name="connsiteY26" fmla="*/ 252412 h 6124575"/>
              <a:gd name="connsiteX27" fmla="*/ 28575 w 2400300"/>
              <a:gd name="connsiteY27" fmla="*/ 311944 h 6124575"/>
              <a:gd name="connsiteX28" fmla="*/ 0 w 2400300"/>
              <a:gd name="connsiteY28" fmla="*/ 409575 h 6124575"/>
              <a:gd name="connsiteX0" fmla="*/ 0 w 2400300"/>
              <a:gd name="connsiteY0" fmla="*/ 409575 h 6124575"/>
              <a:gd name="connsiteX1" fmla="*/ 9525 w 2400300"/>
              <a:gd name="connsiteY1" fmla="*/ 5686425 h 6124575"/>
              <a:gd name="connsiteX2" fmla="*/ 28575 w 2400300"/>
              <a:gd name="connsiteY2" fmla="*/ 5762625 h 6124575"/>
              <a:gd name="connsiteX3" fmla="*/ 85725 w 2400300"/>
              <a:gd name="connsiteY3" fmla="*/ 5819775 h 6124575"/>
              <a:gd name="connsiteX4" fmla="*/ 133350 w 2400300"/>
              <a:gd name="connsiteY4" fmla="*/ 5848350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69331 w 2400300"/>
              <a:gd name="connsiteY18" fmla="*/ 226219 h 6124575"/>
              <a:gd name="connsiteX19" fmla="*/ 1971675 w 2400300"/>
              <a:gd name="connsiteY19" fmla="*/ 114300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892969 w 2400300"/>
              <a:gd name="connsiteY23" fmla="*/ 11906 h 6124575"/>
              <a:gd name="connsiteX24" fmla="*/ 600075 w 2400300"/>
              <a:gd name="connsiteY24" fmla="*/ 66675 h 6124575"/>
              <a:gd name="connsiteX25" fmla="*/ 214312 w 2400300"/>
              <a:gd name="connsiteY25" fmla="*/ 195262 h 6124575"/>
              <a:gd name="connsiteX26" fmla="*/ 92869 w 2400300"/>
              <a:gd name="connsiteY26" fmla="*/ 252412 h 6124575"/>
              <a:gd name="connsiteX27" fmla="*/ 28575 w 2400300"/>
              <a:gd name="connsiteY27" fmla="*/ 311944 h 6124575"/>
              <a:gd name="connsiteX28" fmla="*/ 0 w 2400300"/>
              <a:gd name="connsiteY28" fmla="*/ 409575 h 6124575"/>
              <a:gd name="connsiteX0" fmla="*/ 0 w 2400300"/>
              <a:gd name="connsiteY0" fmla="*/ 409575 h 6124575"/>
              <a:gd name="connsiteX1" fmla="*/ 9525 w 2400300"/>
              <a:gd name="connsiteY1" fmla="*/ 5686425 h 6124575"/>
              <a:gd name="connsiteX2" fmla="*/ 28575 w 2400300"/>
              <a:gd name="connsiteY2" fmla="*/ 5762625 h 6124575"/>
              <a:gd name="connsiteX3" fmla="*/ 85725 w 2400300"/>
              <a:gd name="connsiteY3" fmla="*/ 5819775 h 6124575"/>
              <a:gd name="connsiteX4" fmla="*/ 123825 w 2400300"/>
              <a:gd name="connsiteY4" fmla="*/ 5869782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69331 w 2400300"/>
              <a:gd name="connsiteY18" fmla="*/ 226219 h 6124575"/>
              <a:gd name="connsiteX19" fmla="*/ 1971675 w 2400300"/>
              <a:gd name="connsiteY19" fmla="*/ 114300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892969 w 2400300"/>
              <a:gd name="connsiteY23" fmla="*/ 11906 h 6124575"/>
              <a:gd name="connsiteX24" fmla="*/ 600075 w 2400300"/>
              <a:gd name="connsiteY24" fmla="*/ 66675 h 6124575"/>
              <a:gd name="connsiteX25" fmla="*/ 214312 w 2400300"/>
              <a:gd name="connsiteY25" fmla="*/ 195262 h 6124575"/>
              <a:gd name="connsiteX26" fmla="*/ 92869 w 2400300"/>
              <a:gd name="connsiteY26" fmla="*/ 252412 h 6124575"/>
              <a:gd name="connsiteX27" fmla="*/ 28575 w 2400300"/>
              <a:gd name="connsiteY27" fmla="*/ 311944 h 6124575"/>
              <a:gd name="connsiteX28" fmla="*/ 0 w 2400300"/>
              <a:gd name="connsiteY28" fmla="*/ 409575 h 6124575"/>
              <a:gd name="connsiteX0" fmla="*/ 0 w 2400300"/>
              <a:gd name="connsiteY0" fmla="*/ 409575 h 6124575"/>
              <a:gd name="connsiteX1" fmla="*/ 9525 w 2400300"/>
              <a:gd name="connsiteY1" fmla="*/ 5686425 h 6124575"/>
              <a:gd name="connsiteX2" fmla="*/ 28575 w 2400300"/>
              <a:gd name="connsiteY2" fmla="*/ 5762625 h 6124575"/>
              <a:gd name="connsiteX3" fmla="*/ 64294 w 2400300"/>
              <a:gd name="connsiteY3" fmla="*/ 5836444 h 6124575"/>
              <a:gd name="connsiteX4" fmla="*/ 123825 w 2400300"/>
              <a:gd name="connsiteY4" fmla="*/ 5869782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69331 w 2400300"/>
              <a:gd name="connsiteY18" fmla="*/ 226219 h 6124575"/>
              <a:gd name="connsiteX19" fmla="*/ 1971675 w 2400300"/>
              <a:gd name="connsiteY19" fmla="*/ 114300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892969 w 2400300"/>
              <a:gd name="connsiteY23" fmla="*/ 11906 h 6124575"/>
              <a:gd name="connsiteX24" fmla="*/ 600075 w 2400300"/>
              <a:gd name="connsiteY24" fmla="*/ 66675 h 6124575"/>
              <a:gd name="connsiteX25" fmla="*/ 214312 w 2400300"/>
              <a:gd name="connsiteY25" fmla="*/ 195262 h 6124575"/>
              <a:gd name="connsiteX26" fmla="*/ 92869 w 2400300"/>
              <a:gd name="connsiteY26" fmla="*/ 252412 h 6124575"/>
              <a:gd name="connsiteX27" fmla="*/ 28575 w 2400300"/>
              <a:gd name="connsiteY27" fmla="*/ 311944 h 6124575"/>
              <a:gd name="connsiteX28" fmla="*/ 0 w 2400300"/>
              <a:gd name="connsiteY28" fmla="*/ 409575 h 6124575"/>
              <a:gd name="connsiteX0" fmla="*/ 0 w 2400300"/>
              <a:gd name="connsiteY0" fmla="*/ 409575 h 6124575"/>
              <a:gd name="connsiteX1" fmla="*/ 9525 w 2400300"/>
              <a:gd name="connsiteY1" fmla="*/ 5686425 h 6124575"/>
              <a:gd name="connsiteX2" fmla="*/ 9525 w 2400300"/>
              <a:gd name="connsiteY2" fmla="*/ 5774532 h 6124575"/>
              <a:gd name="connsiteX3" fmla="*/ 64294 w 2400300"/>
              <a:gd name="connsiteY3" fmla="*/ 5836444 h 6124575"/>
              <a:gd name="connsiteX4" fmla="*/ 123825 w 2400300"/>
              <a:gd name="connsiteY4" fmla="*/ 5869782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69331 w 2400300"/>
              <a:gd name="connsiteY18" fmla="*/ 226219 h 6124575"/>
              <a:gd name="connsiteX19" fmla="*/ 1971675 w 2400300"/>
              <a:gd name="connsiteY19" fmla="*/ 114300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892969 w 2400300"/>
              <a:gd name="connsiteY23" fmla="*/ 11906 h 6124575"/>
              <a:gd name="connsiteX24" fmla="*/ 600075 w 2400300"/>
              <a:gd name="connsiteY24" fmla="*/ 66675 h 6124575"/>
              <a:gd name="connsiteX25" fmla="*/ 214312 w 2400300"/>
              <a:gd name="connsiteY25" fmla="*/ 195262 h 6124575"/>
              <a:gd name="connsiteX26" fmla="*/ 92869 w 2400300"/>
              <a:gd name="connsiteY26" fmla="*/ 252412 h 6124575"/>
              <a:gd name="connsiteX27" fmla="*/ 28575 w 2400300"/>
              <a:gd name="connsiteY27" fmla="*/ 311944 h 6124575"/>
              <a:gd name="connsiteX28" fmla="*/ 0 w 2400300"/>
              <a:gd name="connsiteY28" fmla="*/ 409575 h 6124575"/>
              <a:gd name="connsiteX0" fmla="*/ 0 w 2400300"/>
              <a:gd name="connsiteY0" fmla="*/ 409575 h 6124575"/>
              <a:gd name="connsiteX1" fmla="*/ 2382 w 2400300"/>
              <a:gd name="connsiteY1" fmla="*/ 5686425 h 6124575"/>
              <a:gd name="connsiteX2" fmla="*/ 9525 w 2400300"/>
              <a:gd name="connsiteY2" fmla="*/ 5774532 h 6124575"/>
              <a:gd name="connsiteX3" fmla="*/ 64294 w 2400300"/>
              <a:gd name="connsiteY3" fmla="*/ 5836444 h 6124575"/>
              <a:gd name="connsiteX4" fmla="*/ 123825 w 2400300"/>
              <a:gd name="connsiteY4" fmla="*/ 5869782 h 6124575"/>
              <a:gd name="connsiteX5" fmla="*/ 419100 w 2400300"/>
              <a:gd name="connsiteY5" fmla="*/ 6000750 h 6124575"/>
              <a:gd name="connsiteX6" fmla="*/ 733425 w 2400300"/>
              <a:gd name="connsiteY6" fmla="*/ 6067425 h 6124575"/>
              <a:gd name="connsiteX7" fmla="*/ 981075 w 2400300"/>
              <a:gd name="connsiteY7" fmla="*/ 6115050 h 6124575"/>
              <a:gd name="connsiteX8" fmla="*/ 1171575 w 2400300"/>
              <a:gd name="connsiteY8" fmla="*/ 6124575 h 6124575"/>
              <a:gd name="connsiteX9" fmla="*/ 1514475 w 2400300"/>
              <a:gd name="connsiteY9" fmla="*/ 6096000 h 6124575"/>
              <a:gd name="connsiteX10" fmla="*/ 1809750 w 2400300"/>
              <a:gd name="connsiteY10" fmla="*/ 6038850 h 6124575"/>
              <a:gd name="connsiteX11" fmla="*/ 2114550 w 2400300"/>
              <a:gd name="connsiteY11" fmla="*/ 5943600 h 6124575"/>
              <a:gd name="connsiteX12" fmla="*/ 2295525 w 2400300"/>
              <a:gd name="connsiteY12" fmla="*/ 5867400 h 6124575"/>
              <a:gd name="connsiteX13" fmla="*/ 2352675 w 2400300"/>
              <a:gd name="connsiteY13" fmla="*/ 5829300 h 6124575"/>
              <a:gd name="connsiteX14" fmla="*/ 2390775 w 2400300"/>
              <a:gd name="connsiteY14" fmla="*/ 5734050 h 6124575"/>
              <a:gd name="connsiteX15" fmla="*/ 2390775 w 2400300"/>
              <a:gd name="connsiteY15" fmla="*/ 5686425 h 6124575"/>
              <a:gd name="connsiteX16" fmla="*/ 2400300 w 2400300"/>
              <a:gd name="connsiteY16" fmla="*/ 419100 h 6124575"/>
              <a:gd name="connsiteX17" fmla="*/ 2371725 w 2400300"/>
              <a:gd name="connsiteY17" fmla="*/ 323850 h 6124575"/>
              <a:gd name="connsiteX18" fmla="*/ 2269331 w 2400300"/>
              <a:gd name="connsiteY18" fmla="*/ 226219 h 6124575"/>
              <a:gd name="connsiteX19" fmla="*/ 1971675 w 2400300"/>
              <a:gd name="connsiteY19" fmla="*/ 114300 h 6124575"/>
              <a:gd name="connsiteX20" fmla="*/ 1678781 w 2400300"/>
              <a:gd name="connsiteY20" fmla="*/ 38100 h 6124575"/>
              <a:gd name="connsiteX21" fmla="*/ 1409700 w 2400300"/>
              <a:gd name="connsiteY21" fmla="*/ 9525 h 6124575"/>
              <a:gd name="connsiteX22" fmla="*/ 1143000 w 2400300"/>
              <a:gd name="connsiteY22" fmla="*/ 0 h 6124575"/>
              <a:gd name="connsiteX23" fmla="*/ 892969 w 2400300"/>
              <a:gd name="connsiteY23" fmla="*/ 11906 h 6124575"/>
              <a:gd name="connsiteX24" fmla="*/ 600075 w 2400300"/>
              <a:gd name="connsiteY24" fmla="*/ 66675 h 6124575"/>
              <a:gd name="connsiteX25" fmla="*/ 214312 w 2400300"/>
              <a:gd name="connsiteY25" fmla="*/ 195262 h 6124575"/>
              <a:gd name="connsiteX26" fmla="*/ 92869 w 2400300"/>
              <a:gd name="connsiteY26" fmla="*/ 252412 h 6124575"/>
              <a:gd name="connsiteX27" fmla="*/ 28575 w 2400300"/>
              <a:gd name="connsiteY27" fmla="*/ 311944 h 6124575"/>
              <a:gd name="connsiteX28" fmla="*/ 0 w 2400300"/>
              <a:gd name="connsiteY28" fmla="*/ 409575 h 612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00300" h="6124575">
                <a:moveTo>
                  <a:pt x="0" y="409575"/>
                </a:moveTo>
                <a:lnTo>
                  <a:pt x="2382" y="5686425"/>
                </a:lnTo>
                <a:lnTo>
                  <a:pt x="9525" y="5774532"/>
                </a:lnTo>
                <a:lnTo>
                  <a:pt x="64294" y="5836444"/>
                </a:lnTo>
                <a:lnTo>
                  <a:pt x="123825" y="5869782"/>
                </a:lnTo>
                <a:lnTo>
                  <a:pt x="419100" y="6000750"/>
                </a:lnTo>
                <a:lnTo>
                  <a:pt x="733425" y="6067425"/>
                </a:lnTo>
                <a:lnTo>
                  <a:pt x="981075" y="6115050"/>
                </a:lnTo>
                <a:lnTo>
                  <a:pt x="1171575" y="6124575"/>
                </a:lnTo>
                <a:lnTo>
                  <a:pt x="1514475" y="6096000"/>
                </a:lnTo>
                <a:lnTo>
                  <a:pt x="1809750" y="6038850"/>
                </a:lnTo>
                <a:lnTo>
                  <a:pt x="2114550" y="5943600"/>
                </a:lnTo>
                <a:lnTo>
                  <a:pt x="2295525" y="5867400"/>
                </a:lnTo>
                <a:lnTo>
                  <a:pt x="2352675" y="5829300"/>
                </a:lnTo>
                <a:lnTo>
                  <a:pt x="2390775" y="5734050"/>
                </a:lnTo>
                <a:lnTo>
                  <a:pt x="2390775" y="5686425"/>
                </a:lnTo>
                <a:lnTo>
                  <a:pt x="2400300" y="419100"/>
                </a:lnTo>
                <a:lnTo>
                  <a:pt x="2371725" y="323850"/>
                </a:lnTo>
                <a:lnTo>
                  <a:pt x="2269331" y="226219"/>
                </a:lnTo>
                <a:lnTo>
                  <a:pt x="1971675" y="114300"/>
                </a:lnTo>
                <a:lnTo>
                  <a:pt x="1678781" y="38100"/>
                </a:lnTo>
                <a:lnTo>
                  <a:pt x="1409700" y="9525"/>
                </a:lnTo>
                <a:lnTo>
                  <a:pt x="1143000" y="0"/>
                </a:lnTo>
                <a:lnTo>
                  <a:pt x="892969" y="11906"/>
                </a:lnTo>
                <a:lnTo>
                  <a:pt x="600075" y="66675"/>
                </a:lnTo>
                <a:lnTo>
                  <a:pt x="214312" y="195262"/>
                </a:lnTo>
                <a:lnTo>
                  <a:pt x="92869" y="252412"/>
                </a:lnTo>
                <a:lnTo>
                  <a:pt x="28575" y="311944"/>
                </a:lnTo>
                <a:lnTo>
                  <a:pt x="0" y="409575"/>
                </a:lnTo>
                <a:close/>
              </a:path>
            </a:pathLst>
          </a:custGeom>
          <a:solidFill>
            <a:srgbClr val="CC00F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dirty="0"/>
          </a:p>
        </p:txBody>
      </p:sp>
      <p:sp>
        <p:nvSpPr>
          <p:cNvPr id="7" name="Forme libre : forme 6">
            <a:extLst>
              <a:ext uri="{FF2B5EF4-FFF2-40B4-BE49-F238E27FC236}">
                <a16:creationId xmlns:a16="http://schemas.microsoft.com/office/drawing/2014/main" id="{4C3E3A31-007B-410D-8320-BF756408E832}"/>
              </a:ext>
            </a:extLst>
          </p:cNvPr>
          <p:cNvSpPr/>
          <p:nvPr/>
        </p:nvSpPr>
        <p:spPr>
          <a:xfrm>
            <a:off x="10521950" y="3644900"/>
            <a:ext cx="1987550" cy="5073650"/>
          </a:xfrm>
          <a:custGeom>
            <a:avLst/>
            <a:gdLst>
              <a:gd name="connsiteX0" fmla="*/ 0 w 1987550"/>
              <a:gd name="connsiteY0" fmla="*/ 520700 h 5073650"/>
              <a:gd name="connsiteX1" fmla="*/ 0 w 1987550"/>
              <a:gd name="connsiteY1" fmla="*/ 4686300 h 5073650"/>
              <a:gd name="connsiteX2" fmla="*/ 38100 w 1987550"/>
              <a:gd name="connsiteY2" fmla="*/ 4787900 h 5073650"/>
              <a:gd name="connsiteX3" fmla="*/ 88900 w 1987550"/>
              <a:gd name="connsiteY3" fmla="*/ 4845050 h 5073650"/>
              <a:gd name="connsiteX4" fmla="*/ 165100 w 1987550"/>
              <a:gd name="connsiteY4" fmla="*/ 4889500 h 5073650"/>
              <a:gd name="connsiteX5" fmla="*/ 406400 w 1987550"/>
              <a:gd name="connsiteY5" fmla="*/ 4978400 h 5073650"/>
              <a:gd name="connsiteX6" fmla="*/ 749300 w 1987550"/>
              <a:gd name="connsiteY6" fmla="*/ 5054600 h 5073650"/>
              <a:gd name="connsiteX7" fmla="*/ 990600 w 1987550"/>
              <a:gd name="connsiteY7" fmla="*/ 5073650 h 5073650"/>
              <a:gd name="connsiteX8" fmla="*/ 1289050 w 1987550"/>
              <a:gd name="connsiteY8" fmla="*/ 5054600 h 5073650"/>
              <a:gd name="connsiteX9" fmla="*/ 1625600 w 1987550"/>
              <a:gd name="connsiteY9" fmla="*/ 4965700 h 5073650"/>
              <a:gd name="connsiteX10" fmla="*/ 1873250 w 1987550"/>
              <a:gd name="connsiteY10" fmla="*/ 4870450 h 5073650"/>
              <a:gd name="connsiteX11" fmla="*/ 1949450 w 1987550"/>
              <a:gd name="connsiteY11" fmla="*/ 4813300 h 5073650"/>
              <a:gd name="connsiteX12" fmla="*/ 1981200 w 1987550"/>
              <a:gd name="connsiteY12" fmla="*/ 4749800 h 5073650"/>
              <a:gd name="connsiteX13" fmla="*/ 1987550 w 1987550"/>
              <a:gd name="connsiteY13" fmla="*/ 4686300 h 5073650"/>
              <a:gd name="connsiteX14" fmla="*/ 1987550 w 1987550"/>
              <a:gd name="connsiteY14" fmla="*/ 520700 h 5073650"/>
              <a:gd name="connsiteX15" fmla="*/ 1962150 w 1987550"/>
              <a:gd name="connsiteY15" fmla="*/ 412750 h 5073650"/>
              <a:gd name="connsiteX16" fmla="*/ 1892300 w 1987550"/>
              <a:gd name="connsiteY16" fmla="*/ 355600 h 5073650"/>
              <a:gd name="connsiteX17" fmla="*/ 1720850 w 1987550"/>
              <a:gd name="connsiteY17" fmla="*/ 279400 h 5073650"/>
              <a:gd name="connsiteX18" fmla="*/ 1536700 w 1987550"/>
              <a:gd name="connsiteY18" fmla="*/ 203200 h 5073650"/>
              <a:gd name="connsiteX19" fmla="*/ 1282700 w 1987550"/>
              <a:gd name="connsiteY19" fmla="*/ 146050 h 5073650"/>
              <a:gd name="connsiteX20" fmla="*/ 1225550 w 1987550"/>
              <a:gd name="connsiteY20" fmla="*/ 139700 h 5073650"/>
              <a:gd name="connsiteX21" fmla="*/ 1225550 w 1987550"/>
              <a:gd name="connsiteY21" fmla="*/ 0 h 5073650"/>
              <a:gd name="connsiteX22" fmla="*/ 768350 w 1987550"/>
              <a:gd name="connsiteY22" fmla="*/ 6350 h 5073650"/>
              <a:gd name="connsiteX23" fmla="*/ 768350 w 1987550"/>
              <a:gd name="connsiteY23" fmla="*/ 127000 h 5073650"/>
              <a:gd name="connsiteX24" fmla="*/ 635000 w 1987550"/>
              <a:gd name="connsiteY24" fmla="*/ 158750 h 5073650"/>
              <a:gd name="connsiteX25" fmla="*/ 412750 w 1987550"/>
              <a:gd name="connsiteY25" fmla="*/ 222250 h 5073650"/>
              <a:gd name="connsiteX26" fmla="*/ 184150 w 1987550"/>
              <a:gd name="connsiteY26" fmla="*/ 304800 h 5073650"/>
              <a:gd name="connsiteX27" fmla="*/ 82550 w 1987550"/>
              <a:gd name="connsiteY27" fmla="*/ 355600 h 5073650"/>
              <a:gd name="connsiteX28" fmla="*/ 31750 w 1987550"/>
              <a:gd name="connsiteY28" fmla="*/ 412750 h 5073650"/>
              <a:gd name="connsiteX29" fmla="*/ 12700 w 1987550"/>
              <a:gd name="connsiteY29" fmla="*/ 450850 h 5073650"/>
              <a:gd name="connsiteX30" fmla="*/ 0 w 1987550"/>
              <a:gd name="connsiteY30" fmla="*/ 520700 h 50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87550" h="5073650">
                <a:moveTo>
                  <a:pt x="0" y="520700"/>
                </a:moveTo>
                <a:lnTo>
                  <a:pt x="0" y="4686300"/>
                </a:lnTo>
                <a:lnTo>
                  <a:pt x="38100" y="4787900"/>
                </a:lnTo>
                <a:lnTo>
                  <a:pt x="88900" y="4845050"/>
                </a:lnTo>
                <a:lnTo>
                  <a:pt x="165100" y="4889500"/>
                </a:lnTo>
                <a:lnTo>
                  <a:pt x="406400" y="4978400"/>
                </a:lnTo>
                <a:lnTo>
                  <a:pt x="749300" y="5054600"/>
                </a:lnTo>
                <a:lnTo>
                  <a:pt x="990600" y="5073650"/>
                </a:lnTo>
                <a:lnTo>
                  <a:pt x="1289050" y="5054600"/>
                </a:lnTo>
                <a:lnTo>
                  <a:pt x="1625600" y="4965700"/>
                </a:lnTo>
                <a:lnTo>
                  <a:pt x="1873250" y="4870450"/>
                </a:lnTo>
                <a:lnTo>
                  <a:pt x="1949450" y="4813300"/>
                </a:lnTo>
                <a:lnTo>
                  <a:pt x="1981200" y="4749800"/>
                </a:lnTo>
                <a:lnTo>
                  <a:pt x="1987550" y="4686300"/>
                </a:lnTo>
                <a:lnTo>
                  <a:pt x="1987550" y="520700"/>
                </a:lnTo>
                <a:lnTo>
                  <a:pt x="1962150" y="412750"/>
                </a:lnTo>
                <a:lnTo>
                  <a:pt x="1892300" y="355600"/>
                </a:lnTo>
                <a:lnTo>
                  <a:pt x="1720850" y="279400"/>
                </a:lnTo>
                <a:lnTo>
                  <a:pt x="1536700" y="203200"/>
                </a:lnTo>
                <a:lnTo>
                  <a:pt x="1282700" y="146050"/>
                </a:lnTo>
                <a:lnTo>
                  <a:pt x="1225550" y="139700"/>
                </a:lnTo>
                <a:lnTo>
                  <a:pt x="1225550" y="0"/>
                </a:lnTo>
                <a:lnTo>
                  <a:pt x="768350" y="6350"/>
                </a:lnTo>
                <a:lnTo>
                  <a:pt x="768350" y="127000"/>
                </a:lnTo>
                <a:lnTo>
                  <a:pt x="635000" y="158750"/>
                </a:lnTo>
                <a:lnTo>
                  <a:pt x="412750" y="222250"/>
                </a:lnTo>
                <a:lnTo>
                  <a:pt x="184150" y="304800"/>
                </a:lnTo>
                <a:lnTo>
                  <a:pt x="82550" y="355600"/>
                </a:lnTo>
                <a:lnTo>
                  <a:pt x="31750" y="412750"/>
                </a:lnTo>
                <a:lnTo>
                  <a:pt x="12700" y="450850"/>
                </a:lnTo>
                <a:lnTo>
                  <a:pt x="0" y="520700"/>
                </a:ln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mc:AlternateContent xmlns:mc="http://schemas.openxmlformats.org/markup-compatibility/2006" xmlns:a14="http://schemas.microsoft.com/office/drawing/2010/main">
        <mc:Choice Requires="a14">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9737057" cy="1988345"/>
              </a:xfrm>
            </p:spPr>
            <p:txBody>
              <a:bodyPr>
                <a:normAutofit/>
              </a:bodyPr>
              <a:lstStyle/>
              <a:p>
                <a:r>
                  <a:rPr lang="fr-CA" sz="4800" dirty="0">
                    <a:latin typeface="Arial" panose="020B0604020202020204" pitchFamily="34" charset="0"/>
                    <a:cs typeface="Arial" panose="020B0604020202020204" pitchFamily="34" charset="0"/>
                  </a:rPr>
                  <a:t>4) </a:t>
                </a:r>
                <a:r>
                  <a:rPr lang="fr-CA" sz="4800" dirty="0" err="1">
                    <a:latin typeface="Arial" panose="020B0604020202020204" pitchFamily="34" charset="0"/>
                    <a:cs typeface="Arial" panose="020B0604020202020204" pitchFamily="34" charset="0"/>
                  </a:rPr>
                  <a:t>Hybrid</a:t>
                </a:r>
                <a:r>
                  <a:rPr lang="fr-CA" sz="4800" dirty="0">
                    <a:latin typeface="Arial" panose="020B0604020202020204" pitchFamily="34" charset="0"/>
                    <a:cs typeface="Arial" panose="020B0604020202020204" pitchFamily="34" charset="0"/>
                  </a:rPr>
                  <a:t> (14× 2.5 tonnes </a:t>
                </a:r>
                <a:r>
                  <a:rPr lang="fr-CA" sz="4800" dirty="0" err="1">
                    <a:latin typeface="Arial" panose="020B0604020202020204" pitchFamily="34" charset="0"/>
                    <a:cs typeface="Arial" panose="020B0604020202020204" pitchFamily="34" charset="0"/>
                  </a:rPr>
                  <a:t>ReStoX</a:t>
                </a:r>
                <a:r>
                  <a:rPr lang="fr-CA" sz="4800" dirty="0">
                    <a:latin typeface="Arial" panose="020B0604020202020204" pitchFamily="34" charset="0"/>
                    <a:cs typeface="Arial" panose="020B0604020202020204" pitchFamily="34" charset="0"/>
                  </a:rPr>
                  <a:t> + 14</a:t>
                </a:r>
                <a14:m>
                  <m:oMath xmlns:m="http://schemas.openxmlformats.org/officeDocument/2006/math">
                    <m:r>
                      <a:rPr lang="fr-CA" sz="4800" b="0" i="1" smtClean="0">
                        <a:latin typeface="Cambria Math" panose="02040503050406030204" pitchFamily="18" charset="0"/>
                        <a:cs typeface="Arial" panose="020B0604020202020204" pitchFamily="34" charset="0"/>
                      </a:rPr>
                      <m:t>×</m:t>
                    </m:r>
                  </m:oMath>
                </a14:m>
                <a:r>
                  <a:rPr lang="fr-CA" sz="4800" dirty="0">
                    <a:latin typeface="Arial" panose="020B0604020202020204" pitchFamily="34" charset="0"/>
                    <a:cs typeface="Arial" panose="020B0604020202020204" pitchFamily="34" charset="0"/>
                  </a:rPr>
                  <a:t> 4.4 tonnes pressure </a:t>
                </a:r>
                <a:r>
                  <a:rPr lang="fr-CA" sz="4800" dirty="0" err="1">
                    <a:latin typeface="Arial" panose="020B0604020202020204" pitchFamily="34" charset="0"/>
                    <a:cs typeface="Arial" panose="020B0604020202020204" pitchFamily="34" charset="0"/>
                  </a:rPr>
                  <a:t>vessel</a:t>
                </a:r>
                <a:r>
                  <a:rPr lang="fr-CA" sz="4800" dirty="0">
                    <a:latin typeface="Arial" panose="020B0604020202020204" pitchFamily="34" charset="0"/>
                    <a:cs typeface="Arial" panose="020B0604020202020204" pitchFamily="34" charset="0"/>
                  </a:rPr>
                  <a:t>)</a:t>
                </a:r>
                <a:endParaRPr lang="en-GB" sz="4800" dirty="0">
                  <a:latin typeface="Arial" panose="020B0604020202020204" pitchFamily="34" charset="0"/>
                  <a:cs typeface="Arial" panose="020B0604020202020204" pitchFamily="34" charset="0"/>
                </a:endParaRPr>
              </a:p>
            </p:txBody>
          </p:sp>
        </mc:Choice>
        <mc:Fallback xmlns="">
          <p:sp>
            <p:nvSpPr>
              <p:cNvPr id="2" name="Titre 1">
                <a:extLst>
                  <a:ext uri="{FF2B5EF4-FFF2-40B4-BE49-F238E27FC236}">
                    <a16:creationId xmlns:a16="http://schemas.microsoft.com/office/drawing/2014/main" id="{E3C78655-ECC5-8971-01C0-CDD200CBB500}"/>
                  </a:ext>
                </a:extLst>
              </p:cNvPr>
              <p:cNvSpPr>
                <a:spLocks noGrp="1" noRot="1" noChangeAspect="1" noMove="1" noResize="1" noEditPoints="1" noAdjustHandles="1" noChangeArrowheads="1" noChangeShapeType="1" noTextEdit="1"/>
              </p:cNvSpPr>
              <p:nvPr>
                <p:ph type="title"/>
              </p:nvPr>
            </p:nvSpPr>
            <p:spPr>
              <a:xfrm>
                <a:off x="562643" y="547688"/>
                <a:ext cx="9737057" cy="1988345"/>
              </a:xfrm>
              <a:blipFill>
                <a:blip r:embed="rId4"/>
                <a:stretch>
                  <a:fillRect l="-2816" r="-250" b="-1227"/>
                </a:stretch>
              </a:blipFill>
            </p:spPr>
            <p:txBody>
              <a:bodyPr/>
              <a:lstStyle/>
              <a:p>
                <a:r>
                  <a:rPr lang="fr-CA">
                    <a:noFill/>
                  </a:rPr>
                  <a:t> </a:t>
                </a:r>
              </a:p>
            </p:txBody>
          </p:sp>
        </mc:Fallback>
      </mc:AlternateContent>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space réservé du contenu 2">
            <a:extLst>
              <a:ext uri="{FF2B5EF4-FFF2-40B4-BE49-F238E27FC236}">
                <a16:creationId xmlns:a16="http://schemas.microsoft.com/office/drawing/2014/main" id="{059F9EB7-F033-4B9D-9427-D89C13538F6B}"/>
              </a:ext>
            </a:extLst>
          </p:cNvPr>
          <p:cNvSpPr txBox="1">
            <a:spLocks/>
          </p:cNvSpPr>
          <p:nvPr/>
        </p:nvSpPr>
        <p:spPr>
          <a:xfrm>
            <a:off x="343321" y="3151611"/>
            <a:ext cx="7861713" cy="7168046"/>
          </a:xfrm>
          <a:prstGeom prst="rect">
            <a:avLst/>
          </a:prstGeom>
        </p:spPr>
        <p:txBody>
          <a:bodyPr vert="horz" lIns="91440" tIns="45720" rIns="91440" bIns="45720" rtlCol="0" anchor="t">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en-CA" sz="2800" dirty="0">
                <a:latin typeface="Arial" panose="020B0604020202020204" pitchFamily="34" charset="0"/>
                <a:cs typeface="Arial" panose="020B0604020202020204" pitchFamily="34" charset="0"/>
              </a:rPr>
              <a:t>Recuperation scheme:</a:t>
            </a:r>
          </a:p>
          <a:p>
            <a:pPr>
              <a:lnSpc>
                <a:spcPct val="100000"/>
              </a:lnSpc>
            </a:pPr>
            <a:endParaRPr lang="en-CA" sz="2800" dirty="0">
              <a:latin typeface="Arial" panose="020B0604020202020204" pitchFamily="34" charset="0"/>
              <a:cs typeface="Arial" panose="020B0604020202020204" pitchFamily="34" charset="0"/>
            </a:endParaRPr>
          </a:p>
          <a:p>
            <a:pPr lvl="1">
              <a:lnSpc>
                <a:spcPct val="100000"/>
              </a:lnSpc>
            </a:pPr>
            <a:r>
              <a:rPr lang="en-CA" sz="2400" dirty="0">
                <a:latin typeface="Arial" panose="020B0604020202020204" pitchFamily="34" charset="0"/>
                <a:cs typeface="Arial" panose="020B0604020202020204" pitchFamily="34" charset="0"/>
              </a:rPr>
              <a:t>Receive </a:t>
            </a:r>
            <a:r>
              <a:rPr lang="en-CA" sz="2400" dirty="0" err="1">
                <a:latin typeface="Arial" panose="020B0604020202020204" pitchFamily="34" charset="0"/>
                <a:cs typeface="Arial" panose="020B0604020202020204" pitchFamily="34" charset="0"/>
              </a:rPr>
              <a:t>LXe</a:t>
            </a:r>
            <a:r>
              <a:rPr lang="en-CA" sz="2400" dirty="0">
                <a:latin typeface="Arial" panose="020B0604020202020204" pitchFamily="34" charset="0"/>
                <a:cs typeface="Arial" panose="020B0604020202020204" pitchFamily="34" charset="0"/>
              </a:rPr>
              <a:t> from TPC in </a:t>
            </a:r>
            <a:r>
              <a:rPr lang="en-CA" sz="2400" dirty="0" err="1">
                <a:latin typeface="Arial" panose="020B0604020202020204" pitchFamily="34" charset="0"/>
                <a:cs typeface="Arial" panose="020B0604020202020204" pitchFamily="34" charset="0"/>
              </a:rPr>
              <a:t>ReStoX</a:t>
            </a:r>
            <a:endParaRPr lang="en-CA" sz="2400" dirty="0">
              <a:latin typeface="Arial" panose="020B0604020202020204" pitchFamily="34" charset="0"/>
              <a:cs typeface="Arial" panose="020B0604020202020204" pitchFamily="34" charset="0"/>
            </a:endParaRPr>
          </a:p>
          <a:p>
            <a:pPr lvl="1">
              <a:lnSpc>
                <a:spcPct val="100000"/>
              </a:lnSpc>
            </a:pPr>
            <a:r>
              <a:rPr lang="en-CA" sz="2400" dirty="0">
                <a:latin typeface="Arial" panose="020B0604020202020204" pitchFamily="34" charset="0"/>
                <a:cs typeface="Arial" panose="020B0604020202020204" pitchFamily="34" charset="0"/>
              </a:rPr>
              <a:t>Freeze </a:t>
            </a:r>
            <a:r>
              <a:rPr lang="en-CA" sz="2400" dirty="0" err="1">
                <a:latin typeface="Arial" panose="020B0604020202020204" pitchFamily="34" charset="0"/>
                <a:cs typeface="Arial" panose="020B0604020202020204" pitchFamily="34" charset="0"/>
              </a:rPr>
              <a:t>LXe</a:t>
            </a:r>
            <a:r>
              <a:rPr lang="en-CA" sz="2400" dirty="0">
                <a:latin typeface="Arial" panose="020B0604020202020204" pitchFamily="34" charset="0"/>
                <a:cs typeface="Arial" panose="020B0604020202020204" pitchFamily="34" charset="0"/>
              </a:rPr>
              <a:t> with crystallizer</a:t>
            </a:r>
          </a:p>
          <a:p>
            <a:pPr lvl="2">
              <a:lnSpc>
                <a:spcPct val="100000"/>
              </a:lnSpc>
            </a:pPr>
            <a:r>
              <a:rPr lang="en-CA" sz="2400" dirty="0">
                <a:latin typeface="Arial" panose="020B0604020202020204" pitchFamily="34" charset="0"/>
                <a:cs typeface="Arial" panose="020B0604020202020204" pitchFamily="34" charset="0"/>
              </a:rPr>
              <a:t>Pressure in </a:t>
            </a:r>
            <a:r>
              <a:rPr lang="en-CA" sz="2400" dirty="0" err="1">
                <a:latin typeface="Arial" panose="020B0604020202020204" pitchFamily="34" charset="0"/>
                <a:cs typeface="Arial" panose="020B0604020202020204" pitchFamily="34" charset="0"/>
              </a:rPr>
              <a:t>ReStoX</a:t>
            </a:r>
            <a:r>
              <a:rPr lang="en-CA" sz="2400" dirty="0">
                <a:latin typeface="Arial" panose="020B0604020202020204" pitchFamily="34" charset="0"/>
                <a:cs typeface="Arial" panose="020B0604020202020204" pitchFamily="34" charset="0"/>
              </a:rPr>
              <a:t> </a:t>
            </a:r>
            <a:r>
              <a:rPr lang="en-CA" sz="2400" dirty="0">
                <a:latin typeface="Arial" panose="020B0604020202020204" pitchFamily="34" charset="0"/>
                <a:cs typeface="Arial" panose="020B0604020202020204" pitchFamily="34" charset="0"/>
                <a:sym typeface="Wingdings" panose="05000000000000000000" pitchFamily="2" charset="2"/>
              </a:rPr>
              <a:t> 0 bar</a:t>
            </a:r>
          </a:p>
          <a:p>
            <a:pPr lvl="2">
              <a:lnSpc>
                <a:spcPct val="100000"/>
              </a:lnSpc>
            </a:pPr>
            <a:r>
              <a:rPr lang="en-CA" sz="2400" dirty="0">
                <a:latin typeface="Arial" panose="020B0604020202020204" pitchFamily="34" charset="0"/>
                <a:cs typeface="Arial" panose="020B0604020202020204" pitchFamily="34" charset="0"/>
                <a:sym typeface="Wingdings" panose="05000000000000000000" pitchFamily="2" charset="2"/>
              </a:rPr>
              <a:t>Pressure difference drives the recuperation</a:t>
            </a:r>
          </a:p>
          <a:p>
            <a:pPr lvl="1">
              <a:lnSpc>
                <a:spcPct val="100000"/>
              </a:lnSpc>
            </a:pPr>
            <a:r>
              <a:rPr lang="en-CA" sz="2400" dirty="0">
                <a:latin typeface="Arial" panose="020B0604020202020204" pitchFamily="34" charset="0"/>
                <a:cs typeface="Arial" panose="020B0604020202020204" pitchFamily="34" charset="0"/>
              </a:rPr>
              <a:t>When </a:t>
            </a:r>
            <a:r>
              <a:rPr lang="en-CA" sz="2400" dirty="0" err="1">
                <a:latin typeface="Arial" panose="020B0604020202020204" pitchFamily="34" charset="0"/>
                <a:cs typeface="Arial" panose="020B0604020202020204" pitchFamily="34" charset="0"/>
              </a:rPr>
              <a:t>ReStoX</a:t>
            </a:r>
            <a:r>
              <a:rPr lang="en-CA" sz="2400" dirty="0">
                <a:latin typeface="Arial" panose="020B0604020202020204" pitchFamily="34" charset="0"/>
                <a:cs typeface="Arial" panose="020B0604020202020204" pitchFamily="34" charset="0"/>
              </a:rPr>
              <a:t> full, isolate from the system and switch to another </a:t>
            </a:r>
            <a:r>
              <a:rPr lang="en-CA" sz="2400" dirty="0" err="1">
                <a:latin typeface="Arial" panose="020B0604020202020204" pitchFamily="34" charset="0"/>
                <a:cs typeface="Arial" panose="020B0604020202020204" pitchFamily="34" charset="0"/>
              </a:rPr>
              <a:t>ReStoX</a:t>
            </a:r>
            <a:endParaRPr lang="en-CA" sz="2400" dirty="0">
              <a:latin typeface="Arial" panose="020B0604020202020204" pitchFamily="34" charset="0"/>
              <a:cs typeface="Arial" panose="020B0604020202020204" pitchFamily="34" charset="0"/>
            </a:endParaRPr>
          </a:p>
          <a:p>
            <a:pPr lvl="1">
              <a:lnSpc>
                <a:spcPct val="100000"/>
              </a:lnSpc>
            </a:pPr>
            <a:r>
              <a:rPr lang="en-CA" sz="2400" dirty="0">
                <a:latin typeface="Arial" panose="020B0604020202020204" pitchFamily="34" charset="0"/>
                <a:cs typeface="Arial" panose="020B0604020202020204" pitchFamily="34" charset="0"/>
              </a:rPr>
              <a:t>After isolation from the recuperation line, open the connection to the pressure vessel and let the </a:t>
            </a:r>
            <a:r>
              <a:rPr lang="en-CA" sz="2400" dirty="0" err="1">
                <a:latin typeface="Arial" panose="020B0604020202020204" pitchFamily="34" charset="0"/>
                <a:cs typeface="Arial" panose="020B0604020202020204" pitchFamily="34" charset="0"/>
              </a:rPr>
              <a:t>SXe</a:t>
            </a:r>
            <a:r>
              <a:rPr lang="en-CA" sz="2400" dirty="0">
                <a:latin typeface="Arial" panose="020B0604020202020204" pitchFamily="34" charset="0"/>
                <a:cs typeface="Arial" panose="020B0604020202020204" pitchFamily="34" charset="0"/>
              </a:rPr>
              <a:t> warm up and distribute gas between the PV and </a:t>
            </a:r>
            <a:r>
              <a:rPr lang="en-CA" sz="2400" dirty="0" err="1">
                <a:latin typeface="Arial" panose="020B0604020202020204" pitchFamily="34" charset="0"/>
                <a:cs typeface="Arial" panose="020B0604020202020204" pitchFamily="34" charset="0"/>
              </a:rPr>
              <a:t>ReStoX</a:t>
            </a:r>
            <a:endParaRPr lang="en-CA" sz="2400" dirty="0">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A8B0CA61-F581-4C67-BFEB-6366C9D3E3AB}"/>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448101A1-F053-44AD-B683-119B92B9B089}"/>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FD54C221-C069-48C4-9A10-636A09A3D99A}"/>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7770EA84-76ED-4336-A0D1-0988FBFEE2B1}"/>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14</a:t>
            </a:fld>
            <a:endParaRPr lang="en-CA" sz="2800" dirty="0">
              <a:solidFill>
                <a:schemeClr val="bg1"/>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85842B01-7C29-45B8-8066-FBC1C0444A55}"/>
              </a:ext>
            </a:extLst>
          </p:cNvPr>
          <p:cNvSpPr/>
          <p:nvPr/>
        </p:nvSpPr>
        <p:spPr>
          <a:xfrm>
            <a:off x="15577258" y="302313"/>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a:effectLst>
                  <a:glow rad="127000">
                    <a:schemeClr val="accent2"/>
                  </a:glow>
                </a:effectLst>
              </a:rPr>
              <a:t>Very </a:t>
            </a:r>
            <a:r>
              <a:rPr lang="fr-CA" sz="3200" dirty="0" err="1">
                <a:effectLst>
                  <a:glow rad="127000">
                    <a:schemeClr val="accent2"/>
                  </a:glow>
                </a:effectLst>
              </a:rPr>
              <a:t>Conceptual</a:t>
            </a:r>
            <a:endParaRPr lang="fr-CA" dirty="0">
              <a:effectLst>
                <a:glow rad="127000">
                  <a:schemeClr val="accent2"/>
                </a:glow>
              </a:effectLst>
            </a:endParaRPr>
          </a:p>
        </p:txBody>
      </p:sp>
      <p:cxnSp>
        <p:nvCxnSpPr>
          <p:cNvPr id="10" name="Connecteur droit avec flèche 9">
            <a:extLst>
              <a:ext uri="{FF2B5EF4-FFF2-40B4-BE49-F238E27FC236}">
                <a16:creationId xmlns:a16="http://schemas.microsoft.com/office/drawing/2014/main" id="{0DA58036-EF64-47E9-BE76-0EBAC07CECB0}"/>
              </a:ext>
            </a:extLst>
          </p:cNvPr>
          <p:cNvCxnSpPr>
            <a:cxnSpLocks/>
          </p:cNvCxnSpPr>
          <p:nvPr/>
        </p:nvCxnSpPr>
        <p:spPr>
          <a:xfrm rot="900000">
            <a:off x="9750648" y="7846478"/>
            <a:ext cx="1686012"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6751157F-63AF-43E8-B954-92E1409D9BB3}"/>
              </a:ext>
            </a:extLst>
          </p:cNvPr>
          <p:cNvCxnSpPr>
            <a:cxnSpLocks/>
          </p:cNvCxnSpPr>
          <p:nvPr/>
        </p:nvCxnSpPr>
        <p:spPr>
          <a:xfrm rot="20700000" flipH="1">
            <a:off x="14777901" y="4714327"/>
            <a:ext cx="1483690" cy="0"/>
          </a:xfrm>
          <a:prstGeom prst="straightConnector1">
            <a:avLst/>
          </a:prstGeom>
          <a:ln w="50800">
            <a:solidFill>
              <a:srgbClr val="318BB6"/>
            </a:solidFill>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4" name="ZoneTexte 3">
            <a:extLst>
              <a:ext uri="{FF2B5EF4-FFF2-40B4-BE49-F238E27FC236}">
                <a16:creationId xmlns:a16="http://schemas.microsoft.com/office/drawing/2014/main" id="{165337C0-FF5A-4E54-BAA3-0E9A04DAADA9}"/>
              </a:ext>
            </a:extLst>
          </p:cNvPr>
          <p:cNvSpPr txBox="1"/>
          <p:nvPr/>
        </p:nvSpPr>
        <p:spPr>
          <a:xfrm>
            <a:off x="16226421" y="4341916"/>
            <a:ext cx="2495645" cy="345943"/>
          </a:xfrm>
          <a:prstGeom prst="rect">
            <a:avLst/>
          </a:prstGeom>
          <a:noFill/>
        </p:spPr>
        <p:txBody>
          <a:bodyPr wrap="square" rtlCol="0">
            <a:spAutoFit/>
          </a:bodyPr>
          <a:lstStyle/>
          <a:p>
            <a:r>
              <a:rPr lang="fr-CA" dirty="0"/>
              <a:t>Single-</a:t>
            </a:r>
            <a:r>
              <a:rPr lang="fr-CA" dirty="0" err="1"/>
              <a:t>walled</a:t>
            </a:r>
            <a:r>
              <a:rPr lang="fr-CA" dirty="0"/>
              <a:t> PV</a:t>
            </a:r>
          </a:p>
        </p:txBody>
      </p:sp>
      <p:sp>
        <p:nvSpPr>
          <p:cNvPr id="18" name="ZoneTexte 17">
            <a:extLst>
              <a:ext uri="{FF2B5EF4-FFF2-40B4-BE49-F238E27FC236}">
                <a16:creationId xmlns:a16="http://schemas.microsoft.com/office/drawing/2014/main" id="{F8B0F151-0D4B-4637-A440-32427ED98F53}"/>
              </a:ext>
            </a:extLst>
          </p:cNvPr>
          <p:cNvSpPr txBox="1"/>
          <p:nvPr/>
        </p:nvSpPr>
        <p:spPr>
          <a:xfrm>
            <a:off x="8205036" y="7415619"/>
            <a:ext cx="1591577" cy="345943"/>
          </a:xfrm>
          <a:prstGeom prst="rect">
            <a:avLst/>
          </a:prstGeom>
          <a:noFill/>
        </p:spPr>
        <p:txBody>
          <a:bodyPr wrap="square" rtlCol="0">
            <a:spAutoFit/>
          </a:bodyPr>
          <a:lstStyle/>
          <a:p>
            <a:pPr algn="r"/>
            <a:r>
              <a:rPr lang="fr-CA" dirty="0" err="1"/>
              <a:t>Crystallizer</a:t>
            </a:r>
            <a:endParaRPr lang="fr-CA" dirty="0"/>
          </a:p>
        </p:txBody>
      </p:sp>
      <p:cxnSp>
        <p:nvCxnSpPr>
          <p:cNvPr id="19" name="Connecteur droit avec flèche 18">
            <a:extLst>
              <a:ext uri="{FF2B5EF4-FFF2-40B4-BE49-F238E27FC236}">
                <a16:creationId xmlns:a16="http://schemas.microsoft.com/office/drawing/2014/main" id="{0DFFB07F-94AD-45A1-98DC-DD7F9D60647B}"/>
              </a:ext>
            </a:extLst>
          </p:cNvPr>
          <p:cNvCxnSpPr>
            <a:cxnSpLocks/>
          </p:cNvCxnSpPr>
          <p:nvPr/>
        </p:nvCxnSpPr>
        <p:spPr>
          <a:xfrm rot="900000">
            <a:off x="9767883" y="6860223"/>
            <a:ext cx="674405"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24" name="ZoneTexte 23">
            <a:extLst>
              <a:ext uri="{FF2B5EF4-FFF2-40B4-BE49-F238E27FC236}">
                <a16:creationId xmlns:a16="http://schemas.microsoft.com/office/drawing/2014/main" id="{7FAC1317-5D19-43ED-9B1B-6E03D3336C43}"/>
              </a:ext>
            </a:extLst>
          </p:cNvPr>
          <p:cNvSpPr txBox="1"/>
          <p:nvPr/>
        </p:nvSpPr>
        <p:spPr>
          <a:xfrm>
            <a:off x="8205036" y="6590022"/>
            <a:ext cx="1591577" cy="345943"/>
          </a:xfrm>
          <a:prstGeom prst="rect">
            <a:avLst/>
          </a:prstGeom>
          <a:noFill/>
        </p:spPr>
        <p:txBody>
          <a:bodyPr wrap="square" rtlCol="0">
            <a:spAutoFit/>
          </a:bodyPr>
          <a:lstStyle/>
          <a:p>
            <a:pPr algn="r"/>
            <a:r>
              <a:rPr lang="fr-CA" dirty="0" err="1"/>
              <a:t>Shroud</a:t>
            </a:r>
            <a:endParaRPr lang="fr-CA" dirty="0"/>
          </a:p>
        </p:txBody>
      </p:sp>
      <p:cxnSp>
        <p:nvCxnSpPr>
          <p:cNvPr id="26" name="Connecteur droit avec flèche 25">
            <a:extLst>
              <a:ext uri="{FF2B5EF4-FFF2-40B4-BE49-F238E27FC236}">
                <a16:creationId xmlns:a16="http://schemas.microsoft.com/office/drawing/2014/main" id="{F1F5A41C-BD77-4DCE-8C84-C921FD915549}"/>
              </a:ext>
            </a:extLst>
          </p:cNvPr>
          <p:cNvCxnSpPr>
            <a:cxnSpLocks/>
          </p:cNvCxnSpPr>
          <p:nvPr/>
        </p:nvCxnSpPr>
        <p:spPr>
          <a:xfrm rot="900000">
            <a:off x="9760989" y="4160273"/>
            <a:ext cx="1079047"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ED2065E-A9AD-4574-86FA-D81672D8F547}"/>
              </a:ext>
            </a:extLst>
          </p:cNvPr>
          <p:cNvSpPr txBox="1"/>
          <p:nvPr/>
        </p:nvSpPr>
        <p:spPr>
          <a:xfrm>
            <a:off x="8597010" y="3819860"/>
            <a:ext cx="1199604" cy="648643"/>
          </a:xfrm>
          <a:prstGeom prst="rect">
            <a:avLst/>
          </a:prstGeom>
          <a:noFill/>
        </p:spPr>
        <p:txBody>
          <a:bodyPr wrap="square" rtlCol="0">
            <a:spAutoFit/>
          </a:bodyPr>
          <a:lstStyle/>
          <a:p>
            <a:pPr algn="r"/>
            <a:r>
              <a:rPr lang="fr-CA" dirty="0"/>
              <a:t>Condenser</a:t>
            </a:r>
          </a:p>
          <a:p>
            <a:pPr algn="r"/>
            <a:r>
              <a:rPr lang="fr-CA" sz="1050" dirty="0"/>
              <a:t>(Not </a:t>
            </a:r>
            <a:r>
              <a:rPr lang="fr-CA" sz="1050" dirty="0" err="1"/>
              <a:t>shown</a:t>
            </a:r>
            <a:r>
              <a:rPr lang="fr-CA" sz="1050" dirty="0"/>
              <a:t>, no </a:t>
            </a:r>
            <a:r>
              <a:rPr lang="fr-CA" sz="1050" dirty="0" err="1"/>
              <a:t>drawing</a:t>
            </a:r>
            <a:r>
              <a:rPr lang="fr-CA" sz="1050" dirty="0"/>
              <a:t> </a:t>
            </a:r>
            <a:r>
              <a:rPr lang="fr-CA" sz="1050" dirty="0" err="1"/>
              <a:t>available</a:t>
            </a:r>
            <a:r>
              <a:rPr lang="fr-CA" sz="1050" dirty="0"/>
              <a:t>)</a:t>
            </a:r>
          </a:p>
        </p:txBody>
      </p:sp>
      <p:cxnSp>
        <p:nvCxnSpPr>
          <p:cNvPr id="28" name="Connecteur droit avec flèche 27">
            <a:extLst>
              <a:ext uri="{FF2B5EF4-FFF2-40B4-BE49-F238E27FC236}">
                <a16:creationId xmlns:a16="http://schemas.microsoft.com/office/drawing/2014/main" id="{CECE15F4-F951-46FA-B187-FA66F7FDD75F}"/>
              </a:ext>
            </a:extLst>
          </p:cNvPr>
          <p:cNvCxnSpPr>
            <a:cxnSpLocks/>
          </p:cNvCxnSpPr>
          <p:nvPr/>
        </p:nvCxnSpPr>
        <p:spPr>
          <a:xfrm rot="900000">
            <a:off x="9763861" y="5730548"/>
            <a:ext cx="910446"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AA9B9C83-F9CD-481F-A729-70A041D4CD2C}"/>
              </a:ext>
            </a:extLst>
          </p:cNvPr>
          <p:cNvSpPr txBox="1"/>
          <p:nvPr/>
        </p:nvSpPr>
        <p:spPr>
          <a:xfrm>
            <a:off x="8205036" y="5429799"/>
            <a:ext cx="1591577" cy="345943"/>
          </a:xfrm>
          <a:prstGeom prst="rect">
            <a:avLst/>
          </a:prstGeom>
          <a:noFill/>
        </p:spPr>
        <p:txBody>
          <a:bodyPr wrap="square" rtlCol="0">
            <a:spAutoFit/>
          </a:bodyPr>
          <a:lstStyle/>
          <a:p>
            <a:pPr algn="r"/>
            <a:r>
              <a:rPr lang="fr-CA" dirty="0" err="1"/>
              <a:t>Inner</a:t>
            </a:r>
            <a:r>
              <a:rPr lang="fr-CA" dirty="0"/>
              <a:t> Vessel</a:t>
            </a:r>
          </a:p>
        </p:txBody>
      </p:sp>
      <p:cxnSp>
        <p:nvCxnSpPr>
          <p:cNvPr id="30" name="Connecteur droit avec flèche 29">
            <a:extLst>
              <a:ext uri="{FF2B5EF4-FFF2-40B4-BE49-F238E27FC236}">
                <a16:creationId xmlns:a16="http://schemas.microsoft.com/office/drawing/2014/main" id="{BA831580-77AB-42A0-AF82-4099BFAECFD0}"/>
              </a:ext>
            </a:extLst>
          </p:cNvPr>
          <p:cNvCxnSpPr>
            <a:cxnSpLocks/>
          </p:cNvCxnSpPr>
          <p:nvPr/>
        </p:nvCxnSpPr>
        <p:spPr>
          <a:xfrm rot="900000">
            <a:off x="9767884" y="3565216"/>
            <a:ext cx="674405"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31" name="ZoneTexte 30">
            <a:extLst>
              <a:ext uri="{FF2B5EF4-FFF2-40B4-BE49-F238E27FC236}">
                <a16:creationId xmlns:a16="http://schemas.microsoft.com/office/drawing/2014/main" id="{8E70F8E7-9F17-4F4C-996A-07965FBD44FA}"/>
              </a:ext>
            </a:extLst>
          </p:cNvPr>
          <p:cNvSpPr txBox="1"/>
          <p:nvPr/>
        </p:nvSpPr>
        <p:spPr>
          <a:xfrm>
            <a:off x="8205036" y="3306910"/>
            <a:ext cx="1591577" cy="345943"/>
          </a:xfrm>
          <a:prstGeom prst="rect">
            <a:avLst/>
          </a:prstGeom>
          <a:noFill/>
        </p:spPr>
        <p:txBody>
          <a:bodyPr wrap="square" rtlCol="0">
            <a:spAutoFit/>
          </a:bodyPr>
          <a:lstStyle/>
          <a:p>
            <a:pPr algn="r"/>
            <a:r>
              <a:rPr lang="fr-CA" dirty="0"/>
              <a:t>Outer Vessel</a:t>
            </a:r>
          </a:p>
        </p:txBody>
      </p:sp>
      <p:cxnSp>
        <p:nvCxnSpPr>
          <p:cNvPr id="32" name="Connecteur droit avec flèche 31">
            <a:extLst>
              <a:ext uri="{FF2B5EF4-FFF2-40B4-BE49-F238E27FC236}">
                <a16:creationId xmlns:a16="http://schemas.microsoft.com/office/drawing/2014/main" id="{505D8A58-10B7-4DD9-9080-7C09074C119B}"/>
              </a:ext>
            </a:extLst>
          </p:cNvPr>
          <p:cNvCxnSpPr>
            <a:cxnSpLocks/>
          </p:cNvCxnSpPr>
          <p:nvPr/>
        </p:nvCxnSpPr>
        <p:spPr>
          <a:xfrm rot="900000">
            <a:off x="9760991" y="2990745"/>
            <a:ext cx="1079047"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33" name="ZoneTexte 32">
            <a:extLst>
              <a:ext uri="{FF2B5EF4-FFF2-40B4-BE49-F238E27FC236}">
                <a16:creationId xmlns:a16="http://schemas.microsoft.com/office/drawing/2014/main" id="{F512D050-AC6C-441C-898E-051BB225B440}"/>
              </a:ext>
            </a:extLst>
          </p:cNvPr>
          <p:cNvSpPr txBox="1"/>
          <p:nvPr/>
        </p:nvSpPr>
        <p:spPr>
          <a:xfrm>
            <a:off x="5911468" y="2690542"/>
            <a:ext cx="3885145" cy="369332"/>
          </a:xfrm>
          <a:prstGeom prst="rect">
            <a:avLst/>
          </a:prstGeom>
          <a:noFill/>
        </p:spPr>
        <p:txBody>
          <a:bodyPr wrap="square" rtlCol="0">
            <a:spAutoFit/>
          </a:bodyPr>
          <a:lstStyle/>
          <a:p>
            <a:pPr algn="r"/>
            <a:r>
              <a:rPr lang="fr-CA" dirty="0"/>
              <a:t>LN</a:t>
            </a:r>
            <a:r>
              <a:rPr lang="fr-CA" baseline="-25000" dirty="0"/>
              <a:t>2</a:t>
            </a:r>
            <a:r>
              <a:rPr lang="fr-CA" dirty="0"/>
              <a:t> and </a:t>
            </a:r>
            <a:r>
              <a:rPr lang="fr-CA" dirty="0" err="1"/>
              <a:t>Boil</a:t>
            </a:r>
            <a:r>
              <a:rPr lang="fr-CA" dirty="0"/>
              <a:t>-off Connections</a:t>
            </a:r>
          </a:p>
        </p:txBody>
      </p:sp>
      <p:cxnSp>
        <p:nvCxnSpPr>
          <p:cNvPr id="34" name="Connecteur droit avec flèche 33">
            <a:extLst>
              <a:ext uri="{FF2B5EF4-FFF2-40B4-BE49-F238E27FC236}">
                <a16:creationId xmlns:a16="http://schemas.microsoft.com/office/drawing/2014/main" id="{8B18508B-7EE8-4E3E-BD4D-A7892FBB5687}"/>
              </a:ext>
            </a:extLst>
          </p:cNvPr>
          <p:cNvCxnSpPr>
            <a:cxnSpLocks/>
          </p:cNvCxnSpPr>
          <p:nvPr/>
        </p:nvCxnSpPr>
        <p:spPr>
          <a:xfrm rot="900000">
            <a:off x="9749499" y="2844687"/>
            <a:ext cx="1753452" cy="0"/>
          </a:xfrm>
          <a:prstGeom prst="straightConnector1">
            <a:avLst/>
          </a:prstGeom>
          <a:ln w="50800">
            <a:solidFill>
              <a:srgbClr val="318BB6"/>
            </a:solidFill>
            <a:headEnd w="med" len="med"/>
            <a:tailEnd type="triangle" w="sm" len="lg"/>
          </a:ln>
          <a:effectLst>
            <a:glow rad="127000">
              <a:schemeClr val="bg1">
                <a:alpha val="40000"/>
              </a:schemeClr>
            </a:glow>
          </a:effectLst>
        </p:spPr>
        <p:style>
          <a:lnRef idx="1">
            <a:schemeClr val="accent1"/>
          </a:lnRef>
          <a:fillRef idx="0">
            <a:schemeClr val="accent1"/>
          </a:fillRef>
          <a:effectRef idx="0">
            <a:schemeClr val="accent1"/>
          </a:effectRef>
          <a:fontRef idx="minor">
            <a:schemeClr val="tx1"/>
          </a:fontRef>
        </p:style>
      </p:cxnSp>
      <p:sp>
        <p:nvSpPr>
          <p:cNvPr id="35" name="ZoneTexte 34">
            <a:extLst>
              <a:ext uri="{FF2B5EF4-FFF2-40B4-BE49-F238E27FC236}">
                <a16:creationId xmlns:a16="http://schemas.microsoft.com/office/drawing/2014/main" id="{3E5E8BD6-3A6F-4533-885C-D7C894BAA6A3}"/>
              </a:ext>
            </a:extLst>
          </p:cNvPr>
          <p:cNvSpPr txBox="1"/>
          <p:nvPr/>
        </p:nvSpPr>
        <p:spPr>
          <a:xfrm>
            <a:off x="7854846" y="2428354"/>
            <a:ext cx="1941767" cy="345943"/>
          </a:xfrm>
          <a:prstGeom prst="rect">
            <a:avLst/>
          </a:prstGeom>
          <a:noFill/>
        </p:spPr>
        <p:txBody>
          <a:bodyPr wrap="square" rtlCol="0">
            <a:spAutoFit/>
          </a:bodyPr>
          <a:lstStyle/>
          <a:p>
            <a:pPr algn="r"/>
            <a:r>
              <a:rPr lang="fr-CA" dirty="0"/>
              <a:t>Xe Connections</a:t>
            </a:r>
          </a:p>
        </p:txBody>
      </p:sp>
      <p:pic>
        <p:nvPicPr>
          <p:cNvPr id="36" name="Image 35">
            <a:extLst>
              <a:ext uri="{FF2B5EF4-FFF2-40B4-BE49-F238E27FC236}">
                <a16:creationId xmlns:a16="http://schemas.microsoft.com/office/drawing/2014/main" id="{1505D7FA-2EDE-41F6-B9D5-0970B25CB636}"/>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6510744" y="5447324"/>
            <a:ext cx="1214795" cy="3860653"/>
          </a:xfrm>
          <a:prstGeom prst="rect">
            <a:avLst/>
          </a:prstGeom>
          <a:effectLst/>
        </p:spPr>
      </p:pic>
      <p:sp>
        <p:nvSpPr>
          <p:cNvPr id="6" name="Forme libre : forme 5">
            <a:extLst>
              <a:ext uri="{FF2B5EF4-FFF2-40B4-BE49-F238E27FC236}">
                <a16:creationId xmlns:a16="http://schemas.microsoft.com/office/drawing/2014/main" id="{B854DF63-71AB-427C-BBAD-BE7C615C7DFD}"/>
              </a:ext>
            </a:extLst>
          </p:cNvPr>
          <p:cNvSpPr/>
          <p:nvPr/>
        </p:nvSpPr>
        <p:spPr>
          <a:xfrm>
            <a:off x="12330661" y="3602831"/>
            <a:ext cx="1175789" cy="361950"/>
          </a:xfrm>
          <a:custGeom>
            <a:avLst/>
            <a:gdLst>
              <a:gd name="connsiteX0" fmla="*/ 1833 w 1175789"/>
              <a:gd name="connsiteY0" fmla="*/ 361950 h 361950"/>
              <a:gd name="connsiteX1" fmla="*/ 1833 w 1175789"/>
              <a:gd name="connsiteY1" fmla="*/ 130969 h 361950"/>
              <a:gd name="connsiteX2" fmla="*/ 20883 w 1175789"/>
              <a:gd name="connsiteY2" fmla="*/ 88107 h 361950"/>
              <a:gd name="connsiteX3" fmla="*/ 47077 w 1175789"/>
              <a:gd name="connsiteY3" fmla="*/ 66675 h 361950"/>
              <a:gd name="connsiteX4" fmla="*/ 66127 w 1175789"/>
              <a:gd name="connsiteY4" fmla="*/ 57150 h 361950"/>
              <a:gd name="connsiteX5" fmla="*/ 168520 w 1175789"/>
              <a:gd name="connsiteY5" fmla="*/ 61913 h 361950"/>
              <a:gd name="connsiteX6" fmla="*/ 261389 w 1175789"/>
              <a:gd name="connsiteY6" fmla="*/ 57150 h 361950"/>
              <a:gd name="connsiteX7" fmla="*/ 323302 w 1175789"/>
              <a:gd name="connsiteY7" fmla="*/ 45244 h 361950"/>
              <a:gd name="connsiteX8" fmla="*/ 247102 w 1175789"/>
              <a:gd name="connsiteY8" fmla="*/ 35719 h 361950"/>
              <a:gd name="connsiteX9" fmla="*/ 173283 w 1175789"/>
              <a:gd name="connsiteY9" fmla="*/ 26194 h 361950"/>
              <a:gd name="connsiteX10" fmla="*/ 80414 w 1175789"/>
              <a:gd name="connsiteY10" fmla="*/ 14288 h 361950"/>
              <a:gd name="connsiteX11" fmla="*/ 23264 w 1175789"/>
              <a:gd name="connsiteY11" fmla="*/ 16669 h 361950"/>
              <a:gd name="connsiteX12" fmla="*/ 120895 w 1175789"/>
              <a:gd name="connsiteY12" fmla="*/ 4763 h 361950"/>
              <a:gd name="connsiteX13" fmla="*/ 187570 w 1175789"/>
              <a:gd name="connsiteY13" fmla="*/ 4763 h 361950"/>
              <a:gd name="connsiteX14" fmla="*/ 225670 w 1175789"/>
              <a:gd name="connsiteY14" fmla="*/ 0 h 361950"/>
              <a:gd name="connsiteX15" fmla="*/ 292345 w 1175789"/>
              <a:gd name="connsiteY15" fmla="*/ 4763 h 361950"/>
              <a:gd name="connsiteX16" fmla="*/ 373308 w 1175789"/>
              <a:gd name="connsiteY16" fmla="*/ 4763 h 361950"/>
              <a:gd name="connsiteX17" fmla="*/ 1175789 w 1175789"/>
              <a:gd name="connsiteY17" fmla="*/ 2382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75789" h="361950">
                <a:moveTo>
                  <a:pt x="1833" y="361950"/>
                </a:moveTo>
                <a:cubicBezTo>
                  <a:pt x="245" y="269279"/>
                  <a:pt x="-1342" y="176609"/>
                  <a:pt x="1833" y="130969"/>
                </a:cubicBezTo>
                <a:cubicBezTo>
                  <a:pt x="5008" y="85329"/>
                  <a:pt x="13342" y="98823"/>
                  <a:pt x="20883" y="88107"/>
                </a:cubicBezTo>
                <a:cubicBezTo>
                  <a:pt x="28424" y="77391"/>
                  <a:pt x="39536" y="71834"/>
                  <a:pt x="47077" y="66675"/>
                </a:cubicBezTo>
                <a:cubicBezTo>
                  <a:pt x="54618" y="61515"/>
                  <a:pt x="45887" y="57944"/>
                  <a:pt x="66127" y="57150"/>
                </a:cubicBezTo>
                <a:cubicBezTo>
                  <a:pt x="86367" y="56356"/>
                  <a:pt x="135976" y="61913"/>
                  <a:pt x="168520" y="61913"/>
                </a:cubicBezTo>
                <a:cubicBezTo>
                  <a:pt x="201064" y="61913"/>
                  <a:pt x="235592" y="59928"/>
                  <a:pt x="261389" y="57150"/>
                </a:cubicBezTo>
                <a:cubicBezTo>
                  <a:pt x="287186" y="54372"/>
                  <a:pt x="325683" y="48816"/>
                  <a:pt x="323302" y="45244"/>
                </a:cubicBezTo>
                <a:cubicBezTo>
                  <a:pt x="320921" y="41672"/>
                  <a:pt x="247102" y="35719"/>
                  <a:pt x="247102" y="35719"/>
                </a:cubicBezTo>
                <a:lnTo>
                  <a:pt x="173283" y="26194"/>
                </a:lnTo>
                <a:cubicBezTo>
                  <a:pt x="145502" y="22622"/>
                  <a:pt x="105417" y="15876"/>
                  <a:pt x="80414" y="14288"/>
                </a:cubicBezTo>
                <a:cubicBezTo>
                  <a:pt x="55411" y="12700"/>
                  <a:pt x="16517" y="18256"/>
                  <a:pt x="23264" y="16669"/>
                </a:cubicBezTo>
                <a:cubicBezTo>
                  <a:pt x="30011" y="15081"/>
                  <a:pt x="93511" y="6747"/>
                  <a:pt x="120895" y="4763"/>
                </a:cubicBezTo>
                <a:cubicBezTo>
                  <a:pt x="148279" y="2779"/>
                  <a:pt x="170108" y="5557"/>
                  <a:pt x="187570" y="4763"/>
                </a:cubicBezTo>
                <a:cubicBezTo>
                  <a:pt x="205032" y="3969"/>
                  <a:pt x="208208" y="0"/>
                  <a:pt x="225670" y="0"/>
                </a:cubicBezTo>
                <a:cubicBezTo>
                  <a:pt x="243132" y="0"/>
                  <a:pt x="267739" y="3969"/>
                  <a:pt x="292345" y="4763"/>
                </a:cubicBezTo>
                <a:cubicBezTo>
                  <a:pt x="316951" y="5557"/>
                  <a:pt x="373308" y="4763"/>
                  <a:pt x="373308" y="4763"/>
                </a:cubicBezTo>
                <a:lnTo>
                  <a:pt x="1175789" y="2382"/>
                </a:lnTo>
              </a:path>
            </a:pathLst>
          </a:custGeom>
          <a:noFill/>
          <a:ln w="41275">
            <a:solidFill>
              <a:srgbClr val="CC00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2501029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mph" presetSubtype="0" repeatCount="indefinite" fill="hold" grpId="0" nodeType="withEffect">
                                  <p:stCondLst>
                                    <p:cond delay="0"/>
                                  </p:stCondLst>
                                  <p:childTnLst>
                                    <p:animClr clrSpc="rgb" dir="cw">
                                      <p:cBhvr override="childStyle">
                                        <p:cTn id="6" dur="2500" fill="hold"/>
                                        <p:tgtEl>
                                          <p:spTgt spid="7"/>
                                        </p:tgtEl>
                                        <p:attrNameLst>
                                          <p:attrName>style.color</p:attrName>
                                        </p:attrNameLst>
                                      </p:cBhvr>
                                      <p:to>
                                        <a:srgbClr val="CC00FF"/>
                                      </p:to>
                                    </p:animClr>
                                    <p:animClr clrSpc="rgb" dir="cw">
                                      <p:cBhvr>
                                        <p:cTn id="7" dur="2500" fill="hold"/>
                                        <p:tgtEl>
                                          <p:spTgt spid="7"/>
                                        </p:tgtEl>
                                        <p:attrNameLst>
                                          <p:attrName>fillcolor</p:attrName>
                                        </p:attrNameLst>
                                      </p:cBhvr>
                                      <p:to>
                                        <a:srgbClr val="CC00FF"/>
                                      </p:to>
                                    </p:animClr>
                                    <p:set>
                                      <p:cBhvr>
                                        <p:cTn id="8" dur="2500" fill="hold"/>
                                        <p:tgtEl>
                                          <p:spTgt spid="7"/>
                                        </p:tgtEl>
                                        <p:attrNameLst>
                                          <p:attrName>fill.type</p:attrName>
                                        </p:attrNameLst>
                                      </p:cBhvr>
                                      <p:to>
                                        <p:strVal val="solid"/>
                                      </p:to>
                                    </p:set>
                                    <p:set>
                                      <p:cBhvr>
                                        <p:cTn id="9" dur="2500" fill="hold"/>
                                        <p:tgtEl>
                                          <p:spTgt spid="7"/>
                                        </p:tgtEl>
                                        <p:attrNameLst>
                                          <p:attrName>fill.on</p:attrName>
                                        </p:attrNameLst>
                                      </p:cBhvr>
                                      <p:to>
                                        <p:strVal val="true"/>
                                      </p:to>
                                    </p:set>
                                  </p:childTnLst>
                                </p:cTn>
                              </p:par>
                              <p:par>
                                <p:cTn id="10" presetID="10" presetClass="entr" presetSubtype="0" repeatCount="indefinite"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6" name="Image 485">
            <a:extLst>
              <a:ext uri="{FF2B5EF4-FFF2-40B4-BE49-F238E27FC236}">
                <a16:creationId xmlns:a16="http://schemas.microsoft.com/office/drawing/2014/main" id="{3837B593-3199-483D-9E6C-399ADF96C9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206967" y="-649548"/>
            <a:ext cx="9144019" cy="9144019"/>
          </a:xfrm>
          <a:prstGeom prst="rect">
            <a:avLst/>
          </a:prstGeom>
        </p:spPr>
      </p:pic>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9737057" cy="1988345"/>
          </a:xfrm>
        </p:spPr>
        <p:txBody>
          <a:bodyPr>
            <a:normAutofit/>
          </a:bodyPr>
          <a:lstStyle/>
          <a:p>
            <a:r>
              <a:rPr lang="fr-CA" sz="4800" dirty="0" err="1">
                <a:latin typeface="Arial" panose="020B0604020202020204" pitchFamily="34" charset="0"/>
                <a:cs typeface="Arial" panose="020B0604020202020204" pitchFamily="34" charset="0"/>
              </a:rPr>
              <a:t>Footprint</a:t>
            </a:r>
            <a:endParaRPr lang="en-GB" sz="4800"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A8B0CA61-F581-4C67-BFEB-6366C9D3E3AB}"/>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448101A1-F053-44AD-B683-119B92B9B089}"/>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FD54C221-C069-48C4-9A10-636A09A3D99A}"/>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7770EA84-76ED-4336-A0D1-0988FBFEE2B1}"/>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15</a:t>
            </a:fld>
            <a:endParaRPr lang="en-CA" sz="2800" dirty="0">
              <a:solidFill>
                <a:schemeClr val="bg1"/>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85842B01-7C29-45B8-8066-FBC1C0444A55}"/>
              </a:ext>
            </a:extLst>
          </p:cNvPr>
          <p:cNvSpPr/>
          <p:nvPr/>
        </p:nvSpPr>
        <p:spPr>
          <a:xfrm>
            <a:off x="15577258" y="302313"/>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err="1">
                <a:effectLst>
                  <a:glow rad="127000">
                    <a:schemeClr val="accent2"/>
                  </a:glow>
                </a:effectLst>
              </a:rPr>
              <a:t>Conceptual</a:t>
            </a:r>
            <a:endParaRPr lang="fr-CA" dirty="0">
              <a:effectLst>
                <a:glow rad="127000">
                  <a:schemeClr val="accent2"/>
                </a:glow>
              </a:effectLst>
            </a:endParaRPr>
          </a:p>
        </p:txBody>
      </p:sp>
      <p:grpSp>
        <p:nvGrpSpPr>
          <p:cNvPr id="496" name="Groupe 495">
            <a:extLst>
              <a:ext uri="{FF2B5EF4-FFF2-40B4-BE49-F238E27FC236}">
                <a16:creationId xmlns:a16="http://schemas.microsoft.com/office/drawing/2014/main" id="{95DC68BE-6F57-40CC-A8F7-E676543B8DBA}"/>
              </a:ext>
            </a:extLst>
          </p:cNvPr>
          <p:cNvGrpSpPr/>
          <p:nvPr/>
        </p:nvGrpSpPr>
        <p:grpSpPr>
          <a:xfrm>
            <a:off x="1476000" y="4141340"/>
            <a:ext cx="15336000" cy="1492248"/>
            <a:chOff x="1954524" y="4141340"/>
            <a:chExt cx="15336000" cy="1492248"/>
          </a:xfrm>
        </p:grpSpPr>
        <p:cxnSp>
          <p:nvCxnSpPr>
            <p:cNvPr id="488" name="Connecteur droit 487">
              <a:extLst>
                <a:ext uri="{FF2B5EF4-FFF2-40B4-BE49-F238E27FC236}">
                  <a16:creationId xmlns:a16="http://schemas.microsoft.com/office/drawing/2014/main" id="{0D27145A-7117-4B8C-A02A-7120AE7A3473}"/>
                </a:ext>
              </a:extLst>
            </p:cNvPr>
            <p:cNvCxnSpPr>
              <a:cxnSpLocks/>
            </p:cNvCxnSpPr>
            <p:nvPr/>
          </p:nvCxnSpPr>
          <p:spPr>
            <a:xfrm>
              <a:off x="1954524" y="4141340"/>
              <a:ext cx="15336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9" name="Connecteur droit 488">
              <a:extLst>
                <a:ext uri="{FF2B5EF4-FFF2-40B4-BE49-F238E27FC236}">
                  <a16:creationId xmlns:a16="http://schemas.microsoft.com/office/drawing/2014/main" id="{CAC19C18-4FB1-461E-9735-90AE63ECEFE5}"/>
                </a:ext>
              </a:extLst>
            </p:cNvPr>
            <p:cNvCxnSpPr>
              <a:cxnSpLocks/>
            </p:cNvCxnSpPr>
            <p:nvPr/>
          </p:nvCxnSpPr>
          <p:spPr>
            <a:xfrm>
              <a:off x="1954524" y="5633588"/>
              <a:ext cx="15336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90" name="ZoneTexte 489">
                <a:extLst>
                  <a:ext uri="{FF2B5EF4-FFF2-40B4-BE49-F238E27FC236}">
                    <a16:creationId xmlns:a16="http://schemas.microsoft.com/office/drawing/2014/main" id="{120CBEFF-8B6B-4A55-AE2A-5CD133859FFD}"/>
                  </a:ext>
                </a:extLst>
              </p:cNvPr>
              <p:cNvSpPr txBox="1"/>
              <p:nvPr/>
            </p:nvSpPr>
            <p:spPr>
              <a:xfrm>
                <a:off x="1399788" y="2503695"/>
                <a:ext cx="4087173" cy="1384995"/>
              </a:xfrm>
              <a:prstGeom prst="rect">
                <a:avLst/>
              </a:prstGeom>
              <a:noFill/>
            </p:spPr>
            <p:txBody>
              <a:bodyPr wrap="square" rtlCol="0">
                <a:spAutoFit/>
              </a:bodyPr>
              <a:lstStyle/>
              <a:p>
                <a:r>
                  <a:rPr lang="fr-CA" sz="2800" dirty="0">
                    <a:latin typeface="Arial" panose="020B0604020202020204" pitchFamily="34" charset="0"/>
                    <a:cs typeface="Arial" panose="020B0604020202020204" pitchFamily="34" charset="0"/>
                  </a:rPr>
                  <a:t>Solution 1:</a:t>
                </a:r>
              </a:p>
              <a:p>
                <a:r>
                  <a:rPr lang="fr-CA" sz="2800" dirty="0" err="1">
                    <a:latin typeface="Arial" panose="020B0604020202020204" pitchFamily="34" charset="0"/>
                    <a:cs typeface="Arial" panose="020B0604020202020204" pitchFamily="34" charset="0"/>
                  </a:rPr>
                  <a:t>Qty</a:t>
                </a:r>
                <a:r>
                  <a:rPr lang="fr-CA" sz="2800" dirty="0">
                    <a:latin typeface="Arial" panose="020B0604020202020204" pitchFamily="34" charset="0"/>
                    <a:cs typeface="Arial" panose="020B0604020202020204" pitchFamily="34" charset="0"/>
                  </a:rPr>
                  <a:t>: 6</a:t>
                </a:r>
                <a14:m>
                  <m:oMath xmlns:m="http://schemas.openxmlformats.org/officeDocument/2006/math">
                    <m:r>
                      <a:rPr lang="fr-CA" sz="2800" b="0" i="1" smtClean="0">
                        <a:latin typeface="Cambria Math" panose="02040503050406030204" pitchFamily="18" charset="0"/>
                      </a:rPr>
                      <m:t>×</m:t>
                    </m:r>
                  </m:oMath>
                </a14:m>
                <a:r>
                  <a:rPr lang="fr-CA" sz="2800" dirty="0">
                    <a:latin typeface="Arial" panose="020B0604020202020204" pitchFamily="34" charset="0"/>
                    <a:cs typeface="Arial" panose="020B0604020202020204" pitchFamily="34" charset="0"/>
                  </a:rPr>
                  <a:t> </a:t>
                </a:r>
              </a:p>
              <a:p>
                <a:r>
                  <a:rPr lang="fr-CA" sz="2800" dirty="0" err="1">
                    <a:latin typeface="Arial" panose="020B0604020202020204" pitchFamily="34" charset="0"/>
                    <a:cs typeface="Arial" panose="020B0604020202020204" pitchFamily="34" charset="0"/>
                  </a:rPr>
                  <a:t>Capacity</a:t>
                </a:r>
                <a:r>
                  <a:rPr lang="fr-CA" sz="2800" dirty="0">
                    <a:latin typeface="Arial" panose="020B0604020202020204" pitchFamily="34" charset="0"/>
                    <a:cs typeface="Arial" panose="020B0604020202020204" pitchFamily="34" charset="0"/>
                  </a:rPr>
                  <a:t>: 16.7 tonnes</a:t>
                </a:r>
              </a:p>
            </p:txBody>
          </p:sp>
        </mc:Choice>
        <mc:Fallback xmlns="">
          <p:sp>
            <p:nvSpPr>
              <p:cNvPr id="490" name="ZoneTexte 489">
                <a:extLst>
                  <a:ext uri="{FF2B5EF4-FFF2-40B4-BE49-F238E27FC236}">
                    <a16:creationId xmlns:a16="http://schemas.microsoft.com/office/drawing/2014/main" id="{120CBEFF-8B6B-4A55-AE2A-5CD133859FFD}"/>
                  </a:ext>
                </a:extLst>
              </p:cNvPr>
              <p:cNvSpPr txBox="1">
                <a:spLocks noRot="1" noChangeAspect="1" noMove="1" noResize="1" noEditPoints="1" noAdjustHandles="1" noChangeArrowheads="1" noChangeShapeType="1" noTextEdit="1"/>
              </p:cNvSpPr>
              <p:nvPr/>
            </p:nvSpPr>
            <p:spPr>
              <a:xfrm>
                <a:off x="1399788" y="2503695"/>
                <a:ext cx="4087173" cy="1384995"/>
              </a:xfrm>
              <a:prstGeom prst="rect">
                <a:avLst/>
              </a:prstGeom>
              <a:blipFill>
                <a:blip r:embed="rId4"/>
                <a:stretch>
                  <a:fillRect l="-3134" t="-4846" b="-11454"/>
                </a:stretch>
              </a:blipFill>
            </p:spPr>
            <p:txBody>
              <a:bodyPr/>
              <a:lstStyle/>
              <a:p>
                <a:r>
                  <a:rPr lang="fr-CA">
                    <a:noFill/>
                  </a:rPr>
                  <a:t> </a:t>
                </a:r>
              </a:p>
            </p:txBody>
          </p:sp>
        </mc:Fallback>
      </mc:AlternateContent>
      <mc:AlternateContent xmlns:mc="http://schemas.openxmlformats.org/markup-compatibility/2006" xmlns:a14="http://schemas.microsoft.com/office/drawing/2010/main">
        <mc:Choice Requires="a14">
          <p:sp>
            <p:nvSpPr>
              <p:cNvPr id="491" name="ZoneTexte 490">
                <a:extLst>
                  <a:ext uri="{FF2B5EF4-FFF2-40B4-BE49-F238E27FC236}">
                    <a16:creationId xmlns:a16="http://schemas.microsoft.com/office/drawing/2014/main" id="{0854A56F-18B7-4AB8-9412-9230D3F12858}"/>
                  </a:ext>
                </a:extLst>
              </p:cNvPr>
              <p:cNvSpPr txBox="1"/>
              <p:nvPr/>
            </p:nvSpPr>
            <p:spPr>
              <a:xfrm>
                <a:off x="1399788" y="4167989"/>
                <a:ext cx="3921657" cy="1384995"/>
              </a:xfrm>
              <a:prstGeom prst="rect">
                <a:avLst/>
              </a:prstGeom>
              <a:noFill/>
            </p:spPr>
            <p:txBody>
              <a:bodyPr wrap="square" rtlCol="0">
                <a:spAutoFit/>
              </a:bodyPr>
              <a:lstStyle/>
              <a:p>
                <a:r>
                  <a:rPr lang="fr-CA" sz="2800" dirty="0">
                    <a:latin typeface="Arial" panose="020B0604020202020204" pitchFamily="34" charset="0"/>
                    <a:cs typeface="Arial" panose="020B0604020202020204" pitchFamily="34" charset="0"/>
                  </a:rPr>
                  <a:t>Solutions 2 and 3:</a:t>
                </a:r>
              </a:p>
              <a:p>
                <a:r>
                  <a:rPr lang="fr-CA" sz="2800" dirty="0" err="1">
                    <a:latin typeface="Arial" panose="020B0604020202020204" pitchFamily="34" charset="0"/>
                    <a:cs typeface="Arial" panose="020B0604020202020204" pitchFamily="34" charset="0"/>
                  </a:rPr>
                  <a:t>Qty</a:t>
                </a:r>
                <a:r>
                  <a:rPr lang="fr-CA" sz="2800" dirty="0">
                    <a:latin typeface="Arial" panose="020B0604020202020204" pitchFamily="34" charset="0"/>
                    <a:cs typeface="Arial" panose="020B0604020202020204" pitchFamily="34" charset="0"/>
                  </a:rPr>
                  <a:t>: 40</a:t>
                </a:r>
                <a14:m>
                  <m:oMath xmlns:m="http://schemas.openxmlformats.org/officeDocument/2006/math">
                    <m:r>
                      <a:rPr lang="fr-CA" sz="2800" b="0" i="1" smtClean="0">
                        <a:latin typeface="Cambria Math" panose="02040503050406030204" pitchFamily="18" charset="0"/>
                      </a:rPr>
                      <m:t>×</m:t>
                    </m:r>
                  </m:oMath>
                </a14:m>
                <a:r>
                  <a:rPr lang="fr-CA" sz="2800" dirty="0">
                    <a:latin typeface="Arial" panose="020B0604020202020204" pitchFamily="34" charset="0"/>
                    <a:cs typeface="Arial" panose="020B0604020202020204" pitchFamily="34" charset="0"/>
                  </a:rPr>
                  <a:t> (50</a:t>
                </a:r>
                <a14:m>
                  <m:oMath xmlns:m="http://schemas.openxmlformats.org/officeDocument/2006/math">
                    <m:r>
                      <a:rPr lang="fr-CA" sz="2800" i="1">
                        <a:latin typeface="Cambria Math" panose="02040503050406030204" pitchFamily="18" charset="0"/>
                      </a:rPr>
                      <m:t>×</m:t>
                    </m:r>
                  </m:oMath>
                </a14:m>
                <a:r>
                  <a:rPr lang="fr-CA" sz="2800" dirty="0">
                    <a:latin typeface="Arial" panose="020B0604020202020204" pitchFamily="34" charset="0"/>
                    <a:cs typeface="Arial" panose="020B0604020202020204" pitchFamily="34" charset="0"/>
                  </a:rPr>
                  <a:t>) </a:t>
                </a:r>
              </a:p>
              <a:p>
                <a:r>
                  <a:rPr lang="fr-CA" sz="2800" dirty="0">
                    <a:latin typeface="Arial" panose="020B0604020202020204" pitchFamily="34" charset="0"/>
                    <a:cs typeface="Arial" panose="020B0604020202020204" pitchFamily="34" charset="0"/>
                  </a:rPr>
                  <a:t>2.5 tonnes</a:t>
                </a:r>
              </a:p>
            </p:txBody>
          </p:sp>
        </mc:Choice>
        <mc:Fallback xmlns="">
          <p:sp>
            <p:nvSpPr>
              <p:cNvPr id="491" name="ZoneTexte 490">
                <a:extLst>
                  <a:ext uri="{FF2B5EF4-FFF2-40B4-BE49-F238E27FC236}">
                    <a16:creationId xmlns:a16="http://schemas.microsoft.com/office/drawing/2014/main" id="{0854A56F-18B7-4AB8-9412-9230D3F12858}"/>
                  </a:ext>
                </a:extLst>
              </p:cNvPr>
              <p:cNvSpPr txBox="1">
                <a:spLocks noRot="1" noChangeAspect="1" noMove="1" noResize="1" noEditPoints="1" noAdjustHandles="1" noChangeArrowheads="1" noChangeShapeType="1" noTextEdit="1"/>
              </p:cNvSpPr>
              <p:nvPr/>
            </p:nvSpPr>
            <p:spPr>
              <a:xfrm>
                <a:off x="1399788" y="4167989"/>
                <a:ext cx="3921657" cy="1384995"/>
              </a:xfrm>
              <a:prstGeom prst="rect">
                <a:avLst/>
              </a:prstGeom>
              <a:blipFill>
                <a:blip r:embed="rId5"/>
                <a:stretch>
                  <a:fillRect l="-3266" t="-4846" b="-11454"/>
                </a:stretch>
              </a:blipFill>
            </p:spPr>
            <p:txBody>
              <a:bodyPr/>
              <a:lstStyle/>
              <a:p>
                <a:r>
                  <a:rPr lang="fr-CA">
                    <a:noFill/>
                  </a:rPr>
                  <a:t> </a:t>
                </a:r>
              </a:p>
            </p:txBody>
          </p:sp>
        </mc:Fallback>
      </mc:AlternateContent>
      <mc:AlternateContent xmlns:mc="http://schemas.openxmlformats.org/markup-compatibility/2006" xmlns:a14="http://schemas.microsoft.com/office/drawing/2010/main">
        <mc:Choice Requires="a14">
          <p:sp>
            <p:nvSpPr>
              <p:cNvPr id="493" name="ZoneTexte 492">
                <a:extLst>
                  <a:ext uri="{FF2B5EF4-FFF2-40B4-BE49-F238E27FC236}">
                    <a16:creationId xmlns:a16="http://schemas.microsoft.com/office/drawing/2014/main" id="{ED211094-2145-4756-81A3-82B9DA4220D7}"/>
                  </a:ext>
                </a:extLst>
              </p:cNvPr>
              <p:cNvSpPr txBox="1"/>
              <p:nvPr/>
            </p:nvSpPr>
            <p:spPr>
              <a:xfrm>
                <a:off x="1399788" y="5758291"/>
                <a:ext cx="4664132" cy="1384995"/>
              </a:xfrm>
              <a:prstGeom prst="rect">
                <a:avLst/>
              </a:prstGeom>
              <a:noFill/>
            </p:spPr>
            <p:txBody>
              <a:bodyPr wrap="square" rtlCol="0">
                <a:spAutoFit/>
              </a:bodyPr>
              <a:lstStyle/>
              <a:p>
                <a:r>
                  <a:rPr lang="fr-CA" sz="2800" dirty="0">
                    <a:latin typeface="Arial" panose="020B0604020202020204" pitchFamily="34" charset="0"/>
                    <a:cs typeface="Arial" panose="020B0604020202020204" pitchFamily="34" charset="0"/>
                  </a:rPr>
                  <a:t>Solution 4:</a:t>
                </a:r>
              </a:p>
              <a:p>
                <a:r>
                  <a:rPr lang="fr-CA" sz="2800" dirty="0">
                    <a:latin typeface="Arial" panose="020B0604020202020204" pitchFamily="34" charset="0"/>
                    <a:cs typeface="Arial" panose="020B0604020202020204" pitchFamily="34" charset="0"/>
                  </a:rPr>
                  <a:t>18</a:t>
                </a:r>
                <a14:m>
                  <m:oMath xmlns:m="http://schemas.openxmlformats.org/officeDocument/2006/math">
                    <m:r>
                      <a:rPr lang="fr-CA" sz="2800" b="0" i="1" smtClean="0">
                        <a:latin typeface="Cambria Math" panose="02040503050406030204" pitchFamily="18" charset="0"/>
                      </a:rPr>
                      <m:t>×</m:t>
                    </m:r>
                  </m:oMath>
                </a14:m>
                <a:r>
                  <a:rPr lang="fr-CA" sz="2800" dirty="0">
                    <a:latin typeface="Arial" panose="020B0604020202020204" pitchFamily="34" charset="0"/>
                    <a:cs typeface="Arial" panose="020B0604020202020204" pitchFamily="34" charset="0"/>
                  </a:rPr>
                  <a:t> (25</a:t>
                </a:r>
                <a14:m>
                  <m:oMath xmlns:m="http://schemas.openxmlformats.org/officeDocument/2006/math">
                    <m:r>
                      <a:rPr lang="fr-CA" sz="2800" i="1" smtClean="0">
                        <a:latin typeface="Cambria Math" panose="02040503050406030204" pitchFamily="18" charset="0"/>
                      </a:rPr>
                      <m:t>×</m:t>
                    </m:r>
                  </m:oMath>
                </a14:m>
                <a:r>
                  <a:rPr lang="fr-CA" sz="2800" dirty="0">
                    <a:latin typeface="Arial" panose="020B0604020202020204" pitchFamily="34" charset="0"/>
                    <a:cs typeface="Arial" panose="020B0604020202020204" pitchFamily="34" charset="0"/>
                  </a:rPr>
                  <a:t>) pairs</a:t>
                </a:r>
              </a:p>
              <a:p>
                <a:r>
                  <a:rPr lang="fr-CA" sz="2800" dirty="0">
                    <a:latin typeface="Arial" panose="020B0604020202020204" pitchFamily="34" charset="0"/>
                    <a:cs typeface="Arial" panose="020B0604020202020204" pitchFamily="34" charset="0"/>
                  </a:rPr>
                  <a:t>2.5 + 4.4 tonnes</a:t>
                </a:r>
              </a:p>
            </p:txBody>
          </p:sp>
        </mc:Choice>
        <mc:Fallback xmlns="">
          <p:sp>
            <p:nvSpPr>
              <p:cNvPr id="493" name="ZoneTexte 492">
                <a:extLst>
                  <a:ext uri="{FF2B5EF4-FFF2-40B4-BE49-F238E27FC236}">
                    <a16:creationId xmlns:a16="http://schemas.microsoft.com/office/drawing/2014/main" id="{ED211094-2145-4756-81A3-82B9DA4220D7}"/>
                  </a:ext>
                </a:extLst>
              </p:cNvPr>
              <p:cNvSpPr txBox="1">
                <a:spLocks noRot="1" noChangeAspect="1" noMove="1" noResize="1" noEditPoints="1" noAdjustHandles="1" noChangeArrowheads="1" noChangeShapeType="1" noTextEdit="1"/>
              </p:cNvSpPr>
              <p:nvPr/>
            </p:nvSpPr>
            <p:spPr>
              <a:xfrm>
                <a:off x="1399788" y="5758291"/>
                <a:ext cx="4664132" cy="1384995"/>
              </a:xfrm>
              <a:prstGeom prst="rect">
                <a:avLst/>
              </a:prstGeom>
              <a:blipFill>
                <a:blip r:embed="rId6"/>
                <a:stretch>
                  <a:fillRect l="-2745" t="-4846" b="-11454"/>
                </a:stretch>
              </a:blipFill>
            </p:spPr>
            <p:txBody>
              <a:bodyPr/>
              <a:lstStyle/>
              <a:p>
                <a:r>
                  <a:rPr lang="fr-CA">
                    <a:noFill/>
                  </a:rPr>
                  <a:t> </a:t>
                </a:r>
              </a:p>
            </p:txBody>
          </p:sp>
        </mc:Fallback>
      </mc:AlternateContent>
      <p:cxnSp>
        <p:nvCxnSpPr>
          <p:cNvPr id="495" name="Connecteur droit 494">
            <a:extLst>
              <a:ext uri="{FF2B5EF4-FFF2-40B4-BE49-F238E27FC236}">
                <a16:creationId xmlns:a16="http://schemas.microsoft.com/office/drawing/2014/main" id="{CF5934C0-C798-4314-B752-BA78B222B8EC}"/>
              </a:ext>
            </a:extLst>
          </p:cNvPr>
          <p:cNvCxnSpPr/>
          <p:nvPr/>
        </p:nvCxnSpPr>
        <p:spPr>
          <a:xfrm>
            <a:off x="13142947" y="964348"/>
            <a:ext cx="0" cy="617542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97" name="ZoneTexte 496">
            <a:extLst>
              <a:ext uri="{FF2B5EF4-FFF2-40B4-BE49-F238E27FC236}">
                <a16:creationId xmlns:a16="http://schemas.microsoft.com/office/drawing/2014/main" id="{3824356F-FFA5-4C18-8E81-C039D3E469F3}"/>
              </a:ext>
            </a:extLst>
          </p:cNvPr>
          <p:cNvSpPr txBox="1"/>
          <p:nvPr/>
        </p:nvSpPr>
        <p:spPr>
          <a:xfrm>
            <a:off x="13532759" y="2012917"/>
            <a:ext cx="3109483" cy="954107"/>
          </a:xfrm>
          <a:prstGeom prst="rect">
            <a:avLst/>
          </a:prstGeom>
          <a:noFill/>
        </p:spPr>
        <p:txBody>
          <a:bodyPr wrap="square" rtlCol="0">
            <a:spAutoFit/>
          </a:bodyPr>
          <a:lstStyle/>
          <a:p>
            <a:pPr algn="ctr"/>
            <a:r>
              <a:rPr lang="fr-CA" sz="2800" dirty="0" err="1">
                <a:latin typeface="Arial" panose="020B0604020202020204" pitchFamily="34" charset="0"/>
                <a:cs typeface="Arial" panose="020B0604020202020204" pitchFamily="34" charset="0"/>
              </a:rPr>
              <a:t>Space</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available</a:t>
            </a:r>
            <a:r>
              <a:rPr lang="fr-CA" sz="2800" dirty="0">
                <a:latin typeface="Arial" panose="020B0604020202020204" pitchFamily="34" charset="0"/>
                <a:cs typeface="Arial" panose="020B0604020202020204" pitchFamily="34" charset="0"/>
              </a:rPr>
              <a:t> for extra</a:t>
            </a:r>
          </a:p>
        </p:txBody>
      </p:sp>
      <p:sp>
        <p:nvSpPr>
          <p:cNvPr id="498" name="Flèche : droite 497">
            <a:extLst>
              <a:ext uri="{FF2B5EF4-FFF2-40B4-BE49-F238E27FC236}">
                <a16:creationId xmlns:a16="http://schemas.microsoft.com/office/drawing/2014/main" id="{A06F6FE0-1001-41B4-93C2-7B6F8ECF81D4}"/>
              </a:ext>
            </a:extLst>
          </p:cNvPr>
          <p:cNvSpPr/>
          <p:nvPr/>
        </p:nvSpPr>
        <p:spPr>
          <a:xfrm rot="5400000">
            <a:off x="14801901" y="3389245"/>
            <a:ext cx="571199" cy="2926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500" name="Image 499">
            <a:extLst>
              <a:ext uri="{FF2B5EF4-FFF2-40B4-BE49-F238E27FC236}">
                <a16:creationId xmlns:a16="http://schemas.microsoft.com/office/drawing/2014/main" id="{1ED2C5A7-8DEB-4B59-A270-569271AB88D7}"/>
              </a:ext>
            </a:extLst>
          </p:cNvPr>
          <p:cNvPicPr>
            <a:picLocks noChangeAspect="1"/>
          </p:cNvPicPr>
          <p:nvPr/>
        </p:nvPicPr>
        <p:blipFill rotWithShape="1">
          <a:blip r:embed="rId3">
            <a:alphaModFix amt="50000"/>
            <a:extLst>
              <a:ext uri="{28A0092B-C50C-407E-A947-70E740481C1C}">
                <a14:useLocalDpi xmlns:a14="http://schemas.microsoft.com/office/drawing/2010/main" val="0"/>
              </a:ext>
            </a:extLst>
          </a:blip>
          <a:srcRect l="65388" t="67514" b="16446"/>
          <a:stretch/>
        </p:blipFill>
        <p:spPr>
          <a:xfrm flipH="1">
            <a:off x="13504981" y="5556159"/>
            <a:ext cx="3165039" cy="1466713"/>
          </a:xfrm>
          <a:prstGeom prst="rect">
            <a:avLst/>
          </a:prstGeom>
        </p:spPr>
      </p:pic>
      <p:cxnSp>
        <p:nvCxnSpPr>
          <p:cNvPr id="503" name="Connecteur droit 502">
            <a:extLst>
              <a:ext uri="{FF2B5EF4-FFF2-40B4-BE49-F238E27FC236}">
                <a16:creationId xmlns:a16="http://schemas.microsoft.com/office/drawing/2014/main" id="{46902BCC-BBFB-4C47-8E4D-FAF8C6DFDE07}"/>
              </a:ext>
            </a:extLst>
          </p:cNvPr>
          <p:cNvCxnSpPr>
            <a:cxnSpLocks/>
          </p:cNvCxnSpPr>
          <p:nvPr/>
        </p:nvCxnSpPr>
        <p:spPr>
          <a:xfrm>
            <a:off x="1476000" y="7138987"/>
            <a:ext cx="15336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06" name="Rectangle 505">
            <a:extLst>
              <a:ext uri="{FF2B5EF4-FFF2-40B4-BE49-F238E27FC236}">
                <a16:creationId xmlns:a16="http://schemas.microsoft.com/office/drawing/2014/main" id="{FF233FFB-BF0F-4DFB-A8E7-3F7CE41564FA}"/>
              </a:ext>
            </a:extLst>
          </p:cNvPr>
          <p:cNvSpPr/>
          <p:nvPr/>
        </p:nvSpPr>
        <p:spPr>
          <a:xfrm>
            <a:off x="10632506" y="6364244"/>
            <a:ext cx="1107729" cy="548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5" name="Connecteur droit 4">
            <a:extLst>
              <a:ext uri="{FF2B5EF4-FFF2-40B4-BE49-F238E27FC236}">
                <a16:creationId xmlns:a16="http://schemas.microsoft.com/office/drawing/2014/main" id="{E0BA9BA9-0FB2-49B0-90B7-8EEBFBCD0C29}"/>
              </a:ext>
            </a:extLst>
          </p:cNvPr>
          <p:cNvCxnSpPr>
            <a:cxnSpLocks/>
            <a:endCxn id="506" idx="2"/>
          </p:cNvCxnSpPr>
          <p:nvPr/>
        </p:nvCxnSpPr>
        <p:spPr>
          <a:xfrm>
            <a:off x="6286500" y="6891252"/>
            <a:ext cx="4899871" cy="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0839870E-2D00-4A3C-8199-0B055F11F3D9}"/>
              </a:ext>
            </a:extLst>
          </p:cNvPr>
          <p:cNvSpPr txBox="1"/>
          <p:nvPr/>
        </p:nvSpPr>
        <p:spPr>
          <a:xfrm>
            <a:off x="8020496" y="6827084"/>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26 m</a:t>
            </a:r>
          </a:p>
        </p:txBody>
      </p:sp>
      <p:cxnSp>
        <p:nvCxnSpPr>
          <p:cNvPr id="29" name="Connecteur droit 28">
            <a:extLst>
              <a:ext uri="{FF2B5EF4-FFF2-40B4-BE49-F238E27FC236}">
                <a16:creationId xmlns:a16="http://schemas.microsoft.com/office/drawing/2014/main" id="{47D190A4-AFDF-410A-99CC-E9676C1D4930}"/>
              </a:ext>
            </a:extLst>
          </p:cNvPr>
          <p:cNvCxnSpPr>
            <a:cxnSpLocks/>
          </p:cNvCxnSpPr>
          <p:nvPr/>
        </p:nvCxnSpPr>
        <p:spPr>
          <a:xfrm>
            <a:off x="6306981" y="5378054"/>
            <a:ext cx="6192000" cy="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30" name="ZoneTexte 29">
            <a:extLst>
              <a:ext uri="{FF2B5EF4-FFF2-40B4-BE49-F238E27FC236}">
                <a16:creationId xmlns:a16="http://schemas.microsoft.com/office/drawing/2014/main" id="{671B0A7B-0A2B-4EAE-9F87-506FD41C9B57}"/>
              </a:ext>
            </a:extLst>
          </p:cNvPr>
          <p:cNvSpPr txBox="1"/>
          <p:nvPr/>
        </p:nvSpPr>
        <p:spPr>
          <a:xfrm>
            <a:off x="8669556" y="5326586"/>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33 m</a:t>
            </a:r>
          </a:p>
        </p:txBody>
      </p:sp>
      <p:cxnSp>
        <p:nvCxnSpPr>
          <p:cNvPr id="31" name="Connecteur droit 30">
            <a:extLst>
              <a:ext uri="{FF2B5EF4-FFF2-40B4-BE49-F238E27FC236}">
                <a16:creationId xmlns:a16="http://schemas.microsoft.com/office/drawing/2014/main" id="{4BCF1010-43CE-425A-9244-E16546F90CDE}"/>
              </a:ext>
            </a:extLst>
          </p:cNvPr>
          <p:cNvCxnSpPr>
            <a:cxnSpLocks/>
          </p:cNvCxnSpPr>
          <p:nvPr/>
        </p:nvCxnSpPr>
        <p:spPr>
          <a:xfrm>
            <a:off x="6191727" y="3815216"/>
            <a:ext cx="2713196" cy="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36" name="ZoneTexte 35">
            <a:extLst>
              <a:ext uri="{FF2B5EF4-FFF2-40B4-BE49-F238E27FC236}">
                <a16:creationId xmlns:a16="http://schemas.microsoft.com/office/drawing/2014/main" id="{8F900B90-6959-4653-B716-36E302853EE2}"/>
              </a:ext>
            </a:extLst>
          </p:cNvPr>
          <p:cNvSpPr txBox="1"/>
          <p:nvPr/>
        </p:nvSpPr>
        <p:spPr>
          <a:xfrm>
            <a:off x="6814900" y="3801774"/>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15 m</a:t>
            </a:r>
          </a:p>
        </p:txBody>
      </p:sp>
      <p:cxnSp>
        <p:nvCxnSpPr>
          <p:cNvPr id="32" name="Connecteur droit 31">
            <a:extLst>
              <a:ext uri="{FF2B5EF4-FFF2-40B4-BE49-F238E27FC236}">
                <a16:creationId xmlns:a16="http://schemas.microsoft.com/office/drawing/2014/main" id="{E5914C6F-F0B7-44BF-8DFF-BD282290271D}"/>
              </a:ext>
            </a:extLst>
          </p:cNvPr>
          <p:cNvCxnSpPr>
            <a:cxnSpLocks/>
          </p:cNvCxnSpPr>
          <p:nvPr/>
        </p:nvCxnSpPr>
        <p:spPr>
          <a:xfrm>
            <a:off x="13618242" y="6891252"/>
            <a:ext cx="3024000" cy="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34" name="ZoneTexte 33">
            <a:extLst>
              <a:ext uri="{FF2B5EF4-FFF2-40B4-BE49-F238E27FC236}">
                <a16:creationId xmlns:a16="http://schemas.microsoft.com/office/drawing/2014/main" id="{028AE583-CAFE-473D-BCC6-935961F96CA8}"/>
              </a:ext>
            </a:extLst>
          </p:cNvPr>
          <p:cNvSpPr txBox="1"/>
          <p:nvPr/>
        </p:nvSpPr>
        <p:spPr>
          <a:xfrm>
            <a:off x="14396817" y="6836356"/>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17 m</a:t>
            </a:r>
          </a:p>
        </p:txBody>
      </p:sp>
      <p:cxnSp>
        <p:nvCxnSpPr>
          <p:cNvPr id="39" name="Connecteur droit 38">
            <a:extLst>
              <a:ext uri="{FF2B5EF4-FFF2-40B4-BE49-F238E27FC236}">
                <a16:creationId xmlns:a16="http://schemas.microsoft.com/office/drawing/2014/main" id="{C632E100-38E2-4262-85C9-DC8048A12247}"/>
              </a:ext>
            </a:extLst>
          </p:cNvPr>
          <p:cNvCxnSpPr>
            <a:cxnSpLocks/>
          </p:cNvCxnSpPr>
          <p:nvPr/>
        </p:nvCxnSpPr>
        <p:spPr>
          <a:xfrm>
            <a:off x="9008715" y="1065633"/>
            <a:ext cx="0" cy="271440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40" name="ZoneTexte 39">
            <a:extLst>
              <a:ext uri="{FF2B5EF4-FFF2-40B4-BE49-F238E27FC236}">
                <a16:creationId xmlns:a16="http://schemas.microsoft.com/office/drawing/2014/main" id="{0776F3F3-9824-4A5D-A3B0-D90529A28F07}"/>
              </a:ext>
            </a:extLst>
          </p:cNvPr>
          <p:cNvSpPr txBox="1"/>
          <p:nvPr/>
        </p:nvSpPr>
        <p:spPr>
          <a:xfrm>
            <a:off x="8669556" y="2212892"/>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15 m</a:t>
            </a:r>
          </a:p>
        </p:txBody>
      </p:sp>
      <p:pic>
        <p:nvPicPr>
          <p:cNvPr id="46" name="Image 45">
            <a:extLst>
              <a:ext uri="{FF2B5EF4-FFF2-40B4-BE49-F238E27FC236}">
                <a16:creationId xmlns:a16="http://schemas.microsoft.com/office/drawing/2014/main" id="{3A4AE6BA-9BC3-4445-81A6-04FC11B89B93}"/>
              </a:ext>
            </a:extLst>
          </p:cNvPr>
          <p:cNvPicPr>
            <a:picLocks noChangeAspect="1"/>
          </p:cNvPicPr>
          <p:nvPr/>
        </p:nvPicPr>
        <p:blipFill rotWithShape="1">
          <a:blip r:embed="rId3">
            <a:alphaModFix amt="50000"/>
            <a:extLst>
              <a:ext uri="{28A0092B-C50C-407E-A947-70E740481C1C}">
                <a14:useLocalDpi xmlns:a14="http://schemas.microsoft.com/office/drawing/2010/main" val="0"/>
              </a:ext>
            </a:extLst>
          </a:blip>
          <a:srcRect l="78489" t="50092" b="33868"/>
          <a:stretch/>
        </p:blipFill>
        <p:spPr>
          <a:xfrm flipH="1">
            <a:off x="14104008" y="3958528"/>
            <a:ext cx="1966984" cy="1466713"/>
          </a:xfrm>
          <a:prstGeom prst="rect">
            <a:avLst/>
          </a:prstGeom>
        </p:spPr>
      </p:pic>
      <p:sp>
        <p:nvSpPr>
          <p:cNvPr id="505" name="Rectangle 504">
            <a:extLst>
              <a:ext uri="{FF2B5EF4-FFF2-40B4-BE49-F238E27FC236}">
                <a16:creationId xmlns:a16="http://schemas.microsoft.com/office/drawing/2014/main" id="{CC3EB3BA-69FC-412F-B25C-ADFB9A0A6D24}"/>
              </a:ext>
            </a:extLst>
          </p:cNvPr>
          <p:cNvSpPr/>
          <p:nvPr/>
        </p:nvSpPr>
        <p:spPr>
          <a:xfrm>
            <a:off x="15442749" y="4907320"/>
            <a:ext cx="1107729" cy="548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7" name="ZoneTexte 36">
            <a:extLst>
              <a:ext uri="{FF2B5EF4-FFF2-40B4-BE49-F238E27FC236}">
                <a16:creationId xmlns:a16="http://schemas.microsoft.com/office/drawing/2014/main" id="{2ACC77C8-660A-4014-82EF-343D87C45282}"/>
              </a:ext>
            </a:extLst>
          </p:cNvPr>
          <p:cNvSpPr txBox="1"/>
          <p:nvPr/>
        </p:nvSpPr>
        <p:spPr>
          <a:xfrm>
            <a:off x="14396596" y="5312731"/>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10 m</a:t>
            </a:r>
          </a:p>
        </p:txBody>
      </p:sp>
      <p:cxnSp>
        <p:nvCxnSpPr>
          <p:cNvPr id="35" name="Connecteur droit 34">
            <a:extLst>
              <a:ext uri="{FF2B5EF4-FFF2-40B4-BE49-F238E27FC236}">
                <a16:creationId xmlns:a16="http://schemas.microsoft.com/office/drawing/2014/main" id="{37A881EC-B21D-4521-9641-0510597E3CB9}"/>
              </a:ext>
            </a:extLst>
          </p:cNvPr>
          <p:cNvCxnSpPr>
            <a:cxnSpLocks/>
          </p:cNvCxnSpPr>
          <p:nvPr/>
        </p:nvCxnSpPr>
        <p:spPr>
          <a:xfrm>
            <a:off x="14225588" y="5367627"/>
            <a:ext cx="1800225" cy="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1835948"/>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6" name="Image 485">
            <a:extLst>
              <a:ext uri="{FF2B5EF4-FFF2-40B4-BE49-F238E27FC236}">
                <a16:creationId xmlns:a16="http://schemas.microsoft.com/office/drawing/2014/main" id="{3837B593-3199-483D-9E6C-399ADF96C9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206967" y="-649548"/>
            <a:ext cx="9144019" cy="9144019"/>
          </a:xfrm>
          <a:prstGeom prst="rect">
            <a:avLst/>
          </a:prstGeom>
        </p:spPr>
      </p:pic>
      <p:sp>
        <p:nvSpPr>
          <p:cNvPr id="11" name="Rectangle 10">
            <a:extLst>
              <a:ext uri="{FF2B5EF4-FFF2-40B4-BE49-F238E27FC236}">
                <a16:creationId xmlns:a16="http://schemas.microsoft.com/office/drawing/2014/main" id="{A8B0CA61-F581-4C67-BFEB-6366C9D3E3AB}"/>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448101A1-F053-44AD-B683-119B92B9B089}"/>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FD54C221-C069-48C4-9A10-636A09A3D99A}"/>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7770EA84-76ED-4336-A0D1-0988FBFEE2B1}"/>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16</a:t>
            </a:fld>
            <a:endParaRPr lang="en-CA" sz="2800" dirty="0">
              <a:solidFill>
                <a:schemeClr val="bg1"/>
              </a:solidFill>
              <a:latin typeface="Arial" panose="020B0604020202020204" pitchFamily="34" charset="0"/>
              <a:cs typeface="Arial" panose="020B0604020202020204" pitchFamily="34" charset="0"/>
            </a:endParaRPr>
          </a:p>
        </p:txBody>
      </p:sp>
      <p:grpSp>
        <p:nvGrpSpPr>
          <p:cNvPr id="324" name="Groupe 323">
            <a:extLst>
              <a:ext uri="{FF2B5EF4-FFF2-40B4-BE49-F238E27FC236}">
                <a16:creationId xmlns:a16="http://schemas.microsoft.com/office/drawing/2014/main" id="{3BB4AAE5-E082-4E10-B5A3-C0DD8FC1A1B6}"/>
              </a:ext>
            </a:extLst>
          </p:cNvPr>
          <p:cNvGrpSpPr>
            <a:grpSpLocks noChangeAspect="1"/>
          </p:cNvGrpSpPr>
          <p:nvPr/>
        </p:nvGrpSpPr>
        <p:grpSpPr>
          <a:xfrm>
            <a:off x="6478170" y="7422368"/>
            <a:ext cx="10088458" cy="1411095"/>
            <a:chOff x="1353713" y="7373055"/>
            <a:chExt cx="15552616" cy="2175378"/>
          </a:xfrm>
        </p:grpSpPr>
        <p:grpSp>
          <p:nvGrpSpPr>
            <p:cNvPr id="325" name="Groupe 324">
              <a:extLst>
                <a:ext uri="{FF2B5EF4-FFF2-40B4-BE49-F238E27FC236}">
                  <a16:creationId xmlns:a16="http://schemas.microsoft.com/office/drawing/2014/main" id="{1051F706-C073-4AE7-AA8F-C825B4ACD4EE}"/>
                </a:ext>
              </a:extLst>
            </p:cNvPr>
            <p:cNvGrpSpPr/>
            <p:nvPr/>
          </p:nvGrpSpPr>
          <p:grpSpPr>
            <a:xfrm>
              <a:off x="1353713" y="9096873"/>
              <a:ext cx="15552616" cy="451560"/>
              <a:chOff x="174687" y="2257923"/>
              <a:chExt cx="15552616" cy="451560"/>
            </a:xfrm>
          </p:grpSpPr>
          <p:grpSp>
            <p:nvGrpSpPr>
              <p:cNvPr id="529" name="Groupe 528">
                <a:extLst>
                  <a:ext uri="{FF2B5EF4-FFF2-40B4-BE49-F238E27FC236}">
                    <a16:creationId xmlns:a16="http://schemas.microsoft.com/office/drawing/2014/main" id="{86DCF0DD-7815-4F56-BD3F-E5BA9FAC1BC8}"/>
                  </a:ext>
                </a:extLst>
              </p:cNvPr>
              <p:cNvGrpSpPr>
                <a:grpSpLocks noChangeAspect="1"/>
              </p:cNvGrpSpPr>
              <p:nvPr/>
            </p:nvGrpSpPr>
            <p:grpSpPr>
              <a:xfrm>
                <a:off x="174687" y="2257923"/>
                <a:ext cx="5167334" cy="451560"/>
                <a:chOff x="2047875" y="2674274"/>
                <a:chExt cx="8199974" cy="716575"/>
              </a:xfrm>
            </p:grpSpPr>
            <p:grpSp>
              <p:nvGrpSpPr>
                <p:cNvPr id="592" name="Groupe 591">
                  <a:extLst>
                    <a:ext uri="{FF2B5EF4-FFF2-40B4-BE49-F238E27FC236}">
                      <a16:creationId xmlns:a16="http://schemas.microsoft.com/office/drawing/2014/main" id="{48CCF0CA-798D-4B53-BBD3-6E16C3C5694E}"/>
                    </a:ext>
                  </a:extLst>
                </p:cNvPr>
                <p:cNvGrpSpPr/>
                <p:nvPr/>
              </p:nvGrpSpPr>
              <p:grpSpPr>
                <a:xfrm>
                  <a:off x="2047875" y="2674274"/>
                  <a:ext cx="1600306" cy="716575"/>
                  <a:chOff x="2047875" y="2406345"/>
                  <a:chExt cx="1600306" cy="716575"/>
                </a:xfrm>
              </p:grpSpPr>
              <p:pic>
                <p:nvPicPr>
                  <p:cNvPr id="617" name="Image 616">
                    <a:extLst>
                      <a:ext uri="{FF2B5EF4-FFF2-40B4-BE49-F238E27FC236}">
                        <a16:creationId xmlns:a16="http://schemas.microsoft.com/office/drawing/2014/main" id="{A34C7A33-1BDB-45DB-9EED-51394815ABB0}"/>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618" name="Image 617">
                    <a:extLst>
                      <a:ext uri="{FF2B5EF4-FFF2-40B4-BE49-F238E27FC236}">
                        <a16:creationId xmlns:a16="http://schemas.microsoft.com/office/drawing/2014/main" id="{3E72B2E6-D5BA-4157-A3CD-EAD868FB3CAE}"/>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619" name="Image 618">
                    <a:extLst>
                      <a:ext uri="{FF2B5EF4-FFF2-40B4-BE49-F238E27FC236}">
                        <a16:creationId xmlns:a16="http://schemas.microsoft.com/office/drawing/2014/main" id="{DC0F897B-72D6-4778-B73F-C87EF912A6A0}"/>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620" name="Image 619">
                    <a:extLst>
                      <a:ext uri="{FF2B5EF4-FFF2-40B4-BE49-F238E27FC236}">
                        <a16:creationId xmlns:a16="http://schemas.microsoft.com/office/drawing/2014/main" id="{E89B099B-F8C9-402D-AC9E-428F6B8DE70F}"/>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621" name="Image 620">
                    <a:extLst>
                      <a:ext uri="{FF2B5EF4-FFF2-40B4-BE49-F238E27FC236}">
                        <a16:creationId xmlns:a16="http://schemas.microsoft.com/office/drawing/2014/main" id="{DFE4AC51-A87A-4113-83CD-7E713633D502}"/>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93" name="Groupe 592">
                  <a:extLst>
                    <a:ext uri="{FF2B5EF4-FFF2-40B4-BE49-F238E27FC236}">
                      <a16:creationId xmlns:a16="http://schemas.microsoft.com/office/drawing/2014/main" id="{48B4A4E5-CA79-4A0B-A52F-0A46FC0C18FA}"/>
                    </a:ext>
                  </a:extLst>
                </p:cNvPr>
                <p:cNvGrpSpPr/>
                <p:nvPr/>
              </p:nvGrpSpPr>
              <p:grpSpPr>
                <a:xfrm>
                  <a:off x="3697792" y="2674274"/>
                  <a:ext cx="1600306" cy="716575"/>
                  <a:chOff x="2047875" y="2406345"/>
                  <a:chExt cx="1600306" cy="716575"/>
                </a:xfrm>
              </p:grpSpPr>
              <p:pic>
                <p:nvPicPr>
                  <p:cNvPr id="612" name="Image 611">
                    <a:extLst>
                      <a:ext uri="{FF2B5EF4-FFF2-40B4-BE49-F238E27FC236}">
                        <a16:creationId xmlns:a16="http://schemas.microsoft.com/office/drawing/2014/main" id="{F83A3347-ABBC-423F-8438-B3888DE20D2B}"/>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613" name="Image 612">
                    <a:extLst>
                      <a:ext uri="{FF2B5EF4-FFF2-40B4-BE49-F238E27FC236}">
                        <a16:creationId xmlns:a16="http://schemas.microsoft.com/office/drawing/2014/main" id="{89526DD4-805E-47F4-A814-1B195C828495}"/>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614" name="Image 613">
                    <a:extLst>
                      <a:ext uri="{FF2B5EF4-FFF2-40B4-BE49-F238E27FC236}">
                        <a16:creationId xmlns:a16="http://schemas.microsoft.com/office/drawing/2014/main" id="{81559254-3CB6-473A-81E9-6C6E1325414D}"/>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615" name="Image 614">
                    <a:extLst>
                      <a:ext uri="{FF2B5EF4-FFF2-40B4-BE49-F238E27FC236}">
                        <a16:creationId xmlns:a16="http://schemas.microsoft.com/office/drawing/2014/main" id="{094D45CF-7112-4670-8B7E-F504746674D6}"/>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616" name="Image 615">
                    <a:extLst>
                      <a:ext uri="{FF2B5EF4-FFF2-40B4-BE49-F238E27FC236}">
                        <a16:creationId xmlns:a16="http://schemas.microsoft.com/office/drawing/2014/main" id="{6517D29E-F8E4-4953-9558-6E2D58FEC4DD}"/>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94" name="Groupe 593">
                  <a:extLst>
                    <a:ext uri="{FF2B5EF4-FFF2-40B4-BE49-F238E27FC236}">
                      <a16:creationId xmlns:a16="http://schemas.microsoft.com/office/drawing/2014/main" id="{7A0E1596-C36E-4F77-8B75-B5E08D5C64D8}"/>
                    </a:ext>
                  </a:extLst>
                </p:cNvPr>
                <p:cNvGrpSpPr/>
                <p:nvPr/>
              </p:nvGrpSpPr>
              <p:grpSpPr>
                <a:xfrm>
                  <a:off x="5347709" y="2674274"/>
                  <a:ext cx="1600306" cy="716575"/>
                  <a:chOff x="2047875" y="2406345"/>
                  <a:chExt cx="1600306" cy="716575"/>
                </a:xfrm>
              </p:grpSpPr>
              <p:pic>
                <p:nvPicPr>
                  <p:cNvPr id="607" name="Image 606">
                    <a:extLst>
                      <a:ext uri="{FF2B5EF4-FFF2-40B4-BE49-F238E27FC236}">
                        <a16:creationId xmlns:a16="http://schemas.microsoft.com/office/drawing/2014/main" id="{96B71466-723B-4310-A8A7-16CDF4C3A7EF}"/>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608" name="Image 607">
                    <a:extLst>
                      <a:ext uri="{FF2B5EF4-FFF2-40B4-BE49-F238E27FC236}">
                        <a16:creationId xmlns:a16="http://schemas.microsoft.com/office/drawing/2014/main" id="{4FA91798-A05A-45CF-BEB3-6E1F5686CCA5}"/>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609" name="Image 608">
                    <a:extLst>
                      <a:ext uri="{FF2B5EF4-FFF2-40B4-BE49-F238E27FC236}">
                        <a16:creationId xmlns:a16="http://schemas.microsoft.com/office/drawing/2014/main" id="{47281813-F876-4AA7-A732-0B9B655EA897}"/>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610" name="Image 609">
                    <a:extLst>
                      <a:ext uri="{FF2B5EF4-FFF2-40B4-BE49-F238E27FC236}">
                        <a16:creationId xmlns:a16="http://schemas.microsoft.com/office/drawing/2014/main" id="{00FD74AE-50D5-4A5C-9FAC-887AB779E0CC}"/>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611" name="Image 610">
                    <a:extLst>
                      <a:ext uri="{FF2B5EF4-FFF2-40B4-BE49-F238E27FC236}">
                        <a16:creationId xmlns:a16="http://schemas.microsoft.com/office/drawing/2014/main" id="{EE5A3D9D-76BC-4953-98A1-6FCB76CDB8E8}"/>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95" name="Groupe 594">
                  <a:extLst>
                    <a:ext uri="{FF2B5EF4-FFF2-40B4-BE49-F238E27FC236}">
                      <a16:creationId xmlns:a16="http://schemas.microsoft.com/office/drawing/2014/main" id="{75A4E083-E70F-4B60-A200-C8FC6760690E}"/>
                    </a:ext>
                  </a:extLst>
                </p:cNvPr>
                <p:cNvGrpSpPr/>
                <p:nvPr/>
              </p:nvGrpSpPr>
              <p:grpSpPr>
                <a:xfrm>
                  <a:off x="6997626" y="2674274"/>
                  <a:ext cx="1600306" cy="716575"/>
                  <a:chOff x="2047875" y="2406345"/>
                  <a:chExt cx="1600306" cy="716575"/>
                </a:xfrm>
              </p:grpSpPr>
              <p:pic>
                <p:nvPicPr>
                  <p:cNvPr id="602" name="Image 601">
                    <a:extLst>
                      <a:ext uri="{FF2B5EF4-FFF2-40B4-BE49-F238E27FC236}">
                        <a16:creationId xmlns:a16="http://schemas.microsoft.com/office/drawing/2014/main" id="{640A593B-8541-40B7-9656-44718D4228D8}"/>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603" name="Image 602">
                    <a:extLst>
                      <a:ext uri="{FF2B5EF4-FFF2-40B4-BE49-F238E27FC236}">
                        <a16:creationId xmlns:a16="http://schemas.microsoft.com/office/drawing/2014/main" id="{906DF226-20E3-4D53-AB38-738341618E1D}"/>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604" name="Image 603">
                    <a:extLst>
                      <a:ext uri="{FF2B5EF4-FFF2-40B4-BE49-F238E27FC236}">
                        <a16:creationId xmlns:a16="http://schemas.microsoft.com/office/drawing/2014/main" id="{7B2CB683-3DE4-4210-8FCE-307A5BF6D18C}"/>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605" name="Image 604">
                    <a:extLst>
                      <a:ext uri="{FF2B5EF4-FFF2-40B4-BE49-F238E27FC236}">
                        <a16:creationId xmlns:a16="http://schemas.microsoft.com/office/drawing/2014/main" id="{E32A9EDF-C798-4F63-9C71-2217BCD562F9}"/>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606" name="Image 605">
                    <a:extLst>
                      <a:ext uri="{FF2B5EF4-FFF2-40B4-BE49-F238E27FC236}">
                        <a16:creationId xmlns:a16="http://schemas.microsoft.com/office/drawing/2014/main" id="{BBC7F50A-7D85-436E-A5D0-662AF139B4A5}"/>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96" name="Groupe 595">
                  <a:extLst>
                    <a:ext uri="{FF2B5EF4-FFF2-40B4-BE49-F238E27FC236}">
                      <a16:creationId xmlns:a16="http://schemas.microsoft.com/office/drawing/2014/main" id="{8B077B33-9E0C-435B-9EC5-73745E193CF6}"/>
                    </a:ext>
                  </a:extLst>
                </p:cNvPr>
                <p:cNvGrpSpPr/>
                <p:nvPr/>
              </p:nvGrpSpPr>
              <p:grpSpPr>
                <a:xfrm>
                  <a:off x="8647543" y="2674274"/>
                  <a:ext cx="1600306" cy="716575"/>
                  <a:chOff x="2047875" y="2406345"/>
                  <a:chExt cx="1600306" cy="716575"/>
                </a:xfrm>
              </p:grpSpPr>
              <p:pic>
                <p:nvPicPr>
                  <p:cNvPr id="597" name="Image 596">
                    <a:extLst>
                      <a:ext uri="{FF2B5EF4-FFF2-40B4-BE49-F238E27FC236}">
                        <a16:creationId xmlns:a16="http://schemas.microsoft.com/office/drawing/2014/main" id="{5DE37700-19C9-4B3D-836E-4BFC9BC163C8}"/>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98" name="Image 597">
                    <a:extLst>
                      <a:ext uri="{FF2B5EF4-FFF2-40B4-BE49-F238E27FC236}">
                        <a16:creationId xmlns:a16="http://schemas.microsoft.com/office/drawing/2014/main" id="{2DD21262-918C-47FD-A5F1-50A89522B457}"/>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99" name="Image 598">
                    <a:extLst>
                      <a:ext uri="{FF2B5EF4-FFF2-40B4-BE49-F238E27FC236}">
                        <a16:creationId xmlns:a16="http://schemas.microsoft.com/office/drawing/2014/main" id="{A51E7089-1936-46ED-8929-33290566BCA4}"/>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600" name="Image 599">
                    <a:extLst>
                      <a:ext uri="{FF2B5EF4-FFF2-40B4-BE49-F238E27FC236}">
                        <a16:creationId xmlns:a16="http://schemas.microsoft.com/office/drawing/2014/main" id="{4C622E11-3F20-4D28-AD61-DA945B3B9385}"/>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601" name="Image 600">
                    <a:extLst>
                      <a:ext uri="{FF2B5EF4-FFF2-40B4-BE49-F238E27FC236}">
                        <a16:creationId xmlns:a16="http://schemas.microsoft.com/office/drawing/2014/main" id="{349AAD94-66EB-461D-8C4F-95B155DF5BE4}"/>
                      </a:ext>
                    </a:extLst>
                  </p:cNvPr>
                  <p:cNvPicPr>
                    <a:picLocks noChangeAspect="1"/>
                  </p:cNvPicPr>
                  <p:nvPr/>
                </p:nvPicPr>
                <p:blipFill>
                  <a:blip r:embed="rId4"/>
                  <a:stretch>
                    <a:fillRect/>
                  </a:stretch>
                </p:blipFill>
                <p:spPr>
                  <a:xfrm>
                    <a:off x="3352686" y="2406345"/>
                    <a:ext cx="295495" cy="716575"/>
                  </a:xfrm>
                  <a:prstGeom prst="rect">
                    <a:avLst/>
                  </a:prstGeom>
                </p:spPr>
              </p:pic>
            </p:grpSp>
          </p:grpSp>
          <p:grpSp>
            <p:nvGrpSpPr>
              <p:cNvPr id="530" name="Groupe 529">
                <a:extLst>
                  <a:ext uri="{FF2B5EF4-FFF2-40B4-BE49-F238E27FC236}">
                    <a16:creationId xmlns:a16="http://schemas.microsoft.com/office/drawing/2014/main" id="{B901BD8A-AD65-4D99-9657-71115A84DA8C}"/>
                  </a:ext>
                </a:extLst>
              </p:cNvPr>
              <p:cNvGrpSpPr>
                <a:grpSpLocks noChangeAspect="1"/>
              </p:cNvGrpSpPr>
              <p:nvPr/>
            </p:nvGrpSpPr>
            <p:grpSpPr>
              <a:xfrm>
                <a:off x="5367328" y="2257923"/>
                <a:ext cx="5167334" cy="451560"/>
                <a:chOff x="2047875" y="2674274"/>
                <a:chExt cx="8199974" cy="716575"/>
              </a:xfrm>
            </p:grpSpPr>
            <p:grpSp>
              <p:nvGrpSpPr>
                <p:cNvPr id="562" name="Groupe 561">
                  <a:extLst>
                    <a:ext uri="{FF2B5EF4-FFF2-40B4-BE49-F238E27FC236}">
                      <a16:creationId xmlns:a16="http://schemas.microsoft.com/office/drawing/2014/main" id="{584FC8E8-2347-460E-B205-FE29B05BF558}"/>
                    </a:ext>
                  </a:extLst>
                </p:cNvPr>
                <p:cNvGrpSpPr/>
                <p:nvPr/>
              </p:nvGrpSpPr>
              <p:grpSpPr>
                <a:xfrm>
                  <a:off x="2047875" y="2674274"/>
                  <a:ext cx="1600306" cy="716575"/>
                  <a:chOff x="2047875" y="2406345"/>
                  <a:chExt cx="1600306" cy="716575"/>
                </a:xfrm>
              </p:grpSpPr>
              <p:pic>
                <p:nvPicPr>
                  <p:cNvPr id="587" name="Image 586">
                    <a:extLst>
                      <a:ext uri="{FF2B5EF4-FFF2-40B4-BE49-F238E27FC236}">
                        <a16:creationId xmlns:a16="http://schemas.microsoft.com/office/drawing/2014/main" id="{03439415-1D32-4174-9BA6-A3F55EB07119}"/>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88" name="Image 587">
                    <a:extLst>
                      <a:ext uri="{FF2B5EF4-FFF2-40B4-BE49-F238E27FC236}">
                        <a16:creationId xmlns:a16="http://schemas.microsoft.com/office/drawing/2014/main" id="{6DC0C026-0C37-42FF-9681-C9490CC8C7EE}"/>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89" name="Image 588">
                    <a:extLst>
                      <a:ext uri="{FF2B5EF4-FFF2-40B4-BE49-F238E27FC236}">
                        <a16:creationId xmlns:a16="http://schemas.microsoft.com/office/drawing/2014/main" id="{C59C4587-3B39-48E4-81E3-BC160127F390}"/>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90" name="Image 589">
                    <a:extLst>
                      <a:ext uri="{FF2B5EF4-FFF2-40B4-BE49-F238E27FC236}">
                        <a16:creationId xmlns:a16="http://schemas.microsoft.com/office/drawing/2014/main" id="{765CACBB-19D6-4AB2-876A-69372DECA044}"/>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91" name="Image 590">
                    <a:extLst>
                      <a:ext uri="{FF2B5EF4-FFF2-40B4-BE49-F238E27FC236}">
                        <a16:creationId xmlns:a16="http://schemas.microsoft.com/office/drawing/2014/main" id="{977C6F51-1FAD-4219-9F07-D354B1CFC4B7}"/>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63" name="Groupe 562">
                  <a:extLst>
                    <a:ext uri="{FF2B5EF4-FFF2-40B4-BE49-F238E27FC236}">
                      <a16:creationId xmlns:a16="http://schemas.microsoft.com/office/drawing/2014/main" id="{8219480B-A428-492D-B1F5-8AB0B3B4FA14}"/>
                    </a:ext>
                  </a:extLst>
                </p:cNvPr>
                <p:cNvGrpSpPr/>
                <p:nvPr/>
              </p:nvGrpSpPr>
              <p:grpSpPr>
                <a:xfrm>
                  <a:off x="3697792" y="2674274"/>
                  <a:ext cx="1600306" cy="716575"/>
                  <a:chOff x="2047875" y="2406345"/>
                  <a:chExt cx="1600306" cy="716575"/>
                </a:xfrm>
              </p:grpSpPr>
              <p:pic>
                <p:nvPicPr>
                  <p:cNvPr id="582" name="Image 581">
                    <a:extLst>
                      <a:ext uri="{FF2B5EF4-FFF2-40B4-BE49-F238E27FC236}">
                        <a16:creationId xmlns:a16="http://schemas.microsoft.com/office/drawing/2014/main" id="{86BF1A16-80AF-4348-A0B6-4ABAB052FFFF}"/>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83" name="Image 582">
                    <a:extLst>
                      <a:ext uri="{FF2B5EF4-FFF2-40B4-BE49-F238E27FC236}">
                        <a16:creationId xmlns:a16="http://schemas.microsoft.com/office/drawing/2014/main" id="{53B33E9A-31F9-4152-9EE1-D8C106675B4A}"/>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84" name="Image 583">
                    <a:extLst>
                      <a:ext uri="{FF2B5EF4-FFF2-40B4-BE49-F238E27FC236}">
                        <a16:creationId xmlns:a16="http://schemas.microsoft.com/office/drawing/2014/main" id="{2236C3B1-BB21-438F-AF82-76A4D18D7AFB}"/>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85" name="Image 584">
                    <a:extLst>
                      <a:ext uri="{FF2B5EF4-FFF2-40B4-BE49-F238E27FC236}">
                        <a16:creationId xmlns:a16="http://schemas.microsoft.com/office/drawing/2014/main" id="{811AB830-C01C-4298-B131-99C6686B3CD9}"/>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86" name="Image 585">
                    <a:extLst>
                      <a:ext uri="{FF2B5EF4-FFF2-40B4-BE49-F238E27FC236}">
                        <a16:creationId xmlns:a16="http://schemas.microsoft.com/office/drawing/2014/main" id="{F2BF18BD-8AD4-4EC9-87B3-5440726D4CA5}"/>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64" name="Groupe 563">
                  <a:extLst>
                    <a:ext uri="{FF2B5EF4-FFF2-40B4-BE49-F238E27FC236}">
                      <a16:creationId xmlns:a16="http://schemas.microsoft.com/office/drawing/2014/main" id="{B99C2127-BBB3-4FAC-B9E9-EDE3B42764D8}"/>
                    </a:ext>
                  </a:extLst>
                </p:cNvPr>
                <p:cNvGrpSpPr/>
                <p:nvPr/>
              </p:nvGrpSpPr>
              <p:grpSpPr>
                <a:xfrm>
                  <a:off x="5347709" y="2674274"/>
                  <a:ext cx="1600306" cy="716575"/>
                  <a:chOff x="2047875" y="2406345"/>
                  <a:chExt cx="1600306" cy="716575"/>
                </a:xfrm>
              </p:grpSpPr>
              <p:pic>
                <p:nvPicPr>
                  <p:cNvPr id="577" name="Image 576">
                    <a:extLst>
                      <a:ext uri="{FF2B5EF4-FFF2-40B4-BE49-F238E27FC236}">
                        <a16:creationId xmlns:a16="http://schemas.microsoft.com/office/drawing/2014/main" id="{0DF89CF4-95FF-4ECE-AFC2-64E9D2E2A618}"/>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78" name="Image 577">
                    <a:extLst>
                      <a:ext uri="{FF2B5EF4-FFF2-40B4-BE49-F238E27FC236}">
                        <a16:creationId xmlns:a16="http://schemas.microsoft.com/office/drawing/2014/main" id="{CA694F1D-D707-4B05-AA8B-CB892C56F994}"/>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79" name="Image 578">
                    <a:extLst>
                      <a:ext uri="{FF2B5EF4-FFF2-40B4-BE49-F238E27FC236}">
                        <a16:creationId xmlns:a16="http://schemas.microsoft.com/office/drawing/2014/main" id="{FDF54C11-4349-47C2-B4AF-982AE1821AA8}"/>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80" name="Image 579">
                    <a:extLst>
                      <a:ext uri="{FF2B5EF4-FFF2-40B4-BE49-F238E27FC236}">
                        <a16:creationId xmlns:a16="http://schemas.microsoft.com/office/drawing/2014/main" id="{32350D1E-17CC-4C28-9A88-CE53A256904A}"/>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81" name="Image 580">
                    <a:extLst>
                      <a:ext uri="{FF2B5EF4-FFF2-40B4-BE49-F238E27FC236}">
                        <a16:creationId xmlns:a16="http://schemas.microsoft.com/office/drawing/2014/main" id="{5B10B349-BEF8-4FA5-9DDE-DA78A4782FF5}"/>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65" name="Groupe 564">
                  <a:extLst>
                    <a:ext uri="{FF2B5EF4-FFF2-40B4-BE49-F238E27FC236}">
                      <a16:creationId xmlns:a16="http://schemas.microsoft.com/office/drawing/2014/main" id="{ACE1BC3E-940C-47B7-A140-C9F7FB3F03CE}"/>
                    </a:ext>
                  </a:extLst>
                </p:cNvPr>
                <p:cNvGrpSpPr/>
                <p:nvPr/>
              </p:nvGrpSpPr>
              <p:grpSpPr>
                <a:xfrm>
                  <a:off x="6997626" y="2674274"/>
                  <a:ext cx="1600306" cy="716575"/>
                  <a:chOff x="2047875" y="2406345"/>
                  <a:chExt cx="1600306" cy="716575"/>
                </a:xfrm>
              </p:grpSpPr>
              <p:pic>
                <p:nvPicPr>
                  <p:cNvPr id="572" name="Image 571">
                    <a:extLst>
                      <a:ext uri="{FF2B5EF4-FFF2-40B4-BE49-F238E27FC236}">
                        <a16:creationId xmlns:a16="http://schemas.microsoft.com/office/drawing/2014/main" id="{1C751AEC-0548-4959-9F74-0E9E30239468}"/>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73" name="Image 572">
                    <a:extLst>
                      <a:ext uri="{FF2B5EF4-FFF2-40B4-BE49-F238E27FC236}">
                        <a16:creationId xmlns:a16="http://schemas.microsoft.com/office/drawing/2014/main" id="{D28725AE-EB85-4898-9423-AC2A0E3498A8}"/>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74" name="Image 573">
                    <a:extLst>
                      <a:ext uri="{FF2B5EF4-FFF2-40B4-BE49-F238E27FC236}">
                        <a16:creationId xmlns:a16="http://schemas.microsoft.com/office/drawing/2014/main" id="{01062617-07E7-4A3E-8CC1-2E5BCA9C3139}"/>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75" name="Image 574">
                    <a:extLst>
                      <a:ext uri="{FF2B5EF4-FFF2-40B4-BE49-F238E27FC236}">
                        <a16:creationId xmlns:a16="http://schemas.microsoft.com/office/drawing/2014/main" id="{9ABAF674-6B47-45D1-8B98-E9A202B34B13}"/>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76" name="Image 575">
                    <a:extLst>
                      <a:ext uri="{FF2B5EF4-FFF2-40B4-BE49-F238E27FC236}">
                        <a16:creationId xmlns:a16="http://schemas.microsoft.com/office/drawing/2014/main" id="{4A4FD8BE-98BB-415B-8B3E-DDE9FDB657A7}"/>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66" name="Groupe 565">
                  <a:extLst>
                    <a:ext uri="{FF2B5EF4-FFF2-40B4-BE49-F238E27FC236}">
                      <a16:creationId xmlns:a16="http://schemas.microsoft.com/office/drawing/2014/main" id="{B1B9916D-93FD-44F6-8014-A9E7A4CB58C9}"/>
                    </a:ext>
                  </a:extLst>
                </p:cNvPr>
                <p:cNvGrpSpPr/>
                <p:nvPr/>
              </p:nvGrpSpPr>
              <p:grpSpPr>
                <a:xfrm>
                  <a:off x="8647543" y="2674274"/>
                  <a:ext cx="1600306" cy="716575"/>
                  <a:chOff x="2047875" y="2406345"/>
                  <a:chExt cx="1600306" cy="716575"/>
                </a:xfrm>
              </p:grpSpPr>
              <p:pic>
                <p:nvPicPr>
                  <p:cNvPr id="567" name="Image 566">
                    <a:extLst>
                      <a:ext uri="{FF2B5EF4-FFF2-40B4-BE49-F238E27FC236}">
                        <a16:creationId xmlns:a16="http://schemas.microsoft.com/office/drawing/2014/main" id="{E8E52F69-60DB-40C3-B74F-7B9E98CE9710}"/>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68" name="Image 567">
                    <a:extLst>
                      <a:ext uri="{FF2B5EF4-FFF2-40B4-BE49-F238E27FC236}">
                        <a16:creationId xmlns:a16="http://schemas.microsoft.com/office/drawing/2014/main" id="{F82DA094-F2DB-4A67-8815-2AA4F07156F4}"/>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69" name="Image 568">
                    <a:extLst>
                      <a:ext uri="{FF2B5EF4-FFF2-40B4-BE49-F238E27FC236}">
                        <a16:creationId xmlns:a16="http://schemas.microsoft.com/office/drawing/2014/main" id="{038C8372-5835-493E-B856-F44A9AA3525A}"/>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70" name="Image 569">
                    <a:extLst>
                      <a:ext uri="{FF2B5EF4-FFF2-40B4-BE49-F238E27FC236}">
                        <a16:creationId xmlns:a16="http://schemas.microsoft.com/office/drawing/2014/main" id="{10039FB1-1785-4B0C-9929-FF17870345A0}"/>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71" name="Image 570">
                    <a:extLst>
                      <a:ext uri="{FF2B5EF4-FFF2-40B4-BE49-F238E27FC236}">
                        <a16:creationId xmlns:a16="http://schemas.microsoft.com/office/drawing/2014/main" id="{F8E5DE58-E3E0-4185-AF4A-7E9745C858AF}"/>
                      </a:ext>
                    </a:extLst>
                  </p:cNvPr>
                  <p:cNvPicPr>
                    <a:picLocks noChangeAspect="1"/>
                  </p:cNvPicPr>
                  <p:nvPr/>
                </p:nvPicPr>
                <p:blipFill>
                  <a:blip r:embed="rId4"/>
                  <a:stretch>
                    <a:fillRect/>
                  </a:stretch>
                </p:blipFill>
                <p:spPr>
                  <a:xfrm>
                    <a:off x="3352686" y="2406345"/>
                    <a:ext cx="295495" cy="716575"/>
                  </a:xfrm>
                  <a:prstGeom prst="rect">
                    <a:avLst/>
                  </a:prstGeom>
                </p:spPr>
              </p:pic>
            </p:grpSp>
          </p:grpSp>
          <p:grpSp>
            <p:nvGrpSpPr>
              <p:cNvPr id="531" name="Groupe 530">
                <a:extLst>
                  <a:ext uri="{FF2B5EF4-FFF2-40B4-BE49-F238E27FC236}">
                    <a16:creationId xmlns:a16="http://schemas.microsoft.com/office/drawing/2014/main" id="{6441A6A6-B456-45E1-9601-6A4594060F63}"/>
                  </a:ext>
                </a:extLst>
              </p:cNvPr>
              <p:cNvGrpSpPr>
                <a:grpSpLocks noChangeAspect="1"/>
              </p:cNvGrpSpPr>
              <p:nvPr/>
            </p:nvGrpSpPr>
            <p:grpSpPr>
              <a:xfrm>
                <a:off x="10559969" y="2257923"/>
                <a:ext cx="5167334" cy="451560"/>
                <a:chOff x="2047875" y="2674274"/>
                <a:chExt cx="8199974" cy="716575"/>
              </a:xfrm>
            </p:grpSpPr>
            <p:grpSp>
              <p:nvGrpSpPr>
                <p:cNvPr id="532" name="Groupe 531">
                  <a:extLst>
                    <a:ext uri="{FF2B5EF4-FFF2-40B4-BE49-F238E27FC236}">
                      <a16:creationId xmlns:a16="http://schemas.microsoft.com/office/drawing/2014/main" id="{57F478DB-FD14-4535-8E51-5432B3ED20DA}"/>
                    </a:ext>
                  </a:extLst>
                </p:cNvPr>
                <p:cNvGrpSpPr/>
                <p:nvPr/>
              </p:nvGrpSpPr>
              <p:grpSpPr>
                <a:xfrm>
                  <a:off x="2047875" y="2674274"/>
                  <a:ext cx="1600306" cy="716575"/>
                  <a:chOff x="2047875" y="2406345"/>
                  <a:chExt cx="1600306" cy="716575"/>
                </a:xfrm>
              </p:grpSpPr>
              <p:pic>
                <p:nvPicPr>
                  <p:cNvPr id="557" name="Image 556">
                    <a:extLst>
                      <a:ext uri="{FF2B5EF4-FFF2-40B4-BE49-F238E27FC236}">
                        <a16:creationId xmlns:a16="http://schemas.microsoft.com/office/drawing/2014/main" id="{2E43FAD7-34C7-4897-8B4F-C015B77843D2}"/>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58" name="Image 557">
                    <a:extLst>
                      <a:ext uri="{FF2B5EF4-FFF2-40B4-BE49-F238E27FC236}">
                        <a16:creationId xmlns:a16="http://schemas.microsoft.com/office/drawing/2014/main" id="{5B29A320-3464-45D0-985E-AB5E5936E5AD}"/>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59" name="Image 558">
                    <a:extLst>
                      <a:ext uri="{FF2B5EF4-FFF2-40B4-BE49-F238E27FC236}">
                        <a16:creationId xmlns:a16="http://schemas.microsoft.com/office/drawing/2014/main" id="{EF20AE88-57F1-4E2D-90E8-0ED53853E680}"/>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60" name="Image 559">
                    <a:extLst>
                      <a:ext uri="{FF2B5EF4-FFF2-40B4-BE49-F238E27FC236}">
                        <a16:creationId xmlns:a16="http://schemas.microsoft.com/office/drawing/2014/main" id="{F5D75B43-D309-4B61-A32E-ACBFA93D3BB4}"/>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61" name="Image 560">
                    <a:extLst>
                      <a:ext uri="{FF2B5EF4-FFF2-40B4-BE49-F238E27FC236}">
                        <a16:creationId xmlns:a16="http://schemas.microsoft.com/office/drawing/2014/main" id="{E2A573C5-FF2D-48A7-9855-8E8424FE67C8}"/>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33" name="Groupe 532">
                  <a:extLst>
                    <a:ext uri="{FF2B5EF4-FFF2-40B4-BE49-F238E27FC236}">
                      <a16:creationId xmlns:a16="http://schemas.microsoft.com/office/drawing/2014/main" id="{5BE2F6F4-600D-4AE3-BC5D-51BA72D32CE3}"/>
                    </a:ext>
                  </a:extLst>
                </p:cNvPr>
                <p:cNvGrpSpPr/>
                <p:nvPr/>
              </p:nvGrpSpPr>
              <p:grpSpPr>
                <a:xfrm>
                  <a:off x="3697792" y="2674274"/>
                  <a:ext cx="1600306" cy="716575"/>
                  <a:chOff x="2047875" y="2406345"/>
                  <a:chExt cx="1600306" cy="716575"/>
                </a:xfrm>
              </p:grpSpPr>
              <p:pic>
                <p:nvPicPr>
                  <p:cNvPr id="552" name="Image 551">
                    <a:extLst>
                      <a:ext uri="{FF2B5EF4-FFF2-40B4-BE49-F238E27FC236}">
                        <a16:creationId xmlns:a16="http://schemas.microsoft.com/office/drawing/2014/main" id="{C321EA7E-1D50-4CAD-8202-F83C5966555F}"/>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53" name="Image 552">
                    <a:extLst>
                      <a:ext uri="{FF2B5EF4-FFF2-40B4-BE49-F238E27FC236}">
                        <a16:creationId xmlns:a16="http://schemas.microsoft.com/office/drawing/2014/main" id="{2167ED83-1302-48DF-8C8C-3BB9FF24550B}"/>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54" name="Image 553">
                    <a:extLst>
                      <a:ext uri="{FF2B5EF4-FFF2-40B4-BE49-F238E27FC236}">
                        <a16:creationId xmlns:a16="http://schemas.microsoft.com/office/drawing/2014/main" id="{1D003B40-9881-4F5D-A2FF-87919B37427C}"/>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55" name="Image 554">
                    <a:extLst>
                      <a:ext uri="{FF2B5EF4-FFF2-40B4-BE49-F238E27FC236}">
                        <a16:creationId xmlns:a16="http://schemas.microsoft.com/office/drawing/2014/main" id="{E65F1B96-C31D-41F6-9677-86D8E853A4E9}"/>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56" name="Image 555">
                    <a:extLst>
                      <a:ext uri="{FF2B5EF4-FFF2-40B4-BE49-F238E27FC236}">
                        <a16:creationId xmlns:a16="http://schemas.microsoft.com/office/drawing/2014/main" id="{50AA0CD6-34F9-41BA-AD19-174368175239}"/>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34" name="Groupe 533">
                  <a:extLst>
                    <a:ext uri="{FF2B5EF4-FFF2-40B4-BE49-F238E27FC236}">
                      <a16:creationId xmlns:a16="http://schemas.microsoft.com/office/drawing/2014/main" id="{95153C28-AD17-4F75-BBB5-0F9A35D9E388}"/>
                    </a:ext>
                  </a:extLst>
                </p:cNvPr>
                <p:cNvGrpSpPr/>
                <p:nvPr/>
              </p:nvGrpSpPr>
              <p:grpSpPr>
                <a:xfrm>
                  <a:off x="5347709" y="2674274"/>
                  <a:ext cx="1600306" cy="716575"/>
                  <a:chOff x="2047875" y="2406345"/>
                  <a:chExt cx="1600306" cy="716575"/>
                </a:xfrm>
              </p:grpSpPr>
              <p:pic>
                <p:nvPicPr>
                  <p:cNvPr id="547" name="Image 546">
                    <a:extLst>
                      <a:ext uri="{FF2B5EF4-FFF2-40B4-BE49-F238E27FC236}">
                        <a16:creationId xmlns:a16="http://schemas.microsoft.com/office/drawing/2014/main" id="{79A3BBA5-3839-4BD5-BAC8-56C605FE34A6}"/>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48" name="Image 547">
                    <a:extLst>
                      <a:ext uri="{FF2B5EF4-FFF2-40B4-BE49-F238E27FC236}">
                        <a16:creationId xmlns:a16="http://schemas.microsoft.com/office/drawing/2014/main" id="{0FF8FAA3-7DEA-4230-BC8E-EEB34D0032C8}"/>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49" name="Image 548">
                    <a:extLst>
                      <a:ext uri="{FF2B5EF4-FFF2-40B4-BE49-F238E27FC236}">
                        <a16:creationId xmlns:a16="http://schemas.microsoft.com/office/drawing/2014/main" id="{1F2A91C9-D7D1-47C3-8ED4-27E17368BD09}"/>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50" name="Image 549">
                    <a:extLst>
                      <a:ext uri="{FF2B5EF4-FFF2-40B4-BE49-F238E27FC236}">
                        <a16:creationId xmlns:a16="http://schemas.microsoft.com/office/drawing/2014/main" id="{5CD82779-651F-48F0-8C90-73FA6B95EAD9}"/>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51" name="Image 550">
                    <a:extLst>
                      <a:ext uri="{FF2B5EF4-FFF2-40B4-BE49-F238E27FC236}">
                        <a16:creationId xmlns:a16="http://schemas.microsoft.com/office/drawing/2014/main" id="{E6D7AC9B-C831-4359-8A14-E2FA7DF4EA21}"/>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35" name="Groupe 534">
                  <a:extLst>
                    <a:ext uri="{FF2B5EF4-FFF2-40B4-BE49-F238E27FC236}">
                      <a16:creationId xmlns:a16="http://schemas.microsoft.com/office/drawing/2014/main" id="{36BA44B5-F29F-47CA-847D-3C5025F7D3E0}"/>
                    </a:ext>
                  </a:extLst>
                </p:cNvPr>
                <p:cNvGrpSpPr/>
                <p:nvPr/>
              </p:nvGrpSpPr>
              <p:grpSpPr>
                <a:xfrm>
                  <a:off x="6997626" y="2674274"/>
                  <a:ext cx="1600306" cy="716575"/>
                  <a:chOff x="2047875" y="2406345"/>
                  <a:chExt cx="1600306" cy="716575"/>
                </a:xfrm>
              </p:grpSpPr>
              <p:pic>
                <p:nvPicPr>
                  <p:cNvPr id="542" name="Image 541">
                    <a:extLst>
                      <a:ext uri="{FF2B5EF4-FFF2-40B4-BE49-F238E27FC236}">
                        <a16:creationId xmlns:a16="http://schemas.microsoft.com/office/drawing/2014/main" id="{2631056A-8F85-4996-8A01-AAFAB1ECF8BF}"/>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43" name="Image 542">
                    <a:extLst>
                      <a:ext uri="{FF2B5EF4-FFF2-40B4-BE49-F238E27FC236}">
                        <a16:creationId xmlns:a16="http://schemas.microsoft.com/office/drawing/2014/main" id="{EDBC984E-28A5-4576-8C05-FBC9A9B5D7FD}"/>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44" name="Image 543">
                    <a:extLst>
                      <a:ext uri="{FF2B5EF4-FFF2-40B4-BE49-F238E27FC236}">
                        <a16:creationId xmlns:a16="http://schemas.microsoft.com/office/drawing/2014/main" id="{323999CB-655C-45CA-AC52-3B96DD257C64}"/>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45" name="Image 544">
                    <a:extLst>
                      <a:ext uri="{FF2B5EF4-FFF2-40B4-BE49-F238E27FC236}">
                        <a16:creationId xmlns:a16="http://schemas.microsoft.com/office/drawing/2014/main" id="{DE8C1CE8-3D2C-4C66-BB83-866688AD9155}"/>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46" name="Image 545">
                    <a:extLst>
                      <a:ext uri="{FF2B5EF4-FFF2-40B4-BE49-F238E27FC236}">
                        <a16:creationId xmlns:a16="http://schemas.microsoft.com/office/drawing/2014/main" id="{AA0B9DB1-7840-47BA-82F3-5890D73B612A}"/>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536" name="Groupe 535">
                  <a:extLst>
                    <a:ext uri="{FF2B5EF4-FFF2-40B4-BE49-F238E27FC236}">
                      <a16:creationId xmlns:a16="http://schemas.microsoft.com/office/drawing/2014/main" id="{6F6C2E4A-EEE8-48DF-89F6-F15DD6522AD8}"/>
                    </a:ext>
                  </a:extLst>
                </p:cNvPr>
                <p:cNvGrpSpPr/>
                <p:nvPr/>
              </p:nvGrpSpPr>
              <p:grpSpPr>
                <a:xfrm>
                  <a:off x="8647543" y="2674274"/>
                  <a:ext cx="1600306" cy="716575"/>
                  <a:chOff x="2047875" y="2406345"/>
                  <a:chExt cx="1600306" cy="716575"/>
                </a:xfrm>
              </p:grpSpPr>
              <p:pic>
                <p:nvPicPr>
                  <p:cNvPr id="537" name="Image 536">
                    <a:extLst>
                      <a:ext uri="{FF2B5EF4-FFF2-40B4-BE49-F238E27FC236}">
                        <a16:creationId xmlns:a16="http://schemas.microsoft.com/office/drawing/2014/main" id="{88F130BA-2C09-4E5C-A2A8-A16FE3482E48}"/>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38" name="Image 537">
                    <a:extLst>
                      <a:ext uri="{FF2B5EF4-FFF2-40B4-BE49-F238E27FC236}">
                        <a16:creationId xmlns:a16="http://schemas.microsoft.com/office/drawing/2014/main" id="{DA67DBB0-9C71-4AF9-B17B-D127294823D8}"/>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39" name="Image 538">
                    <a:extLst>
                      <a:ext uri="{FF2B5EF4-FFF2-40B4-BE49-F238E27FC236}">
                        <a16:creationId xmlns:a16="http://schemas.microsoft.com/office/drawing/2014/main" id="{ACD788DC-D67C-44E7-B89D-61CB8A26EC14}"/>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40" name="Image 539">
                    <a:extLst>
                      <a:ext uri="{FF2B5EF4-FFF2-40B4-BE49-F238E27FC236}">
                        <a16:creationId xmlns:a16="http://schemas.microsoft.com/office/drawing/2014/main" id="{73599860-32E5-423C-A578-A5EAD4BAC256}"/>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41" name="Image 540">
                    <a:extLst>
                      <a:ext uri="{FF2B5EF4-FFF2-40B4-BE49-F238E27FC236}">
                        <a16:creationId xmlns:a16="http://schemas.microsoft.com/office/drawing/2014/main" id="{9DBB98F9-745C-4707-BF1C-18590F21E890}"/>
                      </a:ext>
                    </a:extLst>
                  </p:cNvPr>
                  <p:cNvPicPr>
                    <a:picLocks noChangeAspect="1"/>
                  </p:cNvPicPr>
                  <p:nvPr/>
                </p:nvPicPr>
                <p:blipFill>
                  <a:blip r:embed="rId4"/>
                  <a:stretch>
                    <a:fillRect/>
                  </a:stretch>
                </p:blipFill>
                <p:spPr>
                  <a:xfrm>
                    <a:off x="3352686" y="2406345"/>
                    <a:ext cx="295495" cy="716575"/>
                  </a:xfrm>
                  <a:prstGeom prst="rect">
                    <a:avLst/>
                  </a:prstGeom>
                </p:spPr>
              </p:pic>
            </p:grpSp>
          </p:grpSp>
        </p:grpSp>
        <p:grpSp>
          <p:nvGrpSpPr>
            <p:cNvPr id="326" name="Groupe 325">
              <a:extLst>
                <a:ext uri="{FF2B5EF4-FFF2-40B4-BE49-F238E27FC236}">
                  <a16:creationId xmlns:a16="http://schemas.microsoft.com/office/drawing/2014/main" id="{840FBC91-21D5-4309-9324-E4D685C2546D}"/>
                </a:ext>
              </a:extLst>
            </p:cNvPr>
            <p:cNvGrpSpPr/>
            <p:nvPr/>
          </p:nvGrpSpPr>
          <p:grpSpPr>
            <a:xfrm>
              <a:off x="1353713" y="8234964"/>
              <a:ext cx="15552616" cy="451560"/>
              <a:chOff x="174687" y="2257923"/>
              <a:chExt cx="15552616" cy="451560"/>
            </a:xfrm>
          </p:grpSpPr>
          <p:grpSp>
            <p:nvGrpSpPr>
              <p:cNvPr id="421" name="Groupe 420">
                <a:extLst>
                  <a:ext uri="{FF2B5EF4-FFF2-40B4-BE49-F238E27FC236}">
                    <a16:creationId xmlns:a16="http://schemas.microsoft.com/office/drawing/2014/main" id="{4FB9805A-812C-41EB-AC7D-CEEF0F4F67FC}"/>
                  </a:ext>
                </a:extLst>
              </p:cNvPr>
              <p:cNvGrpSpPr>
                <a:grpSpLocks noChangeAspect="1"/>
              </p:cNvGrpSpPr>
              <p:nvPr/>
            </p:nvGrpSpPr>
            <p:grpSpPr>
              <a:xfrm>
                <a:off x="174687" y="2257923"/>
                <a:ext cx="5167334" cy="451560"/>
                <a:chOff x="2047875" y="2674274"/>
                <a:chExt cx="8199974" cy="716575"/>
              </a:xfrm>
            </p:grpSpPr>
            <p:grpSp>
              <p:nvGrpSpPr>
                <p:cNvPr id="484" name="Groupe 483">
                  <a:extLst>
                    <a:ext uri="{FF2B5EF4-FFF2-40B4-BE49-F238E27FC236}">
                      <a16:creationId xmlns:a16="http://schemas.microsoft.com/office/drawing/2014/main" id="{48144D3D-863C-4B64-9157-7E2A2BF624CB}"/>
                    </a:ext>
                  </a:extLst>
                </p:cNvPr>
                <p:cNvGrpSpPr/>
                <p:nvPr/>
              </p:nvGrpSpPr>
              <p:grpSpPr>
                <a:xfrm>
                  <a:off x="2047875" y="2674274"/>
                  <a:ext cx="1600306" cy="716575"/>
                  <a:chOff x="2047875" y="2406345"/>
                  <a:chExt cx="1600306" cy="716575"/>
                </a:xfrm>
              </p:grpSpPr>
              <p:pic>
                <p:nvPicPr>
                  <p:cNvPr id="524" name="Image 523">
                    <a:extLst>
                      <a:ext uri="{FF2B5EF4-FFF2-40B4-BE49-F238E27FC236}">
                        <a16:creationId xmlns:a16="http://schemas.microsoft.com/office/drawing/2014/main" id="{87B260E6-F183-40D4-A110-A847CCAB2D08}"/>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25" name="Image 524">
                    <a:extLst>
                      <a:ext uri="{FF2B5EF4-FFF2-40B4-BE49-F238E27FC236}">
                        <a16:creationId xmlns:a16="http://schemas.microsoft.com/office/drawing/2014/main" id="{4D959461-C19D-4EF5-89DE-BD2D612F62CC}"/>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26" name="Image 525">
                    <a:extLst>
                      <a:ext uri="{FF2B5EF4-FFF2-40B4-BE49-F238E27FC236}">
                        <a16:creationId xmlns:a16="http://schemas.microsoft.com/office/drawing/2014/main" id="{A279AA24-A134-4B01-B5C0-9508168B98E0}"/>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27" name="Image 526">
                    <a:extLst>
                      <a:ext uri="{FF2B5EF4-FFF2-40B4-BE49-F238E27FC236}">
                        <a16:creationId xmlns:a16="http://schemas.microsoft.com/office/drawing/2014/main" id="{6001B502-BF75-47E6-979B-9D90CEF6651F}"/>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28" name="Image 527">
                    <a:extLst>
                      <a:ext uri="{FF2B5EF4-FFF2-40B4-BE49-F238E27FC236}">
                        <a16:creationId xmlns:a16="http://schemas.microsoft.com/office/drawing/2014/main" id="{869575D6-DBE2-404B-8F7E-54E1AB22B805}"/>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85" name="Groupe 484">
                  <a:extLst>
                    <a:ext uri="{FF2B5EF4-FFF2-40B4-BE49-F238E27FC236}">
                      <a16:creationId xmlns:a16="http://schemas.microsoft.com/office/drawing/2014/main" id="{6A20DB53-6C2E-49FB-8704-B7F8D3DA327A}"/>
                    </a:ext>
                  </a:extLst>
                </p:cNvPr>
                <p:cNvGrpSpPr/>
                <p:nvPr/>
              </p:nvGrpSpPr>
              <p:grpSpPr>
                <a:xfrm>
                  <a:off x="3697792" y="2674274"/>
                  <a:ext cx="1600306" cy="716575"/>
                  <a:chOff x="2047875" y="2406345"/>
                  <a:chExt cx="1600306" cy="716575"/>
                </a:xfrm>
              </p:grpSpPr>
              <p:pic>
                <p:nvPicPr>
                  <p:cNvPr id="519" name="Image 518">
                    <a:extLst>
                      <a:ext uri="{FF2B5EF4-FFF2-40B4-BE49-F238E27FC236}">
                        <a16:creationId xmlns:a16="http://schemas.microsoft.com/office/drawing/2014/main" id="{8CB6979A-9176-4976-A6CB-74E1DC80C30C}"/>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20" name="Image 519">
                    <a:extLst>
                      <a:ext uri="{FF2B5EF4-FFF2-40B4-BE49-F238E27FC236}">
                        <a16:creationId xmlns:a16="http://schemas.microsoft.com/office/drawing/2014/main" id="{0850F157-A4AA-45D9-B3B1-A3CD50C98466}"/>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21" name="Image 520">
                    <a:extLst>
                      <a:ext uri="{FF2B5EF4-FFF2-40B4-BE49-F238E27FC236}">
                        <a16:creationId xmlns:a16="http://schemas.microsoft.com/office/drawing/2014/main" id="{B984DE34-788D-40F5-A759-2105C6831B1B}"/>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22" name="Image 521">
                    <a:extLst>
                      <a:ext uri="{FF2B5EF4-FFF2-40B4-BE49-F238E27FC236}">
                        <a16:creationId xmlns:a16="http://schemas.microsoft.com/office/drawing/2014/main" id="{F9F7175B-E032-4925-92FA-5711BCC071D2}"/>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23" name="Image 522">
                    <a:extLst>
                      <a:ext uri="{FF2B5EF4-FFF2-40B4-BE49-F238E27FC236}">
                        <a16:creationId xmlns:a16="http://schemas.microsoft.com/office/drawing/2014/main" id="{CCDE8706-D0F0-4B58-8F27-47134ACBA68F}"/>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87" name="Groupe 486">
                  <a:extLst>
                    <a:ext uri="{FF2B5EF4-FFF2-40B4-BE49-F238E27FC236}">
                      <a16:creationId xmlns:a16="http://schemas.microsoft.com/office/drawing/2014/main" id="{2CFCD479-B541-4D99-AABD-7D128B4B39AA}"/>
                    </a:ext>
                  </a:extLst>
                </p:cNvPr>
                <p:cNvGrpSpPr/>
                <p:nvPr/>
              </p:nvGrpSpPr>
              <p:grpSpPr>
                <a:xfrm>
                  <a:off x="5347709" y="2674274"/>
                  <a:ext cx="1600306" cy="716575"/>
                  <a:chOff x="2047875" y="2406345"/>
                  <a:chExt cx="1600306" cy="716575"/>
                </a:xfrm>
              </p:grpSpPr>
              <p:pic>
                <p:nvPicPr>
                  <p:cNvPr id="514" name="Image 513">
                    <a:extLst>
                      <a:ext uri="{FF2B5EF4-FFF2-40B4-BE49-F238E27FC236}">
                        <a16:creationId xmlns:a16="http://schemas.microsoft.com/office/drawing/2014/main" id="{FF26A496-9CA1-474C-953B-961AD7164347}"/>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15" name="Image 514">
                    <a:extLst>
                      <a:ext uri="{FF2B5EF4-FFF2-40B4-BE49-F238E27FC236}">
                        <a16:creationId xmlns:a16="http://schemas.microsoft.com/office/drawing/2014/main" id="{A28FB1CD-9303-4A44-972C-7241E2E0D841}"/>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16" name="Image 515">
                    <a:extLst>
                      <a:ext uri="{FF2B5EF4-FFF2-40B4-BE49-F238E27FC236}">
                        <a16:creationId xmlns:a16="http://schemas.microsoft.com/office/drawing/2014/main" id="{5B7CA543-E06B-46E6-A80B-0EA040F7A90C}"/>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17" name="Image 516">
                    <a:extLst>
                      <a:ext uri="{FF2B5EF4-FFF2-40B4-BE49-F238E27FC236}">
                        <a16:creationId xmlns:a16="http://schemas.microsoft.com/office/drawing/2014/main" id="{5B629F96-F7E6-4CFD-8A9B-7867238C84A0}"/>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18" name="Image 517">
                    <a:extLst>
                      <a:ext uri="{FF2B5EF4-FFF2-40B4-BE49-F238E27FC236}">
                        <a16:creationId xmlns:a16="http://schemas.microsoft.com/office/drawing/2014/main" id="{26669A8D-F557-4CF9-B933-575598B056FC}"/>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94" name="Groupe 493">
                  <a:extLst>
                    <a:ext uri="{FF2B5EF4-FFF2-40B4-BE49-F238E27FC236}">
                      <a16:creationId xmlns:a16="http://schemas.microsoft.com/office/drawing/2014/main" id="{87A9E67B-F800-486C-B499-E0A3B85943BD}"/>
                    </a:ext>
                  </a:extLst>
                </p:cNvPr>
                <p:cNvGrpSpPr/>
                <p:nvPr/>
              </p:nvGrpSpPr>
              <p:grpSpPr>
                <a:xfrm>
                  <a:off x="6997626" y="2674274"/>
                  <a:ext cx="1600306" cy="716575"/>
                  <a:chOff x="2047875" y="2406345"/>
                  <a:chExt cx="1600306" cy="716575"/>
                </a:xfrm>
              </p:grpSpPr>
              <p:pic>
                <p:nvPicPr>
                  <p:cNvPr id="509" name="Image 508">
                    <a:extLst>
                      <a:ext uri="{FF2B5EF4-FFF2-40B4-BE49-F238E27FC236}">
                        <a16:creationId xmlns:a16="http://schemas.microsoft.com/office/drawing/2014/main" id="{82B8FC6E-D943-45AE-BF38-3D4FF2A292D8}"/>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10" name="Image 509">
                    <a:extLst>
                      <a:ext uri="{FF2B5EF4-FFF2-40B4-BE49-F238E27FC236}">
                        <a16:creationId xmlns:a16="http://schemas.microsoft.com/office/drawing/2014/main" id="{292F2E09-62E1-4769-ADD1-CB9E630E8065}"/>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11" name="Image 510">
                    <a:extLst>
                      <a:ext uri="{FF2B5EF4-FFF2-40B4-BE49-F238E27FC236}">
                        <a16:creationId xmlns:a16="http://schemas.microsoft.com/office/drawing/2014/main" id="{A2BB5AEA-0D08-44B3-AD63-B128029AF2DF}"/>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12" name="Image 511">
                    <a:extLst>
                      <a:ext uri="{FF2B5EF4-FFF2-40B4-BE49-F238E27FC236}">
                        <a16:creationId xmlns:a16="http://schemas.microsoft.com/office/drawing/2014/main" id="{C750F6FF-AE76-489D-9D4E-D700185D198A}"/>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13" name="Image 512">
                    <a:extLst>
                      <a:ext uri="{FF2B5EF4-FFF2-40B4-BE49-F238E27FC236}">
                        <a16:creationId xmlns:a16="http://schemas.microsoft.com/office/drawing/2014/main" id="{E1F479F8-31E2-4B54-8384-6D131C94F5F1}"/>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99" name="Groupe 498">
                  <a:extLst>
                    <a:ext uri="{FF2B5EF4-FFF2-40B4-BE49-F238E27FC236}">
                      <a16:creationId xmlns:a16="http://schemas.microsoft.com/office/drawing/2014/main" id="{76E706E6-EAD0-4253-9DBA-5373A8EA4AC9}"/>
                    </a:ext>
                  </a:extLst>
                </p:cNvPr>
                <p:cNvGrpSpPr/>
                <p:nvPr/>
              </p:nvGrpSpPr>
              <p:grpSpPr>
                <a:xfrm>
                  <a:off x="8647543" y="2674274"/>
                  <a:ext cx="1600306" cy="716575"/>
                  <a:chOff x="2047875" y="2406345"/>
                  <a:chExt cx="1600306" cy="716575"/>
                </a:xfrm>
              </p:grpSpPr>
              <p:pic>
                <p:nvPicPr>
                  <p:cNvPr id="501" name="Image 500">
                    <a:extLst>
                      <a:ext uri="{FF2B5EF4-FFF2-40B4-BE49-F238E27FC236}">
                        <a16:creationId xmlns:a16="http://schemas.microsoft.com/office/drawing/2014/main" id="{4ED60AD6-C22D-42EB-A61D-21B5A722A673}"/>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502" name="Image 501">
                    <a:extLst>
                      <a:ext uri="{FF2B5EF4-FFF2-40B4-BE49-F238E27FC236}">
                        <a16:creationId xmlns:a16="http://schemas.microsoft.com/office/drawing/2014/main" id="{C61E3A06-CDB4-4B84-B392-90794BD30ED0}"/>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504" name="Image 503">
                    <a:extLst>
                      <a:ext uri="{FF2B5EF4-FFF2-40B4-BE49-F238E27FC236}">
                        <a16:creationId xmlns:a16="http://schemas.microsoft.com/office/drawing/2014/main" id="{EAB94783-B197-4747-8CD9-B095E9C58A6C}"/>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507" name="Image 506">
                    <a:extLst>
                      <a:ext uri="{FF2B5EF4-FFF2-40B4-BE49-F238E27FC236}">
                        <a16:creationId xmlns:a16="http://schemas.microsoft.com/office/drawing/2014/main" id="{2A38049E-63F9-4EBC-BDEF-6BBF9620342C}"/>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508" name="Image 507">
                    <a:extLst>
                      <a:ext uri="{FF2B5EF4-FFF2-40B4-BE49-F238E27FC236}">
                        <a16:creationId xmlns:a16="http://schemas.microsoft.com/office/drawing/2014/main" id="{39312176-56B9-4019-8D7B-94B0BB0CFD88}"/>
                      </a:ext>
                    </a:extLst>
                  </p:cNvPr>
                  <p:cNvPicPr>
                    <a:picLocks noChangeAspect="1"/>
                  </p:cNvPicPr>
                  <p:nvPr/>
                </p:nvPicPr>
                <p:blipFill>
                  <a:blip r:embed="rId4"/>
                  <a:stretch>
                    <a:fillRect/>
                  </a:stretch>
                </p:blipFill>
                <p:spPr>
                  <a:xfrm>
                    <a:off x="3352686" y="2406345"/>
                    <a:ext cx="295495" cy="716575"/>
                  </a:xfrm>
                  <a:prstGeom prst="rect">
                    <a:avLst/>
                  </a:prstGeom>
                </p:spPr>
              </p:pic>
            </p:grpSp>
          </p:grpSp>
          <p:grpSp>
            <p:nvGrpSpPr>
              <p:cNvPr id="422" name="Groupe 421">
                <a:extLst>
                  <a:ext uri="{FF2B5EF4-FFF2-40B4-BE49-F238E27FC236}">
                    <a16:creationId xmlns:a16="http://schemas.microsoft.com/office/drawing/2014/main" id="{D41C1481-C4C5-4824-BEF7-3A7FF448041F}"/>
                  </a:ext>
                </a:extLst>
              </p:cNvPr>
              <p:cNvGrpSpPr>
                <a:grpSpLocks noChangeAspect="1"/>
              </p:cNvGrpSpPr>
              <p:nvPr/>
            </p:nvGrpSpPr>
            <p:grpSpPr>
              <a:xfrm>
                <a:off x="5367328" y="2257923"/>
                <a:ext cx="5167334" cy="451560"/>
                <a:chOff x="2047875" y="2674274"/>
                <a:chExt cx="8199974" cy="716575"/>
              </a:xfrm>
            </p:grpSpPr>
            <p:grpSp>
              <p:nvGrpSpPr>
                <p:cNvPr id="454" name="Groupe 453">
                  <a:extLst>
                    <a:ext uri="{FF2B5EF4-FFF2-40B4-BE49-F238E27FC236}">
                      <a16:creationId xmlns:a16="http://schemas.microsoft.com/office/drawing/2014/main" id="{70D3892F-6BA5-45CD-8F28-3F10F78C0E6F}"/>
                    </a:ext>
                  </a:extLst>
                </p:cNvPr>
                <p:cNvGrpSpPr/>
                <p:nvPr/>
              </p:nvGrpSpPr>
              <p:grpSpPr>
                <a:xfrm>
                  <a:off x="2047875" y="2674274"/>
                  <a:ext cx="1600306" cy="716575"/>
                  <a:chOff x="2047875" y="2406345"/>
                  <a:chExt cx="1600306" cy="716575"/>
                </a:xfrm>
              </p:grpSpPr>
              <p:pic>
                <p:nvPicPr>
                  <p:cNvPr id="479" name="Image 478">
                    <a:extLst>
                      <a:ext uri="{FF2B5EF4-FFF2-40B4-BE49-F238E27FC236}">
                        <a16:creationId xmlns:a16="http://schemas.microsoft.com/office/drawing/2014/main" id="{FF2C13F3-8C63-4E80-956F-BFAA7CAB5303}"/>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80" name="Image 479">
                    <a:extLst>
                      <a:ext uri="{FF2B5EF4-FFF2-40B4-BE49-F238E27FC236}">
                        <a16:creationId xmlns:a16="http://schemas.microsoft.com/office/drawing/2014/main" id="{B71C580D-5F40-4D3D-84B1-8460E739BDAB}"/>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81" name="Image 480">
                    <a:extLst>
                      <a:ext uri="{FF2B5EF4-FFF2-40B4-BE49-F238E27FC236}">
                        <a16:creationId xmlns:a16="http://schemas.microsoft.com/office/drawing/2014/main" id="{5457B509-7F32-4BB6-9EE5-565D0A5B6282}"/>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82" name="Image 481">
                    <a:extLst>
                      <a:ext uri="{FF2B5EF4-FFF2-40B4-BE49-F238E27FC236}">
                        <a16:creationId xmlns:a16="http://schemas.microsoft.com/office/drawing/2014/main" id="{9E13EEB7-B65A-429B-B855-E3FDEF5ACE68}"/>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83" name="Image 482">
                    <a:extLst>
                      <a:ext uri="{FF2B5EF4-FFF2-40B4-BE49-F238E27FC236}">
                        <a16:creationId xmlns:a16="http://schemas.microsoft.com/office/drawing/2014/main" id="{69D8D34E-A68B-47D8-80BB-5D1A6DC3362F}"/>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55" name="Groupe 454">
                  <a:extLst>
                    <a:ext uri="{FF2B5EF4-FFF2-40B4-BE49-F238E27FC236}">
                      <a16:creationId xmlns:a16="http://schemas.microsoft.com/office/drawing/2014/main" id="{C8643911-BDD3-48DF-A252-7AEA44F4538A}"/>
                    </a:ext>
                  </a:extLst>
                </p:cNvPr>
                <p:cNvGrpSpPr/>
                <p:nvPr/>
              </p:nvGrpSpPr>
              <p:grpSpPr>
                <a:xfrm>
                  <a:off x="3697792" y="2674274"/>
                  <a:ext cx="1600306" cy="716575"/>
                  <a:chOff x="2047875" y="2406345"/>
                  <a:chExt cx="1600306" cy="716575"/>
                </a:xfrm>
              </p:grpSpPr>
              <p:pic>
                <p:nvPicPr>
                  <p:cNvPr id="474" name="Image 473">
                    <a:extLst>
                      <a:ext uri="{FF2B5EF4-FFF2-40B4-BE49-F238E27FC236}">
                        <a16:creationId xmlns:a16="http://schemas.microsoft.com/office/drawing/2014/main" id="{0B9F2838-9AA4-4486-9499-1DC2ACFB7BB6}"/>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75" name="Image 474">
                    <a:extLst>
                      <a:ext uri="{FF2B5EF4-FFF2-40B4-BE49-F238E27FC236}">
                        <a16:creationId xmlns:a16="http://schemas.microsoft.com/office/drawing/2014/main" id="{701E5DE6-3091-4378-B8F5-D14B9FD127D2}"/>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76" name="Image 475">
                    <a:extLst>
                      <a:ext uri="{FF2B5EF4-FFF2-40B4-BE49-F238E27FC236}">
                        <a16:creationId xmlns:a16="http://schemas.microsoft.com/office/drawing/2014/main" id="{F23A527F-0C98-4059-8D0D-5E504EB94335}"/>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77" name="Image 476">
                    <a:extLst>
                      <a:ext uri="{FF2B5EF4-FFF2-40B4-BE49-F238E27FC236}">
                        <a16:creationId xmlns:a16="http://schemas.microsoft.com/office/drawing/2014/main" id="{AF9BEBF9-5C57-499A-9F03-BA51971B0E46}"/>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78" name="Image 477">
                    <a:extLst>
                      <a:ext uri="{FF2B5EF4-FFF2-40B4-BE49-F238E27FC236}">
                        <a16:creationId xmlns:a16="http://schemas.microsoft.com/office/drawing/2014/main" id="{672FDD1B-2B85-4D87-BBAB-0DC530596F54}"/>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56" name="Groupe 455">
                  <a:extLst>
                    <a:ext uri="{FF2B5EF4-FFF2-40B4-BE49-F238E27FC236}">
                      <a16:creationId xmlns:a16="http://schemas.microsoft.com/office/drawing/2014/main" id="{DAFF0923-2207-4903-8D68-A815EC25D61C}"/>
                    </a:ext>
                  </a:extLst>
                </p:cNvPr>
                <p:cNvGrpSpPr/>
                <p:nvPr/>
              </p:nvGrpSpPr>
              <p:grpSpPr>
                <a:xfrm>
                  <a:off x="5347709" y="2674274"/>
                  <a:ext cx="1600306" cy="716575"/>
                  <a:chOff x="2047875" y="2406345"/>
                  <a:chExt cx="1600306" cy="716575"/>
                </a:xfrm>
              </p:grpSpPr>
              <p:pic>
                <p:nvPicPr>
                  <p:cNvPr id="469" name="Image 468">
                    <a:extLst>
                      <a:ext uri="{FF2B5EF4-FFF2-40B4-BE49-F238E27FC236}">
                        <a16:creationId xmlns:a16="http://schemas.microsoft.com/office/drawing/2014/main" id="{CDF4E8A0-C8F4-4E4D-8E4B-89145D707E1E}"/>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70" name="Image 469">
                    <a:extLst>
                      <a:ext uri="{FF2B5EF4-FFF2-40B4-BE49-F238E27FC236}">
                        <a16:creationId xmlns:a16="http://schemas.microsoft.com/office/drawing/2014/main" id="{08CBF433-0D63-4382-82E7-91B6EE2AA341}"/>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71" name="Image 470">
                    <a:extLst>
                      <a:ext uri="{FF2B5EF4-FFF2-40B4-BE49-F238E27FC236}">
                        <a16:creationId xmlns:a16="http://schemas.microsoft.com/office/drawing/2014/main" id="{2D750F15-17F1-4272-B263-6538F55B45D9}"/>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72" name="Image 471">
                    <a:extLst>
                      <a:ext uri="{FF2B5EF4-FFF2-40B4-BE49-F238E27FC236}">
                        <a16:creationId xmlns:a16="http://schemas.microsoft.com/office/drawing/2014/main" id="{26BA2B33-B92E-4C99-B62F-4884A422EA28}"/>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73" name="Image 472">
                    <a:extLst>
                      <a:ext uri="{FF2B5EF4-FFF2-40B4-BE49-F238E27FC236}">
                        <a16:creationId xmlns:a16="http://schemas.microsoft.com/office/drawing/2014/main" id="{67669291-2B6B-452F-A8DE-8119B43591C2}"/>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57" name="Groupe 456">
                  <a:extLst>
                    <a:ext uri="{FF2B5EF4-FFF2-40B4-BE49-F238E27FC236}">
                      <a16:creationId xmlns:a16="http://schemas.microsoft.com/office/drawing/2014/main" id="{2EA51908-1AFC-4A28-8912-83034484F890}"/>
                    </a:ext>
                  </a:extLst>
                </p:cNvPr>
                <p:cNvGrpSpPr/>
                <p:nvPr/>
              </p:nvGrpSpPr>
              <p:grpSpPr>
                <a:xfrm>
                  <a:off x="6997626" y="2674274"/>
                  <a:ext cx="1600306" cy="716575"/>
                  <a:chOff x="2047875" y="2406345"/>
                  <a:chExt cx="1600306" cy="716575"/>
                </a:xfrm>
              </p:grpSpPr>
              <p:pic>
                <p:nvPicPr>
                  <p:cNvPr id="464" name="Image 463">
                    <a:extLst>
                      <a:ext uri="{FF2B5EF4-FFF2-40B4-BE49-F238E27FC236}">
                        <a16:creationId xmlns:a16="http://schemas.microsoft.com/office/drawing/2014/main" id="{2CDB7788-683C-4BEE-B932-1B7FD8527039}"/>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65" name="Image 464">
                    <a:extLst>
                      <a:ext uri="{FF2B5EF4-FFF2-40B4-BE49-F238E27FC236}">
                        <a16:creationId xmlns:a16="http://schemas.microsoft.com/office/drawing/2014/main" id="{53CC1062-6B99-49E7-8C13-821CC6590B37}"/>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66" name="Image 465">
                    <a:extLst>
                      <a:ext uri="{FF2B5EF4-FFF2-40B4-BE49-F238E27FC236}">
                        <a16:creationId xmlns:a16="http://schemas.microsoft.com/office/drawing/2014/main" id="{3D530FA6-027B-4A77-A9C1-6F2C9D3A55ED}"/>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67" name="Image 466">
                    <a:extLst>
                      <a:ext uri="{FF2B5EF4-FFF2-40B4-BE49-F238E27FC236}">
                        <a16:creationId xmlns:a16="http://schemas.microsoft.com/office/drawing/2014/main" id="{8A48D987-0728-4189-A6D6-1EB889D7364E}"/>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68" name="Image 467">
                    <a:extLst>
                      <a:ext uri="{FF2B5EF4-FFF2-40B4-BE49-F238E27FC236}">
                        <a16:creationId xmlns:a16="http://schemas.microsoft.com/office/drawing/2014/main" id="{2F0812D6-BC3A-44DF-BB95-879CE20082BC}"/>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58" name="Groupe 457">
                  <a:extLst>
                    <a:ext uri="{FF2B5EF4-FFF2-40B4-BE49-F238E27FC236}">
                      <a16:creationId xmlns:a16="http://schemas.microsoft.com/office/drawing/2014/main" id="{5D8D07EA-0A4C-4C5A-82B8-D234493A009F}"/>
                    </a:ext>
                  </a:extLst>
                </p:cNvPr>
                <p:cNvGrpSpPr/>
                <p:nvPr/>
              </p:nvGrpSpPr>
              <p:grpSpPr>
                <a:xfrm>
                  <a:off x="8647543" y="2674274"/>
                  <a:ext cx="1600306" cy="716575"/>
                  <a:chOff x="2047875" y="2406345"/>
                  <a:chExt cx="1600306" cy="716575"/>
                </a:xfrm>
              </p:grpSpPr>
              <p:pic>
                <p:nvPicPr>
                  <p:cNvPr id="459" name="Image 458">
                    <a:extLst>
                      <a:ext uri="{FF2B5EF4-FFF2-40B4-BE49-F238E27FC236}">
                        <a16:creationId xmlns:a16="http://schemas.microsoft.com/office/drawing/2014/main" id="{3B44AF88-E2F4-407B-B44D-65F2C6CC95E9}"/>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60" name="Image 459">
                    <a:extLst>
                      <a:ext uri="{FF2B5EF4-FFF2-40B4-BE49-F238E27FC236}">
                        <a16:creationId xmlns:a16="http://schemas.microsoft.com/office/drawing/2014/main" id="{182E0AEC-DD99-4D61-B021-C85B9465316E}"/>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61" name="Image 460">
                    <a:extLst>
                      <a:ext uri="{FF2B5EF4-FFF2-40B4-BE49-F238E27FC236}">
                        <a16:creationId xmlns:a16="http://schemas.microsoft.com/office/drawing/2014/main" id="{BD77D1A4-0DCD-4809-9A17-8BFFF1B77C3A}"/>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62" name="Image 461">
                    <a:extLst>
                      <a:ext uri="{FF2B5EF4-FFF2-40B4-BE49-F238E27FC236}">
                        <a16:creationId xmlns:a16="http://schemas.microsoft.com/office/drawing/2014/main" id="{A8FA4EA7-9887-4719-B90A-C120B80C1FFA}"/>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63" name="Image 462">
                    <a:extLst>
                      <a:ext uri="{FF2B5EF4-FFF2-40B4-BE49-F238E27FC236}">
                        <a16:creationId xmlns:a16="http://schemas.microsoft.com/office/drawing/2014/main" id="{D0558D46-8CD3-4134-8B06-A4232469DB36}"/>
                      </a:ext>
                    </a:extLst>
                  </p:cNvPr>
                  <p:cNvPicPr>
                    <a:picLocks noChangeAspect="1"/>
                  </p:cNvPicPr>
                  <p:nvPr/>
                </p:nvPicPr>
                <p:blipFill>
                  <a:blip r:embed="rId4"/>
                  <a:stretch>
                    <a:fillRect/>
                  </a:stretch>
                </p:blipFill>
                <p:spPr>
                  <a:xfrm>
                    <a:off x="3352686" y="2406345"/>
                    <a:ext cx="295495" cy="716575"/>
                  </a:xfrm>
                  <a:prstGeom prst="rect">
                    <a:avLst/>
                  </a:prstGeom>
                </p:spPr>
              </p:pic>
            </p:grpSp>
          </p:grpSp>
          <p:grpSp>
            <p:nvGrpSpPr>
              <p:cNvPr id="423" name="Groupe 422">
                <a:extLst>
                  <a:ext uri="{FF2B5EF4-FFF2-40B4-BE49-F238E27FC236}">
                    <a16:creationId xmlns:a16="http://schemas.microsoft.com/office/drawing/2014/main" id="{0C2A7258-A0A2-4A30-95CC-FA202432974C}"/>
                  </a:ext>
                </a:extLst>
              </p:cNvPr>
              <p:cNvGrpSpPr>
                <a:grpSpLocks noChangeAspect="1"/>
              </p:cNvGrpSpPr>
              <p:nvPr/>
            </p:nvGrpSpPr>
            <p:grpSpPr>
              <a:xfrm>
                <a:off x="10559969" y="2257923"/>
                <a:ext cx="5167334" cy="451560"/>
                <a:chOff x="2047875" y="2674274"/>
                <a:chExt cx="8199974" cy="716575"/>
              </a:xfrm>
            </p:grpSpPr>
            <p:grpSp>
              <p:nvGrpSpPr>
                <p:cNvPr id="424" name="Groupe 423">
                  <a:extLst>
                    <a:ext uri="{FF2B5EF4-FFF2-40B4-BE49-F238E27FC236}">
                      <a16:creationId xmlns:a16="http://schemas.microsoft.com/office/drawing/2014/main" id="{7DA91DA3-8B89-47B8-811E-52AF36FB25B1}"/>
                    </a:ext>
                  </a:extLst>
                </p:cNvPr>
                <p:cNvGrpSpPr/>
                <p:nvPr/>
              </p:nvGrpSpPr>
              <p:grpSpPr>
                <a:xfrm>
                  <a:off x="2047875" y="2674274"/>
                  <a:ext cx="1600306" cy="716575"/>
                  <a:chOff x="2047875" y="2406345"/>
                  <a:chExt cx="1600306" cy="716575"/>
                </a:xfrm>
              </p:grpSpPr>
              <p:pic>
                <p:nvPicPr>
                  <p:cNvPr id="449" name="Image 448">
                    <a:extLst>
                      <a:ext uri="{FF2B5EF4-FFF2-40B4-BE49-F238E27FC236}">
                        <a16:creationId xmlns:a16="http://schemas.microsoft.com/office/drawing/2014/main" id="{0B6D4DD6-CF7A-4646-80E1-50408D8B477B}"/>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50" name="Image 449">
                    <a:extLst>
                      <a:ext uri="{FF2B5EF4-FFF2-40B4-BE49-F238E27FC236}">
                        <a16:creationId xmlns:a16="http://schemas.microsoft.com/office/drawing/2014/main" id="{8E1A9D9E-EE0F-4D7B-AD39-BCFDEDB71C72}"/>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51" name="Image 450">
                    <a:extLst>
                      <a:ext uri="{FF2B5EF4-FFF2-40B4-BE49-F238E27FC236}">
                        <a16:creationId xmlns:a16="http://schemas.microsoft.com/office/drawing/2014/main" id="{84606E36-9376-4390-AEFD-E772D3497FCF}"/>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52" name="Image 451">
                    <a:extLst>
                      <a:ext uri="{FF2B5EF4-FFF2-40B4-BE49-F238E27FC236}">
                        <a16:creationId xmlns:a16="http://schemas.microsoft.com/office/drawing/2014/main" id="{22E73676-0A89-4CF4-ADEF-2701AD3521FB}"/>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53" name="Image 452">
                    <a:extLst>
                      <a:ext uri="{FF2B5EF4-FFF2-40B4-BE49-F238E27FC236}">
                        <a16:creationId xmlns:a16="http://schemas.microsoft.com/office/drawing/2014/main" id="{2923D44F-5059-456F-AF9D-A608A013AE94}"/>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25" name="Groupe 424">
                  <a:extLst>
                    <a:ext uri="{FF2B5EF4-FFF2-40B4-BE49-F238E27FC236}">
                      <a16:creationId xmlns:a16="http://schemas.microsoft.com/office/drawing/2014/main" id="{24EC14EB-98D8-495F-A6A2-E0019A704B82}"/>
                    </a:ext>
                  </a:extLst>
                </p:cNvPr>
                <p:cNvGrpSpPr/>
                <p:nvPr/>
              </p:nvGrpSpPr>
              <p:grpSpPr>
                <a:xfrm>
                  <a:off x="3697792" y="2674274"/>
                  <a:ext cx="1600306" cy="716575"/>
                  <a:chOff x="2047875" y="2406345"/>
                  <a:chExt cx="1600306" cy="716575"/>
                </a:xfrm>
              </p:grpSpPr>
              <p:pic>
                <p:nvPicPr>
                  <p:cNvPr id="444" name="Image 443">
                    <a:extLst>
                      <a:ext uri="{FF2B5EF4-FFF2-40B4-BE49-F238E27FC236}">
                        <a16:creationId xmlns:a16="http://schemas.microsoft.com/office/drawing/2014/main" id="{1EC4DDC3-C373-4C3E-A985-F016A5F251FF}"/>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45" name="Image 444">
                    <a:extLst>
                      <a:ext uri="{FF2B5EF4-FFF2-40B4-BE49-F238E27FC236}">
                        <a16:creationId xmlns:a16="http://schemas.microsoft.com/office/drawing/2014/main" id="{9E9EA719-3AC0-4546-BEE7-2A42B07DAE79}"/>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46" name="Image 445">
                    <a:extLst>
                      <a:ext uri="{FF2B5EF4-FFF2-40B4-BE49-F238E27FC236}">
                        <a16:creationId xmlns:a16="http://schemas.microsoft.com/office/drawing/2014/main" id="{FF41C293-697C-4CD2-B36B-546A960357A6}"/>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47" name="Image 446">
                    <a:extLst>
                      <a:ext uri="{FF2B5EF4-FFF2-40B4-BE49-F238E27FC236}">
                        <a16:creationId xmlns:a16="http://schemas.microsoft.com/office/drawing/2014/main" id="{FA17EF29-08C2-4107-8A33-62A56F66327B}"/>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48" name="Image 447">
                    <a:extLst>
                      <a:ext uri="{FF2B5EF4-FFF2-40B4-BE49-F238E27FC236}">
                        <a16:creationId xmlns:a16="http://schemas.microsoft.com/office/drawing/2014/main" id="{07A03FE5-4ADD-41D0-A52E-924600B0395F}"/>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26" name="Groupe 425">
                  <a:extLst>
                    <a:ext uri="{FF2B5EF4-FFF2-40B4-BE49-F238E27FC236}">
                      <a16:creationId xmlns:a16="http://schemas.microsoft.com/office/drawing/2014/main" id="{9F41633E-9261-4DDD-8420-D3CD0B7733DA}"/>
                    </a:ext>
                  </a:extLst>
                </p:cNvPr>
                <p:cNvGrpSpPr/>
                <p:nvPr/>
              </p:nvGrpSpPr>
              <p:grpSpPr>
                <a:xfrm>
                  <a:off x="5347709" y="2674274"/>
                  <a:ext cx="1600306" cy="716575"/>
                  <a:chOff x="2047875" y="2406345"/>
                  <a:chExt cx="1600306" cy="716575"/>
                </a:xfrm>
              </p:grpSpPr>
              <p:pic>
                <p:nvPicPr>
                  <p:cNvPr id="439" name="Image 438">
                    <a:extLst>
                      <a:ext uri="{FF2B5EF4-FFF2-40B4-BE49-F238E27FC236}">
                        <a16:creationId xmlns:a16="http://schemas.microsoft.com/office/drawing/2014/main" id="{8940FF64-D5EB-410E-860F-621A52112A21}"/>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40" name="Image 439">
                    <a:extLst>
                      <a:ext uri="{FF2B5EF4-FFF2-40B4-BE49-F238E27FC236}">
                        <a16:creationId xmlns:a16="http://schemas.microsoft.com/office/drawing/2014/main" id="{1A88D157-EB65-4EAC-BA8D-9B8D026A8871}"/>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41" name="Image 440">
                    <a:extLst>
                      <a:ext uri="{FF2B5EF4-FFF2-40B4-BE49-F238E27FC236}">
                        <a16:creationId xmlns:a16="http://schemas.microsoft.com/office/drawing/2014/main" id="{E0988648-C22B-4A7A-B7FD-EBE1CA48BE1D}"/>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42" name="Image 441">
                    <a:extLst>
                      <a:ext uri="{FF2B5EF4-FFF2-40B4-BE49-F238E27FC236}">
                        <a16:creationId xmlns:a16="http://schemas.microsoft.com/office/drawing/2014/main" id="{2858A34C-9295-45E9-B655-9BD30E7A7FE4}"/>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43" name="Image 442">
                    <a:extLst>
                      <a:ext uri="{FF2B5EF4-FFF2-40B4-BE49-F238E27FC236}">
                        <a16:creationId xmlns:a16="http://schemas.microsoft.com/office/drawing/2014/main" id="{8DBCA4B7-B345-47FA-BAA9-0FD16A56B7E2}"/>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27" name="Groupe 426">
                  <a:extLst>
                    <a:ext uri="{FF2B5EF4-FFF2-40B4-BE49-F238E27FC236}">
                      <a16:creationId xmlns:a16="http://schemas.microsoft.com/office/drawing/2014/main" id="{D0D68124-46F3-4FA7-8560-B47840F92183}"/>
                    </a:ext>
                  </a:extLst>
                </p:cNvPr>
                <p:cNvGrpSpPr/>
                <p:nvPr/>
              </p:nvGrpSpPr>
              <p:grpSpPr>
                <a:xfrm>
                  <a:off x="6997626" y="2674274"/>
                  <a:ext cx="1600306" cy="716575"/>
                  <a:chOff x="2047875" y="2406345"/>
                  <a:chExt cx="1600306" cy="716575"/>
                </a:xfrm>
              </p:grpSpPr>
              <p:pic>
                <p:nvPicPr>
                  <p:cNvPr id="434" name="Image 433">
                    <a:extLst>
                      <a:ext uri="{FF2B5EF4-FFF2-40B4-BE49-F238E27FC236}">
                        <a16:creationId xmlns:a16="http://schemas.microsoft.com/office/drawing/2014/main" id="{41C8AFA9-B91C-445B-924D-9E858ECE32D3}"/>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35" name="Image 434">
                    <a:extLst>
                      <a:ext uri="{FF2B5EF4-FFF2-40B4-BE49-F238E27FC236}">
                        <a16:creationId xmlns:a16="http://schemas.microsoft.com/office/drawing/2014/main" id="{54844827-08B3-4AFB-9BB7-7FAB6942CEEA}"/>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36" name="Image 435">
                    <a:extLst>
                      <a:ext uri="{FF2B5EF4-FFF2-40B4-BE49-F238E27FC236}">
                        <a16:creationId xmlns:a16="http://schemas.microsoft.com/office/drawing/2014/main" id="{F107C803-8063-43DE-AF1A-54F44ECEE4F6}"/>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37" name="Image 436">
                    <a:extLst>
                      <a:ext uri="{FF2B5EF4-FFF2-40B4-BE49-F238E27FC236}">
                        <a16:creationId xmlns:a16="http://schemas.microsoft.com/office/drawing/2014/main" id="{1CEAA26F-A811-4ED3-9794-6ABED36C83C3}"/>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38" name="Image 437">
                    <a:extLst>
                      <a:ext uri="{FF2B5EF4-FFF2-40B4-BE49-F238E27FC236}">
                        <a16:creationId xmlns:a16="http://schemas.microsoft.com/office/drawing/2014/main" id="{7F7D5C78-2592-4481-BACF-39EA16FBF3DE}"/>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428" name="Groupe 427">
                  <a:extLst>
                    <a:ext uri="{FF2B5EF4-FFF2-40B4-BE49-F238E27FC236}">
                      <a16:creationId xmlns:a16="http://schemas.microsoft.com/office/drawing/2014/main" id="{D58030F7-EA8F-4EB7-9A11-AA552693CCCC}"/>
                    </a:ext>
                  </a:extLst>
                </p:cNvPr>
                <p:cNvGrpSpPr/>
                <p:nvPr/>
              </p:nvGrpSpPr>
              <p:grpSpPr>
                <a:xfrm>
                  <a:off x="8647543" y="2674274"/>
                  <a:ext cx="1600306" cy="716575"/>
                  <a:chOff x="2047875" y="2406345"/>
                  <a:chExt cx="1600306" cy="716575"/>
                </a:xfrm>
              </p:grpSpPr>
              <p:pic>
                <p:nvPicPr>
                  <p:cNvPr id="429" name="Image 428">
                    <a:extLst>
                      <a:ext uri="{FF2B5EF4-FFF2-40B4-BE49-F238E27FC236}">
                        <a16:creationId xmlns:a16="http://schemas.microsoft.com/office/drawing/2014/main" id="{01506260-02CE-41CD-BFFC-E8F13C76569A}"/>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30" name="Image 429">
                    <a:extLst>
                      <a:ext uri="{FF2B5EF4-FFF2-40B4-BE49-F238E27FC236}">
                        <a16:creationId xmlns:a16="http://schemas.microsoft.com/office/drawing/2014/main" id="{04A79D89-15C0-4478-8FAE-6F9BD14C2FB0}"/>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31" name="Image 430">
                    <a:extLst>
                      <a:ext uri="{FF2B5EF4-FFF2-40B4-BE49-F238E27FC236}">
                        <a16:creationId xmlns:a16="http://schemas.microsoft.com/office/drawing/2014/main" id="{AF09E09D-290A-4DDA-B401-95FCD0A6F88A}"/>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32" name="Image 431">
                    <a:extLst>
                      <a:ext uri="{FF2B5EF4-FFF2-40B4-BE49-F238E27FC236}">
                        <a16:creationId xmlns:a16="http://schemas.microsoft.com/office/drawing/2014/main" id="{B35A53CB-6D26-4FAE-99A7-25BB6B359BBE}"/>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33" name="Image 432">
                    <a:extLst>
                      <a:ext uri="{FF2B5EF4-FFF2-40B4-BE49-F238E27FC236}">
                        <a16:creationId xmlns:a16="http://schemas.microsoft.com/office/drawing/2014/main" id="{D2DD24B1-5ECA-4BF3-ADDB-1006E2225528}"/>
                      </a:ext>
                    </a:extLst>
                  </p:cNvPr>
                  <p:cNvPicPr>
                    <a:picLocks noChangeAspect="1"/>
                  </p:cNvPicPr>
                  <p:nvPr/>
                </p:nvPicPr>
                <p:blipFill>
                  <a:blip r:embed="rId4"/>
                  <a:stretch>
                    <a:fillRect/>
                  </a:stretch>
                </p:blipFill>
                <p:spPr>
                  <a:xfrm>
                    <a:off x="3352686" y="2406345"/>
                    <a:ext cx="295495" cy="716575"/>
                  </a:xfrm>
                  <a:prstGeom prst="rect">
                    <a:avLst/>
                  </a:prstGeom>
                </p:spPr>
              </p:pic>
            </p:grpSp>
          </p:grpSp>
        </p:grpSp>
        <p:grpSp>
          <p:nvGrpSpPr>
            <p:cNvPr id="327" name="Groupe 326">
              <a:extLst>
                <a:ext uri="{FF2B5EF4-FFF2-40B4-BE49-F238E27FC236}">
                  <a16:creationId xmlns:a16="http://schemas.microsoft.com/office/drawing/2014/main" id="{7738208A-C55A-4A6C-9BDC-54614D18DF90}"/>
                </a:ext>
              </a:extLst>
            </p:cNvPr>
            <p:cNvGrpSpPr/>
            <p:nvPr/>
          </p:nvGrpSpPr>
          <p:grpSpPr>
            <a:xfrm>
              <a:off x="1353713" y="7373055"/>
              <a:ext cx="15552616" cy="451560"/>
              <a:chOff x="174687" y="2257923"/>
              <a:chExt cx="15552616" cy="451560"/>
            </a:xfrm>
          </p:grpSpPr>
          <p:grpSp>
            <p:nvGrpSpPr>
              <p:cNvPr id="328" name="Groupe 327">
                <a:extLst>
                  <a:ext uri="{FF2B5EF4-FFF2-40B4-BE49-F238E27FC236}">
                    <a16:creationId xmlns:a16="http://schemas.microsoft.com/office/drawing/2014/main" id="{36EAE5A6-313A-4AA7-BBA9-5D210669935A}"/>
                  </a:ext>
                </a:extLst>
              </p:cNvPr>
              <p:cNvGrpSpPr>
                <a:grpSpLocks noChangeAspect="1"/>
              </p:cNvGrpSpPr>
              <p:nvPr/>
            </p:nvGrpSpPr>
            <p:grpSpPr>
              <a:xfrm>
                <a:off x="174687" y="2257923"/>
                <a:ext cx="5167334" cy="451560"/>
                <a:chOff x="2047875" y="2674274"/>
                <a:chExt cx="8199974" cy="716575"/>
              </a:xfrm>
            </p:grpSpPr>
            <p:grpSp>
              <p:nvGrpSpPr>
                <p:cNvPr id="391" name="Groupe 390">
                  <a:extLst>
                    <a:ext uri="{FF2B5EF4-FFF2-40B4-BE49-F238E27FC236}">
                      <a16:creationId xmlns:a16="http://schemas.microsoft.com/office/drawing/2014/main" id="{826570EE-8F29-4522-BA33-509C83B0B8CB}"/>
                    </a:ext>
                  </a:extLst>
                </p:cNvPr>
                <p:cNvGrpSpPr/>
                <p:nvPr/>
              </p:nvGrpSpPr>
              <p:grpSpPr>
                <a:xfrm>
                  <a:off x="2047875" y="2674274"/>
                  <a:ext cx="1600306" cy="716575"/>
                  <a:chOff x="2047875" y="2406345"/>
                  <a:chExt cx="1600306" cy="716575"/>
                </a:xfrm>
              </p:grpSpPr>
              <p:pic>
                <p:nvPicPr>
                  <p:cNvPr id="416" name="Image 415">
                    <a:extLst>
                      <a:ext uri="{FF2B5EF4-FFF2-40B4-BE49-F238E27FC236}">
                        <a16:creationId xmlns:a16="http://schemas.microsoft.com/office/drawing/2014/main" id="{37D75BB0-5CC5-4FDD-BAF7-96E27BB25882}"/>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17" name="Image 416">
                    <a:extLst>
                      <a:ext uri="{FF2B5EF4-FFF2-40B4-BE49-F238E27FC236}">
                        <a16:creationId xmlns:a16="http://schemas.microsoft.com/office/drawing/2014/main" id="{1990C8D7-652B-4A81-9112-85D9BEE9163C}"/>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18" name="Image 417">
                    <a:extLst>
                      <a:ext uri="{FF2B5EF4-FFF2-40B4-BE49-F238E27FC236}">
                        <a16:creationId xmlns:a16="http://schemas.microsoft.com/office/drawing/2014/main" id="{7D130C91-019B-4F2A-B09F-2C9CBCE1ABE4}"/>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19" name="Image 418">
                    <a:extLst>
                      <a:ext uri="{FF2B5EF4-FFF2-40B4-BE49-F238E27FC236}">
                        <a16:creationId xmlns:a16="http://schemas.microsoft.com/office/drawing/2014/main" id="{8C496354-34CC-4F5D-8B1D-486A73FDEFA6}"/>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20" name="Image 419">
                    <a:extLst>
                      <a:ext uri="{FF2B5EF4-FFF2-40B4-BE49-F238E27FC236}">
                        <a16:creationId xmlns:a16="http://schemas.microsoft.com/office/drawing/2014/main" id="{10F7C88E-0426-4203-A537-468171DC3C2D}"/>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92" name="Groupe 391">
                  <a:extLst>
                    <a:ext uri="{FF2B5EF4-FFF2-40B4-BE49-F238E27FC236}">
                      <a16:creationId xmlns:a16="http://schemas.microsoft.com/office/drawing/2014/main" id="{66C14C22-DEEF-43C6-88B7-A00564EEAEF4}"/>
                    </a:ext>
                  </a:extLst>
                </p:cNvPr>
                <p:cNvGrpSpPr/>
                <p:nvPr/>
              </p:nvGrpSpPr>
              <p:grpSpPr>
                <a:xfrm>
                  <a:off x="3697792" y="2674274"/>
                  <a:ext cx="1600306" cy="716575"/>
                  <a:chOff x="2047875" y="2406345"/>
                  <a:chExt cx="1600306" cy="716575"/>
                </a:xfrm>
              </p:grpSpPr>
              <p:pic>
                <p:nvPicPr>
                  <p:cNvPr id="411" name="Image 410">
                    <a:extLst>
                      <a:ext uri="{FF2B5EF4-FFF2-40B4-BE49-F238E27FC236}">
                        <a16:creationId xmlns:a16="http://schemas.microsoft.com/office/drawing/2014/main" id="{A3D66948-1EE7-41A4-B5FD-940E0FB1132C}"/>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12" name="Image 411">
                    <a:extLst>
                      <a:ext uri="{FF2B5EF4-FFF2-40B4-BE49-F238E27FC236}">
                        <a16:creationId xmlns:a16="http://schemas.microsoft.com/office/drawing/2014/main" id="{624B56BD-D167-402E-971A-9DE3B1ED9123}"/>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13" name="Image 412">
                    <a:extLst>
                      <a:ext uri="{FF2B5EF4-FFF2-40B4-BE49-F238E27FC236}">
                        <a16:creationId xmlns:a16="http://schemas.microsoft.com/office/drawing/2014/main" id="{714741EA-0E15-4063-BBA3-4C4B9827FA72}"/>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14" name="Image 413">
                    <a:extLst>
                      <a:ext uri="{FF2B5EF4-FFF2-40B4-BE49-F238E27FC236}">
                        <a16:creationId xmlns:a16="http://schemas.microsoft.com/office/drawing/2014/main" id="{729F7211-79E1-4320-AD3C-F35FCBA83EC0}"/>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15" name="Image 414">
                    <a:extLst>
                      <a:ext uri="{FF2B5EF4-FFF2-40B4-BE49-F238E27FC236}">
                        <a16:creationId xmlns:a16="http://schemas.microsoft.com/office/drawing/2014/main" id="{39A4C973-3EB8-430F-99EF-9DA2B9FD8129}"/>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93" name="Groupe 392">
                  <a:extLst>
                    <a:ext uri="{FF2B5EF4-FFF2-40B4-BE49-F238E27FC236}">
                      <a16:creationId xmlns:a16="http://schemas.microsoft.com/office/drawing/2014/main" id="{149F3859-6A37-4273-BB96-0919579C8D1A}"/>
                    </a:ext>
                  </a:extLst>
                </p:cNvPr>
                <p:cNvGrpSpPr/>
                <p:nvPr/>
              </p:nvGrpSpPr>
              <p:grpSpPr>
                <a:xfrm>
                  <a:off x="5347709" y="2674274"/>
                  <a:ext cx="1600306" cy="716575"/>
                  <a:chOff x="2047875" y="2406345"/>
                  <a:chExt cx="1600306" cy="716575"/>
                </a:xfrm>
              </p:grpSpPr>
              <p:pic>
                <p:nvPicPr>
                  <p:cNvPr id="406" name="Image 405">
                    <a:extLst>
                      <a:ext uri="{FF2B5EF4-FFF2-40B4-BE49-F238E27FC236}">
                        <a16:creationId xmlns:a16="http://schemas.microsoft.com/office/drawing/2014/main" id="{50ADB36B-9F55-4FF0-8069-0D9521B18CED}"/>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07" name="Image 406">
                    <a:extLst>
                      <a:ext uri="{FF2B5EF4-FFF2-40B4-BE49-F238E27FC236}">
                        <a16:creationId xmlns:a16="http://schemas.microsoft.com/office/drawing/2014/main" id="{ED3DE656-7A53-4E08-9BA9-02640F0A5943}"/>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08" name="Image 407">
                    <a:extLst>
                      <a:ext uri="{FF2B5EF4-FFF2-40B4-BE49-F238E27FC236}">
                        <a16:creationId xmlns:a16="http://schemas.microsoft.com/office/drawing/2014/main" id="{5F766A61-A93B-4C11-9DD5-FC35F32C42B4}"/>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09" name="Image 408">
                    <a:extLst>
                      <a:ext uri="{FF2B5EF4-FFF2-40B4-BE49-F238E27FC236}">
                        <a16:creationId xmlns:a16="http://schemas.microsoft.com/office/drawing/2014/main" id="{BDF8CDB4-184B-4EE5-8A6F-5C73C22DF101}"/>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10" name="Image 409">
                    <a:extLst>
                      <a:ext uri="{FF2B5EF4-FFF2-40B4-BE49-F238E27FC236}">
                        <a16:creationId xmlns:a16="http://schemas.microsoft.com/office/drawing/2014/main" id="{78E0E64F-4BC7-4651-A7C1-A206E15DC45F}"/>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94" name="Groupe 393">
                  <a:extLst>
                    <a:ext uri="{FF2B5EF4-FFF2-40B4-BE49-F238E27FC236}">
                      <a16:creationId xmlns:a16="http://schemas.microsoft.com/office/drawing/2014/main" id="{40A8E717-3AAA-427D-8C49-D2806F9AE540}"/>
                    </a:ext>
                  </a:extLst>
                </p:cNvPr>
                <p:cNvGrpSpPr/>
                <p:nvPr/>
              </p:nvGrpSpPr>
              <p:grpSpPr>
                <a:xfrm>
                  <a:off x="6997626" y="2674274"/>
                  <a:ext cx="1600306" cy="716575"/>
                  <a:chOff x="2047875" y="2406345"/>
                  <a:chExt cx="1600306" cy="716575"/>
                </a:xfrm>
              </p:grpSpPr>
              <p:pic>
                <p:nvPicPr>
                  <p:cNvPr id="401" name="Image 400">
                    <a:extLst>
                      <a:ext uri="{FF2B5EF4-FFF2-40B4-BE49-F238E27FC236}">
                        <a16:creationId xmlns:a16="http://schemas.microsoft.com/office/drawing/2014/main" id="{C7833B60-B015-4351-A620-DED5718A2C07}"/>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402" name="Image 401">
                    <a:extLst>
                      <a:ext uri="{FF2B5EF4-FFF2-40B4-BE49-F238E27FC236}">
                        <a16:creationId xmlns:a16="http://schemas.microsoft.com/office/drawing/2014/main" id="{49E90E19-77C3-44D1-8F58-066D064365A2}"/>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403" name="Image 402">
                    <a:extLst>
                      <a:ext uri="{FF2B5EF4-FFF2-40B4-BE49-F238E27FC236}">
                        <a16:creationId xmlns:a16="http://schemas.microsoft.com/office/drawing/2014/main" id="{869D0396-6C4A-4C4F-817C-3B5E8D659C7B}"/>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404" name="Image 403">
                    <a:extLst>
                      <a:ext uri="{FF2B5EF4-FFF2-40B4-BE49-F238E27FC236}">
                        <a16:creationId xmlns:a16="http://schemas.microsoft.com/office/drawing/2014/main" id="{D26094ED-C5D7-440B-8175-44AB0C725D7B}"/>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05" name="Image 404">
                    <a:extLst>
                      <a:ext uri="{FF2B5EF4-FFF2-40B4-BE49-F238E27FC236}">
                        <a16:creationId xmlns:a16="http://schemas.microsoft.com/office/drawing/2014/main" id="{00B57A42-77CF-460E-8E22-E8F641A50773}"/>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95" name="Groupe 394">
                  <a:extLst>
                    <a:ext uri="{FF2B5EF4-FFF2-40B4-BE49-F238E27FC236}">
                      <a16:creationId xmlns:a16="http://schemas.microsoft.com/office/drawing/2014/main" id="{29FB8162-0E8B-45AD-8F3F-CBCA0D429A9C}"/>
                    </a:ext>
                  </a:extLst>
                </p:cNvPr>
                <p:cNvGrpSpPr/>
                <p:nvPr/>
              </p:nvGrpSpPr>
              <p:grpSpPr>
                <a:xfrm>
                  <a:off x="8647543" y="2674274"/>
                  <a:ext cx="1600306" cy="716575"/>
                  <a:chOff x="2047875" y="2406345"/>
                  <a:chExt cx="1600306" cy="716575"/>
                </a:xfrm>
              </p:grpSpPr>
              <p:pic>
                <p:nvPicPr>
                  <p:cNvPr id="396" name="Image 395">
                    <a:extLst>
                      <a:ext uri="{FF2B5EF4-FFF2-40B4-BE49-F238E27FC236}">
                        <a16:creationId xmlns:a16="http://schemas.microsoft.com/office/drawing/2014/main" id="{45F02B4E-876A-48A2-BCDC-363C0A57FE35}"/>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397" name="Image 396">
                    <a:extLst>
                      <a:ext uri="{FF2B5EF4-FFF2-40B4-BE49-F238E27FC236}">
                        <a16:creationId xmlns:a16="http://schemas.microsoft.com/office/drawing/2014/main" id="{F04F7458-1890-4017-BBF5-D5D8FBD55561}"/>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398" name="Image 397">
                    <a:extLst>
                      <a:ext uri="{FF2B5EF4-FFF2-40B4-BE49-F238E27FC236}">
                        <a16:creationId xmlns:a16="http://schemas.microsoft.com/office/drawing/2014/main" id="{B86AAE91-6DD7-4CB2-B88D-DB1B1500853A}"/>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399" name="Image 398">
                    <a:extLst>
                      <a:ext uri="{FF2B5EF4-FFF2-40B4-BE49-F238E27FC236}">
                        <a16:creationId xmlns:a16="http://schemas.microsoft.com/office/drawing/2014/main" id="{CE76B262-7EFC-4CA2-9AB0-F2F216D40FF7}"/>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400" name="Image 399">
                    <a:extLst>
                      <a:ext uri="{FF2B5EF4-FFF2-40B4-BE49-F238E27FC236}">
                        <a16:creationId xmlns:a16="http://schemas.microsoft.com/office/drawing/2014/main" id="{D9EB695C-4A2A-4350-BE6A-85882576DBC5}"/>
                      </a:ext>
                    </a:extLst>
                  </p:cNvPr>
                  <p:cNvPicPr>
                    <a:picLocks noChangeAspect="1"/>
                  </p:cNvPicPr>
                  <p:nvPr/>
                </p:nvPicPr>
                <p:blipFill>
                  <a:blip r:embed="rId4"/>
                  <a:stretch>
                    <a:fillRect/>
                  </a:stretch>
                </p:blipFill>
                <p:spPr>
                  <a:xfrm>
                    <a:off x="3352686" y="2406345"/>
                    <a:ext cx="295495" cy="716575"/>
                  </a:xfrm>
                  <a:prstGeom prst="rect">
                    <a:avLst/>
                  </a:prstGeom>
                </p:spPr>
              </p:pic>
            </p:grpSp>
          </p:grpSp>
          <p:grpSp>
            <p:nvGrpSpPr>
              <p:cNvPr id="329" name="Groupe 328">
                <a:extLst>
                  <a:ext uri="{FF2B5EF4-FFF2-40B4-BE49-F238E27FC236}">
                    <a16:creationId xmlns:a16="http://schemas.microsoft.com/office/drawing/2014/main" id="{CA5DE132-A62E-4418-A59A-9EDB3FD352A0}"/>
                  </a:ext>
                </a:extLst>
              </p:cNvPr>
              <p:cNvGrpSpPr>
                <a:grpSpLocks noChangeAspect="1"/>
              </p:cNvGrpSpPr>
              <p:nvPr/>
            </p:nvGrpSpPr>
            <p:grpSpPr>
              <a:xfrm>
                <a:off x="5367328" y="2257923"/>
                <a:ext cx="5167334" cy="451560"/>
                <a:chOff x="2047875" y="2674274"/>
                <a:chExt cx="8199974" cy="716575"/>
              </a:xfrm>
            </p:grpSpPr>
            <p:grpSp>
              <p:nvGrpSpPr>
                <p:cNvPr id="361" name="Groupe 360">
                  <a:extLst>
                    <a:ext uri="{FF2B5EF4-FFF2-40B4-BE49-F238E27FC236}">
                      <a16:creationId xmlns:a16="http://schemas.microsoft.com/office/drawing/2014/main" id="{62260A8E-7626-4CED-8688-60161254803E}"/>
                    </a:ext>
                  </a:extLst>
                </p:cNvPr>
                <p:cNvGrpSpPr/>
                <p:nvPr/>
              </p:nvGrpSpPr>
              <p:grpSpPr>
                <a:xfrm>
                  <a:off x="2047875" y="2674274"/>
                  <a:ext cx="1600306" cy="716575"/>
                  <a:chOff x="2047875" y="2406345"/>
                  <a:chExt cx="1600306" cy="716575"/>
                </a:xfrm>
              </p:grpSpPr>
              <p:pic>
                <p:nvPicPr>
                  <p:cNvPr id="386" name="Image 385">
                    <a:extLst>
                      <a:ext uri="{FF2B5EF4-FFF2-40B4-BE49-F238E27FC236}">
                        <a16:creationId xmlns:a16="http://schemas.microsoft.com/office/drawing/2014/main" id="{07708042-D6EE-44B1-88A4-3AEE9B4AE416}"/>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387" name="Image 386">
                    <a:extLst>
                      <a:ext uri="{FF2B5EF4-FFF2-40B4-BE49-F238E27FC236}">
                        <a16:creationId xmlns:a16="http://schemas.microsoft.com/office/drawing/2014/main" id="{CC159244-99D8-4D46-AAC6-319617CE785F}"/>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388" name="Image 387">
                    <a:extLst>
                      <a:ext uri="{FF2B5EF4-FFF2-40B4-BE49-F238E27FC236}">
                        <a16:creationId xmlns:a16="http://schemas.microsoft.com/office/drawing/2014/main" id="{4E49C4FB-3EFA-411E-AD12-CDD6C4F72AD3}"/>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389" name="Image 388">
                    <a:extLst>
                      <a:ext uri="{FF2B5EF4-FFF2-40B4-BE49-F238E27FC236}">
                        <a16:creationId xmlns:a16="http://schemas.microsoft.com/office/drawing/2014/main" id="{0F7B1028-0A77-43A8-86C3-DE9643C04225}"/>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390" name="Image 389">
                    <a:extLst>
                      <a:ext uri="{FF2B5EF4-FFF2-40B4-BE49-F238E27FC236}">
                        <a16:creationId xmlns:a16="http://schemas.microsoft.com/office/drawing/2014/main" id="{63307354-EA34-406F-8732-A609DCEAB7CF}"/>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62" name="Groupe 361">
                  <a:extLst>
                    <a:ext uri="{FF2B5EF4-FFF2-40B4-BE49-F238E27FC236}">
                      <a16:creationId xmlns:a16="http://schemas.microsoft.com/office/drawing/2014/main" id="{E0055435-526D-45E7-BC80-68034BCA191A}"/>
                    </a:ext>
                  </a:extLst>
                </p:cNvPr>
                <p:cNvGrpSpPr/>
                <p:nvPr/>
              </p:nvGrpSpPr>
              <p:grpSpPr>
                <a:xfrm>
                  <a:off x="3697792" y="2674274"/>
                  <a:ext cx="1600306" cy="716575"/>
                  <a:chOff x="2047875" y="2406345"/>
                  <a:chExt cx="1600306" cy="716575"/>
                </a:xfrm>
              </p:grpSpPr>
              <p:pic>
                <p:nvPicPr>
                  <p:cNvPr id="381" name="Image 380">
                    <a:extLst>
                      <a:ext uri="{FF2B5EF4-FFF2-40B4-BE49-F238E27FC236}">
                        <a16:creationId xmlns:a16="http://schemas.microsoft.com/office/drawing/2014/main" id="{F521D824-3429-4542-A78D-210052884E20}"/>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382" name="Image 381">
                    <a:extLst>
                      <a:ext uri="{FF2B5EF4-FFF2-40B4-BE49-F238E27FC236}">
                        <a16:creationId xmlns:a16="http://schemas.microsoft.com/office/drawing/2014/main" id="{5A9074F8-32B2-4084-8E2C-0F672735F720}"/>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383" name="Image 382">
                    <a:extLst>
                      <a:ext uri="{FF2B5EF4-FFF2-40B4-BE49-F238E27FC236}">
                        <a16:creationId xmlns:a16="http://schemas.microsoft.com/office/drawing/2014/main" id="{132D077B-EE2C-4E6D-828B-00C8CD159B5E}"/>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384" name="Image 383">
                    <a:extLst>
                      <a:ext uri="{FF2B5EF4-FFF2-40B4-BE49-F238E27FC236}">
                        <a16:creationId xmlns:a16="http://schemas.microsoft.com/office/drawing/2014/main" id="{83D76238-06E0-4548-BFA6-BA3CCB78C97E}"/>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385" name="Image 384">
                    <a:extLst>
                      <a:ext uri="{FF2B5EF4-FFF2-40B4-BE49-F238E27FC236}">
                        <a16:creationId xmlns:a16="http://schemas.microsoft.com/office/drawing/2014/main" id="{C8250F98-46D7-445A-8E59-5D79648E0FFA}"/>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63" name="Groupe 362">
                  <a:extLst>
                    <a:ext uri="{FF2B5EF4-FFF2-40B4-BE49-F238E27FC236}">
                      <a16:creationId xmlns:a16="http://schemas.microsoft.com/office/drawing/2014/main" id="{CEC4608C-44DC-4A61-BC92-9CB154CEBEE4}"/>
                    </a:ext>
                  </a:extLst>
                </p:cNvPr>
                <p:cNvGrpSpPr/>
                <p:nvPr/>
              </p:nvGrpSpPr>
              <p:grpSpPr>
                <a:xfrm>
                  <a:off x="5347709" y="2674274"/>
                  <a:ext cx="1600306" cy="716575"/>
                  <a:chOff x="2047875" y="2406345"/>
                  <a:chExt cx="1600306" cy="716575"/>
                </a:xfrm>
              </p:grpSpPr>
              <p:pic>
                <p:nvPicPr>
                  <p:cNvPr id="376" name="Image 375">
                    <a:extLst>
                      <a:ext uri="{FF2B5EF4-FFF2-40B4-BE49-F238E27FC236}">
                        <a16:creationId xmlns:a16="http://schemas.microsoft.com/office/drawing/2014/main" id="{FB3ED3B6-58FF-4897-BD31-DAAFED0EF32C}"/>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377" name="Image 376">
                    <a:extLst>
                      <a:ext uri="{FF2B5EF4-FFF2-40B4-BE49-F238E27FC236}">
                        <a16:creationId xmlns:a16="http://schemas.microsoft.com/office/drawing/2014/main" id="{4E86E5AD-23DC-49F0-B4C8-FB86A44D335A}"/>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378" name="Image 377">
                    <a:extLst>
                      <a:ext uri="{FF2B5EF4-FFF2-40B4-BE49-F238E27FC236}">
                        <a16:creationId xmlns:a16="http://schemas.microsoft.com/office/drawing/2014/main" id="{AC1566FD-5A91-4849-9DA3-5F08AF160EC4}"/>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379" name="Image 378">
                    <a:extLst>
                      <a:ext uri="{FF2B5EF4-FFF2-40B4-BE49-F238E27FC236}">
                        <a16:creationId xmlns:a16="http://schemas.microsoft.com/office/drawing/2014/main" id="{C2EB0865-2BFE-4F9F-93C5-8BABFC2A15C6}"/>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380" name="Image 379">
                    <a:extLst>
                      <a:ext uri="{FF2B5EF4-FFF2-40B4-BE49-F238E27FC236}">
                        <a16:creationId xmlns:a16="http://schemas.microsoft.com/office/drawing/2014/main" id="{0DAD203C-5636-43B0-932E-59CCCA20C549}"/>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64" name="Groupe 363">
                  <a:extLst>
                    <a:ext uri="{FF2B5EF4-FFF2-40B4-BE49-F238E27FC236}">
                      <a16:creationId xmlns:a16="http://schemas.microsoft.com/office/drawing/2014/main" id="{EBDD811A-981C-4D67-9695-A99D9AC932F9}"/>
                    </a:ext>
                  </a:extLst>
                </p:cNvPr>
                <p:cNvGrpSpPr/>
                <p:nvPr/>
              </p:nvGrpSpPr>
              <p:grpSpPr>
                <a:xfrm>
                  <a:off x="6997626" y="2674274"/>
                  <a:ext cx="1600306" cy="716575"/>
                  <a:chOff x="2047875" y="2406345"/>
                  <a:chExt cx="1600306" cy="716575"/>
                </a:xfrm>
              </p:grpSpPr>
              <p:pic>
                <p:nvPicPr>
                  <p:cNvPr id="371" name="Image 370">
                    <a:extLst>
                      <a:ext uri="{FF2B5EF4-FFF2-40B4-BE49-F238E27FC236}">
                        <a16:creationId xmlns:a16="http://schemas.microsoft.com/office/drawing/2014/main" id="{7A28D80A-C780-44B2-9AE7-8989A9F89240}"/>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372" name="Image 371">
                    <a:extLst>
                      <a:ext uri="{FF2B5EF4-FFF2-40B4-BE49-F238E27FC236}">
                        <a16:creationId xmlns:a16="http://schemas.microsoft.com/office/drawing/2014/main" id="{FCC746B9-1BF5-4378-869A-100B4ACFCBB1}"/>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373" name="Image 372">
                    <a:extLst>
                      <a:ext uri="{FF2B5EF4-FFF2-40B4-BE49-F238E27FC236}">
                        <a16:creationId xmlns:a16="http://schemas.microsoft.com/office/drawing/2014/main" id="{2A6B5DC7-A890-4901-B988-779BE01EA13C}"/>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374" name="Image 373">
                    <a:extLst>
                      <a:ext uri="{FF2B5EF4-FFF2-40B4-BE49-F238E27FC236}">
                        <a16:creationId xmlns:a16="http://schemas.microsoft.com/office/drawing/2014/main" id="{9AF1B244-D3C8-4218-821B-B76A16730BAA}"/>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375" name="Image 374">
                    <a:extLst>
                      <a:ext uri="{FF2B5EF4-FFF2-40B4-BE49-F238E27FC236}">
                        <a16:creationId xmlns:a16="http://schemas.microsoft.com/office/drawing/2014/main" id="{8F5F9968-5589-4069-9391-43E3126B7AFF}"/>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65" name="Groupe 364">
                  <a:extLst>
                    <a:ext uri="{FF2B5EF4-FFF2-40B4-BE49-F238E27FC236}">
                      <a16:creationId xmlns:a16="http://schemas.microsoft.com/office/drawing/2014/main" id="{6A906EE3-863D-498C-8E90-44FF4B64D817}"/>
                    </a:ext>
                  </a:extLst>
                </p:cNvPr>
                <p:cNvGrpSpPr/>
                <p:nvPr/>
              </p:nvGrpSpPr>
              <p:grpSpPr>
                <a:xfrm>
                  <a:off x="8647543" y="2674274"/>
                  <a:ext cx="1600306" cy="716575"/>
                  <a:chOff x="2047875" y="2406345"/>
                  <a:chExt cx="1600306" cy="716575"/>
                </a:xfrm>
              </p:grpSpPr>
              <p:pic>
                <p:nvPicPr>
                  <p:cNvPr id="366" name="Image 365">
                    <a:extLst>
                      <a:ext uri="{FF2B5EF4-FFF2-40B4-BE49-F238E27FC236}">
                        <a16:creationId xmlns:a16="http://schemas.microsoft.com/office/drawing/2014/main" id="{E810CA1F-2DC1-4249-94EA-2938959AACD3}"/>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367" name="Image 366">
                    <a:extLst>
                      <a:ext uri="{FF2B5EF4-FFF2-40B4-BE49-F238E27FC236}">
                        <a16:creationId xmlns:a16="http://schemas.microsoft.com/office/drawing/2014/main" id="{59013877-E561-40C3-9714-E3552875A2AA}"/>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368" name="Image 367">
                    <a:extLst>
                      <a:ext uri="{FF2B5EF4-FFF2-40B4-BE49-F238E27FC236}">
                        <a16:creationId xmlns:a16="http://schemas.microsoft.com/office/drawing/2014/main" id="{02BE8868-5C7C-4B71-AB93-6F8CCCF6C9F0}"/>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369" name="Image 368">
                    <a:extLst>
                      <a:ext uri="{FF2B5EF4-FFF2-40B4-BE49-F238E27FC236}">
                        <a16:creationId xmlns:a16="http://schemas.microsoft.com/office/drawing/2014/main" id="{164F5E5D-6630-4652-B0FA-804C6E101040}"/>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370" name="Image 369">
                    <a:extLst>
                      <a:ext uri="{FF2B5EF4-FFF2-40B4-BE49-F238E27FC236}">
                        <a16:creationId xmlns:a16="http://schemas.microsoft.com/office/drawing/2014/main" id="{0AA188B0-FBF1-409C-A489-88CCFDC8DED4}"/>
                      </a:ext>
                    </a:extLst>
                  </p:cNvPr>
                  <p:cNvPicPr>
                    <a:picLocks noChangeAspect="1"/>
                  </p:cNvPicPr>
                  <p:nvPr/>
                </p:nvPicPr>
                <p:blipFill>
                  <a:blip r:embed="rId4"/>
                  <a:stretch>
                    <a:fillRect/>
                  </a:stretch>
                </p:blipFill>
                <p:spPr>
                  <a:xfrm>
                    <a:off x="3352686" y="2406345"/>
                    <a:ext cx="295495" cy="716575"/>
                  </a:xfrm>
                  <a:prstGeom prst="rect">
                    <a:avLst/>
                  </a:prstGeom>
                </p:spPr>
              </p:pic>
            </p:grpSp>
          </p:grpSp>
          <p:grpSp>
            <p:nvGrpSpPr>
              <p:cNvPr id="330" name="Groupe 329">
                <a:extLst>
                  <a:ext uri="{FF2B5EF4-FFF2-40B4-BE49-F238E27FC236}">
                    <a16:creationId xmlns:a16="http://schemas.microsoft.com/office/drawing/2014/main" id="{952220BC-CFB0-4891-9742-38182BCEE1C6}"/>
                  </a:ext>
                </a:extLst>
              </p:cNvPr>
              <p:cNvGrpSpPr>
                <a:grpSpLocks noChangeAspect="1"/>
              </p:cNvGrpSpPr>
              <p:nvPr/>
            </p:nvGrpSpPr>
            <p:grpSpPr>
              <a:xfrm>
                <a:off x="10559969" y="2257923"/>
                <a:ext cx="5167334" cy="451560"/>
                <a:chOff x="2047875" y="2674274"/>
                <a:chExt cx="8199974" cy="716575"/>
              </a:xfrm>
            </p:grpSpPr>
            <p:grpSp>
              <p:nvGrpSpPr>
                <p:cNvPr id="331" name="Groupe 330">
                  <a:extLst>
                    <a:ext uri="{FF2B5EF4-FFF2-40B4-BE49-F238E27FC236}">
                      <a16:creationId xmlns:a16="http://schemas.microsoft.com/office/drawing/2014/main" id="{DE92DA51-F585-4F28-9C5C-6EBE5F2957A9}"/>
                    </a:ext>
                  </a:extLst>
                </p:cNvPr>
                <p:cNvGrpSpPr/>
                <p:nvPr/>
              </p:nvGrpSpPr>
              <p:grpSpPr>
                <a:xfrm>
                  <a:off x="2047875" y="2674274"/>
                  <a:ext cx="1600306" cy="716575"/>
                  <a:chOff x="2047875" y="2406345"/>
                  <a:chExt cx="1600306" cy="716575"/>
                </a:xfrm>
              </p:grpSpPr>
              <p:pic>
                <p:nvPicPr>
                  <p:cNvPr id="356" name="Image 355">
                    <a:extLst>
                      <a:ext uri="{FF2B5EF4-FFF2-40B4-BE49-F238E27FC236}">
                        <a16:creationId xmlns:a16="http://schemas.microsoft.com/office/drawing/2014/main" id="{26E0140A-21D9-4408-96A7-066C87C201F1}"/>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357" name="Image 356">
                    <a:extLst>
                      <a:ext uri="{FF2B5EF4-FFF2-40B4-BE49-F238E27FC236}">
                        <a16:creationId xmlns:a16="http://schemas.microsoft.com/office/drawing/2014/main" id="{2143C0BB-04A3-4873-8166-6183D8FAD33C}"/>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358" name="Image 357">
                    <a:extLst>
                      <a:ext uri="{FF2B5EF4-FFF2-40B4-BE49-F238E27FC236}">
                        <a16:creationId xmlns:a16="http://schemas.microsoft.com/office/drawing/2014/main" id="{E1021AEC-E732-48F5-8850-43CDFDBDFD36}"/>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359" name="Image 358">
                    <a:extLst>
                      <a:ext uri="{FF2B5EF4-FFF2-40B4-BE49-F238E27FC236}">
                        <a16:creationId xmlns:a16="http://schemas.microsoft.com/office/drawing/2014/main" id="{6C115207-5949-49F0-A919-39E9AFF821D0}"/>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360" name="Image 359">
                    <a:extLst>
                      <a:ext uri="{FF2B5EF4-FFF2-40B4-BE49-F238E27FC236}">
                        <a16:creationId xmlns:a16="http://schemas.microsoft.com/office/drawing/2014/main" id="{210FA6E2-26AE-48C3-9B57-C9F6AB0BE358}"/>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32" name="Groupe 331">
                  <a:extLst>
                    <a:ext uri="{FF2B5EF4-FFF2-40B4-BE49-F238E27FC236}">
                      <a16:creationId xmlns:a16="http://schemas.microsoft.com/office/drawing/2014/main" id="{35ADC1D3-7514-4AD4-BD4B-ED26A7390AF2}"/>
                    </a:ext>
                  </a:extLst>
                </p:cNvPr>
                <p:cNvGrpSpPr/>
                <p:nvPr/>
              </p:nvGrpSpPr>
              <p:grpSpPr>
                <a:xfrm>
                  <a:off x="3697792" y="2674274"/>
                  <a:ext cx="1600306" cy="716575"/>
                  <a:chOff x="2047875" y="2406345"/>
                  <a:chExt cx="1600306" cy="716575"/>
                </a:xfrm>
              </p:grpSpPr>
              <p:pic>
                <p:nvPicPr>
                  <p:cNvPr id="351" name="Image 350">
                    <a:extLst>
                      <a:ext uri="{FF2B5EF4-FFF2-40B4-BE49-F238E27FC236}">
                        <a16:creationId xmlns:a16="http://schemas.microsoft.com/office/drawing/2014/main" id="{B1A62ED2-264C-42DF-8A63-2AD84E4C4369}"/>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352" name="Image 351">
                    <a:extLst>
                      <a:ext uri="{FF2B5EF4-FFF2-40B4-BE49-F238E27FC236}">
                        <a16:creationId xmlns:a16="http://schemas.microsoft.com/office/drawing/2014/main" id="{04300733-3858-4381-8BF3-BC1CEE3FDE63}"/>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353" name="Image 352">
                    <a:extLst>
                      <a:ext uri="{FF2B5EF4-FFF2-40B4-BE49-F238E27FC236}">
                        <a16:creationId xmlns:a16="http://schemas.microsoft.com/office/drawing/2014/main" id="{D08175A8-A6E2-4911-BD98-2D8990AFDF7B}"/>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354" name="Image 353">
                    <a:extLst>
                      <a:ext uri="{FF2B5EF4-FFF2-40B4-BE49-F238E27FC236}">
                        <a16:creationId xmlns:a16="http://schemas.microsoft.com/office/drawing/2014/main" id="{2DE78927-F54A-4D01-8D5C-98C5B32AADAD}"/>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355" name="Image 354">
                    <a:extLst>
                      <a:ext uri="{FF2B5EF4-FFF2-40B4-BE49-F238E27FC236}">
                        <a16:creationId xmlns:a16="http://schemas.microsoft.com/office/drawing/2014/main" id="{06CBD1A1-6DC6-4526-A2E1-5264B8134E68}"/>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33" name="Groupe 332">
                  <a:extLst>
                    <a:ext uri="{FF2B5EF4-FFF2-40B4-BE49-F238E27FC236}">
                      <a16:creationId xmlns:a16="http://schemas.microsoft.com/office/drawing/2014/main" id="{B1144BC2-CF3F-4BA2-BEF6-43DA8CB172EA}"/>
                    </a:ext>
                  </a:extLst>
                </p:cNvPr>
                <p:cNvGrpSpPr/>
                <p:nvPr/>
              </p:nvGrpSpPr>
              <p:grpSpPr>
                <a:xfrm>
                  <a:off x="5347709" y="2674274"/>
                  <a:ext cx="1600306" cy="716575"/>
                  <a:chOff x="2047875" y="2406345"/>
                  <a:chExt cx="1600306" cy="716575"/>
                </a:xfrm>
              </p:grpSpPr>
              <p:pic>
                <p:nvPicPr>
                  <p:cNvPr id="346" name="Image 345">
                    <a:extLst>
                      <a:ext uri="{FF2B5EF4-FFF2-40B4-BE49-F238E27FC236}">
                        <a16:creationId xmlns:a16="http://schemas.microsoft.com/office/drawing/2014/main" id="{D72DA986-EC40-4759-B539-98AE37AAC727}"/>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347" name="Image 346">
                    <a:extLst>
                      <a:ext uri="{FF2B5EF4-FFF2-40B4-BE49-F238E27FC236}">
                        <a16:creationId xmlns:a16="http://schemas.microsoft.com/office/drawing/2014/main" id="{E15AE08E-8C5C-49BA-ACDC-73AA863241DB}"/>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348" name="Image 347">
                    <a:extLst>
                      <a:ext uri="{FF2B5EF4-FFF2-40B4-BE49-F238E27FC236}">
                        <a16:creationId xmlns:a16="http://schemas.microsoft.com/office/drawing/2014/main" id="{1FF29E64-45C1-4EBE-A089-4086BA635B63}"/>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349" name="Image 348">
                    <a:extLst>
                      <a:ext uri="{FF2B5EF4-FFF2-40B4-BE49-F238E27FC236}">
                        <a16:creationId xmlns:a16="http://schemas.microsoft.com/office/drawing/2014/main" id="{8F5EB8FC-6B3F-4BA1-8ACA-10C31F6AD5EC}"/>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350" name="Image 349">
                    <a:extLst>
                      <a:ext uri="{FF2B5EF4-FFF2-40B4-BE49-F238E27FC236}">
                        <a16:creationId xmlns:a16="http://schemas.microsoft.com/office/drawing/2014/main" id="{749189EA-0D7F-4E5E-ABA6-4FD8F40BE4E1}"/>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34" name="Groupe 333">
                  <a:extLst>
                    <a:ext uri="{FF2B5EF4-FFF2-40B4-BE49-F238E27FC236}">
                      <a16:creationId xmlns:a16="http://schemas.microsoft.com/office/drawing/2014/main" id="{74746A55-0403-4EBF-96BF-194A1A4756F4}"/>
                    </a:ext>
                  </a:extLst>
                </p:cNvPr>
                <p:cNvGrpSpPr/>
                <p:nvPr/>
              </p:nvGrpSpPr>
              <p:grpSpPr>
                <a:xfrm>
                  <a:off x="6997626" y="2674274"/>
                  <a:ext cx="1600306" cy="716575"/>
                  <a:chOff x="2047875" y="2406345"/>
                  <a:chExt cx="1600306" cy="716575"/>
                </a:xfrm>
              </p:grpSpPr>
              <p:pic>
                <p:nvPicPr>
                  <p:cNvPr id="341" name="Image 340">
                    <a:extLst>
                      <a:ext uri="{FF2B5EF4-FFF2-40B4-BE49-F238E27FC236}">
                        <a16:creationId xmlns:a16="http://schemas.microsoft.com/office/drawing/2014/main" id="{1AD92F2D-1936-419E-AE80-1428A22431A1}"/>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342" name="Image 341">
                    <a:extLst>
                      <a:ext uri="{FF2B5EF4-FFF2-40B4-BE49-F238E27FC236}">
                        <a16:creationId xmlns:a16="http://schemas.microsoft.com/office/drawing/2014/main" id="{C680A260-ECC5-40B0-98FA-86D92AECD3D1}"/>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343" name="Image 342">
                    <a:extLst>
                      <a:ext uri="{FF2B5EF4-FFF2-40B4-BE49-F238E27FC236}">
                        <a16:creationId xmlns:a16="http://schemas.microsoft.com/office/drawing/2014/main" id="{1CD05BFD-D445-4CC8-933B-7F8AA2A64453}"/>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344" name="Image 343">
                    <a:extLst>
                      <a:ext uri="{FF2B5EF4-FFF2-40B4-BE49-F238E27FC236}">
                        <a16:creationId xmlns:a16="http://schemas.microsoft.com/office/drawing/2014/main" id="{CCE04BD8-B7DD-426E-996F-A2CE10477B3D}"/>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345" name="Image 344">
                    <a:extLst>
                      <a:ext uri="{FF2B5EF4-FFF2-40B4-BE49-F238E27FC236}">
                        <a16:creationId xmlns:a16="http://schemas.microsoft.com/office/drawing/2014/main" id="{F85EFEBD-92F6-4E30-BB46-A9AF6924D13C}"/>
                      </a:ext>
                    </a:extLst>
                  </p:cNvPr>
                  <p:cNvPicPr>
                    <a:picLocks noChangeAspect="1"/>
                  </p:cNvPicPr>
                  <p:nvPr/>
                </p:nvPicPr>
                <p:blipFill>
                  <a:blip r:embed="rId4"/>
                  <a:stretch>
                    <a:fillRect/>
                  </a:stretch>
                </p:blipFill>
                <p:spPr>
                  <a:xfrm>
                    <a:off x="3352686" y="2406345"/>
                    <a:ext cx="295495" cy="716575"/>
                  </a:xfrm>
                  <a:prstGeom prst="rect">
                    <a:avLst/>
                  </a:prstGeom>
                </p:spPr>
              </p:pic>
            </p:grpSp>
            <p:grpSp>
              <p:nvGrpSpPr>
                <p:cNvPr id="335" name="Groupe 334">
                  <a:extLst>
                    <a:ext uri="{FF2B5EF4-FFF2-40B4-BE49-F238E27FC236}">
                      <a16:creationId xmlns:a16="http://schemas.microsoft.com/office/drawing/2014/main" id="{DE7B5F52-B974-45B6-BCDD-506588C3A8C0}"/>
                    </a:ext>
                  </a:extLst>
                </p:cNvPr>
                <p:cNvGrpSpPr/>
                <p:nvPr/>
              </p:nvGrpSpPr>
              <p:grpSpPr>
                <a:xfrm>
                  <a:off x="8647543" y="2674274"/>
                  <a:ext cx="1600306" cy="716575"/>
                  <a:chOff x="2047875" y="2406345"/>
                  <a:chExt cx="1600306" cy="716575"/>
                </a:xfrm>
              </p:grpSpPr>
              <p:pic>
                <p:nvPicPr>
                  <p:cNvPr id="336" name="Image 335">
                    <a:extLst>
                      <a:ext uri="{FF2B5EF4-FFF2-40B4-BE49-F238E27FC236}">
                        <a16:creationId xmlns:a16="http://schemas.microsoft.com/office/drawing/2014/main" id="{C9AADC51-83C1-41F2-81A7-4BFE223BFD92}"/>
                      </a:ext>
                    </a:extLst>
                  </p:cNvPr>
                  <p:cNvPicPr>
                    <a:picLocks noChangeAspect="1"/>
                  </p:cNvPicPr>
                  <p:nvPr/>
                </p:nvPicPr>
                <p:blipFill>
                  <a:blip r:embed="rId4"/>
                  <a:stretch>
                    <a:fillRect/>
                  </a:stretch>
                </p:blipFill>
                <p:spPr>
                  <a:xfrm>
                    <a:off x="2047875" y="2406345"/>
                    <a:ext cx="295495" cy="716575"/>
                  </a:xfrm>
                  <a:prstGeom prst="rect">
                    <a:avLst/>
                  </a:prstGeom>
                </p:spPr>
              </p:pic>
              <p:pic>
                <p:nvPicPr>
                  <p:cNvPr id="337" name="Image 336">
                    <a:extLst>
                      <a:ext uri="{FF2B5EF4-FFF2-40B4-BE49-F238E27FC236}">
                        <a16:creationId xmlns:a16="http://schemas.microsoft.com/office/drawing/2014/main" id="{C7D49886-2DDE-4B5F-AAA7-8623FA242974}"/>
                      </a:ext>
                    </a:extLst>
                  </p:cNvPr>
                  <p:cNvPicPr>
                    <a:picLocks noChangeAspect="1"/>
                  </p:cNvPicPr>
                  <p:nvPr/>
                </p:nvPicPr>
                <p:blipFill>
                  <a:blip r:embed="rId4"/>
                  <a:stretch>
                    <a:fillRect/>
                  </a:stretch>
                </p:blipFill>
                <p:spPr>
                  <a:xfrm>
                    <a:off x="2374078" y="2406345"/>
                    <a:ext cx="295495" cy="716575"/>
                  </a:xfrm>
                  <a:prstGeom prst="rect">
                    <a:avLst/>
                  </a:prstGeom>
                </p:spPr>
              </p:pic>
              <p:pic>
                <p:nvPicPr>
                  <p:cNvPr id="338" name="Image 337">
                    <a:extLst>
                      <a:ext uri="{FF2B5EF4-FFF2-40B4-BE49-F238E27FC236}">
                        <a16:creationId xmlns:a16="http://schemas.microsoft.com/office/drawing/2014/main" id="{5973BA1E-F75F-44FB-8100-68265C1185FB}"/>
                      </a:ext>
                    </a:extLst>
                  </p:cNvPr>
                  <p:cNvPicPr>
                    <a:picLocks noChangeAspect="1"/>
                  </p:cNvPicPr>
                  <p:nvPr/>
                </p:nvPicPr>
                <p:blipFill>
                  <a:blip r:embed="rId4"/>
                  <a:stretch>
                    <a:fillRect/>
                  </a:stretch>
                </p:blipFill>
                <p:spPr>
                  <a:xfrm>
                    <a:off x="2700281" y="2406345"/>
                    <a:ext cx="295495" cy="716575"/>
                  </a:xfrm>
                  <a:prstGeom prst="rect">
                    <a:avLst/>
                  </a:prstGeom>
                </p:spPr>
              </p:pic>
              <p:pic>
                <p:nvPicPr>
                  <p:cNvPr id="339" name="Image 338">
                    <a:extLst>
                      <a:ext uri="{FF2B5EF4-FFF2-40B4-BE49-F238E27FC236}">
                        <a16:creationId xmlns:a16="http://schemas.microsoft.com/office/drawing/2014/main" id="{92DA088F-08E1-4888-A03C-BF7D994889EC}"/>
                      </a:ext>
                    </a:extLst>
                  </p:cNvPr>
                  <p:cNvPicPr>
                    <a:picLocks noChangeAspect="1"/>
                  </p:cNvPicPr>
                  <p:nvPr/>
                </p:nvPicPr>
                <p:blipFill>
                  <a:blip r:embed="rId4"/>
                  <a:stretch>
                    <a:fillRect/>
                  </a:stretch>
                </p:blipFill>
                <p:spPr>
                  <a:xfrm>
                    <a:off x="3026484" y="2406345"/>
                    <a:ext cx="295495" cy="716575"/>
                  </a:xfrm>
                  <a:prstGeom prst="rect">
                    <a:avLst/>
                  </a:prstGeom>
                </p:spPr>
              </p:pic>
              <p:pic>
                <p:nvPicPr>
                  <p:cNvPr id="340" name="Image 339">
                    <a:extLst>
                      <a:ext uri="{FF2B5EF4-FFF2-40B4-BE49-F238E27FC236}">
                        <a16:creationId xmlns:a16="http://schemas.microsoft.com/office/drawing/2014/main" id="{65470A97-D001-4C24-B302-9D72665BDC95}"/>
                      </a:ext>
                    </a:extLst>
                  </p:cNvPr>
                  <p:cNvPicPr>
                    <a:picLocks noChangeAspect="1"/>
                  </p:cNvPicPr>
                  <p:nvPr/>
                </p:nvPicPr>
                <p:blipFill>
                  <a:blip r:embed="rId4"/>
                  <a:stretch>
                    <a:fillRect/>
                  </a:stretch>
                </p:blipFill>
                <p:spPr>
                  <a:xfrm>
                    <a:off x="3352686" y="2406345"/>
                    <a:ext cx="295495" cy="716575"/>
                  </a:xfrm>
                  <a:prstGeom prst="rect">
                    <a:avLst/>
                  </a:prstGeom>
                </p:spPr>
              </p:pic>
            </p:grpSp>
          </p:grpSp>
        </p:grpSp>
      </p:grpSp>
      <p:sp>
        <p:nvSpPr>
          <p:cNvPr id="622" name="ZoneTexte 621">
            <a:extLst>
              <a:ext uri="{FF2B5EF4-FFF2-40B4-BE49-F238E27FC236}">
                <a16:creationId xmlns:a16="http://schemas.microsoft.com/office/drawing/2014/main" id="{7A48B8A2-9D4D-4A45-AEA5-3DCE574FCCC4}"/>
              </a:ext>
            </a:extLst>
          </p:cNvPr>
          <p:cNvSpPr txBox="1"/>
          <p:nvPr/>
        </p:nvSpPr>
        <p:spPr>
          <a:xfrm>
            <a:off x="1407234" y="7340108"/>
            <a:ext cx="4664132" cy="954107"/>
          </a:xfrm>
          <a:prstGeom prst="rect">
            <a:avLst/>
          </a:prstGeom>
          <a:noFill/>
        </p:spPr>
        <p:txBody>
          <a:bodyPr wrap="square" rtlCol="0">
            <a:spAutoFit/>
          </a:bodyPr>
          <a:lstStyle/>
          <a:p>
            <a:r>
              <a:rPr lang="fr-CA" sz="2800" dirty="0">
                <a:latin typeface="Arial" panose="020B0604020202020204" pitchFamily="34" charset="0"/>
                <a:cs typeface="Arial" panose="020B0604020202020204" pitchFamily="34" charset="0"/>
              </a:rPr>
              <a:t>Solution 5:</a:t>
            </a:r>
          </a:p>
          <a:p>
            <a:r>
              <a:rPr lang="fr-CA" sz="2800" dirty="0">
                <a:latin typeface="Arial" panose="020B0604020202020204" pitchFamily="34" charset="0"/>
                <a:cs typeface="Arial" panose="020B0604020202020204" pitchFamily="34" charset="0"/>
              </a:rPr>
              <a:t>1 820 </a:t>
            </a:r>
            <a:r>
              <a:rPr lang="fr-CA" sz="2800" dirty="0" err="1">
                <a:latin typeface="Arial" panose="020B0604020202020204" pitchFamily="34" charset="0"/>
                <a:cs typeface="Arial" panose="020B0604020202020204" pitchFamily="34" charset="0"/>
              </a:rPr>
              <a:t>cylinders</a:t>
            </a:r>
            <a:endParaRPr lang="fr-CA" sz="2800" dirty="0">
              <a:latin typeface="Arial" panose="020B0604020202020204" pitchFamily="34" charset="0"/>
              <a:cs typeface="Arial" panose="020B0604020202020204" pitchFamily="34" charset="0"/>
            </a:endParaRPr>
          </a:p>
        </p:txBody>
      </p:sp>
      <p:sp>
        <p:nvSpPr>
          <p:cNvPr id="317" name="Titre 1">
            <a:extLst>
              <a:ext uri="{FF2B5EF4-FFF2-40B4-BE49-F238E27FC236}">
                <a16:creationId xmlns:a16="http://schemas.microsoft.com/office/drawing/2014/main" id="{F659ABE5-5895-4926-B3D7-86023611FFEF}"/>
              </a:ext>
            </a:extLst>
          </p:cNvPr>
          <p:cNvSpPr txBox="1">
            <a:spLocks/>
          </p:cNvSpPr>
          <p:nvPr/>
        </p:nvSpPr>
        <p:spPr>
          <a:xfrm>
            <a:off x="562643" y="547688"/>
            <a:ext cx="9737057" cy="1988345"/>
          </a:xfrm>
          <a:prstGeom prst="rect">
            <a:avLst/>
          </a:prstGeom>
        </p:spPr>
        <p:txBody>
          <a:bodyPr vert="horz" lIns="91440" tIns="45720" rIns="91440" bIns="45720" rtlCol="0" anchor="ctr">
            <a:normAutofit/>
          </a:bodyP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r>
              <a:rPr lang="fr-CA" sz="4800">
                <a:latin typeface="Arial" panose="020B0604020202020204" pitchFamily="34" charset="0"/>
                <a:cs typeface="Arial" panose="020B0604020202020204" pitchFamily="34" charset="0"/>
              </a:rPr>
              <a:t>Footprint</a:t>
            </a:r>
            <a:endParaRPr lang="en-GB" sz="4800" dirty="0">
              <a:latin typeface="Arial" panose="020B0604020202020204" pitchFamily="34" charset="0"/>
              <a:cs typeface="Arial" panose="020B0604020202020204" pitchFamily="34" charset="0"/>
            </a:endParaRPr>
          </a:p>
        </p:txBody>
      </p:sp>
      <p:sp>
        <p:nvSpPr>
          <p:cNvPr id="318" name="Rectangle 317">
            <a:extLst>
              <a:ext uri="{FF2B5EF4-FFF2-40B4-BE49-F238E27FC236}">
                <a16:creationId xmlns:a16="http://schemas.microsoft.com/office/drawing/2014/main" id="{36A5F9AF-7D4B-4D25-AF60-3A86677CBC66}"/>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9" name="Rectangle 318">
            <a:extLst>
              <a:ext uri="{FF2B5EF4-FFF2-40B4-BE49-F238E27FC236}">
                <a16:creationId xmlns:a16="http://schemas.microsoft.com/office/drawing/2014/main" id="{43422A96-5848-45E0-8B7D-96B8A12D5334}"/>
              </a:ext>
            </a:extLst>
          </p:cNvPr>
          <p:cNvSpPr/>
          <p:nvPr/>
        </p:nvSpPr>
        <p:spPr>
          <a:xfrm>
            <a:off x="15577258" y="302313"/>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err="1">
                <a:effectLst>
                  <a:glow rad="127000">
                    <a:schemeClr val="accent2"/>
                  </a:glow>
                </a:effectLst>
              </a:rPr>
              <a:t>Conceptual</a:t>
            </a:r>
            <a:endParaRPr lang="fr-CA" dirty="0">
              <a:effectLst>
                <a:glow rad="127000">
                  <a:schemeClr val="accent2"/>
                </a:glow>
              </a:effectLst>
            </a:endParaRPr>
          </a:p>
        </p:txBody>
      </p:sp>
      <p:grpSp>
        <p:nvGrpSpPr>
          <p:cNvPr id="320" name="Groupe 319">
            <a:extLst>
              <a:ext uri="{FF2B5EF4-FFF2-40B4-BE49-F238E27FC236}">
                <a16:creationId xmlns:a16="http://schemas.microsoft.com/office/drawing/2014/main" id="{758BBC40-AD0E-4789-B86A-301F1F872448}"/>
              </a:ext>
            </a:extLst>
          </p:cNvPr>
          <p:cNvGrpSpPr/>
          <p:nvPr/>
        </p:nvGrpSpPr>
        <p:grpSpPr>
          <a:xfrm>
            <a:off x="1476000" y="4141340"/>
            <a:ext cx="15336000" cy="1492248"/>
            <a:chOff x="1954524" y="4141340"/>
            <a:chExt cx="15336000" cy="1492248"/>
          </a:xfrm>
        </p:grpSpPr>
        <p:cxnSp>
          <p:nvCxnSpPr>
            <p:cNvPr id="321" name="Connecteur droit 320">
              <a:extLst>
                <a:ext uri="{FF2B5EF4-FFF2-40B4-BE49-F238E27FC236}">
                  <a16:creationId xmlns:a16="http://schemas.microsoft.com/office/drawing/2014/main" id="{CBB145BE-410C-45E6-B451-4C7F1F61F9B5}"/>
                </a:ext>
              </a:extLst>
            </p:cNvPr>
            <p:cNvCxnSpPr>
              <a:cxnSpLocks/>
            </p:cNvCxnSpPr>
            <p:nvPr/>
          </p:nvCxnSpPr>
          <p:spPr>
            <a:xfrm>
              <a:off x="1954524" y="4141340"/>
              <a:ext cx="15336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2" name="Connecteur droit 321">
              <a:extLst>
                <a:ext uri="{FF2B5EF4-FFF2-40B4-BE49-F238E27FC236}">
                  <a16:creationId xmlns:a16="http://schemas.microsoft.com/office/drawing/2014/main" id="{8F3963DC-DA1A-4DD6-8576-B5540AEDD114}"/>
                </a:ext>
              </a:extLst>
            </p:cNvPr>
            <p:cNvCxnSpPr>
              <a:cxnSpLocks/>
            </p:cNvCxnSpPr>
            <p:nvPr/>
          </p:nvCxnSpPr>
          <p:spPr>
            <a:xfrm>
              <a:off x="1954524" y="5633588"/>
              <a:ext cx="15336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623" name="ZoneTexte 622">
                <a:extLst>
                  <a:ext uri="{FF2B5EF4-FFF2-40B4-BE49-F238E27FC236}">
                    <a16:creationId xmlns:a16="http://schemas.microsoft.com/office/drawing/2014/main" id="{9FA777D8-D027-4A00-9B30-ED24F29CD757}"/>
                  </a:ext>
                </a:extLst>
              </p:cNvPr>
              <p:cNvSpPr txBox="1"/>
              <p:nvPr/>
            </p:nvSpPr>
            <p:spPr>
              <a:xfrm>
                <a:off x="1399788" y="2503695"/>
                <a:ext cx="4087173" cy="1384995"/>
              </a:xfrm>
              <a:prstGeom prst="rect">
                <a:avLst/>
              </a:prstGeom>
              <a:noFill/>
            </p:spPr>
            <p:txBody>
              <a:bodyPr wrap="square" rtlCol="0">
                <a:spAutoFit/>
              </a:bodyPr>
              <a:lstStyle/>
              <a:p>
                <a:r>
                  <a:rPr lang="fr-CA" sz="2800" dirty="0">
                    <a:latin typeface="Arial" panose="020B0604020202020204" pitchFamily="34" charset="0"/>
                    <a:cs typeface="Arial" panose="020B0604020202020204" pitchFamily="34" charset="0"/>
                  </a:rPr>
                  <a:t>Solution 1:</a:t>
                </a:r>
              </a:p>
              <a:p>
                <a:r>
                  <a:rPr lang="fr-CA" sz="2800" dirty="0" err="1">
                    <a:latin typeface="Arial" panose="020B0604020202020204" pitchFamily="34" charset="0"/>
                    <a:cs typeface="Arial" panose="020B0604020202020204" pitchFamily="34" charset="0"/>
                  </a:rPr>
                  <a:t>Qty</a:t>
                </a:r>
                <a:r>
                  <a:rPr lang="fr-CA" sz="2800" dirty="0">
                    <a:latin typeface="Arial" panose="020B0604020202020204" pitchFamily="34" charset="0"/>
                    <a:cs typeface="Arial" panose="020B0604020202020204" pitchFamily="34" charset="0"/>
                  </a:rPr>
                  <a:t>: 6</a:t>
                </a:r>
                <a14:m>
                  <m:oMath xmlns:m="http://schemas.openxmlformats.org/officeDocument/2006/math">
                    <m:r>
                      <a:rPr lang="fr-CA" sz="2800" b="0" i="1" smtClean="0">
                        <a:latin typeface="Cambria Math" panose="02040503050406030204" pitchFamily="18" charset="0"/>
                      </a:rPr>
                      <m:t>×</m:t>
                    </m:r>
                  </m:oMath>
                </a14:m>
                <a:r>
                  <a:rPr lang="fr-CA" sz="2800" dirty="0">
                    <a:latin typeface="Arial" panose="020B0604020202020204" pitchFamily="34" charset="0"/>
                    <a:cs typeface="Arial" panose="020B0604020202020204" pitchFamily="34" charset="0"/>
                  </a:rPr>
                  <a:t> </a:t>
                </a:r>
              </a:p>
              <a:p>
                <a:r>
                  <a:rPr lang="fr-CA" sz="2800" dirty="0" err="1">
                    <a:latin typeface="Arial" panose="020B0604020202020204" pitchFamily="34" charset="0"/>
                    <a:cs typeface="Arial" panose="020B0604020202020204" pitchFamily="34" charset="0"/>
                  </a:rPr>
                  <a:t>Capacity</a:t>
                </a:r>
                <a:r>
                  <a:rPr lang="fr-CA" sz="2800" dirty="0">
                    <a:latin typeface="Arial" panose="020B0604020202020204" pitchFamily="34" charset="0"/>
                    <a:cs typeface="Arial" panose="020B0604020202020204" pitchFamily="34" charset="0"/>
                  </a:rPr>
                  <a:t>: 16.7 tonnes</a:t>
                </a:r>
              </a:p>
            </p:txBody>
          </p:sp>
        </mc:Choice>
        <mc:Fallback xmlns="">
          <p:sp>
            <p:nvSpPr>
              <p:cNvPr id="623" name="ZoneTexte 622">
                <a:extLst>
                  <a:ext uri="{FF2B5EF4-FFF2-40B4-BE49-F238E27FC236}">
                    <a16:creationId xmlns:a16="http://schemas.microsoft.com/office/drawing/2014/main" id="{9FA777D8-D027-4A00-9B30-ED24F29CD757}"/>
                  </a:ext>
                </a:extLst>
              </p:cNvPr>
              <p:cNvSpPr txBox="1">
                <a:spLocks noRot="1" noChangeAspect="1" noMove="1" noResize="1" noEditPoints="1" noAdjustHandles="1" noChangeArrowheads="1" noChangeShapeType="1" noTextEdit="1"/>
              </p:cNvSpPr>
              <p:nvPr/>
            </p:nvSpPr>
            <p:spPr>
              <a:xfrm>
                <a:off x="1399788" y="2503695"/>
                <a:ext cx="4087173" cy="1384995"/>
              </a:xfrm>
              <a:prstGeom prst="rect">
                <a:avLst/>
              </a:prstGeom>
              <a:blipFill>
                <a:blip r:embed="rId5"/>
                <a:stretch>
                  <a:fillRect l="-3134" t="-4846" b="-11454"/>
                </a:stretch>
              </a:blipFill>
            </p:spPr>
            <p:txBody>
              <a:bodyPr/>
              <a:lstStyle/>
              <a:p>
                <a:r>
                  <a:rPr lang="fr-CA">
                    <a:noFill/>
                  </a:rPr>
                  <a:t> </a:t>
                </a:r>
              </a:p>
            </p:txBody>
          </p:sp>
        </mc:Fallback>
      </mc:AlternateContent>
      <mc:AlternateContent xmlns:mc="http://schemas.openxmlformats.org/markup-compatibility/2006" xmlns:a14="http://schemas.microsoft.com/office/drawing/2010/main">
        <mc:Choice Requires="a14">
          <p:sp>
            <p:nvSpPr>
              <p:cNvPr id="624" name="ZoneTexte 623">
                <a:extLst>
                  <a:ext uri="{FF2B5EF4-FFF2-40B4-BE49-F238E27FC236}">
                    <a16:creationId xmlns:a16="http://schemas.microsoft.com/office/drawing/2014/main" id="{949F1333-8C95-44BE-B444-63045C6D1F04}"/>
                  </a:ext>
                </a:extLst>
              </p:cNvPr>
              <p:cNvSpPr txBox="1"/>
              <p:nvPr/>
            </p:nvSpPr>
            <p:spPr>
              <a:xfrm>
                <a:off x="1399788" y="4167989"/>
                <a:ext cx="3921657" cy="1384995"/>
              </a:xfrm>
              <a:prstGeom prst="rect">
                <a:avLst/>
              </a:prstGeom>
              <a:noFill/>
            </p:spPr>
            <p:txBody>
              <a:bodyPr wrap="square" rtlCol="0">
                <a:spAutoFit/>
              </a:bodyPr>
              <a:lstStyle/>
              <a:p>
                <a:r>
                  <a:rPr lang="fr-CA" sz="2800" dirty="0">
                    <a:latin typeface="Arial" panose="020B0604020202020204" pitchFamily="34" charset="0"/>
                    <a:cs typeface="Arial" panose="020B0604020202020204" pitchFamily="34" charset="0"/>
                  </a:rPr>
                  <a:t>Solutions 2 and 3:</a:t>
                </a:r>
              </a:p>
              <a:p>
                <a:r>
                  <a:rPr lang="fr-CA" sz="2800" dirty="0" err="1">
                    <a:latin typeface="Arial" panose="020B0604020202020204" pitchFamily="34" charset="0"/>
                    <a:cs typeface="Arial" panose="020B0604020202020204" pitchFamily="34" charset="0"/>
                  </a:rPr>
                  <a:t>Qty</a:t>
                </a:r>
                <a:r>
                  <a:rPr lang="fr-CA" sz="2800" dirty="0">
                    <a:latin typeface="Arial" panose="020B0604020202020204" pitchFamily="34" charset="0"/>
                    <a:cs typeface="Arial" panose="020B0604020202020204" pitchFamily="34" charset="0"/>
                  </a:rPr>
                  <a:t>: 40</a:t>
                </a:r>
                <a14:m>
                  <m:oMath xmlns:m="http://schemas.openxmlformats.org/officeDocument/2006/math">
                    <m:r>
                      <a:rPr lang="fr-CA" sz="2800" b="0" i="1" smtClean="0">
                        <a:latin typeface="Cambria Math" panose="02040503050406030204" pitchFamily="18" charset="0"/>
                      </a:rPr>
                      <m:t>×</m:t>
                    </m:r>
                  </m:oMath>
                </a14:m>
                <a:r>
                  <a:rPr lang="fr-CA" sz="2800" dirty="0">
                    <a:latin typeface="Arial" panose="020B0604020202020204" pitchFamily="34" charset="0"/>
                    <a:cs typeface="Arial" panose="020B0604020202020204" pitchFamily="34" charset="0"/>
                  </a:rPr>
                  <a:t> (50</a:t>
                </a:r>
                <a14:m>
                  <m:oMath xmlns:m="http://schemas.openxmlformats.org/officeDocument/2006/math">
                    <m:r>
                      <a:rPr lang="fr-CA" sz="2800" i="1">
                        <a:latin typeface="Cambria Math" panose="02040503050406030204" pitchFamily="18" charset="0"/>
                      </a:rPr>
                      <m:t>×</m:t>
                    </m:r>
                  </m:oMath>
                </a14:m>
                <a:r>
                  <a:rPr lang="fr-CA" sz="2800" dirty="0">
                    <a:latin typeface="Arial" panose="020B0604020202020204" pitchFamily="34" charset="0"/>
                    <a:cs typeface="Arial" panose="020B0604020202020204" pitchFamily="34" charset="0"/>
                  </a:rPr>
                  <a:t>) </a:t>
                </a:r>
              </a:p>
              <a:p>
                <a:r>
                  <a:rPr lang="fr-CA" sz="2800" dirty="0">
                    <a:latin typeface="Arial" panose="020B0604020202020204" pitchFamily="34" charset="0"/>
                    <a:cs typeface="Arial" panose="020B0604020202020204" pitchFamily="34" charset="0"/>
                  </a:rPr>
                  <a:t>2.5 tonnes</a:t>
                </a:r>
              </a:p>
            </p:txBody>
          </p:sp>
        </mc:Choice>
        <mc:Fallback xmlns="">
          <p:sp>
            <p:nvSpPr>
              <p:cNvPr id="624" name="ZoneTexte 623">
                <a:extLst>
                  <a:ext uri="{FF2B5EF4-FFF2-40B4-BE49-F238E27FC236}">
                    <a16:creationId xmlns:a16="http://schemas.microsoft.com/office/drawing/2014/main" id="{949F1333-8C95-44BE-B444-63045C6D1F04}"/>
                  </a:ext>
                </a:extLst>
              </p:cNvPr>
              <p:cNvSpPr txBox="1">
                <a:spLocks noRot="1" noChangeAspect="1" noMove="1" noResize="1" noEditPoints="1" noAdjustHandles="1" noChangeArrowheads="1" noChangeShapeType="1" noTextEdit="1"/>
              </p:cNvSpPr>
              <p:nvPr/>
            </p:nvSpPr>
            <p:spPr>
              <a:xfrm>
                <a:off x="1399788" y="4167989"/>
                <a:ext cx="3921657" cy="1384995"/>
              </a:xfrm>
              <a:prstGeom prst="rect">
                <a:avLst/>
              </a:prstGeom>
              <a:blipFill>
                <a:blip r:embed="rId6"/>
                <a:stretch>
                  <a:fillRect l="-3266" t="-4846" b="-11454"/>
                </a:stretch>
              </a:blipFill>
            </p:spPr>
            <p:txBody>
              <a:bodyPr/>
              <a:lstStyle/>
              <a:p>
                <a:r>
                  <a:rPr lang="fr-CA">
                    <a:noFill/>
                  </a:rPr>
                  <a:t> </a:t>
                </a:r>
              </a:p>
            </p:txBody>
          </p:sp>
        </mc:Fallback>
      </mc:AlternateContent>
      <p:pic>
        <p:nvPicPr>
          <p:cNvPr id="625" name="Image 624">
            <a:extLst>
              <a:ext uri="{FF2B5EF4-FFF2-40B4-BE49-F238E27FC236}">
                <a16:creationId xmlns:a16="http://schemas.microsoft.com/office/drawing/2014/main" id="{07F077EB-16B6-4209-82A0-F8DE35A07ABE}"/>
              </a:ext>
            </a:extLst>
          </p:cNvPr>
          <p:cNvPicPr>
            <a:picLocks noChangeAspect="1"/>
          </p:cNvPicPr>
          <p:nvPr/>
        </p:nvPicPr>
        <p:blipFill rotWithShape="1">
          <a:blip r:embed="rId3">
            <a:alphaModFix amt="50000"/>
            <a:extLst>
              <a:ext uri="{28A0092B-C50C-407E-A947-70E740481C1C}">
                <a14:useLocalDpi xmlns:a14="http://schemas.microsoft.com/office/drawing/2010/main" val="0"/>
              </a:ext>
            </a:extLst>
          </a:blip>
          <a:srcRect l="78489" t="50092" b="33868"/>
          <a:stretch/>
        </p:blipFill>
        <p:spPr>
          <a:xfrm flipH="1">
            <a:off x="14104008" y="3958528"/>
            <a:ext cx="1966984" cy="1466713"/>
          </a:xfrm>
          <a:prstGeom prst="rect">
            <a:avLst/>
          </a:prstGeom>
        </p:spPr>
      </p:pic>
      <mc:AlternateContent xmlns:mc="http://schemas.openxmlformats.org/markup-compatibility/2006" xmlns:a14="http://schemas.microsoft.com/office/drawing/2010/main">
        <mc:Choice Requires="a14">
          <p:sp>
            <p:nvSpPr>
              <p:cNvPr id="626" name="ZoneTexte 625">
                <a:extLst>
                  <a:ext uri="{FF2B5EF4-FFF2-40B4-BE49-F238E27FC236}">
                    <a16:creationId xmlns:a16="http://schemas.microsoft.com/office/drawing/2014/main" id="{532996E7-A48F-4F64-92F2-989C33C609B7}"/>
                  </a:ext>
                </a:extLst>
              </p:cNvPr>
              <p:cNvSpPr txBox="1"/>
              <p:nvPr/>
            </p:nvSpPr>
            <p:spPr>
              <a:xfrm>
                <a:off x="1399788" y="5758291"/>
                <a:ext cx="4664132" cy="1384995"/>
              </a:xfrm>
              <a:prstGeom prst="rect">
                <a:avLst/>
              </a:prstGeom>
              <a:noFill/>
            </p:spPr>
            <p:txBody>
              <a:bodyPr wrap="square" rtlCol="0">
                <a:spAutoFit/>
              </a:bodyPr>
              <a:lstStyle/>
              <a:p>
                <a:r>
                  <a:rPr lang="fr-CA" sz="2800" dirty="0">
                    <a:latin typeface="Arial" panose="020B0604020202020204" pitchFamily="34" charset="0"/>
                    <a:cs typeface="Arial" panose="020B0604020202020204" pitchFamily="34" charset="0"/>
                  </a:rPr>
                  <a:t>Solution 4:</a:t>
                </a:r>
              </a:p>
              <a:p>
                <a:r>
                  <a:rPr lang="fr-CA" sz="2800" dirty="0">
                    <a:latin typeface="Arial" panose="020B0604020202020204" pitchFamily="34" charset="0"/>
                    <a:cs typeface="Arial" panose="020B0604020202020204" pitchFamily="34" charset="0"/>
                  </a:rPr>
                  <a:t>18</a:t>
                </a:r>
                <a14:m>
                  <m:oMath xmlns:m="http://schemas.openxmlformats.org/officeDocument/2006/math">
                    <m:r>
                      <a:rPr lang="fr-CA" sz="2800" b="0" i="1" smtClean="0">
                        <a:latin typeface="Cambria Math" panose="02040503050406030204" pitchFamily="18" charset="0"/>
                      </a:rPr>
                      <m:t>×</m:t>
                    </m:r>
                  </m:oMath>
                </a14:m>
                <a:r>
                  <a:rPr lang="fr-CA" sz="2800" dirty="0">
                    <a:latin typeface="Arial" panose="020B0604020202020204" pitchFamily="34" charset="0"/>
                    <a:cs typeface="Arial" panose="020B0604020202020204" pitchFamily="34" charset="0"/>
                  </a:rPr>
                  <a:t> (25</a:t>
                </a:r>
                <a14:m>
                  <m:oMath xmlns:m="http://schemas.openxmlformats.org/officeDocument/2006/math">
                    <m:r>
                      <a:rPr lang="fr-CA" sz="2800" i="1" smtClean="0">
                        <a:latin typeface="Cambria Math" panose="02040503050406030204" pitchFamily="18" charset="0"/>
                      </a:rPr>
                      <m:t>×</m:t>
                    </m:r>
                  </m:oMath>
                </a14:m>
                <a:r>
                  <a:rPr lang="fr-CA" sz="2800" dirty="0">
                    <a:latin typeface="Arial" panose="020B0604020202020204" pitchFamily="34" charset="0"/>
                    <a:cs typeface="Arial" panose="020B0604020202020204" pitchFamily="34" charset="0"/>
                  </a:rPr>
                  <a:t>) pairs</a:t>
                </a:r>
              </a:p>
              <a:p>
                <a:r>
                  <a:rPr lang="fr-CA" sz="2800" dirty="0">
                    <a:latin typeface="Arial" panose="020B0604020202020204" pitchFamily="34" charset="0"/>
                    <a:cs typeface="Arial" panose="020B0604020202020204" pitchFamily="34" charset="0"/>
                  </a:rPr>
                  <a:t>2.5 + 4.4 tonnes</a:t>
                </a:r>
              </a:p>
            </p:txBody>
          </p:sp>
        </mc:Choice>
        <mc:Fallback xmlns="">
          <p:sp>
            <p:nvSpPr>
              <p:cNvPr id="626" name="ZoneTexte 625">
                <a:extLst>
                  <a:ext uri="{FF2B5EF4-FFF2-40B4-BE49-F238E27FC236}">
                    <a16:creationId xmlns:a16="http://schemas.microsoft.com/office/drawing/2014/main" id="{532996E7-A48F-4F64-92F2-989C33C609B7}"/>
                  </a:ext>
                </a:extLst>
              </p:cNvPr>
              <p:cNvSpPr txBox="1">
                <a:spLocks noRot="1" noChangeAspect="1" noMove="1" noResize="1" noEditPoints="1" noAdjustHandles="1" noChangeArrowheads="1" noChangeShapeType="1" noTextEdit="1"/>
              </p:cNvSpPr>
              <p:nvPr/>
            </p:nvSpPr>
            <p:spPr>
              <a:xfrm>
                <a:off x="1399788" y="5758291"/>
                <a:ext cx="4664132" cy="1384995"/>
              </a:xfrm>
              <a:prstGeom prst="rect">
                <a:avLst/>
              </a:prstGeom>
              <a:blipFill>
                <a:blip r:embed="rId7"/>
                <a:stretch>
                  <a:fillRect l="-2745" t="-4846" b="-11454"/>
                </a:stretch>
              </a:blipFill>
            </p:spPr>
            <p:txBody>
              <a:bodyPr/>
              <a:lstStyle/>
              <a:p>
                <a:r>
                  <a:rPr lang="fr-CA">
                    <a:noFill/>
                  </a:rPr>
                  <a:t> </a:t>
                </a:r>
              </a:p>
            </p:txBody>
          </p:sp>
        </mc:Fallback>
      </mc:AlternateContent>
      <p:cxnSp>
        <p:nvCxnSpPr>
          <p:cNvPr id="627" name="Connecteur droit 626">
            <a:extLst>
              <a:ext uri="{FF2B5EF4-FFF2-40B4-BE49-F238E27FC236}">
                <a16:creationId xmlns:a16="http://schemas.microsoft.com/office/drawing/2014/main" id="{92E2C82C-FF52-464B-A167-6F1BC44E6338}"/>
              </a:ext>
            </a:extLst>
          </p:cNvPr>
          <p:cNvCxnSpPr/>
          <p:nvPr/>
        </p:nvCxnSpPr>
        <p:spPr>
          <a:xfrm>
            <a:off x="13142947" y="964348"/>
            <a:ext cx="0" cy="617542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28" name="ZoneTexte 627">
            <a:extLst>
              <a:ext uri="{FF2B5EF4-FFF2-40B4-BE49-F238E27FC236}">
                <a16:creationId xmlns:a16="http://schemas.microsoft.com/office/drawing/2014/main" id="{35107847-9D0A-4E8F-834D-3EB95041DC00}"/>
              </a:ext>
            </a:extLst>
          </p:cNvPr>
          <p:cNvSpPr txBox="1"/>
          <p:nvPr/>
        </p:nvSpPr>
        <p:spPr>
          <a:xfrm>
            <a:off x="13532759" y="2012917"/>
            <a:ext cx="3109483" cy="954107"/>
          </a:xfrm>
          <a:prstGeom prst="rect">
            <a:avLst/>
          </a:prstGeom>
          <a:noFill/>
        </p:spPr>
        <p:txBody>
          <a:bodyPr wrap="square" rtlCol="0">
            <a:spAutoFit/>
          </a:bodyPr>
          <a:lstStyle/>
          <a:p>
            <a:pPr algn="ctr"/>
            <a:r>
              <a:rPr lang="fr-CA" sz="2800" dirty="0" err="1">
                <a:latin typeface="Arial" panose="020B0604020202020204" pitchFamily="34" charset="0"/>
                <a:cs typeface="Arial" panose="020B0604020202020204" pitchFamily="34" charset="0"/>
              </a:rPr>
              <a:t>Space</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available</a:t>
            </a:r>
            <a:r>
              <a:rPr lang="fr-CA" sz="2800" dirty="0">
                <a:latin typeface="Arial" panose="020B0604020202020204" pitchFamily="34" charset="0"/>
                <a:cs typeface="Arial" panose="020B0604020202020204" pitchFamily="34" charset="0"/>
              </a:rPr>
              <a:t> for extra</a:t>
            </a:r>
          </a:p>
        </p:txBody>
      </p:sp>
      <p:sp>
        <p:nvSpPr>
          <p:cNvPr id="629" name="Flèche : droite 628">
            <a:extLst>
              <a:ext uri="{FF2B5EF4-FFF2-40B4-BE49-F238E27FC236}">
                <a16:creationId xmlns:a16="http://schemas.microsoft.com/office/drawing/2014/main" id="{CD531F2F-6B93-4DD8-B28D-B75A47EF5B11}"/>
              </a:ext>
            </a:extLst>
          </p:cNvPr>
          <p:cNvSpPr/>
          <p:nvPr/>
        </p:nvSpPr>
        <p:spPr>
          <a:xfrm rot="5400000">
            <a:off x="14801901" y="3389245"/>
            <a:ext cx="571199" cy="2926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630" name="Image 629">
            <a:extLst>
              <a:ext uri="{FF2B5EF4-FFF2-40B4-BE49-F238E27FC236}">
                <a16:creationId xmlns:a16="http://schemas.microsoft.com/office/drawing/2014/main" id="{836F4C3A-B6A9-4719-99D0-6D7123F7294E}"/>
              </a:ext>
            </a:extLst>
          </p:cNvPr>
          <p:cNvPicPr>
            <a:picLocks noChangeAspect="1"/>
          </p:cNvPicPr>
          <p:nvPr/>
        </p:nvPicPr>
        <p:blipFill rotWithShape="1">
          <a:blip r:embed="rId3">
            <a:alphaModFix amt="50000"/>
            <a:extLst>
              <a:ext uri="{28A0092B-C50C-407E-A947-70E740481C1C}">
                <a14:useLocalDpi xmlns:a14="http://schemas.microsoft.com/office/drawing/2010/main" val="0"/>
              </a:ext>
            </a:extLst>
          </a:blip>
          <a:srcRect l="65388" t="67514" b="16446"/>
          <a:stretch/>
        </p:blipFill>
        <p:spPr>
          <a:xfrm flipH="1">
            <a:off x="13504981" y="5556159"/>
            <a:ext cx="3165039" cy="1466713"/>
          </a:xfrm>
          <a:prstGeom prst="rect">
            <a:avLst/>
          </a:prstGeom>
        </p:spPr>
      </p:pic>
      <p:cxnSp>
        <p:nvCxnSpPr>
          <p:cNvPr id="631" name="Connecteur droit 630">
            <a:extLst>
              <a:ext uri="{FF2B5EF4-FFF2-40B4-BE49-F238E27FC236}">
                <a16:creationId xmlns:a16="http://schemas.microsoft.com/office/drawing/2014/main" id="{949FF822-0A10-40B0-907F-BDD6324E96EB}"/>
              </a:ext>
            </a:extLst>
          </p:cNvPr>
          <p:cNvCxnSpPr>
            <a:cxnSpLocks/>
          </p:cNvCxnSpPr>
          <p:nvPr/>
        </p:nvCxnSpPr>
        <p:spPr>
          <a:xfrm>
            <a:off x="1476000" y="7138987"/>
            <a:ext cx="15336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32" name="Rectangle 631">
            <a:extLst>
              <a:ext uri="{FF2B5EF4-FFF2-40B4-BE49-F238E27FC236}">
                <a16:creationId xmlns:a16="http://schemas.microsoft.com/office/drawing/2014/main" id="{37E767B4-B141-4707-A469-61F228A5D23C}"/>
              </a:ext>
            </a:extLst>
          </p:cNvPr>
          <p:cNvSpPr/>
          <p:nvPr/>
        </p:nvSpPr>
        <p:spPr>
          <a:xfrm>
            <a:off x="15442749" y="4907320"/>
            <a:ext cx="1107729" cy="548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33" name="Rectangle 632">
            <a:extLst>
              <a:ext uri="{FF2B5EF4-FFF2-40B4-BE49-F238E27FC236}">
                <a16:creationId xmlns:a16="http://schemas.microsoft.com/office/drawing/2014/main" id="{9E376982-CD94-4E6B-B2A1-790D7AFEA3B4}"/>
              </a:ext>
            </a:extLst>
          </p:cNvPr>
          <p:cNvSpPr/>
          <p:nvPr/>
        </p:nvSpPr>
        <p:spPr>
          <a:xfrm>
            <a:off x="10632506" y="6364244"/>
            <a:ext cx="1107729" cy="548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634" name="Connecteur droit 633">
            <a:extLst>
              <a:ext uri="{FF2B5EF4-FFF2-40B4-BE49-F238E27FC236}">
                <a16:creationId xmlns:a16="http://schemas.microsoft.com/office/drawing/2014/main" id="{1A05CACC-F14B-4747-8E6C-C1C1FCD48956}"/>
              </a:ext>
            </a:extLst>
          </p:cNvPr>
          <p:cNvCxnSpPr>
            <a:cxnSpLocks/>
            <a:endCxn id="633" idx="2"/>
          </p:cNvCxnSpPr>
          <p:nvPr/>
        </p:nvCxnSpPr>
        <p:spPr>
          <a:xfrm>
            <a:off x="6286500" y="6891252"/>
            <a:ext cx="4899871" cy="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635" name="ZoneTexte 634">
            <a:extLst>
              <a:ext uri="{FF2B5EF4-FFF2-40B4-BE49-F238E27FC236}">
                <a16:creationId xmlns:a16="http://schemas.microsoft.com/office/drawing/2014/main" id="{BF1F9891-5C7A-4C69-86B6-4276F9BD74AD}"/>
              </a:ext>
            </a:extLst>
          </p:cNvPr>
          <p:cNvSpPr txBox="1"/>
          <p:nvPr/>
        </p:nvSpPr>
        <p:spPr>
          <a:xfrm>
            <a:off x="8020496" y="6827084"/>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26 m</a:t>
            </a:r>
          </a:p>
        </p:txBody>
      </p:sp>
      <p:cxnSp>
        <p:nvCxnSpPr>
          <p:cNvPr id="636" name="Connecteur droit 635">
            <a:extLst>
              <a:ext uri="{FF2B5EF4-FFF2-40B4-BE49-F238E27FC236}">
                <a16:creationId xmlns:a16="http://schemas.microsoft.com/office/drawing/2014/main" id="{D104F883-8EAD-46D3-BE2E-0902127FF1CE}"/>
              </a:ext>
            </a:extLst>
          </p:cNvPr>
          <p:cNvCxnSpPr>
            <a:cxnSpLocks/>
          </p:cNvCxnSpPr>
          <p:nvPr/>
        </p:nvCxnSpPr>
        <p:spPr>
          <a:xfrm>
            <a:off x="6306981" y="5378054"/>
            <a:ext cx="6192000" cy="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637" name="ZoneTexte 636">
            <a:extLst>
              <a:ext uri="{FF2B5EF4-FFF2-40B4-BE49-F238E27FC236}">
                <a16:creationId xmlns:a16="http://schemas.microsoft.com/office/drawing/2014/main" id="{1CB093B6-83FE-4355-AA62-129BFA2FA741}"/>
              </a:ext>
            </a:extLst>
          </p:cNvPr>
          <p:cNvSpPr txBox="1"/>
          <p:nvPr/>
        </p:nvSpPr>
        <p:spPr>
          <a:xfrm>
            <a:off x="8669556" y="5326586"/>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33 m</a:t>
            </a:r>
          </a:p>
        </p:txBody>
      </p:sp>
      <p:cxnSp>
        <p:nvCxnSpPr>
          <p:cNvPr id="638" name="Connecteur droit 637">
            <a:extLst>
              <a:ext uri="{FF2B5EF4-FFF2-40B4-BE49-F238E27FC236}">
                <a16:creationId xmlns:a16="http://schemas.microsoft.com/office/drawing/2014/main" id="{9660CD1D-C5CF-4473-9FAD-82AE86D7104B}"/>
              </a:ext>
            </a:extLst>
          </p:cNvPr>
          <p:cNvCxnSpPr>
            <a:cxnSpLocks/>
          </p:cNvCxnSpPr>
          <p:nvPr/>
        </p:nvCxnSpPr>
        <p:spPr>
          <a:xfrm>
            <a:off x="6191727" y="3815216"/>
            <a:ext cx="2713196" cy="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639" name="ZoneTexte 638">
            <a:extLst>
              <a:ext uri="{FF2B5EF4-FFF2-40B4-BE49-F238E27FC236}">
                <a16:creationId xmlns:a16="http://schemas.microsoft.com/office/drawing/2014/main" id="{C82E1D61-16D3-43F4-B713-C4D8A01BB1FF}"/>
              </a:ext>
            </a:extLst>
          </p:cNvPr>
          <p:cNvSpPr txBox="1"/>
          <p:nvPr/>
        </p:nvSpPr>
        <p:spPr>
          <a:xfrm>
            <a:off x="6814900" y="3801774"/>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15 m</a:t>
            </a:r>
          </a:p>
        </p:txBody>
      </p:sp>
      <p:cxnSp>
        <p:nvCxnSpPr>
          <p:cNvPr id="640" name="Connecteur droit 639">
            <a:extLst>
              <a:ext uri="{FF2B5EF4-FFF2-40B4-BE49-F238E27FC236}">
                <a16:creationId xmlns:a16="http://schemas.microsoft.com/office/drawing/2014/main" id="{748712BD-7A22-4234-8EC5-B47804B1B515}"/>
              </a:ext>
            </a:extLst>
          </p:cNvPr>
          <p:cNvCxnSpPr>
            <a:cxnSpLocks/>
          </p:cNvCxnSpPr>
          <p:nvPr/>
        </p:nvCxnSpPr>
        <p:spPr>
          <a:xfrm>
            <a:off x="13618242" y="6891252"/>
            <a:ext cx="3024000" cy="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641" name="ZoneTexte 640">
            <a:extLst>
              <a:ext uri="{FF2B5EF4-FFF2-40B4-BE49-F238E27FC236}">
                <a16:creationId xmlns:a16="http://schemas.microsoft.com/office/drawing/2014/main" id="{B562A68C-0135-417E-BC20-1BE131E9186A}"/>
              </a:ext>
            </a:extLst>
          </p:cNvPr>
          <p:cNvSpPr txBox="1"/>
          <p:nvPr/>
        </p:nvSpPr>
        <p:spPr>
          <a:xfrm>
            <a:off x="14396817" y="6836356"/>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17 m</a:t>
            </a:r>
          </a:p>
        </p:txBody>
      </p:sp>
      <p:cxnSp>
        <p:nvCxnSpPr>
          <p:cNvPr id="642" name="Connecteur droit 641">
            <a:extLst>
              <a:ext uri="{FF2B5EF4-FFF2-40B4-BE49-F238E27FC236}">
                <a16:creationId xmlns:a16="http://schemas.microsoft.com/office/drawing/2014/main" id="{B1BBF6D1-2A6D-4128-96AB-51C07E57F308}"/>
              </a:ext>
            </a:extLst>
          </p:cNvPr>
          <p:cNvCxnSpPr>
            <a:cxnSpLocks/>
          </p:cNvCxnSpPr>
          <p:nvPr/>
        </p:nvCxnSpPr>
        <p:spPr>
          <a:xfrm>
            <a:off x="14225588" y="5367627"/>
            <a:ext cx="1800225" cy="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643" name="ZoneTexte 642">
            <a:extLst>
              <a:ext uri="{FF2B5EF4-FFF2-40B4-BE49-F238E27FC236}">
                <a16:creationId xmlns:a16="http://schemas.microsoft.com/office/drawing/2014/main" id="{D55B4051-229A-4502-B1EC-F1B2252F8BC3}"/>
              </a:ext>
            </a:extLst>
          </p:cNvPr>
          <p:cNvSpPr txBox="1"/>
          <p:nvPr/>
        </p:nvSpPr>
        <p:spPr>
          <a:xfrm>
            <a:off x="14396596" y="5312731"/>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10 m</a:t>
            </a:r>
          </a:p>
        </p:txBody>
      </p:sp>
      <p:cxnSp>
        <p:nvCxnSpPr>
          <p:cNvPr id="644" name="Connecteur droit 643">
            <a:extLst>
              <a:ext uri="{FF2B5EF4-FFF2-40B4-BE49-F238E27FC236}">
                <a16:creationId xmlns:a16="http://schemas.microsoft.com/office/drawing/2014/main" id="{83BB8376-4693-4D9C-922F-8820A391B7F7}"/>
              </a:ext>
            </a:extLst>
          </p:cNvPr>
          <p:cNvCxnSpPr>
            <a:cxnSpLocks/>
          </p:cNvCxnSpPr>
          <p:nvPr/>
        </p:nvCxnSpPr>
        <p:spPr>
          <a:xfrm>
            <a:off x="9008715" y="1065633"/>
            <a:ext cx="0" cy="271440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645" name="ZoneTexte 644">
            <a:extLst>
              <a:ext uri="{FF2B5EF4-FFF2-40B4-BE49-F238E27FC236}">
                <a16:creationId xmlns:a16="http://schemas.microsoft.com/office/drawing/2014/main" id="{1DA35F75-805F-4596-8F05-A10FAB841478}"/>
              </a:ext>
            </a:extLst>
          </p:cNvPr>
          <p:cNvSpPr txBox="1"/>
          <p:nvPr/>
        </p:nvSpPr>
        <p:spPr>
          <a:xfrm>
            <a:off x="8669556" y="2212892"/>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15 m</a:t>
            </a:r>
          </a:p>
        </p:txBody>
      </p:sp>
      <p:cxnSp>
        <p:nvCxnSpPr>
          <p:cNvPr id="489" name="Connecteur droit 488">
            <a:extLst>
              <a:ext uri="{FF2B5EF4-FFF2-40B4-BE49-F238E27FC236}">
                <a16:creationId xmlns:a16="http://schemas.microsoft.com/office/drawing/2014/main" id="{0536AFBA-D1BD-46BF-B95B-6E0851CF3029}"/>
              </a:ext>
            </a:extLst>
          </p:cNvPr>
          <p:cNvCxnSpPr>
            <a:cxnSpLocks/>
          </p:cNvCxnSpPr>
          <p:nvPr/>
        </p:nvCxnSpPr>
        <p:spPr>
          <a:xfrm>
            <a:off x="6478170" y="9024852"/>
            <a:ext cx="10088458" cy="0"/>
          </a:xfrm>
          <a:prstGeom prst="line">
            <a:avLst/>
          </a:prstGeom>
          <a:ln w="22225">
            <a:solidFill>
              <a:srgbClr val="318BB6"/>
            </a:solidFill>
          </a:ln>
        </p:spPr>
        <p:style>
          <a:lnRef idx="1">
            <a:schemeClr val="accent1"/>
          </a:lnRef>
          <a:fillRef idx="0">
            <a:schemeClr val="accent1"/>
          </a:fillRef>
          <a:effectRef idx="0">
            <a:schemeClr val="accent1"/>
          </a:effectRef>
          <a:fontRef idx="minor">
            <a:schemeClr val="tx1"/>
          </a:fontRef>
        </p:style>
      </p:cxnSp>
      <p:sp>
        <p:nvSpPr>
          <p:cNvPr id="490" name="ZoneTexte 489">
            <a:extLst>
              <a:ext uri="{FF2B5EF4-FFF2-40B4-BE49-F238E27FC236}">
                <a16:creationId xmlns:a16="http://schemas.microsoft.com/office/drawing/2014/main" id="{936F00C9-6CA7-462F-9073-68198AEA6FDB}"/>
              </a:ext>
            </a:extLst>
          </p:cNvPr>
          <p:cNvSpPr txBox="1"/>
          <p:nvPr/>
        </p:nvSpPr>
        <p:spPr>
          <a:xfrm>
            <a:off x="10788974" y="9055928"/>
            <a:ext cx="1466850" cy="369332"/>
          </a:xfrm>
          <a:prstGeom prst="rect">
            <a:avLst/>
          </a:prstGeom>
          <a:noFill/>
        </p:spPr>
        <p:txBody>
          <a:bodyPr wrap="square" rtlCol="0">
            <a:spAutoFit/>
          </a:bodyPr>
          <a:lstStyle/>
          <a:p>
            <a:pPr algn="ctr"/>
            <a:r>
              <a:rPr lang="fr-CA" dirty="0">
                <a:latin typeface="Arial" panose="020B0604020202020204" pitchFamily="34" charset="0"/>
                <a:cs typeface="Arial" panose="020B0604020202020204" pitchFamily="34" charset="0"/>
              </a:rPr>
              <a:t>54 m (?)</a:t>
            </a:r>
          </a:p>
        </p:txBody>
      </p:sp>
    </p:spTree>
    <p:extLst>
      <p:ext uri="{BB962C8B-B14F-4D97-AF65-F5344CB8AC3E}">
        <p14:creationId xmlns:p14="http://schemas.microsoft.com/office/powerpoint/2010/main" val="2123696235"/>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13522325" cy="1988345"/>
          </a:xfrm>
        </p:spPr>
        <p:txBody>
          <a:bodyPr>
            <a:normAutofit/>
          </a:bodyPr>
          <a:lstStyle/>
          <a:p>
            <a:r>
              <a:rPr lang="en-GB" sz="5400" dirty="0">
                <a:latin typeface="Arial" panose="020B0604020202020204" pitchFamily="34" charset="0"/>
                <a:cs typeface="Arial" panose="020B0604020202020204" pitchFamily="34" charset="0"/>
              </a:rPr>
              <a:t>Xenon Recovery and Storage at SNOLAB</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84998D34-CAFE-4B79-9198-7CD58B935621}"/>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5AB33C51-3065-42BA-9C82-59BC5223A235}"/>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0997844F-F477-4156-958F-2C1D6A093A24}"/>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0D26BA5F-CFDA-4414-931E-BB896A1E8E95}"/>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17</a:t>
            </a:fld>
            <a:endParaRPr lang="en-CA" sz="2800" dirty="0">
              <a:solidFill>
                <a:schemeClr val="bg1"/>
              </a:solidFill>
              <a:latin typeface="Arial" panose="020B0604020202020204" pitchFamily="34" charset="0"/>
              <a:cs typeface="Arial" panose="020B0604020202020204" pitchFamily="34" charset="0"/>
            </a:endParaRPr>
          </a:p>
        </p:txBody>
      </p:sp>
      <p:grpSp>
        <p:nvGrpSpPr>
          <p:cNvPr id="3" name="Groupe 2">
            <a:extLst>
              <a:ext uri="{FF2B5EF4-FFF2-40B4-BE49-F238E27FC236}">
                <a16:creationId xmlns:a16="http://schemas.microsoft.com/office/drawing/2014/main" id="{62164F48-E5CC-4BE1-9C03-56B9437E12DB}"/>
              </a:ext>
            </a:extLst>
          </p:cNvPr>
          <p:cNvGrpSpPr>
            <a:grpSpLocks noChangeAspect="1"/>
          </p:cNvGrpSpPr>
          <p:nvPr/>
        </p:nvGrpSpPr>
        <p:grpSpPr>
          <a:xfrm>
            <a:off x="12255639" y="3400661"/>
            <a:ext cx="5170635" cy="6612839"/>
            <a:chOff x="9417064" y="557881"/>
            <a:chExt cx="7658929" cy="9795174"/>
          </a:xfrm>
        </p:grpSpPr>
        <p:pic>
          <p:nvPicPr>
            <p:cNvPr id="10" name="Image 9">
              <a:extLst>
                <a:ext uri="{FF2B5EF4-FFF2-40B4-BE49-F238E27FC236}">
                  <a16:creationId xmlns:a16="http://schemas.microsoft.com/office/drawing/2014/main" id="{40B80294-AC11-4F2E-A9C6-9B63C3CECDBD}"/>
                </a:ext>
              </a:extLst>
            </p:cNvPr>
            <p:cNvPicPr>
              <a:picLocks noChangeAspect="1"/>
            </p:cNvPicPr>
            <p:nvPr/>
          </p:nvPicPr>
          <p:blipFill rotWithShape="1">
            <a:blip r:embed="rId3">
              <a:extLst>
                <a:ext uri="{28A0092B-C50C-407E-A947-70E740481C1C}">
                  <a14:useLocalDpi xmlns:a14="http://schemas.microsoft.com/office/drawing/2010/main" val="0"/>
                </a:ext>
              </a:extLst>
            </a:blip>
            <a:srcRect r="21809"/>
            <a:stretch/>
          </p:blipFill>
          <p:spPr>
            <a:xfrm>
              <a:off x="9417064" y="557881"/>
              <a:ext cx="7658929" cy="9795174"/>
            </a:xfrm>
            <a:prstGeom prst="rect">
              <a:avLst/>
            </a:prstGeom>
            <a:effectLst>
              <a:glow rad="1270000">
                <a:schemeClr val="bg1">
                  <a:alpha val="20000"/>
                </a:schemeClr>
              </a:glow>
            </a:effectLst>
          </p:spPr>
        </p:pic>
        <p:pic>
          <p:nvPicPr>
            <p:cNvPr id="15" name="Image 14">
              <a:extLst>
                <a:ext uri="{FF2B5EF4-FFF2-40B4-BE49-F238E27FC236}">
                  <a16:creationId xmlns:a16="http://schemas.microsoft.com/office/drawing/2014/main" id="{6EA23B77-A854-4E6F-99CE-FA19A6946F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02338" y="5041900"/>
              <a:ext cx="1376447" cy="4374390"/>
            </a:xfrm>
            <a:prstGeom prst="rect">
              <a:avLst/>
            </a:prstGeom>
            <a:effectLst/>
          </p:spPr>
        </p:pic>
      </p:grpSp>
      <p:sp>
        <p:nvSpPr>
          <p:cNvPr id="16" name="Espace réservé du contenu 2">
            <a:extLst>
              <a:ext uri="{FF2B5EF4-FFF2-40B4-BE49-F238E27FC236}">
                <a16:creationId xmlns:a16="http://schemas.microsoft.com/office/drawing/2014/main" id="{57A77A92-93B2-403F-ABC3-4CB4C95BC97A}"/>
              </a:ext>
            </a:extLst>
          </p:cNvPr>
          <p:cNvSpPr txBox="1">
            <a:spLocks/>
          </p:cNvSpPr>
          <p:nvPr/>
        </p:nvSpPr>
        <p:spPr>
          <a:xfrm>
            <a:off x="628131" y="1247233"/>
            <a:ext cx="14696536"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10000"/>
              </a:lnSpc>
            </a:pPr>
            <a:r>
              <a:rPr lang="en-CA" sz="2800" dirty="0">
                <a:latin typeface="Arial" panose="020B0604020202020204" pitchFamily="34" charset="0"/>
                <a:cs typeface="Arial" panose="020B0604020202020204" pitchFamily="34" charset="0"/>
              </a:rPr>
              <a:t>SNOLAB </a:t>
            </a:r>
            <a:r>
              <a:rPr lang="en-CA" sz="2800" u="sng" dirty="0">
                <a:latin typeface="Arial" panose="020B0604020202020204" pitchFamily="34" charset="0"/>
                <a:cs typeface="Arial" panose="020B0604020202020204" pitchFamily="34" charset="0"/>
              </a:rPr>
              <a:t>was awarded money</a:t>
            </a:r>
            <a:r>
              <a:rPr lang="en-CA" sz="2800" dirty="0">
                <a:latin typeface="Arial" panose="020B0604020202020204" pitchFamily="34" charset="0"/>
                <a:cs typeface="Arial" panose="020B0604020202020204" pitchFamily="34" charset="0"/>
              </a:rPr>
              <a:t> to conduct feasibility studies for xenon storage solutions</a:t>
            </a:r>
          </a:p>
          <a:p>
            <a:pPr>
              <a:lnSpc>
                <a:spcPct val="110000"/>
              </a:lnSpc>
            </a:pPr>
            <a:r>
              <a:rPr lang="en-CA" sz="2800" dirty="0">
                <a:latin typeface="Arial" panose="020B0604020202020204" pitchFamily="34" charset="0"/>
                <a:cs typeface="Arial" panose="020B0604020202020204" pitchFamily="34" charset="0"/>
              </a:rPr>
              <a:t>We must determine requirements, define recuperation schemes, find commercial partners to inform on standards, design, costs and conduct pre-production analysis </a:t>
            </a:r>
          </a:p>
          <a:p>
            <a:pPr>
              <a:lnSpc>
                <a:spcPct val="110000"/>
              </a:lnSpc>
            </a:pPr>
            <a:r>
              <a:rPr lang="en-CA" sz="2800" dirty="0">
                <a:latin typeface="Arial" panose="020B0604020202020204" pitchFamily="34" charset="0"/>
                <a:cs typeface="Arial" panose="020B0604020202020204" pitchFamily="34" charset="0"/>
              </a:rPr>
              <a:t>Is the SNOLAB solution compatible with </a:t>
            </a:r>
            <a:r>
              <a:rPr lang="en-CA" sz="2800" u="sng" dirty="0" err="1">
                <a:latin typeface="Arial" panose="020B0604020202020204" pitchFamily="34" charset="0"/>
                <a:cs typeface="Arial" panose="020B0604020202020204" pitchFamily="34" charset="0"/>
              </a:rPr>
              <a:t>ReStoX</a:t>
            </a:r>
            <a:r>
              <a:rPr lang="en-CA" sz="2800" u="sng" dirty="0">
                <a:latin typeface="Arial" panose="020B0604020202020204" pitchFamily="34" charset="0"/>
                <a:cs typeface="Arial" panose="020B0604020202020204" pitchFamily="34" charset="0"/>
              </a:rPr>
              <a:t> at </a:t>
            </a:r>
            <a:r>
              <a:rPr lang="en-CA" sz="2800" u="sng" dirty="0" err="1">
                <a:latin typeface="Arial" panose="020B0604020202020204" pitchFamily="34" charset="0"/>
                <a:cs typeface="Arial" panose="020B0604020202020204" pitchFamily="34" charset="0"/>
              </a:rPr>
              <a:t>Boulby</a:t>
            </a:r>
            <a:r>
              <a:rPr lang="en-CA" sz="2800" u="sng" dirty="0">
                <a:latin typeface="Arial" panose="020B0604020202020204" pitchFamily="34" charset="0"/>
                <a:cs typeface="Arial" panose="020B0604020202020204" pitchFamily="34" charset="0"/>
              </a:rPr>
              <a:t>?</a:t>
            </a:r>
          </a:p>
          <a:p>
            <a:pPr>
              <a:lnSpc>
                <a:spcPct val="110000"/>
              </a:lnSpc>
            </a:pPr>
            <a:r>
              <a:rPr lang="en-CA" sz="2800" dirty="0">
                <a:latin typeface="Arial" panose="020B0604020202020204" pitchFamily="34" charset="0"/>
                <a:cs typeface="Arial" panose="020B0604020202020204" pitchFamily="34" charset="0"/>
              </a:rPr>
              <a:t>If you think you want to/can help this effort, please join us!</a:t>
            </a:r>
          </a:p>
          <a:p>
            <a:pPr lvl="1">
              <a:lnSpc>
                <a:spcPct val="110000"/>
              </a:lnSpc>
            </a:pPr>
            <a:r>
              <a:rPr lang="en-CA" sz="2400" dirty="0">
                <a:latin typeface="Arial" panose="020B0604020202020204" pitchFamily="34" charset="0"/>
                <a:cs typeface="Arial" panose="020B0604020202020204" pitchFamily="34" charset="0"/>
              </a:rPr>
              <a:t>1.03-1.04 meetings (L2: Christian </a:t>
            </a:r>
            <a:r>
              <a:rPr lang="en-CA" sz="2400" dirty="0" err="1">
                <a:latin typeface="Arial" panose="020B0604020202020204" pitchFamily="34" charset="0"/>
                <a:cs typeface="Arial" panose="020B0604020202020204" pitchFamily="34" charset="0"/>
              </a:rPr>
              <a:t>Weinheimer</a:t>
            </a:r>
            <a:r>
              <a:rPr lang="en-CA" sz="2400" dirty="0">
                <a:latin typeface="Arial" panose="020B0604020202020204" pitchFamily="34" charset="0"/>
                <a:cs typeface="Arial" panose="020B0604020202020204" pitchFamily="34" charset="0"/>
              </a:rPr>
              <a:t>, Lutz </a:t>
            </a:r>
            <a:r>
              <a:rPr lang="en-CA" sz="2400" dirty="0" err="1">
                <a:latin typeface="Arial" panose="020B0604020202020204" pitchFamily="34" charset="0"/>
                <a:cs typeface="Arial" panose="020B0604020202020204" pitchFamily="34" charset="0"/>
              </a:rPr>
              <a:t>Althüser</a:t>
            </a:r>
            <a:r>
              <a:rPr lang="en-CA" sz="2400" dirty="0">
                <a:latin typeface="Arial" panose="020B0604020202020204" pitchFamily="34" charset="0"/>
                <a:cs typeface="Arial" panose="020B0604020202020204" pitchFamily="34" charset="0"/>
              </a:rPr>
              <a:t>, Frédéric Girard)</a:t>
            </a:r>
          </a:p>
          <a:p>
            <a:pPr lvl="1">
              <a:lnSpc>
                <a:spcPct val="110000"/>
              </a:lnSpc>
            </a:pPr>
            <a:r>
              <a:rPr lang="en-CA" sz="2400" dirty="0">
                <a:latin typeface="Arial" panose="020B0604020202020204" pitchFamily="34" charset="0"/>
                <a:cs typeface="Arial" panose="020B0604020202020204" pitchFamily="34" charset="0"/>
              </a:rPr>
              <a:t>Recovery task force (TF chair: Carter Hall)</a:t>
            </a:r>
          </a:p>
          <a:p>
            <a:pPr lvl="1">
              <a:lnSpc>
                <a:spcPct val="110000"/>
              </a:lnSpc>
            </a:pPr>
            <a:r>
              <a:rPr lang="en-CA" sz="2400" dirty="0">
                <a:latin typeface="Arial" panose="020B0604020202020204" pitchFamily="34" charset="0"/>
                <a:cs typeface="Arial" panose="020B0604020202020204" pitchFamily="34" charset="0"/>
              </a:rPr>
              <a:t>Or contact me, David or Chris</a:t>
            </a:r>
          </a:p>
        </p:txBody>
      </p:sp>
      <p:sp>
        <p:nvSpPr>
          <p:cNvPr id="17" name="ZoneTexte 16">
            <a:extLst>
              <a:ext uri="{FF2B5EF4-FFF2-40B4-BE49-F238E27FC236}">
                <a16:creationId xmlns:a16="http://schemas.microsoft.com/office/drawing/2014/main" id="{0FE804A1-A914-448E-B8BF-D4F09A1830EF}"/>
              </a:ext>
            </a:extLst>
          </p:cNvPr>
          <p:cNvSpPr txBox="1"/>
          <p:nvPr/>
        </p:nvSpPr>
        <p:spPr>
          <a:xfrm>
            <a:off x="1376591" y="7438317"/>
            <a:ext cx="7024460" cy="2246769"/>
          </a:xfrm>
          <a:prstGeom prst="rect">
            <a:avLst/>
          </a:prstGeom>
          <a:noFill/>
        </p:spPr>
        <p:txBody>
          <a:bodyPr wrap="square" numCol="1" rtlCol="0">
            <a:spAutoFit/>
          </a:bodyPr>
          <a:lstStyle/>
          <a:p>
            <a:r>
              <a:rPr lang="fr-CA" sz="2000" dirty="0">
                <a:latin typeface="Arial" panose="020B0604020202020204" pitchFamily="34" charset="0"/>
                <a:cs typeface="Arial" panose="020B0604020202020204" pitchFamily="34" charset="0"/>
              </a:rPr>
              <a:t>Frédéric Girard:			frederic.girard@mcgill.ca</a:t>
            </a:r>
          </a:p>
          <a:p>
            <a:r>
              <a:rPr lang="fr-CA" sz="2000" dirty="0">
                <a:latin typeface="Arial" panose="020B0604020202020204" pitchFamily="34" charset="0"/>
                <a:cs typeface="Arial" panose="020B0604020202020204" pitchFamily="34" charset="0"/>
              </a:rPr>
              <a:t>Christian Weinheimer:	weinheim@uni-muenster.de</a:t>
            </a:r>
          </a:p>
          <a:p>
            <a:r>
              <a:rPr lang="fr-CA" sz="2000" dirty="0">
                <a:latin typeface="Arial" panose="020B0604020202020204" pitchFamily="34" charset="0"/>
                <a:cs typeface="Arial" panose="020B0604020202020204" pitchFamily="34" charset="0"/>
              </a:rPr>
              <a:t>Lutz </a:t>
            </a:r>
            <a:r>
              <a:rPr lang="fr-CA" sz="2000" dirty="0" err="1">
                <a:latin typeface="Arial" panose="020B0604020202020204" pitchFamily="34" charset="0"/>
                <a:cs typeface="Arial" panose="020B0604020202020204" pitchFamily="34" charset="0"/>
              </a:rPr>
              <a:t>Althüser</a:t>
            </a:r>
            <a:r>
              <a:rPr lang="fr-CA" sz="2000" dirty="0">
                <a:latin typeface="Arial" panose="020B0604020202020204" pitchFamily="34" charset="0"/>
                <a:cs typeface="Arial" panose="020B0604020202020204" pitchFamily="34" charset="0"/>
              </a:rPr>
              <a:t>: 			l.althueser@uni-muenster.de</a:t>
            </a:r>
          </a:p>
          <a:p>
            <a:r>
              <a:rPr lang="fr-CA" sz="2000" dirty="0">
                <a:latin typeface="Arial" panose="020B0604020202020204" pitchFamily="34" charset="0"/>
                <a:cs typeface="Arial" panose="020B0604020202020204" pitchFamily="34" charset="0"/>
              </a:rPr>
              <a:t>David Hawkins:			david.hawkins@snolab.ca</a:t>
            </a:r>
          </a:p>
          <a:p>
            <a:r>
              <a:rPr lang="fr-CA" sz="2000" dirty="0">
                <a:latin typeface="Arial" panose="020B0604020202020204" pitchFamily="34" charset="0"/>
                <a:cs typeface="Arial" panose="020B0604020202020204" pitchFamily="34" charset="0"/>
              </a:rPr>
              <a:t>Chris </a:t>
            </a:r>
            <a:r>
              <a:rPr lang="fr-CA" sz="2000" dirty="0" err="1">
                <a:latin typeface="Arial" panose="020B0604020202020204" pitchFamily="34" charset="0"/>
                <a:cs typeface="Arial" panose="020B0604020202020204" pitchFamily="34" charset="0"/>
              </a:rPr>
              <a:t>Jillings</a:t>
            </a:r>
            <a:r>
              <a:rPr lang="fr-CA" sz="2000" dirty="0">
                <a:latin typeface="Arial" panose="020B0604020202020204" pitchFamily="34" charset="0"/>
                <a:cs typeface="Arial" panose="020B0604020202020204" pitchFamily="34" charset="0"/>
              </a:rPr>
              <a:t>:			chris.jillings@snolab.ca</a:t>
            </a:r>
          </a:p>
          <a:p>
            <a:r>
              <a:rPr lang="fr-CA" sz="2000" dirty="0">
                <a:latin typeface="Arial" panose="020B0604020202020204" pitchFamily="34" charset="0"/>
                <a:cs typeface="Arial" panose="020B0604020202020204" pitchFamily="34" charset="0"/>
              </a:rPr>
              <a:t>Carter Hall:				crhall@umd.edu</a:t>
            </a:r>
          </a:p>
          <a:p>
            <a:endParaRPr lang="fr-CA"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9526567"/>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B5F72449-E25F-49FD-823B-9C3D539C0C2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849" y="1"/>
            <a:ext cx="18280302" cy="10286998"/>
          </a:xfrm>
          <a:prstGeom prst="rect">
            <a:avLst/>
          </a:prstGeom>
        </p:spPr>
      </p:pic>
      <p:sp>
        <p:nvSpPr>
          <p:cNvPr id="21" name="Rectangle 20">
            <a:extLst>
              <a:ext uri="{FF2B5EF4-FFF2-40B4-BE49-F238E27FC236}">
                <a16:creationId xmlns:a16="http://schemas.microsoft.com/office/drawing/2014/main" id="{1061CD6F-2DC9-460F-AC03-EF7A830A6EA2}"/>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79E11746-9452-45F5-BE54-577D75657CC2}"/>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23" name="ZoneTexte 22">
            <a:extLst>
              <a:ext uri="{FF2B5EF4-FFF2-40B4-BE49-F238E27FC236}">
                <a16:creationId xmlns:a16="http://schemas.microsoft.com/office/drawing/2014/main" id="{3A17553E-F011-4651-90FE-CBC2A2E38CEB}"/>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25" name="Espace réservé du numéro de diapositive 9">
            <a:extLst>
              <a:ext uri="{FF2B5EF4-FFF2-40B4-BE49-F238E27FC236}">
                <a16:creationId xmlns:a16="http://schemas.microsoft.com/office/drawing/2014/main" id="{D20E6EA6-5532-4D88-9D0C-976B68799FF2}"/>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18</a:t>
            </a:fld>
            <a:endParaRPr lang="en-CA" sz="2800" dirty="0">
              <a:solidFill>
                <a:schemeClr val="bg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Image 7">
            <a:extLst>
              <a:ext uri="{FF2B5EF4-FFF2-40B4-BE49-F238E27FC236}">
                <a16:creationId xmlns:a16="http://schemas.microsoft.com/office/drawing/2014/main" id="{1FF7411A-B117-42A3-82A2-3B2F973EE2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512" y="8402584"/>
            <a:ext cx="2820988" cy="1012922"/>
          </a:xfrm>
          <a:prstGeom prst="rect">
            <a:avLst/>
          </a:prstGeom>
          <a:effectLst>
            <a:glow rad="127000">
              <a:schemeClr val="bg1">
                <a:alpha val="53000"/>
              </a:schemeClr>
            </a:glow>
          </a:effectLst>
        </p:spPr>
      </p:pic>
      <p:pic>
        <p:nvPicPr>
          <p:cNvPr id="11" name="Image 10">
            <a:extLst>
              <a:ext uri="{FF2B5EF4-FFF2-40B4-BE49-F238E27FC236}">
                <a16:creationId xmlns:a16="http://schemas.microsoft.com/office/drawing/2014/main" id="{0648EAAC-8BD1-469C-B789-597B2AAA3A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34457" y="8311864"/>
            <a:ext cx="2355341" cy="1194362"/>
          </a:xfrm>
          <a:prstGeom prst="rect">
            <a:avLst/>
          </a:prstGeom>
          <a:effectLst>
            <a:glow rad="127000">
              <a:schemeClr val="bg1">
                <a:alpha val="53000"/>
              </a:schemeClr>
            </a:glow>
          </a:effectLst>
        </p:spPr>
      </p:pic>
    </p:spTree>
    <p:extLst>
      <p:ext uri="{BB962C8B-B14F-4D97-AF65-F5344CB8AC3E}">
        <p14:creationId xmlns:p14="http://schemas.microsoft.com/office/powerpoint/2010/main" val="1797215330"/>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B5F72449-E25F-49FD-823B-9C3D539C0C2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849" y="1"/>
            <a:ext cx="18280302" cy="10286998"/>
          </a:xfrm>
          <a:prstGeom prst="rect">
            <a:avLst/>
          </a:prstGeom>
        </p:spPr>
      </p:pic>
      <p:sp>
        <p:nvSpPr>
          <p:cNvPr id="21" name="Rectangle 20">
            <a:extLst>
              <a:ext uri="{FF2B5EF4-FFF2-40B4-BE49-F238E27FC236}">
                <a16:creationId xmlns:a16="http://schemas.microsoft.com/office/drawing/2014/main" id="{1061CD6F-2DC9-460F-AC03-EF7A830A6EA2}"/>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79E11746-9452-45F5-BE54-577D75657CC2}"/>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23" name="ZoneTexte 22">
            <a:extLst>
              <a:ext uri="{FF2B5EF4-FFF2-40B4-BE49-F238E27FC236}">
                <a16:creationId xmlns:a16="http://schemas.microsoft.com/office/drawing/2014/main" id="{3A17553E-F011-4651-90FE-CBC2A2E38CEB}"/>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25" name="Espace réservé du numéro de diapositive 9">
            <a:extLst>
              <a:ext uri="{FF2B5EF4-FFF2-40B4-BE49-F238E27FC236}">
                <a16:creationId xmlns:a16="http://schemas.microsoft.com/office/drawing/2014/main" id="{D20E6EA6-5532-4D88-9D0C-976B68799FF2}"/>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19</a:t>
            </a:fld>
            <a:endParaRPr lang="en-CA" sz="2800" dirty="0">
              <a:solidFill>
                <a:schemeClr val="bg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Image 7">
            <a:extLst>
              <a:ext uri="{FF2B5EF4-FFF2-40B4-BE49-F238E27FC236}">
                <a16:creationId xmlns:a16="http://schemas.microsoft.com/office/drawing/2014/main" id="{1FF7411A-B117-42A3-82A2-3B2F973EE2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512" y="8402584"/>
            <a:ext cx="2820988" cy="1012922"/>
          </a:xfrm>
          <a:prstGeom prst="rect">
            <a:avLst/>
          </a:prstGeom>
          <a:effectLst>
            <a:glow rad="127000">
              <a:schemeClr val="bg1">
                <a:alpha val="53000"/>
              </a:schemeClr>
            </a:glow>
          </a:effectLst>
        </p:spPr>
      </p:pic>
      <p:pic>
        <p:nvPicPr>
          <p:cNvPr id="11" name="Image 10">
            <a:extLst>
              <a:ext uri="{FF2B5EF4-FFF2-40B4-BE49-F238E27FC236}">
                <a16:creationId xmlns:a16="http://schemas.microsoft.com/office/drawing/2014/main" id="{0648EAAC-8BD1-469C-B789-597B2AAA3A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34457" y="8311864"/>
            <a:ext cx="2355341" cy="1194362"/>
          </a:xfrm>
          <a:prstGeom prst="rect">
            <a:avLst/>
          </a:prstGeom>
          <a:effectLst>
            <a:glow rad="127000">
              <a:schemeClr val="bg1">
                <a:alpha val="53000"/>
              </a:schemeClr>
            </a:glow>
          </a:effectLst>
        </p:spPr>
      </p:pic>
      <p:sp>
        <p:nvSpPr>
          <p:cNvPr id="2" name="Rectangle 1">
            <a:extLst>
              <a:ext uri="{FF2B5EF4-FFF2-40B4-BE49-F238E27FC236}">
                <a16:creationId xmlns:a16="http://schemas.microsoft.com/office/drawing/2014/main" id="{B4152761-491B-4B5F-BFB1-D99C6600B4DB}"/>
              </a:ext>
            </a:extLst>
          </p:cNvPr>
          <p:cNvSpPr/>
          <p:nvPr/>
        </p:nvSpPr>
        <p:spPr>
          <a:xfrm rot="851594">
            <a:off x="11859019" y="943704"/>
            <a:ext cx="6046655" cy="1754326"/>
          </a:xfrm>
          <a:prstGeom prst="rect">
            <a:avLst/>
          </a:prstGeom>
          <a:noFill/>
        </p:spPr>
        <p:txBody>
          <a:bodyPr wrap="none" lIns="91440" tIns="45720" rIns="91440" bIns="45720">
            <a:spAutoFit/>
          </a:bodyPr>
          <a:lstStyle/>
          <a:p>
            <a:pPr algn="ctr"/>
            <a:r>
              <a:rPr lang="fr-FR" sz="5400" b="1" cap="none" spc="0" dirty="0">
                <a:ln w="6600">
                  <a:solidFill>
                    <a:srgbClr val="CF4037"/>
                  </a:solidFill>
                  <a:prstDash val="solid"/>
                </a:ln>
                <a:solidFill>
                  <a:srgbClr val="FFFFFF"/>
                </a:solidFill>
                <a:effectLst>
                  <a:glow rad="254000">
                    <a:schemeClr val="tx1">
                      <a:alpha val="21000"/>
                    </a:schemeClr>
                  </a:glow>
                  <a:outerShdw dist="38100" dir="2700000" algn="tl" rotWithShape="0">
                    <a:schemeClr val="accent2"/>
                  </a:outerShdw>
                </a:effectLst>
              </a:rPr>
              <a:t>#notAI</a:t>
            </a:r>
          </a:p>
          <a:p>
            <a:pPr algn="ctr"/>
            <a:r>
              <a:rPr lang="fr-FR" sz="5400" b="1" dirty="0">
                <a:ln w="6600">
                  <a:solidFill>
                    <a:srgbClr val="CF4037"/>
                  </a:solidFill>
                  <a:prstDash val="solid"/>
                </a:ln>
                <a:solidFill>
                  <a:srgbClr val="FFFFFF"/>
                </a:solidFill>
                <a:effectLst>
                  <a:glow rad="254000">
                    <a:schemeClr val="tx1">
                      <a:alpha val="21000"/>
                    </a:schemeClr>
                  </a:glow>
                  <a:outerShdw dist="38100" dir="2700000" algn="tl" rotWithShape="0">
                    <a:schemeClr val="accent2"/>
                  </a:outerShdw>
                </a:effectLst>
              </a:rPr>
              <a:t>#solidworksvisualize</a:t>
            </a:r>
            <a:endParaRPr lang="fr-FR" sz="5400" b="1" cap="none" spc="0" dirty="0">
              <a:ln w="6600">
                <a:solidFill>
                  <a:srgbClr val="CF4037"/>
                </a:solidFill>
                <a:prstDash val="solid"/>
              </a:ln>
              <a:solidFill>
                <a:srgbClr val="FFFFFF"/>
              </a:solidFill>
              <a:effectLst>
                <a:glow rad="254000">
                  <a:schemeClr val="tx1">
                    <a:alpha val="21000"/>
                  </a:schemeClr>
                </a:glow>
                <a:outerShdw dist="38100" dir="2700000" algn="tl" rotWithShape="0">
                  <a:schemeClr val="accent2"/>
                </a:outerShdw>
              </a:effectLst>
            </a:endParaRPr>
          </a:p>
        </p:txBody>
      </p:sp>
    </p:spTree>
    <p:extLst>
      <p:ext uri="{BB962C8B-B14F-4D97-AF65-F5344CB8AC3E}">
        <p14:creationId xmlns:p14="http://schemas.microsoft.com/office/powerpoint/2010/main" val="158008672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10727657" cy="1988345"/>
          </a:xfrm>
        </p:spPr>
        <p:txBody>
          <a:bodyPr>
            <a:normAutofit/>
          </a:bodyPr>
          <a:lstStyle/>
          <a:p>
            <a:r>
              <a:rPr lang="en-GB" sz="5400" dirty="0">
                <a:latin typeface="Arial" panose="020B0604020202020204" pitchFamily="34" charset="0"/>
                <a:cs typeface="Arial" panose="020B0604020202020204" pitchFamily="34" charset="0"/>
              </a:rPr>
              <a:t>XLZD at SNOLAB</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84998D34-CAFE-4B79-9198-7CD58B935621}"/>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12" name="ZoneTexte 11">
            <a:extLst>
              <a:ext uri="{FF2B5EF4-FFF2-40B4-BE49-F238E27FC236}">
                <a16:creationId xmlns:a16="http://schemas.microsoft.com/office/drawing/2014/main" id="{5AB33C51-3065-42BA-9C82-59BC5223A235}"/>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0997844F-F477-4156-958F-2C1D6A093A24}"/>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0D26BA5F-CFDA-4414-931E-BB896A1E8E95}"/>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2</a:t>
            </a:fld>
            <a:endParaRPr lang="en-CA" sz="2800" dirty="0">
              <a:solidFill>
                <a:schemeClr val="bg1"/>
              </a:solidFill>
              <a:latin typeface="Arial" panose="020B0604020202020204" pitchFamily="34" charset="0"/>
              <a:cs typeface="Arial" panose="020B0604020202020204" pitchFamily="34" charset="0"/>
            </a:endParaRPr>
          </a:p>
        </p:txBody>
      </p:sp>
      <p:grpSp>
        <p:nvGrpSpPr>
          <p:cNvPr id="7" name="Groupe 6">
            <a:extLst>
              <a:ext uri="{FF2B5EF4-FFF2-40B4-BE49-F238E27FC236}">
                <a16:creationId xmlns:a16="http://schemas.microsoft.com/office/drawing/2014/main" id="{0706FADC-6D6D-4FC4-B431-1753F68A6C20}"/>
              </a:ext>
            </a:extLst>
          </p:cNvPr>
          <p:cNvGrpSpPr>
            <a:grpSpLocks noChangeAspect="1"/>
          </p:cNvGrpSpPr>
          <p:nvPr/>
        </p:nvGrpSpPr>
        <p:grpSpPr>
          <a:xfrm>
            <a:off x="1897120" y="1852042"/>
            <a:ext cx="16042744" cy="7496626"/>
            <a:chOff x="2929507" y="2853533"/>
            <a:chExt cx="11849367" cy="5537100"/>
          </a:xfrm>
        </p:grpSpPr>
        <p:pic>
          <p:nvPicPr>
            <p:cNvPr id="21" name="Picture 6">
              <a:extLst>
                <a:ext uri="{FF2B5EF4-FFF2-40B4-BE49-F238E27FC236}">
                  <a16:creationId xmlns:a16="http://schemas.microsoft.com/office/drawing/2014/main" id="{5F397858-2895-4C61-852F-6F8D08FEF24D}"/>
                </a:ext>
              </a:extLst>
            </p:cNvPr>
            <p:cNvPicPr>
              <a:picLocks noChangeAspect="1"/>
            </p:cNvPicPr>
            <p:nvPr/>
          </p:nvPicPr>
          <p:blipFill>
            <a:blip r:embed="rId3"/>
            <a:stretch>
              <a:fillRect/>
            </a:stretch>
          </p:blipFill>
          <p:spPr>
            <a:xfrm>
              <a:off x="4393897" y="2950372"/>
              <a:ext cx="8920587" cy="5440261"/>
            </a:xfrm>
            <a:prstGeom prst="rect">
              <a:avLst/>
            </a:prstGeom>
            <a:ln>
              <a:noFill/>
            </a:ln>
            <a:effectLst/>
          </p:spPr>
        </p:pic>
        <p:sp>
          <p:nvSpPr>
            <p:cNvPr id="22" name="Speech Bubble: Rectangle with Corners Rounded 7">
              <a:extLst>
                <a:ext uri="{FF2B5EF4-FFF2-40B4-BE49-F238E27FC236}">
                  <a16:creationId xmlns:a16="http://schemas.microsoft.com/office/drawing/2014/main" id="{C917E176-EFBE-4BD2-93E7-3E8CD70D4730}"/>
                </a:ext>
              </a:extLst>
            </p:cNvPr>
            <p:cNvSpPr/>
            <p:nvPr/>
          </p:nvSpPr>
          <p:spPr>
            <a:xfrm>
              <a:off x="10719441" y="4881503"/>
              <a:ext cx="1598938" cy="636355"/>
            </a:xfrm>
            <a:prstGeom prst="wedgeRoundRectCallout">
              <a:avLst>
                <a:gd name="adj1" fmla="val -108580"/>
                <a:gd name="adj2" fmla="val -54450"/>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a:latin typeface="Arial" panose="020B0604020202020204" pitchFamily="34" charset="0"/>
                  <a:cs typeface="Arial" panose="020B0604020202020204" pitchFamily="34" charset="0"/>
                </a:rPr>
                <a:t>Upper Drifts</a:t>
              </a:r>
              <a:endParaRPr lang="en-US" sz="1600">
                <a:latin typeface="Arial" panose="020B0604020202020204" pitchFamily="34" charset="0"/>
                <a:cs typeface="Arial" panose="020B0604020202020204" pitchFamily="34" charset="0"/>
              </a:endParaRPr>
            </a:p>
          </p:txBody>
        </p:sp>
        <p:sp>
          <p:nvSpPr>
            <p:cNvPr id="23" name="Speech Bubble: Rectangle with Corners Rounded 8">
              <a:extLst>
                <a:ext uri="{FF2B5EF4-FFF2-40B4-BE49-F238E27FC236}">
                  <a16:creationId xmlns:a16="http://schemas.microsoft.com/office/drawing/2014/main" id="{865FBFA4-6D75-416D-A065-B984C36F4C6A}"/>
                </a:ext>
              </a:extLst>
            </p:cNvPr>
            <p:cNvSpPr/>
            <p:nvPr/>
          </p:nvSpPr>
          <p:spPr>
            <a:xfrm>
              <a:off x="8854190" y="2853533"/>
              <a:ext cx="1598938" cy="636355"/>
            </a:xfrm>
            <a:prstGeom prst="wedgeRoundRectCallout">
              <a:avLst>
                <a:gd name="adj1" fmla="val -85704"/>
                <a:gd name="adj2" fmla="val 57631"/>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000" dirty="0" err="1">
                  <a:latin typeface="Arial" panose="020B0604020202020204" pitchFamily="34" charset="0"/>
                  <a:cs typeface="Arial" panose="020B0604020202020204" pitchFamily="34" charset="0"/>
                </a:rPr>
                <a:t>Cryopit</a:t>
              </a:r>
              <a:endParaRPr lang="en-US" sz="2400" dirty="0">
                <a:latin typeface="Arial" panose="020B0604020202020204" pitchFamily="34" charset="0"/>
                <a:cs typeface="Arial" panose="020B0604020202020204" pitchFamily="34" charset="0"/>
              </a:endParaRPr>
            </a:p>
          </p:txBody>
        </p:sp>
        <p:sp>
          <p:nvSpPr>
            <p:cNvPr id="24" name="Speech Bubble: Rectangle with Corners Rounded 9">
              <a:extLst>
                <a:ext uri="{FF2B5EF4-FFF2-40B4-BE49-F238E27FC236}">
                  <a16:creationId xmlns:a16="http://schemas.microsoft.com/office/drawing/2014/main" id="{4276BCBA-E9BD-423C-BD95-578AC36887A4}"/>
                </a:ext>
              </a:extLst>
            </p:cNvPr>
            <p:cNvSpPr/>
            <p:nvPr/>
          </p:nvSpPr>
          <p:spPr>
            <a:xfrm>
              <a:off x="13179936" y="5342260"/>
              <a:ext cx="1598938" cy="636355"/>
            </a:xfrm>
            <a:prstGeom prst="wedgeRoundRectCallout">
              <a:avLst>
                <a:gd name="adj1" fmla="val -106864"/>
                <a:gd name="adj2" fmla="val 209946"/>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a:latin typeface="Arial" panose="020B0604020202020204" pitchFamily="34" charset="0"/>
                  <a:cs typeface="Arial" panose="020B0604020202020204" pitchFamily="34" charset="0"/>
                </a:rPr>
                <a:t>Bottom Access Ramp (BAR)</a:t>
              </a:r>
              <a:endParaRPr lang="en-US" sz="1600">
                <a:latin typeface="Arial" panose="020B0604020202020204" pitchFamily="34" charset="0"/>
                <a:cs typeface="Arial" panose="020B0604020202020204" pitchFamily="34" charset="0"/>
              </a:endParaRPr>
            </a:p>
          </p:txBody>
        </p:sp>
        <p:sp>
          <p:nvSpPr>
            <p:cNvPr id="25" name="Speech Bubble: Rectangle with Corners Rounded 10">
              <a:extLst>
                <a:ext uri="{FF2B5EF4-FFF2-40B4-BE49-F238E27FC236}">
                  <a16:creationId xmlns:a16="http://schemas.microsoft.com/office/drawing/2014/main" id="{B5CCD804-6484-4CF0-8D6E-626AB0428600}"/>
                </a:ext>
              </a:extLst>
            </p:cNvPr>
            <p:cNvSpPr/>
            <p:nvPr/>
          </p:nvSpPr>
          <p:spPr>
            <a:xfrm>
              <a:off x="11395423" y="7734148"/>
              <a:ext cx="1598938" cy="636355"/>
            </a:xfrm>
            <a:prstGeom prst="wedgeRoundRectCallout">
              <a:avLst>
                <a:gd name="adj1" fmla="val -86848"/>
                <a:gd name="adj2" fmla="val -61635"/>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a:latin typeface="Arial" panose="020B0604020202020204" pitchFamily="34" charset="0"/>
                  <a:cs typeface="Arial" panose="020B0604020202020204" pitchFamily="34" charset="0"/>
                </a:rPr>
                <a:t>BAR Expansion Drifts (*Future)</a:t>
              </a:r>
              <a:endParaRPr lang="en-US" sz="1600">
                <a:latin typeface="Arial" panose="020B0604020202020204" pitchFamily="34" charset="0"/>
                <a:cs typeface="Arial" panose="020B0604020202020204" pitchFamily="34" charset="0"/>
              </a:endParaRPr>
            </a:p>
          </p:txBody>
        </p:sp>
        <p:sp>
          <p:nvSpPr>
            <p:cNvPr id="26" name="Speech Bubble: Rectangle with Corners Rounded 11">
              <a:extLst>
                <a:ext uri="{FF2B5EF4-FFF2-40B4-BE49-F238E27FC236}">
                  <a16:creationId xmlns:a16="http://schemas.microsoft.com/office/drawing/2014/main" id="{28C969F9-AAA0-4D61-A6B0-D2C8FFBAE719}"/>
                </a:ext>
              </a:extLst>
            </p:cNvPr>
            <p:cNvSpPr/>
            <p:nvPr/>
          </p:nvSpPr>
          <p:spPr>
            <a:xfrm>
              <a:off x="2929507" y="5199681"/>
              <a:ext cx="1598938" cy="636355"/>
            </a:xfrm>
            <a:prstGeom prst="wedgeRoundRectCallout">
              <a:avLst>
                <a:gd name="adj1" fmla="val 82428"/>
                <a:gd name="adj2" fmla="val 103613"/>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a:latin typeface="Arial" panose="020B0604020202020204" pitchFamily="34" charset="0"/>
                  <a:cs typeface="Arial" panose="020B0604020202020204" pitchFamily="34" charset="0"/>
                </a:rPr>
                <a:t>CUBE-Hall</a:t>
              </a:r>
              <a:endParaRPr lang="en-US" sz="1600">
                <a:latin typeface="Arial" panose="020B0604020202020204" pitchFamily="34" charset="0"/>
                <a:cs typeface="Arial" panose="020B0604020202020204" pitchFamily="34" charset="0"/>
              </a:endParaRPr>
            </a:p>
          </p:txBody>
        </p:sp>
        <p:sp>
          <p:nvSpPr>
            <p:cNvPr id="27" name="Speech Bubble: Rectangle with Corners Rounded 12">
              <a:extLst>
                <a:ext uri="{FF2B5EF4-FFF2-40B4-BE49-F238E27FC236}">
                  <a16:creationId xmlns:a16="http://schemas.microsoft.com/office/drawing/2014/main" id="{45EE2AD6-A6D8-45EC-8440-0C26B8A1EBF5}"/>
                </a:ext>
              </a:extLst>
            </p:cNvPr>
            <p:cNvSpPr/>
            <p:nvPr/>
          </p:nvSpPr>
          <p:spPr>
            <a:xfrm>
              <a:off x="4895467" y="4563326"/>
              <a:ext cx="1598938" cy="636355"/>
            </a:xfrm>
            <a:prstGeom prst="wedgeRoundRectCallout">
              <a:avLst>
                <a:gd name="adj1" fmla="val 82428"/>
                <a:gd name="adj2" fmla="val 103613"/>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latin typeface="Arial" panose="020B0604020202020204" pitchFamily="34" charset="0"/>
                  <a:cs typeface="Arial" panose="020B0604020202020204" pitchFamily="34" charset="0"/>
                </a:rPr>
                <a:t>Bottom Access Drift (BAD)</a:t>
              </a:r>
              <a:endParaRPr lang="en-US" sz="1600" dirty="0">
                <a:latin typeface="Arial" panose="020B0604020202020204" pitchFamily="34" charset="0"/>
                <a:cs typeface="Arial" panose="020B0604020202020204" pitchFamily="34" charset="0"/>
              </a:endParaRPr>
            </a:p>
          </p:txBody>
        </p:sp>
        <p:sp>
          <p:nvSpPr>
            <p:cNvPr id="28" name="Speech Bubble: Rectangle with Corners Rounded 13">
              <a:extLst>
                <a:ext uri="{FF2B5EF4-FFF2-40B4-BE49-F238E27FC236}">
                  <a16:creationId xmlns:a16="http://schemas.microsoft.com/office/drawing/2014/main" id="{DD0DF695-3F71-4C24-86DB-D52288B46992}"/>
                </a:ext>
              </a:extLst>
            </p:cNvPr>
            <p:cNvSpPr/>
            <p:nvPr/>
          </p:nvSpPr>
          <p:spPr>
            <a:xfrm>
              <a:off x="9206907" y="5598292"/>
              <a:ext cx="774461" cy="237744"/>
            </a:xfrm>
            <a:prstGeom prst="wedgeRoundRectCallout">
              <a:avLst>
                <a:gd name="adj1" fmla="val -76962"/>
                <a:gd name="adj2" fmla="val -121494"/>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latin typeface="Arial" panose="020B0604020202020204" pitchFamily="34" charset="0"/>
                  <a:cs typeface="Arial" panose="020B0604020202020204" pitchFamily="34" charset="0"/>
                </a:rPr>
                <a:t>CUD</a:t>
              </a:r>
              <a:endParaRPr lang="en-US" sz="1600" dirty="0">
                <a:latin typeface="Arial" panose="020B0604020202020204" pitchFamily="34" charset="0"/>
                <a:cs typeface="Arial" panose="020B0604020202020204" pitchFamily="34" charset="0"/>
              </a:endParaRPr>
            </a:p>
          </p:txBody>
        </p:sp>
        <p:sp>
          <p:nvSpPr>
            <p:cNvPr id="29" name="Speech Bubble: Rectangle with Corners Rounded 14">
              <a:extLst>
                <a:ext uri="{FF2B5EF4-FFF2-40B4-BE49-F238E27FC236}">
                  <a16:creationId xmlns:a16="http://schemas.microsoft.com/office/drawing/2014/main" id="{7F6C160E-998C-41EE-8A27-6A87E728863B}"/>
                </a:ext>
              </a:extLst>
            </p:cNvPr>
            <p:cNvSpPr/>
            <p:nvPr/>
          </p:nvSpPr>
          <p:spPr>
            <a:xfrm>
              <a:off x="10719441" y="3190863"/>
              <a:ext cx="678173" cy="237744"/>
            </a:xfrm>
            <a:prstGeom prst="wedgeRoundRectCallout">
              <a:avLst>
                <a:gd name="adj1" fmla="val -177037"/>
                <a:gd name="adj2" fmla="val 236198"/>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050" dirty="0">
                  <a:latin typeface="Arial" panose="020B0604020202020204" pitchFamily="34" charset="0"/>
                  <a:cs typeface="Arial" panose="020B0604020202020204" pitchFamily="34" charset="0"/>
                </a:rPr>
                <a:t>STAC</a:t>
              </a:r>
              <a:endParaRPr lang="en-US" sz="1100" dirty="0">
                <a:latin typeface="Arial" panose="020B0604020202020204" pitchFamily="34" charset="0"/>
                <a:cs typeface="Arial" panose="020B0604020202020204" pitchFamily="34" charset="0"/>
              </a:endParaRPr>
            </a:p>
          </p:txBody>
        </p:sp>
        <p:sp>
          <p:nvSpPr>
            <p:cNvPr id="30" name="Speech Bubble: Rectangle with Corners Rounded 15">
              <a:extLst>
                <a:ext uri="{FF2B5EF4-FFF2-40B4-BE49-F238E27FC236}">
                  <a16:creationId xmlns:a16="http://schemas.microsoft.com/office/drawing/2014/main" id="{944CFEC4-A75B-4E94-A9D6-13AB26CB6C0A}"/>
                </a:ext>
              </a:extLst>
            </p:cNvPr>
            <p:cNvSpPr/>
            <p:nvPr/>
          </p:nvSpPr>
          <p:spPr>
            <a:xfrm>
              <a:off x="9030975" y="7825568"/>
              <a:ext cx="1033272" cy="442772"/>
            </a:xfrm>
            <a:prstGeom prst="wedgeRoundRectCallout">
              <a:avLst>
                <a:gd name="adj1" fmla="val 56768"/>
                <a:gd name="adj2" fmla="val -254575"/>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050" dirty="0">
                  <a:latin typeface="Arial" panose="020B0604020202020204" pitchFamily="34" charset="0"/>
                  <a:cs typeface="Arial" panose="020B0604020202020204" pitchFamily="34" charset="0"/>
                </a:rPr>
                <a:t>Airlock or “Goods In”</a:t>
              </a:r>
            </a:p>
            <a:p>
              <a:pPr algn="ctr"/>
              <a:r>
                <a:rPr lang="en-US" sz="1050" dirty="0">
                  <a:latin typeface="Arial" panose="020B0604020202020204" pitchFamily="34" charset="0"/>
                  <a:cs typeface="Arial" panose="020B0604020202020204" pitchFamily="34" charset="0"/>
                </a:rPr>
                <a:t>(*Future)</a:t>
              </a:r>
              <a:endParaRPr lang="en-US" sz="1100" dirty="0">
                <a:latin typeface="Arial" panose="020B0604020202020204" pitchFamily="34" charset="0"/>
                <a:cs typeface="Arial" panose="020B0604020202020204" pitchFamily="34" charset="0"/>
              </a:endParaRPr>
            </a:p>
          </p:txBody>
        </p:sp>
      </p:grpSp>
      <p:pic>
        <p:nvPicPr>
          <p:cNvPr id="9" name="Image 8">
            <a:extLst>
              <a:ext uri="{FF2B5EF4-FFF2-40B4-BE49-F238E27FC236}">
                <a16:creationId xmlns:a16="http://schemas.microsoft.com/office/drawing/2014/main" id="{2FE56F51-6E8B-4F31-9E73-A9EA59C80C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0841" y="922656"/>
            <a:ext cx="1963176" cy="2944765"/>
          </a:xfrm>
          <a:prstGeom prst="rect">
            <a:avLst/>
          </a:prstGeom>
        </p:spPr>
      </p:pic>
      <p:sp>
        <p:nvSpPr>
          <p:cNvPr id="32" name="Forme libre : forme 31">
            <a:extLst>
              <a:ext uri="{FF2B5EF4-FFF2-40B4-BE49-F238E27FC236}">
                <a16:creationId xmlns:a16="http://schemas.microsoft.com/office/drawing/2014/main" id="{C79A49AE-561E-4AD1-9C5D-8C3F9C40C848}"/>
              </a:ext>
            </a:extLst>
          </p:cNvPr>
          <p:cNvSpPr/>
          <p:nvPr/>
        </p:nvSpPr>
        <p:spPr>
          <a:xfrm>
            <a:off x="6822717" y="3687652"/>
            <a:ext cx="1662922" cy="421336"/>
          </a:xfrm>
          <a:custGeom>
            <a:avLst/>
            <a:gdLst>
              <a:gd name="connsiteX0" fmla="*/ 0 w 2233534"/>
              <a:gd name="connsiteY0" fmla="*/ 0 h 719528"/>
              <a:gd name="connsiteX1" fmla="*/ 524656 w 2233534"/>
              <a:gd name="connsiteY1" fmla="*/ 644577 h 719528"/>
              <a:gd name="connsiteX2" fmla="*/ 2233534 w 2233534"/>
              <a:gd name="connsiteY2" fmla="*/ 719528 h 719528"/>
            </a:gdLst>
            <a:ahLst/>
            <a:cxnLst>
              <a:cxn ang="0">
                <a:pos x="connsiteX0" y="connsiteY0"/>
              </a:cxn>
              <a:cxn ang="0">
                <a:pos x="connsiteX1" y="connsiteY1"/>
              </a:cxn>
              <a:cxn ang="0">
                <a:pos x="connsiteX2" y="connsiteY2"/>
              </a:cxn>
            </a:cxnLst>
            <a:rect l="l" t="t" r="r" b="b"/>
            <a:pathLst>
              <a:path w="2233534" h="719528">
                <a:moveTo>
                  <a:pt x="0" y="0"/>
                </a:moveTo>
                <a:cubicBezTo>
                  <a:pt x="76200" y="262328"/>
                  <a:pt x="152400" y="524656"/>
                  <a:pt x="524656" y="644577"/>
                </a:cubicBezTo>
                <a:cubicBezTo>
                  <a:pt x="896912" y="764498"/>
                  <a:pt x="1941226" y="684551"/>
                  <a:pt x="2233534" y="719528"/>
                </a:cubicBezTo>
              </a:path>
            </a:pathLst>
          </a:custGeom>
          <a:noFill/>
          <a:ln w="50800">
            <a:solidFill>
              <a:srgbClr val="318BB6"/>
            </a:solidFill>
            <a:tailEnd type="triangle" w="med" len="lg"/>
          </a:ln>
          <a:effectLst>
            <a:glow rad="127000">
              <a:schemeClr val="bg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 name="ZoneTexte 2">
            <a:extLst>
              <a:ext uri="{FF2B5EF4-FFF2-40B4-BE49-F238E27FC236}">
                <a16:creationId xmlns:a16="http://schemas.microsoft.com/office/drawing/2014/main" id="{DCBE9AC3-3FFF-4C0C-960E-05D82ACB7ED1}"/>
              </a:ext>
            </a:extLst>
          </p:cNvPr>
          <p:cNvSpPr txBox="1"/>
          <p:nvPr/>
        </p:nvSpPr>
        <p:spPr>
          <a:xfrm>
            <a:off x="739705" y="6274358"/>
            <a:ext cx="3070295" cy="830997"/>
          </a:xfrm>
          <a:prstGeom prst="rect">
            <a:avLst/>
          </a:prstGeom>
          <a:noFill/>
        </p:spPr>
        <p:txBody>
          <a:bodyPr wrap="square" rtlCol="0">
            <a:spAutoFit/>
          </a:bodyPr>
          <a:lstStyle/>
          <a:p>
            <a:pPr algn="r"/>
            <a:r>
              <a:rPr lang="fr-CA" sz="2400" dirty="0">
                <a:latin typeface="Arial" panose="020B0604020202020204" pitchFamily="34" charset="0"/>
                <a:cs typeface="Arial" panose="020B0604020202020204" pitchFamily="34" charset="0"/>
              </a:rPr>
              <a:t>Purification and distillation </a:t>
            </a:r>
            <a:r>
              <a:rPr lang="fr-CA" sz="2400" dirty="0" err="1">
                <a:latin typeface="Arial" panose="020B0604020202020204" pitchFamily="34" charset="0"/>
                <a:cs typeface="Arial" panose="020B0604020202020204" pitchFamily="34" charset="0"/>
              </a:rPr>
              <a:t>columns</a:t>
            </a:r>
            <a:endParaRPr lang="fr-CA" sz="2400" dirty="0">
              <a:latin typeface="Arial" panose="020B0604020202020204" pitchFamily="34" charset="0"/>
              <a:cs typeface="Arial" panose="020B0604020202020204" pitchFamily="34" charset="0"/>
            </a:endParaRPr>
          </a:p>
        </p:txBody>
      </p:sp>
      <p:sp>
        <p:nvSpPr>
          <p:cNvPr id="31" name="ZoneTexte 30">
            <a:extLst>
              <a:ext uri="{FF2B5EF4-FFF2-40B4-BE49-F238E27FC236}">
                <a16:creationId xmlns:a16="http://schemas.microsoft.com/office/drawing/2014/main" id="{ECC48C9D-AF13-4942-9178-AA81D3CC8F24}"/>
              </a:ext>
            </a:extLst>
          </p:cNvPr>
          <p:cNvSpPr txBox="1"/>
          <p:nvPr/>
        </p:nvSpPr>
        <p:spPr>
          <a:xfrm>
            <a:off x="6723601" y="7446366"/>
            <a:ext cx="3070295" cy="461665"/>
          </a:xfrm>
          <a:prstGeom prst="rect">
            <a:avLst/>
          </a:prstGeom>
          <a:noFill/>
        </p:spPr>
        <p:txBody>
          <a:bodyPr wrap="square" rtlCol="0">
            <a:spAutoFit/>
          </a:bodyPr>
          <a:lstStyle/>
          <a:p>
            <a:pPr algn="r"/>
            <a:r>
              <a:rPr lang="fr-CA" sz="2400" dirty="0">
                <a:latin typeface="Arial" panose="020B0604020202020204" pitchFamily="34" charset="0"/>
                <a:cs typeface="Arial" panose="020B0604020202020204" pitchFamily="34" charset="0"/>
              </a:rPr>
              <a:t>Xe Storage</a:t>
            </a:r>
          </a:p>
        </p:txBody>
      </p:sp>
      <p:sp>
        <p:nvSpPr>
          <p:cNvPr id="4" name="Forme libre : forme 3">
            <a:extLst>
              <a:ext uri="{FF2B5EF4-FFF2-40B4-BE49-F238E27FC236}">
                <a16:creationId xmlns:a16="http://schemas.microsoft.com/office/drawing/2014/main" id="{FF20CF44-41ED-4C9A-B85D-7CE23C3E09FD}"/>
              </a:ext>
            </a:extLst>
          </p:cNvPr>
          <p:cNvSpPr/>
          <p:nvPr/>
        </p:nvSpPr>
        <p:spPr>
          <a:xfrm>
            <a:off x="7786688" y="2536031"/>
            <a:ext cx="8186737" cy="4014788"/>
          </a:xfrm>
          <a:custGeom>
            <a:avLst/>
            <a:gdLst>
              <a:gd name="connsiteX0" fmla="*/ 657225 w 8186737"/>
              <a:gd name="connsiteY0" fmla="*/ 0 h 4014788"/>
              <a:gd name="connsiteX1" fmla="*/ 264318 w 8186737"/>
              <a:gd name="connsiteY1" fmla="*/ 142875 h 4014788"/>
              <a:gd name="connsiteX2" fmla="*/ 0 w 8186737"/>
              <a:gd name="connsiteY2" fmla="*/ 485775 h 4014788"/>
              <a:gd name="connsiteX3" fmla="*/ 314325 w 8186737"/>
              <a:gd name="connsiteY3" fmla="*/ 785813 h 4014788"/>
              <a:gd name="connsiteX4" fmla="*/ 800100 w 8186737"/>
              <a:gd name="connsiteY4" fmla="*/ 878682 h 4014788"/>
              <a:gd name="connsiteX5" fmla="*/ 1350168 w 8186737"/>
              <a:gd name="connsiteY5" fmla="*/ 842963 h 4014788"/>
              <a:gd name="connsiteX6" fmla="*/ 1857375 w 8186737"/>
              <a:gd name="connsiteY6" fmla="*/ 857250 h 4014788"/>
              <a:gd name="connsiteX7" fmla="*/ 2357437 w 8186737"/>
              <a:gd name="connsiteY7" fmla="*/ 985838 h 4014788"/>
              <a:gd name="connsiteX8" fmla="*/ 2857500 w 8186737"/>
              <a:gd name="connsiteY8" fmla="*/ 1042988 h 4014788"/>
              <a:gd name="connsiteX9" fmla="*/ 2814637 w 8186737"/>
              <a:gd name="connsiteY9" fmla="*/ 1092994 h 4014788"/>
              <a:gd name="connsiteX10" fmla="*/ 2464593 w 8186737"/>
              <a:gd name="connsiteY10" fmla="*/ 1443038 h 4014788"/>
              <a:gd name="connsiteX11" fmla="*/ 2278856 w 8186737"/>
              <a:gd name="connsiteY11" fmla="*/ 1771650 h 4014788"/>
              <a:gd name="connsiteX12" fmla="*/ 2264568 w 8186737"/>
              <a:gd name="connsiteY12" fmla="*/ 2043113 h 4014788"/>
              <a:gd name="connsiteX13" fmla="*/ 1900237 w 8186737"/>
              <a:gd name="connsiteY13" fmla="*/ 2364582 h 4014788"/>
              <a:gd name="connsiteX14" fmla="*/ 1243012 w 8186737"/>
              <a:gd name="connsiteY14" fmla="*/ 3071813 h 4014788"/>
              <a:gd name="connsiteX15" fmla="*/ 935831 w 8186737"/>
              <a:gd name="connsiteY15" fmla="*/ 3100388 h 4014788"/>
              <a:gd name="connsiteX16" fmla="*/ 564356 w 8186737"/>
              <a:gd name="connsiteY16" fmla="*/ 3443288 h 4014788"/>
              <a:gd name="connsiteX17" fmla="*/ 535781 w 8186737"/>
              <a:gd name="connsiteY17" fmla="*/ 3707607 h 4014788"/>
              <a:gd name="connsiteX18" fmla="*/ 542925 w 8186737"/>
              <a:gd name="connsiteY18" fmla="*/ 3871913 h 4014788"/>
              <a:gd name="connsiteX19" fmla="*/ 942975 w 8186737"/>
              <a:gd name="connsiteY19" fmla="*/ 3971925 h 4014788"/>
              <a:gd name="connsiteX20" fmla="*/ 1150143 w 8186737"/>
              <a:gd name="connsiteY20" fmla="*/ 4014788 h 4014788"/>
              <a:gd name="connsiteX21" fmla="*/ 1507331 w 8186737"/>
              <a:gd name="connsiteY21" fmla="*/ 3657600 h 4014788"/>
              <a:gd name="connsiteX22" fmla="*/ 2728912 w 8186737"/>
              <a:gd name="connsiteY22" fmla="*/ 2414588 h 4014788"/>
              <a:gd name="connsiteX23" fmla="*/ 3143250 w 8186737"/>
              <a:gd name="connsiteY23" fmla="*/ 2035969 h 4014788"/>
              <a:gd name="connsiteX24" fmla="*/ 3907631 w 8186737"/>
              <a:gd name="connsiteY24" fmla="*/ 1278732 h 4014788"/>
              <a:gd name="connsiteX25" fmla="*/ 5086350 w 8186737"/>
              <a:gd name="connsiteY25" fmla="*/ 1507332 h 4014788"/>
              <a:gd name="connsiteX26" fmla="*/ 5614987 w 8186737"/>
              <a:gd name="connsiteY26" fmla="*/ 1671638 h 4014788"/>
              <a:gd name="connsiteX27" fmla="*/ 6643687 w 8186737"/>
              <a:gd name="connsiteY27" fmla="*/ 1885950 h 4014788"/>
              <a:gd name="connsiteX28" fmla="*/ 7700962 w 8186737"/>
              <a:gd name="connsiteY28" fmla="*/ 2100263 h 4014788"/>
              <a:gd name="connsiteX29" fmla="*/ 8186737 w 8186737"/>
              <a:gd name="connsiteY29" fmla="*/ 2207419 h 4014788"/>
              <a:gd name="connsiteX30" fmla="*/ 8179593 w 8186737"/>
              <a:gd name="connsiteY30" fmla="*/ 1685925 h 4014788"/>
              <a:gd name="connsiteX31" fmla="*/ 7229475 w 8186737"/>
              <a:gd name="connsiteY31" fmla="*/ 1435894 h 4014788"/>
              <a:gd name="connsiteX32" fmla="*/ 6036468 w 8186737"/>
              <a:gd name="connsiteY32" fmla="*/ 1228725 h 4014788"/>
              <a:gd name="connsiteX33" fmla="*/ 5529262 w 8186737"/>
              <a:gd name="connsiteY33" fmla="*/ 1085850 h 4014788"/>
              <a:gd name="connsiteX34" fmla="*/ 4729162 w 8186737"/>
              <a:gd name="connsiteY34" fmla="*/ 935832 h 4014788"/>
              <a:gd name="connsiteX35" fmla="*/ 2278856 w 8186737"/>
              <a:gd name="connsiteY35" fmla="*/ 371475 h 4014788"/>
              <a:gd name="connsiteX36" fmla="*/ 1328737 w 8186737"/>
              <a:gd name="connsiteY36" fmla="*/ 107157 h 4014788"/>
              <a:gd name="connsiteX37" fmla="*/ 657225 w 8186737"/>
              <a:gd name="connsiteY37" fmla="*/ 0 h 401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186737" h="4014788">
                <a:moveTo>
                  <a:pt x="657225" y="0"/>
                </a:moveTo>
                <a:lnTo>
                  <a:pt x="264318" y="142875"/>
                </a:lnTo>
                <a:lnTo>
                  <a:pt x="0" y="485775"/>
                </a:lnTo>
                <a:lnTo>
                  <a:pt x="314325" y="785813"/>
                </a:lnTo>
                <a:lnTo>
                  <a:pt x="800100" y="878682"/>
                </a:lnTo>
                <a:lnTo>
                  <a:pt x="1350168" y="842963"/>
                </a:lnTo>
                <a:lnTo>
                  <a:pt x="1857375" y="857250"/>
                </a:lnTo>
                <a:lnTo>
                  <a:pt x="2357437" y="985838"/>
                </a:lnTo>
                <a:lnTo>
                  <a:pt x="2857500" y="1042988"/>
                </a:lnTo>
                <a:lnTo>
                  <a:pt x="2814637" y="1092994"/>
                </a:lnTo>
                <a:lnTo>
                  <a:pt x="2464593" y="1443038"/>
                </a:lnTo>
                <a:lnTo>
                  <a:pt x="2278856" y="1771650"/>
                </a:lnTo>
                <a:lnTo>
                  <a:pt x="2264568" y="2043113"/>
                </a:lnTo>
                <a:lnTo>
                  <a:pt x="1900237" y="2364582"/>
                </a:lnTo>
                <a:lnTo>
                  <a:pt x="1243012" y="3071813"/>
                </a:lnTo>
                <a:lnTo>
                  <a:pt x="935831" y="3100388"/>
                </a:lnTo>
                <a:lnTo>
                  <a:pt x="564356" y="3443288"/>
                </a:lnTo>
                <a:lnTo>
                  <a:pt x="535781" y="3707607"/>
                </a:lnTo>
                <a:lnTo>
                  <a:pt x="542925" y="3871913"/>
                </a:lnTo>
                <a:lnTo>
                  <a:pt x="942975" y="3971925"/>
                </a:lnTo>
                <a:lnTo>
                  <a:pt x="1150143" y="4014788"/>
                </a:lnTo>
                <a:lnTo>
                  <a:pt x="1507331" y="3657600"/>
                </a:lnTo>
                <a:lnTo>
                  <a:pt x="2728912" y="2414588"/>
                </a:lnTo>
                <a:lnTo>
                  <a:pt x="3143250" y="2035969"/>
                </a:lnTo>
                <a:lnTo>
                  <a:pt x="3907631" y="1278732"/>
                </a:lnTo>
                <a:lnTo>
                  <a:pt x="5086350" y="1507332"/>
                </a:lnTo>
                <a:lnTo>
                  <a:pt x="5614987" y="1671638"/>
                </a:lnTo>
                <a:lnTo>
                  <a:pt x="6643687" y="1885950"/>
                </a:lnTo>
                <a:lnTo>
                  <a:pt x="7700962" y="2100263"/>
                </a:lnTo>
                <a:lnTo>
                  <a:pt x="8186737" y="2207419"/>
                </a:lnTo>
                <a:cubicBezTo>
                  <a:pt x="8184356" y="2033588"/>
                  <a:pt x="8181974" y="1859756"/>
                  <a:pt x="8179593" y="1685925"/>
                </a:cubicBezTo>
                <a:lnTo>
                  <a:pt x="7229475" y="1435894"/>
                </a:lnTo>
                <a:lnTo>
                  <a:pt x="6036468" y="1228725"/>
                </a:lnTo>
                <a:lnTo>
                  <a:pt x="5529262" y="1085850"/>
                </a:lnTo>
                <a:lnTo>
                  <a:pt x="4729162" y="935832"/>
                </a:lnTo>
                <a:lnTo>
                  <a:pt x="2278856" y="371475"/>
                </a:lnTo>
                <a:lnTo>
                  <a:pt x="1328737" y="107157"/>
                </a:lnTo>
                <a:lnTo>
                  <a:pt x="657225" y="0"/>
                </a:lnTo>
                <a:close/>
              </a:path>
            </a:pathLst>
          </a:custGeom>
          <a:solidFill>
            <a:srgbClr val="00B0F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Forme libre : forme 4">
            <a:extLst>
              <a:ext uri="{FF2B5EF4-FFF2-40B4-BE49-F238E27FC236}">
                <a16:creationId xmlns:a16="http://schemas.microsoft.com/office/drawing/2014/main" id="{A73B0D68-7381-4B12-8E35-5AB10B5E0FB8}"/>
              </a:ext>
            </a:extLst>
          </p:cNvPr>
          <p:cNvSpPr/>
          <p:nvPr/>
        </p:nvSpPr>
        <p:spPr>
          <a:xfrm>
            <a:off x="6837770" y="4903773"/>
            <a:ext cx="8698938" cy="4296871"/>
          </a:xfrm>
          <a:custGeom>
            <a:avLst/>
            <a:gdLst>
              <a:gd name="connsiteX0" fmla="*/ 1076241 w 8698938"/>
              <a:gd name="connsiteY0" fmla="*/ 0 h 4296871"/>
              <a:gd name="connsiteX1" fmla="*/ 388418 w 8698938"/>
              <a:gd name="connsiteY1" fmla="*/ 695915 h 4296871"/>
              <a:gd name="connsiteX2" fmla="*/ 0 w 8698938"/>
              <a:gd name="connsiteY2" fmla="*/ 1060057 h 4296871"/>
              <a:gd name="connsiteX3" fmla="*/ 145657 w 8698938"/>
              <a:gd name="connsiteY3" fmla="*/ 1772156 h 4296871"/>
              <a:gd name="connsiteX4" fmla="*/ 323681 w 8698938"/>
              <a:gd name="connsiteY4" fmla="*/ 1723604 h 4296871"/>
              <a:gd name="connsiteX5" fmla="*/ 1739788 w 8698938"/>
              <a:gd name="connsiteY5" fmla="*/ 2014917 h 4296871"/>
              <a:gd name="connsiteX6" fmla="*/ 2540899 w 8698938"/>
              <a:gd name="connsiteY6" fmla="*/ 2209126 h 4296871"/>
              <a:gd name="connsiteX7" fmla="*/ 3536219 w 8698938"/>
              <a:gd name="connsiteY7" fmla="*/ 2362875 h 4296871"/>
              <a:gd name="connsiteX8" fmla="*/ 2006825 w 8698938"/>
              <a:gd name="connsiteY8" fmla="*/ 3916546 h 4296871"/>
              <a:gd name="connsiteX9" fmla="*/ 2063469 w 8698938"/>
              <a:gd name="connsiteY9" fmla="*/ 4135031 h 4296871"/>
              <a:gd name="connsiteX10" fmla="*/ 2702740 w 8698938"/>
              <a:gd name="connsiteY10" fmla="*/ 4296871 h 4296871"/>
              <a:gd name="connsiteX11" fmla="*/ 2832212 w 8698938"/>
              <a:gd name="connsiteY11" fmla="*/ 4296871 h 4296871"/>
              <a:gd name="connsiteX12" fmla="*/ 4450619 w 8698938"/>
              <a:gd name="connsiteY12" fmla="*/ 2629912 h 4296871"/>
              <a:gd name="connsiteX13" fmla="*/ 5146534 w 8698938"/>
              <a:gd name="connsiteY13" fmla="*/ 2743200 h 4296871"/>
              <a:gd name="connsiteX14" fmla="*/ 4604368 w 8698938"/>
              <a:gd name="connsiteY14" fmla="*/ 3342011 h 4296871"/>
              <a:gd name="connsiteX15" fmla="*/ 4677196 w 8698938"/>
              <a:gd name="connsiteY15" fmla="*/ 3576680 h 4296871"/>
              <a:gd name="connsiteX16" fmla="*/ 5203179 w 8698938"/>
              <a:gd name="connsiteY16" fmla="*/ 3738521 h 4296871"/>
              <a:gd name="connsiteX17" fmla="*/ 5445940 w 8698938"/>
              <a:gd name="connsiteY17" fmla="*/ 3544312 h 4296871"/>
              <a:gd name="connsiteX18" fmla="*/ 5988106 w 8698938"/>
              <a:gd name="connsiteY18" fmla="*/ 2937409 h 4296871"/>
              <a:gd name="connsiteX19" fmla="*/ 6708297 w 8698938"/>
              <a:gd name="connsiteY19" fmla="*/ 3002146 h 4296871"/>
              <a:gd name="connsiteX20" fmla="*/ 6781126 w 8698938"/>
              <a:gd name="connsiteY20" fmla="*/ 3026422 h 4296871"/>
              <a:gd name="connsiteX21" fmla="*/ 8124403 w 8698938"/>
              <a:gd name="connsiteY21" fmla="*/ 2840305 h 4296871"/>
              <a:gd name="connsiteX22" fmla="*/ 8698938 w 8698938"/>
              <a:gd name="connsiteY22" fmla="*/ 2621820 h 4296871"/>
              <a:gd name="connsiteX23" fmla="*/ 8512821 w 8698938"/>
              <a:gd name="connsiteY23" fmla="*/ 2419519 h 4296871"/>
              <a:gd name="connsiteX24" fmla="*/ 8148680 w 8698938"/>
              <a:gd name="connsiteY24" fmla="*/ 2370967 h 4296871"/>
              <a:gd name="connsiteX25" fmla="*/ 7104807 w 8698938"/>
              <a:gd name="connsiteY25" fmla="*/ 2492347 h 4296871"/>
              <a:gd name="connsiteX26" fmla="*/ 6352248 w 8698938"/>
              <a:gd name="connsiteY26" fmla="*/ 2532808 h 4296871"/>
              <a:gd name="connsiteX27" fmla="*/ 6708297 w 8698938"/>
              <a:gd name="connsiteY27" fmla="*/ 2257678 h 4296871"/>
              <a:gd name="connsiteX28" fmla="*/ 7266648 w 8698938"/>
              <a:gd name="connsiteY28" fmla="*/ 1723604 h 4296871"/>
              <a:gd name="connsiteX29" fmla="*/ 7549869 w 8698938"/>
              <a:gd name="connsiteY29" fmla="*/ 1359462 h 4296871"/>
              <a:gd name="connsiteX30" fmla="*/ 7452765 w 8698938"/>
              <a:gd name="connsiteY30" fmla="*/ 1132885 h 4296871"/>
              <a:gd name="connsiteX31" fmla="*/ 6886322 w 8698938"/>
              <a:gd name="connsiteY31" fmla="*/ 1035781 h 4296871"/>
              <a:gd name="connsiteX32" fmla="*/ 6505996 w 8698938"/>
              <a:gd name="connsiteY32" fmla="*/ 1367554 h 4296871"/>
              <a:gd name="connsiteX33" fmla="*/ 5551136 w 8698938"/>
              <a:gd name="connsiteY33" fmla="*/ 2387151 h 4296871"/>
              <a:gd name="connsiteX34" fmla="*/ 4693380 w 8698938"/>
              <a:gd name="connsiteY34" fmla="*/ 2257678 h 4296871"/>
              <a:gd name="connsiteX35" fmla="*/ 5971922 w 8698938"/>
              <a:gd name="connsiteY35" fmla="*/ 1068149 h 4296871"/>
              <a:gd name="connsiteX36" fmla="*/ 5915278 w 8698938"/>
              <a:gd name="connsiteY36" fmla="*/ 857756 h 4296871"/>
              <a:gd name="connsiteX37" fmla="*/ 5186995 w 8698938"/>
              <a:gd name="connsiteY37" fmla="*/ 679731 h 4296871"/>
              <a:gd name="connsiteX38" fmla="*/ 3892269 w 8698938"/>
              <a:gd name="connsiteY38" fmla="*/ 2023009 h 4296871"/>
              <a:gd name="connsiteX39" fmla="*/ 2192942 w 8698938"/>
              <a:gd name="connsiteY39" fmla="*/ 1675052 h 4296871"/>
              <a:gd name="connsiteX40" fmla="*/ 744467 w 8698938"/>
              <a:gd name="connsiteY40" fmla="*/ 1262358 h 4296871"/>
              <a:gd name="connsiteX41" fmla="*/ 1545579 w 8698938"/>
              <a:gd name="connsiteY41" fmla="*/ 372234 h 4296871"/>
              <a:gd name="connsiteX42" fmla="*/ 1432290 w 8698938"/>
              <a:gd name="connsiteY42" fmla="*/ 48553 h 4296871"/>
              <a:gd name="connsiteX43" fmla="*/ 1076241 w 8698938"/>
              <a:gd name="connsiteY43" fmla="*/ 0 h 429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698938" h="4296871">
                <a:moveTo>
                  <a:pt x="1076241" y="0"/>
                </a:moveTo>
                <a:lnTo>
                  <a:pt x="388418" y="695915"/>
                </a:lnTo>
                <a:lnTo>
                  <a:pt x="0" y="1060057"/>
                </a:lnTo>
                <a:lnTo>
                  <a:pt x="145657" y="1772156"/>
                </a:lnTo>
                <a:lnTo>
                  <a:pt x="323681" y="1723604"/>
                </a:lnTo>
                <a:lnTo>
                  <a:pt x="1739788" y="2014917"/>
                </a:lnTo>
                <a:lnTo>
                  <a:pt x="2540899" y="2209126"/>
                </a:lnTo>
                <a:lnTo>
                  <a:pt x="3536219" y="2362875"/>
                </a:lnTo>
                <a:lnTo>
                  <a:pt x="2006825" y="3916546"/>
                </a:lnTo>
                <a:lnTo>
                  <a:pt x="2063469" y="4135031"/>
                </a:lnTo>
                <a:lnTo>
                  <a:pt x="2702740" y="4296871"/>
                </a:lnTo>
                <a:lnTo>
                  <a:pt x="2832212" y="4296871"/>
                </a:lnTo>
                <a:lnTo>
                  <a:pt x="4450619" y="2629912"/>
                </a:lnTo>
                <a:lnTo>
                  <a:pt x="5146534" y="2743200"/>
                </a:lnTo>
                <a:lnTo>
                  <a:pt x="4604368" y="3342011"/>
                </a:lnTo>
                <a:lnTo>
                  <a:pt x="4677196" y="3576680"/>
                </a:lnTo>
                <a:lnTo>
                  <a:pt x="5203179" y="3738521"/>
                </a:lnTo>
                <a:lnTo>
                  <a:pt x="5445940" y="3544312"/>
                </a:lnTo>
                <a:lnTo>
                  <a:pt x="5988106" y="2937409"/>
                </a:lnTo>
                <a:lnTo>
                  <a:pt x="6708297" y="3002146"/>
                </a:lnTo>
                <a:lnTo>
                  <a:pt x="6781126" y="3026422"/>
                </a:lnTo>
                <a:lnTo>
                  <a:pt x="8124403" y="2840305"/>
                </a:lnTo>
                <a:lnTo>
                  <a:pt x="8698938" y="2621820"/>
                </a:lnTo>
                <a:lnTo>
                  <a:pt x="8512821" y="2419519"/>
                </a:lnTo>
                <a:lnTo>
                  <a:pt x="8148680" y="2370967"/>
                </a:lnTo>
                <a:lnTo>
                  <a:pt x="7104807" y="2492347"/>
                </a:lnTo>
                <a:lnTo>
                  <a:pt x="6352248" y="2532808"/>
                </a:lnTo>
                <a:lnTo>
                  <a:pt x="6708297" y="2257678"/>
                </a:lnTo>
                <a:lnTo>
                  <a:pt x="7266648" y="1723604"/>
                </a:lnTo>
                <a:lnTo>
                  <a:pt x="7549869" y="1359462"/>
                </a:lnTo>
                <a:lnTo>
                  <a:pt x="7452765" y="1132885"/>
                </a:lnTo>
                <a:lnTo>
                  <a:pt x="6886322" y="1035781"/>
                </a:lnTo>
                <a:lnTo>
                  <a:pt x="6505996" y="1367554"/>
                </a:lnTo>
                <a:lnTo>
                  <a:pt x="5551136" y="2387151"/>
                </a:lnTo>
                <a:lnTo>
                  <a:pt x="4693380" y="2257678"/>
                </a:lnTo>
                <a:lnTo>
                  <a:pt x="5971922" y="1068149"/>
                </a:lnTo>
                <a:lnTo>
                  <a:pt x="5915278" y="857756"/>
                </a:lnTo>
                <a:lnTo>
                  <a:pt x="5186995" y="679731"/>
                </a:lnTo>
                <a:lnTo>
                  <a:pt x="3892269" y="2023009"/>
                </a:lnTo>
                <a:lnTo>
                  <a:pt x="2192942" y="1675052"/>
                </a:lnTo>
                <a:lnTo>
                  <a:pt x="744467" y="1262358"/>
                </a:lnTo>
                <a:lnTo>
                  <a:pt x="1545579" y="372234"/>
                </a:lnTo>
                <a:lnTo>
                  <a:pt x="1432290" y="48553"/>
                </a:lnTo>
                <a:lnTo>
                  <a:pt x="1076241" y="0"/>
                </a:lnTo>
                <a:close/>
              </a:path>
            </a:pathLst>
          </a:cu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 name="ZoneTexte 5">
            <a:extLst>
              <a:ext uri="{FF2B5EF4-FFF2-40B4-BE49-F238E27FC236}">
                <a16:creationId xmlns:a16="http://schemas.microsoft.com/office/drawing/2014/main" id="{ACA795CA-8106-4566-B79A-6477524A33AF}"/>
              </a:ext>
            </a:extLst>
          </p:cNvPr>
          <p:cNvSpPr txBox="1"/>
          <p:nvPr/>
        </p:nvSpPr>
        <p:spPr>
          <a:xfrm>
            <a:off x="16049912" y="2004857"/>
            <a:ext cx="3224430" cy="954107"/>
          </a:xfrm>
          <a:prstGeom prst="rect">
            <a:avLst/>
          </a:prstGeom>
          <a:noFill/>
        </p:spPr>
        <p:txBody>
          <a:bodyPr wrap="square" rtlCol="0">
            <a:spAutoFit/>
          </a:bodyPr>
          <a:lstStyle/>
          <a:p>
            <a:r>
              <a:rPr lang="fr-CA" sz="2800" dirty="0" err="1">
                <a:solidFill>
                  <a:srgbClr val="00B0F0"/>
                </a:solidFill>
                <a:latin typeface="Arial" panose="020B0604020202020204" pitchFamily="34" charset="0"/>
                <a:cs typeface="Arial" panose="020B0604020202020204" pitchFamily="34" charset="0"/>
              </a:rPr>
              <a:t>Upper</a:t>
            </a:r>
            <a:r>
              <a:rPr lang="fr-CA" sz="2800" dirty="0">
                <a:solidFill>
                  <a:srgbClr val="00B0F0"/>
                </a:solidFill>
                <a:latin typeface="Arial" panose="020B0604020202020204" pitchFamily="34" charset="0"/>
                <a:cs typeface="Arial" panose="020B0604020202020204" pitchFamily="34" charset="0"/>
              </a:rPr>
              <a:t> </a:t>
            </a:r>
            <a:r>
              <a:rPr lang="fr-CA" sz="2800" dirty="0" err="1">
                <a:solidFill>
                  <a:srgbClr val="00B0F0"/>
                </a:solidFill>
                <a:latin typeface="Arial" panose="020B0604020202020204" pitchFamily="34" charset="0"/>
                <a:cs typeface="Arial" panose="020B0604020202020204" pitchFamily="34" charset="0"/>
              </a:rPr>
              <a:t>level</a:t>
            </a:r>
            <a:endParaRPr lang="fr-CA" sz="2800" dirty="0">
              <a:solidFill>
                <a:srgbClr val="00B0F0"/>
              </a:solidFill>
              <a:latin typeface="Arial" panose="020B0604020202020204" pitchFamily="34" charset="0"/>
              <a:cs typeface="Arial" panose="020B0604020202020204" pitchFamily="34" charset="0"/>
            </a:endParaRPr>
          </a:p>
          <a:p>
            <a:r>
              <a:rPr lang="fr-CA" sz="2800" dirty="0" err="1">
                <a:solidFill>
                  <a:srgbClr val="FF0000"/>
                </a:solidFill>
                <a:latin typeface="Arial" panose="020B0604020202020204" pitchFamily="34" charset="0"/>
                <a:cs typeface="Arial" panose="020B0604020202020204" pitchFamily="34" charset="0"/>
              </a:rPr>
              <a:t>Lower</a:t>
            </a:r>
            <a:r>
              <a:rPr lang="fr-CA" sz="2800" dirty="0">
                <a:solidFill>
                  <a:srgbClr val="FF0000"/>
                </a:solidFill>
                <a:latin typeface="Arial" panose="020B0604020202020204" pitchFamily="34" charset="0"/>
                <a:cs typeface="Arial" panose="020B0604020202020204" pitchFamily="34" charset="0"/>
              </a:rPr>
              <a:t> </a:t>
            </a:r>
            <a:r>
              <a:rPr lang="fr-CA" sz="2800" dirty="0" err="1">
                <a:solidFill>
                  <a:srgbClr val="FF0000"/>
                </a:solidFill>
                <a:latin typeface="Arial" panose="020B0604020202020204" pitchFamily="34" charset="0"/>
                <a:cs typeface="Arial" panose="020B0604020202020204" pitchFamily="34" charset="0"/>
              </a:rPr>
              <a:t>level</a:t>
            </a:r>
            <a:endParaRPr lang="fr-CA" sz="28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708656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16522199" cy="1988345"/>
          </a:xfrm>
        </p:spPr>
        <p:txBody>
          <a:bodyPr>
            <a:normAutofit/>
          </a:bodyPr>
          <a:lstStyle/>
          <a:p>
            <a:r>
              <a:rPr lang="en-GB" sz="5400" dirty="0">
                <a:latin typeface="Arial" panose="020B0604020202020204" pitchFamily="34" charset="0"/>
                <a:cs typeface="Arial" panose="020B0604020202020204" pitchFamily="34" charset="0"/>
              </a:rPr>
              <a:t>Xenon Recovery and Storage at SNOLAB</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84998D34-CAFE-4B79-9198-7CD58B935621}"/>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5AB33C51-3065-42BA-9C82-59BC5223A235}"/>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0997844F-F477-4156-958F-2C1D6A093A24}"/>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0D26BA5F-CFDA-4414-931E-BB896A1E8E95}"/>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3</a:t>
            </a:fld>
            <a:endParaRPr lang="en-CA" sz="2800" dirty="0">
              <a:solidFill>
                <a:schemeClr val="bg1"/>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9" name="Espace réservé du contenu 2">
                <a:extLst>
                  <a:ext uri="{FF2B5EF4-FFF2-40B4-BE49-F238E27FC236}">
                    <a16:creationId xmlns:a16="http://schemas.microsoft.com/office/drawing/2014/main" id="{7A510912-0C1E-4583-966E-319A48A1FDF1}"/>
                  </a:ext>
                </a:extLst>
              </p:cNvPr>
              <p:cNvSpPr txBox="1">
                <a:spLocks/>
              </p:cNvSpPr>
              <p:nvPr/>
            </p:nvSpPr>
            <p:spPr>
              <a:xfrm>
                <a:off x="628131" y="2382355"/>
                <a:ext cx="14696536" cy="7168046"/>
              </a:xfrm>
              <a:prstGeom prst="rect">
                <a:avLst/>
              </a:prstGeom>
            </p:spPr>
            <p:txBody>
              <a:bodyPr vert="horz" lIns="91440" tIns="45720" rIns="91440" bIns="45720" rtlCol="0" anchor="t">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10000"/>
                  </a:lnSpc>
                </a:pPr>
                <a:r>
                  <a:rPr lang="en-CA" sz="2800" dirty="0">
                    <a:latin typeface="Arial" panose="020B0604020202020204" pitchFamily="34" charset="0"/>
                    <a:cs typeface="Arial" panose="020B0604020202020204" pitchFamily="34" charset="0"/>
                  </a:rPr>
                  <a:t>SNOLAB </a:t>
                </a:r>
                <a:r>
                  <a:rPr lang="en-CA" sz="2800" u="sng" dirty="0">
                    <a:latin typeface="Arial" panose="020B0604020202020204" pitchFamily="34" charset="0"/>
                    <a:cs typeface="Arial" panose="020B0604020202020204" pitchFamily="34" charset="0"/>
                  </a:rPr>
                  <a:t>was awarded money</a:t>
                </a:r>
                <a:r>
                  <a:rPr lang="en-CA" sz="2800" dirty="0">
                    <a:latin typeface="Arial" panose="020B0604020202020204" pitchFamily="34" charset="0"/>
                    <a:cs typeface="Arial" panose="020B0604020202020204" pitchFamily="34" charset="0"/>
                  </a:rPr>
                  <a:t> to conduct feasibility studies for xenon storage solutions</a:t>
                </a:r>
              </a:p>
              <a:p>
                <a:pPr>
                  <a:lnSpc>
                    <a:spcPct val="110000"/>
                  </a:lnSpc>
                </a:pPr>
                <a:r>
                  <a:rPr lang="en-CA" sz="2800" dirty="0">
                    <a:latin typeface="Arial" panose="020B0604020202020204" pitchFamily="34" charset="0"/>
                    <a:cs typeface="Arial" panose="020B0604020202020204" pitchFamily="34" charset="0"/>
                  </a:rPr>
                  <a:t>We must determine requirements, define recuperation schemes, find commercial partners to inform on standards, design, costs and conduct pre-production analysis </a:t>
                </a:r>
              </a:p>
              <a:p>
                <a:pPr>
                  <a:lnSpc>
                    <a:spcPct val="110000"/>
                  </a:lnSpc>
                </a:pPr>
                <a:r>
                  <a:rPr lang="en-CA" sz="2800" dirty="0">
                    <a:latin typeface="Arial" panose="020B0604020202020204" pitchFamily="34" charset="0"/>
                    <a:cs typeface="Arial" panose="020B0604020202020204" pitchFamily="34" charset="0"/>
                  </a:rPr>
                  <a:t>For a </a:t>
                </a:r>
                <a:r>
                  <a:rPr lang="en-CA" sz="2800" u="sng" dirty="0">
                    <a:latin typeface="Arial" panose="020B0604020202020204" pitchFamily="34" charset="0"/>
                    <a:cs typeface="Arial" panose="020B0604020202020204" pitchFamily="34" charset="0"/>
                  </a:rPr>
                  <a:t>100-tonne</a:t>
                </a:r>
                <a:r>
                  <a:rPr lang="en-CA" sz="2800" dirty="0">
                    <a:latin typeface="Arial" panose="020B0604020202020204" pitchFamily="34" charset="0"/>
                    <a:cs typeface="Arial" panose="020B0604020202020204" pitchFamily="34" charset="0"/>
                  </a:rPr>
                  <a:t> Xe storage at room temperature, five schemes to consider</a:t>
                </a:r>
              </a:p>
              <a:p>
                <a:pPr>
                  <a:lnSpc>
                    <a:spcPct val="110000"/>
                  </a:lnSpc>
                </a:pPr>
                <a:endParaRPr lang="en-CA" sz="1600" dirty="0">
                  <a:latin typeface="Arial" panose="020B0604020202020204" pitchFamily="34" charset="0"/>
                  <a:cs typeface="Arial" panose="020B0604020202020204" pitchFamily="34" charset="0"/>
                </a:endParaRPr>
              </a:p>
              <a:p>
                <a:pPr marL="685800" lvl="1" indent="0">
                  <a:lnSpc>
                    <a:spcPct val="110000"/>
                  </a:lnSpc>
                  <a:buNone/>
                </a:pPr>
                <a:r>
                  <a:rPr lang="en-CA" sz="2400" dirty="0">
                    <a:latin typeface="Arial" panose="020B0604020202020204" pitchFamily="34" charset="0"/>
                    <a:cs typeface="Arial" panose="020B0604020202020204" pitchFamily="34" charset="0"/>
                  </a:rPr>
                  <a:t>1) 6</a:t>
                </a:r>
                <a14:m>
                  <m:oMath xmlns:m="http://schemas.openxmlformats.org/officeDocument/2006/math">
                    <m:r>
                      <a:rPr lang="fr-CA" sz="2400" b="0" i="1" smtClean="0">
                        <a:latin typeface="Cambria Math" panose="02040503050406030204" pitchFamily="18" charset="0"/>
                        <a:cs typeface="Arial" panose="020B0604020202020204" pitchFamily="34" charset="0"/>
                      </a:rPr>
                      <m:t>×</m:t>
                    </m:r>
                  </m:oMath>
                </a14:m>
                <a:r>
                  <a:rPr lang="en-CA" sz="2400" dirty="0">
                    <a:latin typeface="Arial" panose="020B0604020202020204" pitchFamily="34" charset="0"/>
                    <a:cs typeface="Arial" panose="020B0604020202020204" pitchFamily="34" charset="0"/>
                  </a:rPr>
                  <a:t> 16.7 tonnes </a:t>
                </a:r>
                <a:r>
                  <a:rPr lang="en-CA" sz="2400" dirty="0" err="1">
                    <a:latin typeface="Arial" panose="020B0604020202020204" pitchFamily="34" charset="0"/>
                    <a:cs typeface="Arial" panose="020B0604020202020204" pitchFamily="34" charset="0"/>
                  </a:rPr>
                  <a:t>ReStoX</a:t>
                </a:r>
                <a:r>
                  <a:rPr lang="en-CA" sz="2400" dirty="0">
                    <a:latin typeface="Arial" panose="020B0604020202020204" pitchFamily="34" charset="0"/>
                    <a:cs typeface="Arial" panose="020B0604020202020204" pitchFamily="34" charset="0"/>
                  </a:rPr>
                  <a:t> in Cube Hall</a:t>
                </a:r>
              </a:p>
              <a:p>
                <a:pPr marL="685800" lvl="1" indent="0">
                  <a:lnSpc>
                    <a:spcPct val="110000"/>
                  </a:lnSpc>
                  <a:buNone/>
                </a:pPr>
                <a:r>
                  <a:rPr lang="en-CA" sz="2400" dirty="0">
                    <a:latin typeface="Arial" panose="020B0604020202020204" pitchFamily="34" charset="0"/>
                    <a:cs typeface="Arial" panose="020B0604020202020204" pitchFamily="34" charset="0"/>
                  </a:rPr>
                  <a:t>2) 40</a:t>
                </a:r>
                <a14:m>
                  <m:oMath xmlns:m="http://schemas.openxmlformats.org/officeDocument/2006/math">
                    <m:r>
                      <a:rPr lang="fr-CA" sz="2400" b="0" i="1" smtClean="0">
                        <a:latin typeface="Cambria Math" panose="02040503050406030204" pitchFamily="18" charset="0"/>
                        <a:cs typeface="Arial" panose="020B0604020202020204" pitchFamily="34" charset="0"/>
                      </a:rPr>
                      <m:t>×</m:t>
                    </m:r>
                  </m:oMath>
                </a14:m>
                <a:r>
                  <a:rPr lang="en-CA" sz="2400" dirty="0">
                    <a:latin typeface="Arial" panose="020B0604020202020204" pitchFamily="34" charset="0"/>
                    <a:cs typeface="Arial" panose="020B0604020202020204" pitchFamily="34" charset="0"/>
                  </a:rPr>
                  <a:t> 2.5 tonnes </a:t>
                </a:r>
                <a:r>
                  <a:rPr lang="en-CA" sz="2400" dirty="0" err="1">
                    <a:latin typeface="Arial" panose="020B0604020202020204" pitchFamily="34" charset="0"/>
                    <a:cs typeface="Arial" panose="020B0604020202020204" pitchFamily="34" charset="0"/>
                  </a:rPr>
                  <a:t>ReStoX</a:t>
                </a:r>
                <a:r>
                  <a:rPr lang="en-CA" sz="2400" dirty="0">
                    <a:latin typeface="Arial" panose="020B0604020202020204" pitchFamily="34" charset="0"/>
                    <a:cs typeface="Arial" panose="020B0604020202020204" pitchFamily="34" charset="0"/>
                  </a:rPr>
                  <a:t> in BAR expansion</a:t>
                </a:r>
              </a:p>
              <a:p>
                <a:pPr marL="685800" lvl="1" indent="0">
                  <a:lnSpc>
                    <a:spcPct val="110000"/>
                  </a:lnSpc>
                  <a:buNone/>
                </a:pPr>
                <a:r>
                  <a:rPr lang="en-CA" sz="2400" dirty="0">
                    <a:solidFill>
                      <a:schemeClr val="bg1">
                        <a:lumMod val="75000"/>
                      </a:schemeClr>
                    </a:solidFill>
                    <a:latin typeface="Arial" panose="020B0604020202020204" pitchFamily="34" charset="0"/>
                    <a:cs typeface="Arial" panose="020B0604020202020204" pitchFamily="34" charset="0"/>
                  </a:rPr>
                  <a:t>3) 40</a:t>
                </a:r>
                <a14:m>
                  <m:oMath xmlns:m="http://schemas.openxmlformats.org/officeDocument/2006/math">
                    <m:r>
                      <a:rPr lang="fr-CA" sz="2400" i="1">
                        <a:solidFill>
                          <a:schemeClr val="bg1">
                            <a:lumMod val="75000"/>
                          </a:schemeClr>
                        </a:solidFill>
                        <a:latin typeface="Cambria Math" panose="02040503050406030204" pitchFamily="18" charset="0"/>
                        <a:cs typeface="Arial" panose="020B0604020202020204" pitchFamily="34" charset="0"/>
                      </a:rPr>
                      <m:t>×</m:t>
                    </m:r>
                  </m:oMath>
                </a14:m>
                <a:r>
                  <a:rPr lang="en-CA" sz="2400" dirty="0">
                    <a:solidFill>
                      <a:schemeClr val="bg1">
                        <a:lumMod val="75000"/>
                      </a:schemeClr>
                    </a:solidFill>
                    <a:latin typeface="Arial" panose="020B0604020202020204" pitchFamily="34" charset="0"/>
                    <a:cs typeface="Arial" panose="020B0604020202020204" pitchFamily="34" charset="0"/>
                  </a:rPr>
                  <a:t> 2.5 tonnes foam-insulated </a:t>
                </a:r>
                <a:r>
                  <a:rPr lang="en-CA" sz="2400" dirty="0" err="1">
                    <a:solidFill>
                      <a:schemeClr val="bg1">
                        <a:lumMod val="75000"/>
                      </a:schemeClr>
                    </a:solidFill>
                    <a:latin typeface="Arial" panose="020B0604020202020204" pitchFamily="34" charset="0"/>
                    <a:cs typeface="Arial" panose="020B0604020202020204" pitchFamily="34" charset="0"/>
                  </a:rPr>
                  <a:t>ReStoX</a:t>
                </a:r>
                <a:r>
                  <a:rPr lang="en-CA" sz="2400" dirty="0">
                    <a:solidFill>
                      <a:schemeClr val="bg1">
                        <a:lumMod val="75000"/>
                      </a:schemeClr>
                    </a:solidFill>
                    <a:latin typeface="Arial" panose="020B0604020202020204" pitchFamily="34" charset="0"/>
                    <a:cs typeface="Arial" panose="020B0604020202020204" pitchFamily="34" charset="0"/>
                  </a:rPr>
                  <a:t> in BAR expansion (à la </a:t>
                </a:r>
                <a:r>
                  <a:rPr lang="en-CA" sz="2400" dirty="0" err="1">
                    <a:solidFill>
                      <a:schemeClr val="bg1">
                        <a:lumMod val="75000"/>
                      </a:schemeClr>
                    </a:solidFill>
                    <a:latin typeface="Arial" panose="020B0604020202020204" pitchFamily="34" charset="0"/>
                    <a:cs typeface="Arial" panose="020B0604020202020204" pitchFamily="34" charset="0"/>
                  </a:rPr>
                  <a:t>ReStoX</a:t>
                </a:r>
                <a:r>
                  <a:rPr lang="en-CA" sz="2400" dirty="0">
                    <a:solidFill>
                      <a:schemeClr val="bg1">
                        <a:lumMod val="75000"/>
                      </a:schemeClr>
                    </a:solidFill>
                    <a:latin typeface="Arial" panose="020B0604020202020204" pitchFamily="34" charset="0"/>
                    <a:cs typeface="Arial" panose="020B0604020202020204" pitchFamily="34" charset="0"/>
                  </a:rPr>
                  <a:t> 2)</a:t>
                </a:r>
              </a:p>
              <a:p>
                <a:pPr marL="685800" lvl="1" indent="0">
                  <a:lnSpc>
                    <a:spcPct val="110000"/>
                  </a:lnSpc>
                  <a:buNone/>
                </a:pPr>
                <a:r>
                  <a:rPr lang="en-CA" sz="2400" dirty="0">
                    <a:latin typeface="Arial" panose="020B0604020202020204" pitchFamily="34" charset="0"/>
                    <a:cs typeface="Arial" panose="020B0604020202020204" pitchFamily="34" charset="0"/>
                  </a:rPr>
                  <a:t>4) Hybrid (15</a:t>
                </a:r>
                <a14:m>
                  <m:oMath xmlns:m="http://schemas.openxmlformats.org/officeDocument/2006/math">
                    <m:r>
                      <a:rPr lang="fr-CA" sz="2400" b="0" i="1" smtClean="0">
                        <a:latin typeface="Cambria Math" panose="02040503050406030204" pitchFamily="18" charset="0"/>
                        <a:cs typeface="Arial" panose="020B0604020202020204" pitchFamily="34" charset="0"/>
                      </a:rPr>
                      <m:t>×</m:t>
                    </m:r>
                  </m:oMath>
                </a14:m>
                <a:r>
                  <a:rPr lang="en-CA" sz="2400" dirty="0">
                    <a:latin typeface="Arial" panose="020B0604020202020204" pitchFamily="34" charset="0"/>
                    <a:cs typeface="Arial" panose="020B0604020202020204" pitchFamily="34" charset="0"/>
                  </a:rPr>
                  <a:t> 2.5 tonnes </a:t>
                </a:r>
                <a:r>
                  <a:rPr lang="en-CA" sz="2400" dirty="0" err="1">
                    <a:latin typeface="Arial" panose="020B0604020202020204" pitchFamily="34" charset="0"/>
                    <a:cs typeface="Arial" panose="020B0604020202020204" pitchFamily="34" charset="0"/>
                  </a:rPr>
                  <a:t>ReStoX</a:t>
                </a:r>
                <a:r>
                  <a:rPr lang="en-CA" sz="2400" dirty="0">
                    <a:latin typeface="Arial" panose="020B0604020202020204" pitchFamily="34" charset="0"/>
                    <a:cs typeface="Arial" panose="020B0604020202020204" pitchFamily="34" charset="0"/>
                  </a:rPr>
                  <a:t> + 15</a:t>
                </a:r>
                <a14:m>
                  <m:oMath xmlns:m="http://schemas.openxmlformats.org/officeDocument/2006/math">
                    <m:r>
                      <a:rPr lang="fr-CA" sz="2400" i="1">
                        <a:latin typeface="Cambria Math" panose="02040503050406030204" pitchFamily="18" charset="0"/>
                        <a:cs typeface="Arial" panose="020B0604020202020204" pitchFamily="34" charset="0"/>
                      </a:rPr>
                      <m:t>×</m:t>
                    </m:r>
                  </m:oMath>
                </a14:m>
                <a:r>
                  <a:rPr lang="en-CA" sz="2400" dirty="0">
                    <a:latin typeface="Arial" panose="020B0604020202020204" pitchFamily="34" charset="0"/>
                    <a:cs typeface="Arial" panose="020B0604020202020204" pitchFamily="34" charset="0"/>
                  </a:rPr>
                  <a:t> 4.4 tonnes pressure vessel) in BAR expansion</a:t>
                </a:r>
              </a:p>
              <a:p>
                <a:pPr marL="685800" lvl="1" indent="0">
                  <a:lnSpc>
                    <a:spcPct val="110000"/>
                  </a:lnSpc>
                  <a:buNone/>
                </a:pPr>
                <a:r>
                  <a:rPr lang="en-CA" sz="2400" dirty="0">
                    <a:latin typeface="Arial" panose="020B0604020202020204" pitchFamily="34" charset="0"/>
                    <a:cs typeface="Arial" panose="020B0604020202020204" pitchFamily="34" charset="0"/>
                  </a:rPr>
                  <a:t>5) Compressors + cylinder packs</a:t>
                </a:r>
              </a:p>
            </p:txBody>
          </p:sp>
        </mc:Choice>
        <mc:Fallback xmlns="">
          <p:sp>
            <p:nvSpPr>
              <p:cNvPr id="9" name="Espace réservé du contenu 2">
                <a:extLst>
                  <a:ext uri="{FF2B5EF4-FFF2-40B4-BE49-F238E27FC236}">
                    <a16:creationId xmlns:a16="http://schemas.microsoft.com/office/drawing/2014/main" id="{7A510912-0C1E-4583-966E-319A48A1FDF1}"/>
                  </a:ext>
                </a:extLst>
              </p:cNvPr>
              <p:cNvSpPr txBox="1">
                <a:spLocks noRot="1" noChangeAspect="1" noMove="1" noResize="1" noEditPoints="1" noAdjustHandles="1" noChangeArrowheads="1" noChangeShapeType="1" noTextEdit="1"/>
              </p:cNvSpPr>
              <p:nvPr/>
            </p:nvSpPr>
            <p:spPr>
              <a:xfrm>
                <a:off x="628131" y="2382355"/>
                <a:ext cx="14696536" cy="7168046"/>
              </a:xfrm>
              <a:prstGeom prst="rect">
                <a:avLst/>
              </a:prstGeom>
              <a:blipFill>
                <a:blip r:embed="rId3"/>
                <a:stretch>
                  <a:fillRect l="-747" t="-850" r="-1286"/>
                </a:stretch>
              </a:blipFill>
            </p:spPr>
            <p:txBody>
              <a:bodyPr/>
              <a:lstStyle/>
              <a:p>
                <a:r>
                  <a:rPr lang="fr-CA">
                    <a:noFill/>
                  </a:rPr>
                  <a:t> </a:t>
                </a:r>
              </a:p>
            </p:txBody>
          </p:sp>
        </mc:Fallback>
      </mc:AlternateContent>
    </p:spTree>
    <p:extLst>
      <p:ext uri="{BB962C8B-B14F-4D97-AF65-F5344CB8AC3E}">
        <p14:creationId xmlns:p14="http://schemas.microsoft.com/office/powerpoint/2010/main" val="15794768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13393200" cy="1988345"/>
          </a:xfrm>
        </p:spPr>
        <p:txBody>
          <a:bodyPr>
            <a:normAutofit/>
          </a:bodyPr>
          <a:lstStyle/>
          <a:p>
            <a:r>
              <a:rPr lang="en-GB" sz="5400" dirty="0">
                <a:latin typeface="Arial" panose="020B0604020202020204" pitchFamily="34" charset="0"/>
                <a:cs typeface="Arial" panose="020B0604020202020204" pitchFamily="34" charset="0"/>
              </a:rPr>
              <a:t>Xenon Recovery and Storage at SNOLAB</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84998D34-CAFE-4B79-9198-7CD58B935621}"/>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5AB33C51-3065-42BA-9C82-59BC5223A235}"/>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0997844F-F477-4156-958F-2C1D6A093A24}"/>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0D26BA5F-CFDA-4414-931E-BB896A1E8E95}"/>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4</a:t>
            </a:fld>
            <a:endParaRPr lang="en-CA" sz="2800" dirty="0">
              <a:solidFill>
                <a:schemeClr val="bg1"/>
              </a:solidFill>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5E3507A1-84FA-47FC-9182-5079800E0A59}"/>
              </a:ext>
            </a:extLst>
          </p:cNvPr>
          <p:cNvSpPr/>
          <p:nvPr/>
        </p:nvSpPr>
        <p:spPr>
          <a:xfrm>
            <a:off x="15577258" y="1826307"/>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800" dirty="0">
                <a:effectLst>
                  <a:glow rad="127000">
                    <a:srgbClr val="00B050"/>
                  </a:glow>
                </a:effectLst>
              </a:rPr>
              <a:t>Pre-production</a:t>
            </a:r>
            <a:endParaRPr lang="fr-CA" sz="1600" dirty="0">
              <a:effectLst>
                <a:glow rad="127000">
                  <a:srgbClr val="00B050"/>
                </a:glow>
              </a:effectLst>
            </a:endParaRPr>
          </a:p>
        </p:txBody>
      </p:sp>
      <p:sp>
        <p:nvSpPr>
          <p:cNvPr id="15" name="Rectangle 14">
            <a:extLst>
              <a:ext uri="{FF2B5EF4-FFF2-40B4-BE49-F238E27FC236}">
                <a16:creationId xmlns:a16="http://schemas.microsoft.com/office/drawing/2014/main" id="{F9350C3C-E037-49AA-B596-77AB3C71050E}"/>
              </a:ext>
            </a:extLst>
          </p:cNvPr>
          <p:cNvSpPr/>
          <p:nvPr/>
        </p:nvSpPr>
        <p:spPr>
          <a:xfrm>
            <a:off x="15577258" y="3180125"/>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a:effectLst>
                  <a:glow rad="127000">
                    <a:srgbClr val="318BB6"/>
                  </a:glow>
                </a:effectLst>
              </a:rPr>
              <a:t>Engineering</a:t>
            </a:r>
            <a:endParaRPr lang="fr-CA" dirty="0">
              <a:effectLst>
                <a:glow rad="127000">
                  <a:srgbClr val="318BB6"/>
                </a:glow>
              </a:effectLst>
            </a:endParaRPr>
          </a:p>
        </p:txBody>
      </p:sp>
      <p:sp>
        <p:nvSpPr>
          <p:cNvPr id="16" name="Rectangle 15">
            <a:extLst>
              <a:ext uri="{FF2B5EF4-FFF2-40B4-BE49-F238E27FC236}">
                <a16:creationId xmlns:a16="http://schemas.microsoft.com/office/drawing/2014/main" id="{AB67D2EF-FBB4-45B4-B39D-D25A46E9755C}"/>
              </a:ext>
            </a:extLst>
          </p:cNvPr>
          <p:cNvSpPr/>
          <p:nvPr/>
        </p:nvSpPr>
        <p:spPr>
          <a:xfrm>
            <a:off x="15577258" y="4533942"/>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err="1">
                <a:effectLst>
                  <a:glow rad="127000">
                    <a:schemeClr val="accent2"/>
                  </a:glow>
                </a:effectLst>
              </a:rPr>
              <a:t>Conceptual</a:t>
            </a:r>
            <a:endParaRPr lang="fr-CA" dirty="0">
              <a:effectLst>
                <a:glow rad="127000">
                  <a:schemeClr val="accent2"/>
                </a:glow>
              </a:effectLst>
            </a:endParaRPr>
          </a:p>
        </p:txBody>
      </p:sp>
      <p:sp>
        <p:nvSpPr>
          <p:cNvPr id="3" name="ZoneTexte 2">
            <a:extLst>
              <a:ext uri="{FF2B5EF4-FFF2-40B4-BE49-F238E27FC236}">
                <a16:creationId xmlns:a16="http://schemas.microsoft.com/office/drawing/2014/main" id="{07734723-B731-4008-92C0-5C1614922A34}"/>
              </a:ext>
            </a:extLst>
          </p:cNvPr>
          <p:cNvSpPr txBox="1"/>
          <p:nvPr/>
        </p:nvSpPr>
        <p:spPr>
          <a:xfrm rot="21059882">
            <a:off x="13272085" y="6091447"/>
            <a:ext cx="4610344" cy="1938992"/>
          </a:xfrm>
          <a:prstGeom prst="rect">
            <a:avLst/>
          </a:prstGeom>
          <a:noFill/>
        </p:spPr>
        <p:txBody>
          <a:bodyPr wrap="square" rtlCol="0">
            <a:spAutoFit/>
          </a:bodyPr>
          <a:lstStyle/>
          <a:p>
            <a:pPr algn="r"/>
            <a:r>
              <a:rPr lang="fr-CA" sz="4000" dirty="0">
                <a:solidFill>
                  <a:srgbClr val="FF0000"/>
                </a:solidFill>
              </a:rPr>
              <a:t>Design </a:t>
            </a:r>
            <a:r>
              <a:rPr lang="fr-CA" sz="4000" dirty="0" err="1">
                <a:solidFill>
                  <a:srgbClr val="FF0000"/>
                </a:solidFill>
              </a:rPr>
              <a:t>maturity</a:t>
            </a:r>
            <a:r>
              <a:rPr lang="fr-CA" sz="4000" dirty="0">
                <a:solidFill>
                  <a:srgbClr val="FF0000"/>
                </a:solidFill>
              </a:rPr>
              <a:t> </a:t>
            </a:r>
            <a:r>
              <a:rPr lang="fr-CA" sz="4000" dirty="0" err="1">
                <a:solidFill>
                  <a:srgbClr val="FF0000"/>
                </a:solidFill>
              </a:rPr>
              <a:t>throughout</a:t>
            </a:r>
            <a:r>
              <a:rPr lang="fr-CA" sz="4000" dirty="0">
                <a:solidFill>
                  <a:srgbClr val="FF0000"/>
                </a:solidFill>
              </a:rPr>
              <a:t> </a:t>
            </a:r>
            <a:r>
              <a:rPr lang="fr-CA" sz="4000" dirty="0" err="1">
                <a:solidFill>
                  <a:srgbClr val="FF0000"/>
                </a:solidFill>
              </a:rPr>
              <a:t>this</a:t>
            </a:r>
            <a:r>
              <a:rPr lang="fr-CA" sz="4000" dirty="0">
                <a:solidFill>
                  <a:srgbClr val="FF0000"/>
                </a:solidFill>
              </a:rPr>
              <a:t> </a:t>
            </a:r>
            <a:r>
              <a:rPr lang="fr-CA" sz="4000" dirty="0" err="1">
                <a:solidFill>
                  <a:srgbClr val="FF0000"/>
                </a:solidFill>
              </a:rPr>
              <a:t>presentation</a:t>
            </a:r>
            <a:endParaRPr lang="fr-CA" sz="4000" dirty="0">
              <a:solidFill>
                <a:srgbClr val="FF0000"/>
              </a:solidFill>
            </a:endParaRPr>
          </a:p>
        </p:txBody>
      </p:sp>
      <p:sp>
        <p:nvSpPr>
          <p:cNvPr id="18" name="Rectangle 17">
            <a:extLst>
              <a:ext uri="{FF2B5EF4-FFF2-40B4-BE49-F238E27FC236}">
                <a16:creationId xmlns:a16="http://schemas.microsoft.com/office/drawing/2014/main" id="{3D31049C-3029-4960-8DC6-27FF3382CE0E}"/>
              </a:ext>
            </a:extLst>
          </p:cNvPr>
          <p:cNvSpPr/>
          <p:nvPr/>
        </p:nvSpPr>
        <p:spPr>
          <a:xfrm>
            <a:off x="15577258" y="472489"/>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800" dirty="0" err="1">
                <a:effectLst>
                  <a:glow rad="127000">
                    <a:srgbClr val="8207A9"/>
                  </a:glow>
                </a:effectLst>
              </a:rPr>
              <a:t>Built</a:t>
            </a:r>
            <a:endParaRPr lang="fr-CA" sz="1600" dirty="0">
              <a:effectLst>
                <a:glow rad="127000">
                  <a:srgbClr val="8207A9"/>
                </a:glow>
              </a:effectLst>
            </a:endParaRPr>
          </a:p>
        </p:txBody>
      </p:sp>
      <mc:AlternateContent xmlns:mc="http://schemas.openxmlformats.org/markup-compatibility/2006" xmlns:a14="http://schemas.microsoft.com/office/drawing/2010/main">
        <mc:Choice Requires="a14">
          <p:sp>
            <p:nvSpPr>
              <p:cNvPr id="21" name="Espace réservé du contenu 2">
                <a:extLst>
                  <a:ext uri="{FF2B5EF4-FFF2-40B4-BE49-F238E27FC236}">
                    <a16:creationId xmlns:a16="http://schemas.microsoft.com/office/drawing/2014/main" id="{2E7045DF-761A-46E3-B600-7EF65E4DDA12}"/>
                  </a:ext>
                </a:extLst>
              </p:cNvPr>
              <p:cNvSpPr txBox="1">
                <a:spLocks/>
              </p:cNvSpPr>
              <p:nvPr/>
            </p:nvSpPr>
            <p:spPr>
              <a:xfrm>
                <a:off x="628131" y="2382355"/>
                <a:ext cx="14696536" cy="7168046"/>
              </a:xfrm>
              <a:prstGeom prst="rect">
                <a:avLst/>
              </a:prstGeom>
            </p:spPr>
            <p:txBody>
              <a:bodyPr vert="horz" lIns="91440" tIns="45720" rIns="91440" bIns="45720" rtlCol="0" anchor="t">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10000"/>
                  </a:lnSpc>
                </a:pPr>
                <a:r>
                  <a:rPr lang="en-CA" sz="2800" dirty="0">
                    <a:latin typeface="Arial" panose="020B0604020202020204" pitchFamily="34" charset="0"/>
                    <a:cs typeface="Arial" panose="020B0604020202020204" pitchFamily="34" charset="0"/>
                  </a:rPr>
                  <a:t>SNOLAB </a:t>
                </a:r>
                <a:r>
                  <a:rPr lang="en-CA" sz="2800" u="sng" dirty="0">
                    <a:latin typeface="Arial" panose="020B0604020202020204" pitchFamily="34" charset="0"/>
                    <a:cs typeface="Arial" panose="020B0604020202020204" pitchFamily="34" charset="0"/>
                  </a:rPr>
                  <a:t>was awarded money</a:t>
                </a:r>
                <a:r>
                  <a:rPr lang="en-CA" sz="2800" dirty="0">
                    <a:latin typeface="Arial" panose="020B0604020202020204" pitchFamily="34" charset="0"/>
                    <a:cs typeface="Arial" panose="020B0604020202020204" pitchFamily="34" charset="0"/>
                  </a:rPr>
                  <a:t> to conduct feasibility studies for xenon storage solutions</a:t>
                </a:r>
              </a:p>
              <a:p>
                <a:pPr>
                  <a:lnSpc>
                    <a:spcPct val="110000"/>
                  </a:lnSpc>
                </a:pPr>
                <a:r>
                  <a:rPr lang="en-CA" sz="2800" dirty="0">
                    <a:latin typeface="Arial" panose="020B0604020202020204" pitchFamily="34" charset="0"/>
                    <a:cs typeface="Arial" panose="020B0604020202020204" pitchFamily="34" charset="0"/>
                  </a:rPr>
                  <a:t>We must determine requirements, define recuperation schemes, find commercial partners to inform on standards, design, costs and conduct pre-production analysis </a:t>
                </a:r>
              </a:p>
              <a:p>
                <a:pPr>
                  <a:lnSpc>
                    <a:spcPct val="110000"/>
                  </a:lnSpc>
                </a:pPr>
                <a:r>
                  <a:rPr lang="en-CA" sz="2800" dirty="0">
                    <a:latin typeface="Arial" panose="020B0604020202020204" pitchFamily="34" charset="0"/>
                    <a:cs typeface="Arial" panose="020B0604020202020204" pitchFamily="34" charset="0"/>
                  </a:rPr>
                  <a:t>For a </a:t>
                </a:r>
                <a:r>
                  <a:rPr lang="en-CA" sz="2800" u="sng" dirty="0">
                    <a:latin typeface="Arial" panose="020B0604020202020204" pitchFamily="34" charset="0"/>
                    <a:cs typeface="Arial" panose="020B0604020202020204" pitchFamily="34" charset="0"/>
                  </a:rPr>
                  <a:t>100-tonne</a:t>
                </a:r>
                <a:r>
                  <a:rPr lang="en-CA" sz="2800" dirty="0">
                    <a:latin typeface="Arial" panose="020B0604020202020204" pitchFamily="34" charset="0"/>
                    <a:cs typeface="Arial" panose="020B0604020202020204" pitchFamily="34" charset="0"/>
                  </a:rPr>
                  <a:t> Xe storage at room temperature, five schemes to consider</a:t>
                </a:r>
              </a:p>
              <a:p>
                <a:pPr>
                  <a:lnSpc>
                    <a:spcPct val="110000"/>
                  </a:lnSpc>
                </a:pPr>
                <a:endParaRPr lang="en-CA" sz="1600" dirty="0">
                  <a:latin typeface="Arial" panose="020B0604020202020204" pitchFamily="34" charset="0"/>
                  <a:cs typeface="Arial" panose="020B0604020202020204" pitchFamily="34" charset="0"/>
                </a:endParaRPr>
              </a:p>
              <a:p>
                <a:pPr marL="685800" lvl="1" indent="0">
                  <a:lnSpc>
                    <a:spcPct val="110000"/>
                  </a:lnSpc>
                  <a:buNone/>
                </a:pPr>
                <a:r>
                  <a:rPr lang="en-CA" sz="2400" dirty="0">
                    <a:latin typeface="Arial" panose="020B0604020202020204" pitchFamily="34" charset="0"/>
                    <a:cs typeface="Arial" panose="020B0604020202020204" pitchFamily="34" charset="0"/>
                  </a:rPr>
                  <a:t>1) 6</a:t>
                </a:r>
                <a14:m>
                  <m:oMath xmlns:m="http://schemas.openxmlformats.org/officeDocument/2006/math">
                    <m:r>
                      <a:rPr lang="fr-CA" sz="2400" b="0" i="1" smtClean="0">
                        <a:latin typeface="Cambria Math" panose="02040503050406030204" pitchFamily="18" charset="0"/>
                        <a:cs typeface="Arial" panose="020B0604020202020204" pitchFamily="34" charset="0"/>
                      </a:rPr>
                      <m:t>×</m:t>
                    </m:r>
                  </m:oMath>
                </a14:m>
                <a:r>
                  <a:rPr lang="en-CA" sz="2400" dirty="0">
                    <a:latin typeface="Arial" panose="020B0604020202020204" pitchFamily="34" charset="0"/>
                    <a:cs typeface="Arial" panose="020B0604020202020204" pitchFamily="34" charset="0"/>
                  </a:rPr>
                  <a:t> 16.7 tonnes </a:t>
                </a:r>
                <a:r>
                  <a:rPr lang="en-CA" sz="2400" dirty="0" err="1">
                    <a:latin typeface="Arial" panose="020B0604020202020204" pitchFamily="34" charset="0"/>
                    <a:cs typeface="Arial" panose="020B0604020202020204" pitchFamily="34" charset="0"/>
                  </a:rPr>
                  <a:t>ReStoX</a:t>
                </a:r>
                <a:r>
                  <a:rPr lang="en-CA" sz="2400" dirty="0">
                    <a:latin typeface="Arial" panose="020B0604020202020204" pitchFamily="34" charset="0"/>
                    <a:cs typeface="Arial" panose="020B0604020202020204" pitchFamily="34" charset="0"/>
                  </a:rPr>
                  <a:t> in Cube Hall</a:t>
                </a:r>
              </a:p>
              <a:p>
                <a:pPr marL="685800" lvl="1" indent="0">
                  <a:lnSpc>
                    <a:spcPct val="110000"/>
                  </a:lnSpc>
                  <a:buNone/>
                </a:pPr>
                <a:r>
                  <a:rPr lang="en-CA" sz="2400" dirty="0">
                    <a:latin typeface="Arial" panose="020B0604020202020204" pitchFamily="34" charset="0"/>
                    <a:cs typeface="Arial" panose="020B0604020202020204" pitchFamily="34" charset="0"/>
                  </a:rPr>
                  <a:t>2) 40</a:t>
                </a:r>
                <a14:m>
                  <m:oMath xmlns:m="http://schemas.openxmlformats.org/officeDocument/2006/math">
                    <m:r>
                      <a:rPr lang="fr-CA" sz="2400" b="0" i="1" smtClean="0">
                        <a:latin typeface="Cambria Math" panose="02040503050406030204" pitchFamily="18" charset="0"/>
                        <a:cs typeface="Arial" panose="020B0604020202020204" pitchFamily="34" charset="0"/>
                      </a:rPr>
                      <m:t>×</m:t>
                    </m:r>
                  </m:oMath>
                </a14:m>
                <a:r>
                  <a:rPr lang="en-CA" sz="2400" dirty="0">
                    <a:latin typeface="Arial" panose="020B0604020202020204" pitchFamily="34" charset="0"/>
                    <a:cs typeface="Arial" panose="020B0604020202020204" pitchFamily="34" charset="0"/>
                  </a:rPr>
                  <a:t> 2.5 tonnes </a:t>
                </a:r>
                <a:r>
                  <a:rPr lang="en-CA" sz="2400" dirty="0" err="1">
                    <a:latin typeface="Arial" panose="020B0604020202020204" pitchFamily="34" charset="0"/>
                    <a:cs typeface="Arial" panose="020B0604020202020204" pitchFamily="34" charset="0"/>
                  </a:rPr>
                  <a:t>ReStoX</a:t>
                </a:r>
                <a:r>
                  <a:rPr lang="en-CA" sz="2400" dirty="0">
                    <a:latin typeface="Arial" panose="020B0604020202020204" pitchFamily="34" charset="0"/>
                    <a:cs typeface="Arial" panose="020B0604020202020204" pitchFamily="34" charset="0"/>
                  </a:rPr>
                  <a:t> in BAR expansion</a:t>
                </a:r>
              </a:p>
              <a:p>
                <a:pPr marL="685800" lvl="1" indent="0">
                  <a:lnSpc>
                    <a:spcPct val="110000"/>
                  </a:lnSpc>
                  <a:buNone/>
                </a:pPr>
                <a:r>
                  <a:rPr lang="en-CA" sz="2400" dirty="0">
                    <a:solidFill>
                      <a:schemeClr val="bg1">
                        <a:lumMod val="75000"/>
                      </a:schemeClr>
                    </a:solidFill>
                    <a:latin typeface="Arial" panose="020B0604020202020204" pitchFamily="34" charset="0"/>
                    <a:cs typeface="Arial" panose="020B0604020202020204" pitchFamily="34" charset="0"/>
                  </a:rPr>
                  <a:t>3) 40</a:t>
                </a:r>
                <a14:m>
                  <m:oMath xmlns:m="http://schemas.openxmlformats.org/officeDocument/2006/math">
                    <m:r>
                      <a:rPr lang="fr-CA" sz="2400" i="1">
                        <a:solidFill>
                          <a:schemeClr val="bg1">
                            <a:lumMod val="75000"/>
                          </a:schemeClr>
                        </a:solidFill>
                        <a:latin typeface="Cambria Math" panose="02040503050406030204" pitchFamily="18" charset="0"/>
                        <a:cs typeface="Arial" panose="020B0604020202020204" pitchFamily="34" charset="0"/>
                      </a:rPr>
                      <m:t>×</m:t>
                    </m:r>
                  </m:oMath>
                </a14:m>
                <a:r>
                  <a:rPr lang="en-CA" sz="2400" dirty="0">
                    <a:solidFill>
                      <a:schemeClr val="bg1">
                        <a:lumMod val="75000"/>
                      </a:schemeClr>
                    </a:solidFill>
                    <a:latin typeface="Arial" panose="020B0604020202020204" pitchFamily="34" charset="0"/>
                    <a:cs typeface="Arial" panose="020B0604020202020204" pitchFamily="34" charset="0"/>
                  </a:rPr>
                  <a:t> 2.5 tonnes foam-insulated </a:t>
                </a:r>
                <a:r>
                  <a:rPr lang="en-CA" sz="2400" dirty="0" err="1">
                    <a:solidFill>
                      <a:schemeClr val="bg1">
                        <a:lumMod val="75000"/>
                      </a:schemeClr>
                    </a:solidFill>
                    <a:latin typeface="Arial" panose="020B0604020202020204" pitchFamily="34" charset="0"/>
                    <a:cs typeface="Arial" panose="020B0604020202020204" pitchFamily="34" charset="0"/>
                  </a:rPr>
                  <a:t>ReStoX</a:t>
                </a:r>
                <a:r>
                  <a:rPr lang="en-CA" sz="2400" dirty="0">
                    <a:solidFill>
                      <a:schemeClr val="bg1">
                        <a:lumMod val="75000"/>
                      </a:schemeClr>
                    </a:solidFill>
                    <a:latin typeface="Arial" panose="020B0604020202020204" pitchFamily="34" charset="0"/>
                    <a:cs typeface="Arial" panose="020B0604020202020204" pitchFamily="34" charset="0"/>
                  </a:rPr>
                  <a:t> in BAR expansion (à la </a:t>
                </a:r>
                <a:r>
                  <a:rPr lang="en-CA" sz="2400" dirty="0" err="1">
                    <a:solidFill>
                      <a:schemeClr val="bg1">
                        <a:lumMod val="75000"/>
                      </a:schemeClr>
                    </a:solidFill>
                    <a:latin typeface="Arial" panose="020B0604020202020204" pitchFamily="34" charset="0"/>
                    <a:cs typeface="Arial" panose="020B0604020202020204" pitchFamily="34" charset="0"/>
                  </a:rPr>
                  <a:t>ReStoX</a:t>
                </a:r>
                <a:r>
                  <a:rPr lang="en-CA" sz="2400" dirty="0">
                    <a:solidFill>
                      <a:schemeClr val="bg1">
                        <a:lumMod val="75000"/>
                      </a:schemeClr>
                    </a:solidFill>
                    <a:latin typeface="Arial" panose="020B0604020202020204" pitchFamily="34" charset="0"/>
                    <a:cs typeface="Arial" panose="020B0604020202020204" pitchFamily="34" charset="0"/>
                  </a:rPr>
                  <a:t> 2)</a:t>
                </a:r>
              </a:p>
              <a:p>
                <a:pPr marL="685800" lvl="1" indent="0">
                  <a:lnSpc>
                    <a:spcPct val="110000"/>
                  </a:lnSpc>
                  <a:buNone/>
                </a:pPr>
                <a:r>
                  <a:rPr lang="en-CA" sz="2400" dirty="0">
                    <a:latin typeface="Arial" panose="020B0604020202020204" pitchFamily="34" charset="0"/>
                    <a:cs typeface="Arial" panose="020B0604020202020204" pitchFamily="34" charset="0"/>
                  </a:rPr>
                  <a:t>4) Hybrid (15</a:t>
                </a:r>
                <a14:m>
                  <m:oMath xmlns:m="http://schemas.openxmlformats.org/officeDocument/2006/math">
                    <m:r>
                      <a:rPr lang="fr-CA" sz="2400" b="0" i="1" smtClean="0">
                        <a:latin typeface="Cambria Math" panose="02040503050406030204" pitchFamily="18" charset="0"/>
                        <a:cs typeface="Arial" panose="020B0604020202020204" pitchFamily="34" charset="0"/>
                      </a:rPr>
                      <m:t>×</m:t>
                    </m:r>
                  </m:oMath>
                </a14:m>
                <a:r>
                  <a:rPr lang="en-CA" sz="2400" dirty="0">
                    <a:latin typeface="Arial" panose="020B0604020202020204" pitchFamily="34" charset="0"/>
                    <a:cs typeface="Arial" panose="020B0604020202020204" pitchFamily="34" charset="0"/>
                  </a:rPr>
                  <a:t> 2.5 tonnes </a:t>
                </a:r>
                <a:r>
                  <a:rPr lang="en-CA" sz="2400" dirty="0" err="1">
                    <a:latin typeface="Arial" panose="020B0604020202020204" pitchFamily="34" charset="0"/>
                    <a:cs typeface="Arial" panose="020B0604020202020204" pitchFamily="34" charset="0"/>
                  </a:rPr>
                  <a:t>ReStoX</a:t>
                </a:r>
                <a:r>
                  <a:rPr lang="en-CA" sz="2400" dirty="0">
                    <a:latin typeface="Arial" panose="020B0604020202020204" pitchFamily="34" charset="0"/>
                    <a:cs typeface="Arial" panose="020B0604020202020204" pitchFamily="34" charset="0"/>
                  </a:rPr>
                  <a:t> + 15</a:t>
                </a:r>
                <a14:m>
                  <m:oMath xmlns:m="http://schemas.openxmlformats.org/officeDocument/2006/math">
                    <m:r>
                      <a:rPr lang="fr-CA" sz="2400" i="1">
                        <a:latin typeface="Cambria Math" panose="02040503050406030204" pitchFamily="18" charset="0"/>
                        <a:cs typeface="Arial" panose="020B0604020202020204" pitchFamily="34" charset="0"/>
                      </a:rPr>
                      <m:t>×</m:t>
                    </m:r>
                  </m:oMath>
                </a14:m>
                <a:r>
                  <a:rPr lang="en-CA" sz="2400" dirty="0">
                    <a:latin typeface="Arial" panose="020B0604020202020204" pitchFamily="34" charset="0"/>
                    <a:cs typeface="Arial" panose="020B0604020202020204" pitchFamily="34" charset="0"/>
                  </a:rPr>
                  <a:t> 4.4 tonnes pressure vessel) in BAR expansion</a:t>
                </a:r>
              </a:p>
              <a:p>
                <a:pPr marL="685800" lvl="1" indent="0">
                  <a:lnSpc>
                    <a:spcPct val="110000"/>
                  </a:lnSpc>
                  <a:buNone/>
                </a:pPr>
                <a:r>
                  <a:rPr lang="en-CA" sz="2400" dirty="0">
                    <a:latin typeface="Arial" panose="020B0604020202020204" pitchFamily="34" charset="0"/>
                    <a:cs typeface="Arial" panose="020B0604020202020204" pitchFamily="34" charset="0"/>
                  </a:rPr>
                  <a:t>5) Compressors + cylinder packs</a:t>
                </a:r>
              </a:p>
            </p:txBody>
          </p:sp>
        </mc:Choice>
        <mc:Fallback xmlns="">
          <p:sp>
            <p:nvSpPr>
              <p:cNvPr id="21" name="Espace réservé du contenu 2">
                <a:extLst>
                  <a:ext uri="{FF2B5EF4-FFF2-40B4-BE49-F238E27FC236}">
                    <a16:creationId xmlns:a16="http://schemas.microsoft.com/office/drawing/2014/main" id="{2E7045DF-761A-46E3-B600-7EF65E4DDA12}"/>
                  </a:ext>
                </a:extLst>
              </p:cNvPr>
              <p:cNvSpPr txBox="1">
                <a:spLocks noRot="1" noChangeAspect="1" noMove="1" noResize="1" noEditPoints="1" noAdjustHandles="1" noChangeArrowheads="1" noChangeShapeType="1" noTextEdit="1"/>
              </p:cNvSpPr>
              <p:nvPr/>
            </p:nvSpPr>
            <p:spPr>
              <a:xfrm>
                <a:off x="628131" y="2382355"/>
                <a:ext cx="14696536" cy="7168046"/>
              </a:xfrm>
              <a:prstGeom prst="rect">
                <a:avLst/>
              </a:prstGeom>
              <a:blipFill>
                <a:blip r:embed="rId3"/>
                <a:stretch>
                  <a:fillRect l="-747" t="-850" r="-1286"/>
                </a:stretch>
              </a:blipFill>
            </p:spPr>
            <p:txBody>
              <a:bodyPr/>
              <a:lstStyle/>
              <a:p>
                <a:r>
                  <a:rPr lang="fr-CA">
                    <a:noFill/>
                  </a:rPr>
                  <a:t> </a:t>
                </a:r>
              </a:p>
            </p:txBody>
          </p:sp>
        </mc:Fallback>
      </mc:AlternateContent>
    </p:spTree>
    <p:extLst>
      <p:ext uri="{BB962C8B-B14F-4D97-AF65-F5344CB8AC3E}">
        <p14:creationId xmlns:p14="http://schemas.microsoft.com/office/powerpoint/2010/main" val="313206010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10727657" cy="1988345"/>
          </a:xfrm>
        </p:spPr>
        <p:txBody>
          <a:bodyPr>
            <a:normAutofit/>
          </a:bodyPr>
          <a:lstStyle/>
          <a:p>
            <a:r>
              <a:rPr lang="en-GB" sz="5400" dirty="0">
                <a:latin typeface="Arial" panose="020B0604020202020204" pitchFamily="34" charset="0"/>
                <a:cs typeface="Arial" panose="020B0604020202020204" pitchFamily="34" charset="0"/>
              </a:rPr>
              <a:t>LN</a:t>
            </a:r>
            <a:r>
              <a:rPr lang="en-GB" sz="5400" baseline="-25000" dirty="0">
                <a:latin typeface="Arial" panose="020B0604020202020204" pitchFamily="34" charset="0"/>
                <a:cs typeface="Arial" panose="020B0604020202020204" pitchFamily="34" charset="0"/>
              </a:rPr>
              <a:t>2</a:t>
            </a:r>
            <a:r>
              <a:rPr lang="en-GB" sz="5400" dirty="0">
                <a:latin typeface="Arial" panose="020B0604020202020204" pitchFamily="34" charset="0"/>
                <a:cs typeface="Arial" panose="020B0604020202020204" pitchFamily="34" charset="0"/>
              </a:rPr>
              <a:t> production at SNOLAB</a:t>
            </a:r>
          </a:p>
        </p:txBody>
      </p:sp>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84998D34-CAFE-4B79-9198-7CD58B935621}"/>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5AB33C51-3065-42BA-9C82-59BC5223A235}"/>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0997844F-F477-4156-958F-2C1D6A093A24}"/>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0D26BA5F-CFDA-4414-931E-BB896A1E8E95}"/>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5</a:t>
            </a:fld>
            <a:endParaRPr lang="en-CA" sz="2800" dirty="0">
              <a:solidFill>
                <a:schemeClr val="bg1"/>
              </a:solidFill>
              <a:latin typeface="Arial" panose="020B0604020202020204" pitchFamily="34" charset="0"/>
              <a:cs typeface="Arial" panose="020B0604020202020204" pitchFamily="34" charset="0"/>
            </a:endParaRPr>
          </a:p>
        </p:txBody>
      </p:sp>
      <p:sp>
        <p:nvSpPr>
          <p:cNvPr id="15" name="Espace réservé du contenu 2">
            <a:extLst>
              <a:ext uri="{FF2B5EF4-FFF2-40B4-BE49-F238E27FC236}">
                <a16:creationId xmlns:a16="http://schemas.microsoft.com/office/drawing/2014/main" id="{883BBC93-DAD9-4F99-B78B-55869D746CB8}"/>
              </a:ext>
            </a:extLst>
          </p:cNvPr>
          <p:cNvSpPr txBox="1">
            <a:spLocks/>
          </p:cNvSpPr>
          <p:nvPr/>
        </p:nvSpPr>
        <p:spPr>
          <a:xfrm>
            <a:off x="628131" y="2382355"/>
            <a:ext cx="8678741"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fr-CA" sz="2400" dirty="0">
                <a:latin typeface="Arial" panose="020B0604020202020204" pitchFamily="34" charset="0"/>
                <a:cs typeface="Arial" panose="020B0604020202020204" pitchFamily="34" charset="0"/>
              </a:rPr>
              <a:t>LN₂ enables:</a:t>
            </a:r>
          </a:p>
          <a:p>
            <a:pPr lvl="1">
              <a:lnSpc>
                <a:spcPct val="100000"/>
              </a:lnSpc>
              <a:spcBef>
                <a:spcPts val="0"/>
              </a:spcBef>
            </a:pPr>
            <a:r>
              <a:rPr lang="fr-CA" sz="2000" dirty="0">
                <a:latin typeface="Arial" panose="020B0604020202020204" pitchFamily="34" charset="0"/>
                <a:cs typeface="Arial" panose="020B0604020202020204" pitchFamily="34" charset="0"/>
              </a:rPr>
              <a:t>Detector </a:t>
            </a:r>
            <a:r>
              <a:rPr lang="fr-CA" sz="2000" dirty="0" err="1">
                <a:latin typeface="Arial" panose="020B0604020202020204" pitchFamily="34" charset="0"/>
                <a:cs typeface="Arial" panose="020B0604020202020204" pitchFamily="34" charset="0"/>
              </a:rPr>
              <a:t>cooling</a:t>
            </a:r>
            <a:endParaRPr lang="fr-CA" sz="2000" dirty="0">
              <a:latin typeface="Arial" panose="020B0604020202020204" pitchFamily="34" charset="0"/>
              <a:cs typeface="Arial" panose="020B0604020202020204" pitchFamily="34" charset="0"/>
            </a:endParaRPr>
          </a:p>
          <a:p>
            <a:pPr lvl="1">
              <a:lnSpc>
                <a:spcPct val="100000"/>
              </a:lnSpc>
              <a:spcBef>
                <a:spcPts val="0"/>
              </a:spcBef>
            </a:pPr>
            <a:r>
              <a:rPr lang="fr-CA" sz="2000" dirty="0">
                <a:latin typeface="Arial" panose="020B0604020202020204" pitchFamily="34" charset="0"/>
                <a:cs typeface="Arial" panose="020B0604020202020204" pitchFamily="34" charset="0"/>
              </a:rPr>
              <a:t>Radon </a:t>
            </a:r>
            <a:r>
              <a:rPr lang="fr-CA" sz="2000" dirty="0" err="1">
                <a:latin typeface="Arial" panose="020B0604020202020204" pitchFamily="34" charset="0"/>
                <a:cs typeface="Arial" panose="020B0604020202020204" pitchFamily="34" charset="0"/>
              </a:rPr>
              <a:t>removal</a:t>
            </a:r>
            <a:endParaRPr lang="fr-CA" sz="2000" dirty="0">
              <a:latin typeface="Arial" panose="020B0604020202020204" pitchFamily="34" charset="0"/>
              <a:cs typeface="Arial" panose="020B0604020202020204" pitchFamily="34" charset="0"/>
            </a:endParaRPr>
          </a:p>
          <a:p>
            <a:pPr lvl="1">
              <a:lnSpc>
                <a:spcPct val="100000"/>
              </a:lnSpc>
              <a:spcBef>
                <a:spcPts val="0"/>
              </a:spcBef>
            </a:pPr>
            <a:r>
              <a:rPr lang="fr-CA" sz="2000" dirty="0" err="1">
                <a:latin typeface="Arial" panose="020B0604020202020204" pitchFamily="34" charset="0"/>
                <a:cs typeface="Arial" panose="020B0604020202020204" pitchFamily="34" charset="0"/>
              </a:rPr>
              <a:t>Xenon</a:t>
            </a:r>
            <a:r>
              <a:rPr lang="fr-CA" sz="2000" dirty="0">
                <a:latin typeface="Arial" panose="020B0604020202020204" pitchFamily="34" charset="0"/>
                <a:cs typeface="Arial" panose="020B0604020202020204" pitchFamily="34" charset="0"/>
              </a:rPr>
              <a:t> </a:t>
            </a:r>
            <a:r>
              <a:rPr lang="fr-CA" sz="2000" dirty="0" err="1">
                <a:latin typeface="Arial" panose="020B0604020202020204" pitchFamily="34" charset="0"/>
                <a:cs typeface="Arial" panose="020B0604020202020204" pitchFamily="34" charset="0"/>
              </a:rPr>
              <a:t>recovery</a:t>
            </a:r>
            <a:endParaRPr lang="fr-CA" sz="2000" dirty="0">
              <a:latin typeface="Arial" panose="020B0604020202020204" pitchFamily="34" charset="0"/>
              <a:cs typeface="Arial" panose="020B0604020202020204" pitchFamily="34" charset="0"/>
            </a:endParaRPr>
          </a:p>
          <a:p>
            <a:pPr>
              <a:lnSpc>
                <a:spcPct val="100000"/>
              </a:lnSpc>
            </a:pPr>
            <a:r>
              <a:rPr lang="fr-CA" sz="2400" dirty="0">
                <a:latin typeface="Arial" panose="020B0604020202020204" pitchFamily="34" charset="0"/>
                <a:cs typeface="Arial" panose="020B0604020202020204" pitchFamily="34" charset="0"/>
              </a:rPr>
              <a:t>N₂ system = </a:t>
            </a:r>
            <a:r>
              <a:rPr lang="fr-CA" sz="2400" dirty="0" err="1">
                <a:latin typeface="Arial" panose="020B0604020202020204" pitchFamily="34" charset="0"/>
                <a:cs typeface="Arial" panose="020B0604020202020204" pitchFamily="34" charset="0"/>
              </a:rPr>
              <a:t>Generation</a:t>
            </a:r>
            <a:r>
              <a:rPr lang="fr-CA" sz="2400" dirty="0">
                <a:latin typeface="Arial" panose="020B0604020202020204" pitchFamily="34" charset="0"/>
                <a:cs typeface="Arial" panose="020B0604020202020204" pitchFamily="34" charset="0"/>
              </a:rPr>
              <a:t> + </a:t>
            </a:r>
            <a:r>
              <a:rPr lang="fr-CA" sz="2400" dirty="0" err="1">
                <a:latin typeface="Arial" panose="020B0604020202020204" pitchFamily="34" charset="0"/>
                <a:cs typeface="Arial" panose="020B0604020202020204" pitchFamily="34" charset="0"/>
              </a:rPr>
              <a:t>Cooling</a:t>
            </a:r>
            <a:r>
              <a:rPr lang="fr-CA" sz="2400" dirty="0">
                <a:latin typeface="Arial" panose="020B0604020202020204" pitchFamily="34" charset="0"/>
                <a:cs typeface="Arial" panose="020B0604020202020204" pitchFamily="34" charset="0"/>
              </a:rPr>
              <a:t> + Energy Buffer</a:t>
            </a:r>
          </a:p>
          <a:p>
            <a:pPr>
              <a:lnSpc>
                <a:spcPct val="100000"/>
              </a:lnSpc>
            </a:pPr>
            <a:r>
              <a:rPr lang="fr-CA" sz="2400" dirty="0" err="1">
                <a:latin typeface="Arial" panose="020B0604020202020204" pitchFamily="34" charset="0"/>
                <a:cs typeface="Arial" panose="020B0604020202020204" pitchFamily="34" charset="0"/>
              </a:rPr>
              <a:t>Produced</a:t>
            </a:r>
            <a:r>
              <a:rPr lang="fr-CA" sz="2400" dirty="0">
                <a:latin typeface="Arial" panose="020B0604020202020204" pitchFamily="34" charset="0"/>
                <a:cs typeface="Arial" panose="020B0604020202020204" pitchFamily="34" charset="0"/>
              </a:rPr>
              <a:t> in 2 locations (</a:t>
            </a:r>
            <a:r>
              <a:rPr lang="fr-CA" sz="2400" dirty="0" err="1">
                <a:latin typeface="Arial" panose="020B0604020202020204" pitchFamily="34" charset="0"/>
                <a:cs typeface="Arial" panose="020B0604020202020204" pitchFamily="34" charset="0"/>
              </a:rPr>
              <a:t>redundancy</a:t>
            </a:r>
            <a:r>
              <a:rPr lang="fr-CA" sz="2400" dirty="0">
                <a:latin typeface="Arial" panose="020B0604020202020204" pitchFamily="34" charset="0"/>
                <a:cs typeface="Arial" panose="020B0604020202020204" pitchFamily="34" charset="0"/>
              </a:rPr>
              <a:t> + distribution)</a:t>
            </a:r>
          </a:p>
          <a:p>
            <a:pPr>
              <a:lnSpc>
                <a:spcPct val="100000"/>
              </a:lnSpc>
            </a:pPr>
            <a:r>
              <a:rPr lang="fr-CA" sz="2400" dirty="0">
                <a:latin typeface="Arial" panose="020B0604020202020204" pitchFamily="34" charset="0"/>
                <a:cs typeface="Arial" panose="020B0604020202020204" pitchFamily="34" charset="0"/>
              </a:rPr>
              <a:t>Distributed </a:t>
            </a:r>
            <a:r>
              <a:rPr lang="fr-CA" sz="2400" dirty="0" err="1">
                <a:latin typeface="Arial" panose="020B0604020202020204" pitchFamily="34" charset="0"/>
                <a:cs typeface="Arial" panose="020B0604020202020204" pitchFamily="34" charset="0"/>
              </a:rPr>
              <a:t>storage</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acts</a:t>
            </a:r>
            <a:r>
              <a:rPr lang="fr-CA" sz="2400" dirty="0">
                <a:latin typeface="Arial" panose="020B0604020202020204" pitchFamily="34" charset="0"/>
                <a:cs typeface="Arial" panose="020B0604020202020204" pitchFamily="34" charset="0"/>
              </a:rPr>
              <a:t> as thermal </a:t>
            </a:r>
            <a:r>
              <a:rPr lang="fr-CA" sz="2400" dirty="0" err="1">
                <a:latin typeface="Arial" panose="020B0604020202020204" pitchFamily="34" charset="0"/>
                <a:cs typeface="Arial" panose="020B0604020202020204" pitchFamily="34" charset="0"/>
              </a:rPr>
              <a:t>battery</a:t>
            </a:r>
            <a:endParaRPr lang="fr-CA" sz="2400" dirty="0">
              <a:latin typeface="Arial" panose="020B0604020202020204" pitchFamily="34" charset="0"/>
              <a:cs typeface="Arial" panose="020B0604020202020204" pitchFamily="34" charset="0"/>
            </a:endParaRPr>
          </a:p>
          <a:p>
            <a:pPr>
              <a:lnSpc>
                <a:spcPct val="100000"/>
              </a:lnSpc>
            </a:pPr>
            <a:r>
              <a:rPr lang="fr-CA" sz="2400" dirty="0" err="1">
                <a:latin typeface="Arial" panose="020B0604020202020204" pitchFamily="34" charset="0"/>
                <a:cs typeface="Arial" panose="020B0604020202020204" pitchFamily="34" charset="0"/>
              </a:rPr>
              <a:t>Boil</a:t>
            </a:r>
            <a:r>
              <a:rPr lang="fr-CA" sz="2400" dirty="0">
                <a:latin typeface="Arial" panose="020B0604020202020204" pitchFamily="34" charset="0"/>
                <a:cs typeface="Arial" panose="020B0604020202020204" pitchFamily="34" charset="0"/>
              </a:rPr>
              <a:t>-off GN₂ </a:t>
            </a:r>
            <a:r>
              <a:rPr lang="fr-CA" sz="2400" dirty="0" err="1">
                <a:latin typeface="Arial" panose="020B0604020202020204" pitchFamily="34" charset="0"/>
                <a:cs typeface="Arial" panose="020B0604020202020204" pitchFamily="34" charset="0"/>
              </a:rPr>
              <a:t>reused</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across</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subsystems</a:t>
            </a:r>
            <a:endParaRPr lang="fr-CA" sz="2400" dirty="0">
              <a:latin typeface="Arial" panose="020B0604020202020204" pitchFamily="34" charset="0"/>
              <a:cs typeface="Arial" panose="020B0604020202020204" pitchFamily="34" charset="0"/>
            </a:endParaRPr>
          </a:p>
          <a:p>
            <a:pPr>
              <a:lnSpc>
                <a:spcPct val="100000"/>
              </a:lnSpc>
            </a:pPr>
            <a:r>
              <a:rPr lang="fr-CA" sz="2400" dirty="0" err="1">
                <a:latin typeface="Arial" panose="020B0604020202020204" pitchFamily="34" charset="0"/>
                <a:cs typeface="Arial" panose="020B0604020202020204" pitchFamily="34" charset="0"/>
              </a:rPr>
              <a:t>Cryocoolers</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reliquefy</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boil</a:t>
            </a:r>
            <a:r>
              <a:rPr lang="fr-CA" sz="2400" dirty="0">
                <a:latin typeface="Arial" panose="020B0604020202020204" pitchFamily="34" charset="0"/>
                <a:cs typeface="Arial" panose="020B0604020202020204" pitchFamily="34" charset="0"/>
              </a:rPr>
              <a:t>-off in </a:t>
            </a:r>
            <a:r>
              <a:rPr lang="fr-CA" sz="2400" dirty="0" err="1">
                <a:latin typeface="Arial" panose="020B0604020202020204" pitchFamily="34" charset="0"/>
                <a:cs typeface="Arial" panose="020B0604020202020204" pitchFamily="34" charset="0"/>
              </a:rPr>
              <a:t>closed-loop</a:t>
            </a:r>
            <a:r>
              <a:rPr lang="fr-CA" sz="2400" dirty="0">
                <a:latin typeface="Arial" panose="020B0604020202020204" pitchFamily="34" charset="0"/>
                <a:cs typeface="Arial" panose="020B0604020202020204" pitchFamily="34" charset="0"/>
              </a:rPr>
              <a:t> (4 kW </a:t>
            </a:r>
            <a:r>
              <a:rPr lang="fr-CA" sz="2400" dirty="0" err="1">
                <a:latin typeface="Arial" panose="020B0604020202020204" pitchFamily="34" charset="0"/>
                <a:cs typeface="Arial" panose="020B0604020202020204" pitchFamily="34" charset="0"/>
              </a:rPr>
              <a:t>each</a:t>
            </a:r>
            <a:r>
              <a:rPr lang="fr-CA" sz="2400" dirty="0">
                <a:latin typeface="Arial" panose="020B0604020202020204" pitchFamily="34" charset="0"/>
                <a:cs typeface="Arial" panose="020B0604020202020204" pitchFamily="34" charset="0"/>
              </a:rPr>
              <a:t>)</a:t>
            </a:r>
          </a:p>
          <a:p>
            <a:pPr>
              <a:lnSpc>
                <a:spcPct val="100000"/>
              </a:lnSpc>
            </a:pPr>
            <a:r>
              <a:rPr lang="fr-CA" sz="2400" dirty="0" err="1">
                <a:latin typeface="Arial" panose="020B0604020202020204" pitchFamily="34" charset="0"/>
                <a:cs typeface="Arial" panose="020B0604020202020204" pitchFamily="34" charset="0"/>
              </a:rPr>
              <a:t>Based</a:t>
            </a:r>
            <a:r>
              <a:rPr lang="fr-CA" sz="2400" dirty="0">
                <a:latin typeface="Arial" panose="020B0604020202020204" pitchFamily="34" charset="0"/>
                <a:cs typeface="Arial" panose="020B0604020202020204" pitchFamily="34" charset="0"/>
              </a:rPr>
              <a:t> on commercial + SNOLAB-</a:t>
            </a:r>
            <a:r>
              <a:rPr lang="fr-CA" sz="2400" dirty="0" err="1">
                <a:latin typeface="Arial" panose="020B0604020202020204" pitchFamily="34" charset="0"/>
                <a:cs typeface="Arial" panose="020B0604020202020204" pitchFamily="34" charset="0"/>
              </a:rPr>
              <a:t>proven</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systems</a:t>
            </a:r>
            <a:endParaRPr lang="fr-CA" sz="2400" dirty="0">
              <a:latin typeface="Arial" panose="020B0604020202020204" pitchFamily="34" charset="0"/>
              <a:cs typeface="Arial" panose="020B0604020202020204" pitchFamily="34" charset="0"/>
            </a:endParaRPr>
          </a:p>
          <a:p>
            <a:pPr>
              <a:lnSpc>
                <a:spcPct val="100000"/>
              </a:lnSpc>
            </a:pPr>
            <a:r>
              <a:rPr lang="fr-CA" sz="2400" dirty="0">
                <a:latin typeface="Arial" panose="020B0604020202020204" pitchFamily="34" charset="0"/>
                <a:cs typeface="Arial" panose="020B0604020202020204" pitchFamily="34" charset="0"/>
              </a:rPr>
              <a:t>New LN</a:t>
            </a:r>
            <a:r>
              <a:rPr lang="fr-CA" sz="2400" baseline="-25000" dirty="0">
                <a:latin typeface="Arial" panose="020B0604020202020204" pitchFamily="34" charset="0"/>
                <a:cs typeface="Arial" panose="020B0604020202020204" pitchFamily="34" charset="0"/>
              </a:rPr>
              <a:t>2</a:t>
            </a:r>
            <a:r>
              <a:rPr lang="fr-CA" sz="2400" dirty="0">
                <a:latin typeface="Arial" panose="020B0604020202020204" pitchFamily="34" charset="0"/>
                <a:cs typeface="Arial" panose="020B0604020202020204" pitchFamily="34" charset="0"/>
              </a:rPr>
              <a:t> Production rate: 18 L/h</a:t>
            </a:r>
          </a:p>
          <a:p>
            <a:pPr>
              <a:lnSpc>
                <a:spcPct val="100000"/>
              </a:lnSpc>
            </a:pPr>
            <a:r>
              <a:rPr lang="fr-CA" sz="2400" dirty="0" err="1">
                <a:latin typeface="Arial" panose="020B0604020202020204" pitchFamily="34" charset="0"/>
                <a:cs typeface="Arial" panose="020B0604020202020204" pitchFamily="34" charset="0"/>
              </a:rPr>
              <a:t>Space</a:t>
            </a:r>
            <a:r>
              <a:rPr lang="fr-CA" sz="2400" dirty="0">
                <a:latin typeface="Arial" panose="020B0604020202020204" pitchFamily="34" charset="0"/>
                <a:cs typeface="Arial" panose="020B0604020202020204" pitchFamily="34" charset="0"/>
              </a:rPr>
              <a:t> </a:t>
            </a:r>
            <a:r>
              <a:rPr lang="fr-CA" sz="2400" dirty="0" err="1">
                <a:latin typeface="Arial" panose="020B0604020202020204" pitchFamily="34" charset="0"/>
                <a:cs typeface="Arial" panose="020B0604020202020204" pitchFamily="34" charset="0"/>
              </a:rPr>
              <a:t>available</a:t>
            </a:r>
            <a:r>
              <a:rPr lang="fr-CA" sz="2400" dirty="0">
                <a:latin typeface="Arial" panose="020B0604020202020204" pitchFamily="34" charset="0"/>
                <a:cs typeface="Arial" panose="020B0604020202020204" pitchFamily="34" charset="0"/>
              </a:rPr>
              <a:t> for a total of 30 000 L of LN</a:t>
            </a:r>
            <a:r>
              <a:rPr lang="fr-CA" sz="2400" baseline="-25000" dirty="0">
                <a:latin typeface="Arial" panose="020B0604020202020204" pitchFamily="34" charset="0"/>
                <a:cs typeface="Arial" panose="020B0604020202020204" pitchFamily="34" charset="0"/>
              </a:rPr>
              <a:t>2</a:t>
            </a:r>
          </a:p>
        </p:txBody>
      </p:sp>
      <p:grpSp>
        <p:nvGrpSpPr>
          <p:cNvPr id="3" name="Groupe 2">
            <a:extLst>
              <a:ext uri="{FF2B5EF4-FFF2-40B4-BE49-F238E27FC236}">
                <a16:creationId xmlns:a16="http://schemas.microsoft.com/office/drawing/2014/main" id="{ED094026-46C6-4CB8-8F70-129D8CEA136B}"/>
              </a:ext>
            </a:extLst>
          </p:cNvPr>
          <p:cNvGrpSpPr>
            <a:grpSpLocks noChangeAspect="1"/>
          </p:cNvGrpSpPr>
          <p:nvPr/>
        </p:nvGrpSpPr>
        <p:grpSpPr>
          <a:xfrm>
            <a:off x="10207676" y="2423626"/>
            <a:ext cx="7517682" cy="6429447"/>
            <a:chOff x="10958999" y="3075368"/>
            <a:chExt cx="6015035" cy="5144319"/>
          </a:xfrm>
        </p:grpSpPr>
        <p:pic>
          <p:nvPicPr>
            <p:cNvPr id="16" name="Picture 9">
              <a:extLst>
                <a:ext uri="{FF2B5EF4-FFF2-40B4-BE49-F238E27FC236}">
                  <a16:creationId xmlns:a16="http://schemas.microsoft.com/office/drawing/2014/main" id="{DF4A13D4-107A-40B6-8C89-187448AEFB8E}"/>
                </a:ext>
              </a:extLst>
            </p:cNvPr>
            <p:cNvPicPr>
              <a:picLocks noChangeAspect="1"/>
            </p:cNvPicPr>
            <p:nvPr/>
          </p:nvPicPr>
          <p:blipFill>
            <a:blip r:embed="rId3">
              <a:extLst>
                <a:ext uri="{28A0092B-C50C-407E-A947-70E740481C1C}">
                  <a14:useLocalDpi xmlns:a14="http://schemas.microsoft.com/office/drawing/2010/main" val="0"/>
                </a:ext>
              </a:extLst>
            </a:blip>
            <a:srcRect t="410" b="410"/>
            <a:stretch/>
          </p:blipFill>
          <p:spPr>
            <a:xfrm>
              <a:off x="11290300" y="3422993"/>
              <a:ext cx="5518083" cy="4214191"/>
            </a:xfrm>
            <a:prstGeom prst="rect">
              <a:avLst/>
            </a:prstGeom>
            <a:ln>
              <a:noFill/>
            </a:ln>
            <a:effectLst/>
          </p:spPr>
        </p:pic>
        <p:sp>
          <p:nvSpPr>
            <p:cNvPr id="17" name="Speech Bubble: Rectangle with Corners Rounded 5">
              <a:extLst>
                <a:ext uri="{FF2B5EF4-FFF2-40B4-BE49-F238E27FC236}">
                  <a16:creationId xmlns:a16="http://schemas.microsoft.com/office/drawing/2014/main" id="{B99DF1C1-13A9-4BEC-925E-115828BFBFA0}"/>
                </a:ext>
              </a:extLst>
            </p:cNvPr>
            <p:cNvSpPr/>
            <p:nvPr/>
          </p:nvSpPr>
          <p:spPr>
            <a:xfrm>
              <a:off x="12102506" y="3815525"/>
              <a:ext cx="1251822" cy="492599"/>
            </a:xfrm>
            <a:prstGeom prst="wedgeRoundRectCallout">
              <a:avLst>
                <a:gd name="adj1" fmla="val 107834"/>
                <a:gd name="adj2" fmla="val 107666"/>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t>Storage </a:t>
              </a:r>
              <a:r>
                <a:rPr lang="en-US" sz="1400" dirty="0" err="1"/>
                <a:t>dewars</a:t>
              </a:r>
              <a:endParaRPr lang="en-US" sz="1400" dirty="0"/>
            </a:p>
            <a:p>
              <a:pPr algn="ctr"/>
              <a:r>
                <a:rPr lang="en-US" sz="1400" dirty="0"/>
                <a:t>3 000 liters each</a:t>
              </a:r>
            </a:p>
          </p:txBody>
        </p:sp>
        <p:sp>
          <p:nvSpPr>
            <p:cNvPr id="18" name="Speech Bubble: Rectangle with Corners Rounded 6">
              <a:extLst>
                <a:ext uri="{FF2B5EF4-FFF2-40B4-BE49-F238E27FC236}">
                  <a16:creationId xmlns:a16="http://schemas.microsoft.com/office/drawing/2014/main" id="{9E159563-33BA-41DC-8891-92FAC46EF92B}"/>
                </a:ext>
              </a:extLst>
            </p:cNvPr>
            <p:cNvSpPr/>
            <p:nvPr/>
          </p:nvSpPr>
          <p:spPr>
            <a:xfrm>
              <a:off x="14896916" y="6771053"/>
              <a:ext cx="1729453" cy="492599"/>
            </a:xfrm>
            <a:prstGeom prst="wedgeRoundRectCallout">
              <a:avLst>
                <a:gd name="adj1" fmla="val -128110"/>
                <a:gd name="adj2" fmla="val -88052"/>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a:t>Space for Future Cryocoolers</a:t>
              </a:r>
            </a:p>
          </p:txBody>
        </p:sp>
        <p:sp>
          <p:nvSpPr>
            <p:cNvPr id="19" name="Speech Bubble: Rectangle with Corners Rounded 10">
              <a:extLst>
                <a:ext uri="{FF2B5EF4-FFF2-40B4-BE49-F238E27FC236}">
                  <a16:creationId xmlns:a16="http://schemas.microsoft.com/office/drawing/2014/main" id="{C847E701-3D68-4F43-81DD-4FF68B666C02}"/>
                </a:ext>
              </a:extLst>
            </p:cNvPr>
            <p:cNvSpPr/>
            <p:nvPr/>
          </p:nvSpPr>
          <p:spPr>
            <a:xfrm>
              <a:off x="14896916" y="6151221"/>
              <a:ext cx="1729453" cy="492599"/>
            </a:xfrm>
            <a:prstGeom prst="wedgeRoundRectCallout">
              <a:avLst>
                <a:gd name="adj1" fmla="val -46717"/>
                <a:gd name="adj2" fmla="val -83582"/>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a:t>Cryocoolers Power Control (VFD)</a:t>
              </a:r>
            </a:p>
          </p:txBody>
        </p:sp>
        <p:sp>
          <p:nvSpPr>
            <p:cNvPr id="21" name="Speech Bubble: Rectangle with Corners Rounded 12">
              <a:extLst>
                <a:ext uri="{FF2B5EF4-FFF2-40B4-BE49-F238E27FC236}">
                  <a16:creationId xmlns:a16="http://schemas.microsoft.com/office/drawing/2014/main" id="{0D9C18F6-2C3B-4C1D-8D55-326CC8AB545B}"/>
                </a:ext>
              </a:extLst>
            </p:cNvPr>
            <p:cNvSpPr/>
            <p:nvPr/>
          </p:nvSpPr>
          <p:spPr>
            <a:xfrm>
              <a:off x="10958999" y="5037489"/>
              <a:ext cx="1251822" cy="492599"/>
            </a:xfrm>
            <a:prstGeom prst="wedgeRoundRectCallout">
              <a:avLst>
                <a:gd name="adj1" fmla="val 83221"/>
                <a:gd name="adj2" fmla="val 178285"/>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a:t>N2 Generation Components</a:t>
              </a:r>
            </a:p>
          </p:txBody>
        </p:sp>
        <p:sp>
          <p:nvSpPr>
            <p:cNvPr id="22" name="Speech Bubble: Rectangle with Corners Rounded 13">
              <a:extLst>
                <a:ext uri="{FF2B5EF4-FFF2-40B4-BE49-F238E27FC236}">
                  <a16:creationId xmlns:a16="http://schemas.microsoft.com/office/drawing/2014/main" id="{86D553F9-63E0-4F4E-AA02-862532FFEC29}"/>
                </a:ext>
              </a:extLst>
            </p:cNvPr>
            <p:cNvSpPr/>
            <p:nvPr/>
          </p:nvSpPr>
          <p:spPr>
            <a:xfrm>
              <a:off x="12102506" y="3075368"/>
              <a:ext cx="1251822" cy="492599"/>
            </a:xfrm>
            <a:prstGeom prst="wedgeRoundRectCallout">
              <a:avLst>
                <a:gd name="adj1" fmla="val 172940"/>
                <a:gd name="adj2" fmla="val 101613"/>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dirty="0"/>
                <a:t>Ancillary LN Equipment</a:t>
              </a:r>
            </a:p>
          </p:txBody>
        </p:sp>
        <p:sp>
          <p:nvSpPr>
            <p:cNvPr id="23" name="Speech Bubble: Rectangle with Corners Rounded 7">
              <a:extLst>
                <a:ext uri="{FF2B5EF4-FFF2-40B4-BE49-F238E27FC236}">
                  <a16:creationId xmlns:a16="http://schemas.microsoft.com/office/drawing/2014/main" id="{5531CC1C-9410-43C7-9DE6-099D4B3863D7}"/>
                </a:ext>
              </a:extLst>
            </p:cNvPr>
            <p:cNvSpPr/>
            <p:nvPr/>
          </p:nvSpPr>
          <p:spPr>
            <a:xfrm>
              <a:off x="11124649" y="4399915"/>
              <a:ext cx="1251822" cy="492599"/>
            </a:xfrm>
            <a:prstGeom prst="wedgeRoundRectCallout">
              <a:avLst>
                <a:gd name="adj1" fmla="val 108482"/>
                <a:gd name="adj2" fmla="val 112542"/>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a:t>Cryocoolers </a:t>
              </a:r>
            </a:p>
            <a:p>
              <a:pPr algn="ctr"/>
              <a:r>
                <a:rPr lang="en-US" sz="1400"/>
                <a:t>4 kW each</a:t>
              </a:r>
            </a:p>
          </p:txBody>
        </p:sp>
        <p:sp>
          <p:nvSpPr>
            <p:cNvPr id="24" name="TextBox 11">
              <a:extLst>
                <a:ext uri="{FF2B5EF4-FFF2-40B4-BE49-F238E27FC236}">
                  <a16:creationId xmlns:a16="http://schemas.microsoft.com/office/drawing/2014/main" id="{3C7129E7-20FD-4B3D-8EC3-24F637675624}"/>
                </a:ext>
              </a:extLst>
            </p:cNvPr>
            <p:cNvSpPr txBox="1"/>
            <p:nvPr/>
          </p:nvSpPr>
          <p:spPr>
            <a:xfrm>
              <a:off x="11480200" y="7631440"/>
              <a:ext cx="5187317" cy="588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algn="ctr" defTabSz="821531" hangingPunct="0">
                <a:lnSpc>
                  <a:spcPct val="120000"/>
                </a:lnSpc>
              </a:pPr>
              <a:r>
                <a:rPr lang="en-US" sz="1600" b="1" dirty="0">
                  <a:latin typeface="Arial" panose="020B0604020202020204" pitchFamily="34" charset="0"/>
                  <a:ea typeface="Muli Regular"/>
                  <a:cs typeface="Arial" panose="020B0604020202020204" pitchFamily="34" charset="0"/>
                  <a:sym typeface="Muli Regular"/>
                </a:rPr>
                <a:t>CUD Equipment Layout</a:t>
              </a:r>
            </a:p>
            <a:p>
              <a:pPr algn="ctr" defTabSz="821531" hangingPunct="0">
                <a:lnSpc>
                  <a:spcPct val="120000"/>
                </a:lnSpc>
              </a:pPr>
              <a:r>
                <a:rPr lang="en-US" sz="1600" b="1" dirty="0">
                  <a:latin typeface="Arial" panose="020B0604020202020204" pitchFamily="34" charset="0"/>
                  <a:ea typeface="Muli Regular"/>
                  <a:cs typeface="Arial" panose="020B0604020202020204" pitchFamily="34" charset="0"/>
                  <a:sym typeface="Muli Regular"/>
                </a:rPr>
                <a:t>(Equipment Allocation Shown)</a:t>
              </a:r>
            </a:p>
          </p:txBody>
        </p:sp>
        <p:sp>
          <p:nvSpPr>
            <p:cNvPr id="25" name="Right Brace 8">
              <a:extLst>
                <a:ext uri="{FF2B5EF4-FFF2-40B4-BE49-F238E27FC236}">
                  <a16:creationId xmlns:a16="http://schemas.microsoft.com/office/drawing/2014/main" id="{F67A2698-18DF-4AFA-8864-470E05E9789B}"/>
                </a:ext>
              </a:extLst>
            </p:cNvPr>
            <p:cNvSpPr/>
            <p:nvPr/>
          </p:nvSpPr>
          <p:spPr>
            <a:xfrm rot="3059192">
              <a:off x="13399220" y="6157459"/>
              <a:ext cx="248193" cy="547103"/>
            </a:xfrm>
            <a:prstGeom prst="rightBrace">
              <a:avLst>
                <a:gd name="adj1" fmla="val 8333"/>
                <a:gd name="adj2" fmla="val 48396"/>
              </a:avLst>
            </a:prstGeom>
            <a:ln w="28575">
              <a:solidFill>
                <a:srgbClr val="983B7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peech Bubble: Rectangle with Corners Rounded 15">
              <a:extLst>
                <a:ext uri="{FF2B5EF4-FFF2-40B4-BE49-F238E27FC236}">
                  <a16:creationId xmlns:a16="http://schemas.microsoft.com/office/drawing/2014/main" id="{D257A6E3-C725-4D1E-B3F3-5722EA7C4C0C}"/>
                </a:ext>
              </a:extLst>
            </p:cNvPr>
            <p:cNvSpPr/>
            <p:nvPr/>
          </p:nvSpPr>
          <p:spPr>
            <a:xfrm>
              <a:off x="15244581" y="5348706"/>
              <a:ext cx="1729453" cy="492599"/>
            </a:xfrm>
            <a:prstGeom prst="wedgeRoundRectCallout">
              <a:avLst>
                <a:gd name="adj1" fmla="val -93413"/>
                <a:gd name="adj2" fmla="val -28110"/>
                <a:gd name="adj3" fmla="val 16667"/>
              </a:avLst>
            </a:prstGeom>
            <a:solidFill>
              <a:srgbClr val="318BB6"/>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00"/>
                <a:t>Spare Dewar</a:t>
              </a:r>
            </a:p>
          </p:txBody>
        </p:sp>
      </p:grpSp>
      <p:sp>
        <p:nvSpPr>
          <p:cNvPr id="28" name="Rectangle 27">
            <a:extLst>
              <a:ext uri="{FF2B5EF4-FFF2-40B4-BE49-F238E27FC236}">
                <a16:creationId xmlns:a16="http://schemas.microsoft.com/office/drawing/2014/main" id="{92B31C00-0045-4A51-9A6F-D6129D1EFF0A}"/>
              </a:ext>
            </a:extLst>
          </p:cNvPr>
          <p:cNvSpPr/>
          <p:nvPr/>
        </p:nvSpPr>
        <p:spPr>
          <a:xfrm>
            <a:off x="15577257" y="315950"/>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a:effectLst>
                  <a:glow rad="127000">
                    <a:srgbClr val="318BB6"/>
                  </a:glow>
                </a:effectLst>
              </a:rPr>
              <a:t>Engineering</a:t>
            </a:r>
            <a:endParaRPr lang="fr-CA" dirty="0">
              <a:effectLst>
                <a:glow rad="127000">
                  <a:srgbClr val="318BB6"/>
                </a:glow>
              </a:effectLst>
            </a:endParaRPr>
          </a:p>
        </p:txBody>
      </p:sp>
    </p:spTree>
    <p:extLst>
      <p:ext uri="{BB962C8B-B14F-4D97-AF65-F5344CB8AC3E}">
        <p14:creationId xmlns:p14="http://schemas.microsoft.com/office/powerpoint/2010/main" val="254994933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22A13AE-BAF3-4B66-9F36-FA8D640E6570}"/>
              </a:ext>
            </a:extLst>
          </p:cNvPr>
          <p:cNvPicPr>
            <a:picLocks noChangeAspect="1"/>
          </p:cNvPicPr>
          <p:nvPr/>
        </p:nvPicPr>
        <p:blipFill>
          <a:blip r:embed="rId3"/>
          <a:stretch>
            <a:fillRect/>
          </a:stretch>
        </p:blipFill>
        <p:spPr>
          <a:xfrm>
            <a:off x="7197669" y="2536033"/>
            <a:ext cx="10938102" cy="6230048"/>
          </a:xfrm>
          <a:prstGeom prst="rect">
            <a:avLst/>
          </a:prstGeom>
        </p:spPr>
      </p:pic>
      <mc:AlternateContent xmlns:mc="http://schemas.openxmlformats.org/markup-compatibility/2006" xmlns:a14="http://schemas.microsoft.com/office/drawing/2010/main">
        <mc:Choice Requires="a14">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10727657" cy="1988345"/>
              </a:xfrm>
            </p:spPr>
            <p:txBody>
              <a:bodyPr>
                <a:normAutofit/>
              </a:bodyPr>
              <a:lstStyle/>
              <a:p>
                <a:r>
                  <a:rPr lang="en-GB" sz="5400" dirty="0">
                    <a:latin typeface="Arial" panose="020B0604020202020204" pitchFamily="34" charset="0"/>
                    <a:cs typeface="Arial" panose="020B0604020202020204" pitchFamily="34" charset="0"/>
                  </a:rPr>
                  <a:t>1) </a:t>
                </a:r>
                <a:r>
                  <a:rPr lang="en-CA" sz="5400" dirty="0">
                    <a:latin typeface="Arial" panose="020B0604020202020204" pitchFamily="34" charset="0"/>
                    <a:cs typeface="Arial" panose="020B0604020202020204" pitchFamily="34" charset="0"/>
                  </a:rPr>
                  <a:t>6</a:t>
                </a:r>
                <a14:m>
                  <m:oMath xmlns:m="http://schemas.openxmlformats.org/officeDocument/2006/math">
                    <m:r>
                      <a:rPr lang="fr-CA" sz="5400" b="0" i="1" smtClean="0">
                        <a:latin typeface="Cambria Math" panose="02040503050406030204" pitchFamily="18" charset="0"/>
                        <a:cs typeface="Arial" panose="020B0604020202020204" pitchFamily="34" charset="0"/>
                      </a:rPr>
                      <m:t>×</m:t>
                    </m:r>
                  </m:oMath>
                </a14:m>
                <a:r>
                  <a:rPr lang="en-CA" sz="5400" dirty="0">
                    <a:latin typeface="Arial" panose="020B0604020202020204" pitchFamily="34" charset="0"/>
                    <a:cs typeface="Arial" panose="020B0604020202020204" pitchFamily="34" charset="0"/>
                  </a:rPr>
                  <a:t> 16.7 tonnes </a:t>
                </a:r>
                <a:r>
                  <a:rPr lang="en-CA" sz="5400" dirty="0" err="1">
                    <a:latin typeface="Arial" panose="020B0604020202020204" pitchFamily="34" charset="0"/>
                    <a:cs typeface="Arial" panose="020B0604020202020204" pitchFamily="34" charset="0"/>
                  </a:rPr>
                  <a:t>ReStoX</a:t>
                </a:r>
                <a:r>
                  <a:rPr lang="en-CA" sz="5400" dirty="0">
                    <a:latin typeface="Arial" panose="020B0604020202020204" pitchFamily="34" charset="0"/>
                    <a:cs typeface="Arial" panose="020B0604020202020204" pitchFamily="34" charset="0"/>
                  </a:rPr>
                  <a:t> in Cube Hall</a:t>
                </a:r>
                <a:endParaRPr lang="en-GB" sz="5400" dirty="0">
                  <a:latin typeface="Arial" panose="020B0604020202020204" pitchFamily="34" charset="0"/>
                  <a:cs typeface="Arial" panose="020B0604020202020204" pitchFamily="34" charset="0"/>
                </a:endParaRPr>
              </a:p>
            </p:txBody>
          </p:sp>
        </mc:Choice>
        <mc:Fallback xmlns="">
          <p:sp>
            <p:nvSpPr>
              <p:cNvPr id="2" name="Titre 1">
                <a:extLst>
                  <a:ext uri="{FF2B5EF4-FFF2-40B4-BE49-F238E27FC236}">
                    <a16:creationId xmlns:a16="http://schemas.microsoft.com/office/drawing/2014/main" id="{E3C78655-ECC5-8971-01C0-CDD200CBB500}"/>
                  </a:ext>
                </a:extLst>
              </p:cNvPr>
              <p:cNvSpPr>
                <a:spLocks noGrp="1" noRot="1" noChangeAspect="1" noMove="1" noResize="1" noEditPoints="1" noAdjustHandles="1" noChangeArrowheads="1" noChangeShapeType="1" noTextEdit="1"/>
              </p:cNvSpPr>
              <p:nvPr>
                <p:ph type="title"/>
              </p:nvPr>
            </p:nvSpPr>
            <p:spPr>
              <a:xfrm>
                <a:off x="562643" y="547688"/>
                <a:ext cx="10727657" cy="1988345"/>
              </a:xfrm>
              <a:blipFill>
                <a:blip r:embed="rId4"/>
                <a:stretch>
                  <a:fillRect l="-3011" t="-2147" b="-8282"/>
                </a:stretch>
              </a:blipFill>
            </p:spPr>
            <p:txBody>
              <a:bodyPr/>
              <a:lstStyle/>
              <a:p>
                <a:r>
                  <a:rPr lang="fr-CA">
                    <a:noFill/>
                  </a:rPr>
                  <a:t> </a:t>
                </a:r>
              </a:p>
            </p:txBody>
          </p:sp>
        </mc:Fallback>
      </mc:AlternateContent>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84998D34-CAFE-4B79-9198-7CD58B935621}"/>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5AB33C51-3065-42BA-9C82-59BC5223A235}"/>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0997844F-F477-4156-958F-2C1D6A093A24}"/>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0D26BA5F-CFDA-4414-931E-BB896A1E8E95}"/>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6</a:t>
            </a:fld>
            <a:endParaRPr lang="en-CA" sz="2800" dirty="0">
              <a:solidFill>
                <a:schemeClr val="bg1"/>
              </a:solidFill>
              <a:latin typeface="Arial" panose="020B0604020202020204" pitchFamily="34" charset="0"/>
              <a:cs typeface="Arial" panose="020B0604020202020204" pitchFamily="34" charset="0"/>
            </a:endParaRPr>
          </a:p>
        </p:txBody>
      </p:sp>
      <p:sp>
        <p:nvSpPr>
          <p:cNvPr id="17" name="Espace réservé du contenu 2">
            <a:extLst>
              <a:ext uri="{FF2B5EF4-FFF2-40B4-BE49-F238E27FC236}">
                <a16:creationId xmlns:a16="http://schemas.microsoft.com/office/drawing/2014/main" id="{035564D8-0035-40C7-8829-2F8995149437}"/>
              </a:ext>
            </a:extLst>
          </p:cNvPr>
          <p:cNvSpPr txBox="1">
            <a:spLocks/>
          </p:cNvSpPr>
          <p:nvPr/>
        </p:nvSpPr>
        <p:spPr>
          <a:xfrm>
            <a:off x="628132" y="2382355"/>
            <a:ext cx="6638942"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fr-CA" sz="2800" dirty="0" err="1">
                <a:latin typeface="Arial" panose="020B0604020202020204" pitchFamily="34" charset="0"/>
                <a:cs typeface="Arial" panose="020B0604020202020204" pitchFamily="34" charset="0"/>
              </a:rPr>
              <a:t>Array</a:t>
            </a:r>
            <a:r>
              <a:rPr lang="fr-CA" sz="2800" dirty="0">
                <a:latin typeface="Arial" panose="020B0604020202020204" pitchFamily="34" charset="0"/>
                <a:cs typeface="Arial" panose="020B0604020202020204" pitchFamily="34" charset="0"/>
              </a:rPr>
              <a:t> of six </a:t>
            </a:r>
            <a:r>
              <a:rPr lang="fr-CA" sz="2800" dirty="0" err="1">
                <a:latin typeface="Arial" panose="020B0604020202020204" pitchFamily="34" charset="0"/>
                <a:cs typeface="Arial" panose="020B0604020202020204" pitchFamily="34" charset="0"/>
              </a:rPr>
              <a:t>cryo</a:t>
            </a:r>
            <a:r>
              <a:rPr lang="fr-CA" sz="2800" dirty="0">
                <a:latin typeface="Arial" panose="020B0604020202020204" pitchFamily="34" charset="0"/>
                <a:cs typeface="Arial" panose="020B0604020202020204" pitchFamily="34" charset="0"/>
              </a:rPr>
              <a:t>-capable </a:t>
            </a:r>
            <a:r>
              <a:rPr lang="fr-CA" sz="2800" dirty="0" err="1">
                <a:latin typeface="Arial" panose="020B0604020202020204" pitchFamily="34" charset="0"/>
                <a:cs typeface="Arial" panose="020B0604020202020204" pitchFamily="34" charset="0"/>
              </a:rPr>
              <a:t>ReStoX</a:t>
            </a:r>
            <a:endParaRPr lang="fr-CA" sz="2800" dirty="0">
              <a:latin typeface="Arial" panose="020B0604020202020204" pitchFamily="34" charset="0"/>
              <a:cs typeface="Arial" panose="020B0604020202020204" pitchFamily="34" charset="0"/>
            </a:endParaRPr>
          </a:p>
          <a:p>
            <a:pPr>
              <a:lnSpc>
                <a:spcPct val="100000"/>
              </a:lnSpc>
            </a:pPr>
            <a:r>
              <a:rPr lang="fr-CA" sz="2800" dirty="0" err="1">
                <a:latin typeface="Arial" panose="020B0604020202020204" pitchFamily="34" charset="0"/>
                <a:cs typeface="Arial" panose="020B0604020202020204" pitchFamily="34" charset="0"/>
              </a:rPr>
              <a:t>Installed</a:t>
            </a:r>
            <a:r>
              <a:rPr lang="fr-CA" sz="2800" dirty="0">
                <a:latin typeface="Arial" panose="020B0604020202020204" pitchFamily="34" charset="0"/>
                <a:cs typeface="Arial" panose="020B0604020202020204" pitchFamily="34" charset="0"/>
              </a:rPr>
              <a:t> on the </a:t>
            </a:r>
            <a:r>
              <a:rPr lang="fr-CA" sz="2800" dirty="0" err="1">
                <a:latin typeface="Arial" panose="020B0604020202020204" pitchFamily="34" charset="0"/>
                <a:cs typeface="Arial" panose="020B0604020202020204" pitchFamily="34" charset="0"/>
              </a:rPr>
              <a:t>ground</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floor</a:t>
            </a:r>
            <a:r>
              <a:rPr lang="fr-CA" sz="2800" dirty="0">
                <a:latin typeface="Arial" panose="020B0604020202020204" pitchFamily="34" charset="0"/>
                <a:cs typeface="Arial" panose="020B0604020202020204" pitchFamily="34" charset="0"/>
              </a:rPr>
              <a:t> of the Cube Hall</a:t>
            </a:r>
          </a:p>
          <a:p>
            <a:pPr>
              <a:lnSpc>
                <a:spcPct val="100000"/>
              </a:lnSpc>
            </a:pPr>
            <a:r>
              <a:rPr lang="fr-CA" sz="2800" dirty="0" err="1">
                <a:latin typeface="Arial" panose="020B0604020202020204" pitchFamily="34" charset="0"/>
                <a:cs typeface="Arial" panose="020B0604020202020204" pitchFamily="34" charset="0"/>
              </a:rPr>
              <a:t>Capacity</a:t>
            </a:r>
            <a:r>
              <a:rPr lang="fr-CA" sz="2800" dirty="0">
                <a:latin typeface="Arial" panose="020B0604020202020204" pitchFamily="34" charset="0"/>
                <a:cs typeface="Arial" panose="020B0604020202020204" pitchFamily="34" charset="0"/>
              </a:rPr>
              <a:t> of 16.7 tonne of Xe </a:t>
            </a:r>
            <a:r>
              <a:rPr lang="fr-CA" sz="2800" dirty="0" err="1">
                <a:latin typeface="Arial" panose="020B0604020202020204" pitchFamily="34" charset="0"/>
                <a:cs typeface="Arial" panose="020B0604020202020204" pitchFamily="34" charset="0"/>
              </a:rPr>
              <a:t>each</a:t>
            </a:r>
            <a:r>
              <a:rPr lang="fr-CA" sz="2800" dirty="0">
                <a:latin typeface="Arial" panose="020B0604020202020204" pitchFamily="34" charset="0"/>
                <a:cs typeface="Arial" panose="020B0604020202020204" pitchFamily="34" charset="0"/>
              </a:rPr>
              <a:t> at room </a:t>
            </a:r>
            <a:r>
              <a:rPr lang="fr-CA" sz="2800" dirty="0" err="1">
                <a:latin typeface="Arial" panose="020B0604020202020204" pitchFamily="34" charset="0"/>
                <a:cs typeface="Arial" panose="020B0604020202020204" pitchFamily="34" charset="0"/>
              </a:rPr>
              <a:t>temperature</a:t>
            </a:r>
            <a:endParaRPr lang="fr-CA" sz="2800" dirty="0">
              <a:latin typeface="Arial" panose="020B0604020202020204" pitchFamily="34" charset="0"/>
              <a:cs typeface="Arial" panose="020B0604020202020204" pitchFamily="34" charset="0"/>
            </a:endParaRPr>
          </a:p>
          <a:p>
            <a:pPr>
              <a:lnSpc>
                <a:spcPct val="100000"/>
              </a:lnSpc>
            </a:pPr>
            <a:r>
              <a:rPr lang="fr-CA" sz="2800" dirty="0">
                <a:latin typeface="Arial" panose="020B0604020202020204" pitchFamily="34" charset="0"/>
                <a:cs typeface="Arial" panose="020B0604020202020204" pitchFamily="34" charset="0"/>
              </a:rPr>
              <a:t> No production </a:t>
            </a:r>
            <a:r>
              <a:rPr lang="fr-CA" sz="2800" dirty="0" err="1">
                <a:latin typeface="Arial" panose="020B0604020202020204" pitchFamily="34" charset="0"/>
                <a:cs typeface="Arial" panose="020B0604020202020204" pitchFamily="34" charset="0"/>
              </a:rPr>
              <a:t>drawings</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yet</a:t>
            </a:r>
            <a:endParaRPr lang="fr-CA" sz="2800" dirty="0">
              <a:latin typeface="Arial" panose="020B0604020202020204" pitchFamily="34" charset="0"/>
              <a:cs typeface="Arial" panose="020B0604020202020204" pitchFamily="34" charset="0"/>
            </a:endParaRPr>
          </a:p>
          <a:p>
            <a:pPr>
              <a:lnSpc>
                <a:spcPct val="100000"/>
              </a:lnSpc>
            </a:pPr>
            <a:r>
              <a:rPr lang="fr-CA" sz="2800" dirty="0">
                <a:latin typeface="Arial" panose="020B0604020202020204" pitchFamily="34" charset="0"/>
                <a:cs typeface="Arial" panose="020B0604020202020204" pitchFamily="34" charset="0"/>
              </a:rPr>
              <a:t>Need for </a:t>
            </a:r>
            <a:r>
              <a:rPr lang="fr-CA" sz="2800" dirty="0" err="1">
                <a:latin typeface="Arial" panose="020B0604020202020204" pitchFamily="34" charset="0"/>
                <a:cs typeface="Arial" panose="020B0604020202020204" pitchFamily="34" charset="0"/>
              </a:rPr>
              <a:t>cryo</a:t>
            </a:r>
            <a:r>
              <a:rPr lang="fr-CA" sz="2800" dirty="0">
                <a:latin typeface="Arial" panose="020B0604020202020204" pitchFamily="34" charset="0"/>
                <a:cs typeface="Arial" panose="020B0604020202020204" pitchFamily="34" charset="0"/>
              </a:rPr>
              <a:t>-engineering and input </a:t>
            </a:r>
            <a:r>
              <a:rPr lang="fr-CA" sz="2800" dirty="0" err="1">
                <a:latin typeface="Arial" panose="020B0604020202020204" pitchFamily="34" charset="0"/>
                <a:cs typeface="Arial" panose="020B0604020202020204" pitchFamily="34" charset="0"/>
              </a:rPr>
              <a:t>from</a:t>
            </a:r>
            <a:r>
              <a:rPr lang="fr-CA" sz="2800" dirty="0">
                <a:latin typeface="Arial" panose="020B0604020202020204" pitchFamily="34" charset="0"/>
                <a:cs typeface="Arial" panose="020B0604020202020204" pitchFamily="34" charset="0"/>
              </a:rPr>
              <a:t> commercial </a:t>
            </a:r>
            <a:r>
              <a:rPr lang="fr-CA" sz="2800" dirty="0" err="1">
                <a:latin typeface="Arial" panose="020B0604020202020204" pitchFamily="34" charset="0"/>
                <a:cs typeface="Arial" panose="020B0604020202020204" pitchFamily="34" charset="0"/>
              </a:rPr>
              <a:t>partners</a:t>
            </a:r>
            <a:endParaRPr lang="fr-CA" sz="2800" dirty="0">
              <a:latin typeface="Arial" panose="020B0604020202020204" pitchFamily="34" charset="0"/>
              <a:cs typeface="Arial" panose="020B0604020202020204" pitchFamily="34" charset="0"/>
            </a:endParaRPr>
          </a:p>
          <a:p>
            <a:pPr>
              <a:lnSpc>
                <a:spcPct val="100000"/>
              </a:lnSpc>
            </a:pPr>
            <a:r>
              <a:rPr lang="fr-CA" sz="2800" dirty="0">
                <a:latin typeface="Arial" panose="020B0604020202020204" pitchFamily="34" charset="0"/>
                <a:cs typeface="Arial" panose="020B0604020202020204" pitchFamily="34" charset="0"/>
              </a:rPr>
              <a:t>Underground fabrication </a:t>
            </a:r>
            <a:r>
              <a:rPr lang="fr-CA" sz="2800" dirty="0" err="1">
                <a:latin typeface="Arial" panose="020B0604020202020204" pitchFamily="34" charset="0"/>
                <a:cs typeface="Arial" panose="020B0604020202020204" pitchFamily="34" charset="0"/>
              </a:rPr>
              <a:t>needed</a:t>
            </a:r>
            <a:endParaRPr lang="en-CA" sz="2800" dirty="0">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B3D60577-9FFD-4629-A63C-2817B38A0652}"/>
              </a:ext>
            </a:extLst>
          </p:cNvPr>
          <p:cNvSpPr/>
          <p:nvPr/>
        </p:nvSpPr>
        <p:spPr>
          <a:xfrm>
            <a:off x="15577258" y="302313"/>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err="1">
                <a:effectLst>
                  <a:glow rad="127000">
                    <a:schemeClr val="accent2"/>
                  </a:glow>
                </a:effectLst>
              </a:rPr>
              <a:t>Conceptual</a:t>
            </a:r>
            <a:endParaRPr lang="fr-CA" dirty="0">
              <a:effectLst>
                <a:glow rad="127000">
                  <a:schemeClr val="accent2"/>
                </a:glow>
              </a:effectLst>
            </a:endParaRPr>
          </a:p>
        </p:txBody>
      </p:sp>
    </p:spTree>
    <p:extLst>
      <p:ext uri="{BB962C8B-B14F-4D97-AF65-F5344CB8AC3E}">
        <p14:creationId xmlns:p14="http://schemas.microsoft.com/office/powerpoint/2010/main" val="300031305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9350C3C-E037-49AA-B596-77AB3C71050E}"/>
              </a:ext>
            </a:extLst>
          </p:cNvPr>
          <p:cNvSpPr/>
          <p:nvPr/>
        </p:nvSpPr>
        <p:spPr>
          <a:xfrm>
            <a:off x="15577257" y="315950"/>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a:effectLst>
                  <a:glow rad="127000">
                    <a:srgbClr val="318BB6"/>
                  </a:glow>
                </a:effectLst>
              </a:rPr>
              <a:t>Engineering</a:t>
            </a:r>
            <a:endParaRPr lang="fr-CA" dirty="0">
              <a:effectLst>
                <a:glow rad="127000">
                  <a:srgbClr val="318BB6"/>
                </a:glow>
              </a:effectLst>
            </a:endParaRPr>
          </a:p>
        </p:txBody>
      </p:sp>
      <mc:AlternateContent xmlns:mc="http://schemas.openxmlformats.org/markup-compatibility/2006" xmlns:a14="http://schemas.microsoft.com/office/drawing/2010/main">
        <mc:Choice Requires="a14">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10727657" cy="1988345"/>
              </a:xfrm>
            </p:spPr>
            <p:txBody>
              <a:bodyPr>
                <a:normAutofit/>
              </a:bodyPr>
              <a:lstStyle/>
              <a:p>
                <a:r>
                  <a:rPr lang="en-GB" sz="5400" dirty="0">
                    <a:latin typeface="Arial" panose="020B0604020202020204" pitchFamily="34" charset="0"/>
                    <a:cs typeface="Arial" panose="020B0604020202020204" pitchFamily="34" charset="0"/>
                  </a:rPr>
                  <a:t>1) </a:t>
                </a:r>
                <a:r>
                  <a:rPr lang="en-CA" sz="5400" dirty="0">
                    <a:latin typeface="Arial" panose="020B0604020202020204" pitchFamily="34" charset="0"/>
                    <a:cs typeface="Arial" panose="020B0604020202020204" pitchFamily="34" charset="0"/>
                  </a:rPr>
                  <a:t>6</a:t>
                </a:r>
                <a14:m>
                  <m:oMath xmlns:m="http://schemas.openxmlformats.org/officeDocument/2006/math">
                    <m:r>
                      <a:rPr lang="fr-CA" sz="5400" b="0" i="1" smtClean="0">
                        <a:latin typeface="Cambria Math" panose="02040503050406030204" pitchFamily="18" charset="0"/>
                        <a:cs typeface="Arial" panose="020B0604020202020204" pitchFamily="34" charset="0"/>
                      </a:rPr>
                      <m:t>×</m:t>
                    </m:r>
                  </m:oMath>
                </a14:m>
                <a:r>
                  <a:rPr lang="en-CA" sz="5400" dirty="0">
                    <a:latin typeface="Arial" panose="020B0604020202020204" pitchFamily="34" charset="0"/>
                    <a:cs typeface="Arial" panose="020B0604020202020204" pitchFamily="34" charset="0"/>
                  </a:rPr>
                  <a:t> 16.7 tonnes </a:t>
                </a:r>
                <a:r>
                  <a:rPr lang="en-CA" sz="5400" dirty="0" err="1">
                    <a:latin typeface="Arial" panose="020B0604020202020204" pitchFamily="34" charset="0"/>
                    <a:cs typeface="Arial" panose="020B0604020202020204" pitchFamily="34" charset="0"/>
                  </a:rPr>
                  <a:t>ReStoX</a:t>
                </a:r>
                <a:r>
                  <a:rPr lang="en-CA" sz="5400" dirty="0">
                    <a:latin typeface="Arial" panose="020B0604020202020204" pitchFamily="34" charset="0"/>
                    <a:cs typeface="Arial" panose="020B0604020202020204" pitchFamily="34" charset="0"/>
                  </a:rPr>
                  <a:t> in Cube Hall</a:t>
                </a:r>
                <a:endParaRPr lang="en-GB" sz="5400" dirty="0">
                  <a:latin typeface="Arial" panose="020B0604020202020204" pitchFamily="34" charset="0"/>
                  <a:cs typeface="Arial" panose="020B0604020202020204" pitchFamily="34" charset="0"/>
                </a:endParaRPr>
              </a:p>
            </p:txBody>
          </p:sp>
        </mc:Choice>
        <mc:Fallback xmlns="">
          <p:sp>
            <p:nvSpPr>
              <p:cNvPr id="2" name="Titre 1">
                <a:extLst>
                  <a:ext uri="{FF2B5EF4-FFF2-40B4-BE49-F238E27FC236}">
                    <a16:creationId xmlns:a16="http://schemas.microsoft.com/office/drawing/2014/main" id="{E3C78655-ECC5-8971-01C0-CDD200CBB500}"/>
                  </a:ext>
                </a:extLst>
              </p:cNvPr>
              <p:cNvSpPr>
                <a:spLocks noGrp="1" noRot="1" noChangeAspect="1" noMove="1" noResize="1" noEditPoints="1" noAdjustHandles="1" noChangeArrowheads="1" noChangeShapeType="1" noTextEdit="1"/>
              </p:cNvSpPr>
              <p:nvPr>
                <p:ph type="title"/>
              </p:nvPr>
            </p:nvSpPr>
            <p:spPr>
              <a:xfrm>
                <a:off x="562643" y="547688"/>
                <a:ext cx="10727657" cy="1988345"/>
              </a:xfrm>
              <a:blipFill>
                <a:blip r:embed="rId3"/>
                <a:stretch>
                  <a:fillRect l="-3011" t="-2147" b="-8282"/>
                </a:stretch>
              </a:blipFill>
            </p:spPr>
            <p:txBody>
              <a:bodyPr/>
              <a:lstStyle/>
              <a:p>
                <a:r>
                  <a:rPr lang="fr-CA">
                    <a:noFill/>
                  </a:rPr>
                  <a:t> </a:t>
                </a:r>
              </a:p>
            </p:txBody>
          </p:sp>
        </mc:Fallback>
      </mc:AlternateContent>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84998D34-CAFE-4B79-9198-7CD58B935621}"/>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5AB33C51-3065-42BA-9C82-59BC5223A235}"/>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0997844F-F477-4156-958F-2C1D6A093A24}"/>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0D26BA5F-CFDA-4414-931E-BB896A1E8E95}"/>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7</a:t>
            </a:fld>
            <a:endParaRPr lang="en-CA" sz="2800" dirty="0">
              <a:solidFill>
                <a:schemeClr val="bg1"/>
              </a:solidFill>
              <a:latin typeface="Arial" panose="020B0604020202020204" pitchFamily="34" charset="0"/>
              <a:cs typeface="Arial" panose="020B0604020202020204" pitchFamily="34" charset="0"/>
            </a:endParaRPr>
          </a:p>
        </p:txBody>
      </p:sp>
      <p:sp>
        <p:nvSpPr>
          <p:cNvPr id="17" name="Espace réservé du contenu 2">
            <a:extLst>
              <a:ext uri="{FF2B5EF4-FFF2-40B4-BE49-F238E27FC236}">
                <a16:creationId xmlns:a16="http://schemas.microsoft.com/office/drawing/2014/main" id="{035564D8-0035-40C7-8829-2F8995149437}"/>
              </a:ext>
            </a:extLst>
          </p:cNvPr>
          <p:cNvSpPr txBox="1">
            <a:spLocks/>
          </p:cNvSpPr>
          <p:nvPr/>
        </p:nvSpPr>
        <p:spPr>
          <a:xfrm>
            <a:off x="628132" y="2382355"/>
            <a:ext cx="6638942"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fr-CA" sz="2800" dirty="0" err="1">
                <a:latin typeface="Arial" panose="020B0604020202020204" pitchFamily="34" charset="0"/>
                <a:cs typeface="Arial" panose="020B0604020202020204" pitchFamily="34" charset="0"/>
              </a:rPr>
              <a:t>Array</a:t>
            </a:r>
            <a:r>
              <a:rPr lang="fr-CA" sz="2800" dirty="0">
                <a:latin typeface="Arial" panose="020B0604020202020204" pitchFamily="34" charset="0"/>
                <a:cs typeface="Arial" panose="020B0604020202020204" pitchFamily="34" charset="0"/>
              </a:rPr>
              <a:t> of six </a:t>
            </a:r>
            <a:r>
              <a:rPr lang="fr-CA" sz="2800" dirty="0" err="1">
                <a:latin typeface="Arial" panose="020B0604020202020204" pitchFamily="34" charset="0"/>
                <a:cs typeface="Arial" panose="020B0604020202020204" pitchFamily="34" charset="0"/>
              </a:rPr>
              <a:t>cryo</a:t>
            </a:r>
            <a:r>
              <a:rPr lang="fr-CA" sz="2800" dirty="0">
                <a:latin typeface="Arial" panose="020B0604020202020204" pitchFamily="34" charset="0"/>
                <a:cs typeface="Arial" panose="020B0604020202020204" pitchFamily="34" charset="0"/>
              </a:rPr>
              <a:t>-capable </a:t>
            </a:r>
            <a:r>
              <a:rPr lang="fr-CA" sz="2800" dirty="0" err="1">
                <a:latin typeface="Arial" panose="020B0604020202020204" pitchFamily="34" charset="0"/>
                <a:cs typeface="Arial" panose="020B0604020202020204" pitchFamily="34" charset="0"/>
              </a:rPr>
              <a:t>ReStoX</a:t>
            </a:r>
            <a:endParaRPr lang="fr-CA" sz="2800" dirty="0">
              <a:latin typeface="Arial" panose="020B0604020202020204" pitchFamily="34" charset="0"/>
              <a:cs typeface="Arial" panose="020B0604020202020204" pitchFamily="34" charset="0"/>
            </a:endParaRPr>
          </a:p>
          <a:p>
            <a:pPr>
              <a:lnSpc>
                <a:spcPct val="100000"/>
              </a:lnSpc>
            </a:pPr>
            <a:r>
              <a:rPr lang="fr-CA" sz="2800" dirty="0" err="1">
                <a:latin typeface="Arial" panose="020B0604020202020204" pitchFamily="34" charset="0"/>
                <a:cs typeface="Arial" panose="020B0604020202020204" pitchFamily="34" charset="0"/>
              </a:rPr>
              <a:t>Installed</a:t>
            </a:r>
            <a:r>
              <a:rPr lang="fr-CA" sz="2800" dirty="0">
                <a:latin typeface="Arial" panose="020B0604020202020204" pitchFamily="34" charset="0"/>
                <a:cs typeface="Arial" panose="020B0604020202020204" pitchFamily="34" charset="0"/>
              </a:rPr>
              <a:t> on the </a:t>
            </a:r>
            <a:r>
              <a:rPr lang="fr-CA" sz="2800" dirty="0" err="1">
                <a:latin typeface="Arial" panose="020B0604020202020204" pitchFamily="34" charset="0"/>
                <a:cs typeface="Arial" panose="020B0604020202020204" pitchFamily="34" charset="0"/>
              </a:rPr>
              <a:t>ground</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floor</a:t>
            </a:r>
            <a:r>
              <a:rPr lang="fr-CA" sz="2800" dirty="0">
                <a:latin typeface="Arial" panose="020B0604020202020204" pitchFamily="34" charset="0"/>
                <a:cs typeface="Arial" panose="020B0604020202020204" pitchFamily="34" charset="0"/>
              </a:rPr>
              <a:t> of the Cube Hall</a:t>
            </a:r>
          </a:p>
          <a:p>
            <a:pPr>
              <a:lnSpc>
                <a:spcPct val="100000"/>
              </a:lnSpc>
            </a:pPr>
            <a:r>
              <a:rPr lang="fr-CA" sz="2800" dirty="0" err="1">
                <a:latin typeface="Arial" panose="020B0604020202020204" pitchFamily="34" charset="0"/>
                <a:cs typeface="Arial" panose="020B0604020202020204" pitchFamily="34" charset="0"/>
              </a:rPr>
              <a:t>Capacity</a:t>
            </a:r>
            <a:r>
              <a:rPr lang="fr-CA" sz="2800" dirty="0">
                <a:latin typeface="Arial" panose="020B0604020202020204" pitchFamily="34" charset="0"/>
                <a:cs typeface="Arial" panose="020B0604020202020204" pitchFamily="34" charset="0"/>
              </a:rPr>
              <a:t> of 16.7 tonne of Xe </a:t>
            </a:r>
            <a:r>
              <a:rPr lang="fr-CA" sz="2800" dirty="0" err="1">
                <a:latin typeface="Arial" panose="020B0604020202020204" pitchFamily="34" charset="0"/>
                <a:cs typeface="Arial" panose="020B0604020202020204" pitchFamily="34" charset="0"/>
              </a:rPr>
              <a:t>each</a:t>
            </a:r>
            <a:r>
              <a:rPr lang="fr-CA" sz="2800" dirty="0">
                <a:latin typeface="Arial" panose="020B0604020202020204" pitchFamily="34" charset="0"/>
                <a:cs typeface="Arial" panose="020B0604020202020204" pitchFamily="34" charset="0"/>
              </a:rPr>
              <a:t> at room </a:t>
            </a:r>
            <a:r>
              <a:rPr lang="fr-CA" sz="2800" dirty="0" err="1">
                <a:latin typeface="Arial" panose="020B0604020202020204" pitchFamily="34" charset="0"/>
                <a:cs typeface="Arial" panose="020B0604020202020204" pitchFamily="34" charset="0"/>
              </a:rPr>
              <a:t>temperature</a:t>
            </a:r>
            <a:endParaRPr lang="fr-CA" sz="2800" dirty="0">
              <a:latin typeface="Arial" panose="020B0604020202020204" pitchFamily="34" charset="0"/>
              <a:cs typeface="Arial" panose="020B0604020202020204" pitchFamily="34" charset="0"/>
            </a:endParaRPr>
          </a:p>
          <a:p>
            <a:pPr>
              <a:lnSpc>
                <a:spcPct val="100000"/>
              </a:lnSpc>
            </a:pPr>
            <a:r>
              <a:rPr lang="fr-CA" sz="2800" dirty="0">
                <a:latin typeface="Arial" panose="020B0604020202020204" pitchFamily="34" charset="0"/>
                <a:cs typeface="Arial" panose="020B0604020202020204" pitchFamily="34" charset="0"/>
              </a:rPr>
              <a:t> No production </a:t>
            </a:r>
            <a:r>
              <a:rPr lang="fr-CA" sz="2800" dirty="0" err="1">
                <a:latin typeface="Arial" panose="020B0604020202020204" pitchFamily="34" charset="0"/>
                <a:cs typeface="Arial" panose="020B0604020202020204" pitchFamily="34" charset="0"/>
              </a:rPr>
              <a:t>drawings</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yet</a:t>
            </a:r>
            <a:endParaRPr lang="fr-CA" sz="2800" dirty="0">
              <a:latin typeface="Arial" panose="020B0604020202020204" pitchFamily="34" charset="0"/>
              <a:cs typeface="Arial" panose="020B0604020202020204" pitchFamily="34" charset="0"/>
            </a:endParaRPr>
          </a:p>
          <a:p>
            <a:pPr>
              <a:lnSpc>
                <a:spcPct val="100000"/>
              </a:lnSpc>
            </a:pPr>
            <a:r>
              <a:rPr lang="fr-CA" sz="2800" dirty="0">
                <a:latin typeface="Arial" panose="020B0604020202020204" pitchFamily="34" charset="0"/>
                <a:cs typeface="Arial" panose="020B0604020202020204" pitchFamily="34" charset="0"/>
              </a:rPr>
              <a:t>Need for </a:t>
            </a:r>
            <a:r>
              <a:rPr lang="fr-CA" sz="2800" dirty="0" err="1">
                <a:latin typeface="Arial" panose="020B0604020202020204" pitchFamily="34" charset="0"/>
                <a:cs typeface="Arial" panose="020B0604020202020204" pitchFamily="34" charset="0"/>
              </a:rPr>
              <a:t>cryo</a:t>
            </a:r>
            <a:r>
              <a:rPr lang="fr-CA" sz="2800" dirty="0">
                <a:latin typeface="Arial" panose="020B0604020202020204" pitchFamily="34" charset="0"/>
                <a:cs typeface="Arial" panose="020B0604020202020204" pitchFamily="34" charset="0"/>
              </a:rPr>
              <a:t>-engineering and input </a:t>
            </a:r>
            <a:r>
              <a:rPr lang="fr-CA" sz="2800" dirty="0" err="1">
                <a:latin typeface="Arial" panose="020B0604020202020204" pitchFamily="34" charset="0"/>
                <a:cs typeface="Arial" panose="020B0604020202020204" pitchFamily="34" charset="0"/>
              </a:rPr>
              <a:t>from</a:t>
            </a:r>
            <a:r>
              <a:rPr lang="fr-CA" sz="2800" dirty="0">
                <a:latin typeface="Arial" panose="020B0604020202020204" pitchFamily="34" charset="0"/>
                <a:cs typeface="Arial" panose="020B0604020202020204" pitchFamily="34" charset="0"/>
              </a:rPr>
              <a:t> commercial </a:t>
            </a:r>
            <a:r>
              <a:rPr lang="fr-CA" sz="2800" dirty="0" err="1">
                <a:latin typeface="Arial" panose="020B0604020202020204" pitchFamily="34" charset="0"/>
                <a:cs typeface="Arial" panose="020B0604020202020204" pitchFamily="34" charset="0"/>
              </a:rPr>
              <a:t>partners</a:t>
            </a:r>
            <a:endParaRPr lang="fr-CA" sz="2800" dirty="0">
              <a:latin typeface="Arial" panose="020B0604020202020204" pitchFamily="34" charset="0"/>
              <a:cs typeface="Arial" panose="020B0604020202020204" pitchFamily="34" charset="0"/>
            </a:endParaRPr>
          </a:p>
          <a:p>
            <a:pPr>
              <a:lnSpc>
                <a:spcPct val="100000"/>
              </a:lnSpc>
            </a:pPr>
            <a:r>
              <a:rPr lang="fr-CA" sz="2800" dirty="0">
                <a:latin typeface="Arial" panose="020B0604020202020204" pitchFamily="34" charset="0"/>
                <a:cs typeface="Arial" panose="020B0604020202020204" pitchFamily="34" charset="0"/>
              </a:rPr>
              <a:t>Underground fabrication </a:t>
            </a:r>
            <a:r>
              <a:rPr lang="fr-CA" sz="2800" dirty="0" err="1">
                <a:latin typeface="Arial" panose="020B0604020202020204" pitchFamily="34" charset="0"/>
                <a:cs typeface="Arial" panose="020B0604020202020204" pitchFamily="34" charset="0"/>
              </a:rPr>
              <a:t>needed</a:t>
            </a:r>
            <a:endParaRPr lang="en-CA" sz="2800" dirty="0">
              <a:latin typeface="Arial" panose="020B0604020202020204" pitchFamily="34" charset="0"/>
              <a:cs typeface="Arial" panose="020B0604020202020204" pitchFamily="34" charset="0"/>
            </a:endParaRPr>
          </a:p>
        </p:txBody>
      </p:sp>
      <p:pic>
        <p:nvPicPr>
          <p:cNvPr id="4" name="Image 3">
            <a:extLst>
              <a:ext uri="{FF2B5EF4-FFF2-40B4-BE49-F238E27FC236}">
                <a16:creationId xmlns:a16="http://schemas.microsoft.com/office/drawing/2014/main" id="{02ED364A-3FBE-4879-AB2B-EAA72B26E955}"/>
              </a:ext>
            </a:extLst>
          </p:cNvPr>
          <p:cNvPicPr>
            <a:picLocks noChangeAspect="1"/>
          </p:cNvPicPr>
          <p:nvPr/>
        </p:nvPicPr>
        <p:blipFill rotWithShape="1">
          <a:blip r:embed="rId4"/>
          <a:srcRect b="13828"/>
          <a:stretch/>
        </p:blipFill>
        <p:spPr>
          <a:xfrm>
            <a:off x="7728225" y="1674299"/>
            <a:ext cx="7540710" cy="4063816"/>
          </a:xfrm>
          <a:prstGeom prst="rect">
            <a:avLst/>
          </a:prstGeom>
        </p:spPr>
      </p:pic>
      <p:pic>
        <p:nvPicPr>
          <p:cNvPr id="7" name="Image 6">
            <a:extLst>
              <a:ext uri="{FF2B5EF4-FFF2-40B4-BE49-F238E27FC236}">
                <a16:creationId xmlns:a16="http://schemas.microsoft.com/office/drawing/2014/main" id="{A68603DD-2051-4039-BC4A-356E09C3972E}"/>
              </a:ext>
            </a:extLst>
          </p:cNvPr>
          <p:cNvPicPr>
            <a:picLocks noChangeAspect="1"/>
          </p:cNvPicPr>
          <p:nvPr/>
        </p:nvPicPr>
        <p:blipFill>
          <a:blip r:embed="rId5"/>
          <a:stretch>
            <a:fillRect/>
          </a:stretch>
        </p:blipFill>
        <p:spPr>
          <a:xfrm>
            <a:off x="8878416" y="6074501"/>
            <a:ext cx="6754168" cy="3515216"/>
          </a:xfrm>
          <a:prstGeom prst="rect">
            <a:avLst/>
          </a:prstGeom>
        </p:spPr>
      </p:pic>
      <p:cxnSp>
        <p:nvCxnSpPr>
          <p:cNvPr id="9" name="Connecteur droit 8">
            <a:extLst>
              <a:ext uri="{FF2B5EF4-FFF2-40B4-BE49-F238E27FC236}">
                <a16:creationId xmlns:a16="http://schemas.microsoft.com/office/drawing/2014/main" id="{B127C88B-0B2B-407E-9E29-5EEC23A72EBE}"/>
              </a:ext>
            </a:extLst>
          </p:cNvPr>
          <p:cNvCxnSpPr/>
          <p:nvPr/>
        </p:nvCxnSpPr>
        <p:spPr>
          <a:xfrm>
            <a:off x="7940842" y="5966378"/>
            <a:ext cx="8896497" cy="0"/>
          </a:xfrm>
          <a:prstGeom prst="line">
            <a:avLst/>
          </a:prstGeom>
          <a:ln w="76200" cap="rnd">
            <a:solidFill>
              <a:srgbClr val="318BB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95373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9350C3C-E037-49AA-B596-77AB3C71050E}"/>
              </a:ext>
            </a:extLst>
          </p:cNvPr>
          <p:cNvSpPr/>
          <p:nvPr/>
        </p:nvSpPr>
        <p:spPr>
          <a:xfrm>
            <a:off x="15577257" y="315950"/>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3200" dirty="0">
                <a:effectLst>
                  <a:glow rad="127000">
                    <a:srgbClr val="318BB6"/>
                  </a:glow>
                </a:effectLst>
              </a:rPr>
              <a:t>Engineering</a:t>
            </a:r>
            <a:endParaRPr lang="fr-CA" dirty="0">
              <a:effectLst>
                <a:glow rad="127000">
                  <a:srgbClr val="318BB6"/>
                </a:glow>
              </a:effectLst>
            </a:endParaRPr>
          </a:p>
        </p:txBody>
      </p:sp>
      <mc:AlternateContent xmlns:mc="http://schemas.openxmlformats.org/markup-compatibility/2006" xmlns:a14="http://schemas.microsoft.com/office/drawing/2010/main">
        <mc:Choice Requires="a14">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3" y="547688"/>
                <a:ext cx="8962357" cy="1988345"/>
              </a:xfrm>
            </p:spPr>
            <p:txBody>
              <a:bodyPr>
                <a:normAutofit/>
              </a:bodyPr>
              <a:lstStyle/>
              <a:p>
                <a:r>
                  <a:rPr lang="en-GB" sz="5400" dirty="0">
                    <a:latin typeface="Arial" panose="020B0604020202020204" pitchFamily="34" charset="0"/>
                    <a:cs typeface="Arial" panose="020B0604020202020204" pitchFamily="34" charset="0"/>
                  </a:rPr>
                  <a:t>2) 40</a:t>
                </a:r>
                <a14:m>
                  <m:oMath xmlns:m="http://schemas.openxmlformats.org/officeDocument/2006/math">
                    <m:r>
                      <a:rPr lang="fr-CA" sz="5400" b="0" i="1" smtClean="0">
                        <a:latin typeface="Cambria Math" panose="02040503050406030204" pitchFamily="18" charset="0"/>
                        <a:cs typeface="Arial" panose="020B0604020202020204" pitchFamily="34" charset="0"/>
                      </a:rPr>
                      <m:t>×</m:t>
                    </m:r>
                  </m:oMath>
                </a14:m>
                <a:r>
                  <a:rPr lang="en-GB" sz="5400" dirty="0">
                    <a:latin typeface="Arial" panose="020B0604020202020204" pitchFamily="34" charset="0"/>
                    <a:cs typeface="Arial" panose="020B0604020202020204" pitchFamily="34" charset="0"/>
                  </a:rPr>
                  <a:t> 2.5 tonnes </a:t>
                </a:r>
                <a:r>
                  <a:rPr lang="en-GB" sz="5400" dirty="0" err="1">
                    <a:latin typeface="Arial" panose="020B0604020202020204" pitchFamily="34" charset="0"/>
                    <a:cs typeface="Arial" panose="020B0604020202020204" pitchFamily="34" charset="0"/>
                  </a:rPr>
                  <a:t>ReStoX</a:t>
                </a:r>
                <a:r>
                  <a:rPr lang="en-GB" sz="5400" dirty="0">
                    <a:latin typeface="Arial" panose="020B0604020202020204" pitchFamily="34" charset="0"/>
                    <a:cs typeface="Arial" panose="020B0604020202020204" pitchFamily="34" charset="0"/>
                  </a:rPr>
                  <a:t> in BAR expansion</a:t>
                </a:r>
              </a:p>
            </p:txBody>
          </p:sp>
        </mc:Choice>
        <mc:Fallback xmlns="">
          <p:sp>
            <p:nvSpPr>
              <p:cNvPr id="2" name="Titre 1">
                <a:extLst>
                  <a:ext uri="{FF2B5EF4-FFF2-40B4-BE49-F238E27FC236}">
                    <a16:creationId xmlns:a16="http://schemas.microsoft.com/office/drawing/2014/main" id="{E3C78655-ECC5-8971-01C0-CDD200CBB500}"/>
                  </a:ext>
                </a:extLst>
              </p:cNvPr>
              <p:cNvSpPr>
                <a:spLocks noGrp="1" noRot="1" noChangeAspect="1" noMove="1" noResize="1" noEditPoints="1" noAdjustHandles="1" noChangeArrowheads="1" noChangeShapeType="1" noTextEdit="1"/>
              </p:cNvSpPr>
              <p:nvPr>
                <p:ph type="title"/>
              </p:nvPr>
            </p:nvSpPr>
            <p:spPr>
              <a:xfrm>
                <a:off x="562643" y="547688"/>
                <a:ext cx="8962357" cy="1988345"/>
              </a:xfrm>
              <a:blipFill>
                <a:blip r:embed="rId3"/>
                <a:stretch>
                  <a:fillRect l="-3603" t="-2147" r="-5031" b="-8282"/>
                </a:stretch>
              </a:blipFill>
            </p:spPr>
            <p:txBody>
              <a:bodyPr/>
              <a:lstStyle/>
              <a:p>
                <a:r>
                  <a:rPr lang="fr-CA">
                    <a:noFill/>
                  </a:rPr>
                  <a:t> </a:t>
                </a:r>
              </a:p>
            </p:txBody>
          </p:sp>
        </mc:Fallback>
      </mc:AlternateContent>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84998D34-CAFE-4B79-9198-7CD58B935621}"/>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5AB33C51-3065-42BA-9C82-59BC5223A235}"/>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0997844F-F477-4156-958F-2C1D6A093A24}"/>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0D26BA5F-CFDA-4414-931E-BB896A1E8E95}"/>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8</a:t>
            </a:fld>
            <a:endParaRPr lang="en-CA" sz="2800" dirty="0">
              <a:solidFill>
                <a:schemeClr val="bg1"/>
              </a:solidFill>
              <a:latin typeface="Arial" panose="020B0604020202020204" pitchFamily="34" charset="0"/>
              <a:cs typeface="Arial" panose="020B0604020202020204" pitchFamily="34" charset="0"/>
            </a:endParaRPr>
          </a:p>
        </p:txBody>
      </p:sp>
      <p:sp>
        <p:nvSpPr>
          <p:cNvPr id="17" name="Espace réservé du contenu 2">
            <a:extLst>
              <a:ext uri="{FF2B5EF4-FFF2-40B4-BE49-F238E27FC236}">
                <a16:creationId xmlns:a16="http://schemas.microsoft.com/office/drawing/2014/main" id="{035564D8-0035-40C7-8829-2F8995149437}"/>
              </a:ext>
            </a:extLst>
          </p:cNvPr>
          <p:cNvSpPr txBox="1">
            <a:spLocks/>
          </p:cNvSpPr>
          <p:nvPr/>
        </p:nvSpPr>
        <p:spPr>
          <a:xfrm>
            <a:off x="628132" y="2382355"/>
            <a:ext cx="7906268" cy="7168046"/>
          </a:xfrm>
          <a:prstGeom prst="rect">
            <a:avLst/>
          </a:prstGeom>
        </p:spPr>
        <p:txBody>
          <a:bodyPr vert="horz" lIns="91440" tIns="45720" rIns="91440" bIns="45720" rtlCol="0" anchor="ctr">
            <a:normAutofit/>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nSpc>
                <a:spcPct val="100000"/>
              </a:lnSpc>
            </a:pPr>
            <a:r>
              <a:rPr lang="fr-CA" sz="2800" dirty="0" err="1">
                <a:latin typeface="Arial" panose="020B0604020202020204" pitchFamily="34" charset="0"/>
                <a:cs typeface="Arial" panose="020B0604020202020204" pitchFamily="34" charset="0"/>
              </a:rPr>
              <a:t>Array</a:t>
            </a:r>
            <a:r>
              <a:rPr lang="fr-CA" sz="2800" dirty="0">
                <a:latin typeface="Arial" panose="020B0604020202020204" pitchFamily="34" charset="0"/>
                <a:cs typeface="Arial" panose="020B0604020202020204" pitchFamily="34" charset="0"/>
              </a:rPr>
              <a:t> of 40 </a:t>
            </a:r>
            <a:r>
              <a:rPr lang="fr-CA" sz="2800" dirty="0" err="1">
                <a:latin typeface="Arial" panose="020B0604020202020204" pitchFamily="34" charset="0"/>
                <a:cs typeface="Arial" panose="020B0604020202020204" pitchFamily="34" charset="0"/>
              </a:rPr>
              <a:t>cryo</a:t>
            </a:r>
            <a:r>
              <a:rPr lang="fr-CA" sz="2800" dirty="0">
                <a:latin typeface="Arial" panose="020B0604020202020204" pitchFamily="34" charset="0"/>
                <a:cs typeface="Arial" panose="020B0604020202020204" pitchFamily="34" charset="0"/>
              </a:rPr>
              <a:t>-capable </a:t>
            </a:r>
            <a:r>
              <a:rPr lang="fr-CA" sz="2800" dirty="0" err="1">
                <a:latin typeface="Arial" panose="020B0604020202020204" pitchFamily="34" charset="0"/>
                <a:cs typeface="Arial" panose="020B0604020202020204" pitchFamily="34" charset="0"/>
              </a:rPr>
              <a:t>ReStoX</a:t>
            </a:r>
            <a:endParaRPr lang="fr-CA" sz="2800" dirty="0">
              <a:latin typeface="Arial" panose="020B0604020202020204" pitchFamily="34" charset="0"/>
              <a:cs typeface="Arial" panose="020B0604020202020204" pitchFamily="34" charset="0"/>
            </a:endParaRPr>
          </a:p>
          <a:p>
            <a:pPr>
              <a:lnSpc>
                <a:spcPct val="100000"/>
              </a:lnSpc>
            </a:pPr>
            <a:r>
              <a:rPr lang="fr-CA" sz="2800" dirty="0" err="1">
                <a:latin typeface="Arial" panose="020B0604020202020204" pitchFamily="34" charset="0"/>
                <a:cs typeface="Arial" panose="020B0604020202020204" pitchFamily="34" charset="0"/>
              </a:rPr>
              <a:t>Space</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available</a:t>
            </a:r>
            <a:r>
              <a:rPr lang="fr-CA" sz="2800" dirty="0">
                <a:latin typeface="Arial" panose="020B0604020202020204" pitchFamily="34" charset="0"/>
                <a:cs typeface="Arial" panose="020B0604020202020204" pitchFamily="34" charset="0"/>
              </a:rPr>
              <a:t> for up to 50 </a:t>
            </a:r>
            <a:r>
              <a:rPr lang="fr-CA" sz="2800" dirty="0" err="1">
                <a:latin typeface="Arial" panose="020B0604020202020204" pitchFamily="34" charset="0"/>
                <a:cs typeface="Arial" panose="020B0604020202020204" pitchFamily="34" charset="0"/>
              </a:rPr>
              <a:t>vessels</a:t>
            </a:r>
            <a:endParaRPr lang="fr-CA" sz="2800" dirty="0">
              <a:latin typeface="Arial" panose="020B0604020202020204" pitchFamily="34" charset="0"/>
              <a:cs typeface="Arial" panose="020B0604020202020204" pitchFamily="34" charset="0"/>
            </a:endParaRPr>
          </a:p>
          <a:p>
            <a:pPr>
              <a:lnSpc>
                <a:spcPct val="100000"/>
              </a:lnSpc>
            </a:pPr>
            <a:r>
              <a:rPr lang="fr-CA" sz="2800" dirty="0" err="1">
                <a:latin typeface="Arial" panose="020B0604020202020204" pitchFamily="34" charset="0"/>
                <a:cs typeface="Arial" panose="020B0604020202020204" pitchFamily="34" charset="0"/>
              </a:rPr>
              <a:t>Installed</a:t>
            </a:r>
            <a:r>
              <a:rPr lang="fr-CA" sz="2800" dirty="0">
                <a:latin typeface="Arial" panose="020B0604020202020204" pitchFamily="34" charset="0"/>
                <a:cs typeface="Arial" panose="020B0604020202020204" pitchFamily="34" charset="0"/>
              </a:rPr>
              <a:t> in the BAR expansion drifts (</a:t>
            </a:r>
            <a:r>
              <a:rPr lang="fr-CA" sz="2800" dirty="0" err="1">
                <a:latin typeface="Arial" panose="020B0604020202020204" pitchFamily="34" charset="0"/>
                <a:cs typeface="Arial" panose="020B0604020202020204" pitchFamily="34" charset="0"/>
              </a:rPr>
              <a:t>planned</a:t>
            </a:r>
            <a:r>
              <a:rPr lang="fr-CA" sz="2800" dirty="0">
                <a:latin typeface="Arial" panose="020B0604020202020204" pitchFamily="34" charset="0"/>
                <a:cs typeface="Arial" panose="020B0604020202020204" pitchFamily="34" charset="0"/>
              </a:rPr>
              <a:t>)</a:t>
            </a:r>
          </a:p>
          <a:p>
            <a:pPr>
              <a:lnSpc>
                <a:spcPct val="100000"/>
              </a:lnSpc>
            </a:pPr>
            <a:r>
              <a:rPr lang="fr-CA" sz="2800" dirty="0" err="1">
                <a:latin typeface="Arial" panose="020B0604020202020204" pitchFamily="34" charset="0"/>
                <a:cs typeface="Arial" panose="020B0604020202020204" pitchFamily="34" charset="0"/>
              </a:rPr>
              <a:t>Capacity</a:t>
            </a:r>
            <a:r>
              <a:rPr lang="fr-CA" sz="2800" dirty="0">
                <a:latin typeface="Arial" panose="020B0604020202020204" pitchFamily="34" charset="0"/>
                <a:cs typeface="Arial" panose="020B0604020202020204" pitchFamily="34" charset="0"/>
              </a:rPr>
              <a:t> of 2.5 tonne </a:t>
            </a:r>
            <a:r>
              <a:rPr lang="fr-CA" sz="2800" dirty="0" err="1">
                <a:latin typeface="Arial" panose="020B0604020202020204" pitchFamily="34" charset="0"/>
                <a:cs typeface="Arial" panose="020B0604020202020204" pitchFamily="34" charset="0"/>
              </a:rPr>
              <a:t>each</a:t>
            </a:r>
            <a:endParaRPr lang="fr-CA" sz="2800" dirty="0">
              <a:latin typeface="Arial" panose="020B0604020202020204" pitchFamily="34" charset="0"/>
              <a:cs typeface="Arial" panose="020B0604020202020204" pitchFamily="34" charset="0"/>
            </a:endParaRPr>
          </a:p>
          <a:p>
            <a:pPr>
              <a:lnSpc>
                <a:spcPct val="100000"/>
              </a:lnSpc>
            </a:pPr>
            <a:r>
              <a:rPr lang="fr-CA" sz="2800" dirty="0" err="1">
                <a:latin typeface="Arial" panose="020B0604020202020204" pitchFamily="34" charset="0"/>
                <a:cs typeface="Arial" panose="020B0604020202020204" pitchFamily="34" charset="0"/>
              </a:rPr>
              <a:t>Originally</a:t>
            </a:r>
            <a:r>
              <a:rPr lang="fr-CA" sz="2800" dirty="0">
                <a:latin typeface="Arial" panose="020B0604020202020204" pitchFamily="34" charset="0"/>
                <a:cs typeface="Arial" panose="020B0604020202020204" pitchFamily="34" charset="0"/>
              </a:rPr>
              <a:t> </a:t>
            </a:r>
            <a:r>
              <a:rPr lang="fr-CA" sz="2800" dirty="0" err="1">
                <a:latin typeface="Arial" panose="020B0604020202020204" pitchFamily="34" charset="0"/>
                <a:cs typeface="Arial" panose="020B0604020202020204" pitchFamily="34" charset="0"/>
              </a:rPr>
              <a:t>designed</a:t>
            </a:r>
            <a:r>
              <a:rPr lang="fr-CA" sz="2800" dirty="0">
                <a:latin typeface="Arial" panose="020B0604020202020204" pitchFamily="34" charset="0"/>
                <a:cs typeface="Arial" panose="020B0604020202020204" pitchFamily="34" charset="0"/>
              </a:rPr>
              <a:t> for </a:t>
            </a:r>
            <a:r>
              <a:rPr lang="fr-CA" sz="2800" dirty="0" err="1">
                <a:latin typeface="Arial" panose="020B0604020202020204" pitchFamily="34" charset="0"/>
                <a:cs typeface="Arial" panose="020B0604020202020204" pitchFamily="34" charset="0"/>
              </a:rPr>
              <a:t>nEXO</a:t>
            </a:r>
            <a:endParaRPr lang="en-CA" sz="2400" dirty="0">
              <a:latin typeface="Arial" panose="020B0604020202020204" pitchFamily="34" charset="0"/>
              <a:cs typeface="Arial" panose="020B0604020202020204" pitchFamily="34" charset="0"/>
            </a:endParaRPr>
          </a:p>
          <a:p>
            <a:pPr>
              <a:lnSpc>
                <a:spcPct val="100000"/>
              </a:lnSpc>
            </a:pPr>
            <a:r>
              <a:rPr lang="en-CA" sz="2800" dirty="0">
                <a:latin typeface="Arial" panose="020B0604020202020204" pitchFamily="34" charset="0"/>
                <a:cs typeface="Arial" panose="020B0604020202020204" pitchFamily="34" charset="0"/>
              </a:rPr>
              <a:t>“In principle” production-ready</a:t>
            </a:r>
            <a:endParaRPr lang="fr-CA" sz="3200" dirty="0">
              <a:latin typeface="Arial" panose="020B0604020202020204" pitchFamily="34" charset="0"/>
              <a:cs typeface="Arial" panose="020B0604020202020204" pitchFamily="34" charset="0"/>
            </a:endParaRPr>
          </a:p>
        </p:txBody>
      </p:sp>
      <p:grpSp>
        <p:nvGrpSpPr>
          <p:cNvPr id="3" name="Groupe 2">
            <a:extLst>
              <a:ext uri="{FF2B5EF4-FFF2-40B4-BE49-F238E27FC236}">
                <a16:creationId xmlns:a16="http://schemas.microsoft.com/office/drawing/2014/main" id="{0CF76DCD-9161-40BC-9851-9E1FAA2B766C}"/>
              </a:ext>
            </a:extLst>
          </p:cNvPr>
          <p:cNvGrpSpPr>
            <a:grpSpLocks noChangeAspect="1"/>
          </p:cNvGrpSpPr>
          <p:nvPr/>
        </p:nvGrpSpPr>
        <p:grpSpPr>
          <a:xfrm>
            <a:off x="7991732" y="1905319"/>
            <a:ext cx="9934655" cy="6651580"/>
            <a:chOff x="9753602" y="4267183"/>
            <a:chExt cx="6600120" cy="4418999"/>
          </a:xfrm>
        </p:grpSpPr>
        <p:pic>
          <p:nvPicPr>
            <p:cNvPr id="16" name="Picture 5">
              <a:extLst>
                <a:ext uri="{FF2B5EF4-FFF2-40B4-BE49-F238E27FC236}">
                  <a16:creationId xmlns:a16="http://schemas.microsoft.com/office/drawing/2014/main" id="{C6BE9FC4-2994-444A-A7DD-B6BFC488BA82}"/>
                </a:ext>
              </a:extLst>
            </p:cNvPr>
            <p:cNvPicPr>
              <a:picLocks noChangeAspect="1"/>
            </p:cNvPicPr>
            <p:nvPr/>
          </p:nvPicPr>
          <p:blipFill rotWithShape="1">
            <a:blip r:embed="rId4">
              <a:alphaModFix amt="59000"/>
            </a:blip>
            <a:srcRect l="5377" t="54373"/>
            <a:stretch/>
          </p:blipFill>
          <p:spPr>
            <a:xfrm>
              <a:off x="9753602" y="6014653"/>
              <a:ext cx="6404662" cy="2671529"/>
            </a:xfrm>
            <a:prstGeom prst="rect">
              <a:avLst/>
            </a:prstGeom>
          </p:spPr>
        </p:pic>
        <p:sp>
          <p:nvSpPr>
            <p:cNvPr id="29" name="TextBox 9">
              <a:extLst>
                <a:ext uri="{FF2B5EF4-FFF2-40B4-BE49-F238E27FC236}">
                  <a16:creationId xmlns:a16="http://schemas.microsoft.com/office/drawing/2014/main" id="{9EA82531-C88F-40A8-8D51-B6D2980FAC84}"/>
                </a:ext>
              </a:extLst>
            </p:cNvPr>
            <p:cNvSpPr txBox="1"/>
            <p:nvPr/>
          </p:nvSpPr>
          <p:spPr>
            <a:xfrm>
              <a:off x="10978616" y="6724695"/>
              <a:ext cx="1288797" cy="369332"/>
            </a:xfrm>
            <a:prstGeom prst="rect">
              <a:avLst/>
            </a:prstGeom>
            <a:solidFill>
              <a:srgbClr val="983B78"/>
            </a:solidFill>
          </p:spPr>
          <p:txBody>
            <a:bodyPr wrap="square" rtlCol="0">
              <a:spAutoFit/>
            </a:bodyPr>
            <a:lstStyle/>
            <a:p>
              <a:pPr algn="ctr"/>
              <a:r>
                <a:rPr lang="en-US" b="1" dirty="0">
                  <a:solidFill>
                    <a:schemeClr val="bg1"/>
                  </a:solidFill>
                </a:rPr>
                <a:t>BAR Drifts</a:t>
              </a:r>
            </a:p>
          </p:txBody>
        </p:sp>
        <p:sp>
          <p:nvSpPr>
            <p:cNvPr id="30" name="Rectangle 29">
              <a:extLst>
                <a:ext uri="{FF2B5EF4-FFF2-40B4-BE49-F238E27FC236}">
                  <a16:creationId xmlns:a16="http://schemas.microsoft.com/office/drawing/2014/main" id="{70D444F8-4621-4B51-9253-A5BBE151111F}"/>
                </a:ext>
              </a:extLst>
            </p:cNvPr>
            <p:cNvSpPr/>
            <p:nvPr/>
          </p:nvSpPr>
          <p:spPr>
            <a:xfrm>
              <a:off x="12769379" y="4329522"/>
              <a:ext cx="3388883" cy="154858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27FFFF-6AE3-489D-AA50-731F7914EDC3}"/>
                </a:ext>
              </a:extLst>
            </p:cNvPr>
            <p:cNvSpPr/>
            <p:nvPr/>
          </p:nvSpPr>
          <p:spPr>
            <a:xfrm>
              <a:off x="14803004" y="4267183"/>
              <a:ext cx="1303389" cy="39150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Speech Bubble: Rectangle with Corners Rounded 14">
              <a:extLst>
                <a:ext uri="{FF2B5EF4-FFF2-40B4-BE49-F238E27FC236}">
                  <a16:creationId xmlns:a16="http://schemas.microsoft.com/office/drawing/2014/main" id="{B3B4A9F3-EAEF-4A20-8B2E-B1078116DD4E}"/>
                </a:ext>
              </a:extLst>
            </p:cNvPr>
            <p:cNvSpPr/>
            <p:nvPr/>
          </p:nvSpPr>
          <p:spPr>
            <a:xfrm>
              <a:off x="14544839" y="6626503"/>
              <a:ext cx="1808883" cy="440498"/>
            </a:xfrm>
            <a:prstGeom prst="wedgeRoundRectCallout">
              <a:avLst>
                <a:gd name="adj1" fmla="val -69884"/>
                <a:gd name="adj2" fmla="val 102874"/>
                <a:gd name="adj3" fmla="val 16667"/>
              </a:avLst>
            </a:prstGeom>
            <a:solidFill>
              <a:srgbClr val="983B78"/>
            </a:solidFill>
            <a:ln>
              <a:solidFill>
                <a:srgbClr val="983B78"/>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a:t>Dedicated LN2 plant + storage for recovery</a:t>
              </a:r>
            </a:p>
          </p:txBody>
        </p:sp>
        <p:pic>
          <p:nvPicPr>
            <p:cNvPr id="34" name="Picture 27">
              <a:extLst>
                <a:ext uri="{FF2B5EF4-FFF2-40B4-BE49-F238E27FC236}">
                  <a16:creationId xmlns:a16="http://schemas.microsoft.com/office/drawing/2014/main" id="{D9FB8675-7A87-440A-BBCE-DEBC605C76CA}"/>
                </a:ext>
              </a:extLst>
            </p:cNvPr>
            <p:cNvPicPr>
              <a:picLocks noChangeAspect="1"/>
            </p:cNvPicPr>
            <p:nvPr/>
          </p:nvPicPr>
          <p:blipFill>
            <a:blip r:embed="rId5"/>
            <a:stretch>
              <a:fillRect/>
            </a:stretch>
          </p:blipFill>
          <p:spPr>
            <a:xfrm>
              <a:off x="14544839" y="4390756"/>
              <a:ext cx="1548768" cy="1475669"/>
            </a:xfrm>
            <a:prstGeom prst="rect">
              <a:avLst/>
            </a:prstGeom>
            <a:ln>
              <a:noFill/>
            </a:ln>
            <a:effectLst>
              <a:outerShdw blurRad="292100" dist="139700" dir="2700000" algn="tl" rotWithShape="0">
                <a:srgbClr val="333333">
                  <a:alpha val="65000"/>
                </a:srgbClr>
              </a:outerShdw>
            </a:effectLst>
          </p:spPr>
        </p:pic>
        <p:sp>
          <p:nvSpPr>
            <p:cNvPr id="35" name="TextBox 28">
              <a:extLst>
                <a:ext uri="{FF2B5EF4-FFF2-40B4-BE49-F238E27FC236}">
                  <a16:creationId xmlns:a16="http://schemas.microsoft.com/office/drawing/2014/main" id="{7C2E6231-954D-412B-AA40-41FFDF156C4D}"/>
                </a:ext>
              </a:extLst>
            </p:cNvPr>
            <p:cNvSpPr txBox="1"/>
            <p:nvPr/>
          </p:nvSpPr>
          <p:spPr>
            <a:xfrm>
              <a:off x="14450498" y="5801025"/>
              <a:ext cx="1825248" cy="4397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algn="ctr" defTabSz="821531" hangingPunct="0">
                <a:lnSpc>
                  <a:spcPct val="120000"/>
                </a:lnSpc>
              </a:pPr>
              <a:r>
                <a:rPr lang="en-US" sz="1600" b="1" dirty="0">
                  <a:latin typeface="Muli Regular"/>
                  <a:ea typeface="Muli Regular"/>
                  <a:cs typeface="Muli Regular"/>
                  <a:sym typeface="Muli Regular"/>
                </a:rPr>
                <a:t>2.5 tonne Vessel</a:t>
              </a:r>
            </a:p>
          </p:txBody>
        </p:sp>
        <p:sp>
          <p:nvSpPr>
            <p:cNvPr id="36" name="Speech Bubble: Rectangle with Corners Rounded 6">
              <a:extLst>
                <a:ext uri="{FF2B5EF4-FFF2-40B4-BE49-F238E27FC236}">
                  <a16:creationId xmlns:a16="http://schemas.microsoft.com/office/drawing/2014/main" id="{A223F997-2193-4A43-B2AF-19F5E2B71159}"/>
                </a:ext>
              </a:extLst>
            </p:cNvPr>
            <p:cNvSpPr/>
            <p:nvPr/>
          </p:nvSpPr>
          <p:spPr>
            <a:xfrm>
              <a:off x="9926972" y="5103813"/>
              <a:ext cx="1808883" cy="440498"/>
            </a:xfrm>
            <a:prstGeom prst="wedgeRoundRectCallout">
              <a:avLst>
                <a:gd name="adj1" fmla="val -20476"/>
                <a:gd name="adj2" fmla="val 150690"/>
                <a:gd name="adj3" fmla="val 16667"/>
              </a:avLst>
            </a:prstGeom>
            <a:solidFill>
              <a:srgbClr val="983B78"/>
            </a:solidFill>
            <a:ln>
              <a:solidFill>
                <a:srgbClr val="983B78"/>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200" dirty="0"/>
                <a:t>325 Xe High Pressure Cylinders</a:t>
              </a:r>
              <a:endParaRPr lang="en-US" sz="1200" dirty="0">
                <a:solidFill>
                  <a:schemeClr val="tx1"/>
                </a:solidFill>
                <a:highlight>
                  <a:srgbClr val="FFFF00"/>
                </a:highlight>
              </a:endParaRPr>
            </a:p>
          </p:txBody>
        </p:sp>
      </p:grpSp>
      <p:sp>
        <p:nvSpPr>
          <p:cNvPr id="19" name="Rectangle 18">
            <a:extLst>
              <a:ext uri="{FF2B5EF4-FFF2-40B4-BE49-F238E27FC236}">
                <a16:creationId xmlns:a16="http://schemas.microsoft.com/office/drawing/2014/main" id="{E6B9B169-9294-4944-BB92-F445C9DB3EEE}"/>
              </a:ext>
            </a:extLst>
          </p:cNvPr>
          <p:cNvSpPr/>
          <p:nvPr/>
        </p:nvSpPr>
        <p:spPr>
          <a:xfrm>
            <a:off x="8194182" y="4540814"/>
            <a:ext cx="7221191" cy="97969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295699108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Image 27">
            <a:extLst>
              <a:ext uri="{FF2B5EF4-FFF2-40B4-BE49-F238E27FC236}">
                <a16:creationId xmlns:a16="http://schemas.microsoft.com/office/drawing/2014/main" id="{CB53EC4C-B7BE-4DCA-A2DF-D2E4D97F806B}"/>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1000"/>
                    </a14:imgEffect>
                  </a14:imgLayer>
                </a14:imgProps>
              </a:ext>
            </a:extLst>
          </a:blip>
          <a:srcRect l="52569" t="1121" r="729" b="23537"/>
          <a:stretch/>
        </p:blipFill>
        <p:spPr>
          <a:xfrm>
            <a:off x="9565948" y="700502"/>
            <a:ext cx="6595672" cy="5359469"/>
          </a:xfrm>
          <a:prstGeom prst="rect">
            <a:avLst/>
          </a:prstGeom>
        </p:spPr>
      </p:pic>
      <p:sp>
        <p:nvSpPr>
          <p:cNvPr id="15" name="Rectangle 14">
            <a:extLst>
              <a:ext uri="{FF2B5EF4-FFF2-40B4-BE49-F238E27FC236}">
                <a16:creationId xmlns:a16="http://schemas.microsoft.com/office/drawing/2014/main" id="{F9350C3C-E037-49AA-B596-77AB3C71050E}"/>
              </a:ext>
            </a:extLst>
          </p:cNvPr>
          <p:cNvSpPr/>
          <p:nvPr/>
        </p:nvSpPr>
        <p:spPr>
          <a:xfrm>
            <a:off x="15577257" y="315950"/>
            <a:ext cx="2520165" cy="1175030"/>
          </a:xfrm>
          <a:prstGeom prst="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800" dirty="0">
                <a:effectLst>
                  <a:glow rad="127000">
                    <a:srgbClr val="00B050"/>
                  </a:glow>
                </a:effectLst>
              </a:rPr>
              <a:t>Pre-production</a:t>
            </a:r>
            <a:endParaRPr lang="fr-CA" sz="1600" dirty="0">
              <a:effectLst>
                <a:glow rad="127000">
                  <a:srgbClr val="318BB6"/>
                </a:glow>
              </a:effectLst>
            </a:endParaRPr>
          </a:p>
        </p:txBody>
      </p:sp>
      <mc:AlternateContent xmlns:mc="http://schemas.openxmlformats.org/markup-compatibility/2006" xmlns:a14="http://schemas.microsoft.com/office/drawing/2010/main">
        <mc:Choice Requires="a14">
          <p:sp>
            <p:nvSpPr>
              <p:cNvPr id="2" name="Titre 1">
                <a:extLst>
                  <a:ext uri="{FF2B5EF4-FFF2-40B4-BE49-F238E27FC236}">
                    <a16:creationId xmlns:a16="http://schemas.microsoft.com/office/drawing/2014/main" id="{E3C78655-ECC5-8971-01C0-CDD200CBB500}"/>
                  </a:ext>
                </a:extLst>
              </p:cNvPr>
              <p:cNvSpPr>
                <a:spLocks noGrp="1"/>
              </p:cNvSpPr>
              <p:nvPr>
                <p:ph type="title"/>
              </p:nvPr>
            </p:nvSpPr>
            <p:spPr>
              <a:xfrm>
                <a:off x="562644" y="547688"/>
                <a:ext cx="9148532" cy="1988345"/>
              </a:xfrm>
            </p:spPr>
            <p:txBody>
              <a:bodyPr>
                <a:normAutofit/>
              </a:bodyPr>
              <a:lstStyle/>
              <a:p>
                <a:r>
                  <a:rPr lang="en-GB" sz="5400" dirty="0">
                    <a:latin typeface="Arial" panose="020B0604020202020204" pitchFamily="34" charset="0"/>
                    <a:cs typeface="Arial" panose="020B0604020202020204" pitchFamily="34" charset="0"/>
                  </a:rPr>
                  <a:t>2) 40</a:t>
                </a:r>
                <a14:m>
                  <m:oMath xmlns:m="http://schemas.openxmlformats.org/officeDocument/2006/math">
                    <m:r>
                      <a:rPr lang="fr-CA" sz="5400" b="0" i="1" smtClean="0">
                        <a:latin typeface="Cambria Math" panose="02040503050406030204" pitchFamily="18" charset="0"/>
                        <a:cs typeface="Arial" panose="020B0604020202020204" pitchFamily="34" charset="0"/>
                      </a:rPr>
                      <m:t>×</m:t>
                    </m:r>
                  </m:oMath>
                </a14:m>
                <a:r>
                  <a:rPr lang="en-GB" sz="5400" dirty="0">
                    <a:latin typeface="Arial" panose="020B0604020202020204" pitchFamily="34" charset="0"/>
                    <a:cs typeface="Arial" panose="020B0604020202020204" pitchFamily="34" charset="0"/>
                  </a:rPr>
                  <a:t> 2.5 tonnes </a:t>
                </a:r>
                <a:r>
                  <a:rPr lang="en-GB" sz="5400" dirty="0" err="1">
                    <a:latin typeface="Arial" panose="020B0604020202020204" pitchFamily="34" charset="0"/>
                    <a:cs typeface="Arial" panose="020B0604020202020204" pitchFamily="34" charset="0"/>
                  </a:rPr>
                  <a:t>ReStoX</a:t>
                </a:r>
                <a:r>
                  <a:rPr lang="en-GB" sz="5400" dirty="0">
                    <a:latin typeface="Arial" panose="020B0604020202020204" pitchFamily="34" charset="0"/>
                    <a:cs typeface="Arial" panose="020B0604020202020204" pitchFamily="34" charset="0"/>
                  </a:rPr>
                  <a:t> in BAR expansion</a:t>
                </a:r>
              </a:p>
            </p:txBody>
          </p:sp>
        </mc:Choice>
        <mc:Fallback xmlns="">
          <p:sp>
            <p:nvSpPr>
              <p:cNvPr id="2" name="Titre 1">
                <a:extLst>
                  <a:ext uri="{FF2B5EF4-FFF2-40B4-BE49-F238E27FC236}">
                    <a16:creationId xmlns:a16="http://schemas.microsoft.com/office/drawing/2014/main" id="{E3C78655-ECC5-8971-01C0-CDD200CBB500}"/>
                  </a:ext>
                </a:extLst>
              </p:cNvPr>
              <p:cNvSpPr>
                <a:spLocks noGrp="1" noRot="1" noChangeAspect="1" noMove="1" noResize="1" noEditPoints="1" noAdjustHandles="1" noChangeArrowheads="1" noChangeShapeType="1" noTextEdit="1"/>
              </p:cNvSpPr>
              <p:nvPr>
                <p:ph type="title"/>
              </p:nvPr>
            </p:nvSpPr>
            <p:spPr>
              <a:xfrm>
                <a:off x="562644" y="547688"/>
                <a:ext cx="9148532" cy="1988345"/>
              </a:xfrm>
              <a:blipFill>
                <a:blip r:embed="rId5"/>
                <a:stretch>
                  <a:fillRect l="-3531" t="-2147" r="-2931" b="-8282"/>
                </a:stretch>
              </a:blipFill>
            </p:spPr>
            <p:txBody>
              <a:bodyPr/>
              <a:lstStyle/>
              <a:p>
                <a:r>
                  <a:rPr lang="fr-CA">
                    <a:noFill/>
                  </a:rPr>
                  <a:t> </a:t>
                </a:r>
              </a:p>
            </p:txBody>
          </p:sp>
        </mc:Fallback>
      </mc:AlternateContent>
      <p:sp>
        <p:nvSpPr>
          <p:cNvPr id="20" name="Rectangle 19">
            <a:extLst>
              <a:ext uri="{FF2B5EF4-FFF2-40B4-BE49-F238E27FC236}">
                <a16:creationId xmlns:a16="http://schemas.microsoft.com/office/drawing/2014/main" id="{7C1283C1-BAAB-405F-9DE0-FF8B3E38E408}"/>
              </a:ext>
            </a:extLst>
          </p:cNvPr>
          <p:cNvSpPr/>
          <p:nvPr/>
        </p:nvSpPr>
        <p:spPr>
          <a:xfrm>
            <a:off x="0" y="-35364"/>
            <a:ext cx="18288000" cy="168713"/>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84998D34-CAFE-4B79-9198-7CD58B935621}"/>
              </a:ext>
            </a:extLst>
          </p:cNvPr>
          <p:cNvSpPr/>
          <p:nvPr/>
        </p:nvSpPr>
        <p:spPr>
          <a:xfrm>
            <a:off x="0" y="9733002"/>
            <a:ext cx="18288000" cy="560996"/>
          </a:xfrm>
          <a:prstGeom prst="rect">
            <a:avLst/>
          </a:prstGeom>
          <a:gradFill flip="none" rotWithShape="1">
            <a:gsLst>
              <a:gs pos="0">
                <a:srgbClr val="318BB6"/>
              </a:gs>
              <a:gs pos="100000">
                <a:schemeClr val="tx1"/>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5AB33C51-3065-42BA-9C82-59BC5223A235}"/>
              </a:ext>
            </a:extLst>
          </p:cNvPr>
          <p:cNvSpPr txBox="1"/>
          <p:nvPr/>
        </p:nvSpPr>
        <p:spPr>
          <a:xfrm>
            <a:off x="285750" y="9828834"/>
            <a:ext cx="3524250" cy="369332"/>
          </a:xfrm>
          <a:prstGeom prst="rect">
            <a:avLst/>
          </a:prstGeom>
          <a:noFill/>
        </p:spPr>
        <p:txBody>
          <a:bodyPr wrap="square">
            <a:spAutoFit/>
          </a:bodyPr>
          <a:lstStyle/>
          <a:p>
            <a:r>
              <a:rPr lang="fr-CA" dirty="0">
                <a:solidFill>
                  <a:schemeClr val="bg1"/>
                </a:solidFill>
                <a:latin typeface="Arial" panose="020B0604020202020204" pitchFamily="34" charset="0"/>
                <a:cs typeface="Arial" panose="020B0604020202020204" pitchFamily="34" charset="0"/>
              </a:rPr>
              <a:t>Frédéric Girard</a:t>
            </a:r>
            <a:endParaRPr lang="fr-FR" dirty="0">
              <a:solidFill>
                <a:schemeClr val="bg1"/>
              </a:solidFill>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0997844F-F477-4156-958F-2C1D6A093A24}"/>
              </a:ext>
            </a:extLst>
          </p:cNvPr>
          <p:cNvSpPr txBox="1"/>
          <p:nvPr/>
        </p:nvSpPr>
        <p:spPr>
          <a:xfrm>
            <a:off x="5911468" y="9828834"/>
            <a:ext cx="6344032" cy="369332"/>
          </a:xfrm>
          <a:prstGeom prst="rect">
            <a:avLst/>
          </a:prstGeom>
          <a:noFill/>
        </p:spPr>
        <p:txBody>
          <a:bodyPr wrap="square">
            <a:spAutoFit/>
          </a:bodyPr>
          <a:lstStyle/>
          <a:p>
            <a:pPr algn="ctr"/>
            <a:r>
              <a:rPr lang="en-CA" dirty="0">
                <a:solidFill>
                  <a:schemeClr val="bg1"/>
                </a:solidFill>
                <a:latin typeface="Arial" panose="020B0604020202020204" pitchFamily="34" charset="0"/>
                <a:cs typeface="Arial" panose="020B0604020202020204" pitchFamily="34" charset="0"/>
              </a:rPr>
              <a:t>XLZD Collaboration Meeting - Zürich 2026</a:t>
            </a:r>
          </a:p>
        </p:txBody>
      </p:sp>
      <p:sp>
        <p:nvSpPr>
          <p:cNvPr id="14" name="Espace réservé du numéro de diapositive 9">
            <a:extLst>
              <a:ext uri="{FF2B5EF4-FFF2-40B4-BE49-F238E27FC236}">
                <a16:creationId xmlns:a16="http://schemas.microsoft.com/office/drawing/2014/main" id="{0D26BA5F-CFDA-4414-931E-BB896A1E8E95}"/>
              </a:ext>
            </a:extLst>
          </p:cNvPr>
          <p:cNvSpPr>
            <a:spLocks noGrp="1"/>
          </p:cNvSpPr>
          <p:nvPr>
            <p:ph type="sldNum" sz="quarter" idx="12"/>
          </p:nvPr>
        </p:nvSpPr>
        <p:spPr>
          <a:xfrm>
            <a:off x="16458715" y="9733002"/>
            <a:ext cx="1829285" cy="560996"/>
          </a:xfrm>
          <a:noFill/>
        </p:spPr>
        <p:txBody>
          <a:bodyPr lIns="0" rIns="360000"/>
          <a:lstStyle/>
          <a:p>
            <a:fld id="{9B1ADF08-F4B8-410D-92DC-DA651EF03278}" type="slidenum">
              <a:rPr lang="en-CA" sz="2800">
                <a:solidFill>
                  <a:schemeClr val="bg1"/>
                </a:solidFill>
                <a:latin typeface="Arial" panose="020B0604020202020204" pitchFamily="34" charset="0"/>
                <a:cs typeface="Arial" panose="020B0604020202020204" pitchFamily="34" charset="0"/>
              </a:rPr>
              <a:t>9</a:t>
            </a:fld>
            <a:endParaRPr lang="en-CA" sz="2800" dirty="0">
              <a:solidFill>
                <a:schemeClr val="bg1"/>
              </a:solidFill>
              <a:latin typeface="Arial" panose="020B0604020202020204" pitchFamily="34" charset="0"/>
              <a:cs typeface="Arial" panose="020B0604020202020204" pitchFamily="34" charset="0"/>
            </a:endParaRPr>
          </a:p>
        </p:txBody>
      </p:sp>
      <p:pic>
        <p:nvPicPr>
          <p:cNvPr id="33" name="Image 32">
            <a:extLst>
              <a:ext uri="{FF2B5EF4-FFF2-40B4-BE49-F238E27FC236}">
                <a16:creationId xmlns:a16="http://schemas.microsoft.com/office/drawing/2014/main" id="{C864BF75-26E7-4889-8668-872662745D0A}"/>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1000"/>
                    </a14:imgEffect>
                  </a14:imgLayer>
                </a14:imgProps>
              </a:ext>
            </a:extLst>
          </a:blip>
          <a:srcRect l="626" t="1121" r="47817"/>
          <a:stretch/>
        </p:blipFill>
        <p:spPr>
          <a:xfrm>
            <a:off x="1295401" y="2444597"/>
            <a:ext cx="7281426" cy="7033831"/>
          </a:xfrm>
          <a:prstGeom prst="rect">
            <a:avLst/>
          </a:prstGeom>
        </p:spPr>
      </p:pic>
      <p:pic>
        <p:nvPicPr>
          <p:cNvPr id="37" name="Image 36">
            <a:extLst>
              <a:ext uri="{FF2B5EF4-FFF2-40B4-BE49-F238E27FC236}">
                <a16:creationId xmlns:a16="http://schemas.microsoft.com/office/drawing/2014/main" id="{42890BF1-9139-445F-868E-6D446ED8F861}"/>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100000"/>
                    </a14:imgEffect>
                  </a14:imgLayer>
                </a14:imgProps>
              </a:ext>
            </a:extLst>
          </a:blip>
          <a:stretch>
            <a:fillRect/>
          </a:stretch>
        </p:blipFill>
        <p:spPr>
          <a:xfrm>
            <a:off x="9693002" y="5876812"/>
            <a:ext cx="6595672" cy="3601616"/>
          </a:xfrm>
          <a:prstGeom prst="rect">
            <a:avLst/>
          </a:prstGeom>
        </p:spPr>
      </p:pic>
    </p:spTree>
    <p:extLst>
      <p:ext uri="{BB962C8B-B14F-4D97-AF65-F5344CB8AC3E}">
        <p14:creationId xmlns:p14="http://schemas.microsoft.com/office/powerpoint/2010/main" val="167901835"/>
      </p:ext>
    </p:extLst>
  </p:cSld>
  <p:clrMapOvr>
    <a:masterClrMapping/>
  </p:clrMapOvr>
  <p:transition>
    <p:fade/>
  </p:transition>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7740</TotalTime>
  <Words>4076</Words>
  <Application>Microsoft Office PowerPoint</Application>
  <PresentationFormat>Personnalisé</PresentationFormat>
  <Paragraphs>437</Paragraphs>
  <Slides>19</Slides>
  <Notes>18</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19</vt:i4>
      </vt:variant>
    </vt:vector>
  </HeadingPairs>
  <TitlesOfParts>
    <vt:vector size="26" baseType="lpstr">
      <vt:lpstr>Arial</vt:lpstr>
      <vt:lpstr>Calibri</vt:lpstr>
      <vt:lpstr>Calibri Light</vt:lpstr>
      <vt:lpstr>Cambria Math</vt:lpstr>
      <vt:lpstr>Copperplate Gothic Bold</vt:lpstr>
      <vt:lpstr>Muli Regular</vt:lpstr>
      <vt:lpstr>Thème Office</vt:lpstr>
      <vt:lpstr>Exploring Concepts for ReStoX at SNOLAB</vt:lpstr>
      <vt:lpstr>XLZD at SNOLAB</vt:lpstr>
      <vt:lpstr>Xenon Recovery and Storage at SNOLAB</vt:lpstr>
      <vt:lpstr>Xenon Recovery and Storage at SNOLAB</vt:lpstr>
      <vt:lpstr>LN2 production at SNOLAB</vt:lpstr>
      <vt:lpstr>1) 6× 16.7 tonnes ReStoX in Cube Hall</vt:lpstr>
      <vt:lpstr>1) 6× 16.7 tonnes ReStoX in Cube Hall</vt:lpstr>
      <vt:lpstr>2) 40× 2.5 tonnes ReStoX in BAR expansion</vt:lpstr>
      <vt:lpstr>2) 40× 2.5 tonnes ReStoX in BAR expansion</vt:lpstr>
      <vt:lpstr>2) 40× 2.5 tonnes ReStoX in BAR expansion</vt:lpstr>
      <vt:lpstr>4) Hybrid Scheme</vt:lpstr>
      <vt:lpstr>4) Hybrid (14× 2.5 tonnes ReStoX + 14× 4.4 tonnes pressure vessel)</vt:lpstr>
      <vt:lpstr>4) Hybrid (14× 2.5 tonnes ReStoX + 14× 4.4 tonnes pressure vessel)</vt:lpstr>
      <vt:lpstr>4) Hybrid (14× 2.5 tonnes ReStoX + 14× 4.4 tonnes pressure vessel)</vt:lpstr>
      <vt:lpstr>Footprint</vt:lpstr>
      <vt:lpstr>Présentation PowerPoint</vt:lpstr>
      <vt:lpstr>Xenon Recovery and Storage at SNOLAB</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XLZD Hardware R&amp;D and the challenges of large detectors</dc:title>
  <dc:creator>Frédéric Girard</dc:creator>
  <cp:lastModifiedBy>Frédéric Girard</cp:lastModifiedBy>
  <cp:revision>186</cp:revision>
  <dcterms:created xsi:type="dcterms:W3CDTF">2024-12-02T10:29:20Z</dcterms:created>
  <dcterms:modified xsi:type="dcterms:W3CDTF">2026-06-28T13:29:12Z</dcterms:modified>
</cp:coreProperties>
</file>