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77" r:id="rId5"/>
    <p:sldId id="259" r:id="rId6"/>
    <p:sldId id="275" r:id="rId7"/>
    <p:sldId id="264" r:id="rId8"/>
    <p:sldId id="261" r:id="rId9"/>
    <p:sldId id="263" r:id="rId10"/>
    <p:sldId id="273" r:id="rId11"/>
    <p:sldId id="265" r:id="rId12"/>
    <p:sldId id="267" r:id="rId13"/>
    <p:sldId id="268" r:id="rId14"/>
    <p:sldId id="269" r:id="rId15"/>
    <p:sldId id="270" r:id="rId16"/>
    <p:sldId id="271" r:id="rId17"/>
    <p:sldId id="260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25"/>
    <p:restoredTop sz="94624"/>
  </p:normalViewPr>
  <p:slideViewPr>
    <p:cSldViewPr snapToGrid="0">
      <p:cViewPr>
        <p:scale>
          <a:sx n="95" d="100"/>
          <a:sy n="95" d="100"/>
        </p:scale>
        <p:origin x="33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Possible comparison enriched / non-enriched</c:v>
                </c:pt>
                <c:pt idx="1">
                  <c:v>Importance of 10^28 yr</c:v>
                </c:pt>
                <c:pt idx="2">
                  <c:v>Possible deeper probes w/topology or barium</c:v>
                </c:pt>
                <c:pt idx="3">
                  <c:v>Possible dark matter synergy</c:v>
                </c:pt>
                <c:pt idx="4">
                  <c:v>Scalability of xenon TPCs</c:v>
                </c:pt>
                <c:pt idx="5">
                  <c:v>Need for multiple Isotopes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4</c:v>
                </c:pt>
                <c:pt idx="4">
                  <c:v>5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B3-6741-8F87-3D47E50803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20698944"/>
        <c:axId val="1720700656"/>
      </c:barChart>
      <c:catAx>
        <c:axId val="17206989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700656"/>
        <c:crosses val="autoZero"/>
        <c:auto val="1"/>
        <c:lblAlgn val="ctr"/>
        <c:lblOffset val="100"/>
        <c:noMultiLvlLbl val="0"/>
      </c:catAx>
      <c:valAx>
        <c:axId val="17207006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698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Sheet1!$A$12:$A$14</c:f>
              <c:strCache>
                <c:ptCount val="3"/>
                <c:pt idx="0">
                  <c:v>Intermediate scale gas TPC is good use</c:v>
                </c:pt>
                <c:pt idx="1">
                  <c:v>Discussion of mixing into LZ or XLZD</c:v>
                </c:pt>
                <c:pt idx="2">
                  <c:v>This xenon could be a distraction / leave it where it is</c:v>
                </c:pt>
              </c:strCache>
            </c:strRef>
          </c:cat>
          <c:val>
            <c:numRef>
              <c:f>Sheet1!$B$12:$B$14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E8-0440-BD5C-50C2C71D01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32280800"/>
        <c:axId val="1032264624"/>
      </c:barChart>
      <c:catAx>
        <c:axId val="1032280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2264624"/>
        <c:crosses val="autoZero"/>
        <c:auto val="1"/>
        <c:lblAlgn val="ctr"/>
        <c:lblOffset val="100"/>
        <c:noMultiLvlLbl val="0"/>
      </c:catAx>
      <c:valAx>
        <c:axId val="1032264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2280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Sheet1!$A$12:$A$14</c:f>
              <c:strCache>
                <c:ptCount val="3"/>
                <c:pt idx="0">
                  <c:v>Intermediate scale gas TPC is good use</c:v>
                </c:pt>
                <c:pt idx="1">
                  <c:v>Discussion of mixing into LZ or XLZD</c:v>
                </c:pt>
                <c:pt idx="2">
                  <c:v>This xenon could be a distraction / leave it where it is</c:v>
                </c:pt>
              </c:strCache>
            </c:strRef>
          </c:cat>
          <c:val>
            <c:numRef>
              <c:f>Sheet1!$B$12:$B$14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E8-0440-BD5C-50C2C71D01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32280800"/>
        <c:axId val="1032264624"/>
      </c:barChart>
      <c:catAx>
        <c:axId val="1032280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2264624"/>
        <c:crosses val="autoZero"/>
        <c:auto val="1"/>
        <c:lblAlgn val="ctr"/>
        <c:lblOffset val="100"/>
        <c:noMultiLvlLbl val="0"/>
      </c:catAx>
      <c:valAx>
        <c:axId val="1032264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2280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9E088-ABD1-6443-9CBE-E9E6CCCDAE50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68388-9588-4544-B9F5-27C6A09EA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52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168388-9588-4544-B9F5-27C6A09EA0D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036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8CB85-077B-7942-5459-59EE6397F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18F8B4-E850-AFF5-A3F3-824C55D05F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5E3707-CC77-C540-B0AC-9FB77B740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573F-0583-3F42-9743-92BC9FBF3492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566BE-29D7-A9F4-03CD-BB45B8580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679A4-E6FD-7460-CEE9-1DA19CFE5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918E7-42A0-414F-8E3C-BB9F69398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129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51389-5854-E97A-5543-497B25A10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D8944-EBB3-FAF3-E3B2-730E02CDF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BB7621-068E-9D2B-435A-49E70F2CA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573F-0583-3F42-9743-92BC9FBF3492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B4BA8-5136-72E5-2351-9D9616057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1A52AC-6DAC-B6C9-1107-0C02DDB46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918E7-42A0-414F-8E3C-BB9F69398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90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B0911-D286-18D4-BF2A-1AFB6A9FF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64EA9B-8708-200B-07E9-8EF62162C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DD12C-9594-5123-F8FD-59E3EE15C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573F-0583-3F42-9743-92BC9FBF3492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DE50A-1C1E-4551-4A9D-D089A8598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F73F5-ACE5-FF40-23CE-30C2E0A9D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918E7-42A0-414F-8E3C-BB9F69398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619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10B84-B463-2435-14D9-C29665125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7E2AA-AE68-CEAA-6AAC-7114D38871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A887E1-3F1A-F1B7-91D6-577587D622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B198C4-75BF-9A64-FFF7-A19EBE7F0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573F-0583-3F42-9743-92BC9FBF3492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1285F1-F5F4-D89E-8A99-20CAAA24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639E07-6547-FAC1-3592-F938EE39B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918E7-42A0-414F-8E3C-BB9F69398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951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A1480-B981-61D0-1C91-1E1693135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14FB87-1287-1112-C2A0-6D8EF39235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DA48CF-C7BA-159F-319E-6D2905E9CF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AE7D1D-4770-2CB6-03CD-28600BA2DC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DD60B1-AB89-64BF-E485-C428C2602E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0C2BC2-F84F-3D38-85F5-E1886272D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573F-0583-3F42-9743-92BC9FBF3492}" type="datetimeFigureOut">
              <a:rPr lang="en-US" smtClean="0"/>
              <a:t>9/16/26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BEDB9F-5BD6-78A5-68E9-1C08985B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A0A706-14CD-75B5-4D90-E7312C359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918E7-42A0-414F-8E3C-BB9F69398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38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9071F-4B0B-8FE1-2152-7F4FF75B6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D0A661-A68E-4106-FAE1-AFF33A4EC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573F-0583-3F42-9743-92BC9FBF3492}" type="datetimeFigureOut">
              <a:rPr lang="en-US" smtClean="0"/>
              <a:t>9/16/26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B85C35-E7FB-2AA6-8639-22BD387FF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A246F5-9480-1F5F-F831-A826FBCDA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918E7-42A0-414F-8E3C-BB9F69398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815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B746CE-F5E8-95D4-6E39-9606CD2F3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573F-0583-3F42-9743-92BC9FBF3492}" type="datetimeFigureOut">
              <a:rPr lang="en-US" smtClean="0"/>
              <a:t>9/16/26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314873-F559-661A-E3C0-BE63BEB9D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7E8AA3-8FC0-B4EE-E1C1-650DA50CD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918E7-42A0-414F-8E3C-BB9F69398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874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0FBF8-EA72-AB2F-50B3-FFAED1F56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0E07E-2E6B-849D-2B8B-72B3D210E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EA9E7-970D-CD36-28C9-D19FE04403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B30432-47A3-030A-012B-EA321A26C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573F-0583-3F42-9743-92BC9FBF3492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273473-BF4D-FA59-9A09-E51054898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59B628-7455-B005-7715-1657B2164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918E7-42A0-414F-8E3C-BB9F69398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403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F1233-85D9-E89D-FFB3-02BCAEC43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8E19E3-9F01-BAD5-2B34-2D37A03A02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47E9F2-0635-0BCA-3FF0-D929C65274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C166FD-3221-B667-6813-F84F070E5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573F-0583-3F42-9743-92BC9FBF3492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5A5EFA-BFFA-0BFD-CAC4-5C5328F43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148650-2B29-861F-58E6-4A96CCE52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918E7-42A0-414F-8E3C-BB9F69398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22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218AE-9508-4587-FAC9-C58C42DCE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1843F5-23F0-E08C-C44F-5D9D0E6077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FFF5-BE54-F48E-E912-D2E61AA29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573F-0583-3F42-9743-92BC9FBF3492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05DFD-B316-CB2C-515C-4499F6C24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29AFE9-71EC-4493-F02A-C674E8C0C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918E7-42A0-414F-8E3C-BB9F69398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6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23C538-198D-5F33-B65E-B750C29B30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ED9AF3-6E17-09C3-7003-547B03C7D8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6C8375-2FA8-6A59-3D38-C49717A2D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9573F-0583-3F42-9743-92BC9FBF3492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039A7-7148-5329-13BF-981E5D5AF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3FAE9B-DDD2-2C8D-78DA-8FBA45859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918E7-42A0-414F-8E3C-BB9F69398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300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4317D7-F4B0-0DD6-9B5B-007CB9333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B02FE9-7661-5F98-D390-1662B31186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050DA-9857-C72F-5E63-EA803F1E0D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E9573F-0583-3F42-9743-92BC9FBF3492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62B3F-3F93-671B-4ED3-DA74DB16F6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AAE84-D674-7DE8-BB87-E515E604EE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1918E7-42A0-414F-8E3C-BB9F69398E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9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886B6-F691-4B87-0312-C3B81C9EEF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Closeout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C32DFB-4A7B-FFDE-5907-9B9B6AD354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BJPJ</a:t>
            </a:r>
          </a:p>
        </p:txBody>
      </p:sp>
    </p:spTree>
    <p:extLst>
      <p:ext uri="{BB962C8B-B14F-4D97-AF65-F5344CB8AC3E}">
        <p14:creationId xmlns:p14="http://schemas.microsoft.com/office/powerpoint/2010/main" val="2446973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C05B5-DD0B-28B8-7B4A-B0A95C6C9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52BB8-B1A0-99D0-E541-A8E6A81DF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D37209-C795-2D4B-35E8-19729D93E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5125"/>
            <a:ext cx="12192000" cy="602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386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0109AD-3498-3003-9527-C0708B40E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35B4D-1507-EC0D-D387-0BC9C09C0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433B2-8775-4B4B-E268-B8F33CE3B8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873850-FE7F-A692-7F6A-302186F2B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65125"/>
            <a:ext cx="12192000" cy="6025012"/>
          </a:xfrm>
          <a:prstGeom prst="rect">
            <a:avLst/>
          </a:prstGeom>
        </p:spPr>
      </p:pic>
      <p:pic>
        <p:nvPicPr>
          <p:cNvPr id="1026" name="Picture 2" descr="Mission Accomplished Rubber Stamp Seal Vector 23089000 Vector Art at  Vecteezy">
            <a:extLst>
              <a:ext uri="{FF2B5EF4-FFF2-40B4-BE49-F238E27FC236}">
                <a16:creationId xmlns:a16="http://schemas.microsoft.com/office/drawing/2014/main" id="{F96BF190-28BD-A855-354C-07100C1D3B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123" y="763547"/>
            <a:ext cx="6369312" cy="382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2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B68EE-B527-01A8-47BB-2216C20EE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383B8-FDB7-28A8-677D-0AC605CE27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BC48E16-27A7-9617-B4C6-B722CA219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0597"/>
            <a:ext cx="12317506" cy="692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122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86B7A-3B52-C047-EF67-4E36740D1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we actually achieve anything, though?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03852-8969-4A0D-AA4D-3BA11B140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879" y="1952525"/>
            <a:ext cx="10515600" cy="3711555"/>
          </a:xfrm>
        </p:spPr>
        <p:txBody>
          <a:bodyPr/>
          <a:lstStyle/>
          <a:p>
            <a:r>
              <a:rPr lang="en-US" dirty="0"/>
              <a:t>This meeting, we tried to understand peoples visions for the direction of our field through the pathfinder discussions, rather than through </a:t>
            </a:r>
            <a:r>
              <a:rPr lang="en-US" dirty="0" err="1"/>
              <a:t>mentimeter</a:t>
            </a:r>
            <a:r>
              <a:rPr lang="en-US" dirty="0"/>
              <a:t> polls.</a:t>
            </a:r>
          </a:p>
          <a:p>
            <a:endParaRPr lang="en-US" dirty="0"/>
          </a:p>
          <a:p>
            <a:r>
              <a:rPr lang="en-US" dirty="0"/>
              <a:t>This gives more opportunity for dialog.</a:t>
            </a:r>
          </a:p>
          <a:p>
            <a:endParaRPr lang="en-US" dirty="0"/>
          </a:p>
        </p:txBody>
      </p:sp>
      <p:pic>
        <p:nvPicPr>
          <p:cNvPr id="2050" name="Picture 2" descr="David Bohm - Wikipedia">
            <a:extLst>
              <a:ext uri="{FF2B5EF4-FFF2-40B4-BE49-F238E27FC236}">
                <a16:creationId xmlns:a16="http://schemas.microsoft.com/office/drawing/2014/main" id="{902D4614-167B-D1E2-C3A5-65BDB3083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408" y="3125165"/>
            <a:ext cx="2406609" cy="3553105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F8F6A13-9317-2D8E-043A-738925389FE4}"/>
              </a:ext>
            </a:extLst>
          </p:cNvPr>
          <p:cNvSpPr txBox="1"/>
          <p:nvPr/>
        </p:nvSpPr>
        <p:spPr>
          <a:xfrm>
            <a:off x="1219088" y="5247845"/>
            <a:ext cx="60998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"In Nature nothing remains constant. Everything is in a perpetual state of transformation, motion and change." ~ David Bohm</a:t>
            </a:r>
          </a:p>
        </p:txBody>
      </p:sp>
    </p:spTree>
    <p:extLst>
      <p:ext uri="{BB962C8B-B14F-4D97-AF65-F5344CB8AC3E}">
        <p14:creationId xmlns:p14="http://schemas.microsoft.com/office/powerpoint/2010/main" val="786744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5987C-1493-D20F-4C49-D2590A8D3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7DE6E19D-22CC-99B4-3B15-BFA01D21BA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41" t="49838"/>
          <a:stretch/>
        </p:blipFill>
        <p:spPr>
          <a:xfrm>
            <a:off x="127322" y="156777"/>
            <a:ext cx="9502815" cy="361997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" name="Content Placeholder 4" descr="A group of people sitting in a room&#10;&#10;AI-generated content may be incorrect.">
            <a:extLst>
              <a:ext uri="{FF2B5EF4-FFF2-40B4-BE49-F238E27FC236}">
                <a16:creationId xmlns:a16="http://schemas.microsoft.com/office/drawing/2014/main" id="{00C0EE0F-130E-5E2D-60DB-CB48715820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41835"/>
          <a:stretch/>
        </p:blipFill>
        <p:spPr>
          <a:xfrm>
            <a:off x="4351344" y="3429000"/>
            <a:ext cx="7713334" cy="3364822"/>
          </a:xfr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78714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8ED09CF-39AE-5A83-BCE1-689EEED38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149" y="681037"/>
            <a:ext cx="12098676" cy="5048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132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22785-7A0B-24BE-7D00-38AB185A3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D9658CD-9408-C705-1E9D-D7B365DAD2AD}"/>
              </a:ext>
            </a:extLst>
          </p:cNvPr>
          <p:cNvGrpSpPr/>
          <p:nvPr/>
        </p:nvGrpSpPr>
        <p:grpSpPr>
          <a:xfrm>
            <a:off x="743548" y="566827"/>
            <a:ext cx="11058373" cy="5926048"/>
            <a:chOff x="743548" y="566827"/>
            <a:chExt cx="8864183" cy="4750208"/>
          </a:xfrm>
        </p:grpSpPr>
        <p:graphicFrame>
          <p:nvGraphicFramePr>
            <p:cNvPr id="10" name="Chart 9">
              <a:extLst>
                <a:ext uri="{FF2B5EF4-FFF2-40B4-BE49-F238E27FC236}">
                  <a16:creationId xmlns:a16="http://schemas.microsoft.com/office/drawing/2014/main" id="{D840C09F-BA64-0799-56B3-4B89C7ECB46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328660671"/>
                </p:ext>
              </p:extLst>
            </p:nvPr>
          </p:nvGraphicFramePr>
          <p:xfrm>
            <a:off x="743548" y="566827"/>
            <a:ext cx="8864183" cy="438087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0ADC911-6730-FBE7-3EFD-51A573B6A92E}"/>
                </a:ext>
              </a:extLst>
            </p:cNvPr>
            <p:cNvSpPr txBox="1"/>
            <p:nvPr/>
          </p:nvSpPr>
          <p:spPr>
            <a:xfrm>
              <a:off x="5943885" y="4947703"/>
              <a:ext cx="19814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Groups answering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6824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CF27D-8C59-6457-3304-DD42F8645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8A5B6-FAC1-7CB6-AC78-1AE541486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580D03-8ABB-ED04-5EA9-60A0020FB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010" y="776528"/>
            <a:ext cx="11280065" cy="5126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985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D422D-928B-3F0E-E86B-86102A75A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505E6-0D4E-CB09-F88D-82D2BBBB9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A45D1-1716-84F3-E89D-CB3C2BEAE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EC2C29-6FF4-68CF-EF06-D8B9622B91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768" y="637632"/>
            <a:ext cx="9574326" cy="43513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EFE9E4-716E-1C86-26F2-244B7BF24276}"/>
              </a:ext>
            </a:extLst>
          </p:cNvPr>
          <p:cNvSpPr txBox="1"/>
          <p:nvPr/>
        </p:nvSpPr>
        <p:spPr>
          <a:xfrm>
            <a:off x="3686330" y="4201607"/>
            <a:ext cx="81696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We all know the technical pro’s and con’s, though we mostly agree that technically all approaches can in principle reach 10</a:t>
            </a:r>
            <a:r>
              <a:rPr lang="en-US" baseline="30000" dirty="0">
                <a:solidFill>
                  <a:srgbClr val="7030A0"/>
                </a:solidFill>
              </a:rPr>
              <a:t>28</a:t>
            </a:r>
            <a:r>
              <a:rPr lang="en-US" dirty="0">
                <a:solidFill>
                  <a:srgbClr val="7030A0"/>
                </a:solidFill>
              </a:rPr>
              <a:t> yr (per vote last meeting)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Preferences are motivated by 1) sociological factors and 2)  perceptions about which program is more likely to successfully proceed for the long haul, without hitting the chopping block.</a:t>
            </a:r>
          </a:p>
          <a:p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Most groups did not engage with the “what would it take” question directly, but several outlined some of the sociological points they think are important.</a:t>
            </a:r>
          </a:p>
        </p:txBody>
      </p:sp>
    </p:spTree>
    <p:extLst>
      <p:ext uri="{BB962C8B-B14F-4D97-AF65-F5344CB8AC3E}">
        <p14:creationId xmlns:p14="http://schemas.microsoft.com/office/powerpoint/2010/main" val="40379263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45587-C3CC-2602-FC27-595A068CA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“non-technical” factors highlighted: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B9145-445E-98F8-38CE-C9A1D0A22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Major physics goal needs to be compelling (in this context, we mostly agree 10^28 yr is so) (2~3 groups).</a:t>
            </a:r>
          </a:p>
          <a:p>
            <a:pPr>
              <a:buNone/>
            </a:pPr>
            <a:endParaRPr lang="en-US" sz="160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>
              <a:buNone/>
            </a:pP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Timeliness of delivery of primary physics goal is important (3 groups)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buNone/>
            </a:pPr>
            <a:endParaRPr lang="en-US" sz="160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>
              <a:buNone/>
            </a:pP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Intermediate timescale scientific milestones needed to maintain engagement for the long period and many generations of trainees required for delivery (2 groups).</a:t>
            </a:r>
          </a:p>
          <a:p>
            <a:pPr>
              <a:buNone/>
            </a:pPr>
            <a:endParaRPr lang="en-US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>
              <a:buNone/>
            </a:pP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Scientists are motivated by having something interesting to do in an experiment, and opportunity to apply their skills in meaningful ways (3 groups)</a:t>
            </a:r>
          </a:p>
          <a:p>
            <a:pPr>
              <a:buNone/>
            </a:pPr>
            <a:endParaRPr lang="en-US" sz="160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>
              <a:buNone/>
            </a:pP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Need an engaging project with leadership opportunities for young scientists, and paths for promotion within the collaboration and the field (2 groups).</a:t>
            </a:r>
          </a:p>
          <a:p>
            <a:pPr>
              <a:buNone/>
            </a:pPr>
            <a:endParaRPr lang="en-US" sz="160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>
              <a:buNone/>
            </a:pP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experiment needs to be part of a program that has R&amp;D opportunities and a pathway to the future (2 groups).</a:t>
            </a:r>
          </a:p>
          <a:p>
            <a:pPr>
              <a:buNone/>
            </a:pPr>
            <a:endParaRPr lang="en-US" sz="160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09021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37CBE-25FC-3B0F-EBF4-9C0AE342A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89567-AFEC-95D9-9449-3F798E834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1C90F5-CB25-49BA-50D7-953312AE3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572" y="1495188"/>
            <a:ext cx="9590855" cy="386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708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A0AF7-2BAC-A02B-7D46-BBB14D27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6866D54-A158-FAD7-A119-FA80D1937A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456208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08565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18634-7753-2159-E26B-B0FAAE81A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73570-D4BD-E51D-9EDE-597395B08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C856367-C742-5B90-F867-0B8790059CA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89DC2F3-9CAA-B386-2721-2598922609CC}"/>
              </a:ext>
            </a:extLst>
          </p:cNvPr>
          <p:cNvSpPr txBox="1"/>
          <p:nvPr/>
        </p:nvSpPr>
        <p:spPr>
          <a:xfrm>
            <a:off x="5846163" y="4099810"/>
            <a:ext cx="51491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accent6">
                    <a:lumMod val="75000"/>
                  </a:schemeClr>
                </a:solidFill>
              </a:rPr>
              <a:t>(”discussion of”  = groups thought about it but questioned background environment in LZ and identified that resulting enrichment in XLZD would be small.)</a:t>
            </a:r>
          </a:p>
        </p:txBody>
      </p:sp>
    </p:spTree>
    <p:extLst>
      <p:ext uri="{BB962C8B-B14F-4D97-AF65-F5344CB8AC3E}">
        <p14:creationId xmlns:p14="http://schemas.microsoft.com/office/powerpoint/2010/main" val="40661525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E3AE2-4D8A-567B-59B4-81C46EB61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7D7E7-6F45-F563-8E50-145512AA2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818278-DA23-E42B-6B72-638A79F84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430" y="1350224"/>
            <a:ext cx="9389139" cy="415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326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9BD2E-D36E-8047-08A2-A2C674C05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Answers to this question are all over the map.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940AE-D14F-336F-9B26-36F9CE2043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Clear both from Q6 responses and from informal chats at this meeting that we don’t have consensus about whether we should even aim for consensus.</a:t>
            </a:r>
          </a:p>
          <a:p>
            <a:endParaRPr lang="en-US" dirty="0"/>
          </a:p>
          <a:p>
            <a:r>
              <a:rPr lang="en-US" dirty="0"/>
              <a:t>Answers to Q6 ranged over:</a:t>
            </a:r>
          </a:p>
          <a:p>
            <a:pPr lvl="1"/>
            <a:r>
              <a:rPr lang="en-US" dirty="0"/>
              <a:t>Aim to build a large consortium with sufficient person power to field a 10^28 yr experiment.</a:t>
            </a:r>
          </a:p>
          <a:p>
            <a:pPr lvl="1"/>
            <a:r>
              <a:rPr lang="en-US" dirty="0"/>
              <a:t>Determine a single experiment for everyone to join</a:t>
            </a:r>
          </a:p>
          <a:p>
            <a:pPr lvl="1"/>
            <a:r>
              <a:rPr lang="en-US" dirty="0"/>
              <a:t>Develop mutually supportive / synergistic R&amp;D programs</a:t>
            </a:r>
          </a:p>
          <a:p>
            <a:pPr lvl="1"/>
            <a:r>
              <a:rPr lang="en-US" dirty="0"/>
              <a:t>Outline a coherent program that supports all national interests, not necessarily within a single experiment</a:t>
            </a:r>
          </a:p>
          <a:p>
            <a:pPr lvl="1"/>
            <a:r>
              <a:rPr lang="en-US" dirty="0"/>
              <a:t>Make another community statement </a:t>
            </a:r>
          </a:p>
          <a:p>
            <a:pPr lvl="1"/>
            <a:r>
              <a:rPr lang="en-US" dirty="0"/>
              <a:t>Change perception that community does not want to / does not work together</a:t>
            </a:r>
          </a:p>
          <a:p>
            <a:pPr lvl="1"/>
            <a:r>
              <a:rPr lang="en-US" dirty="0"/>
              <a:t>Advocate to governments (funding agencies aren’t the ones who need convincing)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818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18D6B-9745-0605-A642-764DD76D2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762"/>
            <a:ext cx="10515600" cy="132556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79AFE-1F93-CE80-EA88-5CEEA4F54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8262"/>
            <a:ext cx="10515600" cy="4351338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CCC8AF-FCE0-FFB1-EEFA-0AF288CD4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22327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83DDCB-9A11-576A-BEA2-AD5EDB2E753B}"/>
              </a:ext>
            </a:extLst>
          </p:cNvPr>
          <p:cNvCxnSpPr/>
          <p:nvPr/>
        </p:nvCxnSpPr>
        <p:spPr>
          <a:xfrm>
            <a:off x="9088582" y="2372698"/>
            <a:ext cx="270163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D992E6F-9C84-D921-8EB4-FE1F0E301E4A}"/>
              </a:ext>
            </a:extLst>
          </p:cNvPr>
          <p:cNvCxnSpPr>
            <a:cxnSpLocks/>
          </p:cNvCxnSpPr>
          <p:nvPr/>
        </p:nvCxnSpPr>
        <p:spPr>
          <a:xfrm>
            <a:off x="328476" y="2698718"/>
            <a:ext cx="1146174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F04F214-BC5B-D658-8087-25030B408BF4}"/>
              </a:ext>
            </a:extLst>
          </p:cNvPr>
          <p:cNvCxnSpPr>
            <a:cxnSpLocks/>
          </p:cNvCxnSpPr>
          <p:nvPr/>
        </p:nvCxnSpPr>
        <p:spPr>
          <a:xfrm>
            <a:off x="328476" y="3016056"/>
            <a:ext cx="791269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A799D6-8754-0343-905D-2E1B12E78D9E}"/>
              </a:ext>
            </a:extLst>
          </p:cNvPr>
          <p:cNvCxnSpPr/>
          <p:nvPr/>
        </p:nvCxnSpPr>
        <p:spPr>
          <a:xfrm>
            <a:off x="1319514" y="2025570"/>
            <a:ext cx="1643605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896BAEA-EE05-A8B7-20F3-764E5423F4D6}"/>
              </a:ext>
            </a:extLst>
          </p:cNvPr>
          <p:cNvSpPr txBox="1"/>
          <p:nvPr/>
        </p:nvSpPr>
        <p:spPr>
          <a:xfrm>
            <a:off x="198699" y="6271036"/>
            <a:ext cx="117946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Could we have been better reflected in documents like this one, by being more coherent?</a:t>
            </a:r>
          </a:p>
        </p:txBody>
      </p:sp>
    </p:spTree>
    <p:extLst>
      <p:ext uri="{BB962C8B-B14F-4D97-AF65-F5344CB8AC3E}">
        <p14:creationId xmlns:p14="http://schemas.microsoft.com/office/powerpoint/2010/main" val="32331176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FE3A6-958A-3DC5-59C9-1BA31709B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04DD3-18F9-4F55-9851-A1D8C06F8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Answers to this question are all over the map.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176B4-BCAF-725E-C0BC-1F77D5FE1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Clear both from Q6 responses and from informal chats at this meeting that we don’t have consensus about whether we should even aim for consensus.</a:t>
            </a:r>
          </a:p>
          <a:p>
            <a:endParaRPr lang="en-US" dirty="0"/>
          </a:p>
          <a:p>
            <a:r>
              <a:rPr lang="en-US" dirty="0"/>
              <a:t>Answers to Q6 ranged over:</a:t>
            </a:r>
          </a:p>
          <a:p>
            <a:pPr lvl="1"/>
            <a:r>
              <a:rPr lang="en-US" dirty="0"/>
              <a:t>Aim to build a large consortium with sufficient person power to field a 10^28 yr experiment.</a:t>
            </a:r>
          </a:p>
          <a:p>
            <a:pPr lvl="1"/>
            <a:r>
              <a:rPr lang="en-US" dirty="0"/>
              <a:t>Develop mutually supportive / synergistic R&amp;D programs</a:t>
            </a:r>
          </a:p>
          <a:p>
            <a:pPr lvl="1"/>
            <a:r>
              <a:rPr lang="en-US" dirty="0"/>
              <a:t>Outline a coherent program that supports all national interests, not necessarily within a single experiment</a:t>
            </a:r>
          </a:p>
          <a:p>
            <a:pPr lvl="1"/>
            <a:r>
              <a:rPr lang="en-US" dirty="0"/>
              <a:t>Determine a single experiment for everyone to join</a:t>
            </a:r>
          </a:p>
          <a:p>
            <a:pPr lvl="1"/>
            <a:r>
              <a:rPr lang="en-US" dirty="0"/>
              <a:t>Make another community statement </a:t>
            </a:r>
          </a:p>
          <a:p>
            <a:pPr lvl="1"/>
            <a:r>
              <a:rPr lang="en-US" dirty="0"/>
              <a:t>Change perception that community does not want to / does not work together</a:t>
            </a:r>
          </a:p>
          <a:p>
            <a:pPr lvl="1"/>
            <a:r>
              <a:rPr lang="en-US" dirty="0"/>
              <a:t>Advocate to governments (funding agencies aren’t the ones who need convincing)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A48C1F-3231-67BB-1746-9409D33698C0}"/>
              </a:ext>
            </a:extLst>
          </p:cNvPr>
          <p:cNvSpPr txBox="1"/>
          <p:nvPr/>
        </p:nvSpPr>
        <p:spPr>
          <a:xfrm>
            <a:off x="198699" y="6081057"/>
            <a:ext cx="11794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Lets talk about this. Do we want another workshop? Do we want more documents? Is there hope to converge on a consistent vision?  Do we need one? </a:t>
            </a:r>
          </a:p>
        </p:txBody>
      </p:sp>
    </p:spTree>
    <p:extLst>
      <p:ext uri="{BB962C8B-B14F-4D97-AF65-F5344CB8AC3E}">
        <p14:creationId xmlns:p14="http://schemas.microsoft.com/office/powerpoint/2010/main" val="221586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880</TotalTime>
  <Words>623</Words>
  <Application>Microsoft Macintosh PowerPoint</Application>
  <PresentationFormat>Widescreen</PresentationFormat>
  <Paragraphs>53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Closeout</vt:lpstr>
      <vt:lpstr>PowerPoint Presentation</vt:lpstr>
      <vt:lpstr>PowerPoint Presentation</vt:lpstr>
      <vt:lpstr>PowerPoint Presentation</vt:lpstr>
      <vt:lpstr>Did we actually achieve anything, though?</vt:lpstr>
      <vt:lpstr>PowerPoint Presentation</vt:lpstr>
      <vt:lpstr>PowerPoint Presentation</vt:lpstr>
      <vt:lpstr> </vt:lpstr>
      <vt:lpstr>PowerPoint Presentation</vt:lpstr>
      <vt:lpstr>PowerPoint Presentation</vt:lpstr>
      <vt:lpstr>Key “non-technical” factors highlighted:</vt:lpstr>
      <vt:lpstr>PowerPoint Presentation</vt:lpstr>
      <vt:lpstr>PowerPoint Presentation</vt:lpstr>
      <vt:lpstr>PowerPoint Presentation</vt:lpstr>
      <vt:lpstr>PowerPoint Presentation</vt:lpstr>
      <vt:lpstr>Answers to this question are all over the map.</vt:lpstr>
      <vt:lpstr>PowerPoint Presentation</vt:lpstr>
      <vt:lpstr>Answers to this question are all over the map.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Jones, Benjamin</dc:creator>
  <cp:lastModifiedBy>Jones, Benjamin</cp:lastModifiedBy>
  <cp:revision>5</cp:revision>
  <dcterms:created xsi:type="dcterms:W3CDTF">2026-09-16T22:35:29Z</dcterms:created>
  <dcterms:modified xsi:type="dcterms:W3CDTF">2026-09-17T13:15:44Z</dcterms:modified>
</cp:coreProperties>
</file>