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4_C3FB7D88.xml" ContentType="application/vnd.ms-powerpoint.comments+xml"/>
  <Override PartName="/ppt/comments/modernComment_11F_A1A86F00.xml" ContentType="application/vnd.ms-powerpoint.comments+xml"/>
  <Override PartName="/ppt/comments/modernComment_124_6875386E.xml" ContentType="application/vnd.ms-powerpoint.comments+xml"/>
  <Override PartName="/ppt/comments/modernComment_122_5F7AFD5.xml" ContentType="application/vnd.ms-powerpoint.comments+xml"/>
  <Override PartName="/ppt/comments/modernComment_123_AF8060D5.xml" ContentType="application/vnd.ms-powerpoint.comments+xml"/>
  <Override PartName="/ppt/comments/modernComment_12A_DED7297B.xml" ContentType="application/vnd.ms-powerpoint.comments+xml"/>
  <Override PartName="/ppt/comments/modernComment_128_98FC39C5.xml" ContentType="application/vnd.ms-powerpoint.comments+xml"/>
  <Override PartName="/ppt/comments/modernComment_106_CF8DC272.xml" ContentType="application/vnd.ms-powerpoint.comments+xml"/>
  <Override PartName="/ppt/comments/modernComment_133_65212123.xml" ContentType="application/vnd.ms-powerpoint.comments+xml"/>
  <Override PartName="/ppt/comments/modernComment_115_FB6DE508.xml" ContentType="application/vnd.ms-powerpoint.comments+xml"/>
  <Override PartName="/ppt/comments/modernComment_11B_5A7424C3.xml" ContentType="application/vnd.ms-powerpoint.comments+xml"/>
  <Override PartName="/ppt/comments/modernComment_11A_6FC069BB.xml" ContentType="application/vnd.ms-powerpoint.comments+xml"/>
  <Override PartName="/ppt/comments/modernComment_135_89139460.xml" ContentType="application/vnd.ms-powerpoint.comments+xml"/>
  <Override PartName="/ppt/comments/modernComment_10C_3962B049.xml" ContentType="application/vnd.ms-powerpoint.comments+xml"/>
  <Override PartName="/ppt/comments/modernComment_12F_FAEFD274.xml" ContentType="application/vnd.ms-powerpoint.comments+xml"/>
  <Override PartName="/ppt/comments/modernComment_12C_71F8124C.xml" ContentType="application/vnd.ms-powerpoint.comments+xml"/>
  <Override PartName="/ppt/comments/modernComment_131_A36AB46D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60" r:id="rId3"/>
    <p:sldId id="261" r:id="rId4"/>
    <p:sldId id="306" r:id="rId5"/>
    <p:sldId id="294" r:id="rId6"/>
    <p:sldId id="279" r:id="rId7"/>
    <p:sldId id="287" r:id="rId8"/>
    <p:sldId id="292" r:id="rId9"/>
    <p:sldId id="290" r:id="rId10"/>
    <p:sldId id="288" r:id="rId11"/>
    <p:sldId id="289" r:id="rId12"/>
    <p:sldId id="291" r:id="rId13"/>
    <p:sldId id="297" r:id="rId14"/>
    <p:sldId id="298" r:id="rId15"/>
    <p:sldId id="296" r:id="rId16"/>
    <p:sldId id="262" r:id="rId17"/>
    <p:sldId id="307" r:id="rId18"/>
    <p:sldId id="277" r:id="rId19"/>
    <p:sldId id="283" r:id="rId20"/>
    <p:sldId id="282" r:id="rId21"/>
    <p:sldId id="309" r:id="rId22"/>
    <p:sldId id="266" r:id="rId23"/>
    <p:sldId id="268" r:id="rId24"/>
    <p:sldId id="280" r:id="rId25"/>
    <p:sldId id="303" r:id="rId26"/>
    <p:sldId id="311" r:id="rId27"/>
    <p:sldId id="300" r:id="rId28"/>
    <p:sldId id="313" r:id="rId29"/>
    <p:sldId id="305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498B0B-22AF-C2C5-B4C5-F377146C869B}" name="Dey, Enakshi" initials="DE" userId="S::exd4668@mavs.uta.edu::082ffb61-403d-4b2f-83f0-c5c17c375c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  <a:srgbClr val="941100"/>
    <a:srgbClr val="FF7E79"/>
    <a:srgbClr val="FF2600"/>
    <a:srgbClr val="EBEBEB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11"/>
    <p:restoredTop sz="96260"/>
  </p:normalViewPr>
  <p:slideViewPr>
    <p:cSldViewPr snapToGrid="0">
      <p:cViewPr varScale="1">
        <p:scale>
          <a:sx n="114" d="100"/>
          <a:sy n="114" d="100"/>
        </p:scale>
        <p:origin x="184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modernComment_10C_3962B0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D544575-AD51-4C49-8710-19554BBA6CE0}" authorId="{59498B0B-22AF-C2C5-B4C5-F377146C869B}" created="2026-09-11T09:47:03.705">
    <pc:sldMkLst xmlns:pc="http://schemas.microsoft.com/office/powerpoint/2013/main/command">
      <pc:docMk/>
      <pc:sldMk cId="962768969" sldId="268"/>
    </pc:sldMkLst>
    <p188:txBody>
      <a:bodyPr/>
      <a:lstStyle/>
      <a:p>
        <a:r>
          <a:rPr lang="en-US"/>
          <a:t>tell why we need SAM first and why the PET one didn't work</a:t>
        </a:r>
      </a:p>
    </p188:txBody>
  </p188:cm>
</p188:cmLst>
</file>

<file path=ppt/comments/modernComment_11A_6FC069B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920159-131A-ED4A-B484-A9229E8B4D5E}" authorId="{59498B0B-22AF-C2C5-B4C5-F377146C869B}" created="2026-09-11T09:43:36.308">
    <pc:sldMkLst xmlns:pc="http://schemas.microsoft.com/office/powerpoint/2013/main/command">
      <pc:docMk/>
      <pc:sldMk cId="1874880955" sldId="282"/>
    </pc:sldMkLst>
    <p188:txBody>
      <a:bodyPr/>
      <a:lstStyle/>
      <a:p>
        <a:r>
          <a:rPr lang="en-US"/>
          <a:t>show data plot</a:t>
        </a:r>
      </a:p>
    </p188:txBody>
  </p188:cm>
  <p188:cm id="{FDDBAE7C-7179-BB4C-A11E-EFF53EE14DA5}" authorId="{59498B0B-22AF-C2C5-B4C5-F377146C869B}" created="2026-09-14T15:44:25.051">
    <pc:sldMkLst xmlns:pc="http://schemas.microsoft.com/office/powerpoint/2013/main/command">
      <pc:docMk/>
      <pc:sldMk cId="1874880955" sldId="282"/>
    </pc:sldMkLst>
    <p188:txBody>
      <a:bodyPr/>
      <a:lstStyle/>
      <a:p>
        <a:r>
          <a:rPr lang="en-US"/>
          <a:t>put citation for each</a:t>
        </a:r>
      </a:p>
    </p188:txBody>
  </p188:cm>
</p188:cmLst>
</file>

<file path=ppt/comments/modernComment_11B_5A7424C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70B2143-56CA-7245-BB33-2CF76CB21A42}" authorId="{59498B0B-22AF-C2C5-B4C5-F377146C869B}" created="2026-09-11T09:43:17.247">
    <pc:sldMkLst xmlns:pc="http://schemas.microsoft.com/office/powerpoint/2013/main/command">
      <pc:docMk/>
      <pc:sldMk cId="1517561027" sldId="283"/>
    </pc:sldMkLst>
    <p188:txBody>
      <a:bodyPr/>
      <a:lstStyle/>
      <a:p>
        <a:r>
          <a:rPr lang="en-US"/>
          <a:t>use the liquid plot</a:t>
        </a:r>
      </a:p>
    </p188:txBody>
  </p188:cm>
</p188:cmLst>
</file>

<file path=ppt/comments/modernComment_11F_A1A86F0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E8FF33D-0DB9-2040-BBE5-5CBAE5A86BA9}" authorId="{59498B0B-22AF-C2C5-B4C5-F377146C869B}" created="2026-09-11T09:52:17.708">
    <pc:sldMkLst xmlns:pc="http://schemas.microsoft.com/office/powerpoint/2013/main/command">
      <pc:docMk/>
      <pc:sldMk cId="2955101275" sldId="287"/>
    </pc:sldMkLst>
    <p188:txBody>
      <a:bodyPr/>
      <a:lstStyle/>
      <a:p>
        <a:r>
          <a:rPr lang="en-US"/>
          <a:t>too many word
</a:t>
        </a:r>
      </a:p>
    </p188:txBody>
  </p188:cm>
  <p188:cm id="{0CD5AF3E-A1BB-4748-BA15-089D40E943B3}" authorId="{59498B0B-22AF-C2C5-B4C5-F377146C869B}" created="2026-09-14T15:32:30.636">
    <pc:sldMkLst xmlns:pc="http://schemas.microsoft.com/office/powerpoint/2013/main/command">
      <pc:docMk/>
      <pc:sldMk cId="2712170240" sldId="287"/>
    </pc:sldMkLst>
    <p188:txBody>
      <a:bodyPr/>
      <a:lstStyle/>
      <a:p>
        <a:r>
          <a:rPr lang="en-US"/>
          <a:t>ref -journal ref, authorship</a:t>
        </a:r>
      </a:p>
    </p188:txBody>
  </p188:cm>
  <p188:cm id="{B093EE0B-866C-A348-AC2F-41691ED7B37A}" authorId="{59498B0B-22AF-C2C5-B4C5-F377146C869B}" created="2026-09-15T12:46:33.708">
    <pc:sldMkLst xmlns:pc="http://schemas.microsoft.com/office/powerpoint/2013/main/command">
      <pc:docMk/>
      <pc:sldMk cId="2712170240" sldId="287"/>
    </pc:sldMkLst>
    <p188:txBody>
      <a:bodyPr/>
      <a:lstStyle/>
      <a:p>
        <a:r>
          <a:rPr lang="en-US"/>
          <a:t>Carleton</a:t>
        </a:r>
      </a:p>
    </p188:txBody>
  </p188:cm>
</p188:cmLst>
</file>

<file path=ppt/comments/modernComment_12A_DED7297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8B6D295-7734-B24A-A9AA-55576D419B6A}" authorId="{59498B0B-22AF-C2C5-B4C5-F377146C869B}" created="2026-09-14T15:35:54.064">
    <pc:sldMkLst xmlns:pc="http://schemas.microsoft.com/office/powerpoint/2013/main/command">
      <pc:docMk/>
      <pc:sldMk cId="3738642811" sldId="298"/>
    </pc:sldMkLst>
    <p188:txBody>
      <a:bodyPr/>
      <a:lstStyle/>
      <a:p>
        <a:r>
          <a:rPr lang="en-US"/>
          <a:t>no need to add that much detail, focus just on the detection</a:t>
        </a:r>
      </a:p>
    </p188:txBody>
  </p188:cm>
  <p188:cm id="{A2FC7022-0545-AC4C-9F08-666CC93D13FA}" authorId="{59498B0B-22AF-C2C5-B4C5-F377146C869B}" created="2026-09-14T15:36:07.309">
    <pc:sldMkLst xmlns:pc="http://schemas.microsoft.com/office/powerpoint/2013/main/command">
      <pc:docMk/>
      <pc:sldMk cId="3738642811" sldId="298"/>
    </pc:sldMkLst>
    <p188:txBody>
      <a:bodyPr/>
      <a:lstStyle/>
      <a:p>
        <a:r>
          <a:rPr lang="en-US"/>
          <a:t>fic the ref</a:t>
        </a:r>
      </a:p>
    </p188:txBody>
  </p188:cm>
  <p188:cm id="{D623F9D6-D648-974E-93F2-CDE61498F2C2}" authorId="{59498B0B-22AF-C2C5-B4C5-F377146C869B}" created="2026-09-15T12:48:24.583">
    <pc:sldMkLst xmlns:pc="http://schemas.microsoft.com/office/powerpoint/2013/main/command">
      <pc:docMk/>
      <pc:sldMk cId="3738642811" sldId="298"/>
    </pc:sldMkLst>
    <p188:txBody>
      <a:bodyPr/>
      <a:lstStyle/>
      <a:p>
        <a:r>
          <a:rPr lang="en-US"/>
          <a:t>CSU,COLORADO</a:t>
        </a:r>
      </a:p>
    </p188:txBody>
  </p188:cm>
</p188:cmLst>
</file>

<file path=ppt/comments/modernComment_12C_71F8124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9B63AB0-92CA-1F40-AFB8-191395D9C23D}" authorId="{59498B0B-22AF-C2C5-B4C5-F377146C869B}" created="2026-09-11T09:51:19.236">
    <pc:sldMkLst xmlns:pc="http://schemas.microsoft.com/office/powerpoint/2013/main/command">
      <pc:docMk/>
      <pc:sldMk cId="1912083020" sldId="300"/>
    </pc:sldMkLst>
    <p188:txBody>
      <a:bodyPr/>
      <a:lstStyle/>
      <a:p>
        <a:r>
          <a:rPr lang="en-US"/>
          <a:t>start the video at the start</a:t>
        </a:r>
      </a:p>
    </p188:txBody>
  </p188:cm>
  <p188:cm id="{AB10683D-87BB-1846-B93B-8A5C2E527C64}" authorId="{59498B0B-22AF-C2C5-B4C5-F377146C869B}" created="2026-09-14T15:54:19.702">
    <pc:sldMkLst xmlns:pc="http://schemas.microsoft.com/office/powerpoint/2013/main/command">
      <pc:docMk/>
      <pc:sldMk cId="1912083020" sldId="300"/>
    </pc:sldMkLst>
    <p188:txBody>
      <a:bodyPr/>
      <a:lstStyle/>
      <a:p>
        <a:r>
          <a:rPr lang="en-US"/>
          <a:t>Make the slide better fit with </a:t>
        </a:r>
      </a:p>
    </p188:txBody>
  </p188:cm>
  <p188:cm id="{5C547D06-5E97-0141-ABCF-0BC31CA5651C}" authorId="{59498B0B-22AF-C2C5-B4C5-F377146C869B}" created="2026-09-14T15:58:30.571">
    <pc:sldMkLst xmlns:pc="http://schemas.microsoft.com/office/powerpoint/2013/main/command">
      <pc:docMk/>
      <pc:sldMk cId="1912083020" sldId="300"/>
    </pc:sldMkLst>
    <p188:txBody>
      <a:bodyPr/>
      <a:lstStyle/>
      <a:p>
        <a:r>
          <a:rPr lang="en-US"/>
          <a:t>VBIT explain two aspect SMFI and RFC</a:t>
        </a:r>
      </a:p>
    </p188:txBody>
  </p188:cm>
</p188:cmLst>
</file>

<file path=ppt/comments/modernComment_12F_FAEFD27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F6A090F-8BBF-884D-BC4A-8F726204A737}" authorId="{59498B0B-22AF-C2C5-B4C5-F377146C869B}" created="2026-09-11T09:50:35.624">
    <pc:sldMkLst xmlns:pc="http://schemas.microsoft.com/office/powerpoint/2013/main/command">
      <pc:docMk/>
      <pc:sldMk cId="4210020980" sldId="303"/>
    </pc:sldMkLst>
    <p188:replyLst>
      <p188:reply id="{13ED9F7D-4F6F-0345-BB1C-CEEF2A45C2D3}" authorId="{59498B0B-22AF-C2C5-B4C5-F377146C869B}" created="2026-09-14T15:47:52.169">
        <p188:txBody>
          <a:bodyPr/>
          <a:lstStyle/>
          <a:p>
            <a:r>
              <a:rPr lang="en-US"/>
              <a:t>needs more explanantion</a:t>
            </a:r>
          </a:p>
        </p188:txBody>
      </p188:reply>
    </p188:replyLst>
    <p188:txBody>
      <a:bodyPr/>
      <a:lstStyle/>
      <a:p>
        <a:r>
          <a:rPr lang="en-US"/>
          <a:t>explain </a:t>
        </a:r>
      </a:p>
    </p188:txBody>
  </p188:cm>
  <p188:cm id="{9F2E8D93-6629-A545-B182-CC76DE0EE280}" authorId="{59498B0B-22AF-C2C5-B4C5-F377146C869B}" created="2026-09-14T15:57:36.934">
    <pc:sldMkLst xmlns:pc="http://schemas.microsoft.com/office/powerpoint/2013/main/command">
      <pc:docMk/>
      <pc:sldMk cId="4210020980" sldId="303"/>
    </pc:sldMkLst>
    <p188:txBody>
      <a:bodyPr/>
      <a:lstStyle/>
      <a:p>
        <a:r>
          <a:rPr lang="en-US"/>
          <a:t>Explain this as the need of SAM</a:t>
        </a:r>
      </a:p>
    </p188:txBody>
  </p188:cm>
</p188:cmLst>
</file>

<file path=ppt/comments/modernComment_104_C3FB7D8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625340-F5F6-C348-A153-313680458E82}" authorId="{59498B0B-22AF-C2C5-B4C5-F377146C869B}" created="2026-09-11T09:41:00.306">
    <pc:sldMkLst xmlns:pc="http://schemas.microsoft.com/office/powerpoint/2013/main/command">
      <pc:docMk/>
      <pc:sldMk cId="3288038792" sldId="260"/>
    </pc:sldMkLst>
    <p188:txBody>
      <a:bodyPr/>
      <a:lstStyle/>
      <a:p>
        <a:r>
          <a:rPr lang="en-US"/>
          <a:t>describe as 3 techs, Moe proposal-original idea</a:t>
        </a:r>
      </a:p>
    </p188:txBody>
  </p188:cm>
  <p188:cm id="{FBE30B7E-828A-CF43-9099-21A24B6C453B}" authorId="{59498B0B-22AF-C2C5-B4C5-F377146C869B}" created="2026-09-14T15:28:49.237">
    <pc:sldMkLst xmlns:pc="http://schemas.microsoft.com/office/powerpoint/2013/main/command">
      <pc:docMk/>
      <pc:sldMk cId="3288038792" sldId="260"/>
    </pc:sldMkLst>
    <p188:txBody>
      <a:bodyPr/>
      <a:lstStyle/>
      <a:p>
        <a:r>
          <a:rPr lang="en-US"/>
          <a:t>keep thenEXO</a:t>
        </a:r>
      </a:p>
    </p188:txBody>
  </p188:cm>
</p188:cmLst>
</file>

<file path=ppt/comments/modernComment_106_CF8DC2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B64B6C9-04D7-364E-B106-C1E574CDC78E}" authorId="{59498B0B-22AF-C2C5-B4C5-F377146C869B}" created="2026-09-14T15:38:51.653">
    <pc:sldMkLst xmlns:pc="http://schemas.microsoft.com/office/powerpoint/2013/main/command">
      <pc:docMk/>
      <pc:sldMk cId="3482174066" sldId="262"/>
    </pc:sldMkLst>
    <p188:txBody>
      <a:bodyPr/>
      <a:lstStyle/>
      <a:p>
        <a:r>
          <a:rPr lang="en-US"/>
          <a:t>empty</a:t>
        </a:r>
      </a:p>
    </p188:txBody>
  </p188:cm>
</p188:cmLst>
</file>

<file path=ppt/comments/modernComment_115_FB6DE5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0FADB22-9061-0347-8273-6F17DA67A36C}" authorId="{59498B0B-22AF-C2C5-B4C5-F377146C869B}" created="2026-09-11T09:42:32.978">
    <pc:sldMkLst xmlns:pc="http://schemas.microsoft.com/office/powerpoint/2013/main/command">
      <pc:docMk/>
      <pc:sldMk cId="4218283272" sldId="277"/>
    </pc:sldMkLst>
    <p188:txBody>
      <a:bodyPr/>
      <a:lstStyle/>
      <a:p>
        <a:r>
          <a:rPr lang="en-US"/>
          <a:t>lots of words</a:t>
        </a:r>
      </a:p>
    </p188:txBody>
  </p188:cm>
  <p188:cm id="{103F7BC6-B9AB-6340-A2AA-50C5139CDA53}" authorId="{59498B0B-22AF-C2C5-B4C5-F377146C869B}" created="2026-09-14T15:42:43.111">
    <pc:sldMkLst xmlns:pc="http://schemas.microsoft.com/office/powerpoint/2013/main/command">
      <pc:docMk/>
      <pc:sldMk cId="4218283272" sldId="277"/>
    </pc:sldMkLst>
    <p188:txBody>
      <a:bodyPr/>
      <a:lstStyle/>
      <a:p>
        <a:r>
          <a:rPr lang="en-US"/>
          <a:t>Just put david's name</a:t>
        </a:r>
      </a:p>
    </p188:txBody>
  </p188:cm>
  <p188:cm id="{11DAD677-C9AE-3D48-995C-BE826559FD26}" authorId="{59498B0B-22AF-C2C5-B4C5-F377146C869B}" created="2026-09-14T15:43:45.387">
    <pc:sldMkLst xmlns:pc="http://schemas.microsoft.com/office/powerpoint/2013/main/command">
      <pc:docMk/>
      <pc:sldMk cId="4218283272" sldId="277"/>
    </pc:sldMkLst>
    <p188:txBody>
      <a:bodyPr/>
      <a:lstStyle/>
      <a:p>
        <a:r>
          <a:rPr lang="en-US"/>
          <a:t>too much detail</a:t>
        </a:r>
      </a:p>
    </p188:txBody>
  </p188:cm>
</p188:cmLst>
</file>

<file path=ppt/comments/modernComment_122_5F7AF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4FD7366-9C77-AE44-B1B0-0CD602CB760F}" authorId="{59498B0B-22AF-C2C5-B4C5-F377146C869B}" created="2026-09-11T09:52:31.181">
    <pc:sldMkLst xmlns:pc="http://schemas.microsoft.com/office/powerpoint/2013/main/command">
      <pc:docMk/>
      <pc:sldMk cId="4212954239" sldId="290"/>
    </pc:sldMkLst>
    <p188:replyLst>
      <p188:reply id="{BB5E6995-63E6-5C44-8319-445A2531DBBD}" authorId="{59498B0B-22AF-C2C5-B4C5-F377146C869B}" created="2026-09-11T09:52:43.770">
        <p188:txBody>
          <a:bodyPr/>
          <a:lstStyle/>
          <a:p>
            <a:r>
              <a:rPr lang="en-US"/>
              <a:t>add 26 here</a:t>
            </a:r>
          </a:p>
        </p188:txBody>
      </p188:reply>
    </p188:replyLst>
    <p188:txBody>
      <a:bodyPr/>
      <a:lstStyle/>
      <a:p>
        <a:r>
          <a:rPr lang="en-US"/>
          <a:t>Mcgill logo</a:t>
        </a:r>
      </a:p>
    </p188:txBody>
  </p188:cm>
  <p188:cm id="{A9096762-B06F-CA40-8F03-A78E68FE4E23}" authorId="{59498B0B-22AF-C2C5-B4C5-F377146C869B}" created="2026-09-11T09:53:21.256">
    <pc:sldMkLst xmlns:pc="http://schemas.microsoft.com/office/powerpoint/2013/main/command">
      <pc:docMk/>
      <pc:sldMk cId="4212954239" sldId="290"/>
    </pc:sldMkLst>
    <p188:txBody>
      <a:bodyPr/>
      <a:lstStyle/>
      <a:p>
        <a:r>
          <a:rPr lang="en-US"/>
          <a:t>put content in the beginning</a:t>
        </a:r>
      </a:p>
    </p188:txBody>
  </p188:cm>
</p188:cmLst>
</file>

<file path=ppt/comments/modernComment_123_AF8060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4A90123-1CE7-6646-89D7-6BB8ED47DBFC}" authorId="{59498B0B-22AF-C2C5-B4C5-F377146C869B}" created="2026-09-11T09:54:40.231">
    <pc:sldMkLst xmlns:pc="http://schemas.microsoft.com/office/powerpoint/2013/main/command">
      <pc:docMk/>
      <pc:sldMk cId="1748245809" sldId="291"/>
    </pc:sldMkLst>
    <p188:txBody>
      <a:bodyPr/>
      <a:lstStyle/>
      <a:p>
        <a:r>
          <a:rPr lang="en-US"/>
          <a:t>just mention the that it's MRTOF result not EXO one</a:t>
        </a:r>
      </a:p>
    </p188:txBody>
  </p188:cm>
</p188:cmLst>
</file>

<file path=ppt/comments/modernComment_124_6875386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A0C5962-1938-674D-8DAE-871545B9D0B8}" authorId="{59498B0B-22AF-C2C5-B4C5-F377146C869B}" created="2026-09-15T12:47:32.121">
    <pc:sldMkLst xmlns:pc="http://schemas.microsoft.com/office/powerpoint/2013/main/command">
      <pc:docMk/>
      <pc:sldMk cId="1752512622" sldId="292"/>
    </pc:sldMkLst>
    <p188:replyLst>
      <p188:reply id="{6CC5461A-18BA-8544-8832-1B71D5A1738A}" authorId="{59498B0B-22AF-C2C5-B4C5-F377146C869B}" created="2026-09-15T12:47:42.879">
        <p188:txBody>
          <a:bodyPr/>
          <a:lstStyle/>
          <a:p>
            <a:r>
              <a:rPr lang="en-US"/>
              <a:t>TRIUMF
</a:t>
            </a:r>
          </a:p>
        </p188:txBody>
      </p188:reply>
    </p188:replyLst>
    <p188:txBody>
      <a:bodyPr/>
      <a:lstStyle/>
      <a:p>
        <a:r>
          <a:rPr lang="en-US"/>
          <a:t>Goal is just for getting single Ba ion</a:t>
        </a:r>
      </a:p>
    </p188:txBody>
  </p188:cm>
</p188:cmLst>
</file>

<file path=ppt/comments/modernComment_128_98FC39C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665265B-764C-AF4C-9496-F88989C414E3}" authorId="{59498B0B-22AF-C2C5-B4C5-F377146C869B}" created="2026-09-11T09:56:30.404">
    <pc:sldMkLst xmlns:pc="http://schemas.microsoft.com/office/powerpoint/2013/main/command">
      <pc:docMk/>
      <pc:sldMk cId="2721865859" sldId="296"/>
    </pc:sldMkLst>
    <p188:txBody>
      <a:bodyPr/>
      <a:lstStyle/>
      <a:p>
        <a:r>
          <a:rPr lang="en-US"/>
          <a:t>remove the progression plot</a:t>
        </a:r>
      </a:p>
    </p188:txBody>
  </p188:cm>
  <p188:cm id="{0D386580-E39E-894D-AC16-4A1C7E80C7AB}" authorId="{59498B0B-22AF-C2C5-B4C5-F377146C869B}" created="2026-09-11T09:56:44.404">
    <pc:sldMkLst xmlns:pc="http://schemas.microsoft.com/office/powerpoint/2013/main/command">
      <pc:docMk/>
      <pc:sldMk cId="2721865859" sldId="296"/>
    </pc:sldMkLst>
    <p188:txBody>
      <a:bodyPr/>
      <a:lstStyle/>
      <a:p>
        <a:r>
          <a:rPr lang="en-US"/>
          <a:t>need to make the summary slide</a:t>
        </a:r>
      </a:p>
    </p188:txBody>
  </p188:cm>
</p188:cmLst>
</file>

<file path=ppt/comments/modernComment_131_A36AB4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12B01F9-D4DE-9E4A-A192-6E1B1F75FD6E}" authorId="{59498B0B-22AF-C2C5-B4C5-F377146C869B}" created="2026-09-14T16:00:23.164">
    <pc:sldMkLst xmlns:pc="http://schemas.microsoft.com/office/powerpoint/2013/main/command">
      <pc:docMk/>
      <pc:sldMk cId="2741679213" sldId="305"/>
    </pc:sldMkLst>
    <p188:txBody>
      <a:bodyPr/>
      <a:lstStyle/>
      <a:p>
        <a:r>
          <a:rPr lang="en-US"/>
          <a:t>highlight the main plots for each</a:t>
        </a:r>
      </a:p>
    </p188:txBody>
  </p188:cm>
</p188:cmLst>
</file>

<file path=ppt/comments/modernComment_133_652121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5766F0E-0A3A-7C4B-903B-03816834E84B}" authorId="{59498B0B-22AF-C2C5-B4C5-F377146C869B}" created="2026-09-11T09:41:52.926">
    <pc:sldMkLst xmlns:pc="http://schemas.microsoft.com/office/powerpoint/2013/main/command">
      <pc:docMk/>
      <pc:sldMk cId="1414916651" sldId="263"/>
    </pc:sldMkLst>
    <p188:txBody>
      <a:bodyPr/>
      <a:lstStyle/>
      <a:p>
        <a:r>
          <a:rPr lang="en-US"/>
          <a:t>change 3 pics</a:t>
        </a:r>
      </a:p>
    </p188:txBody>
  </p188:cm>
  <p188:cm id="{17468823-3E85-C54F-A6AD-69E7EC419C18}" authorId="{59498B0B-22AF-C2C5-B4C5-F377146C869B}" created="2026-09-14T15:42:16.167">
    <pc:sldMkLst xmlns:pc="http://schemas.microsoft.com/office/powerpoint/2013/main/command">
      <pc:docMk/>
      <pc:sldMk cId="1696669987" sldId="307"/>
    </pc:sldMkLst>
    <p188:txBody>
      <a:bodyPr/>
      <a:lstStyle/>
      <a:p>
        <a:r>
          <a:rPr lang="en-US"/>
          <a:t>scheme</a:t>
        </a:r>
      </a:p>
    </p188:txBody>
  </p188:cm>
</p188:cmLst>
</file>

<file path=ppt/comments/modernComment_135_8913946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3CC24B-B679-6041-B140-5D6D2306B971}" authorId="{59498B0B-22AF-C2C5-B4C5-F377146C869B}" created="2026-09-11T09:43:36.308">
    <pc:sldMkLst xmlns:pc="http://schemas.microsoft.com/office/powerpoint/2013/main/command">
      <pc:docMk/>
      <pc:sldMk cId="1874880955" sldId="282"/>
    </pc:sldMkLst>
    <p188:txBody>
      <a:bodyPr/>
      <a:lstStyle/>
      <a:p>
        <a:r>
          <a:rPr lang="en-US"/>
          <a:t>show data plot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D7D9DC-C6B0-6256-7D6B-52B667AB92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DB2B86-8F5D-FDFE-FE52-238EBC1626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BF0DA-4760-AD47-A3D2-0B18694F863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E8892D-407E-3E53-44F3-9FFA755186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7129D-BDDC-1F25-959B-6F74EAABAC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78E1A-05C2-0A4F-A13C-671AE7B4B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491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08C34-2DD5-024D-925E-0F286C13E61A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12A1E-7C3B-0542-8AD4-50329314AD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942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871F4-3FA7-C7DE-BE2C-BE68750DB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133331-1425-506B-BC17-39AD1E4C4D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2CAA3-DC6F-2BCF-8562-6B6A0F69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8AF7E-0FAD-B742-A419-C79717C97D74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BA0C1-9F11-306B-D9F6-2286B3CC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8ADC3-A29D-8FDB-104E-4DB92BC1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2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8607B-811A-EA6A-2083-50913783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95707-93F4-F0EA-ACF4-FA93D388D7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7CF2E-AB0B-1217-916B-70DFCB071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2686-76E2-D640-9B38-AA9FE01360E0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E1AEA-CE72-BFF1-8865-41DD0460B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F8329-677E-94C8-EC54-2C0F1041A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858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00ECA-BC1D-B9DF-6EA0-7C875901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9AE1-9404-F099-55A0-C3B9DB3D2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4D982-C7C3-82F6-DC28-12728876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B789-DD23-ED48-9FA5-D247CAA67B79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F80D4-4D62-3017-1E8E-6E1910F2F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C380D-1FCD-E1E3-97F1-0F1CBD8B4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88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211DC-71C3-6134-D4B3-9D2A63DF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7F78B-28F9-28DD-2BA2-0649AE1ED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9702C8-C404-535E-0B12-2072BAD6D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2BFF3-D288-9B87-B5D6-8FD68AA81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86F1C-6C40-0C48-A26B-40D55281728A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1AD7B-3669-D91C-ABF3-5B86AD5F6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A05B87-1AA6-7605-578E-9FBD1E83C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9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0D132-4723-E989-420F-8B61B407A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9AE9A-CE03-0F79-7549-279B0AD56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CBCAC-FA38-9603-AB23-6B7601523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27104E-6C17-214F-1F5B-E7D303646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8197A-DEBC-F4B3-962E-7B98BABD57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E29ACC-3F2D-E33E-2FA3-B16CED07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5674B-71DC-C944-A21D-4FE4469BBDEC}" type="datetime1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85AC20-E003-D540-8C42-C49603A4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E71BF-8B1A-163E-C7F9-D7A6DA2E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7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3F79-2024-9AC8-60FC-9237D070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286CD-2D8C-8921-3E87-6406DE90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F339C-91A2-654B-8DC0-CFDEAF45A05E}" type="datetime1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764147-A515-CC3B-A4A7-F1CFD81C1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EFC5C4-1EBE-AB5E-40C8-6FD8D83B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73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B12267-9DCB-35B7-F73C-60FB69B32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1322E-E4C9-FC42-A96B-A8211409DE0B}" type="datetime1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B611A4-CB09-E69B-F1DA-B39A1D26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2CEB2-CD83-6B34-6AA8-95652357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7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C1F0-9618-BAC2-20B3-50D64E82A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8C518-6F95-6133-73D8-419026B419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F890-CB33-C39D-EA42-04DB88451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4097D-562A-4FCA-55F0-68DAEE266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1F196-8FDD-EB4F-B636-E8CF69517D41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16649-8DBB-268F-AA30-8B3081E4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A5C39-3267-7953-197F-324ABA9DB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190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5F120-55C2-BD28-6F8B-A2607DB98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6AED19-DDE6-FDCE-ADF6-74838E889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809F4-47D6-35C2-1D7E-F3A74A24B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D2A3C3-8B42-7810-1775-61920F6CD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DDA16-572D-634E-9212-BEEA3B8D3EE5}" type="datetime1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98701-7608-0939-0AD6-132BE4BB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37F98-C1A5-D4F0-533B-49BC1A0E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FC3A9-D9FA-5A9B-1D82-2E86F6C6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17680B-146F-8B6E-293F-46F87CBD8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0C0BB-3AFC-122A-4681-4307C0337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4946-9D2D-B045-82DA-4BC60E4A431F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B365F-8F9D-E71E-A83F-19203F9B8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29BFC-5828-CCBC-5867-2CBF02DA8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01664B-2FC3-E902-682A-210F9F00C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58551A-3C68-8500-6735-ACCB2231BF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2712AF-291C-EDC4-8916-626E1880A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867A6-6F27-1341-B0DC-FBD71AE3948D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E7AD1-51F3-9D4B-23BD-3CD85525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BE073-4553-D3F0-8B5B-ABDFBF0B1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9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15A71E-451A-68F3-DDBB-CB2FECB5B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C207-6DFF-8660-D5A6-3903FF1BD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646D1-B1B5-625C-141A-F07BCE907A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563A06-DCF9-B445-B9DF-D13820E59685}" type="datetime1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1C521-5FF6-81FF-7FB8-BA2A810811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D06A8-3130-02DA-1C5E-B92DED979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A8D7D5-6694-7A45-BFAA-83DE1194C8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86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104_C3FB7D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microsoft.com/office/2018/10/relationships/comments" Target="../comments/modernComment_11F_A1A86F0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jpg"/><Relationship Id="rId2" Type="http://schemas.microsoft.com/office/2018/10/relationships/comments" Target="../comments/modernComment_124_6875386E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22_5F7AFD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microsoft.com/office/2018/10/relationships/comments" Target="../comments/modernComment_123_AF8060D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8/10/relationships/comments" Target="../comments/modernComment_12A_DED7297B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8/10/relationships/comments" Target="../comments/modernComment_128_98FC39C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ature.com/" TargetMode="Externa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microsoft.com/office/2018/10/relationships/comments" Target="../comments/modernComment_106_CF8DC27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4.tiff"/><Relationship Id="rId7" Type="http://schemas.openxmlformats.org/officeDocument/2006/relationships/image" Target="../media/image46.PNG"/><Relationship Id="rId2" Type="http://schemas.microsoft.com/office/2018/10/relationships/comments" Target="../comments/modernComment_133_652121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microsoft.com/office/2018/10/relationships/comments" Target="../comments/modernComment_115_FB6DE50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microsoft.com/office/2018/10/relationships/comments" Target="../comments/modernComment_11B_5A7424C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microsoft.com/office/2018/10/relationships/comments" Target="../comments/modernComment_11A_6FC069BB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26434/chemrxiv-2024-t81cl" TargetMode="Externa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jpeg"/><Relationship Id="rId3" Type="http://schemas.openxmlformats.org/officeDocument/2006/relationships/image" Target="../media/image44.tiff"/><Relationship Id="rId7" Type="http://schemas.openxmlformats.org/officeDocument/2006/relationships/image" Target="../media/image53.png"/><Relationship Id="rId12" Type="http://schemas.openxmlformats.org/officeDocument/2006/relationships/image" Target="../media/image58.jpeg"/><Relationship Id="rId2" Type="http://schemas.microsoft.com/office/2018/10/relationships/comments" Target="../comments/modernComment_135_891394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jpeg"/><Relationship Id="rId4" Type="http://schemas.openxmlformats.org/officeDocument/2006/relationships/image" Target="../media/image49.png"/><Relationship Id="rId9" Type="http://schemas.openxmlformats.org/officeDocument/2006/relationships/image" Target="../media/image55.jpeg"/><Relationship Id="rId1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microsoft.com/office/2018/10/relationships/comments" Target="../comments/modernComment_10C_3962B0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image" Target="../media/image69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57.png"/><Relationship Id="rId2" Type="http://schemas.microsoft.com/office/2018/10/relationships/comments" Target="../comments/modernComment_12F_FAEFD27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11" Type="http://schemas.openxmlformats.org/officeDocument/2006/relationships/image" Target="../media/image74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3.emf"/><Relationship Id="rId4" Type="http://schemas.openxmlformats.org/officeDocument/2006/relationships/image" Target="../media/image70.png"/><Relationship Id="rId9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oi.org/10.1016/j.nima.2022.167000" TargetMode="Externa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2.png"/><Relationship Id="rId3" Type="http://schemas.openxmlformats.org/officeDocument/2006/relationships/image" Target="../media/image78.png"/><Relationship Id="rId7" Type="http://schemas.openxmlformats.org/officeDocument/2006/relationships/image" Target="../media/image82.tif"/><Relationship Id="rId12" Type="http://schemas.openxmlformats.org/officeDocument/2006/relationships/image" Target="../media/image85.png"/><Relationship Id="rId2" Type="http://schemas.microsoft.com/office/2018/10/relationships/comments" Target="../comments/modernComment_12C_71F8124C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00.png"/><Relationship Id="rId5" Type="http://schemas.openxmlformats.org/officeDocument/2006/relationships/image" Target="../media/image80.png"/><Relationship Id="rId10" Type="http://schemas.openxmlformats.org/officeDocument/2006/relationships/image" Target="../media/image79.png"/><Relationship Id="rId4" Type="http://schemas.openxmlformats.org/officeDocument/2006/relationships/image" Target="../media/image79.emf"/><Relationship Id="rId9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50.png"/><Relationship Id="rId4" Type="http://schemas.openxmlformats.org/officeDocument/2006/relationships/image" Target="../media/image8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microsoft.com/office/2018/10/relationships/comments" Target="../comments/modernComment_131_A36AB46D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gif"/><Relationship Id="rId5" Type="http://schemas.openxmlformats.org/officeDocument/2006/relationships/image" Target="../media/image31.png"/><Relationship Id="rId4" Type="http://schemas.openxmlformats.org/officeDocument/2006/relationships/image" Target="../media/image86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E0FE25D-084E-CD1E-6BD0-3F32217561C9}"/>
              </a:ext>
            </a:extLst>
          </p:cNvPr>
          <p:cNvSpPr txBox="1"/>
          <p:nvPr/>
        </p:nvSpPr>
        <p:spPr>
          <a:xfrm>
            <a:off x="2476052" y="3249235"/>
            <a:ext cx="7239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Barium Tagging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B8051E-9FC3-0A62-D260-3D1ED401BB00}"/>
              </a:ext>
            </a:extLst>
          </p:cNvPr>
          <p:cNvSpPr txBox="1"/>
          <p:nvPr/>
        </p:nvSpPr>
        <p:spPr>
          <a:xfrm>
            <a:off x="1555124" y="4995911"/>
            <a:ext cx="8923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latin typeface="Avenir Book" panose="02000503020000020003" pitchFamily="2" charset="0"/>
              </a:rPr>
              <a:t>Enakshi Dey</a:t>
            </a:r>
          </a:p>
          <a:p>
            <a:pPr algn="ctr"/>
            <a:r>
              <a:rPr lang="en-US" sz="2400" dirty="0">
                <a:latin typeface="Avenir Book" panose="02000503020000020003" pitchFamily="2" charset="0"/>
              </a:rPr>
              <a:t>University of Manchester &amp; University of Texas at Arlington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8C98A09-9938-C5C0-5AE5-50515D27068E}"/>
              </a:ext>
            </a:extLst>
          </p:cNvPr>
          <p:cNvCxnSpPr>
            <a:cxnSpLocks/>
          </p:cNvCxnSpPr>
          <p:nvPr/>
        </p:nvCxnSpPr>
        <p:spPr>
          <a:xfrm>
            <a:off x="2037266" y="4317830"/>
            <a:ext cx="7959350" cy="0"/>
          </a:xfrm>
          <a:prstGeom prst="line">
            <a:avLst/>
          </a:prstGeom>
          <a:ln w="41275" cap="rnd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53D3284C-DA7A-3A72-0888-96C9CE408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6282" y="1"/>
            <a:ext cx="1595718" cy="61417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1C734C-472E-081E-40E8-2DCA39119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57556" cy="71531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E5D8F8-F44C-530E-1C5F-152AF2790A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571" t="14847" r="16296" b="14849"/>
          <a:stretch>
            <a:fillRect/>
          </a:stretch>
        </p:blipFill>
        <p:spPr>
          <a:xfrm>
            <a:off x="2037266" y="-4"/>
            <a:ext cx="1745965" cy="81429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9EBEBA0-459F-0915-EB8F-70A5085F571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venir Book" panose="020005030200000200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616946-5CDC-01F6-5173-7577EACFE198}"/>
              </a:ext>
            </a:extLst>
          </p:cNvPr>
          <p:cNvSpPr txBox="1"/>
          <p:nvPr/>
        </p:nvSpPr>
        <p:spPr>
          <a:xfrm>
            <a:off x="1089949" y="1596566"/>
            <a:ext cx="10012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venir Book" panose="02000503020000020003" pitchFamily="2" charset="0"/>
              </a:rPr>
              <a:t>Second workshop on </a:t>
            </a:r>
            <a:r>
              <a:rPr lang="en-US" sz="2800" dirty="0" err="1">
                <a:latin typeface="Avenir Book" panose="02000503020000020003" pitchFamily="2" charset="0"/>
              </a:rPr>
              <a:t>Neutrinoless</a:t>
            </a:r>
            <a:r>
              <a:rPr lang="en-US" sz="2800" dirty="0">
                <a:latin typeface="Avenir Book" panose="02000503020000020003" pitchFamily="2" charset="0"/>
              </a:rPr>
              <a:t> double beta decay search in Xe next generation experiment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1260CB-A570-3E1B-3547-05DB49F67FBC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386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8EDA-2A81-45B3-A36E-F960996FB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883CFE-616A-15C2-7D62-CA96E75C22B6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F55871-D9A7-D4D7-7D88-7B46670075A0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429A54-80AD-FF48-C17D-51E2A873E6D3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17EDDB2-FB8B-0AF1-7E5C-808B34135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F59DC7-8D45-4BDE-1FEF-0F6A2841CF14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267A33-6AEA-4FA6-A473-43B5D2857757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Barium Tagging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A4CECD-E406-B58C-3FE8-82C5698BC910}"/>
                  </a:ext>
                </a:extLst>
              </p:cNvPr>
              <p:cNvSpPr txBox="1"/>
              <p:nvPr/>
            </p:nvSpPr>
            <p:spPr>
              <a:xfrm>
                <a:off x="2722586" y="904190"/>
                <a:ext cx="56201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000" b="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136</m:t>
                      </m:r>
                      <m:r>
                        <m:rPr>
                          <m:sty m:val="p"/>
                        </m:rP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Xe</m:t>
                      </m:r>
                      <m:r>
                        <a:rPr lang="en-US" sz="4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40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baseline="30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136</m:t>
                          </m:r>
                          <m:r>
                            <m:rPr>
                              <m:sty m:val="p"/>
                            </m:r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Ba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</m:sup>
                      </m:sSup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+ 2</m:t>
                      </m:r>
                      <m:sSup>
                        <m:sSup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sz="4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6A4CECD-E406-B58C-3FE8-82C5698BC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586" y="904190"/>
                <a:ext cx="5620144" cy="707886"/>
              </a:xfrm>
              <a:prstGeom prst="rect">
                <a:avLst/>
              </a:prstGeom>
              <a:blipFill>
                <a:blip r:embed="rId3"/>
                <a:stretch>
                  <a:fillRect t="-19643" b="-26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>
            <a:extLst>
              <a:ext uri="{FF2B5EF4-FFF2-40B4-BE49-F238E27FC236}">
                <a16:creationId xmlns:a16="http://schemas.microsoft.com/office/drawing/2014/main" id="{64ED8FE5-3C64-3079-FCFC-2EA9D719A463}"/>
              </a:ext>
            </a:extLst>
          </p:cNvPr>
          <p:cNvSpPr/>
          <p:nvPr/>
        </p:nvSpPr>
        <p:spPr>
          <a:xfrm>
            <a:off x="4693920" y="617404"/>
            <a:ext cx="1737360" cy="994672"/>
          </a:xfrm>
          <a:prstGeom prst="ellipse">
            <a:avLst/>
          </a:prstGeom>
          <a:solidFill>
            <a:srgbClr val="92D05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551001-F430-1F11-2DDC-AE3A03FE6FD5}"/>
                  </a:ext>
                </a:extLst>
              </p:cNvPr>
              <p:cNvSpPr txBox="1"/>
              <p:nvPr/>
            </p:nvSpPr>
            <p:spPr>
              <a:xfrm>
                <a:off x="421009" y="2609879"/>
                <a:ext cx="444092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Wingdings" pitchFamily="2" charset="2"/>
                  <a:buChar char="§"/>
                </a:pPr>
                <a:r>
                  <a:rPr lang="en-US" sz="2000" dirty="0">
                    <a:latin typeface="Avenir Book" panose="02000503020000020003" pitchFamily="2" charset="0"/>
                  </a:rPr>
                  <a:t>Ba ion is produced in a true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𝛽𝛽</m:t>
                    </m:r>
                  </m:oMath>
                </a14:m>
                <a:r>
                  <a:rPr lang="en-US" sz="2000" dirty="0">
                    <a:latin typeface="Avenir Book" panose="02000503020000020003" pitchFamily="2" charset="0"/>
                  </a:rPr>
                  <a:t> decay event, not in other natural radioactive decays</a:t>
                </a:r>
              </a:p>
              <a:p>
                <a:pPr marL="342900" indent="-342900" algn="just">
                  <a:buFont typeface="Wingdings" pitchFamily="2" charset="2"/>
                  <a:buChar char="§"/>
                </a:pPr>
                <a:endParaRPr lang="en-US" sz="2000" dirty="0">
                  <a:latin typeface="Avenir Book" panose="02000503020000020003" pitchFamily="2" charset="0"/>
                </a:endParaRPr>
              </a:p>
              <a:p>
                <a:pPr marL="342900" indent="-342900" algn="just">
                  <a:buFont typeface="Wingdings" pitchFamily="2" charset="2"/>
                  <a:buChar char="§"/>
                </a:pPr>
                <a:r>
                  <a:rPr lang="en-US" sz="2000" dirty="0">
                    <a:latin typeface="Avenir Book" panose="02000503020000020003" pitchFamily="2" charset="0"/>
                  </a:rPr>
                  <a:t>Detecting Ba ion in coincidence with the two electrons energy would result in a background-free experiment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1551001-F430-1F11-2DDC-AE3A03FE6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09" y="2609879"/>
                <a:ext cx="4440922" cy="2554545"/>
              </a:xfrm>
              <a:prstGeom prst="rect">
                <a:avLst/>
              </a:prstGeom>
              <a:blipFill>
                <a:blip r:embed="rId4"/>
                <a:stretch>
                  <a:fillRect l="-1140" t="-990" r="-1140" b="-3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01285444-08A7-8DA2-31FC-80578F258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5288" y="2659223"/>
            <a:ext cx="3361864" cy="26264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906B0F9-ABF8-A93F-C45B-A0A335367A49}"/>
              </a:ext>
            </a:extLst>
          </p:cNvPr>
          <p:cNvSpPr txBox="1"/>
          <p:nvPr/>
        </p:nvSpPr>
        <p:spPr>
          <a:xfrm>
            <a:off x="509286" y="5904372"/>
            <a:ext cx="986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Is it possible to detect one Ba ion or atom in a ton of xenon?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CF4E8-1C11-1D1B-9D06-EF86019BD9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610" y="2609879"/>
            <a:ext cx="3444312" cy="258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3879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29A44-5A6D-0566-6EB9-AAD8C187B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3390B3-ACFB-5C4C-960C-42D84F1FB820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31719-3181-DE0A-E2AF-37D5FB79C040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3BDA6D-1CA5-F87E-142A-65B074B13DED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DEAB26C-EC5D-2CB4-DF3A-679B91F95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3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A4927-9FB1-9F10-D51C-117967C0462F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DA383B-F443-062F-9EC4-0AD3012176E5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Understanding Ba charge state in Xenon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E5CB43-5407-0EF8-976D-9B3AC64FF54D}"/>
              </a:ext>
            </a:extLst>
          </p:cNvPr>
          <p:cNvSpPr txBox="1"/>
          <p:nvPr/>
        </p:nvSpPr>
        <p:spPr>
          <a:xfrm>
            <a:off x="509286" y="1021100"/>
            <a:ext cx="11602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Inside the detector Ba is born in a high charge state as emerging beta electrons disrupt the atom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It captures electrons from xenon to reach the Ba</a:t>
            </a:r>
            <a:r>
              <a:rPr lang="en-US" sz="2000" baseline="30000" dirty="0">
                <a:latin typeface="Avenir Book" panose="02000503020000020003" pitchFamily="2" charset="0"/>
              </a:rPr>
              <a:t>2+ </a:t>
            </a:r>
            <a:r>
              <a:rPr lang="en-US" sz="2000" dirty="0">
                <a:latin typeface="Avenir Book" panose="02000503020000020003" pitchFamily="2" charset="0"/>
              </a:rPr>
              <a:t>state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In </a:t>
            </a:r>
            <a:r>
              <a:rPr lang="en-US" sz="2000" b="1" dirty="0">
                <a:latin typeface="Avenir Book" panose="02000503020000020003" pitchFamily="2" charset="0"/>
              </a:rPr>
              <a:t>gas</a:t>
            </a:r>
            <a:r>
              <a:rPr lang="en-US" sz="2000" dirty="0">
                <a:latin typeface="Avenir Book" panose="02000503020000020003" pitchFamily="2" charset="0"/>
              </a:rPr>
              <a:t> electron-ion recombination to Ba</a:t>
            </a:r>
            <a:r>
              <a:rPr lang="en-US" sz="2000" baseline="30000" dirty="0">
                <a:latin typeface="Avenir Book" panose="02000503020000020003" pitchFamily="2" charset="0"/>
              </a:rPr>
              <a:t>+</a:t>
            </a:r>
            <a:r>
              <a:rPr lang="en-US" sz="2000" dirty="0">
                <a:latin typeface="Avenir Book" panose="02000503020000020003" pitchFamily="2" charset="0"/>
              </a:rPr>
              <a:t>/Ba is suppressed, so it essentially stops at Ba</a:t>
            </a:r>
            <a:r>
              <a:rPr lang="en-US" sz="2000" baseline="30000" dirty="0">
                <a:latin typeface="Avenir Book" panose="02000503020000020003" pitchFamily="2" charset="0"/>
              </a:rPr>
              <a:t>2+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6BA2864-4EE0-2389-EC8C-578A715A02AB}"/>
              </a:ext>
            </a:extLst>
          </p:cNvPr>
          <p:cNvGrpSpPr/>
          <p:nvPr/>
        </p:nvGrpSpPr>
        <p:grpSpPr>
          <a:xfrm>
            <a:off x="955100" y="2388032"/>
            <a:ext cx="2974316" cy="3173669"/>
            <a:chOff x="509286" y="2850613"/>
            <a:chExt cx="2974316" cy="317366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2F7FAA8-167A-D45E-88B6-F89619EF9720}"/>
                </a:ext>
              </a:extLst>
            </p:cNvPr>
            <p:cNvSpPr/>
            <p:nvPr/>
          </p:nvSpPr>
          <p:spPr>
            <a:xfrm>
              <a:off x="1383030" y="4162537"/>
              <a:ext cx="1154430" cy="1154430"/>
            </a:xfrm>
            <a:prstGeom prst="ellipse">
              <a:avLst/>
            </a:prstGeom>
            <a:solidFill>
              <a:srgbClr val="941100">
                <a:alpha val="16642"/>
              </a:srgbClr>
            </a:solidFill>
            <a:ln>
              <a:solidFill>
                <a:srgbClr val="941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1D16BF-0940-3CBC-5C70-848F8B75E5AC}"/>
                </a:ext>
              </a:extLst>
            </p:cNvPr>
            <p:cNvSpPr/>
            <p:nvPr/>
          </p:nvSpPr>
          <p:spPr>
            <a:xfrm>
              <a:off x="1045845" y="3825352"/>
              <a:ext cx="1828800" cy="1828800"/>
            </a:xfrm>
            <a:prstGeom prst="ellipse">
              <a:avLst/>
            </a:prstGeom>
            <a:noFill/>
            <a:ln w="317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CB192D6-5B08-27DA-886D-741E1EF5EC0F}"/>
                </a:ext>
              </a:extLst>
            </p:cNvPr>
            <p:cNvSpPr txBox="1"/>
            <p:nvPr/>
          </p:nvSpPr>
          <p:spPr>
            <a:xfrm>
              <a:off x="1475772" y="4505437"/>
              <a:ext cx="9664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Xe like core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F9CC970-DC5F-64C4-C848-5746C541F594}"/>
                </a:ext>
              </a:extLst>
            </p:cNvPr>
            <p:cNvSpPr txBox="1"/>
            <p:nvPr/>
          </p:nvSpPr>
          <p:spPr>
            <a:xfrm>
              <a:off x="2067926" y="4320771"/>
              <a:ext cx="432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++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9B59698-9B4A-8220-E005-366C9FC3AED6}"/>
                </a:ext>
              </a:extLst>
            </p:cNvPr>
            <p:cNvSpPr/>
            <p:nvPr/>
          </p:nvSpPr>
          <p:spPr>
            <a:xfrm>
              <a:off x="2651760" y="4162537"/>
              <a:ext cx="137160" cy="137160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rgbClr val="002060">
                  <a:alpha val="4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AED8C07-0116-1A72-86B6-3D7A3CB8E188}"/>
                </a:ext>
              </a:extLst>
            </p:cNvPr>
            <p:cNvSpPr/>
            <p:nvPr/>
          </p:nvSpPr>
          <p:spPr>
            <a:xfrm>
              <a:off x="2781300" y="4429237"/>
              <a:ext cx="137160" cy="137160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rgbClr val="002060">
                  <a:alpha val="4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31DC374-B649-2E6F-1DAC-086BAB9CC2D4}"/>
                </a:ext>
              </a:extLst>
            </p:cNvPr>
            <p:cNvSpPr txBox="1"/>
            <p:nvPr/>
          </p:nvSpPr>
          <p:spPr>
            <a:xfrm>
              <a:off x="2681553" y="3943879"/>
              <a:ext cx="6742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</a:t>
              </a:r>
              <a:r>
                <a:rPr lang="en-US" sz="1400" baseline="30000" dirty="0"/>
                <a:t>-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10200F7-F9B4-44C4-D198-764EEF576B3F}"/>
                </a:ext>
              </a:extLst>
            </p:cNvPr>
            <p:cNvSpPr txBox="1"/>
            <p:nvPr/>
          </p:nvSpPr>
          <p:spPr>
            <a:xfrm>
              <a:off x="2809313" y="4216294"/>
              <a:ext cx="6742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</a:t>
              </a:r>
              <a:r>
                <a:rPr lang="en-US" sz="1400" baseline="30000" dirty="0"/>
                <a:t>-</a:t>
              </a: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58BC22D-4AA8-C98C-0AB5-6A47FD26CDEC}"/>
                </a:ext>
              </a:extLst>
            </p:cNvPr>
            <p:cNvSpPr/>
            <p:nvPr/>
          </p:nvSpPr>
          <p:spPr>
            <a:xfrm>
              <a:off x="509286" y="2850613"/>
              <a:ext cx="2974316" cy="317366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  <a:alpha val="12195"/>
              </a:schemeClr>
            </a:solidFill>
            <a:ln>
              <a:solidFill>
                <a:schemeClr val="tx1">
                  <a:alpha val="36161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412489-8009-07FF-41CC-1A44FFBA2F2C}"/>
                </a:ext>
              </a:extLst>
            </p:cNvPr>
            <p:cNvSpPr txBox="1"/>
            <p:nvPr/>
          </p:nvSpPr>
          <p:spPr>
            <a:xfrm>
              <a:off x="1128716" y="3053313"/>
              <a:ext cx="17354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Ba atom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05B4B2-FBB2-E3B5-F847-3BBEDAE49100}"/>
                </a:ext>
              </a:extLst>
            </p:cNvPr>
            <p:cNvSpPr txBox="1"/>
            <p:nvPr/>
          </p:nvSpPr>
          <p:spPr>
            <a:xfrm>
              <a:off x="946138" y="3321575"/>
              <a:ext cx="2100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Two outer electrons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0D8BB31-E994-EB42-CDFC-CBE98FD35BC1}"/>
              </a:ext>
            </a:extLst>
          </p:cNvPr>
          <p:cNvGrpSpPr/>
          <p:nvPr/>
        </p:nvGrpSpPr>
        <p:grpSpPr>
          <a:xfrm>
            <a:off x="4615695" y="2388032"/>
            <a:ext cx="2974316" cy="3173669"/>
            <a:chOff x="4169881" y="2850613"/>
            <a:chExt cx="2974316" cy="3173669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7678FF-0A63-EC37-D921-3B6C09882FCF}"/>
                </a:ext>
              </a:extLst>
            </p:cNvPr>
            <p:cNvSpPr/>
            <p:nvPr/>
          </p:nvSpPr>
          <p:spPr>
            <a:xfrm>
              <a:off x="5009765" y="4162537"/>
              <a:ext cx="1154430" cy="1154430"/>
            </a:xfrm>
            <a:prstGeom prst="ellipse">
              <a:avLst/>
            </a:prstGeom>
            <a:solidFill>
              <a:srgbClr val="941100">
                <a:alpha val="16642"/>
              </a:srgbClr>
            </a:solidFill>
            <a:ln>
              <a:solidFill>
                <a:srgbClr val="941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430FC4B-430B-1270-276A-AD581D4817FA}"/>
                </a:ext>
              </a:extLst>
            </p:cNvPr>
            <p:cNvSpPr/>
            <p:nvPr/>
          </p:nvSpPr>
          <p:spPr>
            <a:xfrm>
              <a:off x="4672580" y="3825352"/>
              <a:ext cx="1828800" cy="1828800"/>
            </a:xfrm>
            <a:prstGeom prst="ellipse">
              <a:avLst/>
            </a:prstGeom>
            <a:noFill/>
            <a:ln w="317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95ECE5-6E4C-54E1-9A7E-9FD92012F491}"/>
                </a:ext>
              </a:extLst>
            </p:cNvPr>
            <p:cNvSpPr txBox="1"/>
            <p:nvPr/>
          </p:nvSpPr>
          <p:spPr>
            <a:xfrm>
              <a:off x="5102507" y="4505437"/>
              <a:ext cx="9664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Xe like core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5828F7B-219B-5C78-3C0A-C417D4A82271}"/>
                </a:ext>
              </a:extLst>
            </p:cNvPr>
            <p:cNvSpPr txBox="1"/>
            <p:nvPr/>
          </p:nvSpPr>
          <p:spPr>
            <a:xfrm>
              <a:off x="5694661" y="4320771"/>
              <a:ext cx="432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++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256D974-792A-EA03-D020-3B79364B7D19}"/>
                </a:ext>
              </a:extLst>
            </p:cNvPr>
            <p:cNvSpPr/>
            <p:nvPr/>
          </p:nvSpPr>
          <p:spPr>
            <a:xfrm>
              <a:off x="6278495" y="4162537"/>
              <a:ext cx="137160" cy="137160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>
              <a:solidFill>
                <a:srgbClr val="002060">
                  <a:alpha val="4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2CD8F9-C651-7479-F7D1-6E0B2330D7E2}"/>
                </a:ext>
              </a:extLst>
            </p:cNvPr>
            <p:cNvSpPr txBox="1"/>
            <p:nvPr/>
          </p:nvSpPr>
          <p:spPr>
            <a:xfrm>
              <a:off x="6308288" y="3943879"/>
              <a:ext cx="6742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</a:t>
              </a:r>
              <a:r>
                <a:rPr lang="en-US" sz="1400" baseline="30000" dirty="0"/>
                <a:t>-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8C3B422B-BD5F-B1FC-E1D1-714FAC3ACED5}"/>
                </a:ext>
              </a:extLst>
            </p:cNvPr>
            <p:cNvSpPr/>
            <p:nvPr/>
          </p:nvSpPr>
          <p:spPr>
            <a:xfrm>
              <a:off x="4169881" y="2850613"/>
              <a:ext cx="2974316" cy="317366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  <a:alpha val="12000"/>
              </a:schemeClr>
            </a:solidFill>
            <a:ln>
              <a:solidFill>
                <a:schemeClr val="tx1">
                  <a:alpha val="36161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AD33166-C27D-EE2E-844B-D174D22F70BB}"/>
                </a:ext>
              </a:extLst>
            </p:cNvPr>
            <p:cNvSpPr txBox="1"/>
            <p:nvPr/>
          </p:nvSpPr>
          <p:spPr>
            <a:xfrm>
              <a:off x="4755451" y="3053313"/>
              <a:ext cx="17354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Ba</a:t>
              </a:r>
              <a:r>
                <a:rPr lang="en-US" sz="1400" b="1" baseline="30000" dirty="0"/>
                <a:t>+</a:t>
              </a:r>
              <a:r>
                <a:rPr lang="en-US" sz="1400" b="1" dirty="0"/>
                <a:t> ion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F0005A7-7C63-3CD9-5D12-CBE354D1954B}"/>
                </a:ext>
              </a:extLst>
            </p:cNvPr>
            <p:cNvSpPr txBox="1"/>
            <p:nvPr/>
          </p:nvSpPr>
          <p:spPr>
            <a:xfrm>
              <a:off x="4572873" y="3321575"/>
              <a:ext cx="2100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One outer electrons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9662925-73C1-3B21-D55C-1555A7D9EE61}"/>
              </a:ext>
            </a:extLst>
          </p:cNvPr>
          <p:cNvGrpSpPr/>
          <p:nvPr/>
        </p:nvGrpSpPr>
        <p:grpSpPr>
          <a:xfrm>
            <a:off x="8282480" y="2388032"/>
            <a:ext cx="2974316" cy="3173669"/>
            <a:chOff x="7834654" y="2850613"/>
            <a:chExt cx="2974316" cy="3173669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8D231DA-965C-F04E-5A36-506D193214EA}"/>
                </a:ext>
              </a:extLst>
            </p:cNvPr>
            <p:cNvSpPr/>
            <p:nvPr/>
          </p:nvSpPr>
          <p:spPr>
            <a:xfrm>
              <a:off x="8636500" y="4162537"/>
              <a:ext cx="1154430" cy="1154430"/>
            </a:xfrm>
            <a:prstGeom prst="ellipse">
              <a:avLst/>
            </a:prstGeom>
            <a:solidFill>
              <a:srgbClr val="941100">
                <a:alpha val="16642"/>
              </a:srgbClr>
            </a:solidFill>
            <a:ln>
              <a:solidFill>
                <a:srgbClr val="9411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AEA0DA1-1308-FE7F-C09F-6A2E5089282C}"/>
                </a:ext>
              </a:extLst>
            </p:cNvPr>
            <p:cNvSpPr/>
            <p:nvPr/>
          </p:nvSpPr>
          <p:spPr>
            <a:xfrm>
              <a:off x="8299315" y="3825352"/>
              <a:ext cx="1828800" cy="1828800"/>
            </a:xfrm>
            <a:prstGeom prst="ellipse">
              <a:avLst/>
            </a:prstGeom>
            <a:noFill/>
            <a:ln w="317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C71D7FA-3099-338C-5A1A-9938CF944F54}"/>
                </a:ext>
              </a:extLst>
            </p:cNvPr>
            <p:cNvSpPr txBox="1"/>
            <p:nvPr/>
          </p:nvSpPr>
          <p:spPr>
            <a:xfrm>
              <a:off x="8729242" y="4505437"/>
              <a:ext cx="9664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Xe like core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9D7D424-7A9F-6031-A9DA-6AC5200E1A6B}"/>
                </a:ext>
              </a:extLst>
            </p:cNvPr>
            <p:cNvSpPr txBox="1"/>
            <p:nvPr/>
          </p:nvSpPr>
          <p:spPr>
            <a:xfrm>
              <a:off x="9321396" y="4320771"/>
              <a:ext cx="432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++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BFCBCAB3-457F-E609-C757-C22D78A49FA6}"/>
                </a:ext>
              </a:extLst>
            </p:cNvPr>
            <p:cNvSpPr/>
            <p:nvPr/>
          </p:nvSpPr>
          <p:spPr>
            <a:xfrm>
              <a:off x="7834654" y="2850613"/>
              <a:ext cx="2974316" cy="317366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  <a:alpha val="12298"/>
              </a:schemeClr>
            </a:solidFill>
            <a:ln>
              <a:solidFill>
                <a:schemeClr val="tx1">
                  <a:alpha val="36161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58CC89-7227-9678-F5DF-71666385F38A}"/>
                </a:ext>
              </a:extLst>
            </p:cNvPr>
            <p:cNvSpPr txBox="1"/>
            <p:nvPr/>
          </p:nvSpPr>
          <p:spPr>
            <a:xfrm>
              <a:off x="8382186" y="3053313"/>
              <a:ext cx="17354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Ba</a:t>
              </a:r>
              <a:r>
                <a:rPr lang="en-US" sz="1400" b="1" baseline="30000" dirty="0"/>
                <a:t>2+ </a:t>
              </a:r>
              <a:r>
                <a:rPr lang="en-US" sz="1400" b="1" dirty="0"/>
                <a:t>ion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EC05724-DE33-FC5E-3AE4-6017A0953A15}"/>
                </a:ext>
              </a:extLst>
            </p:cNvPr>
            <p:cNvSpPr txBox="1"/>
            <p:nvPr/>
          </p:nvSpPr>
          <p:spPr>
            <a:xfrm>
              <a:off x="8199608" y="3321575"/>
              <a:ext cx="21006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Noble-like electron shell</a:t>
              </a:r>
            </a:p>
          </p:txBody>
        </p:sp>
      </p:grp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008DAF05-2507-D06C-B71A-3B613D7C523E}"/>
              </a:ext>
            </a:extLst>
          </p:cNvPr>
          <p:cNvSpPr/>
          <p:nvPr/>
        </p:nvSpPr>
        <p:spPr>
          <a:xfrm>
            <a:off x="1043492" y="5787614"/>
            <a:ext cx="6514776" cy="441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1B3CEDA7-E14D-35D8-1816-DD48EFA3A7B2}"/>
              </a:ext>
            </a:extLst>
          </p:cNvPr>
          <p:cNvSpPr/>
          <p:nvPr/>
        </p:nvSpPr>
        <p:spPr>
          <a:xfrm>
            <a:off x="8291643" y="5787614"/>
            <a:ext cx="2974316" cy="441064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B4F51BB-7A8C-7F14-57E4-F0F387A3D7F3}"/>
              </a:ext>
            </a:extLst>
          </p:cNvPr>
          <p:cNvSpPr txBox="1"/>
          <p:nvPr/>
        </p:nvSpPr>
        <p:spPr>
          <a:xfrm>
            <a:off x="3441971" y="5841586"/>
            <a:ext cx="1717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</a:rPr>
              <a:t>Liquid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B2A0185-7554-9098-FDA6-C48F8BC11747}"/>
              </a:ext>
            </a:extLst>
          </p:cNvPr>
          <p:cNvSpPr txBox="1"/>
          <p:nvPr/>
        </p:nvSpPr>
        <p:spPr>
          <a:xfrm>
            <a:off x="8919892" y="5808091"/>
            <a:ext cx="1717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venir Book" panose="02000503020000020003" pitchFamily="2" charset="0"/>
              </a:rPr>
              <a:t>Gas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4F5D6334-6F81-94FF-A80F-C109A20E3DC7}"/>
              </a:ext>
            </a:extLst>
          </p:cNvPr>
          <p:cNvSpPr/>
          <p:nvPr/>
        </p:nvSpPr>
        <p:spPr>
          <a:xfrm>
            <a:off x="10522962" y="1805476"/>
            <a:ext cx="914400" cy="914400"/>
          </a:xfrm>
          <a:prstGeom prst="arc">
            <a:avLst>
              <a:gd name="adj1" fmla="val 16200000"/>
              <a:gd name="adj2" fmla="val 3097946"/>
            </a:avLst>
          </a:prstGeom>
          <a:ln w="25400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36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A41D2-E9A9-A3E6-0D62-5C10CC939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8C22386-F492-29DF-2ABE-05B75BD2BF96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B3E90F-A4C0-B6F9-8FF8-593D4EDD0A0E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F18B5FB-CA9C-C43F-1A46-C2E158F36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4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CF5F7-99D8-65A2-01B5-923B0691991E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908DE5-F606-071D-C51A-D93AA74524B9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Moe’s Original Proposal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07BAD-B94E-9609-243B-24AF61517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86" y="1515635"/>
            <a:ext cx="4299855" cy="1493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54925C-C015-A9F7-C44B-A4BAFDCDB247}"/>
              </a:ext>
            </a:extLst>
          </p:cNvPr>
          <p:cNvSpPr txBox="1"/>
          <p:nvPr/>
        </p:nvSpPr>
        <p:spPr>
          <a:xfrm>
            <a:off x="402772" y="3610239"/>
            <a:ext cx="71554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First proposed by Moe in 1991 the possibility of detecting </a:t>
            </a:r>
            <a:r>
              <a:rPr lang="en-US" sz="2000" baseline="30000" dirty="0">
                <a:latin typeface="Avenir Book" panose="02000503020000020003" pitchFamily="2" charset="0"/>
              </a:rPr>
              <a:t>136</a:t>
            </a:r>
            <a:r>
              <a:rPr lang="en-US" sz="2000" dirty="0">
                <a:latin typeface="Avenir Book" panose="02000503020000020003" pitchFamily="2" charset="0"/>
              </a:rPr>
              <a:t>Ba in a xenon detector using laser spectroscopy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Since then identification of Ba has been demonstrated in  </a:t>
            </a:r>
            <a:r>
              <a:rPr lang="en-US" sz="2000" b="1" dirty="0">
                <a:latin typeface="Avenir Book" panose="02000503020000020003" pitchFamily="2" charset="0"/>
              </a:rPr>
              <a:t>Ba atom, Ba</a:t>
            </a:r>
            <a:r>
              <a:rPr lang="en-US" sz="2000" b="1" baseline="30000" dirty="0">
                <a:latin typeface="Avenir Book" panose="02000503020000020003" pitchFamily="2" charset="0"/>
              </a:rPr>
              <a:t>+</a:t>
            </a:r>
            <a:r>
              <a:rPr lang="en-US" sz="2000" b="1" dirty="0">
                <a:latin typeface="Avenir Book" panose="02000503020000020003" pitchFamily="2" charset="0"/>
              </a:rPr>
              <a:t>, and Ba</a:t>
            </a:r>
            <a:r>
              <a:rPr lang="en-US" sz="2000" b="1" baseline="30000" dirty="0">
                <a:latin typeface="Avenir Book" panose="02000503020000020003" pitchFamily="2" charset="0"/>
              </a:rPr>
              <a:t>2+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5F8BC3-5611-F665-6A03-5F913CBCBD8D}"/>
              </a:ext>
            </a:extLst>
          </p:cNvPr>
          <p:cNvSpPr/>
          <p:nvPr/>
        </p:nvSpPr>
        <p:spPr>
          <a:xfrm>
            <a:off x="402771" y="1515635"/>
            <a:ext cx="4528458" cy="149332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A8B54F-87D3-B524-6673-31DAD955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7687" y="313960"/>
            <a:ext cx="3494313" cy="2415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150AF2-E5BE-CA7B-436B-009B8E8A9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7744" y="1418349"/>
            <a:ext cx="3737430" cy="15361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3D85F2-B846-90AC-595C-1C42BA3B6D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686" y="2729950"/>
            <a:ext cx="4005943" cy="32161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7955D5F-8E15-1763-8C56-88B36F34C1A4}"/>
              </a:ext>
            </a:extLst>
          </p:cNvPr>
          <p:cNvSpPr txBox="1"/>
          <p:nvPr/>
        </p:nvSpPr>
        <p:spPr>
          <a:xfrm>
            <a:off x="250371" y="5459268"/>
            <a:ext cx="7783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Moe’s idea was demonstrated by EXO group in 2007 by trapping 1,2,3,4 ions in a linear </a:t>
            </a:r>
            <a:r>
              <a:rPr lang="en-US" b="1" i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paul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 trap and detecting them by laser fluorescence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9B9973-F7FB-F4F5-F0AA-17CE1EBEE28D}"/>
              </a:ext>
            </a:extLst>
          </p:cNvPr>
          <p:cNvSpPr txBox="1"/>
          <p:nvPr/>
        </p:nvSpPr>
        <p:spPr>
          <a:xfrm>
            <a:off x="10444843" y="6043776"/>
            <a:ext cx="15268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nima.2007.05.123</a:t>
            </a:r>
          </a:p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B. Flatt et al.</a:t>
            </a:r>
          </a:p>
        </p:txBody>
      </p:sp>
    </p:spTree>
    <p:extLst>
      <p:ext uri="{BB962C8B-B14F-4D97-AF65-F5344CB8AC3E}">
        <p14:creationId xmlns:p14="http://schemas.microsoft.com/office/powerpoint/2010/main" val="30763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01D4-E094-3842-C87C-384380557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E570AE-A829-1B92-2BEC-7959C8C352AA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A7992-72DF-B4F7-9E11-E732721114EB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79C06-4CCB-4A89-5CBC-A1301A7FF324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4A4B59-D3B1-F38A-FB3C-7976EC25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5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BA2537-E783-02B4-49C0-BD3DEA290D52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1BE2E3-33D8-B9B0-06E5-F9E49E5BFDFD}"/>
              </a:ext>
            </a:extLst>
          </p:cNvPr>
          <p:cNvGrpSpPr/>
          <p:nvPr/>
        </p:nvGrpSpPr>
        <p:grpSpPr>
          <a:xfrm>
            <a:off x="509286" y="1785068"/>
            <a:ext cx="1721772" cy="2793238"/>
            <a:chOff x="509286" y="1785068"/>
            <a:chExt cx="1721772" cy="2793238"/>
          </a:xfrm>
        </p:grpSpPr>
        <p:sp>
          <p:nvSpPr>
            <p:cNvPr id="7" name="Can 6">
              <a:extLst>
                <a:ext uri="{FF2B5EF4-FFF2-40B4-BE49-F238E27FC236}">
                  <a16:creationId xmlns:a16="http://schemas.microsoft.com/office/drawing/2014/main" id="{5A38CC10-7B02-E7E2-C34B-941AD17E76E0}"/>
                </a:ext>
              </a:extLst>
            </p:cNvPr>
            <p:cNvSpPr/>
            <p:nvPr/>
          </p:nvSpPr>
          <p:spPr>
            <a:xfrm>
              <a:off x="509286" y="1785068"/>
              <a:ext cx="1487953" cy="2059624"/>
            </a:xfrm>
            <a:prstGeom prst="can">
              <a:avLst>
                <a:gd name="adj" fmla="val 15261"/>
              </a:avLst>
            </a:prstGeom>
            <a:solidFill>
              <a:schemeClr val="tx2">
                <a:lumMod val="25000"/>
                <a:lumOff val="75000"/>
                <a:alpha val="25000"/>
              </a:schemeClr>
            </a:solidFill>
            <a:ln>
              <a:solidFill>
                <a:schemeClr val="tx2">
                  <a:lumMod val="75000"/>
                  <a:lumOff val="25000"/>
                  <a:alpha val="53348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Explosion 1 8">
              <a:extLst>
                <a:ext uri="{FF2B5EF4-FFF2-40B4-BE49-F238E27FC236}">
                  <a16:creationId xmlns:a16="http://schemas.microsoft.com/office/drawing/2014/main" id="{089C6A53-54F6-60B7-4564-560B3E97C694}"/>
                </a:ext>
              </a:extLst>
            </p:cNvPr>
            <p:cNvSpPr/>
            <p:nvPr/>
          </p:nvSpPr>
          <p:spPr>
            <a:xfrm>
              <a:off x="1027840" y="3302277"/>
              <a:ext cx="450844" cy="329784"/>
            </a:xfrm>
            <a:prstGeom prst="irregularSeal1">
              <a:avLst/>
            </a:prstGeom>
            <a:solidFill>
              <a:srgbClr val="FF2600">
                <a:alpha val="37000"/>
              </a:srgbClr>
            </a:solidFill>
            <a:ln w="9525">
              <a:solidFill>
                <a:srgbClr val="941100">
                  <a:alpha val="61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CBD1275-AC11-30FE-A555-C1AC49CF6846}"/>
                </a:ext>
              </a:extLst>
            </p:cNvPr>
            <p:cNvSpPr txBox="1"/>
            <p:nvPr/>
          </p:nvSpPr>
          <p:spPr>
            <a:xfrm>
              <a:off x="587453" y="4085863"/>
              <a:ext cx="164360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venir Book" panose="02000503020000020003" pitchFamily="2" charset="0"/>
                </a:rPr>
                <a:t>Localize</a:t>
              </a:r>
            </a:p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Find the decay site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0F8295E-046E-E5B2-A87F-11F6A89F08A6}"/>
              </a:ext>
            </a:extLst>
          </p:cNvPr>
          <p:cNvGrpSpPr/>
          <p:nvPr/>
        </p:nvGrpSpPr>
        <p:grpSpPr>
          <a:xfrm>
            <a:off x="8700175" y="2219418"/>
            <a:ext cx="2890664" cy="2319342"/>
            <a:chOff x="8700175" y="2219418"/>
            <a:chExt cx="2890664" cy="231934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251BFB6-3E92-0381-7A31-B59D5F8ACE3E}"/>
                </a:ext>
              </a:extLst>
            </p:cNvPr>
            <p:cNvGrpSpPr/>
            <p:nvPr/>
          </p:nvGrpSpPr>
          <p:grpSpPr>
            <a:xfrm>
              <a:off x="8700175" y="2219418"/>
              <a:ext cx="1370158" cy="1388618"/>
              <a:chOff x="8700175" y="2219418"/>
              <a:chExt cx="1370158" cy="1388618"/>
            </a:xfrm>
          </p:grpSpPr>
          <p:pic>
            <p:nvPicPr>
              <p:cNvPr id="38" name="Google Shape;101;p3">
                <a:extLst>
                  <a:ext uri="{FF2B5EF4-FFF2-40B4-BE49-F238E27FC236}">
                    <a16:creationId xmlns:a16="http://schemas.microsoft.com/office/drawing/2014/main" id="{391FAF7D-C629-F95A-8ACD-DF5B0364847E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 rot="10800000">
                <a:off x="8764757" y="2219418"/>
                <a:ext cx="226135" cy="3739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34957E4E-4EA9-48F7-8099-86E35D99FA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9346" y="2590486"/>
                <a:ext cx="0" cy="341160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2C6517A-CBEC-892F-7E05-D03B191707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69821" y="2925296"/>
                <a:ext cx="309685" cy="0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Google Shape;117;p3">
                <a:extLst>
                  <a:ext uri="{FF2B5EF4-FFF2-40B4-BE49-F238E27FC236}">
                    <a16:creationId xmlns:a16="http://schemas.microsoft.com/office/drawing/2014/main" id="{C9A22465-EBD2-F29E-B1B9-70742DE857D7}"/>
                  </a:ext>
                </a:extLst>
              </p:cNvPr>
              <p:cNvSpPr/>
              <p:nvPr/>
            </p:nvSpPr>
            <p:spPr>
              <a:xfrm rot="16200000">
                <a:off x="9662967" y="2617985"/>
                <a:ext cx="319540" cy="49519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18;p3">
                <a:extLst>
                  <a:ext uri="{FF2B5EF4-FFF2-40B4-BE49-F238E27FC236}">
                    <a16:creationId xmlns:a16="http://schemas.microsoft.com/office/drawing/2014/main" id="{BAE68321-3D90-28F1-4214-28ACAE1AD570}"/>
                  </a:ext>
                </a:extLst>
              </p:cNvPr>
              <p:cNvSpPr/>
              <p:nvPr/>
            </p:nvSpPr>
            <p:spPr>
              <a:xfrm rot="16200000">
                <a:off x="9753117" y="2620543"/>
                <a:ext cx="142018" cy="491759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A8D08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19;p3">
                <a:extLst>
                  <a:ext uri="{FF2B5EF4-FFF2-40B4-BE49-F238E27FC236}">
                    <a16:creationId xmlns:a16="http://schemas.microsoft.com/office/drawing/2014/main" id="{614CC4BB-17AF-CC6E-748A-BC4DD2581DA4}"/>
                  </a:ext>
                </a:extLst>
              </p:cNvPr>
              <p:cNvSpPr/>
              <p:nvPr/>
            </p:nvSpPr>
            <p:spPr>
              <a:xfrm rot="16200000">
                <a:off x="9256120" y="2765219"/>
                <a:ext cx="259466" cy="265942"/>
              </a:xfrm>
              <a:custGeom>
                <a:avLst/>
                <a:gdLst/>
                <a:ahLst/>
                <a:cxnLst/>
                <a:rect l="l" t="t" r="r" b="b"/>
                <a:pathLst>
                  <a:path w="573098" h="657225" extrusionOk="0">
                    <a:moveTo>
                      <a:pt x="325421" y="657225"/>
                    </a:moveTo>
                    <a:cubicBezTo>
                      <a:pt x="347646" y="602456"/>
                      <a:pt x="369871" y="547687"/>
                      <a:pt x="315896" y="523875"/>
                    </a:cubicBezTo>
                    <a:cubicBezTo>
                      <a:pt x="261921" y="500063"/>
                      <a:pt x="19033" y="546100"/>
                      <a:pt x="1571" y="514350"/>
                    </a:cubicBezTo>
                    <a:cubicBezTo>
                      <a:pt x="-15891" y="482600"/>
                      <a:pt x="115871" y="368300"/>
                      <a:pt x="211121" y="333375"/>
                    </a:cubicBezTo>
                    <a:cubicBezTo>
                      <a:pt x="306371" y="298450"/>
                      <a:pt x="576246" y="327025"/>
                      <a:pt x="573071" y="304800"/>
                    </a:cubicBezTo>
                    <a:cubicBezTo>
                      <a:pt x="569896" y="282575"/>
                      <a:pt x="250808" y="250825"/>
                      <a:pt x="192071" y="200025"/>
                    </a:cubicBezTo>
                    <a:cubicBezTo>
                      <a:pt x="133334" y="149225"/>
                      <a:pt x="176990" y="74612"/>
                      <a:pt x="220646" y="0"/>
                    </a:cubicBezTo>
                  </a:path>
                </a:pathLst>
              </a:custGeom>
              <a:noFill/>
              <a:ln w="19050" cap="flat" cmpd="sng">
                <a:solidFill>
                  <a:srgbClr val="31538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4" name="Google Shape;120;p3">
                <a:extLst>
                  <a:ext uri="{FF2B5EF4-FFF2-40B4-BE49-F238E27FC236}">
                    <a16:creationId xmlns:a16="http://schemas.microsoft.com/office/drawing/2014/main" id="{D05EE8D8-1D59-4019-E6B5-D7C6A3A3082A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 rot="10800000">
                <a:off x="9188737" y="2855451"/>
                <a:ext cx="63136" cy="1332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120;p3">
                <a:extLst>
                  <a:ext uri="{FF2B5EF4-FFF2-40B4-BE49-F238E27FC236}">
                    <a16:creationId xmlns:a16="http://schemas.microsoft.com/office/drawing/2014/main" id="{F8077164-C35F-35B3-39E5-98A604663EC1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 rot="10800000">
                <a:off x="9512005" y="2795414"/>
                <a:ext cx="63136" cy="133293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43F687F-2EAB-D0E8-D3D5-2474C447F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9821" y="2590486"/>
                <a:ext cx="0" cy="50877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784B5DB6-1CB5-A885-5AE1-A91E6064F85D}"/>
                  </a:ext>
                </a:extLst>
              </p:cNvPr>
              <p:cNvGrpSpPr/>
              <p:nvPr/>
            </p:nvGrpSpPr>
            <p:grpSpPr>
              <a:xfrm rot="16200000">
                <a:off x="8616849" y="3185419"/>
                <a:ext cx="505943" cy="339291"/>
                <a:chOff x="9784471" y="5036629"/>
                <a:chExt cx="700357" cy="464577"/>
              </a:xfrm>
            </p:grpSpPr>
            <p:sp>
              <p:nvSpPr>
                <p:cNvPr id="48" name="Google Shape;133;p3">
                  <a:extLst>
                    <a:ext uri="{FF2B5EF4-FFF2-40B4-BE49-F238E27FC236}">
                      <a16:creationId xmlns:a16="http://schemas.microsoft.com/office/drawing/2014/main" id="{02660F22-21A7-C9E9-2213-B93E1EA537DF}"/>
                    </a:ext>
                  </a:extLst>
                </p:cNvPr>
                <p:cNvSpPr/>
                <p:nvPr/>
              </p:nvSpPr>
              <p:spPr>
                <a:xfrm rot="5400000">
                  <a:off x="9867458" y="4953642"/>
                  <a:ext cx="464577" cy="63055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141;p3">
                  <a:extLst>
                    <a:ext uri="{FF2B5EF4-FFF2-40B4-BE49-F238E27FC236}">
                      <a16:creationId xmlns:a16="http://schemas.microsoft.com/office/drawing/2014/main" id="{F35EFE5F-7659-4EC1-769B-156760C93C71}"/>
                    </a:ext>
                  </a:extLst>
                </p:cNvPr>
                <p:cNvSpPr/>
                <p:nvPr/>
              </p:nvSpPr>
              <p:spPr>
                <a:xfrm rot="16200000">
                  <a:off x="10350815" y="5242956"/>
                  <a:ext cx="194183" cy="73843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372145D-E5E8-66BC-353E-51CD715E5D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4852" y="2815477"/>
                <a:ext cx="254784" cy="23759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51333141-CF65-9E61-2277-52F69EA25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206294" y="2474564"/>
              <a:ext cx="1384545" cy="90860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76FAB31-5A53-9D18-C096-7293C60EF30B}"/>
                </a:ext>
              </a:extLst>
            </p:cNvPr>
            <p:cNvSpPr txBox="1"/>
            <p:nvPr/>
          </p:nvSpPr>
          <p:spPr>
            <a:xfrm>
              <a:off x="9039466" y="4046317"/>
              <a:ext cx="164360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venir Book" panose="02000503020000020003" pitchFamily="2" charset="0"/>
                </a:rPr>
                <a:t>Identify</a:t>
              </a:r>
            </a:p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Confirm it’s Ba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2C60F32-30CB-327E-65E5-3C30A522E850}"/>
              </a:ext>
            </a:extLst>
          </p:cNvPr>
          <p:cNvGrpSpPr/>
          <p:nvPr/>
        </p:nvGrpSpPr>
        <p:grpSpPr>
          <a:xfrm>
            <a:off x="2599817" y="1767383"/>
            <a:ext cx="2381333" cy="2810923"/>
            <a:chOff x="2599817" y="1767383"/>
            <a:chExt cx="2381333" cy="281092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5BF04F-91AF-5B1D-B163-A24BC5272B37}"/>
                </a:ext>
              </a:extLst>
            </p:cNvPr>
            <p:cNvCxnSpPr/>
            <p:nvPr/>
          </p:nvCxnSpPr>
          <p:spPr>
            <a:xfrm>
              <a:off x="3307265" y="1780401"/>
              <a:ext cx="0" cy="1562725"/>
            </a:xfrm>
            <a:prstGeom prst="line">
              <a:avLst/>
            </a:prstGeom>
            <a:ln>
              <a:solidFill>
                <a:schemeClr val="bg2">
                  <a:lumMod val="50000"/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D24E925-C018-4BC3-C3B3-092C1A7DADD6}"/>
                </a:ext>
              </a:extLst>
            </p:cNvPr>
            <p:cNvSpPr/>
            <p:nvPr/>
          </p:nvSpPr>
          <p:spPr>
            <a:xfrm>
              <a:off x="3169677" y="3343126"/>
              <a:ext cx="274320" cy="274320"/>
            </a:xfrm>
            <a:prstGeom prst="ellipse">
              <a:avLst/>
            </a:prstGeom>
            <a:solidFill>
              <a:schemeClr val="tx2">
                <a:lumMod val="10000"/>
                <a:lumOff val="90000"/>
                <a:alpha val="58044"/>
              </a:schemeClr>
            </a:solidFill>
            <a:ln>
              <a:solidFill>
                <a:schemeClr val="tx2">
                  <a:lumMod val="75000"/>
                  <a:lumOff val="25000"/>
                  <a:alpha val="74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34729CEE-8CA2-6D70-071C-87401A67C70A}"/>
                </a:ext>
              </a:extLst>
            </p:cNvPr>
            <p:cNvSpPr/>
            <p:nvPr/>
          </p:nvSpPr>
          <p:spPr>
            <a:xfrm>
              <a:off x="4221665" y="1767383"/>
              <a:ext cx="104931" cy="1575743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  <a:alpha val="5758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F1E4903-AED6-8F80-BEF9-1E6FF03CEE3F}"/>
                </a:ext>
              </a:extLst>
            </p:cNvPr>
            <p:cNvSpPr/>
            <p:nvPr/>
          </p:nvSpPr>
          <p:spPr>
            <a:xfrm>
              <a:off x="4136970" y="3331240"/>
              <a:ext cx="274320" cy="27432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  <a:alpha val="63187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A874257-118E-2DCE-CBBA-A11895C02946}"/>
                </a:ext>
              </a:extLst>
            </p:cNvPr>
            <p:cNvSpPr txBox="1"/>
            <p:nvPr/>
          </p:nvSpPr>
          <p:spPr>
            <a:xfrm>
              <a:off x="2823296" y="4085863"/>
              <a:ext cx="164360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venir Book" panose="02000503020000020003" pitchFamily="2" charset="0"/>
                </a:rPr>
                <a:t>Extract</a:t>
              </a:r>
            </a:p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Two parallel routes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3DC98F7-BFFA-102C-CBEE-C8CA0A1A0151}"/>
                </a:ext>
              </a:extLst>
            </p:cNvPr>
            <p:cNvSpPr txBox="1"/>
            <p:nvPr/>
          </p:nvSpPr>
          <p:spPr>
            <a:xfrm>
              <a:off x="2599817" y="3642789"/>
              <a:ext cx="1414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Cryoprobe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40F2F86-3E75-FC68-F265-F9FAEC6DE6A8}"/>
                </a:ext>
              </a:extLst>
            </p:cNvPr>
            <p:cNvSpPr txBox="1"/>
            <p:nvPr/>
          </p:nvSpPr>
          <p:spPr>
            <a:xfrm>
              <a:off x="3567110" y="3654212"/>
              <a:ext cx="141404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Capillary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68525FF-9916-2921-8970-0FAB1E20FDEF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Barium Tagging in Liquid Xenon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AA45784-344B-3FE9-4BA5-A1ED67E2890E}"/>
              </a:ext>
            </a:extLst>
          </p:cNvPr>
          <p:cNvGrpSpPr/>
          <p:nvPr/>
        </p:nvGrpSpPr>
        <p:grpSpPr>
          <a:xfrm>
            <a:off x="5773488" y="1862783"/>
            <a:ext cx="1726887" cy="2801668"/>
            <a:chOff x="5773488" y="1862783"/>
            <a:chExt cx="1726887" cy="280166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B26597B-59E3-E3A5-5D45-1AD980C03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6496727" y="2734813"/>
              <a:ext cx="280450" cy="281133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0BE26F1-264A-31EF-D211-881F587BA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08522" y="2948756"/>
              <a:ext cx="276741" cy="28113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4BE4E61-554C-A27B-97C1-7AFEA004D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68824" y="2594245"/>
              <a:ext cx="276741" cy="28113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3104890-77AA-7DEF-D3C9-0E4096F4FC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96726" y="2356024"/>
              <a:ext cx="276741" cy="28113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9371A7E-6326-C745-4599-732ECB663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76973" y="2533746"/>
              <a:ext cx="276741" cy="281134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B4A963B-7AC4-E114-F250-7E401B1A8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62793" y="2905472"/>
              <a:ext cx="276741" cy="28113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F36E5A2-D8C4-4000-BCE3-B6C9F83AA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56921" y="3112172"/>
              <a:ext cx="276741" cy="281134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8D82F6F-BBF6-C5DE-602A-BA725A121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52067" y="3330699"/>
              <a:ext cx="276741" cy="28113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9A7D9E2-AC65-1916-D214-F0EE017BF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96260" y="3170776"/>
              <a:ext cx="276741" cy="28113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D30CA05-4289-4F94-6ECD-4AA95C4C3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23634" y="2848178"/>
              <a:ext cx="276741" cy="281134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0675D89-3A02-1011-8EE5-4EB6EBBE2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0596" y="2419909"/>
              <a:ext cx="276741" cy="28113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0230135-9113-CAB6-EEDB-7CDD2725B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28418" y="2182698"/>
              <a:ext cx="276741" cy="28113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DF3D79D-2205-D784-CF3B-70E7E477E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72319" y="1989597"/>
              <a:ext cx="276741" cy="281134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978553B-448A-840D-63FB-82772DAEA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0754" y="2158508"/>
              <a:ext cx="276741" cy="281134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08D43CE7-1BC7-95E5-A332-0BBBB26EB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54795" y="2448056"/>
              <a:ext cx="276741" cy="281134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F5E9F037-97FC-E00D-CEC6-1FFF33156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6568" y="2891015"/>
              <a:ext cx="276741" cy="28113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F5CE37E4-4037-781E-BA51-3D6834711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29507" y="3284235"/>
              <a:ext cx="276741" cy="281134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93DD0AB-1703-2BE0-41B4-7F748565A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07874" y="3464993"/>
              <a:ext cx="276741" cy="28113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90397EC-B3C9-1763-A46B-3ACF5B57E9BA}"/>
                </a:ext>
              </a:extLst>
            </p:cNvPr>
            <p:cNvSpPr txBox="1"/>
            <p:nvPr/>
          </p:nvSpPr>
          <p:spPr>
            <a:xfrm>
              <a:off x="5773488" y="3987343"/>
              <a:ext cx="164360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venir Book" panose="02000503020000020003" pitchFamily="2" charset="0"/>
                </a:rPr>
                <a:t>Separate</a:t>
              </a:r>
            </a:p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Remove the background Xe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75CF679-2D1A-1FC3-A8F1-00FAE6B30183}"/>
                </a:ext>
              </a:extLst>
            </p:cNvPr>
            <p:cNvSpPr txBox="1"/>
            <p:nvPr/>
          </p:nvSpPr>
          <p:spPr>
            <a:xfrm>
              <a:off x="6572438" y="2543977"/>
              <a:ext cx="5463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venir Book" panose="02000503020000020003" pitchFamily="2" charset="0"/>
                </a:rPr>
                <a:t>Ba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338F445-3DA4-DEF7-0BDE-97639E25EBEF}"/>
                </a:ext>
              </a:extLst>
            </p:cNvPr>
            <p:cNvSpPr txBox="1"/>
            <p:nvPr/>
          </p:nvSpPr>
          <p:spPr>
            <a:xfrm>
              <a:off x="6735074" y="1862783"/>
              <a:ext cx="5463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venir Book" panose="02000503020000020003" pitchFamily="2" charset="0"/>
                </a:rPr>
                <a:t>Xe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903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BF4B3-E1E6-80E8-B65C-5EE7E927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F92F56-C883-0407-4CA7-BB174E63C75C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D0781A-9F34-5F07-0E35-4E9917352BD1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1FB52-E07D-2C8E-4C66-92B289283D81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5784E4-641C-8978-1D20-83F733E8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6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FB1D537-DF18-8E88-BB46-AE5BB59511CE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9E630F-230A-9BFF-383F-CC1CF03D9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012" y="1136084"/>
            <a:ext cx="6216473" cy="40940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A816CC6-B574-439B-A931-826762D2CE15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Extracting Single Ba Ion from Liquid Xenon Using Capillary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29BCA-53E5-05C5-0167-EDCAE064CE5F}"/>
              </a:ext>
            </a:extLst>
          </p:cNvPr>
          <p:cNvSpPr/>
          <p:nvPr/>
        </p:nvSpPr>
        <p:spPr>
          <a:xfrm>
            <a:off x="2616152" y="1431650"/>
            <a:ext cx="6451745" cy="395582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7BC1AB-2A8B-4048-8845-8AF5ED4A8528}"/>
              </a:ext>
            </a:extLst>
          </p:cNvPr>
          <p:cNvSpPr txBox="1"/>
          <p:nvPr/>
        </p:nvSpPr>
        <p:spPr>
          <a:xfrm>
            <a:off x="636262" y="2110303"/>
            <a:ext cx="12992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venir Book" panose="02000503020000020003" pitchFamily="2" charset="0"/>
              </a:rPr>
              <a:t>1. </a:t>
            </a:r>
            <a:r>
              <a:rPr lang="en-US" sz="1200" dirty="0">
                <a:latin typeface="Avenir Book" panose="02000503020000020003" pitchFamily="2" charset="0"/>
              </a:rPr>
              <a:t>Extraction of detector volume around the location of the decay to gas phase using a capillary tube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0531A6-E8EF-BBC1-CE39-49F236A31847}"/>
              </a:ext>
            </a:extLst>
          </p:cNvPr>
          <p:cNvSpPr txBox="1"/>
          <p:nvPr/>
        </p:nvSpPr>
        <p:spPr>
          <a:xfrm>
            <a:off x="9361715" y="1213193"/>
            <a:ext cx="1678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venir Book" panose="02000503020000020003" pitchFamily="2" charset="0"/>
              </a:rPr>
              <a:t>2. </a:t>
            </a:r>
            <a:r>
              <a:rPr lang="en-US" sz="1200" dirty="0">
                <a:latin typeface="Avenir Book" panose="02000503020000020003" pitchFamily="2" charset="0"/>
              </a:rPr>
              <a:t>RF carpet for efficient transfer of ion from capillary to RF funnel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26BE6B-29F3-E9FA-D8B0-BACAB0B7D7F3}"/>
              </a:ext>
            </a:extLst>
          </p:cNvPr>
          <p:cNvSpPr txBox="1"/>
          <p:nvPr/>
        </p:nvSpPr>
        <p:spPr>
          <a:xfrm>
            <a:off x="9447418" y="2951927"/>
            <a:ext cx="1307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venir Book" panose="02000503020000020003" pitchFamily="2" charset="0"/>
              </a:rPr>
              <a:t>3. </a:t>
            </a:r>
            <a:r>
              <a:rPr lang="en-US" sz="1200" dirty="0">
                <a:latin typeface="Avenir Book" panose="02000503020000020003" pitchFamily="2" charset="0"/>
              </a:rPr>
              <a:t>Getting rid of the xenon gas accompanying Ba 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2C7D90-6C5A-2DAF-13B4-A780AC899B33}"/>
              </a:ext>
            </a:extLst>
          </p:cNvPr>
          <p:cNvSpPr txBox="1"/>
          <p:nvPr/>
        </p:nvSpPr>
        <p:spPr>
          <a:xfrm>
            <a:off x="9447417" y="4145739"/>
            <a:ext cx="1100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Avenir Book" panose="02000503020000020003" pitchFamily="2" charset="0"/>
              </a:rPr>
              <a:t>4. </a:t>
            </a:r>
            <a:r>
              <a:rPr lang="en-US" sz="1200" dirty="0">
                <a:latin typeface="Avenir Book" panose="02000503020000020003" pitchFamily="2" charset="0"/>
              </a:rPr>
              <a:t>Linear Paul trap for Ba ion detection through laser fluorescence spectroscopy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1F59264-1459-E951-283E-A5773F4633E2}"/>
              </a:ext>
            </a:extLst>
          </p:cNvPr>
          <p:cNvSpPr txBox="1"/>
          <p:nvPr/>
        </p:nvSpPr>
        <p:spPr>
          <a:xfrm>
            <a:off x="671004" y="3799814"/>
            <a:ext cx="12644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venir Book" panose="02000503020000020003" pitchFamily="2" charset="0"/>
              </a:rPr>
              <a:t>5. </a:t>
            </a:r>
            <a:r>
              <a:rPr lang="en-US" sz="1200" dirty="0">
                <a:latin typeface="Avenir Book" panose="02000503020000020003" pitchFamily="2" charset="0"/>
              </a:rPr>
              <a:t>Multiple Reflection TOF Spectrometer for determining ion mass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835464-977E-991D-9C14-8DFEDC3D939A}"/>
              </a:ext>
            </a:extLst>
          </p:cNvPr>
          <p:cNvSpPr/>
          <p:nvPr/>
        </p:nvSpPr>
        <p:spPr>
          <a:xfrm>
            <a:off x="636262" y="2110303"/>
            <a:ext cx="1299221" cy="138499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D38139-8BE0-7817-30C3-CFA309708D5B}"/>
              </a:ext>
            </a:extLst>
          </p:cNvPr>
          <p:cNvSpPr/>
          <p:nvPr/>
        </p:nvSpPr>
        <p:spPr>
          <a:xfrm>
            <a:off x="653632" y="3738928"/>
            <a:ext cx="1299221" cy="1076550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028CF63-19A9-EFB6-B814-2F150726FF46}"/>
              </a:ext>
            </a:extLst>
          </p:cNvPr>
          <p:cNvSpPr/>
          <p:nvPr/>
        </p:nvSpPr>
        <p:spPr>
          <a:xfrm>
            <a:off x="9361714" y="1215811"/>
            <a:ext cx="1678743" cy="841397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49BC8F-9287-9A7B-EB7E-9DC9E34F5541}"/>
              </a:ext>
            </a:extLst>
          </p:cNvPr>
          <p:cNvSpPr/>
          <p:nvPr/>
        </p:nvSpPr>
        <p:spPr>
          <a:xfrm>
            <a:off x="9478988" y="2954545"/>
            <a:ext cx="1307669" cy="841397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8EB38F-12A9-D4D2-754C-6882BD01904C}"/>
              </a:ext>
            </a:extLst>
          </p:cNvPr>
          <p:cNvSpPr/>
          <p:nvPr/>
        </p:nvSpPr>
        <p:spPr>
          <a:xfrm>
            <a:off x="9478989" y="4118220"/>
            <a:ext cx="1100840" cy="1227848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703841D-2DE2-A74C-F7F2-527F4932FE18}"/>
              </a:ext>
            </a:extLst>
          </p:cNvPr>
          <p:cNvCxnSpPr>
            <a:cxnSpLocks/>
          </p:cNvCxnSpPr>
          <p:nvPr/>
        </p:nvCxnSpPr>
        <p:spPr>
          <a:xfrm flipV="1">
            <a:off x="1935483" y="1741851"/>
            <a:ext cx="873031" cy="368452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516BEFB-4DA0-11BD-B9F4-DDAEC9CA6C98}"/>
              </a:ext>
            </a:extLst>
          </p:cNvPr>
          <p:cNvCxnSpPr>
            <a:cxnSpLocks/>
          </p:cNvCxnSpPr>
          <p:nvPr/>
        </p:nvCxnSpPr>
        <p:spPr>
          <a:xfrm>
            <a:off x="1944847" y="3743695"/>
            <a:ext cx="863667" cy="731192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B821B0-69BF-D7F6-E84D-D882C45272BE}"/>
              </a:ext>
            </a:extLst>
          </p:cNvPr>
          <p:cNvCxnSpPr>
            <a:cxnSpLocks/>
          </p:cNvCxnSpPr>
          <p:nvPr/>
        </p:nvCxnSpPr>
        <p:spPr>
          <a:xfrm flipH="1">
            <a:off x="6096000" y="1213193"/>
            <a:ext cx="3265714" cy="459848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131B08C-1C72-3D81-354A-2401C7323C55}"/>
              </a:ext>
            </a:extLst>
          </p:cNvPr>
          <p:cNvCxnSpPr>
            <a:cxnSpLocks/>
          </p:cNvCxnSpPr>
          <p:nvPr/>
        </p:nvCxnSpPr>
        <p:spPr>
          <a:xfrm flipH="1" flipV="1">
            <a:off x="7903029" y="2464168"/>
            <a:ext cx="1575959" cy="487759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1811EE0-F3FF-9B72-6D30-23222E183572}"/>
              </a:ext>
            </a:extLst>
          </p:cNvPr>
          <p:cNvCxnSpPr>
            <a:cxnSpLocks/>
          </p:cNvCxnSpPr>
          <p:nvPr/>
        </p:nvCxnSpPr>
        <p:spPr>
          <a:xfrm flipH="1">
            <a:off x="7903028" y="4118220"/>
            <a:ext cx="1575960" cy="217326"/>
          </a:xfrm>
          <a:prstGeom prst="line">
            <a:avLst/>
          </a:prstGeom>
          <a:ln w="25400">
            <a:solidFill>
              <a:schemeClr val="accent5">
                <a:lumMod val="50000"/>
              </a:schemeClr>
            </a:solidFill>
            <a:headEnd type="none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773BEE9-0466-2B0F-F2C2-EBFB387FC744}"/>
              </a:ext>
            </a:extLst>
          </p:cNvPr>
          <p:cNvSpPr txBox="1"/>
          <p:nvPr/>
        </p:nvSpPr>
        <p:spPr>
          <a:xfrm>
            <a:off x="10786657" y="6043776"/>
            <a:ext cx="14651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Atoms12120071</a:t>
            </a:r>
            <a:b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</a:b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Ray et al.</a:t>
            </a:r>
          </a:p>
        </p:txBody>
      </p:sp>
    </p:spTree>
    <p:extLst>
      <p:ext uri="{BB962C8B-B14F-4D97-AF65-F5344CB8AC3E}">
        <p14:creationId xmlns:p14="http://schemas.microsoft.com/office/powerpoint/2010/main" val="317573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37DBF-9C78-77A3-88B9-7EC24F0AA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B63F8A-5AFB-8EEA-7A2F-E2E3A55AA658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680DF-780B-A0BC-334F-5B6AEDE5794F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BCE6A7-DA29-79A4-D1D6-EEEF0EEB7AF2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0AD271-1C6A-EB19-C832-6F693A7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7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F1E7CA-B03D-522C-252C-4687A0F73BC6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06983C-7D0A-9466-97EB-A31DE5447EDB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 Capture and Transport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5233C4-08DF-B7BB-C31D-12335E084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97" y="1128632"/>
            <a:ext cx="4719369" cy="2619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1D31A-A129-30C0-6D1A-7768702C7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99601"/>
            <a:ext cx="4512540" cy="33872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DF4D96-4F0D-BAC1-3655-EDF900A454FB}"/>
              </a:ext>
            </a:extLst>
          </p:cNvPr>
          <p:cNvSpPr txBox="1"/>
          <p:nvPr/>
        </p:nvSpPr>
        <p:spPr>
          <a:xfrm>
            <a:off x="0" y="3956022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 capillary tip pulls in any ion that comes near it — its "capture zone”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 drift field distorts near its metal surface, pushing ions to the wall, so it's switched off while collecting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Xenon boils to gas mid capillary — flow stays laminar, so the ion isn't lost to the wall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CB9ED65-E4C8-051C-875E-75998F0F4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0941" y="-221573"/>
            <a:ext cx="1361059" cy="90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702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5FBDE-E04E-7349-AD3E-B4210B39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DF3615-2449-C760-5F15-FA2E83A6AF55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5BB71-A6AD-9EA6-761C-EC9EB40877AB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448942-3FD1-A49E-CAFA-53E64FD5DEEA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4C2912-8BF2-CA75-8F50-CC09ACC3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8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2BAAD6-D30F-1DB3-2AF6-7648AD361D4F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3C7B645-5724-A6F8-451F-8E28A24FD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745047"/>
            <a:ext cx="5344888" cy="27318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335DFD-50B8-668C-7C57-9BEF2B7AB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3713" y="210999"/>
            <a:ext cx="5247779" cy="3566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0A62FB-03B1-CCC2-B5EF-3AC8B987C325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 Source for Testing Ba Ion Extraction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8ED766-4C20-BAB8-136C-EF09805BA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85" y="3574966"/>
            <a:ext cx="4437572" cy="29170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F42A87-7027-F412-6D7E-A6A508B66FE6}"/>
                  </a:ext>
                </a:extLst>
              </p:cNvPr>
              <p:cNvSpPr txBox="1"/>
              <p:nvPr/>
            </p:nvSpPr>
            <p:spPr>
              <a:xfrm>
                <a:off x="5300758" y="3777699"/>
                <a:ext cx="6891242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Wingdings" pitchFamily="2" charset="2"/>
                  <a:buChar char="§"/>
                </a:pPr>
                <a:r>
                  <a:rPr lang="en-US" sz="2000" dirty="0">
                    <a:latin typeface="Avenir Book" panose="02000503020000020003" pitchFamily="2" charset="0"/>
                  </a:rPr>
                  <a:t>Need a controlled, known ion source to validate extraction </a:t>
                </a:r>
              </a:p>
              <a:p>
                <a:pPr marL="342900" lvl="0" indent="-342900">
                  <a:buFont typeface="Wingdings" pitchFamily="2" charset="2"/>
                  <a:buChar char="§"/>
                </a:pPr>
                <a:endParaRPr lang="en-US" sz="2000" dirty="0">
                  <a:latin typeface="Avenir Book" panose="02000503020000020003" pitchFamily="2" charset="0"/>
                </a:endParaRPr>
              </a:p>
              <a:p>
                <a:pPr marL="342900" lvl="0" indent="-342900">
                  <a:buFont typeface="Wingdings" pitchFamily="2" charset="2"/>
                  <a:buChar char="§"/>
                </a:pPr>
                <a:r>
                  <a:rPr lang="en-US" sz="2000" baseline="30000" dirty="0">
                    <a:latin typeface="Avenir Book" panose="02000503020000020003" pitchFamily="2" charset="0"/>
                  </a:rPr>
                  <a:t>139</a:t>
                </a:r>
                <a:r>
                  <a:rPr lang="en-US" sz="2000" dirty="0">
                    <a:latin typeface="Avenir Book" panose="02000503020000020003" pitchFamily="2" charset="0"/>
                  </a:rPr>
                  <a:t>Cs beam stopped in </a:t>
                </a:r>
                <a:r>
                  <a:rPr lang="en-US" sz="2000" dirty="0" err="1">
                    <a:latin typeface="Avenir Book" panose="02000503020000020003" pitchFamily="2" charset="0"/>
                  </a:rPr>
                  <a:t>LXe</a:t>
                </a:r>
                <a:r>
                  <a:rPr lang="en-US" sz="2000" dirty="0">
                    <a:latin typeface="Avenir Book" panose="02000503020000020003" pitchFamily="2" charset="0"/>
                  </a:rPr>
                  <a:t>, daughter </a:t>
                </a:r>
                <a:r>
                  <a:rPr lang="en-US" sz="2000" baseline="30000" dirty="0">
                    <a:latin typeface="Avenir Book" panose="02000503020000020003" pitchFamily="2" charset="0"/>
                  </a:rPr>
                  <a:t>139</a:t>
                </a:r>
                <a:r>
                  <a:rPr lang="en-US" sz="2000" dirty="0">
                    <a:latin typeface="Avenir Book" panose="02000503020000020003" pitchFamily="2" charset="0"/>
                  </a:rPr>
                  <a:t>Ba collected electrostatically, identified via </a:t>
                </a:r>
                <a:r>
                  <a:rPr lang="en-US" sz="2000" dirty="0" err="1">
                    <a:latin typeface="Avenir Book" panose="02000503020000020003" pitchFamily="2" charset="0"/>
                  </a:rPr>
                  <a:t>HPGe</a:t>
                </a:r>
                <a:r>
                  <a:rPr lang="en-US" sz="2000" dirty="0">
                    <a:latin typeface="Avenir Book" panose="02000503020000020003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000" dirty="0">
                    <a:latin typeface="Avenir Book" panose="02000503020000020003" pitchFamily="2" charset="0"/>
                  </a:rPr>
                  <a:t>-spectroscopy (166 keV line)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F42A87-7027-F412-6D7E-A6A508B66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0758" y="3777699"/>
                <a:ext cx="6891242" cy="1938992"/>
              </a:xfrm>
              <a:prstGeom prst="rect">
                <a:avLst/>
              </a:prstGeom>
              <a:blipFill>
                <a:blip r:embed="rId6"/>
                <a:stretch>
                  <a:fillRect l="-735" t="-1948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DD1586F-004B-4CFB-B252-DA8973CD6ABE}"/>
              </a:ext>
            </a:extLst>
          </p:cNvPr>
          <p:cNvSpPr txBox="1"/>
          <p:nvPr/>
        </p:nvSpPr>
        <p:spPr>
          <a:xfrm>
            <a:off x="3109143" y="732029"/>
            <a:ext cx="26260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At TRIUMF’s ISAC-II Hall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395E97-C03C-ADA0-6E6D-F2770F98A709}"/>
              </a:ext>
            </a:extLst>
          </p:cNvPr>
          <p:cNvSpPr txBox="1"/>
          <p:nvPr/>
        </p:nvSpPr>
        <p:spPr>
          <a:xfrm>
            <a:off x="8537154" y="6175363"/>
            <a:ext cx="37310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G C Ball </a:t>
            </a: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et al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 2016 </a:t>
            </a: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Phys. Scr.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91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 093002</a:t>
            </a:r>
            <a:endParaRPr lang="en-US" sz="1200" i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D94D368-78EF-2DA3-B501-D6A3F347B2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95873" y="-141"/>
            <a:ext cx="13109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1262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728A8-39BE-3D2D-539D-0312B7314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148825-A24E-C962-A17E-0C34E3DC9FC4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8E652E-08A2-1DAF-1E7E-25377EBD9958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50FB2F-4E95-5AED-E9FE-3D2BEC40EC1E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66BA53-2043-1BAB-39AA-AC2086418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9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A2FC86-E993-4ACA-D949-8C0EDC720A99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5B2E59-A8C4-E94C-D4C2-59F63EF70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55924" y="281414"/>
            <a:ext cx="5127155" cy="7239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1ACB9F-5FCE-866C-C127-CA3703CF3975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 Transport and Identification Steps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0E7388-CED2-FE89-7823-D350A228A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2304" y="27475"/>
            <a:ext cx="4929484" cy="3922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2C2809-FFBD-071F-4BF1-10AAF0757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115" y="4233218"/>
            <a:ext cx="2955862" cy="156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184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8CD0B-189D-552B-06B3-8CC8FC4E9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D2D990-85E3-EDC2-3E1D-63C86E44FA96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150075-7AFF-515B-73D8-112749F89B86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63F1E3-5741-2A5A-E8C8-86A61A3308E9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6A058F-969F-2615-238D-246E4172D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10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D6F6EB-52ED-DF94-17BD-719D1802E4E3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FAE3F2-A10C-97CD-5CBC-2A43788401A6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Separating Ba+ from Xe Gas Using RF Funnel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391906-5C66-8789-BB79-4126BCF23E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5654"/>
            <a:ext cx="5823474" cy="20031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F8BF05-0A09-5F69-5290-AFE400BE758A}"/>
              </a:ext>
            </a:extLst>
          </p:cNvPr>
          <p:cNvSpPr/>
          <p:nvPr/>
        </p:nvSpPr>
        <p:spPr>
          <a:xfrm>
            <a:off x="47830" y="1325476"/>
            <a:ext cx="5727814" cy="206346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4AD15A-2FB8-0308-D0D1-AA2155DA52C3}"/>
              </a:ext>
            </a:extLst>
          </p:cNvPr>
          <p:cNvSpPr txBox="1"/>
          <p:nvPr/>
        </p:nvSpPr>
        <p:spPr>
          <a:xfrm>
            <a:off x="173620" y="3777700"/>
            <a:ext cx="118238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Downstream instruments need vacuum, but the ion arrives at 10 bar normal pressure-reduction methods lose most of the ions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RF funnel lets gas escape radially through gaps between electrodes, dropping pressure from 10 bar to 1 mbar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Ion stays confined to the axis by the RF field and can't escape sideways with the gas, gas flow alone carries the ion forward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Ion extraction up to 10 bar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FD9DBF-6E8D-9D63-A5EE-7926D488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94"/>
          <a:stretch>
            <a:fillRect/>
          </a:stretch>
        </p:blipFill>
        <p:spPr>
          <a:xfrm>
            <a:off x="5823474" y="1325476"/>
            <a:ext cx="6387341" cy="22852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EB63A4-E844-2E99-6159-7B32D98C6B01}"/>
              </a:ext>
            </a:extLst>
          </p:cNvPr>
          <p:cNvSpPr txBox="1"/>
          <p:nvPr/>
        </p:nvSpPr>
        <p:spPr>
          <a:xfrm>
            <a:off x="7558268" y="5901358"/>
            <a:ext cx="47587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200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International Journal of Mass Spectrometry 379 (2015) 110–120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T. Brunner et al. </a:t>
            </a:r>
            <a:endParaRPr lang="en-US" sz="1200" dirty="0">
              <a:solidFill>
                <a:schemeClr val="accent5">
                  <a:lumMod val="50000"/>
                </a:schemeClr>
              </a:solidFill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489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3F73-EB87-17EB-BB97-558D08A3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947606-A529-B192-29A8-110B5FC48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90038">
            <a:off x="6808701" y="2152414"/>
            <a:ext cx="5280198" cy="18547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D98FC5-E25D-EFC9-3EA0-517E2E7336E0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B7DFA-52D0-BD04-4AEA-5C76502CDA70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147B9F-0489-1B73-8AC8-924AF5B90F43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C55FE15-8980-79CC-F5AF-5D09C8D09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11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3A0B11-5D12-9187-0A07-2BBA3CEAAFC6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B32853-74DF-C457-E7ED-63F97D5CDBEF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Trapping and Identifying Ba Ion : LPT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0DB606-95D1-74BA-95EC-FE6855242B4B}"/>
              </a:ext>
            </a:extLst>
          </p:cNvPr>
          <p:cNvSpPr txBox="1"/>
          <p:nvPr/>
        </p:nvSpPr>
        <p:spPr>
          <a:xfrm>
            <a:off x="173620" y="4433170"/>
            <a:ext cx="1188775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After the RF funnel, the ion arrives too energetic to trap, it first needs a Quadrupole Mass Filter (QMF) to reject unwanted masses, then two cooling stages to bring it down to sub-eV energy using helium buffer gas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Cooled ions are </a:t>
            </a:r>
            <a:r>
              <a:rPr lang="en-US" dirty="0" err="1">
                <a:latin typeface="Avenir Book" panose="02000503020000020003" pitchFamily="2" charset="0"/>
              </a:rPr>
              <a:t>collisionally</a:t>
            </a:r>
            <a:r>
              <a:rPr lang="en-US" dirty="0">
                <a:latin typeface="Avenir Book" panose="02000503020000020003" pitchFamily="2" charset="0"/>
              </a:rPr>
              <a:t> trapped in a buncher (Linear </a:t>
            </a:r>
            <a:r>
              <a:rPr lang="en-US" dirty="0" err="1">
                <a:latin typeface="Avenir Book" panose="02000503020000020003" pitchFamily="2" charset="0"/>
              </a:rPr>
              <a:t>paul</a:t>
            </a:r>
            <a:r>
              <a:rPr lang="en-US" dirty="0">
                <a:latin typeface="Avenir Book" panose="02000503020000020003" pitchFamily="2" charset="0"/>
              </a:rPr>
              <a:t> trap) confining ions radially with RF and axially with a DC potential well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Trapped Ba+ ion is identified by laser induced fluorescence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347910-19B6-8F51-9696-4A00E8718004}"/>
              </a:ext>
            </a:extLst>
          </p:cNvPr>
          <p:cNvSpPr txBox="1"/>
          <p:nvPr/>
        </p:nvSpPr>
        <p:spPr>
          <a:xfrm>
            <a:off x="370392" y="3331847"/>
            <a:ext cx="6883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Single Ba ion detection has been demonstrated at Carleton University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C110258-E7FA-E20B-9B66-E9833A652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92" y="891267"/>
            <a:ext cx="4920343" cy="22398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BDC7F99-3384-2EF8-D9B5-FDAAC9192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901" y="449721"/>
            <a:ext cx="2741128" cy="21861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B7B9762-50BC-2851-8704-C466C8623E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1714" y="1"/>
            <a:ext cx="2830286" cy="178649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D0C6382-8B45-E1D6-FD4E-24F5E5FF7572}"/>
              </a:ext>
            </a:extLst>
          </p:cNvPr>
          <p:cNvSpPr/>
          <p:nvPr/>
        </p:nvSpPr>
        <p:spPr>
          <a:xfrm>
            <a:off x="10940142" y="2656114"/>
            <a:ext cx="275029" cy="293915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FDCE934-2D16-A4FC-F91D-C67B953F58D4}"/>
              </a:ext>
            </a:extLst>
          </p:cNvPr>
          <p:cNvCxnSpPr>
            <a:cxnSpLocks/>
          </p:cNvCxnSpPr>
          <p:nvPr/>
        </p:nvCxnSpPr>
        <p:spPr>
          <a:xfrm>
            <a:off x="9364878" y="1799511"/>
            <a:ext cx="1575264" cy="856603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AC1241B-71F0-01C1-18BD-C00E68BB470F}"/>
              </a:ext>
            </a:extLst>
          </p:cNvPr>
          <p:cNvCxnSpPr>
            <a:cxnSpLocks/>
          </p:cNvCxnSpPr>
          <p:nvPr/>
        </p:nvCxnSpPr>
        <p:spPr>
          <a:xfrm flipH="1">
            <a:off x="11215171" y="1785414"/>
            <a:ext cx="976829" cy="87070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A5983B0-202C-4B1A-80B1-BF220F5878AD}"/>
              </a:ext>
            </a:extLst>
          </p:cNvPr>
          <p:cNvSpPr/>
          <p:nvPr/>
        </p:nvSpPr>
        <p:spPr>
          <a:xfrm>
            <a:off x="9369846" y="0"/>
            <a:ext cx="2822154" cy="1772396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634418-30F2-E043-DAB7-1E15A4719159}"/>
              </a:ext>
            </a:extLst>
          </p:cNvPr>
          <p:cNvSpPr txBox="1"/>
          <p:nvPr/>
        </p:nvSpPr>
        <p:spPr>
          <a:xfrm>
            <a:off x="8187223" y="5960317"/>
            <a:ext cx="40047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Lan, Y. A Linear Paul Trap for Barium Tagging of </a:t>
            </a:r>
            <a:r>
              <a:rPr lang="en-US" sz="1200" i="1" dirty="0" err="1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Neutrinoless</a:t>
            </a: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 Double Beta Decay in </a:t>
            </a:r>
            <a:r>
              <a:rPr lang="en-US" sz="1200" i="1" dirty="0" err="1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nEXO</a:t>
            </a: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. Ph.D. Thesis, </a:t>
            </a:r>
          </a:p>
        </p:txBody>
      </p:sp>
    </p:spTree>
    <p:extLst>
      <p:ext uri="{BB962C8B-B14F-4D97-AF65-F5344CB8AC3E}">
        <p14:creationId xmlns:p14="http://schemas.microsoft.com/office/powerpoint/2010/main" val="3577538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BD02-622C-3439-C792-EF4FBD6DE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CCFA5D-7F2F-18FE-3800-D382365D0309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3BCB8-1DE0-0847-8837-E22CE9A76073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84B308-5007-2AD4-679C-0C6F3B22B296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D1128D-DF34-2EC2-E406-019D743AE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12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C24152-D51C-755F-42F1-3B21287F2E1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F69E04-C716-4A08-7350-B5D5F585F5FE}"/>
              </a:ext>
            </a:extLst>
          </p:cNvPr>
          <p:cNvSpPr txBox="1"/>
          <p:nvPr/>
        </p:nvSpPr>
        <p:spPr>
          <a:xfrm>
            <a:off x="509285" y="3965696"/>
            <a:ext cx="1078733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Ions with different mass to charge can be resolved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MRTOF - bouncing the ion between two mirrors - hundreds of reflections in ~1 m</a:t>
            </a:r>
          </a:p>
          <a:p>
            <a:pPr lvl="0"/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Simulated with real LPT ions: resolving power &gt;100,000 — enough to separate Ba from Xe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Tested with copper ions : 400 reflections → ⁶³Cu⁺/⁶⁵Cu⁺ cleanly separated, resolving power = 20,000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2BA237-D3AE-7740-6A89-A6E7EB98217D}"/>
              </a:ext>
            </a:extLst>
          </p:cNvPr>
          <p:cNvSpPr txBox="1"/>
          <p:nvPr/>
        </p:nvSpPr>
        <p:spPr>
          <a:xfrm>
            <a:off x="5498598" y="2849230"/>
            <a:ext cx="5431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latin typeface="Avenir Book" panose="02000503020000020003" pitchFamily="2" charset="0"/>
              </a:rPr>
              <a:t>Is it really </a:t>
            </a:r>
            <a:r>
              <a:rPr lang="en-US" sz="2000" b="1" i="1" baseline="30000" dirty="0">
                <a:latin typeface="Avenir Book" panose="02000503020000020003" pitchFamily="2" charset="0"/>
              </a:rPr>
              <a:t>136</a:t>
            </a:r>
            <a:r>
              <a:rPr lang="en-US" sz="2000" b="1" i="1" dirty="0">
                <a:latin typeface="Avenir Book" panose="02000503020000020003" pitchFamily="2" charset="0"/>
              </a:rPr>
              <a:t>Ba</a:t>
            </a:r>
            <a:r>
              <a:rPr lang="en-US" sz="2000" b="1" i="1" baseline="30000" dirty="0">
                <a:latin typeface="Avenir Book" panose="02000503020000020003" pitchFamily="2" charset="0"/>
              </a:rPr>
              <a:t>+</a:t>
            </a:r>
            <a:r>
              <a:rPr lang="en-US" sz="2000" b="1" i="1" dirty="0">
                <a:latin typeface="Avenir Book" panose="02000503020000020003" pitchFamily="2" charset="0"/>
              </a:rPr>
              <a:t>, or is </a:t>
            </a:r>
            <a:r>
              <a:rPr lang="en-US" sz="2000" b="1" i="1" baseline="30000" dirty="0">
                <a:latin typeface="Avenir Book" panose="02000503020000020003" pitchFamily="2" charset="0"/>
              </a:rPr>
              <a:t>136</a:t>
            </a:r>
            <a:r>
              <a:rPr lang="en-US" sz="2000" b="1" i="1" dirty="0">
                <a:latin typeface="Avenir Book" panose="02000503020000020003" pitchFamily="2" charset="0"/>
              </a:rPr>
              <a:t>Xe⁺ riding along?</a:t>
            </a:r>
          </a:p>
          <a:p>
            <a:endParaRPr lang="en-US" sz="2000" b="1" i="1" dirty="0">
              <a:latin typeface="Avenir Book" panose="02000503020000020003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F02E3C-FEBE-BD37-053D-C6D249FB9F09}"/>
              </a:ext>
            </a:extLst>
          </p:cNvPr>
          <p:cNvSpPr txBox="1"/>
          <p:nvPr/>
        </p:nvSpPr>
        <p:spPr>
          <a:xfrm>
            <a:off x="9446046" y="4113553"/>
            <a:ext cx="1850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Fully assembled MRTOF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D972371-0362-C0DC-D976-024A3AE6EC03}"/>
              </a:ext>
            </a:extLst>
          </p:cNvPr>
          <p:cNvGrpSpPr/>
          <p:nvPr/>
        </p:nvGrpSpPr>
        <p:grpSpPr>
          <a:xfrm>
            <a:off x="4536038" y="190042"/>
            <a:ext cx="7772400" cy="2142973"/>
            <a:chOff x="4470722" y="79153"/>
            <a:chExt cx="7772400" cy="214297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947B05-00C6-1EAD-7280-06E5F3D0A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70722" y="79153"/>
              <a:ext cx="7772400" cy="2142973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138574E-E9F2-91F1-94C1-2A2A250FDEE2}"/>
                </a:ext>
              </a:extLst>
            </p:cNvPr>
            <p:cNvSpPr/>
            <p:nvPr/>
          </p:nvSpPr>
          <p:spPr>
            <a:xfrm>
              <a:off x="7424056" y="2046514"/>
              <a:ext cx="1839686" cy="164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A2B34BD-A8C6-D707-C7A2-1DBE56D80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19" y="1184168"/>
            <a:ext cx="4727430" cy="27685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765A0F-B96F-C772-6F82-8DB4920992A1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Confirming Ba</a:t>
            </a:r>
            <a:r>
              <a:rPr lang="en-US" sz="2400" b="1" baseline="30000" dirty="0">
                <a:latin typeface="Avenir Book" panose="02000503020000020003" pitchFamily="2" charset="0"/>
                <a:cs typeface="Arial" panose="020B0604020202020204" pitchFamily="34" charset="0"/>
              </a:rPr>
              <a:t>+</a:t>
            </a:r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 Mass : MRTOF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45706F-EBA1-375F-AFE8-0FDAD017B6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6618" y="1526384"/>
            <a:ext cx="743259" cy="38052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6A8927-8FD0-BA83-D228-339FE23C5B17}"/>
              </a:ext>
            </a:extLst>
          </p:cNvPr>
          <p:cNvSpPr txBox="1"/>
          <p:nvPr/>
        </p:nvSpPr>
        <p:spPr>
          <a:xfrm>
            <a:off x="7984985" y="5921331"/>
            <a:ext cx="4256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Murray, K. Design and Commissioning of a Multi-Reflection Time-of-Flight Mass-Spectrometer for Barium Tagging with </a:t>
            </a:r>
            <a:r>
              <a:rPr lang="en-US" sz="1200" i="1" dirty="0" err="1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nEXO</a:t>
            </a:r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</a:rPr>
              <a:t>. Ph.D. Thesis</a:t>
            </a:r>
          </a:p>
        </p:txBody>
      </p:sp>
    </p:spTree>
    <p:extLst>
      <p:ext uri="{BB962C8B-B14F-4D97-AF65-F5344CB8AC3E}">
        <p14:creationId xmlns:p14="http://schemas.microsoft.com/office/powerpoint/2010/main" val="294442619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BEB2F-EA90-A253-2DBB-89B155F51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A3098F-7674-A16E-FC1B-030C8BE77AEE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1B7DCE-4F82-4916-10D0-D6D25A5B86B1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349516-7B6B-290A-ECCA-56402CCB4DA6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4CC0714-7CFE-3AEC-2FD1-2C5F17420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13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10720D-36CA-B834-8308-B4206CE8F1C0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42B017-2B61-3EB8-E4AF-A39AC5F00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65" y="990546"/>
            <a:ext cx="4942114" cy="44072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FA5235-C487-D518-2CB4-55FE40D902FF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Ba Tagging in Solid Xenon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9152D-0973-67D2-8BFD-1BDCEF1C3DE4}"/>
              </a:ext>
            </a:extLst>
          </p:cNvPr>
          <p:cNvSpPr txBox="1"/>
          <p:nvPr/>
        </p:nvSpPr>
        <p:spPr>
          <a:xfrm>
            <a:off x="5246915" y="2622875"/>
            <a:ext cx="65749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Cold probe inserted into </a:t>
            </a:r>
            <a:r>
              <a:rPr lang="en-US" dirty="0" err="1">
                <a:latin typeface="Avenir Book" panose="02000503020000020003" pitchFamily="2" charset="0"/>
              </a:rPr>
              <a:t>LXe</a:t>
            </a:r>
            <a:r>
              <a:rPr lang="en-US" dirty="0">
                <a:latin typeface="Avenir Book" panose="02000503020000020003" pitchFamily="2" charset="0"/>
              </a:rPr>
              <a:t> TPC at candidate 0nbb decay site, freezes thin </a:t>
            </a:r>
            <a:r>
              <a:rPr lang="en-US" dirty="0" err="1">
                <a:latin typeface="Avenir Book" panose="02000503020000020003" pitchFamily="2" charset="0"/>
              </a:rPr>
              <a:t>SXe</a:t>
            </a:r>
            <a:r>
              <a:rPr lang="en-US" dirty="0">
                <a:latin typeface="Avenir Book" panose="02000503020000020003" pitchFamily="2" charset="0"/>
              </a:rPr>
              <a:t> layer, capturing Ba⁺/Ba in the ice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Trapped atom excited via fiber-coupled laser; fluorescence collected and imaged on CCD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EEEDB7-04F7-BBCD-3511-9C8F9200960C}"/>
              </a:ext>
            </a:extLst>
          </p:cNvPr>
          <p:cNvSpPr txBox="1"/>
          <p:nvPr/>
        </p:nvSpPr>
        <p:spPr>
          <a:xfrm>
            <a:off x="4960579" y="2124370"/>
            <a:ext cx="19329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Concept 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3E4308-28C9-A024-B105-011792146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9556" y="32931"/>
            <a:ext cx="1532444" cy="99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098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74F2B-C18D-3A16-1AE1-BFACA9CBE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30036B-2AF2-48B7-84E7-5CE90A3C8428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9C0308-5263-B33A-4851-AC261F0FAE4E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66C7B6-B864-592F-0B48-0CDBB9E6091F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D6D532-51BB-2147-A1C4-4C8ABDBD6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14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0BA8C7-704B-9A6E-34B5-9405088D29E1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4BC119-7D1F-A3D4-6009-2EE8CEB6D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5" y="990546"/>
            <a:ext cx="4942114" cy="44072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4AFB18-E679-D708-836C-56DB9D5F9995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Ba Tagging in Solid Xenon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EB81DE-F876-9FC8-6449-0D49AAE7E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163789"/>
            <a:ext cx="5562600" cy="381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FAD1E7-1E7D-80F2-C8CC-7C23702C7157}"/>
              </a:ext>
            </a:extLst>
          </p:cNvPr>
          <p:cNvSpPr txBox="1"/>
          <p:nvPr/>
        </p:nvSpPr>
        <p:spPr>
          <a:xfrm>
            <a:off x="4645280" y="3986807"/>
            <a:ext cx="74232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Two Ba sources — thermal getter and pulsed Ba⁺ ion beam — deposit onto cold sapphire window</a:t>
            </a:r>
          </a:p>
          <a:p>
            <a:pPr lvl="0"/>
            <a:r>
              <a:rPr lang="en-US" dirty="0">
                <a:latin typeface="Avenir Book" panose="02000503020000020003" pitchFamily="2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Faraday cups + induction plates calibrate ion number and beam alignment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Laser excites the deposit; fluorescence is filtered and imaged onto a EMCCD camera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B5E5B6-0136-460D-DA20-0A1F035952CA}"/>
              </a:ext>
            </a:extLst>
          </p:cNvPr>
          <p:cNvSpPr txBox="1"/>
          <p:nvPr/>
        </p:nvSpPr>
        <p:spPr>
          <a:xfrm>
            <a:off x="10258593" y="6036815"/>
            <a:ext cx="2030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Phys. Rev. A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91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, 022505</a:t>
            </a:r>
          </a:p>
          <a:p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B. MONG et al.</a:t>
            </a:r>
            <a:endParaRPr lang="en-US" sz="1200" i="1" dirty="0">
              <a:solidFill>
                <a:schemeClr val="accent5">
                  <a:lumMod val="50000"/>
                </a:schemeClr>
              </a:solidFill>
              <a:effectLst/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6428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71C72-F969-EA1A-CC66-535DF2E90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CF9B8FB-2F6C-992C-A60E-12DFA58E3D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90" r="12130" b="31564"/>
          <a:stretch>
            <a:fillRect/>
          </a:stretch>
        </p:blipFill>
        <p:spPr>
          <a:xfrm>
            <a:off x="8086725" y="3298753"/>
            <a:ext cx="3907132" cy="28768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D10360-11AB-3A31-9F57-F8DF03133C82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17D2ED-7F59-AEF2-5431-E8B8CE443A59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54E9FC-3183-7884-F512-CB32E0E2B3E9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9C17AD-3737-FD9F-F54A-977971C66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15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78DF9B-4818-DB39-A50F-45604690EF2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5A2E82-24BA-9911-6873-619E2E6189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209" y="615441"/>
            <a:ext cx="3756164" cy="29155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258A203-E0B8-C4AC-173B-C5677A54DC04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Single Barium Atom/Ion Detection in Solid Xenon Matrix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855C74-ED85-8CA8-ECD3-7D7C0343E74B}"/>
              </a:ext>
            </a:extLst>
          </p:cNvPr>
          <p:cNvSpPr txBox="1"/>
          <p:nvPr/>
        </p:nvSpPr>
        <p:spPr>
          <a:xfrm>
            <a:off x="4144422" y="1713127"/>
            <a:ext cx="36685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Signal (blue) drops sharply to background (red) after ~30 s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 sharp cutoff is the single-atom signature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Absence of signal with an </a:t>
            </a:r>
            <a:r>
              <a:rPr lang="en-US" sz="2000" dirty="0" err="1">
                <a:latin typeface="Avenir Book" panose="02000503020000020003" pitchFamily="2" charset="0"/>
              </a:rPr>
              <a:t>Ar</a:t>
            </a:r>
            <a:r>
              <a:rPr lang="en-US" sz="2000" dirty="0">
                <a:latin typeface="Avenir Book" panose="02000503020000020003" pitchFamily="2" charset="0"/>
              </a:rPr>
              <a:t>⁺ ion beam rules out ion-damage color centers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7951F7-2F11-A984-11F7-AA02569E521A}"/>
              </a:ext>
            </a:extLst>
          </p:cNvPr>
          <p:cNvGrpSpPr/>
          <p:nvPr/>
        </p:nvGrpSpPr>
        <p:grpSpPr>
          <a:xfrm>
            <a:off x="303560" y="1018224"/>
            <a:ext cx="4032188" cy="4561057"/>
            <a:chOff x="3679372" y="1076446"/>
            <a:chExt cx="4032188" cy="4561057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56CA77F-9813-7177-0CF2-08F9BCC7A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84963" y="1076446"/>
              <a:ext cx="3756164" cy="456105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3B0D17B-DCF9-EE15-EDB0-5ACE28428427}"/>
                </a:ext>
              </a:extLst>
            </p:cNvPr>
            <p:cNvSpPr/>
            <p:nvPr/>
          </p:nvSpPr>
          <p:spPr>
            <a:xfrm>
              <a:off x="3679372" y="1404257"/>
              <a:ext cx="560119" cy="446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0A5F8E4-DFB3-1389-2101-49142AC82489}"/>
                </a:ext>
              </a:extLst>
            </p:cNvPr>
            <p:cNvSpPr/>
            <p:nvPr/>
          </p:nvSpPr>
          <p:spPr>
            <a:xfrm>
              <a:off x="7151441" y="1484600"/>
              <a:ext cx="560119" cy="446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390026A-0CAD-5A18-3997-7255CE5C17DD}"/>
              </a:ext>
            </a:extLst>
          </p:cNvPr>
          <p:cNvSpPr txBox="1"/>
          <p:nvPr/>
        </p:nvSpPr>
        <p:spPr>
          <a:xfrm>
            <a:off x="9029112" y="6214972"/>
            <a:ext cx="31628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u="sng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Nature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volume 569</a:t>
            </a:r>
            <a:r>
              <a:rPr lang="en-US" sz="1200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, pages203–207 (2019)</a:t>
            </a:r>
          </a:p>
          <a:p>
            <a:endParaRPr lang="en-US" sz="1200" i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532B71-2E67-F186-4163-A41737FD8D77}"/>
              </a:ext>
            </a:extLst>
          </p:cNvPr>
          <p:cNvSpPr txBox="1"/>
          <p:nvPr/>
        </p:nvSpPr>
        <p:spPr>
          <a:xfrm>
            <a:off x="583619" y="5672803"/>
            <a:ext cx="305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Single Ba atom peak</a:t>
            </a:r>
          </a:p>
        </p:txBody>
      </p:sp>
    </p:spTree>
    <p:extLst>
      <p:ext uri="{BB962C8B-B14F-4D97-AF65-F5344CB8AC3E}">
        <p14:creationId xmlns:p14="http://schemas.microsoft.com/office/powerpoint/2010/main" val="256666669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387C-5A31-5F73-F24A-9BE0443E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5C2DFC-86B0-7C01-7EC6-0802DECDC9B6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08B4D4-1220-E452-10EE-A58748136EC0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5C2074-2B1A-9E48-4382-2288273DFA12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4CF039-86AB-9777-9174-2DA836F7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16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F56C84-E4D4-8ABC-C15B-75B253FBEB1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356D23-EB54-EA32-E314-167BCDBE5CC1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Detecting Ba</a:t>
            </a:r>
            <a:r>
              <a:rPr lang="en-US" sz="2400" b="1" baseline="30000" dirty="0">
                <a:latin typeface="Avenir Book" panose="02000503020000020003" pitchFamily="2" charset="0"/>
                <a:cs typeface="Arial" panose="020B0604020202020204" pitchFamily="34" charset="0"/>
              </a:rPr>
              <a:t>2+ </a:t>
            </a:r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 in Xenon Gas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B89D6-2FEF-F4C5-2FE1-A958CD4383DE}"/>
              </a:ext>
            </a:extLst>
          </p:cNvPr>
          <p:cNvSpPr txBox="1"/>
          <p:nvPr/>
        </p:nvSpPr>
        <p:spPr>
          <a:xfrm>
            <a:off x="2423208" y="5389579"/>
            <a:ext cx="9642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Ba</a:t>
            </a:r>
            <a:r>
              <a:rPr lang="en-US" sz="2000" baseline="30000" dirty="0">
                <a:latin typeface="Avenir Book" panose="02000503020000020003" pitchFamily="2" charset="0"/>
              </a:rPr>
              <a:t>2+ </a:t>
            </a:r>
            <a:r>
              <a:rPr lang="en-US" sz="2000" dirty="0">
                <a:latin typeface="Avenir Book" panose="02000503020000020003" pitchFamily="2" charset="0"/>
              </a:rPr>
              <a:t>doesn’t have any outer shell electrons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It’s not easy to do atomic fluorescence </a:t>
            </a:r>
          </a:p>
        </p:txBody>
      </p:sp>
      <p:pic>
        <p:nvPicPr>
          <p:cNvPr id="2" name="Picture 2" descr="A diagram of a barum ion&#10;&#10;Description automatically generated">
            <a:extLst>
              <a:ext uri="{FF2B5EF4-FFF2-40B4-BE49-F238E27FC236}">
                <a16:creationId xmlns:a16="http://schemas.microsoft.com/office/drawing/2014/main" id="{55F79DFE-A4E8-071D-2D44-AC60EE5AB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9850"/>
          <a:stretch/>
        </p:blipFill>
        <p:spPr bwMode="auto">
          <a:xfrm>
            <a:off x="1924069" y="1060107"/>
            <a:ext cx="8343862" cy="4059176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1740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E70C1-6E1F-7C09-EC47-394AE075B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E885743-2048-E6DF-CAC5-FBDCF964A11B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9FF65F-FE90-EDDC-7C08-FEDD1EBAFF0D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298508-8CB3-B1BC-5FE6-B60DC5CFC107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CED595-0ECC-9D1E-EC1A-0C608EC7C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17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81C08E-C0AB-511F-641F-467211CF7A3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BF2A2B-7B1F-1E64-F551-5EA49EE885DC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Steps to Detect Ba</a:t>
            </a:r>
            <a:r>
              <a:rPr lang="en-US" sz="2400" b="1" baseline="30000" dirty="0">
                <a:latin typeface="Avenir Book" panose="02000503020000020003" pitchFamily="2" charset="0"/>
                <a:cs typeface="Arial" panose="020B0604020202020204" pitchFamily="34" charset="0"/>
              </a:rPr>
              <a:t>2+ </a:t>
            </a:r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F4AF3C8-5947-4194-B1EC-0C7957FCE322}"/>
              </a:ext>
            </a:extLst>
          </p:cNvPr>
          <p:cNvGrpSpPr/>
          <p:nvPr/>
        </p:nvGrpSpPr>
        <p:grpSpPr>
          <a:xfrm>
            <a:off x="414718" y="1830286"/>
            <a:ext cx="2143697" cy="4348816"/>
            <a:chOff x="414718" y="1830286"/>
            <a:chExt cx="2143697" cy="434881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9861674-D76E-5144-4767-E7A95ACBB3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0079" r="24564"/>
            <a:stretch/>
          </p:blipFill>
          <p:spPr>
            <a:xfrm>
              <a:off x="751238" y="2062153"/>
              <a:ext cx="1560507" cy="2450054"/>
            </a:xfrm>
            <a:prstGeom prst="rect">
              <a:avLst/>
            </a:prstGeom>
          </p:spPr>
        </p:pic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9D7AE280-0749-7516-C6BE-0E707FC84105}"/>
                </a:ext>
              </a:extLst>
            </p:cNvPr>
            <p:cNvSpPr/>
            <p:nvPr/>
          </p:nvSpPr>
          <p:spPr>
            <a:xfrm>
              <a:off x="751238" y="1830286"/>
              <a:ext cx="1560507" cy="2798005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666566A-C2B1-0901-B1E1-808913066CAB}"/>
                </a:ext>
              </a:extLst>
            </p:cNvPr>
            <p:cNvSpPr txBox="1"/>
            <p:nvPr/>
          </p:nvSpPr>
          <p:spPr>
            <a:xfrm>
              <a:off x="414718" y="5255772"/>
              <a:ext cx="214369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venir Book" panose="02000503020000020003" pitchFamily="2" charset="0"/>
                </a:rPr>
                <a:t>1. Designing and synthesizing the desired molecule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B109A0E-C67F-9CF9-DDE5-41853DA87955}"/>
              </a:ext>
            </a:extLst>
          </p:cNvPr>
          <p:cNvGrpSpPr/>
          <p:nvPr/>
        </p:nvGrpSpPr>
        <p:grpSpPr>
          <a:xfrm>
            <a:off x="9514722" y="1919054"/>
            <a:ext cx="2365913" cy="3983048"/>
            <a:chOff x="3205670" y="2094799"/>
            <a:chExt cx="2365913" cy="398304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04FDDC-0CC3-1F40-35CF-1C0B55863101}"/>
                </a:ext>
              </a:extLst>
            </p:cNvPr>
            <p:cNvSpPr txBox="1"/>
            <p:nvPr/>
          </p:nvSpPr>
          <p:spPr>
            <a:xfrm>
              <a:off x="3427886" y="5431516"/>
              <a:ext cx="21436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venir Book" panose="02000503020000020003" pitchFamily="2" charset="0"/>
                </a:rPr>
                <a:t>4. Transporting the ion to the sensor</a:t>
              </a:r>
            </a:p>
          </p:txBody>
        </p:sp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D6AF13A4-DDB6-721D-09E4-02114FFA8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62635" y="2366668"/>
              <a:ext cx="1687812" cy="1791906"/>
            </a:xfrm>
            <a:prstGeom prst="rect">
              <a:avLst/>
            </a:prstGeom>
          </p:spPr>
        </p:pic>
        <p:sp>
          <p:nvSpPr>
            <p:cNvPr id="90" name="Rounded Rectangle 89">
              <a:extLst>
                <a:ext uri="{FF2B5EF4-FFF2-40B4-BE49-F238E27FC236}">
                  <a16:creationId xmlns:a16="http://schemas.microsoft.com/office/drawing/2014/main" id="{4A19795B-0BDD-5E77-2DB5-63D262E21917}"/>
                </a:ext>
              </a:extLst>
            </p:cNvPr>
            <p:cNvSpPr/>
            <p:nvPr/>
          </p:nvSpPr>
          <p:spPr>
            <a:xfrm>
              <a:off x="3205670" y="2094799"/>
              <a:ext cx="2365913" cy="2281549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B7C08EF-9D75-FC02-5E22-77D52F09D32A}"/>
              </a:ext>
            </a:extLst>
          </p:cNvPr>
          <p:cNvGrpSpPr/>
          <p:nvPr/>
        </p:nvGrpSpPr>
        <p:grpSpPr>
          <a:xfrm>
            <a:off x="2987197" y="1898053"/>
            <a:ext cx="3105914" cy="4299928"/>
            <a:chOff x="8995137" y="1830286"/>
            <a:chExt cx="3105914" cy="4299928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04D79472-0051-4F11-8DBA-AF8BC3FCEB9F}"/>
                </a:ext>
              </a:extLst>
            </p:cNvPr>
            <p:cNvSpPr/>
            <p:nvPr/>
          </p:nvSpPr>
          <p:spPr>
            <a:xfrm>
              <a:off x="9095188" y="1830286"/>
              <a:ext cx="2476326" cy="2546062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9378B23-8CB5-5D43-58E5-39487C66CF33}"/>
                </a:ext>
              </a:extLst>
            </p:cNvPr>
            <p:cNvSpPr txBox="1"/>
            <p:nvPr/>
          </p:nvSpPr>
          <p:spPr>
            <a:xfrm>
              <a:off x="8995137" y="5206884"/>
              <a:ext cx="310591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Book" panose="02000503020000020003" pitchFamily="2" charset="0"/>
                </a:rPr>
                <a:t>2. Unambiguous optical detection of the molecule attached to the barium ion </a:t>
              </a: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FA17692-9021-2D0E-42BA-12CC60330B36}"/>
                </a:ext>
              </a:extLst>
            </p:cNvPr>
            <p:cNvGrpSpPr/>
            <p:nvPr/>
          </p:nvGrpSpPr>
          <p:grpSpPr>
            <a:xfrm>
              <a:off x="10231418" y="3121057"/>
              <a:ext cx="824280" cy="927563"/>
              <a:chOff x="10181177" y="3239673"/>
              <a:chExt cx="1370158" cy="1388618"/>
            </a:xfrm>
          </p:grpSpPr>
          <p:pic>
            <p:nvPicPr>
              <p:cNvPr id="61" name="Google Shape;101;p3">
                <a:extLst>
                  <a:ext uri="{FF2B5EF4-FFF2-40B4-BE49-F238E27FC236}">
                    <a16:creationId xmlns:a16="http://schemas.microsoft.com/office/drawing/2014/main" id="{96545194-2F72-1F68-9FAB-EABE56AF98F5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 rot="10800000">
                <a:off x="10245759" y="3239673"/>
                <a:ext cx="226135" cy="373900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5865B93-DE2A-6E5E-DE0D-D106D6F55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60348" y="3610741"/>
                <a:ext cx="0" cy="341160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40C56B17-FA7E-3DE0-8FA2-33C0D20A8B3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350823" y="3945551"/>
                <a:ext cx="309685" cy="0"/>
              </a:xfrm>
              <a:prstGeom prst="line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Google Shape;117;p3">
                <a:extLst>
                  <a:ext uri="{FF2B5EF4-FFF2-40B4-BE49-F238E27FC236}">
                    <a16:creationId xmlns:a16="http://schemas.microsoft.com/office/drawing/2014/main" id="{1AD081D4-4095-FF84-CADE-AD856E1EA89C}"/>
                  </a:ext>
                </a:extLst>
              </p:cNvPr>
              <p:cNvSpPr/>
              <p:nvPr/>
            </p:nvSpPr>
            <p:spPr>
              <a:xfrm rot="16200000">
                <a:off x="11143969" y="3638240"/>
                <a:ext cx="319540" cy="49519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18;p3">
                <a:extLst>
                  <a:ext uri="{FF2B5EF4-FFF2-40B4-BE49-F238E27FC236}">
                    <a16:creationId xmlns:a16="http://schemas.microsoft.com/office/drawing/2014/main" id="{BE0F7A4A-09E7-845A-DE79-936FA07851AD}"/>
                  </a:ext>
                </a:extLst>
              </p:cNvPr>
              <p:cNvSpPr/>
              <p:nvPr/>
            </p:nvSpPr>
            <p:spPr>
              <a:xfrm rot="16200000">
                <a:off x="11234119" y="3640798"/>
                <a:ext cx="142018" cy="491759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50000">
                    <a:srgbClr val="A8D08C"/>
                  </a:gs>
                  <a:gs pos="100000">
                    <a:schemeClr val="lt1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19;p3">
                <a:extLst>
                  <a:ext uri="{FF2B5EF4-FFF2-40B4-BE49-F238E27FC236}">
                    <a16:creationId xmlns:a16="http://schemas.microsoft.com/office/drawing/2014/main" id="{0060C5FC-0B2E-4A01-6730-EDC44E352553}"/>
                  </a:ext>
                </a:extLst>
              </p:cNvPr>
              <p:cNvSpPr/>
              <p:nvPr/>
            </p:nvSpPr>
            <p:spPr>
              <a:xfrm rot="16200000">
                <a:off x="10737122" y="3785474"/>
                <a:ext cx="259466" cy="265942"/>
              </a:xfrm>
              <a:custGeom>
                <a:avLst/>
                <a:gdLst/>
                <a:ahLst/>
                <a:cxnLst/>
                <a:rect l="l" t="t" r="r" b="b"/>
                <a:pathLst>
                  <a:path w="573098" h="657225" extrusionOk="0">
                    <a:moveTo>
                      <a:pt x="325421" y="657225"/>
                    </a:moveTo>
                    <a:cubicBezTo>
                      <a:pt x="347646" y="602456"/>
                      <a:pt x="369871" y="547687"/>
                      <a:pt x="315896" y="523875"/>
                    </a:cubicBezTo>
                    <a:cubicBezTo>
                      <a:pt x="261921" y="500063"/>
                      <a:pt x="19033" y="546100"/>
                      <a:pt x="1571" y="514350"/>
                    </a:cubicBezTo>
                    <a:cubicBezTo>
                      <a:pt x="-15891" y="482600"/>
                      <a:pt x="115871" y="368300"/>
                      <a:pt x="211121" y="333375"/>
                    </a:cubicBezTo>
                    <a:cubicBezTo>
                      <a:pt x="306371" y="298450"/>
                      <a:pt x="576246" y="327025"/>
                      <a:pt x="573071" y="304800"/>
                    </a:cubicBezTo>
                    <a:cubicBezTo>
                      <a:pt x="569896" y="282575"/>
                      <a:pt x="250808" y="250825"/>
                      <a:pt x="192071" y="200025"/>
                    </a:cubicBezTo>
                    <a:cubicBezTo>
                      <a:pt x="133334" y="149225"/>
                      <a:pt x="176990" y="74612"/>
                      <a:pt x="220646" y="0"/>
                    </a:cubicBezTo>
                  </a:path>
                </a:pathLst>
              </a:custGeom>
              <a:noFill/>
              <a:ln w="19050" cap="flat" cmpd="sng">
                <a:solidFill>
                  <a:srgbClr val="31538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67" name="Google Shape;120;p3">
                <a:extLst>
                  <a:ext uri="{FF2B5EF4-FFF2-40B4-BE49-F238E27FC236}">
                    <a16:creationId xmlns:a16="http://schemas.microsoft.com/office/drawing/2014/main" id="{C1E9B7BA-FDC4-5BB0-AA80-AF1C55E90DDD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rot="10800000">
                <a:off x="10669739" y="3875706"/>
                <a:ext cx="63136" cy="13329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120;p3">
                <a:extLst>
                  <a:ext uri="{FF2B5EF4-FFF2-40B4-BE49-F238E27FC236}">
                    <a16:creationId xmlns:a16="http://schemas.microsoft.com/office/drawing/2014/main" id="{A87164A7-3F5B-52B8-451A-DE08C796B620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rot="10800000">
                <a:off x="10993007" y="3815669"/>
                <a:ext cx="63136" cy="133293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6AE79609-BCBF-EA74-7070-5EBA8D9EA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350823" y="3610741"/>
                <a:ext cx="0" cy="508775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52FF377-0CB5-BAB1-A49B-6A9FFB00A50D}"/>
                  </a:ext>
                </a:extLst>
              </p:cNvPr>
              <p:cNvGrpSpPr/>
              <p:nvPr/>
            </p:nvGrpSpPr>
            <p:grpSpPr>
              <a:xfrm rot="16200000">
                <a:off x="10097851" y="4205674"/>
                <a:ext cx="505943" cy="339291"/>
                <a:chOff x="9784471" y="5036629"/>
                <a:chExt cx="700357" cy="464577"/>
              </a:xfrm>
            </p:grpSpPr>
            <p:sp>
              <p:nvSpPr>
                <p:cNvPr id="71" name="Google Shape;133;p3">
                  <a:extLst>
                    <a:ext uri="{FF2B5EF4-FFF2-40B4-BE49-F238E27FC236}">
                      <a16:creationId xmlns:a16="http://schemas.microsoft.com/office/drawing/2014/main" id="{0EE7011E-B5F7-2F12-D360-4F60547911F5}"/>
                    </a:ext>
                  </a:extLst>
                </p:cNvPr>
                <p:cNvSpPr/>
                <p:nvPr/>
              </p:nvSpPr>
              <p:spPr>
                <a:xfrm rot="5400000">
                  <a:off x="9867458" y="4953642"/>
                  <a:ext cx="464577" cy="630551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" name="Google Shape;141;p3">
                  <a:extLst>
                    <a:ext uri="{FF2B5EF4-FFF2-40B4-BE49-F238E27FC236}">
                      <a16:creationId xmlns:a16="http://schemas.microsoft.com/office/drawing/2014/main" id="{DE9C471C-B006-FCDA-A8A8-9D2CBB52AB4B}"/>
                    </a:ext>
                  </a:extLst>
                </p:cNvPr>
                <p:cNvSpPr/>
                <p:nvPr/>
              </p:nvSpPr>
              <p:spPr>
                <a:xfrm rot="16200000">
                  <a:off x="10350815" y="5242956"/>
                  <a:ext cx="194183" cy="73843"/>
                </a:xfrm>
                <a:prstGeom prst="rect">
                  <a:avLst/>
                </a:prstGeom>
                <a:solidFill>
                  <a:srgbClr val="7F7F7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800"/>
                    <a:buFont typeface="Calibri"/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id="{C35D8411-E120-C58C-75EE-5B92FAC469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25854" y="3835732"/>
                <a:ext cx="254784" cy="237592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2F919579-7955-014C-4935-32809C7CE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63000"/>
            </a:blip>
            <a:stretch>
              <a:fillRect/>
            </a:stretch>
          </p:blipFill>
          <p:spPr>
            <a:xfrm>
              <a:off x="9394743" y="2020958"/>
              <a:ext cx="1908996" cy="110009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2095A6D4-D826-34E8-F92C-8BC13ABC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 flipV="1">
              <a:off x="10613129" y="2104624"/>
              <a:ext cx="60859" cy="61007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5853420-B024-9793-596C-A2CA2176678D}"/>
              </a:ext>
            </a:extLst>
          </p:cNvPr>
          <p:cNvGrpSpPr/>
          <p:nvPr/>
        </p:nvGrpSpPr>
        <p:grpSpPr>
          <a:xfrm>
            <a:off x="6141033" y="1938902"/>
            <a:ext cx="3105914" cy="3983049"/>
            <a:chOff x="5736404" y="2094799"/>
            <a:chExt cx="3105914" cy="3983049"/>
          </a:xfrm>
        </p:grpSpPr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8DE49206-9836-48CC-53C5-14679A443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72000"/>
            </a:blip>
            <a:stretch>
              <a:fillRect/>
            </a:stretch>
          </p:blipFill>
          <p:spPr>
            <a:xfrm>
              <a:off x="6267377" y="2735396"/>
              <a:ext cx="1915015" cy="1103568"/>
            </a:xfrm>
            <a:prstGeom prst="rect">
              <a:avLst/>
            </a:prstGeom>
          </p:spPr>
        </p:pic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B08AD79F-2B4A-2394-453B-09C9E8C4176B}"/>
                </a:ext>
              </a:extLst>
            </p:cNvPr>
            <p:cNvSpPr/>
            <p:nvPr/>
          </p:nvSpPr>
          <p:spPr>
            <a:xfrm>
              <a:off x="6003876" y="2094799"/>
              <a:ext cx="2365913" cy="2281549"/>
            </a:xfrm>
            <a:prstGeom prst="roundRect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0B6E8F15-1533-D38C-ADE7-D3780621E06D}"/>
                </a:ext>
              </a:extLst>
            </p:cNvPr>
            <p:cNvSpPr txBox="1"/>
            <p:nvPr/>
          </p:nvSpPr>
          <p:spPr>
            <a:xfrm>
              <a:off x="5736404" y="5431517"/>
              <a:ext cx="31059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venir Book" panose="02000503020000020003" pitchFamily="2" charset="0"/>
                </a:rPr>
                <a:t>3. Growing a Self assembled monolayer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66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5D2A-9DD7-945E-02DB-CB5CF069E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6DA0C8-C373-D9BA-6388-C572A3BCDE39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77685F-3309-9BC2-618E-1227EF1642DA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D4DE50-0A49-B7AB-7130-BCF74D7D7A21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96EF7E-F92B-F4C0-E5EB-89FAED1C8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18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960612-1E0D-B424-5264-D2B8FBAFC4CE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64A721-834E-7DE9-2335-AD73C7718D28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Single Molecule Fluorescence Imaging </a:t>
            </a:r>
          </a:p>
        </p:txBody>
      </p:sp>
      <p:pic>
        <p:nvPicPr>
          <p:cNvPr id="4" name="Picture 3" descr="http://www.dojindo.com/Images/Product%20Photo/F019_fig1.jpg">
            <a:extLst>
              <a:ext uri="{FF2B5EF4-FFF2-40B4-BE49-F238E27FC236}">
                <a16:creationId xmlns:a16="http://schemas.microsoft.com/office/drawing/2014/main" id="{A354407F-A42E-260E-BDD8-D3F779A48E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4518" y="1574095"/>
            <a:ext cx="7888476" cy="24877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91D17D-965C-6EF5-8E14-2B4946F3305F}"/>
              </a:ext>
            </a:extLst>
          </p:cNvPr>
          <p:cNvSpPr txBox="1"/>
          <p:nvPr/>
        </p:nvSpPr>
        <p:spPr>
          <a:xfrm>
            <a:off x="264405" y="1076446"/>
            <a:ext cx="11644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A non-fluorescent molecule becomes fluorescent (or vice versa) upon chelation with an incident 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1DA281-BEBB-BDFC-7FDF-48A64682003C}"/>
              </a:ext>
            </a:extLst>
          </p:cNvPr>
          <p:cNvSpPr txBox="1"/>
          <p:nvPr/>
        </p:nvSpPr>
        <p:spPr>
          <a:xfrm>
            <a:off x="2237980" y="3974674"/>
            <a:ext cx="193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Not fluorescent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6A520-3353-737B-224F-75ED4CC16FBC}"/>
              </a:ext>
            </a:extLst>
          </p:cNvPr>
          <p:cNvSpPr txBox="1"/>
          <p:nvPr/>
        </p:nvSpPr>
        <p:spPr>
          <a:xfrm>
            <a:off x="7391203" y="4061801"/>
            <a:ext cx="1931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Fluorescent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014751-87D2-CF21-7465-C09FF0B16CDF}"/>
              </a:ext>
            </a:extLst>
          </p:cNvPr>
          <p:cNvSpPr txBox="1"/>
          <p:nvPr/>
        </p:nvSpPr>
        <p:spPr>
          <a:xfrm>
            <a:off x="264405" y="4524710"/>
            <a:ext cx="113033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Since calcium and barium belong to the same chemical family, dyes designed to detect calcium often respond to barium as well</a:t>
            </a:r>
          </a:p>
          <a:p>
            <a:endParaRPr lang="en-US" sz="2000" dirty="0">
              <a:latin typeface="Avenir Book" panose="02000503020000020003" pitchFamily="2" charset="0"/>
            </a:endParaRPr>
          </a:p>
          <a:p>
            <a:r>
              <a:rPr lang="en-US" sz="2000" dirty="0">
                <a:latin typeface="Avenir Book" panose="02000503020000020003" pitchFamily="2" charset="0"/>
              </a:rPr>
              <a:t>But fluorescein dye doesn’t shine without solvent, deprotonation of the carboxylic acids to accept the ion depends on 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37ABC0-EA59-A05D-53F8-990129C964FE}"/>
              </a:ext>
            </a:extLst>
          </p:cNvPr>
          <p:cNvSpPr txBox="1"/>
          <p:nvPr/>
        </p:nvSpPr>
        <p:spPr>
          <a:xfrm>
            <a:off x="9163425" y="6030306"/>
            <a:ext cx="3028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s-IS" sz="1200" i="1" dirty="0">
                <a:solidFill>
                  <a:schemeClr val="accent5">
                    <a:lumMod val="75000"/>
                  </a:schemeClr>
                </a:solidFill>
                <a:latin typeface="Avenir Book" panose="02000503020000020003" pitchFamily="2" charset="0"/>
              </a:rPr>
              <a:t>Credit : David Nygren</a:t>
            </a:r>
          </a:p>
          <a:p>
            <a:r>
              <a:rPr lang="is-IS" sz="1200" i="1" dirty="0">
                <a:solidFill>
                  <a:schemeClr val="accent5">
                    <a:lumMod val="75000"/>
                  </a:schemeClr>
                </a:solidFill>
                <a:latin typeface="Avenir Book" panose="02000503020000020003" pitchFamily="2" charset="0"/>
              </a:rPr>
              <a:t>J.Phys.Conf.Ser. 650 (2015) no.1, 012002</a:t>
            </a:r>
            <a:endParaRPr lang="en-US" sz="1200" i="1" dirty="0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28327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1F8AA-D958-6413-5760-FDAF90222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D1B5B7-FDFB-9883-6E5E-1CBEC7F43848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88E4F7-5751-931B-3640-572BCEBB5359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532645-2F90-49D5-7B4C-5A87DE0D2B9A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2BAD7A-AACC-6892-D159-A8D55BE811BF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89841D-9E79-9721-CD01-A0EE1A1E77B2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Exploring Molecules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A57E0C-AE88-4FDF-8F03-E385D9706D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3" r="24564"/>
          <a:stretch>
            <a:fillRect/>
          </a:stretch>
        </p:blipFill>
        <p:spPr>
          <a:xfrm>
            <a:off x="509286" y="1938592"/>
            <a:ext cx="1514354" cy="4430016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217F5612-0F35-07AA-B2AF-F5F2234B97B3}"/>
              </a:ext>
            </a:extLst>
          </p:cNvPr>
          <p:cNvSpPr txBox="1"/>
          <p:nvPr/>
        </p:nvSpPr>
        <p:spPr>
          <a:xfrm>
            <a:off x="509286" y="947072"/>
            <a:ext cx="1793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Turn on Fluorescence Indicator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18140E-7D8C-3522-695C-6754ABC6C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3993" y="2688771"/>
            <a:ext cx="2705877" cy="26125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48FA15-088C-2F26-0AF1-6B9777D0F170}"/>
              </a:ext>
            </a:extLst>
          </p:cNvPr>
          <p:cNvSpPr txBox="1"/>
          <p:nvPr/>
        </p:nvSpPr>
        <p:spPr>
          <a:xfrm>
            <a:off x="2486652" y="5561211"/>
            <a:ext cx="1778619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ACS Sensors 6, 1, 192-20 (2021)</a:t>
            </a:r>
          </a:p>
        </p:txBody>
      </p:sp>
    </p:spTree>
    <p:extLst>
      <p:ext uri="{BB962C8B-B14F-4D97-AF65-F5344CB8AC3E}">
        <p14:creationId xmlns:p14="http://schemas.microsoft.com/office/powerpoint/2010/main" val="15175610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DC84E-D4B4-4E4E-CC32-10CE58578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374518-A06A-186E-161E-44332350EAB5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CF2880-5C61-55F3-9449-2A65115E6881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B384E4-6466-448C-4753-619FD06335D4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14FBEF-2B50-FB5C-45C8-94FF189DE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20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606EB99-C05C-5728-8ADF-6651942377E9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54D777-B10B-3207-7F8E-66AE8E9990E3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Exploring Molecules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48E70-119C-F47B-B921-A902485AD6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3" r="24564"/>
          <a:stretch>
            <a:fillRect/>
          </a:stretch>
        </p:blipFill>
        <p:spPr>
          <a:xfrm>
            <a:off x="509286" y="1938592"/>
            <a:ext cx="1514354" cy="4430016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0D903AE6-9129-ECF6-BF8B-FF6C1486995E}"/>
              </a:ext>
            </a:extLst>
          </p:cNvPr>
          <p:cNvSpPr txBox="1"/>
          <p:nvPr/>
        </p:nvSpPr>
        <p:spPr>
          <a:xfrm>
            <a:off x="509286" y="947072"/>
            <a:ext cx="1793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Turn on Fluorescence Indicator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F772AF-BDC8-3AC7-CA6D-2ABC1944D54A}"/>
              </a:ext>
            </a:extLst>
          </p:cNvPr>
          <p:cNvSpPr txBox="1"/>
          <p:nvPr/>
        </p:nvSpPr>
        <p:spPr>
          <a:xfrm>
            <a:off x="3228144" y="844502"/>
            <a:ext cx="1793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Time Resolved Fluorescence Bi-color Indicator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D97D98-FA61-F31C-8827-F514F94A7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27" y="2702494"/>
            <a:ext cx="3875315" cy="259182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BAB2B9C-CABB-EE84-2EDF-AB641A242A3E}"/>
              </a:ext>
            </a:extLst>
          </p:cNvPr>
          <p:cNvGrpSpPr/>
          <p:nvPr/>
        </p:nvGrpSpPr>
        <p:grpSpPr>
          <a:xfrm>
            <a:off x="6444342" y="2678118"/>
            <a:ext cx="3263900" cy="2616200"/>
            <a:chOff x="6444342" y="2678118"/>
            <a:chExt cx="3263900" cy="26162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4B9FC8F-53C0-5D52-7CFE-11EEC4AF6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4342" y="2678118"/>
              <a:ext cx="3263900" cy="261620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834E708-2062-813A-5194-51B11EC841F1}"/>
                </a:ext>
              </a:extLst>
            </p:cNvPr>
            <p:cNvSpPr/>
            <p:nvPr/>
          </p:nvSpPr>
          <p:spPr>
            <a:xfrm>
              <a:off x="9361714" y="2917371"/>
              <a:ext cx="217715" cy="250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74032ED-4CED-7DDA-0A6D-9490FF5B7467}"/>
              </a:ext>
            </a:extLst>
          </p:cNvPr>
          <p:cNvSpPr txBox="1"/>
          <p:nvPr/>
        </p:nvSpPr>
        <p:spPr>
          <a:xfrm>
            <a:off x="7263920" y="5471137"/>
            <a:ext cx="16247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spc="24" dirty="0">
                <a:solidFill>
                  <a:schemeClr val="accent5">
                    <a:lumMod val="50000"/>
                  </a:schemeClr>
                </a:solidFill>
                <a:effectLst/>
                <a:latin typeface="Avenir Book" panose="02000503020000020003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chemrxiv-2024-t81cl</a:t>
            </a:r>
            <a:endParaRPr lang="en-US" sz="12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88095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F1E28-FA9A-7085-DC16-6510DA23D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B89E9B-25D3-861D-27A1-849757D0746B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207892-C48B-4D31-BEA9-C43563922E2F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EA915D-F927-F796-C67A-7AFD2104EA96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47BC910-4B33-C621-6FCA-59FE7643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21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FCBC32-5E07-86F2-4B1E-47F6C6FAC865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EAA417-9BBE-B709-9D7F-2DCC7DCE9AB2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Exploring Molecules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1AE257-C51A-C758-45E9-01D00AF0AC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093" r="24564"/>
          <a:stretch>
            <a:fillRect/>
          </a:stretch>
        </p:blipFill>
        <p:spPr>
          <a:xfrm>
            <a:off x="509286" y="1938592"/>
            <a:ext cx="1514354" cy="4430016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7F0D1EDD-5782-2AD8-913D-9E5EC3991ECD}"/>
              </a:ext>
            </a:extLst>
          </p:cNvPr>
          <p:cNvSpPr txBox="1"/>
          <p:nvPr/>
        </p:nvSpPr>
        <p:spPr>
          <a:xfrm>
            <a:off x="509286" y="983001"/>
            <a:ext cx="1793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Turn on Fluorescence Indicator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B4C96-D584-5299-9561-53224824689B}"/>
              </a:ext>
            </a:extLst>
          </p:cNvPr>
          <p:cNvSpPr txBox="1"/>
          <p:nvPr/>
        </p:nvSpPr>
        <p:spPr>
          <a:xfrm>
            <a:off x="3228144" y="844502"/>
            <a:ext cx="17932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Time Resolved Fluorescence Bi-color Indicator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B7C090B-E39E-A18E-5CA1-5C4471FB9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9027" y="2702494"/>
            <a:ext cx="3875315" cy="25918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7D1ABB-0434-0EE6-C801-C67C453E77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342" y="2264855"/>
            <a:ext cx="2844666" cy="3025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795ABD-A6B7-4FDC-777F-328FBD339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8800" y="2702494"/>
            <a:ext cx="2489055" cy="25880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3A625-C467-4540-7EA3-129FFADEA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7447" y="984488"/>
            <a:ext cx="2911760" cy="13723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500E5E-5861-7E9B-2FEE-878E5BB78F91}"/>
              </a:ext>
            </a:extLst>
          </p:cNvPr>
          <p:cNvSpPr txBox="1"/>
          <p:nvPr/>
        </p:nvSpPr>
        <p:spPr>
          <a:xfrm>
            <a:off x="7044585" y="1011759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Fluorescence B-color Indicators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9C5942-B6A2-0071-0DD9-3A249D598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379" y="714077"/>
            <a:ext cx="5079423" cy="49005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F1A54D9-0A12-3E1E-F2E5-C03FB1DDBB1C}"/>
              </a:ext>
            </a:extLst>
          </p:cNvPr>
          <p:cNvSpPr txBox="1"/>
          <p:nvPr/>
        </p:nvSpPr>
        <p:spPr>
          <a:xfrm>
            <a:off x="8125884" y="5938748"/>
            <a:ext cx="20797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[1]. JINST 11 P12011 (2016)</a:t>
            </a:r>
          </a:p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[2]. Phys. Rev. Lett. 120, 132504 (2018)</a:t>
            </a:r>
          </a:p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[3]. Sci Rep 9: 15097 (2019)</a:t>
            </a:r>
          </a:p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[4]. Nature 583, 48 (2020)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FF9E18-4742-B023-1320-5F3830097F2A}"/>
              </a:ext>
            </a:extLst>
          </p:cNvPr>
          <p:cNvSpPr txBox="1"/>
          <p:nvPr/>
        </p:nvSpPr>
        <p:spPr>
          <a:xfrm>
            <a:off x="10106276" y="5967793"/>
            <a:ext cx="216685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[5]. ACS Sensors 6, 1, 192-20 (2021)</a:t>
            </a:r>
          </a:p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[6]. 10.26434/chemrxiv-2023-wxpbh (2023)</a:t>
            </a:r>
          </a:p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[7]. 10.26434/chemrxiv-2024-t81cl (2024)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A9AA05-95F1-DDA3-8CB2-9A6DD6894B48}"/>
              </a:ext>
            </a:extLst>
          </p:cNvPr>
          <p:cNvSpPr txBox="1"/>
          <p:nvPr/>
        </p:nvSpPr>
        <p:spPr>
          <a:xfrm>
            <a:off x="10064677" y="5340444"/>
            <a:ext cx="1257300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25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Nature 583, 48 (2020)</a:t>
            </a:r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10BEBB5-0BDA-B69C-16E2-94DF504CE0FD}"/>
              </a:ext>
            </a:extLst>
          </p:cNvPr>
          <p:cNvGrpSpPr/>
          <p:nvPr/>
        </p:nvGrpSpPr>
        <p:grpSpPr>
          <a:xfrm>
            <a:off x="284220" y="3833483"/>
            <a:ext cx="3781897" cy="2591824"/>
            <a:chOff x="284220" y="3880507"/>
            <a:chExt cx="4328052" cy="2684282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77DF9808-84FC-C106-C704-C606E46256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180" y="5617465"/>
              <a:ext cx="1783017" cy="822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2" descr="NEXT Experiment (@NEXT100Exp) / X">
              <a:extLst>
                <a:ext uri="{FF2B5EF4-FFF2-40B4-BE49-F238E27FC236}">
                  <a16:creationId xmlns:a16="http://schemas.microsoft.com/office/drawing/2014/main" id="{7629218E-597E-9144-E2AC-3218B768A3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570" b="32768"/>
            <a:stretch/>
          </p:blipFill>
          <p:spPr bwMode="auto">
            <a:xfrm>
              <a:off x="3301981" y="4977823"/>
              <a:ext cx="1310291" cy="532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64330A8F-88A2-4F08-F12D-9BC28C6FD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367" y="4109120"/>
              <a:ext cx="977319" cy="5595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6" descr="Materials Physics Center - Centro de Física de Materiales (MPC-CFM)">
              <a:extLst>
                <a:ext uri="{FF2B5EF4-FFF2-40B4-BE49-F238E27FC236}">
                  <a16:creationId xmlns:a16="http://schemas.microsoft.com/office/drawing/2014/main" id="{57A2EAEE-D9EC-D2A1-BBEC-7735F99C7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9268" y="3957503"/>
              <a:ext cx="752389" cy="752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UTA Brand Guidelines – UTA Faculty &amp; Staff Resources">
              <a:extLst>
                <a:ext uri="{FF2B5EF4-FFF2-40B4-BE49-F238E27FC236}">
                  <a16:creationId xmlns:a16="http://schemas.microsoft.com/office/drawing/2014/main" id="{DBE05C09-27ED-9BE6-B51B-890A2CECC2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808" y="5048766"/>
              <a:ext cx="1138527" cy="448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0" descr="Ben Gurion University of the Negev Logo PNG Vector (EPS) Free Download">
              <a:extLst>
                <a:ext uri="{FF2B5EF4-FFF2-40B4-BE49-F238E27FC236}">
                  <a16:creationId xmlns:a16="http://schemas.microsoft.com/office/drawing/2014/main" id="{DF4C6D32-FEE9-F84E-BFA2-F030506048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220" y="4760109"/>
              <a:ext cx="1025611" cy="1025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ight Brace 25">
              <a:extLst>
                <a:ext uri="{FF2B5EF4-FFF2-40B4-BE49-F238E27FC236}">
                  <a16:creationId xmlns:a16="http://schemas.microsoft.com/office/drawing/2014/main" id="{551E0329-113A-683F-4DF1-AFD70ACAEE51}"/>
                </a:ext>
              </a:extLst>
            </p:cNvPr>
            <p:cNvSpPr/>
            <p:nvPr/>
          </p:nvSpPr>
          <p:spPr>
            <a:xfrm>
              <a:off x="2645239" y="3880507"/>
              <a:ext cx="577838" cy="2684282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97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13" grpId="0"/>
      <p:bldP spid="12" grpId="0"/>
      <p:bldP spid="19" grpId="0"/>
      <p:bldP spid="20" grpId="0"/>
      <p:bldP spid="17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847F3-11EB-1ECF-89B5-43591892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BBCBD5-3A9C-6929-675F-7E78E44A8DDB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466BC1-E068-5BC4-BE42-0FE856222970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BE596-0E92-B1B7-E4FE-DE7D2A4CB5DF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C61B0AC-139A-29F8-F03C-E68666F0D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22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7C1EAF-2848-A4BA-EABB-AC29A1E9F497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D4CD10-0E9C-6676-0DD6-70ED2E75BDF2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Single Ion Resolution Microscope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2098D5-D6DF-B28C-DAA2-034D1EEA23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33" t="5181" r="8007" b="61634"/>
          <a:stretch/>
        </p:blipFill>
        <p:spPr>
          <a:xfrm>
            <a:off x="274407" y="970785"/>
            <a:ext cx="7380791" cy="3682159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3286AC29-7543-F7D0-A40D-DCF6246ADC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03"/>
          <a:stretch/>
        </p:blipFill>
        <p:spPr bwMode="auto">
          <a:xfrm>
            <a:off x="6354670" y="300942"/>
            <a:ext cx="1696804" cy="1920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DF0A99D-22D5-A340-1EC8-A0555DFEA214}"/>
              </a:ext>
            </a:extLst>
          </p:cNvPr>
          <p:cNvSpPr/>
          <p:nvPr/>
        </p:nvSpPr>
        <p:spPr>
          <a:xfrm>
            <a:off x="6019752" y="2254892"/>
            <a:ext cx="127591" cy="143387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A134358-4C2B-36F8-32EA-A985BA03D306}"/>
              </a:ext>
            </a:extLst>
          </p:cNvPr>
          <p:cNvCxnSpPr>
            <a:cxnSpLocks/>
          </p:cNvCxnSpPr>
          <p:nvPr/>
        </p:nvCxnSpPr>
        <p:spPr>
          <a:xfrm flipV="1">
            <a:off x="6147343" y="1848335"/>
            <a:ext cx="557755" cy="4976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C93C3D6-6B66-C3F4-62F8-98DC01C0037D}"/>
              </a:ext>
            </a:extLst>
          </p:cNvPr>
          <p:cNvSpPr/>
          <p:nvPr/>
        </p:nvSpPr>
        <p:spPr>
          <a:xfrm>
            <a:off x="3447175" y="2417085"/>
            <a:ext cx="1035253" cy="73899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/>
              <a:t>Ba</a:t>
            </a:r>
            <a:r>
              <a:rPr lang="en-US" sz="1050" baseline="30000" dirty="0"/>
              <a:t>2+</a:t>
            </a:r>
            <a:endParaRPr lang="en-US" sz="10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F2B19E-1DC3-7FC3-D8D3-35C1EEB44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921976" y="1628042"/>
            <a:ext cx="4191222" cy="31434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A6DD67A-06EF-A825-2366-DBAB952FBDBC}"/>
              </a:ext>
            </a:extLst>
          </p:cNvPr>
          <p:cNvSpPr txBox="1"/>
          <p:nvPr/>
        </p:nvSpPr>
        <p:spPr>
          <a:xfrm>
            <a:off x="274407" y="4968844"/>
            <a:ext cx="7911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venir Book" panose="02000503020000020003" pitchFamily="2" charset="0"/>
              </a:rPr>
              <a:t>A novel fluorescence microscope was developed with wide-field scanning and operational in high-pressure (10 bar) xenon gas.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07087-B832-9BD5-76DB-DB431271C35B}"/>
              </a:ext>
            </a:extLst>
          </p:cNvPr>
          <p:cNvSpPr txBox="1"/>
          <p:nvPr/>
        </p:nvSpPr>
        <p:spPr>
          <a:xfrm>
            <a:off x="9448799" y="6219830"/>
            <a:ext cx="2768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Nature Communications, 14(10595)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B2ACF3-4573-8BD8-87A7-F0D8E56CA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76156" y="0"/>
            <a:ext cx="1315844" cy="4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9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C5A5D-10BD-FED7-13E8-882E6BCAD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942651-2C6A-5D34-2BF0-111752A8E398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B0E435-D938-87A6-824C-EAC7456D37B7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005E0-76AB-E4CE-AF51-E328DE6C336C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8C80E59-62EE-096C-EEEE-4A582D5BF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23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71D9CE-0E0F-7D82-C54C-337F2708DE1C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F997B-6FF5-BA6A-C37C-184DF35D6905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Surface Functionalization</a:t>
            </a:r>
          </a:p>
        </p:txBody>
      </p:sp>
      <p:sp>
        <p:nvSpPr>
          <p:cNvPr id="445" name="TextBox 444">
            <a:extLst>
              <a:ext uri="{FF2B5EF4-FFF2-40B4-BE49-F238E27FC236}">
                <a16:creationId xmlns:a16="http://schemas.microsoft.com/office/drawing/2014/main" id="{C91183C1-E503-FF7B-1D51-EBE31D95A469}"/>
              </a:ext>
            </a:extLst>
          </p:cNvPr>
          <p:cNvSpPr txBox="1"/>
          <p:nvPr/>
        </p:nvSpPr>
        <p:spPr>
          <a:xfrm>
            <a:off x="6884385" y="1796387"/>
            <a:ext cx="53076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We ideally want:</a:t>
            </a:r>
          </a:p>
          <a:p>
            <a:endParaRPr lang="en-US" dirty="0">
              <a:latin typeface="Avenir Book" panose="02000503020000020003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Receptors close together, but not to close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Receptors away from the surface for Ba to bind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High efficiency, low background</a:t>
            </a:r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031F2351-FE17-7717-914D-A4DAAA837929}"/>
              </a:ext>
            </a:extLst>
          </p:cNvPr>
          <p:cNvSpPr txBox="1"/>
          <p:nvPr/>
        </p:nvSpPr>
        <p:spPr>
          <a:xfrm>
            <a:off x="6884385" y="3993656"/>
            <a:ext cx="5990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Can be achieved only by growing </a:t>
            </a:r>
            <a:r>
              <a:rPr lang="en-US" b="1" i="1" u="sng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Self Assembled Monolayer (SAM)</a:t>
            </a:r>
          </a:p>
        </p:txBody>
      </p:sp>
      <p:pic>
        <p:nvPicPr>
          <p:cNvPr id="448" name="Picture 447">
            <a:extLst>
              <a:ext uri="{FF2B5EF4-FFF2-40B4-BE49-F238E27FC236}">
                <a16:creationId xmlns:a16="http://schemas.microsoft.com/office/drawing/2014/main" id="{86BAE1D1-59EF-6C18-59D3-F8226450B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377" y="1446075"/>
            <a:ext cx="4776393" cy="3523272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533994C2-A794-E8CF-497B-73631DF46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831214" y="1764018"/>
            <a:ext cx="237192" cy="237769"/>
          </a:xfrm>
          <a:prstGeom prst="rect">
            <a:avLst/>
          </a:prstGeom>
        </p:spPr>
      </p:pic>
      <p:cxnSp>
        <p:nvCxnSpPr>
          <p:cNvPr id="459" name="Straight Connector 458">
            <a:extLst>
              <a:ext uri="{FF2B5EF4-FFF2-40B4-BE49-F238E27FC236}">
                <a16:creationId xmlns:a16="http://schemas.microsoft.com/office/drawing/2014/main" id="{16CA2033-4453-78A2-B19B-C9EE4D568886}"/>
              </a:ext>
            </a:extLst>
          </p:cNvPr>
          <p:cNvCxnSpPr>
            <a:cxnSpLocks/>
          </p:cNvCxnSpPr>
          <p:nvPr/>
        </p:nvCxnSpPr>
        <p:spPr>
          <a:xfrm flipH="1">
            <a:off x="1478117" y="1882903"/>
            <a:ext cx="966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3" name="Straight Connector 462">
            <a:extLst>
              <a:ext uri="{FF2B5EF4-FFF2-40B4-BE49-F238E27FC236}">
                <a16:creationId xmlns:a16="http://schemas.microsoft.com/office/drawing/2014/main" id="{C5E1B65C-E2CE-74D1-2CA0-546341D35E61}"/>
              </a:ext>
            </a:extLst>
          </p:cNvPr>
          <p:cNvCxnSpPr>
            <a:cxnSpLocks/>
          </p:cNvCxnSpPr>
          <p:nvPr/>
        </p:nvCxnSpPr>
        <p:spPr>
          <a:xfrm flipH="1">
            <a:off x="1478117" y="3025903"/>
            <a:ext cx="966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4" name="Straight Connector 463">
            <a:extLst>
              <a:ext uri="{FF2B5EF4-FFF2-40B4-BE49-F238E27FC236}">
                <a16:creationId xmlns:a16="http://schemas.microsoft.com/office/drawing/2014/main" id="{D6F776C1-0D97-5BEB-17B9-F7DB10DD62CD}"/>
              </a:ext>
            </a:extLst>
          </p:cNvPr>
          <p:cNvCxnSpPr>
            <a:cxnSpLocks/>
          </p:cNvCxnSpPr>
          <p:nvPr/>
        </p:nvCxnSpPr>
        <p:spPr>
          <a:xfrm flipH="1">
            <a:off x="1478117" y="3831446"/>
            <a:ext cx="966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5" name="Straight Connector 464">
            <a:extLst>
              <a:ext uri="{FF2B5EF4-FFF2-40B4-BE49-F238E27FC236}">
                <a16:creationId xmlns:a16="http://schemas.microsoft.com/office/drawing/2014/main" id="{9F74AF33-3C46-EED1-0A97-A478FA80A523}"/>
              </a:ext>
            </a:extLst>
          </p:cNvPr>
          <p:cNvCxnSpPr>
            <a:cxnSpLocks/>
          </p:cNvCxnSpPr>
          <p:nvPr/>
        </p:nvCxnSpPr>
        <p:spPr>
          <a:xfrm flipH="1">
            <a:off x="1414732" y="4517246"/>
            <a:ext cx="966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6" name="Straight Connector 465">
            <a:extLst>
              <a:ext uri="{FF2B5EF4-FFF2-40B4-BE49-F238E27FC236}">
                <a16:creationId xmlns:a16="http://schemas.microsoft.com/office/drawing/2014/main" id="{EF48F555-6548-96C7-60E4-5C3DB084BE29}"/>
              </a:ext>
            </a:extLst>
          </p:cNvPr>
          <p:cNvCxnSpPr>
            <a:cxnSpLocks/>
          </p:cNvCxnSpPr>
          <p:nvPr/>
        </p:nvCxnSpPr>
        <p:spPr>
          <a:xfrm flipH="1">
            <a:off x="1107589" y="4811161"/>
            <a:ext cx="966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7" name="TextBox 466">
            <a:extLst>
              <a:ext uri="{FF2B5EF4-FFF2-40B4-BE49-F238E27FC236}">
                <a16:creationId xmlns:a16="http://schemas.microsoft.com/office/drawing/2014/main" id="{EC7D2C61-5BA0-A928-759A-99D410CCF83B}"/>
              </a:ext>
            </a:extLst>
          </p:cNvPr>
          <p:cNvSpPr txBox="1"/>
          <p:nvPr/>
        </p:nvSpPr>
        <p:spPr>
          <a:xfrm>
            <a:off x="306462" y="1726190"/>
            <a:ext cx="124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Ba receptor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5F6CE6-4B43-773C-D3A5-46D41EB0EECA}"/>
              </a:ext>
            </a:extLst>
          </p:cNvPr>
          <p:cNvSpPr txBox="1"/>
          <p:nvPr/>
        </p:nvSpPr>
        <p:spPr>
          <a:xfrm>
            <a:off x="306462" y="2864090"/>
            <a:ext cx="124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Fluorophore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AEF7BB2-D64D-3C32-9E11-FDE328E065A5}"/>
              </a:ext>
            </a:extLst>
          </p:cNvPr>
          <p:cNvSpPr txBox="1"/>
          <p:nvPr/>
        </p:nvSpPr>
        <p:spPr>
          <a:xfrm>
            <a:off x="720248" y="3670548"/>
            <a:ext cx="124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Spacer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3337BC63-E359-1A77-E458-9018FE7AC116}"/>
              </a:ext>
            </a:extLst>
          </p:cNvPr>
          <p:cNvSpPr txBox="1"/>
          <p:nvPr/>
        </p:nvSpPr>
        <p:spPr>
          <a:xfrm>
            <a:off x="720248" y="4356006"/>
            <a:ext cx="124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Linker</a:t>
            </a: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FD2C9284-71B0-A5EC-1061-5758CA24AA59}"/>
              </a:ext>
            </a:extLst>
          </p:cNvPr>
          <p:cNvSpPr txBox="1"/>
          <p:nvPr/>
        </p:nvSpPr>
        <p:spPr>
          <a:xfrm>
            <a:off x="349720" y="4639798"/>
            <a:ext cx="1241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Surface</a:t>
            </a:r>
          </a:p>
        </p:txBody>
      </p:sp>
      <p:cxnSp>
        <p:nvCxnSpPr>
          <p:cNvPr id="473" name="Straight Connector 472">
            <a:extLst>
              <a:ext uri="{FF2B5EF4-FFF2-40B4-BE49-F238E27FC236}">
                <a16:creationId xmlns:a16="http://schemas.microsoft.com/office/drawing/2014/main" id="{93EDF0F9-D4E3-B028-C72E-F6C003C9D131}"/>
              </a:ext>
            </a:extLst>
          </p:cNvPr>
          <p:cNvCxnSpPr>
            <a:cxnSpLocks/>
          </p:cNvCxnSpPr>
          <p:nvPr/>
        </p:nvCxnSpPr>
        <p:spPr>
          <a:xfrm flipV="1">
            <a:off x="3848860" y="1764018"/>
            <a:ext cx="0" cy="7507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5" name="TextBox 474">
            <a:extLst>
              <a:ext uri="{FF2B5EF4-FFF2-40B4-BE49-F238E27FC236}">
                <a16:creationId xmlns:a16="http://schemas.microsoft.com/office/drawing/2014/main" id="{3A0F6B93-6772-0E8D-E5D5-88E4F8AAC7E5}"/>
              </a:ext>
            </a:extLst>
          </p:cNvPr>
          <p:cNvSpPr txBox="1"/>
          <p:nvPr/>
        </p:nvSpPr>
        <p:spPr>
          <a:xfrm>
            <a:off x="3155494" y="1139708"/>
            <a:ext cx="3501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venir Book" panose="02000503020000020003" pitchFamily="2" charset="0"/>
              </a:rPr>
              <a:t>Non-fluorescent grass molecules to keep the receptors away from each other</a:t>
            </a:r>
          </a:p>
        </p:txBody>
      </p:sp>
      <p:cxnSp>
        <p:nvCxnSpPr>
          <p:cNvPr id="476" name="Straight Connector 475">
            <a:extLst>
              <a:ext uri="{FF2B5EF4-FFF2-40B4-BE49-F238E27FC236}">
                <a16:creationId xmlns:a16="http://schemas.microsoft.com/office/drawing/2014/main" id="{067A4106-694C-3263-BF60-C5CC03F33070}"/>
              </a:ext>
            </a:extLst>
          </p:cNvPr>
          <p:cNvCxnSpPr>
            <a:cxnSpLocks/>
          </p:cNvCxnSpPr>
          <p:nvPr/>
        </p:nvCxnSpPr>
        <p:spPr>
          <a:xfrm flipV="1">
            <a:off x="4646659" y="1725309"/>
            <a:ext cx="0" cy="7507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7" name="Straight Connector 476">
            <a:extLst>
              <a:ext uri="{FF2B5EF4-FFF2-40B4-BE49-F238E27FC236}">
                <a16:creationId xmlns:a16="http://schemas.microsoft.com/office/drawing/2014/main" id="{7460EA40-1614-F289-2C79-76C9EB8259D1}"/>
              </a:ext>
            </a:extLst>
          </p:cNvPr>
          <p:cNvCxnSpPr>
            <a:cxnSpLocks/>
          </p:cNvCxnSpPr>
          <p:nvPr/>
        </p:nvCxnSpPr>
        <p:spPr>
          <a:xfrm flipV="1">
            <a:off x="5463087" y="1725309"/>
            <a:ext cx="0" cy="75078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276896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1F061-B1DC-49CC-441A-17D9987C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9E5ABB-833F-8B0C-A32D-BDAE43F83144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31B0E1-22D5-20EE-22A3-C5110B705AAD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436FAA-F06D-EC33-C910-84BF57A5FA86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5274443-6993-4EDE-090E-E7434A7EE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24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E0BFA3-856C-8164-FF1F-289E71EC3F45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4B7112-7CFC-1571-E6AB-E0E1B0E190B9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Orientation of Molecule on Surface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B943AA-2FCE-9E32-DE76-F0381571C49F}"/>
              </a:ext>
            </a:extLst>
          </p:cNvPr>
          <p:cNvSpPr txBox="1"/>
          <p:nvPr/>
        </p:nvSpPr>
        <p:spPr>
          <a:xfrm>
            <a:off x="374044" y="3108384"/>
            <a:ext cx="35448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Fluorescent molecules emit light in dipole radiation pattern.</a:t>
            </a:r>
            <a:endParaRPr lang="en-US" dirty="0">
              <a:solidFill>
                <a:srgbClr val="1E293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en-US" dirty="0">
              <a:solidFill>
                <a:srgbClr val="1E293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dirty="0">
                <a:solidFill>
                  <a:srgbClr val="1E293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In-focus molecules appear as simple dots in the image.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dirty="0">
              <a:solidFill>
                <a:srgbClr val="1E293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dirty="0">
                <a:solidFill>
                  <a:srgbClr val="1E293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Defocused (~500 nm) images show unique ring patterns that encode the 3D orientation of each molecule's dipole.</a:t>
            </a:r>
          </a:p>
          <a:p>
            <a:pPr algn="just"/>
            <a:r>
              <a:rPr lang="en-US" dirty="0">
                <a:solidFill>
                  <a:srgbClr val="1E293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
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C99EC9-C00D-7599-B797-0AA149C89F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16" r="7071"/>
          <a:stretch>
            <a:fillRect/>
          </a:stretch>
        </p:blipFill>
        <p:spPr>
          <a:xfrm>
            <a:off x="1004631" y="942278"/>
            <a:ext cx="1785725" cy="189479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60C7C54-D275-4D79-5428-2727284A0C17}"/>
              </a:ext>
            </a:extLst>
          </p:cNvPr>
          <p:cNvGrpSpPr/>
          <p:nvPr/>
        </p:nvGrpSpPr>
        <p:grpSpPr>
          <a:xfrm>
            <a:off x="4169418" y="3182316"/>
            <a:ext cx="5094516" cy="2862342"/>
            <a:chOff x="13449880" y="16358315"/>
            <a:chExt cx="11630508" cy="6488017"/>
          </a:xfrm>
        </p:grpSpPr>
        <p:grpSp>
          <p:nvGrpSpPr>
            <p:cNvPr id="12" name="Grupo 4">
              <a:extLst>
                <a:ext uri="{FF2B5EF4-FFF2-40B4-BE49-F238E27FC236}">
                  <a16:creationId xmlns:a16="http://schemas.microsoft.com/office/drawing/2014/main" id="{C5490AFD-978D-6231-8693-E091B1AC6455}"/>
                </a:ext>
              </a:extLst>
            </p:cNvPr>
            <p:cNvGrpSpPr/>
            <p:nvPr/>
          </p:nvGrpSpPr>
          <p:grpSpPr>
            <a:xfrm>
              <a:off x="13449880" y="16973295"/>
              <a:ext cx="11630508" cy="5873037"/>
              <a:chOff x="83288" y="1633590"/>
              <a:chExt cx="8458522" cy="4207700"/>
            </a:xfrm>
          </p:grpSpPr>
          <p:pic>
            <p:nvPicPr>
              <p:cNvPr id="15" name="Picture 3" descr="A close-up of a blue and green background  AI-generated content may be incorrect.">
                <a:extLst>
                  <a:ext uri="{FF2B5EF4-FFF2-40B4-BE49-F238E27FC236}">
                    <a16:creationId xmlns:a16="http://schemas.microsoft.com/office/drawing/2014/main" id="{01AACAD6-82AD-DAD5-6690-2BAC054FA4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3955" r="54470"/>
              <a:stretch>
                <a:fillRect/>
              </a:stretch>
            </p:blipFill>
            <p:spPr>
              <a:xfrm>
                <a:off x="83288" y="1633826"/>
                <a:ext cx="4203577" cy="4207464"/>
              </a:xfrm>
              <a:prstGeom prst="rect">
                <a:avLst/>
              </a:prstGeom>
            </p:spPr>
          </p:pic>
          <p:pic>
            <p:nvPicPr>
              <p:cNvPr id="16" name="Picture 3" descr="A close-up of a blue and green background  AI-generated content may be incorrect.">
                <a:extLst>
                  <a:ext uri="{FF2B5EF4-FFF2-40B4-BE49-F238E27FC236}">
                    <a16:creationId xmlns:a16="http://schemas.microsoft.com/office/drawing/2014/main" id="{B68ED1C8-62F2-05E6-D813-0C2D88EC7A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53913" t="3950"/>
              <a:stretch>
                <a:fillRect/>
              </a:stretch>
            </p:blipFill>
            <p:spPr>
              <a:xfrm>
                <a:off x="4286866" y="1633590"/>
                <a:ext cx="4254944" cy="4207699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CDEB65-CED7-342F-69E6-A1261B7A7B63}"/>
                </a:ext>
              </a:extLst>
            </p:cNvPr>
            <p:cNvSpPr txBox="1"/>
            <p:nvPr/>
          </p:nvSpPr>
          <p:spPr>
            <a:xfrm>
              <a:off x="14529801" y="16358315"/>
              <a:ext cx="3620096" cy="627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Real Image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C1F0ED-3FBB-381A-3B20-7F5C2549AB7C}"/>
                </a:ext>
              </a:extLst>
            </p:cNvPr>
            <p:cNvSpPr txBox="1"/>
            <p:nvPr/>
          </p:nvSpPr>
          <p:spPr>
            <a:xfrm>
              <a:off x="19552390" y="16358315"/>
              <a:ext cx="4826430" cy="627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venir Book" panose="02000503020000020003" pitchFamily="2" charset="0"/>
                </a:rPr>
                <a:t>Reconstructed Image</a:t>
              </a:r>
            </a:p>
          </p:txBody>
        </p:sp>
      </p:grpSp>
      <p:pic>
        <p:nvPicPr>
          <p:cNvPr id="18" name="Picture 17" descr="A blue and white graph  AI-generated content may be incorrect.">
            <a:extLst>
              <a:ext uri="{FF2B5EF4-FFF2-40B4-BE49-F238E27FC236}">
                <a16:creationId xmlns:a16="http://schemas.microsoft.com/office/drawing/2014/main" id="{7FEDB1BB-4EBB-0A8B-DB79-499B3C0BB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7264" y="3978137"/>
            <a:ext cx="2873769" cy="21553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10E39E-483A-2302-2174-B3704F62C6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534" y="724536"/>
            <a:ext cx="6775404" cy="234809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8520EC8-E7DF-1868-BC7E-523A931295D0}"/>
              </a:ext>
            </a:extLst>
          </p:cNvPr>
          <p:cNvSpPr txBox="1"/>
          <p:nvPr/>
        </p:nvSpPr>
        <p:spPr>
          <a:xfrm>
            <a:off x="9448800" y="6176236"/>
            <a:ext cx="2735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J. Opt. Soc. Am. A 43, 50-58 (2026)</a:t>
            </a:r>
            <a:endParaRPr lang="en-US" sz="1200" i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9223B-BD59-6E5B-A21B-1DC1E104BB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6156" y="0"/>
            <a:ext cx="1315844" cy="4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399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177E6-6E49-682F-271C-08453CD89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AB37E1-8FC4-F9F6-3074-9A12656143D1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FB7CF6-55AD-5A2B-630D-8E094360D308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0C843C-4100-E8F8-310A-47BDBE5150D0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1476F45-45E8-6BBC-D352-CD610EDB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25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513CC3-418C-25AC-3C83-E4B762AE6725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610E5F-4244-F7E2-B171-10E5BFBAE2E4}"/>
              </a:ext>
            </a:extLst>
          </p:cNvPr>
          <p:cNvSpPr txBox="1"/>
          <p:nvPr/>
        </p:nvSpPr>
        <p:spPr>
          <a:xfrm>
            <a:off x="509285" y="300942"/>
            <a:ext cx="10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Photobleaching Time Study of Functionalized Molecule</a:t>
            </a:r>
          </a:p>
        </p:txBody>
      </p:sp>
      <p:sp>
        <p:nvSpPr>
          <p:cNvPr id="403" name="Shape 2">
            <a:extLst>
              <a:ext uri="{FF2B5EF4-FFF2-40B4-BE49-F238E27FC236}">
                <a16:creationId xmlns:a16="http://schemas.microsoft.com/office/drawing/2014/main" id="{1F05C6C9-DE2E-D5A6-6A04-D446871F0963}"/>
              </a:ext>
            </a:extLst>
          </p:cNvPr>
          <p:cNvSpPr/>
          <p:nvPr/>
        </p:nvSpPr>
        <p:spPr>
          <a:xfrm>
            <a:off x="934565" y="2035325"/>
            <a:ext cx="3679850" cy="329184"/>
          </a:xfrm>
          <a:prstGeom prst="roundRect">
            <a:avLst>
              <a:gd name="adj" fmla="val 16667"/>
            </a:avLst>
          </a:prstGeom>
          <a:solidFill>
            <a:schemeClr val="tx2">
              <a:lumMod val="90000"/>
              <a:lumOff val="10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4" name="Text 3">
            <a:extLst>
              <a:ext uri="{FF2B5EF4-FFF2-40B4-BE49-F238E27FC236}">
                <a16:creationId xmlns:a16="http://schemas.microsoft.com/office/drawing/2014/main" id="{8F83B470-BBF0-F9FF-A0AE-C437B2709A43}"/>
              </a:ext>
            </a:extLst>
          </p:cNvPr>
          <p:cNvSpPr txBox="1"/>
          <p:nvPr/>
        </p:nvSpPr>
        <p:spPr>
          <a:xfrm>
            <a:off x="708484" y="2014106"/>
            <a:ext cx="36798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PET ACTIVE </a:t>
            </a:r>
            <a:endParaRPr lang="en-US" sz="1250" dirty="0">
              <a:latin typeface="Avenir Book" panose="02000503020000020003" pitchFamily="2" charset="0"/>
            </a:endParaRPr>
          </a:p>
        </p:txBody>
      </p:sp>
      <p:pic>
        <p:nvPicPr>
          <p:cNvPr id="405" name="Image 0" descr="/home/claude/crops/fig2_solution.png">
            <a:extLst>
              <a:ext uri="{FF2B5EF4-FFF2-40B4-BE49-F238E27FC236}">
                <a16:creationId xmlns:a16="http://schemas.microsoft.com/office/drawing/2014/main" id="{43734C24-2F89-6549-7751-EDB0DE1B3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73" y="2713498"/>
            <a:ext cx="3679850" cy="2954303"/>
          </a:xfrm>
          <a:prstGeom prst="rect">
            <a:avLst/>
          </a:prstGeom>
        </p:spPr>
      </p:pic>
      <p:sp>
        <p:nvSpPr>
          <p:cNvPr id="406" name="Shape 4">
            <a:extLst>
              <a:ext uri="{FF2B5EF4-FFF2-40B4-BE49-F238E27FC236}">
                <a16:creationId xmlns:a16="http://schemas.microsoft.com/office/drawing/2014/main" id="{107FEFA1-6E84-C076-F81A-C6A7ED2EF2E5}"/>
              </a:ext>
            </a:extLst>
          </p:cNvPr>
          <p:cNvSpPr/>
          <p:nvPr/>
        </p:nvSpPr>
        <p:spPr>
          <a:xfrm>
            <a:off x="922744" y="2431814"/>
            <a:ext cx="3679850" cy="3246120"/>
          </a:xfrm>
          <a:prstGeom prst="rect">
            <a:avLst/>
          </a:prstGeom>
          <a:ln w="22225">
            <a:solidFill>
              <a:schemeClr val="tx2">
                <a:lumMod val="25000"/>
                <a:lumOff val="7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7" name="Text 5">
            <a:extLst>
              <a:ext uri="{FF2B5EF4-FFF2-40B4-BE49-F238E27FC236}">
                <a16:creationId xmlns:a16="http://schemas.microsoft.com/office/drawing/2014/main" id="{B4335D0E-60F1-EB39-AAA7-F02B8A2404A2}"/>
              </a:ext>
            </a:extLst>
          </p:cNvPr>
          <p:cNvSpPr txBox="1"/>
          <p:nvPr/>
        </p:nvSpPr>
        <p:spPr>
          <a:xfrm>
            <a:off x="896129" y="5710003"/>
            <a:ext cx="367985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In solution</a:t>
            </a:r>
            <a:endParaRPr lang="en-US" sz="1250" dirty="0">
              <a:latin typeface="Avenir Book" panose="02000503020000020003" pitchFamily="2" charset="0"/>
            </a:endParaRPr>
          </a:p>
        </p:txBody>
      </p:sp>
      <p:sp>
        <p:nvSpPr>
          <p:cNvPr id="409" name="Shape 7">
            <a:extLst>
              <a:ext uri="{FF2B5EF4-FFF2-40B4-BE49-F238E27FC236}">
                <a16:creationId xmlns:a16="http://schemas.microsoft.com/office/drawing/2014/main" id="{534088C0-C088-006E-4560-2A3136976ABD}"/>
              </a:ext>
            </a:extLst>
          </p:cNvPr>
          <p:cNvSpPr/>
          <p:nvPr/>
        </p:nvSpPr>
        <p:spPr>
          <a:xfrm>
            <a:off x="6937133" y="2008045"/>
            <a:ext cx="3139907" cy="329184"/>
          </a:xfrm>
          <a:prstGeom prst="roundRect">
            <a:avLst>
              <a:gd name="adj" fmla="val 16667"/>
            </a:avLst>
          </a:prstGeom>
          <a:solidFill>
            <a:srgbClr val="9411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0" name="Text 8">
            <a:extLst>
              <a:ext uri="{FF2B5EF4-FFF2-40B4-BE49-F238E27FC236}">
                <a16:creationId xmlns:a16="http://schemas.microsoft.com/office/drawing/2014/main" id="{B5508CCA-AFDF-12E4-47EA-9B997003B176}"/>
              </a:ext>
            </a:extLst>
          </p:cNvPr>
          <p:cNvSpPr txBox="1"/>
          <p:nvPr/>
        </p:nvSpPr>
        <p:spPr>
          <a:xfrm>
            <a:off x="6690832" y="2008045"/>
            <a:ext cx="36798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PET BLOCKED </a:t>
            </a:r>
            <a:endParaRPr lang="en-US" sz="1250" dirty="0">
              <a:latin typeface="Avenir Book" panose="02000503020000020003" pitchFamily="2" charset="0"/>
            </a:endParaRPr>
          </a:p>
        </p:txBody>
      </p:sp>
      <p:pic>
        <p:nvPicPr>
          <p:cNvPr id="411" name="Image 1" descr="/home/claude/crops/fig5_dry.png">
            <a:extLst>
              <a:ext uri="{FF2B5EF4-FFF2-40B4-BE49-F238E27FC236}">
                <a16:creationId xmlns:a16="http://schemas.microsoft.com/office/drawing/2014/main" id="{198FA5DA-2B68-1CA7-6E32-8860CC89E2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07"/>
          <a:stretch>
            <a:fillRect/>
          </a:stretch>
        </p:blipFill>
        <p:spPr>
          <a:xfrm>
            <a:off x="7012931" y="2709791"/>
            <a:ext cx="3035652" cy="2629439"/>
          </a:xfrm>
          <a:prstGeom prst="rect">
            <a:avLst/>
          </a:prstGeom>
        </p:spPr>
      </p:pic>
      <p:sp>
        <p:nvSpPr>
          <p:cNvPr id="412" name="Shape 9">
            <a:extLst>
              <a:ext uri="{FF2B5EF4-FFF2-40B4-BE49-F238E27FC236}">
                <a16:creationId xmlns:a16="http://schemas.microsoft.com/office/drawing/2014/main" id="{F7C8EDE2-F7B5-6907-4A78-25EC7CC3BF98}"/>
              </a:ext>
            </a:extLst>
          </p:cNvPr>
          <p:cNvSpPr/>
          <p:nvPr/>
        </p:nvSpPr>
        <p:spPr>
          <a:xfrm>
            <a:off x="6937134" y="2404623"/>
            <a:ext cx="3139907" cy="3246120"/>
          </a:xfrm>
          <a:prstGeom prst="rect">
            <a:avLst/>
          </a:prstGeom>
          <a:ln w="22225">
            <a:solidFill>
              <a:srgbClr val="FF7E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3" name="Text 10">
            <a:extLst>
              <a:ext uri="{FF2B5EF4-FFF2-40B4-BE49-F238E27FC236}">
                <a16:creationId xmlns:a16="http://schemas.microsoft.com/office/drawing/2014/main" id="{2EED37E1-36A7-CFCA-E568-56454801E7E9}"/>
              </a:ext>
            </a:extLst>
          </p:cNvPr>
          <p:cNvSpPr txBox="1"/>
          <p:nvPr/>
        </p:nvSpPr>
        <p:spPr>
          <a:xfrm>
            <a:off x="6667161" y="5694993"/>
            <a:ext cx="367985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Dry, on surface (air)</a:t>
            </a:r>
            <a:endParaRPr lang="en-US" sz="1250" dirty="0">
              <a:latin typeface="Avenir Book" panose="02000503020000020003" pitchFamily="2" charset="0"/>
            </a:endParaRPr>
          </a:p>
        </p:txBody>
      </p:sp>
      <p:sp>
        <p:nvSpPr>
          <p:cNvPr id="424" name="Text 19">
            <a:extLst>
              <a:ext uri="{FF2B5EF4-FFF2-40B4-BE49-F238E27FC236}">
                <a16:creationId xmlns:a16="http://schemas.microsoft.com/office/drawing/2014/main" id="{D9E65961-C88D-6732-06E6-18650CAA6121}"/>
              </a:ext>
            </a:extLst>
          </p:cNvPr>
          <p:cNvSpPr txBox="1"/>
          <p:nvPr/>
        </p:nvSpPr>
        <p:spPr>
          <a:xfrm>
            <a:off x="137228" y="6083437"/>
            <a:ext cx="11521440" cy="36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i="1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Surface immobilization of functionalized molecule almost completely suppresses PET</a:t>
            </a: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425" name="Text 20">
            <a:extLst>
              <a:ext uri="{FF2B5EF4-FFF2-40B4-BE49-F238E27FC236}">
                <a16:creationId xmlns:a16="http://schemas.microsoft.com/office/drawing/2014/main" id="{918A042A-1948-D74E-ADEA-ED10795B776D}"/>
              </a:ext>
            </a:extLst>
          </p:cNvPr>
          <p:cNvSpPr txBox="1"/>
          <p:nvPr/>
        </p:nvSpPr>
        <p:spPr>
          <a:xfrm>
            <a:off x="9468087" y="6061312"/>
            <a:ext cx="2606040" cy="443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i="1" dirty="0">
                <a:solidFill>
                  <a:srgbClr val="5B2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credit Mikel Elorza</a:t>
            </a:r>
            <a:endParaRPr lang="en-US" sz="1100" dirty="0"/>
          </a:p>
          <a:p>
            <a:pPr marL="0" indent="0" algn="r">
              <a:buNone/>
            </a:pPr>
            <a:r>
              <a:rPr lang="en-US" sz="1100" i="1" dirty="0">
                <a:solidFill>
                  <a:srgbClr val="5B2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under collaboration review</a:t>
            </a:r>
            <a:endParaRPr lang="en-US" sz="11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89E3D7-CCE0-E1DD-2ED7-A9766170EBAA}"/>
              </a:ext>
            </a:extLst>
          </p:cNvPr>
          <p:cNvSpPr/>
          <p:nvPr/>
        </p:nvSpPr>
        <p:spPr>
          <a:xfrm>
            <a:off x="5291395" y="954036"/>
            <a:ext cx="4157405" cy="755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F3178-8767-CA51-139B-5CC640ABD2B0}"/>
              </a:ext>
            </a:extLst>
          </p:cNvPr>
          <p:cNvSpPr/>
          <p:nvPr/>
        </p:nvSpPr>
        <p:spPr>
          <a:xfrm>
            <a:off x="6283314" y="1779456"/>
            <a:ext cx="4139897" cy="1816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C8D8879-F083-8E9E-180F-D0EAD4120F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959435"/>
              </p:ext>
            </p:extLst>
          </p:nvPr>
        </p:nvGraphicFramePr>
        <p:xfrm>
          <a:off x="6411560" y="1269735"/>
          <a:ext cx="1252517" cy="581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5" imgW="3230998" imgH="1499774" progId="ChemDraw_x64.Document.6.0">
                  <p:embed/>
                </p:oleObj>
              </mc:Choice>
              <mc:Fallback>
                <p:oleObj name="CS ChemDraw 64-bit Drawing" r:id="rId5" imgW="3230998" imgH="1499774" progId="ChemDraw_x64.Document.6.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C8D8879-F083-8E9E-180F-D0EAD4120F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11560" y="1269735"/>
                        <a:ext cx="1252517" cy="581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5871A3C-7603-D741-4F50-7A97334608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2589621"/>
              </p:ext>
            </p:extLst>
          </p:nvPr>
        </p:nvGraphicFramePr>
        <p:xfrm>
          <a:off x="9158817" y="1380112"/>
          <a:ext cx="1261878" cy="471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7" imgW="3255146" imgH="1215048" progId="ChemDraw_x64.Document.6.0">
                  <p:embed/>
                </p:oleObj>
              </mc:Choice>
              <mc:Fallback>
                <p:oleObj name="CS ChemDraw 64-bit Drawing" r:id="rId7" imgW="3255146" imgH="1215048" progId="ChemDraw_x64.Document.6.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15871A3C-7603-D741-4F50-7A97334608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58817" y="1380112"/>
                        <a:ext cx="1261878" cy="471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C153022A-90D6-9BAA-1AF1-F55E25F23E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3227029"/>
              </p:ext>
            </p:extLst>
          </p:nvPr>
        </p:nvGraphicFramePr>
        <p:xfrm>
          <a:off x="7723596" y="1378454"/>
          <a:ext cx="1261327" cy="41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64-bit Drawing" r:id="rId9" imgW="3253725" imgH="1080726" progId="ChemDraw_x64.Document.6.0">
                  <p:embed/>
                </p:oleObj>
              </mc:Choice>
              <mc:Fallback>
                <p:oleObj name="CS ChemDraw 64-bit Drawing" r:id="rId9" imgW="3253725" imgH="1080726" progId="ChemDraw_x64.Document.6.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C153022A-90D6-9BAA-1AF1-F55E25F23E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723596" y="1378454"/>
                        <a:ext cx="1261327" cy="41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1B3F9-BD39-3C86-03BA-8B8EADA7E697}"/>
              </a:ext>
            </a:extLst>
          </p:cNvPr>
          <p:cNvGrpSpPr/>
          <p:nvPr/>
        </p:nvGrpSpPr>
        <p:grpSpPr>
          <a:xfrm>
            <a:off x="2127490" y="806871"/>
            <a:ext cx="841838" cy="1175166"/>
            <a:chOff x="1259633" y="1690688"/>
            <a:chExt cx="1530220" cy="263747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53F8821-1E17-B292-9D1E-96D5980983A1}"/>
                </a:ext>
              </a:extLst>
            </p:cNvPr>
            <p:cNvSpPr/>
            <p:nvPr/>
          </p:nvSpPr>
          <p:spPr>
            <a:xfrm>
              <a:off x="1259633" y="1690689"/>
              <a:ext cx="1530220" cy="263747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30007C7-23D2-B5AF-1C9C-7D196AFBB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340705" y="1690688"/>
              <a:ext cx="1368076" cy="254614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3F669D-6974-2A20-F6D3-37F607F0C89A}"/>
                </a:ext>
              </a:extLst>
            </p:cNvPr>
            <p:cNvSpPr/>
            <p:nvPr/>
          </p:nvSpPr>
          <p:spPr>
            <a:xfrm>
              <a:off x="1330961" y="1897581"/>
              <a:ext cx="1377820" cy="2339247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17" name="Picture 4">
            <a:extLst>
              <a:ext uri="{FF2B5EF4-FFF2-40B4-BE49-F238E27FC236}">
                <a16:creationId xmlns:a16="http://schemas.microsoft.com/office/drawing/2014/main" id="{CDACFB40-6FBA-B5CB-1A38-9C5227343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008" y="30787"/>
            <a:ext cx="853992" cy="54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02098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13C0D-0FB7-ECB0-2D78-C4909E79B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CF5A9D-11FC-69EF-C598-97AAFAFDAD1F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114E5C-41AA-8839-409B-9F00F15A7E14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2CD057-9DD8-466B-4760-74FFF42796EE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1302088-E635-B2F1-A09F-E50B1A857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26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BF86F7-4DE5-739D-7D60-A0D0ACFCB575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A211C5B-E95D-EC17-03F1-EBE35C53F65C}"/>
              </a:ext>
            </a:extLst>
          </p:cNvPr>
          <p:cNvGrpSpPr/>
          <p:nvPr/>
        </p:nvGrpSpPr>
        <p:grpSpPr>
          <a:xfrm>
            <a:off x="0" y="1538489"/>
            <a:ext cx="4031053" cy="2740127"/>
            <a:chOff x="112448" y="1644427"/>
            <a:chExt cx="5128841" cy="357745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27A0FFB-10A9-29CB-96F7-4594EC4C99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62369"/>
            <a:stretch>
              <a:fillRect/>
            </a:stretch>
          </p:blipFill>
          <p:spPr>
            <a:xfrm>
              <a:off x="112448" y="1645213"/>
              <a:ext cx="2584348" cy="3576668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4158A48-C568-0866-A148-3FBE558F9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7931" r="13223"/>
            <a:stretch>
              <a:fillRect/>
            </a:stretch>
          </p:blipFill>
          <p:spPr>
            <a:xfrm>
              <a:off x="2573562" y="1644427"/>
              <a:ext cx="2667727" cy="3576668"/>
            </a:xfrm>
            <a:prstGeom prst="rect">
              <a:avLst/>
            </a:prstGeom>
            <a:ln w="28575">
              <a:noFill/>
            </a:ln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96BBB87-9616-620E-A660-EB1A7AEE6B5D}"/>
              </a:ext>
            </a:extLst>
          </p:cNvPr>
          <p:cNvSpPr txBox="1"/>
          <p:nvPr/>
        </p:nvSpPr>
        <p:spPr>
          <a:xfrm>
            <a:off x="509285" y="300942"/>
            <a:ext cx="10343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Ion Transport to Sensor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569E6DD-9FF7-7794-2C9A-B184A26101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4195" y="2486521"/>
            <a:ext cx="2031190" cy="1461116"/>
          </a:xfrm>
          <a:prstGeom prst="rect">
            <a:avLst/>
          </a:prstGeom>
        </p:spPr>
      </p:pic>
      <p:pic>
        <p:nvPicPr>
          <p:cNvPr id="22" name="fieldgif1">
            <a:hlinkClick r:id="" action="ppaction://media"/>
            <a:extLst>
              <a:ext uri="{FF2B5EF4-FFF2-40B4-BE49-F238E27FC236}">
                <a16:creationId xmlns:a16="http://schemas.microsoft.com/office/drawing/2014/main" id="{2E9C00B2-23F2-88FD-E071-557E29CB71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6096" y="469264"/>
            <a:ext cx="5217561" cy="347837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F243070-7B23-D29F-A31C-F66BA177C6D9}"/>
              </a:ext>
            </a:extLst>
          </p:cNvPr>
          <p:cNvSpPr txBox="1"/>
          <p:nvPr/>
        </p:nvSpPr>
        <p:spPr>
          <a:xfrm>
            <a:off x="5843699" y="4619048"/>
            <a:ext cx="65876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rtl="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N-phased RF voltages create a traveling wave pattern</a:t>
            </a:r>
          </a:p>
          <a:p>
            <a:pPr marL="342900" lvl="0" indent="-342900" rtl="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 rtl="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Time-averaged force from electrodes keeps ions levitated above the surface</a:t>
            </a:r>
          </a:p>
          <a:p>
            <a:pPr marL="342900" lvl="0" indent="-342900" rtl="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3C9F64-732A-73AF-413C-876DC1AA97F9}"/>
              </a:ext>
            </a:extLst>
          </p:cNvPr>
          <p:cNvSpPr txBox="1"/>
          <p:nvPr/>
        </p:nvSpPr>
        <p:spPr>
          <a:xfrm>
            <a:off x="4528457" y="1959429"/>
            <a:ext cx="1436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RF Carpet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C4A324-BFAC-D710-CFE9-376B52DCE580}"/>
              </a:ext>
            </a:extLst>
          </p:cNvPr>
          <p:cNvSpPr txBox="1"/>
          <p:nvPr/>
        </p:nvSpPr>
        <p:spPr>
          <a:xfrm>
            <a:off x="332022" y="4740057"/>
            <a:ext cx="47951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Array of RF several carpets, each concentrating ions to one single molecule fluorescent imaging ion sensor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3BB0B4-FA03-47FD-6640-C8CEACB64F3E}"/>
              </a:ext>
            </a:extLst>
          </p:cNvPr>
          <p:cNvSpPr txBox="1"/>
          <p:nvPr/>
        </p:nvSpPr>
        <p:spPr>
          <a:xfrm>
            <a:off x="10537372" y="5943177"/>
            <a:ext cx="1491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nima.2022.167000</a:t>
            </a:r>
            <a:endParaRPr lang="en-US" sz="1200" i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r>
              <a:rPr lang="en-US" sz="1200" i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Jones et al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4B2D95-FA7F-2BB0-57F9-2FC16A683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76156" y="0"/>
            <a:ext cx="1315844" cy="4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4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F290D-F0CB-72C0-8195-0F55155E0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8FDBC2-8EEB-2797-6C09-9A308E60ACDB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6294FB-7B4D-67B6-8C79-EF7A2AF4B4F4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766C9-B4E3-012D-1D26-DD5E11D9D75C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6BAB7B5-87A0-B30E-8DAD-295C50972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27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B88A6B-2AAE-1EB8-CE08-D44AA55E79D4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3F899A-B3F1-7A2D-ABFA-91FD9034CF6C}"/>
              </a:ext>
            </a:extLst>
          </p:cNvPr>
          <p:cNvSpPr txBox="1"/>
          <p:nvPr/>
        </p:nvSpPr>
        <p:spPr>
          <a:xfrm>
            <a:off x="509286" y="300942"/>
            <a:ext cx="732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Radiofrequency Carpet for Ba Ion Transport</a:t>
            </a:r>
          </a:p>
        </p:txBody>
      </p:sp>
      <p:pic>
        <p:nvPicPr>
          <p:cNvPr id="28" name="Image 1" descr="/home/claude/crops/s4_photos.png">
            <a:extLst>
              <a:ext uri="{FF2B5EF4-FFF2-40B4-BE49-F238E27FC236}">
                <a16:creationId xmlns:a16="http://schemas.microsoft.com/office/drawing/2014/main" id="{A1D877B0-A993-0A1D-9A6C-F224647B7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690713"/>
            <a:ext cx="4332507" cy="20185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980134C-BC19-465C-109B-D1D955199D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438"/>
          <a:stretch>
            <a:fillRect/>
          </a:stretch>
        </p:blipFill>
        <p:spPr>
          <a:xfrm>
            <a:off x="2397582" y="1063433"/>
            <a:ext cx="2643453" cy="256626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BE6ACF9-5933-CF62-8621-9E6FB2B8C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59" y="1125096"/>
            <a:ext cx="2404885" cy="240488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80A67DA-BAB9-BD38-79A9-00203B2A5D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2879" y="1922256"/>
            <a:ext cx="756429" cy="738177"/>
          </a:xfrm>
          <a:prstGeom prst="rect">
            <a:avLst/>
          </a:prstGeom>
        </p:spPr>
      </p:pic>
      <p:pic>
        <p:nvPicPr>
          <p:cNvPr id="35" name="Picture 34" descr="A cover of a book&#10;&#10;AI-generated content may be incorrect.">
            <a:extLst>
              <a:ext uri="{FF2B5EF4-FFF2-40B4-BE49-F238E27FC236}">
                <a16:creationId xmlns:a16="http://schemas.microsoft.com/office/drawing/2014/main" id="{6AD3696B-BD00-44BF-2420-004FC8C1E7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3" y="4166543"/>
            <a:ext cx="925285" cy="12290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A7E254A-8C18-33D1-23E4-4DFF3666DF1F}"/>
              </a:ext>
            </a:extLst>
          </p:cNvPr>
          <p:cNvSpPr txBox="1"/>
          <p:nvPr/>
        </p:nvSpPr>
        <p:spPr>
          <a:xfrm>
            <a:off x="1111904" y="4114101"/>
            <a:ext cx="39291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Cs⁺ used as mass-proxy for Ba²⁺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4-phase mode confirms transport is driven by the traveling wave: signal peaks at 90°, vanishes at 0°/180°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C7C1716-5EC0-D5C1-1D59-1716E9BF2282}"/>
              </a:ext>
            </a:extLst>
          </p:cNvPr>
          <p:cNvSpPr txBox="1"/>
          <p:nvPr/>
        </p:nvSpPr>
        <p:spPr>
          <a:xfrm>
            <a:off x="5229070" y="2590015"/>
            <a:ext cx="6879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>
                <a:latin typeface="Avenir Book" panose="02000503020000020003" pitchFamily="2" charset="0"/>
              </a:rPr>
              <a:t>To go higher in pressure you need lower pitch RF carpet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BF31694-F02D-AA51-CE89-4D0B852B8C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1035" y="3170794"/>
            <a:ext cx="3827733" cy="313661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33B74B8-4BAA-4E9A-AA64-DA965417F3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3838" t="27989" r="33370" b="40675"/>
          <a:stretch>
            <a:fillRect/>
          </a:stretch>
        </p:blipFill>
        <p:spPr>
          <a:xfrm>
            <a:off x="5740335" y="3857334"/>
            <a:ext cx="1411583" cy="11472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C286EB0-9926-8CA3-C0E5-EEC9B03A7B66}"/>
                  </a:ext>
                </a:extLst>
              </p:cNvPr>
              <p:cNvSpPr txBox="1"/>
              <p:nvPr/>
            </p:nvSpPr>
            <p:spPr>
              <a:xfrm>
                <a:off x="8911135" y="4849919"/>
                <a:ext cx="3034744" cy="1179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spcAft>
                    <a:spcPts val="2000"/>
                  </a:spcAft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rgbClr val="222222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Preliminary result </a:t>
                </a:r>
                <a14:m>
                  <m:oMath xmlns:m="http://schemas.openxmlformats.org/officeDocument/2006/math">
                    <m:r>
                      <a:rPr lang="en-US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𝝂</m:t>
                    </m:r>
                  </m:oMath>
                </a14:m>
                <a:r>
                  <a:rPr lang="en-US" sz="1800" b="1" dirty="0">
                    <a:latin typeface="Avenir Book" panose="02000503020000020003" pitchFamily="2" charset="0"/>
                    <a:cs typeface="Arial" panose="020B0604020202020204" pitchFamily="34" charset="0"/>
                  </a:rPr>
                  <a:t>BIT working at 500 mbar</a:t>
                </a:r>
                <a:endParaRPr lang="en-US" dirty="0">
                  <a:solidFill>
                    <a:srgbClr val="222222"/>
                  </a:solidFill>
                  <a:latin typeface="Avenir Book" panose="02000503020000020003" pitchFamily="2" charset="0"/>
                  <a:cs typeface="Calibri" pitchFamily="34" charset="-120"/>
                </a:endParaRPr>
              </a:p>
              <a:p>
                <a:pPr marL="342900" indent="-342900" algn="just">
                  <a:spcAft>
                    <a:spcPts val="2000"/>
                  </a:spcAft>
                  <a:buSzPct val="100000"/>
                  <a:buFont typeface="Wingdings" pitchFamily="2" charset="2"/>
                  <a:buChar char="§"/>
                </a:pPr>
                <a:r>
                  <a:rPr lang="en-US" sz="1800" dirty="0">
                    <a:solidFill>
                      <a:srgbClr val="222222"/>
                    </a:solidFill>
                    <a:latin typeface="Avenir Book" panose="02000503020000020003" pitchFamily="2" charset="0"/>
                    <a:cs typeface="Calibri" pitchFamily="34" charset="-120"/>
                  </a:rPr>
                  <a:t>It works in 1bar pressure</a:t>
                </a:r>
                <a:endParaRPr lang="en-US" sz="1800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C286EB0-9926-8CA3-C0E5-EEC9B03A7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1135" y="4849919"/>
                <a:ext cx="3034744" cy="1179810"/>
              </a:xfrm>
              <a:prstGeom prst="rect">
                <a:avLst/>
              </a:prstGeom>
              <a:blipFill>
                <a:blip r:embed="rId10"/>
                <a:stretch>
                  <a:fillRect l="-1250" t="-3226" r="-1667"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241B45B-58B6-D297-71DE-08A43E02CBF7}"/>
                  </a:ext>
                </a:extLst>
              </p:cNvPr>
              <p:cNvSpPr txBox="1"/>
              <p:nvPr/>
            </p:nvSpPr>
            <p:spPr>
              <a:xfrm>
                <a:off x="8801100" y="517159"/>
                <a:ext cx="6477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𝝂</m:t>
                    </m:r>
                  </m:oMath>
                </a14:m>
                <a:r>
                  <a:rPr lang="en-US" sz="1800" b="1" dirty="0">
                    <a:latin typeface="Avenir Book" panose="02000503020000020003" pitchFamily="2" charset="0"/>
                    <a:cs typeface="Arial" panose="020B0604020202020204" pitchFamily="34" charset="0"/>
                  </a:rPr>
                  <a:t>BIT </a:t>
                </a:r>
                <a:endParaRPr lang="en-US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241B45B-58B6-D297-71DE-08A43E02CB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100" y="517159"/>
                <a:ext cx="647700" cy="369332"/>
              </a:xfrm>
              <a:prstGeom prst="rect">
                <a:avLst/>
              </a:prstGeom>
              <a:blipFill>
                <a:blip r:embed="rId11"/>
                <a:stretch>
                  <a:fillRect t="-6667" r="-1764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" name="Picture 49">
            <a:extLst>
              <a:ext uri="{FF2B5EF4-FFF2-40B4-BE49-F238E27FC236}">
                <a16:creationId xmlns:a16="http://schemas.microsoft.com/office/drawing/2014/main" id="{BC00A8AB-3AD6-AB68-596E-37BC42B8AE2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35519"/>
          <a:stretch>
            <a:fillRect/>
          </a:stretch>
        </p:blipFill>
        <p:spPr>
          <a:xfrm>
            <a:off x="9633591" y="3148748"/>
            <a:ext cx="1589832" cy="13241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65C94B-3EAE-D89A-BB71-8685D097F9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76156" y="0"/>
            <a:ext cx="1315844" cy="4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8302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6C60A-CA39-A401-2238-6821810A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EBBCB9-A354-7C3C-0355-0F47D2B6366A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BC36C6-D1D6-34AE-CF4C-DDD2EAA89165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4BE8F6-1007-4CAB-CB72-5EA47C3D378F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409A14-1FE0-CE2D-72A5-618CC46CB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28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E97240-FCA3-A6C2-90D2-75CBA7A45593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871616-4EF9-2DC4-3D01-FFDDC106C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618" y="1624099"/>
            <a:ext cx="2914840" cy="1804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260483-E795-ED7B-1C48-0E2A5CCF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4572" y="1409755"/>
            <a:ext cx="4382325" cy="201924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23E92DB-E3D9-43FE-8640-6CCD8206AABF}"/>
              </a:ext>
            </a:extLst>
          </p:cNvPr>
          <p:cNvCxnSpPr>
            <a:cxnSpLocks/>
          </p:cNvCxnSpPr>
          <p:nvPr/>
        </p:nvCxnSpPr>
        <p:spPr>
          <a:xfrm flipH="1">
            <a:off x="7184572" y="2234661"/>
            <a:ext cx="783771" cy="0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A34D4D78-0624-830F-4732-CA11F8925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25" y="1581322"/>
            <a:ext cx="3720947" cy="18476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6BC5A3-7036-2C95-F3D9-8DDE45AC2D50}"/>
                  </a:ext>
                </a:extLst>
              </p:cNvPr>
              <p:cNvSpPr txBox="1"/>
              <p:nvPr/>
            </p:nvSpPr>
            <p:spPr>
              <a:xfrm>
                <a:off x="509286" y="300942"/>
                <a:ext cx="73202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Avenir Book" panose="02000503020000020003" pitchFamily="2" charset="0"/>
                    <a:cs typeface="Arial" panose="020B0604020202020204" pitchFamily="34" charset="0"/>
                  </a:rPr>
                  <a:t>SMFI 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𝝂</m:t>
                    </m:r>
                  </m:oMath>
                </a14:m>
                <a:r>
                  <a:rPr lang="en-US" sz="2400" b="1" dirty="0">
                    <a:latin typeface="Avenir Book" panose="02000503020000020003" pitchFamily="2" charset="0"/>
                    <a:cs typeface="Arial" panose="020B0604020202020204" pitchFamily="34" charset="0"/>
                  </a:rPr>
                  <a:t>BIT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16BC5A3-7036-2C95-F3D9-8DDE45AC2D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286" y="300942"/>
                <a:ext cx="7320264" cy="461665"/>
              </a:xfrm>
              <a:prstGeom prst="rect">
                <a:avLst/>
              </a:prstGeom>
              <a:blipFill>
                <a:blip r:embed="rId5"/>
                <a:stretch>
                  <a:fillRect l="-1386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AF929A5-8526-A266-0690-83D2DD1256A3}"/>
              </a:ext>
            </a:extLst>
          </p:cNvPr>
          <p:cNvSpPr txBox="1"/>
          <p:nvPr/>
        </p:nvSpPr>
        <p:spPr>
          <a:xfrm>
            <a:off x="415625" y="4364072"/>
            <a:ext cx="1061066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2000"/>
              </a:spcAft>
              <a:buSzPct val="100000"/>
              <a:buFont typeface="Wingdings" pitchFamily="2" charset="2"/>
              <a:buChar char="§"/>
            </a:pPr>
            <a:r>
              <a:rPr lang="en-US" sz="1800" dirty="0" err="1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νBIT</a:t>
            </a:r>
            <a:r>
              <a:rPr lang="en-US" sz="1800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: a photonic chip-based sensor combining optical microscopy with microfabricated RF carpets, for full-detector coverage.</a:t>
            </a:r>
            <a:endParaRPr lang="en-US" sz="1800" dirty="0">
              <a:latin typeface="Avenir Book" panose="02000503020000020003" pitchFamily="2" charset="0"/>
            </a:endParaRPr>
          </a:p>
          <a:p>
            <a:pPr marL="342900" indent="-342900" algn="just">
              <a:spcAft>
                <a:spcPts val="2000"/>
              </a:spcAft>
              <a:buSzPct val="100000"/>
              <a:buFont typeface="Wingdings" pitchFamily="2" charset="2"/>
              <a:buChar char="§"/>
            </a:pPr>
            <a:r>
              <a:rPr lang="en-US" sz="1800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SMFI has been demonstrated directly on </a:t>
            </a:r>
            <a:r>
              <a:rPr lang="en-US" sz="1800" dirty="0" err="1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νBIT</a:t>
            </a:r>
            <a:r>
              <a:rPr lang="en-US" sz="1800" dirty="0">
                <a:solidFill>
                  <a:srgbClr val="222222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>
              <a:latin typeface="Avenir Book" panose="02000503020000020003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A6CC65-DC0B-7D26-E7BB-A36733673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6156" y="0"/>
            <a:ext cx="1315844" cy="48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203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18B1A-88C2-A64D-14AC-69089C845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9A03B27-ABE7-5F14-6350-662ADAFA1400}"/>
              </a:ext>
            </a:extLst>
          </p:cNvPr>
          <p:cNvGrpSpPr/>
          <p:nvPr/>
        </p:nvGrpSpPr>
        <p:grpSpPr>
          <a:xfrm>
            <a:off x="9426469" y="2885033"/>
            <a:ext cx="1773227" cy="1824128"/>
            <a:chOff x="3679372" y="1076446"/>
            <a:chExt cx="4032188" cy="456105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30792B1-224F-4752-A152-189827415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4963" y="1076446"/>
              <a:ext cx="3756164" cy="4561057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42D834A-5463-6F85-1260-BF7CF26B290D}"/>
                </a:ext>
              </a:extLst>
            </p:cNvPr>
            <p:cNvSpPr/>
            <p:nvPr/>
          </p:nvSpPr>
          <p:spPr>
            <a:xfrm>
              <a:off x="3679372" y="1404257"/>
              <a:ext cx="560119" cy="446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18170-4BAB-40CA-6709-A26979D0EC44}"/>
                </a:ext>
              </a:extLst>
            </p:cNvPr>
            <p:cNvSpPr/>
            <p:nvPr/>
          </p:nvSpPr>
          <p:spPr>
            <a:xfrm>
              <a:off x="7151441" y="1484600"/>
              <a:ext cx="560119" cy="446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C6B7EDC-AA12-8C89-B774-F3C4B9E7FA2F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84A62E-6EE1-D795-D0E1-B238DBEF5749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A25D20-E80E-25CB-A18B-6B0C07A41BC7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BF2EEE-5591-114C-E735-F7DFE491C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29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99973D-A014-A224-5D1F-373391FB2830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29AA1-1FD9-2CE6-5303-6896F1F360A7}"/>
              </a:ext>
            </a:extLst>
          </p:cNvPr>
          <p:cNvSpPr txBox="1"/>
          <p:nvPr/>
        </p:nvSpPr>
        <p:spPr>
          <a:xfrm>
            <a:off x="509286" y="300942"/>
            <a:ext cx="9317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venir Book" panose="02000503020000020003" pitchFamily="2" charset="0"/>
                <a:cs typeface="Arial" panose="020B0604020202020204" pitchFamily="34" charset="0"/>
              </a:rPr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1">
                <a:extLst>
                  <a:ext uri="{FF2B5EF4-FFF2-40B4-BE49-F238E27FC236}">
                    <a16:creationId xmlns:a16="http://schemas.microsoft.com/office/drawing/2014/main" id="{68C451F1-7D70-DEA5-CAA8-B31F429F0A65}"/>
                  </a:ext>
                </a:extLst>
              </p:cNvPr>
              <p:cNvSpPr txBox="1"/>
              <p:nvPr/>
            </p:nvSpPr>
            <p:spPr>
              <a:xfrm>
                <a:off x="337981" y="1051560"/>
                <a:ext cx="11430000" cy="10972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Barium tagging, if realized, can dramatically increase the sensitivity of a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itchFamily="34" charset="-122"/>
                        <a:cs typeface="Calibri" pitchFamily="34" charset="-120"/>
                      </a:rPr>
                      <m:t>𝟎</m:t>
                    </m:r>
                    <m:r>
                      <a:rPr lang="en-US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itchFamily="34" charset="-120"/>
                      </a:rPr>
                      <m:t>𝝂𝜷𝜷</m:t>
                    </m:r>
                  </m:oMath>
                </a14:m>
                <a:r>
                  <a:rPr lang="en-US" b="1" dirty="0">
                    <a:solidFill>
                      <a:srgbClr val="000000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search.</a:t>
                </a:r>
                <a:endParaRPr lang="en-US" dirty="0">
                  <a:latin typeface="Avenir Book" panose="02000503020000020003" pitchFamily="2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 </a:t>
                </a:r>
                <a:endParaRPr lang="en-US" dirty="0">
                  <a:latin typeface="Avenir Book" panose="02000503020000020003" pitchFamily="2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dirty="0">
                    <a:solidFill>
                      <a:srgbClr val="000000"/>
                    </a:solidFill>
                    <a:latin typeface="Avenir Book" panose="02000503020000020003" pitchFamily="2" charset="0"/>
                    <a:ea typeface="Calibri" pitchFamily="34" charset="-122"/>
                    <a:cs typeface="Calibri" pitchFamily="34" charset="-120"/>
                  </a:rPr>
                  <a:t>Barium tagging has been explored in liquid, solid, and gas xenon.</a:t>
                </a:r>
                <a:endParaRPr lang="en-US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9" name="Text 1">
                <a:extLst>
                  <a:ext uri="{FF2B5EF4-FFF2-40B4-BE49-F238E27FC236}">
                    <a16:creationId xmlns:a16="http://schemas.microsoft.com/office/drawing/2014/main" id="{68C451F1-7D70-DEA5-CAA8-B31F429F0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81" y="1051560"/>
                <a:ext cx="11430000" cy="1097280"/>
              </a:xfrm>
              <a:prstGeom prst="rect">
                <a:avLst/>
              </a:prstGeom>
              <a:blipFill>
                <a:blip r:embed="rId4"/>
                <a:stretch>
                  <a:fillRect l="-1221" t="-459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2">
            <a:extLst>
              <a:ext uri="{FF2B5EF4-FFF2-40B4-BE49-F238E27FC236}">
                <a16:creationId xmlns:a16="http://schemas.microsoft.com/office/drawing/2014/main" id="{7DAFA14B-E8BF-BE38-BDDB-8DC8B3ED5A14}"/>
              </a:ext>
            </a:extLst>
          </p:cNvPr>
          <p:cNvSpPr txBox="1"/>
          <p:nvPr/>
        </p:nvSpPr>
        <p:spPr>
          <a:xfrm>
            <a:off x="437523" y="2325028"/>
            <a:ext cx="9461286" cy="3994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rgbClr val="501649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Liquid Xe: </a:t>
            </a:r>
            <a:r>
              <a:rPr lang="en-US" dirty="0">
                <a:solidFill>
                  <a:srgbClr val="2B2B2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single Ba⁺ ion trapped and identified by laser fluorescence.</a:t>
            </a: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solidFill>
                <a:srgbClr val="2B2B2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solidFill>
                <a:srgbClr val="2B2B2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solidFill>
                <a:srgbClr val="2B2B2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solidFill>
                <a:srgbClr val="2B2B2B"/>
              </a:solidFill>
              <a:latin typeface="Avenir Book" panose="02000503020000020003" pitchFamily="2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lnSpc>
                <a:spcPts val="2200"/>
              </a:lnSpc>
              <a:buSzPct val="100000"/>
              <a:buFont typeface="Wingdings" pitchFamily="2" charset="2"/>
              <a:buChar char="§"/>
            </a:pPr>
            <a:endParaRPr lang="en-US" dirty="0">
              <a:latin typeface="Avenir Book" panose="02000503020000020003" pitchFamily="2" charset="0"/>
            </a:endParaRPr>
          </a:p>
          <a:p>
            <a:pPr>
              <a:lnSpc>
                <a:spcPts val="2200"/>
              </a:lnSpc>
              <a:buSzPct val="100000"/>
            </a:pPr>
            <a:endParaRPr lang="en-US" dirty="0"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71EC23-0787-D1C0-0EE6-BD637043B241}"/>
              </a:ext>
            </a:extLst>
          </p:cNvPr>
          <p:cNvSpPr txBox="1"/>
          <p:nvPr/>
        </p:nvSpPr>
        <p:spPr>
          <a:xfrm>
            <a:off x="147742" y="5566967"/>
            <a:ext cx="116363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Each approach has some milestones achieved and some still open — continuous work is ongoing in all three sectors to demonstrate the full end-to-end technology.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3DD159-CAF0-74F3-A2BD-D412A2DA0D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9633" y="1588578"/>
            <a:ext cx="3178351" cy="14468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6ED8E05-69B4-A966-096E-65B0F2C3D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42" y="4030078"/>
            <a:ext cx="1523871" cy="15238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7B2D82-DDA8-534F-C76E-5C4BA5A5B77F}"/>
              </a:ext>
            </a:extLst>
          </p:cNvPr>
          <p:cNvSpPr txBox="1"/>
          <p:nvPr/>
        </p:nvSpPr>
        <p:spPr>
          <a:xfrm>
            <a:off x="337981" y="3048268"/>
            <a:ext cx="917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rgbClr val="501649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Solid Xe: </a:t>
            </a:r>
            <a:r>
              <a:rPr lang="en-US" dirty="0">
                <a:solidFill>
                  <a:srgbClr val="2B2B2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single Ba atom/ion detected via cold-probe capture and CCD imaging.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0C58C-B9F1-4304-1345-C3E36A8BE74E}"/>
              </a:ext>
            </a:extLst>
          </p:cNvPr>
          <p:cNvSpPr txBox="1"/>
          <p:nvPr/>
        </p:nvSpPr>
        <p:spPr>
          <a:xfrm>
            <a:off x="423746" y="4170556"/>
            <a:ext cx="7493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00000"/>
              <a:buFont typeface="Wingdings" pitchFamily="2" charset="2"/>
              <a:buChar char="§"/>
            </a:pPr>
            <a:r>
              <a:rPr lang="en-US" b="1" dirty="0">
                <a:solidFill>
                  <a:srgbClr val="501649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Gas Xe: </a:t>
            </a:r>
            <a:r>
              <a:rPr lang="en-US" dirty="0">
                <a:solidFill>
                  <a:srgbClr val="2B2B2B"/>
                </a:solidFill>
                <a:latin typeface="Avenir Book" panose="02000503020000020003" pitchFamily="2" charset="0"/>
                <a:ea typeface="Calibri" pitchFamily="34" charset="-122"/>
                <a:cs typeface="Calibri" pitchFamily="34" charset="-120"/>
              </a:rPr>
              <a:t>single Ba²⁺ ion imaged using fluorescent sensor molecules.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67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" grpId="0"/>
      <p:bldP spid="7" grpId="0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0E7E8-888E-1B5C-4230-909B680C0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E09BB4-7ECC-48F3-3A05-FC7CA651785C}"/>
              </a:ext>
            </a:extLst>
          </p:cNvPr>
          <p:cNvSpPr txBox="1"/>
          <p:nvPr/>
        </p:nvSpPr>
        <p:spPr>
          <a:xfrm>
            <a:off x="173620" y="300942"/>
            <a:ext cx="8183302" cy="77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92E1CE-30C6-BE5B-2B02-D96F1342682B}"/>
              </a:ext>
            </a:extLst>
          </p:cNvPr>
          <p:cNvSpPr txBox="1"/>
          <p:nvPr/>
        </p:nvSpPr>
        <p:spPr>
          <a:xfrm>
            <a:off x="509286" y="6532465"/>
            <a:ext cx="1932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 Dey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25E7EB-8AE8-1B5B-326C-7D16F399DB3A}"/>
              </a:ext>
            </a:extLst>
          </p:cNvPr>
          <p:cNvSpPr txBox="1"/>
          <p:nvPr/>
        </p:nvSpPr>
        <p:spPr>
          <a:xfrm>
            <a:off x="3566932" y="6491971"/>
            <a:ext cx="399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enakshi.dey@postgrad.manchester.ac.uk</a:t>
            </a:r>
            <a:endParaRPr lang="en-US" sz="1600" b="1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A900A2-5F7D-E493-269C-CDBC4173B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05894"/>
            <a:ext cx="2743200" cy="365125"/>
          </a:xfrm>
        </p:spPr>
        <p:txBody>
          <a:bodyPr/>
          <a:lstStyle/>
          <a:p>
            <a:fld id="{A1A8D7D5-6694-7A45-BFAA-83DE1194C8D6}" type="slidenum">
              <a:rPr lang="en-US" sz="1600" smtClean="0">
                <a:solidFill>
                  <a:schemeClr val="accent5">
                    <a:lumMod val="50000"/>
                  </a:schemeClr>
                </a:solidFill>
                <a:latin typeface="Avenir Book" panose="02000503020000020003" pitchFamily="2" charset="0"/>
              </a:rPr>
              <a:t>30</a:t>
            </a:fld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F560CE-F8E4-615F-5616-021737D1E22D}"/>
              </a:ext>
            </a:extLst>
          </p:cNvPr>
          <p:cNvSpPr/>
          <p:nvPr/>
        </p:nvSpPr>
        <p:spPr>
          <a:xfrm>
            <a:off x="1" y="6504989"/>
            <a:ext cx="12192000" cy="353012"/>
          </a:xfrm>
          <a:prstGeom prst="rect">
            <a:avLst/>
          </a:prstGeom>
          <a:solidFill>
            <a:schemeClr val="accent5">
              <a:lumMod val="75000"/>
              <a:alpha val="2339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accent5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39124D-0727-E577-95B5-0F2B2DE5F94D}"/>
              </a:ext>
            </a:extLst>
          </p:cNvPr>
          <p:cNvSpPr txBox="1"/>
          <p:nvPr/>
        </p:nvSpPr>
        <p:spPr>
          <a:xfrm>
            <a:off x="3592286" y="2939778"/>
            <a:ext cx="50074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15292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20857</TotalTime>
  <Words>2081</Words>
  <Application>Microsoft Macintosh PowerPoint</Application>
  <PresentationFormat>Widescreen</PresentationFormat>
  <Paragraphs>313</Paragraphs>
  <Slides>30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Aptos Display</vt:lpstr>
      <vt:lpstr>Arial</vt:lpstr>
      <vt:lpstr>Avenir Book</vt:lpstr>
      <vt:lpstr>Calibri</vt:lpstr>
      <vt:lpstr>Cambria Math</vt:lpstr>
      <vt:lpstr>Wingdings</vt:lpstr>
      <vt:lpstr>Office Theme</vt:lpstr>
      <vt:lpstr>CS ChemDraw 64-bit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Dey, Enakshi</dc:creator>
  <cp:lastModifiedBy>Dey, Enakshi</cp:lastModifiedBy>
  <cp:revision>7</cp:revision>
  <dcterms:created xsi:type="dcterms:W3CDTF">2026-09-02T17:52:35Z</dcterms:created>
  <dcterms:modified xsi:type="dcterms:W3CDTF">2026-09-17T08:36:35Z</dcterms:modified>
</cp:coreProperties>
</file>