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45"/>
  </p:notesMasterIdLst>
  <p:sldIdLst>
    <p:sldId id="4566" r:id="rId2"/>
    <p:sldId id="4535" r:id="rId3"/>
    <p:sldId id="4537" r:id="rId4"/>
    <p:sldId id="4511" r:id="rId5"/>
    <p:sldId id="4540" r:id="rId6"/>
    <p:sldId id="4512" r:id="rId7"/>
    <p:sldId id="4513" r:id="rId8"/>
    <p:sldId id="4515" r:id="rId9"/>
    <p:sldId id="4516" r:id="rId10"/>
    <p:sldId id="4538" r:id="rId11"/>
    <p:sldId id="4517" r:id="rId12"/>
    <p:sldId id="4562" r:id="rId13"/>
    <p:sldId id="4542" r:id="rId14"/>
    <p:sldId id="4522" r:id="rId15"/>
    <p:sldId id="4529" r:id="rId16"/>
    <p:sldId id="4530" r:id="rId17"/>
    <p:sldId id="4563" r:id="rId18"/>
    <p:sldId id="4418" r:id="rId19"/>
    <p:sldId id="4567" r:id="rId20"/>
    <p:sldId id="4500" r:id="rId21"/>
    <p:sldId id="4550" r:id="rId22"/>
    <p:sldId id="4551" r:id="rId23"/>
    <p:sldId id="4552" r:id="rId24"/>
    <p:sldId id="4553" r:id="rId25"/>
    <p:sldId id="4554" r:id="rId26"/>
    <p:sldId id="4556" r:id="rId27"/>
    <p:sldId id="4555" r:id="rId28"/>
    <p:sldId id="4549" r:id="rId29"/>
    <p:sldId id="4453" r:id="rId30"/>
    <p:sldId id="4548" r:id="rId31"/>
    <p:sldId id="1892" r:id="rId32"/>
    <p:sldId id="1975" r:id="rId33"/>
    <p:sldId id="4528" r:id="rId34"/>
    <p:sldId id="4533" r:id="rId35"/>
    <p:sldId id="4532" r:id="rId36"/>
    <p:sldId id="4473" r:id="rId37"/>
    <p:sldId id="4564" r:id="rId38"/>
    <p:sldId id="4558" r:id="rId39"/>
    <p:sldId id="4559" r:id="rId40"/>
    <p:sldId id="4560" r:id="rId41"/>
    <p:sldId id="4561" r:id="rId42"/>
    <p:sldId id="1895" r:id="rId43"/>
    <p:sldId id="2007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AD8710B7-D17A-4104-B4B5-1ED37F4778F5}">
          <p14:sldIdLst>
            <p14:sldId id="4566"/>
            <p14:sldId id="4535"/>
            <p14:sldId id="4537"/>
            <p14:sldId id="4511"/>
            <p14:sldId id="4540"/>
            <p14:sldId id="4512"/>
            <p14:sldId id="4513"/>
            <p14:sldId id="4515"/>
            <p14:sldId id="4516"/>
            <p14:sldId id="4538"/>
            <p14:sldId id="4517"/>
            <p14:sldId id="4562"/>
            <p14:sldId id="4542"/>
            <p14:sldId id="4522"/>
            <p14:sldId id="4529"/>
            <p14:sldId id="4530"/>
            <p14:sldId id="4563"/>
            <p14:sldId id="4418"/>
            <p14:sldId id="4567"/>
            <p14:sldId id="4500"/>
            <p14:sldId id="4550"/>
            <p14:sldId id="4551"/>
            <p14:sldId id="4552"/>
            <p14:sldId id="4553"/>
            <p14:sldId id="4554"/>
            <p14:sldId id="4556"/>
            <p14:sldId id="4555"/>
            <p14:sldId id="4549"/>
            <p14:sldId id="4453"/>
            <p14:sldId id="4548"/>
            <p14:sldId id="1892"/>
            <p14:sldId id="1975"/>
            <p14:sldId id="4528"/>
            <p14:sldId id="4533"/>
            <p14:sldId id="4532"/>
            <p14:sldId id="4473"/>
            <p14:sldId id="4564"/>
            <p14:sldId id="4558"/>
            <p14:sldId id="4559"/>
            <p14:sldId id="4560"/>
            <p14:sldId id="4561"/>
          </p14:sldIdLst>
        </p14:section>
        <p14:section name="无标题节" id="{6A900159-C0BE-4078-843A-C6AE3551C2AE}">
          <p14:sldIdLst>
            <p14:sldId id="1895"/>
            <p14:sldId id="200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FF00FF"/>
    <a:srgbClr val="C4C4C4"/>
    <a:srgbClr val="0000FF"/>
    <a:srgbClr val="996600"/>
    <a:srgbClr val="CC6600"/>
    <a:srgbClr val="EAEAEA"/>
    <a:srgbClr val="DADADA"/>
    <a:srgbClr val="3366CC"/>
    <a:srgbClr val="0066C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79432" autoAdjust="0"/>
  </p:normalViewPr>
  <p:slideViewPr>
    <p:cSldViewPr snapToGrid="0">
      <p:cViewPr>
        <p:scale>
          <a:sx n="50" d="100"/>
          <a:sy n="50" d="100"/>
        </p:scale>
        <p:origin x="120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2D1E7B-3750-493D-862B-731EDAE7523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6B187A-CD90-4F9C-A323-3961B9FF9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968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 cap="none" baseline="0">
                <a:latin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 cap="none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>
            <a:lvl1pPr>
              <a:defRPr cap="none" baseline="0">
                <a:latin typeface="Arial" panose="020B0604020202020204" pitchFamily="34" charset="0"/>
              </a:defRPr>
            </a:lvl1pPr>
          </a:lstStyle>
          <a:p>
            <a:fld id="{1602BB82-DEDF-4159-8956-FFCEF861A542}" type="datetime1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>
            <a:lvl1pPr>
              <a:defRPr cap="none" baseline="0">
                <a:latin typeface="Arial" panose="020B0604020202020204" pitchFamily="34" charset="0"/>
              </a:defRPr>
            </a:lvl1pPr>
          </a:lstStyle>
          <a:p>
            <a:r>
              <a:rPr lang="en-US"/>
              <a:t>HKUST IAS Program on High Energy Physics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>
            <a:lvl1pPr>
              <a:defRPr cap="none" baseline="0">
                <a:latin typeface="Arial" panose="020B0604020202020204" pitchFamily="34" charset="0"/>
              </a:defRPr>
            </a:lvl1pPr>
          </a:lstStyle>
          <a:p>
            <a:fld id="{2286FB71-4B05-43D7-9038-94F1707EF9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855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0575" y="381001"/>
            <a:ext cx="6905625" cy="987422"/>
          </a:xfrm>
        </p:spPr>
        <p:txBody>
          <a:bodyPr/>
          <a:lstStyle>
            <a:lvl1pPr>
              <a:defRPr cap="none" baseline="0"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81125"/>
            <a:ext cx="10820400" cy="5095873"/>
          </a:xfrm>
        </p:spPr>
        <p:txBody>
          <a:bodyPr/>
          <a:lstStyle>
            <a:lvl1pPr>
              <a:defRPr cap="none" baseline="0"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>
              <a:defRPr cap="none" baseline="0"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>
              <a:defRPr cap="none" baseline="0"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>
              <a:defRPr cap="none" baseline="0"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>
              <a:defRPr cap="none" baseline="0">
                <a:latin typeface="Arial" panose="020B0604020202020204" pitchFamily="34" charset="0"/>
                <a:ea typeface="黑体" panose="02010609060101010101" pitchFamily="49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5360" y="6489700"/>
            <a:ext cx="2910840" cy="365125"/>
          </a:xfrm>
        </p:spPr>
        <p:txBody>
          <a:bodyPr/>
          <a:lstStyle>
            <a:lvl1pPr>
              <a:defRPr cap="none" baseline="0">
                <a:latin typeface="Arial" panose="020B0604020202020204" pitchFamily="34" charset="0"/>
              </a:defRPr>
            </a:lvl1pPr>
          </a:lstStyle>
          <a:p>
            <a:fld id="{5DD42F5D-4858-4A8D-AF0D-B6F37EBF6A97}" type="datetime1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489195"/>
            <a:ext cx="7772400" cy="365125"/>
          </a:xfrm>
        </p:spPr>
        <p:txBody>
          <a:bodyPr/>
          <a:lstStyle>
            <a:lvl1pPr>
              <a:defRPr cap="none" baseline="0">
                <a:latin typeface="Arial" panose="020B0604020202020204" pitchFamily="34" charset="0"/>
              </a:defRPr>
            </a:lvl1pPr>
          </a:lstStyle>
          <a:p>
            <a:r>
              <a:rPr lang="en-US"/>
              <a:t>HKUST IAS Program on High Energy Physics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76998"/>
            <a:ext cx="2743200" cy="365125"/>
          </a:xfrm>
        </p:spPr>
        <p:txBody>
          <a:bodyPr/>
          <a:lstStyle>
            <a:lvl1pPr>
              <a:defRPr cap="none" baseline="0">
                <a:latin typeface="Arial" panose="020B0604020202020204" pitchFamily="34" charset="0"/>
                <a:ea typeface="黑体" panose="02010609060101010101" pitchFamily="49" charset="-122"/>
              </a:defRPr>
            </a:lvl1pPr>
          </a:lstStyle>
          <a:p>
            <a:fld id="{2286FB71-4B05-43D7-9038-94F1707EF9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022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 cap="none" baseline="0">
                <a:latin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 cap="none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 cap="none" baseline="0">
                <a:latin typeface="Arial" panose="020B0604020202020204" pitchFamily="34" charset="0"/>
              </a:defRPr>
            </a:lvl1pPr>
          </a:lstStyle>
          <a:p>
            <a:fld id="{77FD4096-770D-4517-8917-418D32875A75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>
            <a:lvl1pPr>
              <a:defRPr cap="none" baseline="0">
                <a:latin typeface="Arial" panose="020B0604020202020204" pitchFamily="34" charset="0"/>
              </a:defRPr>
            </a:lvl1pPr>
          </a:lstStyle>
          <a:p>
            <a:r>
              <a:rPr lang="en-US"/>
              <a:t>HKUST IAS Program on High Energy Physics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>
            <a:lvl1pPr>
              <a:defRPr cap="none" baseline="0">
                <a:latin typeface="Arial" panose="020B0604020202020204" pitchFamily="34" charset="0"/>
              </a:defRPr>
            </a:lvl1pPr>
          </a:lstStyle>
          <a:p>
            <a:fld id="{2286FB71-4B05-43D7-9038-94F1707EF9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854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08FA6-2AE5-48C6-828E-013012FFA2A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HKUST IAS Program on High Energy Physics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984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6868F-6E3F-47C0-B6D7-A7111084EF66}" type="datetime1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HKUST IAS Program on High Energy Physics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802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A966-88B9-4C1F-A4FB-C06F0B8A54AC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HKUST IAS Program on High Energy Physics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43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B3AF3-55BE-4A98-B1E8-EB84E7AB0615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HKUST IAS Program on High Energy Physics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557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76083-ACFF-4731-8BAF-0F94E30A4B4A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HKUST IAS Program on High Energy Physics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347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EB67D-32CF-40AB-823C-6CDBEB27EF6D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HKUST IAS Program on High Energy Physics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609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107A-40CF-400D-9350-F807467988C5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HKUST IAS Program on High Energy Physics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385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0AD2D84-DF9B-4FE7-AB6D-7E7E596DE1F7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r>
              <a:rPr lang="en-US"/>
              <a:t>HKUST IAS Program on High Energy Physics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286FB71-4B05-43D7-9038-94F1707E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40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280E9EB-02FA-4E7B-84F6-9F7CEB2163B6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r>
              <a:rPr lang="en-US"/>
              <a:t>HKUST IAS Program on High Energy Physics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286FB71-4B05-43D7-9038-94F1707EF96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2606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1B92338B-A690-4D7B-9F57-524443D0D44E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r>
              <a:rPr lang="en-US"/>
              <a:t>HKUST IAS Program on High Energy Physics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286FB71-4B05-43D7-9038-94F1707E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315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50BFC-C688-4785-AF35-E2E188E7CD7A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HKUST IAS Program on High Energy Physics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67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3DF65-383B-425E-9C03-CF376F3AE183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HKUST IAS Program on High Energy Physics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671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2080E-61C6-4E28-B4BA-4D7C86955D49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HKUST IAS Program on High Energy Physics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419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CF508FFB-C1AE-4ABA-8FF4-C048BD515B19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r>
              <a:rPr lang="en-US"/>
              <a:t>HKUST IAS Program on High Energy Physics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286FB71-4B05-43D7-9038-94F1707E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384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1896">
                <a:solidFill>
                  <a:schemeClr val="tx1">
                    <a:tint val="75000"/>
                  </a:schemeClr>
                </a:solidFill>
              </a:defRPr>
            </a:lvl1pPr>
            <a:lvl2pPr marL="361274" indent="0">
              <a:buNone/>
              <a:defRPr sz="1581">
                <a:solidFill>
                  <a:schemeClr val="tx1">
                    <a:tint val="75000"/>
                  </a:schemeClr>
                </a:solidFill>
              </a:defRPr>
            </a:lvl2pPr>
            <a:lvl3pPr marL="722548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3pPr>
            <a:lvl4pPr marL="1083822" indent="0">
              <a:buNone/>
              <a:defRPr sz="1264">
                <a:solidFill>
                  <a:schemeClr val="tx1">
                    <a:tint val="75000"/>
                  </a:schemeClr>
                </a:solidFill>
              </a:defRPr>
            </a:lvl4pPr>
            <a:lvl5pPr marL="1445096" indent="0">
              <a:buNone/>
              <a:defRPr sz="1264">
                <a:solidFill>
                  <a:schemeClr val="tx1">
                    <a:tint val="75000"/>
                  </a:schemeClr>
                </a:solidFill>
              </a:defRPr>
            </a:lvl5pPr>
            <a:lvl6pPr marL="1806370" indent="0">
              <a:buNone/>
              <a:defRPr sz="1264">
                <a:solidFill>
                  <a:schemeClr val="tx1">
                    <a:tint val="75000"/>
                  </a:schemeClr>
                </a:solidFill>
              </a:defRPr>
            </a:lvl6pPr>
            <a:lvl7pPr marL="2167644" indent="0">
              <a:buNone/>
              <a:defRPr sz="1264">
                <a:solidFill>
                  <a:schemeClr val="tx1">
                    <a:tint val="75000"/>
                  </a:schemeClr>
                </a:solidFill>
              </a:defRPr>
            </a:lvl7pPr>
            <a:lvl8pPr marL="2528919" indent="0">
              <a:buNone/>
              <a:defRPr sz="1264">
                <a:solidFill>
                  <a:schemeClr val="tx1">
                    <a:tint val="75000"/>
                  </a:schemeClr>
                </a:solidFill>
              </a:defRPr>
            </a:lvl8pPr>
            <a:lvl9pPr marL="2890192" indent="0">
              <a:buNone/>
              <a:defRPr sz="12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A3DAE-BE7B-4640-B899-C76321A29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285A6-9054-4C4E-84B3-3673FAA7B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931E0-B692-EC4D-9D88-4FA578FBF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0E903-736B-5548-9C6C-BAA176A6AC2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2315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1896">
                <a:solidFill>
                  <a:schemeClr val="tx1">
                    <a:tint val="75000"/>
                  </a:schemeClr>
                </a:solidFill>
              </a:defRPr>
            </a:lvl1pPr>
            <a:lvl2pPr marL="361274" indent="0">
              <a:buNone/>
              <a:defRPr sz="1581">
                <a:solidFill>
                  <a:schemeClr val="tx1">
                    <a:tint val="75000"/>
                  </a:schemeClr>
                </a:solidFill>
              </a:defRPr>
            </a:lvl2pPr>
            <a:lvl3pPr marL="722548" indent="0">
              <a:buNone/>
              <a:defRPr sz="1422">
                <a:solidFill>
                  <a:schemeClr val="tx1">
                    <a:tint val="75000"/>
                  </a:schemeClr>
                </a:solidFill>
              </a:defRPr>
            </a:lvl3pPr>
            <a:lvl4pPr marL="1083822" indent="0">
              <a:buNone/>
              <a:defRPr sz="1264">
                <a:solidFill>
                  <a:schemeClr val="tx1">
                    <a:tint val="75000"/>
                  </a:schemeClr>
                </a:solidFill>
              </a:defRPr>
            </a:lvl4pPr>
            <a:lvl5pPr marL="1445096" indent="0">
              <a:buNone/>
              <a:defRPr sz="1264">
                <a:solidFill>
                  <a:schemeClr val="tx1">
                    <a:tint val="75000"/>
                  </a:schemeClr>
                </a:solidFill>
              </a:defRPr>
            </a:lvl5pPr>
            <a:lvl6pPr marL="1806370" indent="0">
              <a:buNone/>
              <a:defRPr sz="1264">
                <a:solidFill>
                  <a:schemeClr val="tx1">
                    <a:tint val="75000"/>
                  </a:schemeClr>
                </a:solidFill>
              </a:defRPr>
            </a:lvl6pPr>
            <a:lvl7pPr marL="2167644" indent="0">
              <a:buNone/>
              <a:defRPr sz="1264">
                <a:solidFill>
                  <a:schemeClr val="tx1">
                    <a:tint val="75000"/>
                  </a:schemeClr>
                </a:solidFill>
              </a:defRPr>
            </a:lvl7pPr>
            <a:lvl8pPr marL="2528919" indent="0">
              <a:buNone/>
              <a:defRPr sz="1264">
                <a:solidFill>
                  <a:schemeClr val="tx1">
                    <a:tint val="75000"/>
                  </a:schemeClr>
                </a:solidFill>
              </a:defRPr>
            </a:lvl8pPr>
            <a:lvl9pPr marL="2890192" indent="0">
              <a:buNone/>
              <a:defRPr sz="12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A3DAE-BE7B-4640-B899-C76321A29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285A6-9054-4C4E-84B3-3673FAA7B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931E0-B692-EC4D-9D88-4FA578FBF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0E903-736B-5548-9C6C-BAA176A6AC2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281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223492-597F-45DC-90DC-99130F2CEA80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HKUST IAS Program on High Energy Physics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6FB71-4B05-43D7-9038-94F1707EF9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100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5" r:id="rId19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tatic.pandax.sjtu.edu.cn/download/official-report/Executive_Summary_PandaX_20T.pdf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F0E903-736B-5548-9C6C-BAA176A6AC23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l="14645" r="22143"/>
          <a:stretch/>
        </p:blipFill>
        <p:spPr>
          <a:xfrm>
            <a:off x="0" y="0"/>
            <a:ext cx="6489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16334" t="4432" r="14210" b="177"/>
          <a:stretch/>
        </p:blipFill>
        <p:spPr>
          <a:xfrm>
            <a:off x="5549900" y="0"/>
            <a:ext cx="6642100" cy="6832601"/>
          </a:xfrm>
          <a:prstGeom prst="rect">
            <a:avLst/>
          </a:prstGeom>
        </p:spPr>
      </p:pic>
      <p:sp>
        <p:nvSpPr>
          <p:cNvPr id="8" name="标题 3">
            <a:extLst>
              <a:ext uri="{FF2B5EF4-FFF2-40B4-BE49-F238E27FC236}">
                <a16:creationId xmlns:a16="http://schemas.microsoft.com/office/drawing/2014/main" id="{BE200E96-1550-174C-A1D3-FD81CD4D235B}"/>
              </a:ext>
            </a:extLst>
          </p:cNvPr>
          <p:cNvSpPr txBox="1">
            <a:spLocks noChangeArrowheads="1"/>
          </p:cNvSpPr>
          <p:nvPr/>
        </p:nvSpPr>
        <p:spPr>
          <a:xfrm>
            <a:off x="-18838" y="0"/>
            <a:ext cx="12210837" cy="1610315"/>
          </a:xfrm>
          <a:prstGeom prst="rect">
            <a:avLst/>
          </a:prstGeom>
          <a:solidFill>
            <a:srgbClr val="E7E6E6">
              <a:alpha val="50196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4400" b="1" cap="none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lt"/>
              </a:rPr>
              <a:t>Status of </a:t>
            </a:r>
            <a:r>
              <a:rPr lang="en-US" altLang="zh-CN" sz="4400" b="1" cap="none" dirty="0" err="1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lt"/>
              </a:rPr>
              <a:t>PandaX</a:t>
            </a:r>
            <a:r>
              <a:rPr lang="en-US" altLang="zh-CN" sz="4400" b="1" cap="none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lt"/>
              </a:rPr>
              <a:t> </a:t>
            </a:r>
            <a:br>
              <a:rPr lang="en-US" altLang="zh-CN" sz="4400" b="1" cap="none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lt"/>
              </a:rPr>
            </a:br>
            <a:r>
              <a:rPr lang="en-US" altLang="zh-CN" sz="4400" b="1" cap="none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lt"/>
              </a:rPr>
              <a:t>and </a:t>
            </a:r>
            <a:r>
              <a:rPr lang="en-US" altLang="zh-CN" sz="4400" b="1" cap="none" dirty="0" err="1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lt"/>
              </a:rPr>
              <a:t>Xe</a:t>
            </a:r>
            <a:r>
              <a:rPr lang="en-US" altLang="zh-CN" sz="4400" b="1" cap="none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lt"/>
              </a:rPr>
              <a:t> DBD Program(s) in China</a:t>
            </a:r>
            <a:endParaRPr lang="zh-CN" altLang="en-US" sz="4400" b="1" cap="none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1301F2E9-6A1E-450F-88CD-241C2C10A72A}"/>
              </a:ext>
            </a:extLst>
          </p:cNvPr>
          <p:cNvSpPr txBox="1"/>
          <p:nvPr/>
        </p:nvSpPr>
        <p:spPr>
          <a:xfrm>
            <a:off x="0" y="5016719"/>
            <a:ext cx="12210838" cy="1815882"/>
          </a:xfrm>
          <a:prstGeom prst="rect">
            <a:avLst/>
          </a:prstGeom>
          <a:solidFill>
            <a:srgbClr val="7F7F7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err="1" smtClean="0">
                <a:solidFill>
                  <a:srgbClr val="FFC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Jianglai</a:t>
            </a:r>
            <a:r>
              <a:rPr lang="en-US" altLang="zh-CN" sz="2800" dirty="0" smtClean="0">
                <a:solidFill>
                  <a:srgbClr val="FFC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Liu </a:t>
            </a:r>
            <a:r>
              <a:rPr lang="zh-CN" altLang="en-US" sz="2800" dirty="0" smtClean="0">
                <a:solidFill>
                  <a:srgbClr val="FFC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刘江来</a:t>
            </a:r>
            <a:endParaRPr lang="en-US" altLang="zh-CN" sz="2800" dirty="0">
              <a:solidFill>
                <a:srgbClr val="FFC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2800" dirty="0" err="1" smtClean="0">
                <a:solidFill>
                  <a:srgbClr val="FFC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Tsung</a:t>
            </a:r>
            <a:r>
              <a:rPr lang="en-US" altLang="zh-CN" sz="2800" dirty="0" smtClean="0">
                <a:solidFill>
                  <a:srgbClr val="FFC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-Dao Lee </a:t>
            </a:r>
            <a:r>
              <a:rPr lang="en-US" altLang="zh-CN" sz="2800" dirty="0" smtClean="0">
                <a:solidFill>
                  <a:srgbClr val="FFC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Institute and School of Physics &amp; Astronomy</a:t>
            </a:r>
          </a:p>
          <a:p>
            <a:pPr algn="ctr"/>
            <a:r>
              <a:rPr lang="en-US" altLang="zh-CN" sz="2800" dirty="0" smtClean="0">
                <a:solidFill>
                  <a:srgbClr val="FFC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Shanghai </a:t>
            </a:r>
            <a:r>
              <a:rPr lang="en-US" altLang="zh-CN" sz="2800" dirty="0" smtClean="0">
                <a:solidFill>
                  <a:srgbClr val="FFC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Jiao tong </a:t>
            </a:r>
            <a:r>
              <a:rPr lang="en-US" altLang="zh-CN" sz="2800" dirty="0" smtClean="0">
                <a:solidFill>
                  <a:srgbClr val="FFC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university</a:t>
            </a:r>
            <a:endParaRPr lang="en-US" altLang="zh-CN" sz="2800" dirty="0" smtClean="0">
              <a:solidFill>
                <a:srgbClr val="FFC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algn="ctr"/>
            <a:r>
              <a:rPr lang="en-US" altLang="zh-CN" sz="2800" dirty="0" smtClean="0">
                <a:solidFill>
                  <a:srgbClr val="FFC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Sep 15, 2026, Xenon </a:t>
            </a:r>
            <a:r>
              <a:rPr lang="en-US" altLang="zh-CN" sz="2800" dirty="0" smtClean="0">
                <a:solidFill>
                  <a:srgbClr val="FFC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Symbol" panose="05050102010706020507" pitchFamily="18" charset="2"/>
              </a:rPr>
              <a:t>DBD workshop, Manchester</a:t>
            </a:r>
            <a:endParaRPr lang="en-US" altLang="zh-CN" sz="2800" dirty="0">
              <a:solidFill>
                <a:srgbClr val="FFC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6300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</a:t>
            </a:r>
            <a:r>
              <a:rPr lang="en-US" altLang="zh-CN" dirty="0" smtClean="0"/>
              <a:t> difficult task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0536" y="1925904"/>
            <a:ext cx="10820400" cy="387136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dirty="0"/>
              <a:t>However, we have a specific and deliberate ask: we would like you to set aside the standard project overview you might give at a conference, and instead offer a more </a:t>
            </a:r>
            <a:r>
              <a:rPr lang="en-US" altLang="zh-CN" dirty="0">
                <a:solidFill>
                  <a:srgbClr val="FFFF00"/>
                </a:solidFill>
              </a:rPr>
              <a:t>reflective talk </a:t>
            </a:r>
            <a:r>
              <a:rPr lang="en-US" altLang="zh-CN" dirty="0"/>
              <a:t>— one that honestly addresses </a:t>
            </a:r>
            <a:r>
              <a:rPr lang="en-US" altLang="zh-CN" dirty="0">
                <a:solidFill>
                  <a:srgbClr val="FFFF00"/>
                </a:solidFill>
              </a:rPr>
              <a:t>how your project fits within the current scientific and political landscape, and how your plans might evolve </a:t>
            </a:r>
            <a:r>
              <a:rPr lang="en-US" altLang="zh-CN" dirty="0"/>
              <a:t>in response to it. These presentations will serve as the foundation for several structured community discussions, and their value will depend directly on speakers approaching the exercise with </a:t>
            </a:r>
            <a:r>
              <a:rPr lang="en-US" altLang="zh-CN" dirty="0">
                <a:solidFill>
                  <a:srgbClr val="FFFF00"/>
                </a:solidFill>
              </a:rPr>
              <a:t>openness</a:t>
            </a:r>
            <a:r>
              <a:rPr lang="en-US" altLang="zh-CN" dirty="0"/>
              <a:t> towards the broader field, rather than advocacy for their own project alone.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文本框 4"/>
          <p:cNvSpPr txBox="1"/>
          <p:nvPr/>
        </p:nvSpPr>
        <p:spPr>
          <a:xfrm>
            <a:off x="750536" y="1462498"/>
            <a:ext cx="3384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 from </a:t>
            </a:r>
            <a:r>
              <a:rPr lang="en-US" altLang="zh-CN" sz="2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Thomas Brunner</a:t>
            </a:r>
            <a:endParaRPr lang="zh-CN" altLang="en-US" sz="2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50536" y="6015333"/>
            <a:ext cx="8589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Apologies for the extremely simple/blunt messages in this talk</a:t>
            </a:r>
            <a:endParaRPr lang="zh-CN" altLang="en-US" sz="2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57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Outline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707419"/>
            <a:ext cx="10820400" cy="4769579"/>
          </a:xfrm>
        </p:spPr>
        <p:txBody>
          <a:bodyPr>
            <a:normAutofit/>
          </a:bodyPr>
          <a:lstStyle/>
          <a:p>
            <a:r>
              <a:rPr lang="en-US" altLang="zh-CN" sz="4000" dirty="0" smtClean="0"/>
              <a:t>History of </a:t>
            </a:r>
            <a:r>
              <a:rPr lang="en-US" altLang="zh-CN" sz="4000" dirty="0" err="1" smtClean="0"/>
              <a:t>PandaX</a:t>
            </a:r>
            <a:endParaRPr lang="en-US" altLang="zh-CN" sz="4000" dirty="0"/>
          </a:p>
          <a:p>
            <a:r>
              <a:rPr lang="en-US" altLang="zh-CN" sz="4000" dirty="0"/>
              <a:t>Reflections</a:t>
            </a:r>
          </a:p>
          <a:p>
            <a:r>
              <a:rPr lang="en-US" altLang="zh-CN" sz="4000" dirty="0"/>
              <a:t>Plan for the </a:t>
            </a:r>
            <a:r>
              <a:rPr lang="en-US" altLang="zh-CN" sz="4000" dirty="0" smtClean="0"/>
              <a:t>future</a:t>
            </a:r>
          </a:p>
          <a:p>
            <a:r>
              <a:rPr lang="en-US" altLang="zh-CN" sz="4000" dirty="0"/>
              <a:t>F</a:t>
            </a:r>
            <a:r>
              <a:rPr lang="en-US" altLang="zh-CN" sz="4000" dirty="0" smtClean="0"/>
              <a:t>rom </a:t>
            </a:r>
            <a:r>
              <a:rPr lang="en-US" altLang="zh-CN" sz="4000" dirty="0" err="1" smtClean="0"/>
              <a:t>Liangjian</a:t>
            </a:r>
            <a:r>
              <a:rPr lang="en-US" altLang="zh-CN" sz="4000" dirty="0" smtClean="0"/>
              <a:t> Wen: JUNO DBD program</a:t>
            </a:r>
            <a:endParaRPr lang="zh-CN" altLang="en-US" sz="4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11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D57CAF7-4457-451C-AA73-8D81172E4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8766" y="1610686"/>
            <a:ext cx="7057963" cy="5061211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75CC17F-7C45-42CB-992D-FF6F5C942CC4}"/>
              </a:ext>
            </a:extLst>
          </p:cNvPr>
          <p:cNvSpPr txBox="1"/>
          <p:nvPr/>
        </p:nvSpPr>
        <p:spPr>
          <a:xfrm>
            <a:off x="8841996" y="4504888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标题 9">
            <a:extLst>
              <a:ext uri="{FF2B5EF4-FFF2-40B4-BE49-F238E27FC236}">
                <a16:creationId xmlns:a16="http://schemas.microsoft.com/office/drawing/2014/main" id="{5EA3E067-73CC-4A39-9DB1-8759F1059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</p:spPr>
        <p:txBody>
          <a:bodyPr/>
          <a:lstStyle/>
          <a:p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2010: DM - Low Hanging </a:t>
            </a:r>
            <a:r>
              <a:rPr lang="en-US" altLang="zh-CN" dirty="0"/>
              <a:t>F</a:t>
            </a:r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ruit?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5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CDB10B-0883-45C9-902A-80FA3F36D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big three</a:t>
            </a:r>
            <a:endParaRPr 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7FC83A-28F9-4524-9C46-957FF858F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118B8F-81C2-4B84-9762-F6CFE4055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A9E19A2-B1A5-4A65-8D79-781894A789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9453"/>
            <a:ext cx="12191999" cy="5506269"/>
          </a:xfrm>
          <a:prstGeom prst="rect">
            <a:avLst/>
          </a:prstGeom>
        </p:spPr>
      </p:pic>
      <p:pic>
        <p:nvPicPr>
          <p:cNvPr id="6" name="图片 48">
            <a:extLst>
              <a:ext uri="{FF2B5EF4-FFF2-40B4-BE49-F238E27FC236}">
                <a16:creationId xmlns:a16="http://schemas.microsoft.com/office/drawing/2014/main" id="{6F2E5981-65C5-46BE-A500-5ED6528A41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503" y="4544546"/>
            <a:ext cx="3296660" cy="2214715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575BDC57-9024-48A6-BD72-544CD7F455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1" y="3810054"/>
            <a:ext cx="2571894" cy="2949208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7709EFD3-A6D0-4776-A718-025997AE79B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173" y="3954566"/>
            <a:ext cx="2008668" cy="280469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FC8F4A6-7D0E-48E7-B955-677A9C7FA5D5}"/>
              </a:ext>
            </a:extLst>
          </p:cNvPr>
          <p:cNvSpPr txBox="1"/>
          <p:nvPr/>
        </p:nvSpPr>
        <p:spPr>
          <a:xfrm>
            <a:off x="2202211" y="2995196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LZ</a:t>
            </a:r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87FAE02-4053-4A0A-A8B1-F358BE377C62}"/>
              </a:ext>
            </a:extLst>
          </p:cNvPr>
          <p:cNvSpPr txBox="1"/>
          <p:nvPr/>
        </p:nvSpPr>
        <p:spPr>
          <a:xfrm>
            <a:off x="6095999" y="3059668"/>
            <a:ext cx="1171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XENON</a:t>
            </a:r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67C25F3-56DC-428E-88F1-754D18901786}"/>
              </a:ext>
            </a:extLst>
          </p:cNvPr>
          <p:cNvSpPr txBox="1"/>
          <p:nvPr/>
        </p:nvSpPr>
        <p:spPr>
          <a:xfrm>
            <a:off x="9306131" y="3802962"/>
            <a:ext cx="1171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PandaX</a:t>
            </a:r>
            <a:endParaRPr 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58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35374" y="764373"/>
            <a:ext cx="9070826" cy="1293028"/>
          </a:xfrm>
        </p:spPr>
        <p:txBody>
          <a:bodyPr/>
          <a:lstStyle/>
          <a:p>
            <a:r>
              <a:rPr lang="en-US" altLang="zh-CN" dirty="0" smtClean="0"/>
              <a:t>China Jinping Underground Laboratory (CJPL, 2009-)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1A6F7F3-040D-4EC6-8475-B9EBA1D8E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70" y="2468216"/>
            <a:ext cx="5229490" cy="3750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10">
            <a:extLst>
              <a:ext uri="{FF2B5EF4-FFF2-40B4-BE49-F238E27FC236}">
                <a16:creationId xmlns:a16="http://schemas.microsoft.com/office/drawing/2014/main" id="{FF7F50CF-FC7D-4E51-98EA-40D20EF9B905}"/>
              </a:ext>
            </a:extLst>
          </p:cNvPr>
          <p:cNvSpPr/>
          <p:nvPr/>
        </p:nvSpPr>
        <p:spPr>
          <a:xfrm>
            <a:off x="2435374" y="5177906"/>
            <a:ext cx="49609" cy="5027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750"/>
          </a:p>
        </p:txBody>
      </p:sp>
      <p:pic>
        <p:nvPicPr>
          <p:cNvPr id="8" name="图片 9">
            <a:extLst>
              <a:ext uri="{FF2B5EF4-FFF2-40B4-BE49-F238E27FC236}">
                <a16:creationId xmlns:a16="http://schemas.microsoft.com/office/drawing/2014/main" id="{27B30E8A-451D-4384-A79B-DDFEB8C46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175" y="2468652"/>
            <a:ext cx="6246088" cy="375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87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CJPL-II: National Major Facility (2024-now)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1" descr="page16image12352960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8" y="1505059"/>
            <a:ext cx="9346207" cy="5170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06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5499F7-E8A7-4519-A0D1-81275F4CBB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文本框 12">
            <a:extLst>
              <a:ext uri="{FF2B5EF4-FFF2-40B4-BE49-F238E27FC236}">
                <a16:creationId xmlns:a16="http://schemas.microsoft.com/office/drawing/2014/main" id="{6DFBBD3F-2582-47B0-B117-198A6DEDD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4844" y="2845594"/>
            <a:ext cx="2309813" cy="122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kumimoji="1" lang="en-US" altLang="zh-CN" sz="1833" b="1" dirty="0">
                <a:solidFill>
                  <a:srgbClr val="FF0000"/>
                </a:solidFill>
                <a:latin typeface="HYQiHei-75W" pitchFamily="18" charset="-122"/>
                <a:ea typeface="HYQiHei-75W" pitchFamily="18" charset="-122"/>
              </a:rPr>
              <a:t>P</a:t>
            </a:r>
            <a:r>
              <a:rPr kumimoji="1" lang="en-US" altLang="zh-CN" sz="1833" b="1" dirty="0">
                <a:solidFill>
                  <a:srgbClr val="FFFF00"/>
                </a:solidFill>
                <a:latin typeface="HYQiHei-75W" pitchFamily="18" charset="-122"/>
                <a:ea typeface="HYQiHei-75W" pitchFamily="18" charset="-122"/>
              </a:rPr>
              <a:t>article </a:t>
            </a:r>
            <a:r>
              <a:rPr kumimoji="1" lang="en-US" altLang="zh-CN" sz="1833" b="1" dirty="0">
                <a:solidFill>
                  <a:srgbClr val="FF0000"/>
                </a:solidFill>
                <a:latin typeface="HYQiHei-75W" pitchFamily="18" charset="-122"/>
                <a:ea typeface="HYQiHei-75W" pitchFamily="18" charset="-122"/>
              </a:rPr>
              <a:t>and A</a:t>
            </a:r>
            <a:r>
              <a:rPr kumimoji="1" lang="en-US" altLang="zh-CN" sz="1833" b="1" dirty="0">
                <a:solidFill>
                  <a:srgbClr val="FFFF00"/>
                </a:solidFill>
                <a:latin typeface="HYQiHei-75W" pitchFamily="18" charset="-122"/>
                <a:ea typeface="HYQiHei-75W" pitchFamily="18" charset="-122"/>
              </a:rPr>
              <a:t>strophysical </a:t>
            </a:r>
            <a:r>
              <a:rPr kumimoji="1" lang="en-US" altLang="zh-CN" sz="1833" b="1" dirty="0">
                <a:solidFill>
                  <a:srgbClr val="FF0000"/>
                </a:solidFill>
                <a:latin typeface="HYQiHei-75W" pitchFamily="18" charset="-122"/>
                <a:ea typeface="HYQiHei-75W" pitchFamily="18" charset="-122"/>
              </a:rPr>
              <a:t>X</a:t>
            </a:r>
            <a:r>
              <a:rPr kumimoji="1" lang="en-US" altLang="zh-CN" sz="1833" b="1" dirty="0">
                <a:solidFill>
                  <a:srgbClr val="FFFF00"/>
                </a:solidFill>
                <a:latin typeface="HYQiHei-75W" pitchFamily="18" charset="-122"/>
                <a:ea typeface="HYQiHei-75W" pitchFamily="18" charset="-122"/>
              </a:rPr>
              <a:t>enon Experiment</a:t>
            </a:r>
            <a:endParaRPr kumimoji="1" lang="zh-CN" altLang="en-US" sz="1833" b="1" dirty="0">
              <a:solidFill>
                <a:srgbClr val="FFFF00"/>
              </a:solidFill>
              <a:latin typeface="HYQiHei-75W" pitchFamily="18" charset="-122"/>
              <a:ea typeface="HYQiHei-75W" pitchFamily="18" charset="-122"/>
            </a:endParaRP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365FD7AD-5D7B-41CD-B0B8-04848B1DA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" b="-26"/>
          <a:stretch>
            <a:fillRect/>
          </a:stretch>
        </p:blipFill>
        <p:spPr bwMode="auto">
          <a:xfrm>
            <a:off x="1312995" y="2018771"/>
            <a:ext cx="5756010" cy="3750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12">
            <a:extLst>
              <a:ext uri="{FF2B5EF4-FFF2-40B4-BE49-F238E27FC236}">
                <a16:creationId xmlns:a16="http://schemas.microsoft.com/office/drawing/2014/main" id="{F7807A35-ADB1-430B-B309-E0574E315041}"/>
              </a:ext>
            </a:extLst>
          </p:cNvPr>
          <p:cNvGrpSpPr>
            <a:grpSpLocks/>
          </p:cNvGrpSpPr>
          <p:nvPr/>
        </p:nvGrpSpPr>
        <p:grpSpPr bwMode="auto">
          <a:xfrm>
            <a:off x="7205927" y="2018771"/>
            <a:ext cx="2216547" cy="3750469"/>
            <a:chOff x="17294363" y="3117850"/>
            <a:chExt cx="5319371" cy="9001125"/>
          </a:xfrm>
        </p:grpSpPr>
        <p:sp>
          <p:nvSpPr>
            <p:cNvPr id="6" name="矩形 7">
              <a:extLst>
                <a:ext uri="{FF2B5EF4-FFF2-40B4-BE49-F238E27FC236}">
                  <a16:creationId xmlns:a16="http://schemas.microsoft.com/office/drawing/2014/main" id="{10295C78-E79D-4333-B6D1-44048D311438}"/>
                </a:ext>
              </a:extLst>
            </p:cNvPr>
            <p:cNvSpPr/>
            <p:nvPr/>
          </p:nvSpPr>
          <p:spPr bwMode="auto">
            <a:xfrm>
              <a:off x="17294363" y="3117850"/>
              <a:ext cx="5319371" cy="9001125"/>
            </a:xfrm>
            <a:prstGeom prst="rect">
              <a:avLst/>
            </a:prstGeom>
            <a:solidFill>
              <a:schemeClr val="tx1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ajor"/>
          </p:style>
          <p:txBody>
            <a:bodyPr lIns="6137" tIns="3068" rIns="6137" bIns="3068" anchor="ctr"/>
            <a:lstStyle/>
            <a:p>
              <a:pPr algn="ctr">
                <a:defRPr/>
              </a:pPr>
              <a:endParaRPr kumimoji="1" lang="zh-CN" altLang="en-US" sz="217" noProof="1">
                <a:solidFill>
                  <a:srgbClr val="3E3A39"/>
                </a:solidFill>
                <a:latin typeface="Lato" charset="0"/>
              </a:endParaRPr>
            </a:p>
          </p:txBody>
        </p:sp>
        <p:grpSp>
          <p:nvGrpSpPr>
            <p:cNvPr id="7" name="组合 1">
              <a:extLst>
                <a:ext uri="{FF2B5EF4-FFF2-40B4-BE49-F238E27FC236}">
                  <a16:creationId xmlns:a16="http://schemas.microsoft.com/office/drawing/2014/main" id="{D9432E3F-DAA2-4303-9256-38CF62288A1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7430249" y="3941128"/>
              <a:ext cx="4625182" cy="6768559"/>
              <a:chOff x="11751890" y="2992434"/>
              <a:chExt cx="2952328" cy="4320480"/>
            </a:xfrm>
          </p:grpSpPr>
          <p:pic>
            <p:nvPicPr>
              <p:cNvPr id="8" name="Picture 2" descr="See the source image">
                <a:extLst>
                  <a:ext uri="{FF2B5EF4-FFF2-40B4-BE49-F238E27FC236}">
                    <a16:creationId xmlns:a16="http://schemas.microsoft.com/office/drawing/2014/main" id="{49EB3720-A0E8-413A-A705-B2F11D4781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823898" y="2992434"/>
                <a:ext cx="2880320" cy="4320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Rectangle 11">
                <a:extLst>
                  <a:ext uri="{FF2B5EF4-FFF2-40B4-BE49-F238E27FC236}">
                    <a16:creationId xmlns:a16="http://schemas.microsoft.com/office/drawing/2014/main" id="{1213137F-7DC1-485C-A5E3-29B32D7B8ADE}"/>
                  </a:ext>
                </a:extLst>
              </p:cNvPr>
              <p:cNvSpPr/>
              <p:nvPr/>
            </p:nvSpPr>
            <p:spPr>
              <a:xfrm>
                <a:off x="11752292" y="5872714"/>
                <a:ext cx="1583728" cy="1439937"/>
              </a:xfrm>
              <a:prstGeom prst="rect">
                <a:avLst/>
              </a:prstGeom>
              <a:noFill/>
              <a:ln w="5715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/>
                <a:endParaRPr lang="en-US" altLang="zh-CN" sz="750">
                  <a:solidFill>
                    <a:srgbClr val="FFFFFF"/>
                  </a:solidFill>
                  <a:ea typeface="宋体" panose="02010600030101010101" pitchFamily="2" charset="-122"/>
                </a:endParaRPr>
              </a:p>
            </p:txBody>
          </p:sp>
        </p:grp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C4390A2-F5CB-43C2-B24E-FCF02E8EC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844" y="2018771"/>
            <a:ext cx="2071026" cy="618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A5913AB-9A54-4F9A-840F-250F008D48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1898" y="1507114"/>
            <a:ext cx="10287000" cy="511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85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err="1" smtClean="0"/>
              <a:t>PandaX</a:t>
            </a:r>
            <a:r>
              <a:rPr lang="en-US" altLang="zh-CN" dirty="0" smtClean="0"/>
              <a:t> scientific mission: dark matter and neutrinos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4860" y="2643774"/>
            <a:ext cx="10493063" cy="3314754"/>
          </a:xfrm>
          <a:prstGeom prst="rect">
            <a:avLst/>
          </a:prstGeo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矩形 7"/>
          <p:cNvSpPr/>
          <p:nvPr/>
        </p:nvSpPr>
        <p:spPr>
          <a:xfrm>
            <a:off x="1043872" y="3296248"/>
            <a:ext cx="1359462" cy="3236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635387" y="3294899"/>
            <a:ext cx="2000082" cy="3236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562478" y="4588276"/>
            <a:ext cx="852361" cy="3236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188507" y="4588276"/>
            <a:ext cx="852361" cy="3236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278705" y="4911958"/>
            <a:ext cx="976438" cy="3236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0772523" y="4588276"/>
            <a:ext cx="604879" cy="32368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954860" y="1990270"/>
            <a:ext cx="9427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PandaX</a:t>
            </a:r>
            <a:r>
              <a:rPr lang="en-US" altLang="zh-CN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-I design report, SCPMA 57, 1476-1494 (2014</a:t>
            </a:r>
            <a:r>
              <a:rPr lang="en-US" altLang="zh-CN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2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78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2AE02A-C66E-45BB-9C44-31E1E9BD599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E21FA7E2-EFD3-4AC9-9D58-A196533CFFD8}"/>
              </a:ext>
            </a:extLst>
          </p:cNvPr>
          <p:cNvSpPr txBox="1"/>
          <p:nvPr/>
        </p:nvSpPr>
        <p:spPr bwMode="auto">
          <a:xfrm>
            <a:off x="3262719" y="1212623"/>
            <a:ext cx="9278997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320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article </a:t>
            </a:r>
            <a:r>
              <a:rPr lang="en-US" altLang="zh-CN" sz="320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strophysical </a:t>
            </a:r>
            <a:r>
              <a:rPr lang="en-US" altLang="zh-CN" sz="320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enon</a:t>
            </a:r>
            <a:r>
              <a:rPr lang="zh-CN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observatory</a:t>
            </a:r>
            <a:endParaRPr lang="zh-CN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321B136-3DFF-47C7-82EF-33579ABF47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240" y="355798"/>
            <a:ext cx="2732556" cy="848922"/>
          </a:xfrm>
          <a:prstGeom prst="rect">
            <a:avLst/>
          </a:prstGeom>
        </p:spPr>
      </p:pic>
      <p:pic>
        <p:nvPicPr>
          <p:cNvPr id="7" name="图片 6" descr="徽标, 公司名称&#10;&#10;已自动生成说明">
            <a:extLst>
              <a:ext uri="{FF2B5EF4-FFF2-40B4-BE49-F238E27FC236}">
                <a16:creationId xmlns:a16="http://schemas.microsoft.com/office/drawing/2014/main" id="{7398006A-9C81-4AED-B3B4-AC9AB920945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911" y="6186545"/>
            <a:ext cx="8293483" cy="655578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630913" y="1888859"/>
            <a:ext cx="11169327" cy="4075705"/>
            <a:chOff x="476803" y="1714201"/>
            <a:chExt cx="11169327" cy="407570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6803" y="1714201"/>
              <a:ext cx="9277003" cy="3906742"/>
            </a:xfrm>
            <a:prstGeom prst="rect">
              <a:avLst/>
            </a:prstGeom>
          </p:spPr>
        </p:pic>
        <p:sp>
          <p:nvSpPr>
            <p:cNvPr id="11" name="椭圆 10"/>
            <p:cNvSpPr/>
            <p:nvPr/>
          </p:nvSpPr>
          <p:spPr>
            <a:xfrm>
              <a:off x="9292168" y="3494506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615848" y="3232107"/>
              <a:ext cx="8114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2026.4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9398651" y="3365476"/>
              <a:ext cx="90000" cy="9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9202522" y="3211559"/>
              <a:ext cx="640238" cy="5019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9038753" y="3558080"/>
              <a:ext cx="2607377" cy="0"/>
            </a:xfrm>
            <a:prstGeom prst="line">
              <a:avLst/>
            </a:prstGeom>
            <a:ln w="317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7"/>
            <p:cNvSpPr/>
            <p:nvPr/>
          </p:nvSpPr>
          <p:spPr>
            <a:xfrm>
              <a:off x="9865724" y="5424686"/>
              <a:ext cx="54000" cy="54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9324849" y="5482129"/>
              <a:ext cx="11897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PandaX-20T</a:t>
              </a:r>
              <a:endParaRPr lang="zh-CN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9890911" y="3558080"/>
              <a:ext cx="0" cy="18666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FD06D293-A30F-D85E-D95A-9C9AF92B4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41715" y="3784485"/>
              <a:ext cx="1449789" cy="1610053"/>
            </a:xfrm>
            <a:prstGeom prst="rect">
              <a:avLst/>
            </a:prstGeom>
          </p:spPr>
        </p:pic>
        <p:sp>
          <p:nvSpPr>
            <p:cNvPr id="25" name="椭圆 24"/>
            <p:cNvSpPr/>
            <p:nvPr/>
          </p:nvSpPr>
          <p:spPr>
            <a:xfrm>
              <a:off x="9834680" y="3484038"/>
              <a:ext cx="108000" cy="108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522641" y="3232107"/>
              <a:ext cx="8803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2026.4-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569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Recent highlights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16" y="1461076"/>
            <a:ext cx="11187058" cy="529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83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Outline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707419"/>
            <a:ext cx="10820400" cy="4769579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History of </a:t>
            </a:r>
            <a:r>
              <a:rPr lang="en-US" altLang="zh-CN" sz="4000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PandaX</a:t>
            </a:r>
            <a:endParaRPr lang="en-US" altLang="zh-CN" sz="40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r>
              <a:rPr lang="en-US" altLang="zh-CN" sz="4000" dirty="0"/>
              <a:t>Reflections</a:t>
            </a:r>
          </a:p>
          <a:p>
            <a:r>
              <a:rPr lang="en-US" altLang="zh-CN" sz="4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Plan for the </a:t>
            </a:r>
            <a:r>
              <a:rPr lang="en-US" altLang="zh-CN" sz="40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future</a:t>
            </a:r>
          </a:p>
          <a:p>
            <a:r>
              <a:rPr lang="en-US" altLang="zh-CN" sz="4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F</a:t>
            </a:r>
            <a:r>
              <a:rPr lang="en-US" altLang="zh-CN" sz="40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rom </a:t>
            </a:r>
            <a:r>
              <a:rPr lang="en-US" altLang="zh-CN" sz="4000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Liangjian</a:t>
            </a:r>
            <a:r>
              <a:rPr lang="en-US" altLang="zh-CN" sz="40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Wen: JUNO DBD program</a:t>
            </a:r>
            <a:endParaRPr lang="zh-CN" altLang="en-US" sz="40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3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Difficulty in this business (and particle physics, in general)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723604"/>
            <a:ext cx="10820400" cy="4753394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Pro: </a:t>
            </a:r>
            <a:r>
              <a:rPr lang="en-US" altLang="zh-CN" dirty="0"/>
              <a:t>s</a:t>
            </a:r>
            <a:r>
              <a:rPr lang="en-US" altLang="zh-CN" dirty="0" smtClean="0"/>
              <a:t>cientific questions (DM, Fundamental v properties) are important, even to outsiders</a:t>
            </a:r>
          </a:p>
          <a:p>
            <a:r>
              <a:rPr lang="en-US" altLang="zh-CN" dirty="0" smtClean="0"/>
              <a:t>Cons (facts we cannot do much):</a:t>
            </a:r>
          </a:p>
          <a:p>
            <a:pPr lvl="1"/>
            <a:r>
              <a:rPr lang="en-US" altLang="zh-CN" sz="2200" dirty="0" smtClean="0"/>
              <a:t>Discovery come very slowly</a:t>
            </a:r>
          </a:p>
          <a:p>
            <a:pPr lvl="2"/>
            <a:r>
              <a:rPr lang="en-US" altLang="zh-CN" sz="2200" i="1" dirty="0" smtClean="0"/>
              <a:t>Non-discovery are “anticipated” in both DM and 0vDBD fields</a:t>
            </a:r>
          </a:p>
          <a:p>
            <a:pPr lvl="1"/>
            <a:r>
              <a:rPr lang="en-US" altLang="zh-CN" sz="2200" dirty="0"/>
              <a:t>Investment are getting larger, but the “story line” stay the </a:t>
            </a:r>
            <a:r>
              <a:rPr lang="en-US" altLang="zh-CN" sz="2200" dirty="0" smtClean="0"/>
              <a:t>same</a:t>
            </a:r>
          </a:p>
          <a:p>
            <a:pPr lvl="2"/>
            <a:r>
              <a:rPr lang="en-US" altLang="zh-CN" sz="2200" i="1" dirty="0" smtClean="0"/>
              <a:t>One </a:t>
            </a:r>
            <a:r>
              <a:rPr lang="en-US" altLang="zh-CN" sz="2200" i="1" dirty="0"/>
              <a:t>could certainly argue “how large is large”, but not when resource is </a:t>
            </a:r>
            <a:r>
              <a:rPr lang="en-US" altLang="zh-CN" sz="2200" i="1" dirty="0" smtClean="0"/>
              <a:t>scarce</a:t>
            </a:r>
          </a:p>
          <a:p>
            <a:pPr lvl="1"/>
            <a:r>
              <a:rPr lang="en-US" altLang="zh-CN" sz="2200" dirty="0"/>
              <a:t>In China, “innovation in scaling up” is frequently being </a:t>
            </a:r>
            <a:r>
              <a:rPr lang="en-US" altLang="zh-CN" sz="2200" dirty="0" smtClean="0"/>
              <a:t>challenged</a:t>
            </a:r>
          </a:p>
          <a:p>
            <a:pPr lvl="1"/>
            <a:r>
              <a:rPr lang="en-US" altLang="zh-CN" sz="2200" dirty="0" smtClean="0"/>
              <a:t>Remote story of technological innovations in this field (e.g. www story) do not work well nowadays</a:t>
            </a:r>
          </a:p>
          <a:p>
            <a:pPr lvl="1"/>
            <a:r>
              <a:rPr lang="en-US" altLang="zh-CN" sz="2200" dirty="0" smtClean="0"/>
              <a:t>…</a:t>
            </a:r>
          </a:p>
          <a:p>
            <a:pPr marL="0" indent="0">
              <a:buNone/>
            </a:pPr>
            <a:r>
              <a:rPr lang="en-US" altLang="zh-CN" dirty="0" smtClean="0">
                <a:solidFill>
                  <a:srgbClr val="FFFF00"/>
                </a:solidFill>
                <a:sym typeface="Symbol" panose="05050102010706020507" pitchFamily="18" charset="2"/>
              </a:rPr>
              <a:t> Funding challenge for the “ultimate” experiment</a:t>
            </a:r>
            <a:endParaRPr lang="en-US" altLang="zh-CN" dirty="0" smtClean="0">
              <a:solidFill>
                <a:srgbClr val="FFFF00"/>
              </a:solidFill>
            </a:endParaRPr>
          </a:p>
          <a:p>
            <a:pPr lvl="1"/>
            <a:endParaRPr lang="en-US" altLang="zh-CN" sz="2200" dirty="0" smtClean="0"/>
          </a:p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98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Honest assessment of </a:t>
            </a:r>
            <a:r>
              <a:rPr lang="en-US" altLang="zh-CN" dirty="0" err="1" smtClean="0"/>
              <a:t>PandaX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549667"/>
            <a:ext cx="10820400" cy="53083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smtClean="0"/>
              <a:t>Pragmatic strategy</a:t>
            </a:r>
            <a:endParaRPr lang="en-US" altLang="zh-CN" dirty="0"/>
          </a:p>
          <a:p>
            <a:pPr marL="457200" indent="-457200">
              <a:buAutoNum type="arabicPeriod"/>
            </a:pPr>
            <a:r>
              <a:rPr lang="en-US" altLang="zh-CN" dirty="0" smtClean="0"/>
              <a:t>Stage-wise plan (according to resource)</a:t>
            </a:r>
          </a:p>
          <a:p>
            <a:pPr marL="457200" indent="-457200">
              <a:buAutoNum type="arabicPeriod"/>
            </a:pPr>
            <a:r>
              <a:rPr lang="en-US" altLang="zh-CN" dirty="0" smtClean="0">
                <a:solidFill>
                  <a:srgbClr val="FFFF00"/>
                </a:solidFill>
              </a:rPr>
              <a:t>Eggs in multi-baskets</a:t>
            </a:r>
          </a:p>
          <a:p>
            <a:pPr marL="457200" indent="-457200">
              <a:buAutoNum type="arabicPeriod"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Features (double-edged):</a:t>
            </a:r>
          </a:p>
          <a:p>
            <a:pPr marL="457200" indent="-457200">
              <a:buAutoNum type="arabicPeriod"/>
            </a:pPr>
            <a:r>
              <a:rPr lang="en-US" altLang="zh-CN" dirty="0" smtClean="0"/>
              <a:t>Single-institute dominant</a:t>
            </a:r>
          </a:p>
          <a:p>
            <a:pPr marL="457200" indent="-457200">
              <a:buAutoNum type="arabicPeriod"/>
            </a:pPr>
            <a:r>
              <a:rPr lang="en-US" altLang="zh-CN" dirty="0" smtClean="0"/>
              <a:t>No single (main) funding agency except the hosting institute (SJTU) </a:t>
            </a:r>
            <a:r>
              <a:rPr lang="en-US" altLang="zh-CN" dirty="0" smtClean="0">
                <a:sym typeface="Symbol" panose="05050102010706020507" pitchFamily="18" charset="2"/>
              </a:rPr>
              <a:t> flexibility</a:t>
            </a:r>
            <a:endParaRPr lang="en-US" altLang="zh-CN" dirty="0" smtClean="0"/>
          </a:p>
          <a:p>
            <a:pPr marL="457200" indent="-457200">
              <a:buAutoNum type="arabicPeriod"/>
            </a:pPr>
            <a:r>
              <a:rPr lang="en-US" altLang="zh-CN" dirty="0" smtClean="0"/>
              <a:t>Competition=&gt;speed=&gt;insufficient technological R&amp;D=&gt;learning hard lessons along the </a:t>
            </a:r>
            <a:r>
              <a:rPr lang="en-US" altLang="zh-CN" dirty="0" smtClean="0"/>
              <a:t>wa</a:t>
            </a:r>
            <a:r>
              <a:rPr lang="en-US" altLang="zh-CN" dirty="0" smtClean="0"/>
              <a:t>y</a:t>
            </a:r>
            <a:endParaRPr lang="en-US" altLang="zh-CN" dirty="0" smtClean="0"/>
          </a:p>
          <a:p>
            <a:pPr marL="457200" indent="-457200">
              <a:buAutoNum type="arabicPeriod"/>
            </a:pPr>
            <a:r>
              <a:rPr lang="en-US" altLang="zh-CN" dirty="0" smtClean="0"/>
              <a:t>Small collaboration, with very limited international collaborators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10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Three pillars in PandaX-4T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4912" y="1811708"/>
            <a:ext cx="4473341" cy="459155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Traditionally, three different communities (with some competitions)</a:t>
            </a:r>
          </a:p>
          <a:p>
            <a:pPr>
              <a:lnSpc>
                <a:spcPct val="150000"/>
              </a:lnSpc>
            </a:pPr>
            <a:r>
              <a:rPr lang="en-US" altLang="zh-CN" sz="2400" dirty="0" smtClean="0"/>
              <a:t>Since PandaX-4T, intentionally recruit/arrange </a:t>
            </a:r>
            <a:r>
              <a:rPr lang="en-US" altLang="zh-CN" sz="2400" dirty="0" smtClean="0"/>
              <a:t>personnel/effort </a:t>
            </a:r>
            <a:r>
              <a:rPr lang="en-US" altLang="zh-CN" sz="2400" dirty="0" smtClean="0"/>
              <a:t>so three pillars </a:t>
            </a:r>
            <a:r>
              <a:rPr lang="en-US" altLang="zh-CN" sz="2400" dirty="0" smtClean="0"/>
              <a:t>are “evenly</a:t>
            </a:r>
            <a:r>
              <a:rPr lang="en-US" altLang="zh-CN" sz="2400" dirty="0" smtClean="0"/>
              <a:t>” weighted</a:t>
            </a: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rgbClr val="FFFF00"/>
                </a:solidFill>
              </a:rPr>
              <a:t>Background is the ultimate common denominator!</a:t>
            </a:r>
            <a:endParaRPr lang="zh-CN" altLang="en-US" sz="2400" dirty="0">
              <a:solidFill>
                <a:srgbClr val="FFFF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内容占位符 5">
            <a:extLst>
              <a:ext uri="{FF2B5EF4-FFF2-40B4-BE49-F238E27FC236}">
                <a16:creationId xmlns:a16="http://schemas.microsoft.com/office/drawing/2014/main" id="{D6A4E266-4F8F-439F-8C2C-20A4A6F81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071" y="1884536"/>
            <a:ext cx="7524048" cy="459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18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Funding situation in China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683143"/>
            <a:ext cx="10820400" cy="4793855"/>
          </a:xfrm>
        </p:spPr>
        <p:txBody>
          <a:bodyPr>
            <a:normAutofit/>
          </a:bodyPr>
          <a:lstStyle/>
          <a:p>
            <a:r>
              <a:rPr lang="en-US" altLang="zh-CN" sz="2400" dirty="0" smtClean="0"/>
              <a:t>CJPL is a major national research facility that just started operation</a:t>
            </a:r>
          </a:p>
          <a:p>
            <a:pPr>
              <a:lnSpc>
                <a:spcPct val="150000"/>
              </a:lnSpc>
            </a:pPr>
            <a:r>
              <a:rPr lang="en-US" altLang="zh-CN" sz="2400" dirty="0" err="1" smtClean="0"/>
              <a:t>PandaX</a:t>
            </a:r>
            <a:r>
              <a:rPr lang="en-US" altLang="zh-CN" sz="2400" dirty="0" smtClean="0"/>
              <a:t> has to be sited in CJPL, but unlikely to receive one-shot funding for the “ultimate” experiment</a:t>
            </a:r>
            <a:endParaRPr lang="en-US" altLang="zh-CN" sz="2400" dirty="0"/>
          </a:p>
          <a:p>
            <a:r>
              <a:rPr lang="en-US" altLang="zh-CN" sz="2400" dirty="0" smtClean="0"/>
              <a:t>Chinese teams are also </a:t>
            </a:r>
            <a:r>
              <a:rPr lang="en-US" altLang="zh-CN" sz="2400" dirty="0" smtClean="0">
                <a:solidFill>
                  <a:srgbClr val="FFFF00"/>
                </a:solidFill>
              </a:rPr>
              <a:t>encouraged</a:t>
            </a:r>
            <a:r>
              <a:rPr lang="en-US" altLang="zh-CN" sz="2400" dirty="0" smtClean="0"/>
              <a:t> to participate in international projects, e.g.</a:t>
            </a:r>
          </a:p>
          <a:p>
            <a:pPr lvl="1"/>
            <a:r>
              <a:rPr lang="en-US" altLang="zh-CN" sz="2400" dirty="0" smtClean="0"/>
              <a:t>IHEP is a long-term EXO-200/</a:t>
            </a:r>
            <a:r>
              <a:rPr lang="en-US" altLang="zh-CN" sz="2400" dirty="0" err="1" smtClean="0"/>
              <a:t>nEXO</a:t>
            </a:r>
            <a:r>
              <a:rPr lang="en-US" altLang="zh-CN" sz="2400" dirty="0" smtClean="0"/>
              <a:t> collaboration</a:t>
            </a:r>
          </a:p>
          <a:p>
            <a:pPr lvl="1"/>
            <a:r>
              <a:rPr lang="en-US" altLang="zh-CN" sz="2400" dirty="0" smtClean="0"/>
              <a:t>All XENON university groups in China are receiving funding from NSFC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13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Outline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707419"/>
            <a:ext cx="10820400" cy="4769579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History of </a:t>
            </a:r>
            <a:r>
              <a:rPr lang="en-US" altLang="zh-CN" sz="4000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PandaX</a:t>
            </a:r>
            <a:endParaRPr lang="en-US" altLang="zh-CN" sz="40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r>
              <a:rPr lang="en-US" altLang="zh-CN" sz="4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Reflections</a:t>
            </a:r>
          </a:p>
          <a:p>
            <a:r>
              <a:rPr lang="en-US" altLang="zh-CN" sz="4000" dirty="0"/>
              <a:t>Plan for the </a:t>
            </a:r>
            <a:r>
              <a:rPr lang="en-US" altLang="zh-CN" sz="4000" dirty="0" smtClean="0"/>
              <a:t>future</a:t>
            </a:r>
          </a:p>
          <a:p>
            <a:r>
              <a:rPr lang="en-US" altLang="zh-CN" sz="4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F</a:t>
            </a:r>
            <a:r>
              <a:rPr lang="en-US" altLang="zh-CN" sz="40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rom </a:t>
            </a:r>
            <a:r>
              <a:rPr lang="en-US" altLang="zh-CN" sz="4000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Liangjian</a:t>
            </a:r>
            <a:r>
              <a:rPr lang="en-US" altLang="zh-CN" sz="40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Wen: JUNO DBD program</a:t>
            </a:r>
            <a:endParaRPr lang="zh-CN" altLang="en-US" sz="40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66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D35D4581-94A9-443F-B230-78BF602C3A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PandaX-20T/40T</a:t>
            </a:r>
            <a:endParaRPr 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B1B41E-2EC7-4E63-9BB4-42BF3ED15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34DD302-1810-4E8B-9407-3DD18BB1C6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49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E034F7F-A9D4-4694-B47C-13AF072669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507" y="0"/>
            <a:ext cx="13301013" cy="684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4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PandaX-20T basics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117955" y="1460361"/>
            <a:ext cx="3927259" cy="509587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dirty="0" smtClean="0"/>
              <a:t>IV </a:t>
            </a:r>
          </a:p>
          <a:p>
            <a:r>
              <a:rPr lang="en-US" altLang="zh-CN" dirty="0" smtClean="0"/>
              <a:t>ID 2000mm, height 3000mm</a:t>
            </a:r>
          </a:p>
          <a:p>
            <a:r>
              <a:rPr lang="en-US" altLang="zh-CN" dirty="0"/>
              <a:t>Barrel thickness </a:t>
            </a:r>
            <a:r>
              <a:rPr lang="en-US" altLang="zh-CN" dirty="0" smtClean="0"/>
              <a:t>8mm</a:t>
            </a:r>
            <a:endParaRPr lang="en-US" altLang="zh-CN" dirty="0"/>
          </a:p>
          <a:p>
            <a:r>
              <a:rPr lang="en-US" altLang="zh-CN" dirty="0" smtClean="0"/>
              <a:t>0.1~0.45MPa</a:t>
            </a: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OV</a:t>
            </a:r>
            <a:endParaRPr lang="en-US" altLang="zh-CN" dirty="0"/>
          </a:p>
          <a:p>
            <a:r>
              <a:rPr lang="en-US" altLang="zh-CN" dirty="0" smtClean="0"/>
              <a:t>ID 2400mm</a:t>
            </a:r>
          </a:p>
          <a:p>
            <a:r>
              <a:rPr lang="en-US" altLang="zh-CN" dirty="0" smtClean="0"/>
              <a:t>Barrel </a:t>
            </a:r>
            <a:r>
              <a:rPr lang="en-US" altLang="zh-CN" dirty="0"/>
              <a:t>thickness 10 mm</a:t>
            </a: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Water shield</a:t>
            </a:r>
            <a:endParaRPr lang="en-US" altLang="zh-CN" dirty="0"/>
          </a:p>
          <a:p>
            <a:r>
              <a:rPr lang="en-US" altLang="zh-CN" dirty="0"/>
              <a:t>10m diameter and 13m </a:t>
            </a:r>
            <a:r>
              <a:rPr lang="en-US" altLang="zh-CN" dirty="0" smtClean="0"/>
              <a:t>height</a:t>
            </a:r>
          </a:p>
          <a:p>
            <a:r>
              <a:rPr lang="en-US" altLang="zh-CN" dirty="0" smtClean="0"/>
              <a:t>Scintillator </a:t>
            </a:r>
            <a:r>
              <a:rPr lang="en-US" altLang="zh-CN" dirty="0"/>
              <a:t>boxes with 10 cm thickness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B10C9735-1F44-1882-5EB6-0C3AF7F9791C}"/>
              </a:ext>
            </a:extLst>
          </p:cNvPr>
          <p:cNvGrpSpPr/>
          <p:nvPr/>
        </p:nvGrpSpPr>
        <p:grpSpPr>
          <a:xfrm>
            <a:off x="267038" y="1804524"/>
            <a:ext cx="3689968" cy="4233674"/>
            <a:chOff x="7774134" y="1574627"/>
            <a:chExt cx="4058271" cy="4808225"/>
          </a:xfrm>
        </p:grpSpPr>
        <p:pic>
          <p:nvPicPr>
            <p:cNvPr id="8" name="Picture 6" descr="post_object_image_3920427366">
              <a:extLst>
                <a:ext uri="{FF2B5EF4-FFF2-40B4-BE49-F238E27FC236}">
                  <a16:creationId xmlns:a16="http://schemas.microsoft.com/office/drawing/2014/main" id="{A7F32EF3-D742-F1C5-9986-D0970671E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74134" y="1574627"/>
              <a:ext cx="4058271" cy="4734650"/>
            </a:xfrm>
            <a:prstGeom prst="rect">
              <a:avLst/>
            </a:prstGeom>
          </p:spPr>
        </p:pic>
        <p:cxnSp>
          <p:nvCxnSpPr>
            <p:cNvPr id="9" name="Straight Arrow Connector 7">
              <a:extLst>
                <a:ext uri="{FF2B5EF4-FFF2-40B4-BE49-F238E27FC236}">
                  <a16:creationId xmlns:a16="http://schemas.microsoft.com/office/drawing/2014/main" id="{7C0AAD6E-E082-9F89-C37B-A7BDCB76B2CB}"/>
                </a:ext>
              </a:extLst>
            </p:cNvPr>
            <p:cNvCxnSpPr>
              <a:cxnSpLocks/>
            </p:cNvCxnSpPr>
            <p:nvPr/>
          </p:nvCxnSpPr>
          <p:spPr>
            <a:xfrm>
              <a:off x="8938587" y="5964430"/>
              <a:ext cx="1801457" cy="0"/>
            </a:xfrm>
            <a:prstGeom prst="straightConnector1">
              <a:avLst/>
            </a:prstGeom>
            <a:ln w="19050"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0" name="Text Box 8">
              <a:extLst>
                <a:ext uri="{FF2B5EF4-FFF2-40B4-BE49-F238E27FC236}">
                  <a16:creationId xmlns:a16="http://schemas.microsoft.com/office/drawing/2014/main" id="{B0711076-8FB1-8643-7E7D-C46B45C3FB0B}"/>
                </a:ext>
              </a:extLst>
            </p:cNvPr>
            <p:cNvSpPr txBox="1"/>
            <p:nvPr/>
          </p:nvSpPr>
          <p:spPr>
            <a:xfrm>
              <a:off x="9583118" y="5957505"/>
              <a:ext cx="941027" cy="425347"/>
            </a:xfrm>
            <a:prstGeom prst="rect">
              <a:avLst/>
            </a:prstGeom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solidFill>
                    <a:srgbClr val="C00000"/>
                  </a:solidFill>
                </a:rPr>
                <a:t>2.6 m</a:t>
              </a:r>
              <a:endParaRPr lang="zh-CN" altLang="en-US" dirty="0">
                <a:solidFill>
                  <a:srgbClr val="C00000"/>
                </a:solidFill>
              </a:endParaRPr>
            </a:p>
          </p:txBody>
        </p:sp>
        <p:sp>
          <p:nvSpPr>
            <p:cNvPr id="11" name="Text Box 10">
              <a:extLst>
                <a:ext uri="{FF2B5EF4-FFF2-40B4-BE49-F238E27FC236}">
                  <a16:creationId xmlns:a16="http://schemas.microsoft.com/office/drawing/2014/main" id="{32205927-24BC-EB0D-D729-C0DF65A4A6B1}"/>
                </a:ext>
              </a:extLst>
            </p:cNvPr>
            <p:cNvSpPr txBox="1"/>
            <p:nvPr/>
          </p:nvSpPr>
          <p:spPr>
            <a:xfrm>
              <a:off x="10857807" y="3716387"/>
              <a:ext cx="798298" cy="425347"/>
            </a:xfrm>
            <a:prstGeom prst="rect">
              <a:avLst/>
            </a:prstGeom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dirty="0">
                  <a:solidFill>
                    <a:srgbClr val="C00000"/>
                  </a:solidFill>
                </a:rPr>
                <a:t>5.6 m</a:t>
              </a:r>
              <a:endParaRPr lang="zh-CN" altLang="en-US">
                <a:solidFill>
                  <a:srgbClr val="C00000"/>
                </a:solidFill>
              </a:endParaRPr>
            </a:p>
          </p:txBody>
        </p:sp>
        <p:cxnSp>
          <p:nvCxnSpPr>
            <p:cNvPr id="12" name="Straight Arrow Connector 9">
              <a:extLst>
                <a:ext uri="{FF2B5EF4-FFF2-40B4-BE49-F238E27FC236}">
                  <a16:creationId xmlns:a16="http://schemas.microsoft.com/office/drawing/2014/main" id="{3EF45650-972E-4134-20D4-F036B0A14D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820400" y="2366356"/>
              <a:ext cx="74815" cy="3308863"/>
            </a:xfrm>
            <a:prstGeom prst="straightConnector1">
              <a:avLst/>
            </a:prstGeom>
            <a:ln w="19050"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pic>
        <p:nvPicPr>
          <p:cNvPr id="19" name="Picture 7">
            <a:extLst>
              <a:ext uri="{FF2B5EF4-FFF2-40B4-BE49-F238E27FC236}">
                <a16:creationId xmlns:a16="http://schemas.microsoft.com/office/drawing/2014/main" id="{F4AB001E-D446-4224-D416-F336E386F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6674" y="1804524"/>
            <a:ext cx="3801613" cy="415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89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Ti</a:t>
            </a:r>
            <a:r>
              <a:rPr lang="en-US" altLang="zh-CN" dirty="0"/>
              <a:t> </a:t>
            </a:r>
            <a:r>
              <a:rPr lang="en-US" altLang="zh-CN" dirty="0" smtClean="0"/>
              <a:t>Cryostat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3786" y="1521041"/>
            <a:ext cx="3889616" cy="4793601"/>
          </a:xfrm>
        </p:spPr>
      </p:pic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7803" y="1501867"/>
            <a:ext cx="3986314" cy="48127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702753" y="6314642"/>
            <a:ext cx="321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Inner vessel (24-ton capacity)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23054" y="6314642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Outer vessel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90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Time projection chamber(s)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717C4B2-8D9D-EF8C-F5FF-183BBA4C8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49799"/>
            <a:ext cx="3543273" cy="475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55433E09-07FC-603C-84B3-BF1C7E331F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261" y="1549798"/>
            <a:ext cx="7137791" cy="475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27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Photosensors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84707" y="2004395"/>
            <a:ext cx="4607293" cy="50958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Top and bottom PMT array design finalized 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Low-radioactivity </a:t>
            </a:r>
            <a:r>
              <a:rPr lang="en-US" altLang="zh-CN" dirty="0" smtClean="0"/>
              <a:t>R12699 PMTs </a:t>
            </a:r>
            <a:r>
              <a:rPr lang="en-US" altLang="zh-CN" dirty="0"/>
              <a:t>under production, with delivery scheduled for 2026 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Assembly and system-level testing in progress</a:t>
            </a:r>
          </a:p>
          <a:p>
            <a:pPr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8A2EE553-B3E3-799E-54AA-A2E9E4D36B0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67" y="1753433"/>
            <a:ext cx="4292096" cy="2924445"/>
          </a:xfrm>
          <a:prstGeom prst="rect">
            <a:avLst/>
          </a:prstGeom>
        </p:spPr>
      </p:pic>
      <p:pic>
        <p:nvPicPr>
          <p:cNvPr id="6" name="图片 8">
            <a:extLst>
              <a:ext uri="{FF2B5EF4-FFF2-40B4-BE49-F238E27FC236}">
                <a16:creationId xmlns:a16="http://schemas.microsoft.com/office/drawing/2014/main" id="{4B63DACA-CB65-5A18-B553-2A96C4BCAE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3026" y="3242592"/>
            <a:ext cx="1592229" cy="1425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86EEA9-74D8-0463-5A23-98DA0E1BFAA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67" y="5149826"/>
            <a:ext cx="6505219" cy="1163382"/>
          </a:xfrm>
          <a:prstGeom prst="rect">
            <a:avLst/>
          </a:prstGeom>
        </p:spPr>
      </p:pic>
      <p:pic>
        <p:nvPicPr>
          <p:cNvPr id="8" name="Content Placeholder 18">
            <a:extLst>
              <a:ext uri="{FF2B5EF4-FFF2-40B4-BE49-F238E27FC236}">
                <a16:creationId xmlns:a16="http://schemas.microsoft.com/office/drawing/2014/main" id="{88D8C3D3-C549-CCA7-042D-E14BE3B0E6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026" y="1753433"/>
            <a:ext cx="1592229" cy="135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6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500 MS/</a:t>
            </a:r>
            <a:r>
              <a:rPr lang="en-US" altLang="zh-CN" dirty="0" err="1" smtClean="0"/>
              <a:t>sDigitizers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179FE2A-F342-45D8-81E6-A1473701AF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246" b="9565"/>
          <a:stretch>
            <a:fillRect/>
          </a:stretch>
        </p:blipFill>
        <p:spPr>
          <a:xfrm>
            <a:off x="8801796" y="1634975"/>
            <a:ext cx="2536501" cy="2102403"/>
          </a:xfrm>
          <a:prstGeom prst="rect">
            <a:avLst/>
          </a:prstGeom>
        </p:spPr>
      </p:pic>
      <p:pic>
        <p:nvPicPr>
          <p:cNvPr id="6" name="内容占位符 6">
            <a:extLst>
              <a:ext uri="{FF2B5EF4-FFF2-40B4-BE49-F238E27FC236}">
                <a16:creationId xmlns:a16="http://schemas.microsoft.com/office/drawing/2014/main" id="{49E0098F-7E79-4767-B3DE-0EC314E000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1796" y="3886753"/>
            <a:ext cx="2536501" cy="190163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F8F0FF7-CD6B-41E6-B5D0-65E3BE1BCF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75" y="1634975"/>
            <a:ext cx="8115996" cy="414980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4BADD141-9F2F-4D97-B1D7-EE7C5EE21123}"/>
              </a:ext>
            </a:extLst>
          </p:cNvPr>
          <p:cNvSpPr txBox="1"/>
          <p:nvPr/>
        </p:nvSpPr>
        <p:spPr>
          <a:xfrm>
            <a:off x="2347558" y="6000477"/>
            <a:ext cx="3688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768-channel in PandaX-4T CJPL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1895DD6-B1DE-48CF-9849-B6CF5B148C0C}"/>
              </a:ext>
            </a:extLst>
          </p:cNvPr>
          <p:cNvSpPr txBox="1"/>
          <p:nvPr/>
        </p:nvSpPr>
        <p:spPr>
          <a:xfrm>
            <a:off x="8725333" y="6000477"/>
            <a:ext cx="2386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Arial" panose="020B0604020202020204" pitchFamily="34" charset="0"/>
                <a:cs typeface="Arial" panose="020B0604020202020204" pitchFamily="34" charset="0"/>
              </a:rPr>
              <a:t>3000</a:t>
            </a:r>
            <a:r>
              <a:rPr lang="en-US" altLang="zh-C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-channel 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in TDLI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31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87369" y="196884"/>
            <a:ext cx="7750914" cy="987422"/>
          </a:xfrm>
        </p:spPr>
        <p:txBody>
          <a:bodyPr>
            <a:normAutofit/>
          </a:bodyPr>
          <a:lstStyle/>
          <a:p>
            <a:r>
              <a:rPr lang="en-US" altLang="zh-CN" dirty="0"/>
              <a:t>Cryogenics and </a:t>
            </a:r>
            <a:r>
              <a:rPr lang="en-US" altLang="zh-CN" dirty="0" smtClean="0"/>
              <a:t>recirculation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t>25</a:t>
            </a:fld>
            <a:endParaRPr 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4B8C795-37DB-476F-AFF7-B83E691DD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82" y="1665674"/>
            <a:ext cx="5630779" cy="415255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45746A4-A29C-4C1E-9200-B1919746A8A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67" y="1665674"/>
            <a:ext cx="5817963" cy="4152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48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Liquid xenon storage and handling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t>26</a:t>
            </a:fld>
            <a:endParaRPr lang="en-US"/>
          </a:p>
        </p:txBody>
      </p:sp>
      <p:sp>
        <p:nvSpPr>
          <p:cNvPr id="13" name="文本框 12"/>
          <p:cNvSpPr txBox="1"/>
          <p:nvPr/>
        </p:nvSpPr>
        <p:spPr>
          <a:xfrm>
            <a:off x="1468074" y="5897154"/>
            <a:ext cx="111321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Each storage tank: </a:t>
            </a: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6-m</a:t>
            </a:r>
            <a:r>
              <a:rPr lang="en-US" sz="2400" baseline="300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(maximum 18 ton)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LXe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Cryogenic pump: filling/emptying detector @ 1.5 ton/hour.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086" y="1395192"/>
            <a:ext cx="8909346" cy="450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48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Distillation towers (Kr/</a:t>
            </a:r>
            <a:r>
              <a:rPr lang="en-US" altLang="zh-CN" dirty="0" err="1" smtClean="0"/>
              <a:t>Ar</a:t>
            </a:r>
            <a:r>
              <a:rPr lang="en-US" altLang="zh-CN" dirty="0" smtClean="0"/>
              <a:t>, Rn)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文本框 4"/>
          <p:cNvSpPr txBox="1"/>
          <p:nvPr/>
        </p:nvSpPr>
        <p:spPr>
          <a:xfrm>
            <a:off x="1039528" y="6081074"/>
            <a:ext cx="63964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Kr distillation tower : 30 kg/hour.</a:t>
            </a:r>
          </a:p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Target Kr concentration in Xe: </a:t>
            </a:r>
            <a:r>
              <a:rPr lang="en-US" altLang="zh-CN" b="1" dirty="0" smtClean="0">
                <a:latin typeface="Arial" panose="020B0604020202020204" pitchFamily="34" charset="0"/>
                <a:cs typeface="Arial" panose="020B0604020202020204" pitchFamily="34" charset="0"/>
              </a:rPr>
              <a:t>0.1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4"/>
          <a:stretch>
            <a:fillRect/>
          </a:stretch>
        </p:blipFill>
        <p:spPr>
          <a:xfrm>
            <a:off x="1128562" y="1479467"/>
            <a:ext cx="3940175" cy="44691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259056" y="6081074"/>
            <a:ext cx="63964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Rn distillation tower : 850 kg/hour.</a:t>
            </a:r>
          </a:p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Target: 0.5 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</a:t>
            </a:r>
            <a:r>
              <a:rPr lang="en-US" altLang="zh-CN" b="1" dirty="0" err="1">
                <a:latin typeface="Arial" panose="020B0604020202020204" pitchFamily="34" charset="0"/>
                <a:cs typeface="Arial" panose="020B0604020202020204" pitchFamily="34" charset="0"/>
              </a:rPr>
              <a:t>Bq</a:t>
            </a: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/kg</a:t>
            </a:r>
          </a:p>
        </p:txBody>
      </p:sp>
      <p:pic>
        <p:nvPicPr>
          <p:cNvPr id="8" name="图片 7" descr="照片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0946" y="1426173"/>
            <a:ext cx="3215005" cy="460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59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Transporting xenon to CJPL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40" y="2025026"/>
            <a:ext cx="5399052" cy="4047706"/>
          </a:xfrm>
        </p:spPr>
      </p:pic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286" y="2025026"/>
            <a:ext cx="5396941" cy="404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49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Lab infrastructure construction</a:t>
            </a:r>
            <a:endParaRPr lang="zh-CN" altLang="en-US" dirty="0"/>
          </a:p>
        </p:txBody>
      </p:sp>
      <p:pic>
        <p:nvPicPr>
          <p:cNvPr id="16" name="内容占位符 15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700" y="1468738"/>
            <a:ext cx="6995180" cy="5246385"/>
          </a:xfr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88987AB-B5D6-6F42-35C5-AC082CA01800}"/>
              </a:ext>
            </a:extLst>
          </p:cNvPr>
          <p:cNvSpPr txBox="1">
            <a:spLocks/>
          </p:cNvSpPr>
          <p:nvPr/>
        </p:nvSpPr>
        <p:spPr>
          <a:xfrm>
            <a:off x="685800" y="1381125"/>
            <a:ext cx="10820400" cy="5095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N" smtClean="0"/>
              <a:t> </a:t>
            </a:r>
            <a:endParaRPr lang="en-CN" dirty="0"/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BDBE5136-6273-94C9-F43C-C19BD64A73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98" y="4013423"/>
            <a:ext cx="3602267" cy="2701700"/>
          </a:xfrm>
          <a:prstGeom prst="rect">
            <a:avLst/>
          </a:prstGeom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A3588FD0-97D5-ACB6-1840-42B070507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899" y="1468738"/>
            <a:ext cx="3602266" cy="2401510"/>
          </a:xfrm>
          <a:prstGeom prst="rect">
            <a:avLst/>
          </a:prstGeom>
        </p:spPr>
      </p:pic>
      <p:sp>
        <p:nvSpPr>
          <p:cNvPr id="12" name="TextBox 9">
            <a:extLst>
              <a:ext uri="{FF2B5EF4-FFF2-40B4-BE49-F238E27FC236}">
                <a16:creationId xmlns:a16="http://schemas.microsoft.com/office/drawing/2014/main" id="{F9C6CF5A-0D25-FB65-0772-40FB1589F1DD}"/>
              </a:ext>
            </a:extLst>
          </p:cNvPr>
          <p:cNvSpPr txBox="1"/>
          <p:nvPr/>
        </p:nvSpPr>
        <p:spPr>
          <a:xfrm>
            <a:off x="1388564" y="3544723"/>
            <a:ext cx="1505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2026.04.27</a:t>
            </a:r>
            <a:endParaRPr lang="en-CN" b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0F96FA1C-BA32-C14D-4812-5A56F5AF1FAF}"/>
              </a:ext>
            </a:extLst>
          </p:cNvPr>
          <p:cNvSpPr txBox="1"/>
          <p:nvPr/>
        </p:nvSpPr>
        <p:spPr>
          <a:xfrm>
            <a:off x="1388563" y="6226729"/>
            <a:ext cx="1505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2026.06.17</a:t>
            </a:r>
            <a:endParaRPr lang="en-CN" b="1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0F96FA1C-BA32-C14D-4812-5A56F5AF1FAF}"/>
              </a:ext>
            </a:extLst>
          </p:cNvPr>
          <p:cNvSpPr txBox="1"/>
          <p:nvPr/>
        </p:nvSpPr>
        <p:spPr>
          <a:xfrm>
            <a:off x="5430429" y="2188946"/>
            <a:ext cx="2543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2026.09.13</a:t>
            </a:r>
            <a:endParaRPr lang="en-CN" b="1" dirty="0">
              <a:solidFill>
                <a:schemeClr val="bg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121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Near future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14121" y="1410036"/>
            <a:ext cx="7349223" cy="5333999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</a:pPr>
            <a:r>
              <a:rPr lang="en-US" altLang="zh-CN" sz="2800" dirty="0" smtClean="0"/>
              <a:t>2026.4-6 PandaX-4T decommissioning</a:t>
            </a:r>
          </a:p>
          <a:p>
            <a:pPr>
              <a:lnSpc>
                <a:spcPct val="200000"/>
              </a:lnSpc>
            </a:pPr>
            <a:r>
              <a:rPr lang="en-US" altLang="zh-CN" sz="2800" dirty="0" smtClean="0"/>
              <a:t>2026.6-12 PandaX-20T infrastructure construction</a:t>
            </a:r>
          </a:p>
          <a:p>
            <a:pPr>
              <a:lnSpc>
                <a:spcPct val="200000"/>
              </a:lnSpc>
            </a:pPr>
            <a:r>
              <a:rPr lang="en-US" altLang="zh-CN" sz="2800" dirty="0" smtClean="0"/>
              <a:t>2027.1-2027.6 PandaX-20T installation</a:t>
            </a:r>
          </a:p>
          <a:p>
            <a:pPr>
              <a:lnSpc>
                <a:spcPct val="200000"/>
              </a:lnSpc>
            </a:pPr>
            <a:r>
              <a:rPr lang="en-US" altLang="zh-CN" sz="2800" dirty="0" smtClean="0"/>
              <a:t>2027.7-2027.12 PandaX-20T commissioning</a:t>
            </a:r>
          </a:p>
          <a:p>
            <a:pPr>
              <a:lnSpc>
                <a:spcPct val="200000"/>
              </a:lnSpc>
            </a:pPr>
            <a:r>
              <a:rPr lang="en-US" altLang="zh-CN" sz="2800" dirty="0" smtClean="0"/>
              <a:t>2028.1- Physics operation</a:t>
            </a:r>
            <a:endParaRPr lang="zh-CN" altLang="en-US" sz="2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649" y="2844939"/>
            <a:ext cx="4301255" cy="138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82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4C08EC-C79C-46EC-9253-9AFA08C23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575" y="381001"/>
            <a:ext cx="7296250" cy="987422"/>
          </a:xfrm>
        </p:spPr>
        <p:txBody>
          <a:bodyPr>
            <a:normAutofit fontScale="90000"/>
          </a:bodyPr>
          <a:lstStyle/>
          <a:p>
            <a:r>
              <a:rPr lang="en-US" altLang="zh-CN" smtClean="0"/>
              <a:t>Baseline scientific potential of 20T</a:t>
            </a:r>
            <a:endParaRPr 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1DDA6A-766A-4AEA-B02F-283F6E6C9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8" name="内容占位符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691" y="1507462"/>
            <a:ext cx="6108166" cy="4246986"/>
          </a:xfr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6" y="1507462"/>
            <a:ext cx="5747323" cy="424698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0632" y="5799435"/>
            <a:ext cx="55950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FV 13 ton, ROI 1-10 </a:t>
            </a:r>
            <a:r>
              <a:rPr lang="en-US" altLang="zh-CN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keVee</a:t>
            </a:r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99.7% ER</a:t>
            </a:r>
            <a:r>
              <a:rPr lang="zh-CN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rejection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00970" y="5799435"/>
            <a:ext cx="39148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FV 2.4 ton natural, 1% resolution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17687" y="6199545"/>
            <a:ext cx="6513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</a:t>
            </a:r>
            <a:r>
              <a:rPr lang="en-US" altLang="zh-CN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executive summary</a:t>
            </a:r>
            <a:r>
              <a:rPr lang="en-US" altLang="zh-CN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submitted to </a:t>
            </a:r>
            <a:r>
              <a:rPr lang="en-US" altLang="zh-CN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APPEC </a:t>
            </a:r>
            <a:endParaRPr lang="zh-CN" altLang="en-US" sz="2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12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PandaX-40T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11195" y="1748401"/>
            <a:ext cx="5895005" cy="480821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Eventually, 47-ton</a:t>
            </a:r>
            <a:r>
              <a:rPr lang="zh-CN" altLang="en-US" sz="2400" dirty="0" smtClean="0"/>
              <a:t> </a:t>
            </a:r>
            <a:r>
              <a:rPr lang="en-US" altLang="zh-CN" sz="2400" dirty="0"/>
              <a:t>xenon, including </a:t>
            </a:r>
            <a:r>
              <a:rPr lang="en-US" altLang="zh-CN" sz="2400" dirty="0" smtClean="0">
                <a:solidFill>
                  <a:srgbClr val="FFFF00"/>
                </a:solidFill>
              </a:rPr>
              <a:t>40-ton</a:t>
            </a:r>
            <a:r>
              <a:rPr lang="en-US" altLang="zh-CN" sz="2400" dirty="0" smtClean="0"/>
              <a:t> </a:t>
            </a:r>
            <a:r>
              <a:rPr lang="en-US" altLang="zh-CN" sz="2400" dirty="0"/>
              <a:t>sensitive volume</a:t>
            </a:r>
          </a:p>
          <a:p>
            <a:pPr lvl="1">
              <a:lnSpc>
                <a:spcPct val="150000"/>
              </a:lnSpc>
            </a:pPr>
            <a:r>
              <a:rPr lang="en-US" altLang="zh-CN" sz="2200" dirty="0" smtClean="0"/>
              <a:t>TPC 2.5 </a:t>
            </a:r>
            <a:r>
              <a:rPr lang="en-US" altLang="zh-CN" sz="2200" dirty="0"/>
              <a:t>meters in diameter and height</a:t>
            </a:r>
          </a:p>
          <a:p>
            <a:pPr lvl="1">
              <a:lnSpc>
                <a:spcPct val="150000"/>
              </a:lnSpc>
            </a:pPr>
            <a:r>
              <a:rPr lang="en-US" altLang="zh-CN" sz="2200" dirty="0" smtClean="0"/>
              <a:t>Cold </a:t>
            </a:r>
            <a:r>
              <a:rPr lang="en-US" altLang="zh-CN" sz="2200" dirty="0"/>
              <a:t>LS veto right outside Cu </a:t>
            </a:r>
            <a:r>
              <a:rPr lang="en-US" altLang="zh-CN" sz="2200" dirty="0" smtClean="0"/>
              <a:t>cryostat</a:t>
            </a:r>
          </a:p>
          <a:p>
            <a:pPr lvl="1">
              <a:lnSpc>
                <a:spcPct val="150000"/>
              </a:lnSpc>
            </a:pPr>
            <a:r>
              <a:rPr lang="en-US" altLang="zh-CN" sz="2200" dirty="0" smtClean="0">
                <a:solidFill>
                  <a:srgbClr val="FFFF00"/>
                </a:solidFill>
              </a:rPr>
              <a:t>3.5 </a:t>
            </a:r>
            <a:r>
              <a:rPr lang="en-US" altLang="zh-CN" sz="2200" dirty="0" smtClean="0">
                <a:solidFill>
                  <a:srgbClr val="FFFF00"/>
                </a:solidFill>
              </a:rPr>
              <a:t>ton of Xe136 within </a:t>
            </a:r>
            <a:endParaRPr lang="en-US" altLang="zh-CN" sz="2200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solidFill>
                  <a:srgbClr val="FFFF00"/>
                </a:solidFill>
              </a:rPr>
              <a:t>Ultimate challenges:</a:t>
            </a:r>
          </a:p>
          <a:p>
            <a:pPr lvl="1">
              <a:lnSpc>
                <a:spcPct val="150000"/>
              </a:lnSpc>
            </a:pPr>
            <a:r>
              <a:rPr lang="en-US" altLang="zh-CN" sz="2200" dirty="0" smtClean="0">
                <a:solidFill>
                  <a:srgbClr val="FFFF00"/>
                </a:solidFill>
              </a:rPr>
              <a:t>Purity of Cu </a:t>
            </a:r>
            <a:r>
              <a:rPr lang="en-US" altLang="zh-CN" sz="2200" dirty="0" err="1" smtClean="0">
                <a:solidFill>
                  <a:srgbClr val="FFFF00"/>
                </a:solidFill>
              </a:rPr>
              <a:t>vessel+photosensors</a:t>
            </a:r>
            <a:endParaRPr lang="en-US" altLang="zh-CN" sz="2200" dirty="0" smtClean="0">
              <a:solidFill>
                <a:srgbClr val="FFFF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altLang="zh-CN" sz="2200" dirty="0" smtClean="0">
                <a:solidFill>
                  <a:srgbClr val="FFFF00"/>
                </a:solidFill>
              </a:rPr>
              <a:t>Noble gas background (</a:t>
            </a:r>
            <a:r>
              <a:rPr lang="en-US" altLang="zh-CN" sz="2200" dirty="0" err="1" smtClean="0">
                <a:solidFill>
                  <a:srgbClr val="FFFF00"/>
                </a:solidFill>
              </a:rPr>
              <a:t>Kr,Ar,Rn</a:t>
            </a:r>
            <a:r>
              <a:rPr lang="en-US" altLang="zh-CN" sz="2200" dirty="0" smtClean="0">
                <a:solidFill>
                  <a:srgbClr val="FFFF00"/>
                </a:solidFill>
              </a:rPr>
              <a:t>)</a:t>
            </a:r>
            <a:endParaRPr lang="en-US" altLang="zh-CN" sz="2200" dirty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2400" dirty="0"/>
          </a:p>
          <a:p>
            <a:pPr>
              <a:lnSpc>
                <a:spcPct val="150000"/>
              </a:lnSpc>
            </a:pPr>
            <a:endParaRPr lang="en-US" altLang="zh-CN" sz="2400" dirty="0"/>
          </a:p>
          <a:p>
            <a:pPr>
              <a:lnSpc>
                <a:spcPct val="150000"/>
              </a:lnSpc>
            </a:pPr>
            <a:endParaRPr lang="en-US" altLang="zh-CN" sz="2400" dirty="0"/>
          </a:p>
          <a:p>
            <a:pPr>
              <a:lnSpc>
                <a:spcPct val="150000"/>
              </a:lnSpc>
            </a:pPr>
            <a:endParaRPr lang="en-US" altLang="zh-CN" sz="2400" dirty="0"/>
          </a:p>
          <a:p>
            <a:pPr>
              <a:lnSpc>
                <a:spcPct val="150000"/>
              </a:lnSpc>
            </a:pP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t>32</a:t>
            </a:fld>
            <a:endParaRPr 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7FD4142-F5F2-4F20-8C11-FE0C819BE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124" y="1663583"/>
            <a:ext cx="4476724" cy="4977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Possible points of international collaboration (20T+)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01303" y="1563687"/>
            <a:ext cx="10820400" cy="5095873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PandaX-20T </a:t>
            </a:r>
            <a:r>
              <a:rPr lang="en-US" altLang="zh-CN" dirty="0" smtClean="0"/>
              <a:t>(20T+) is </a:t>
            </a:r>
            <a:r>
              <a:rPr lang="en-US" altLang="zh-CN" dirty="0" smtClean="0"/>
              <a:t>likely a 5-year project </a:t>
            </a:r>
            <a:r>
              <a:rPr lang="en-US" altLang="zh-CN" dirty="0" smtClean="0">
                <a:solidFill>
                  <a:srgbClr val="FFFF00"/>
                </a:solidFill>
              </a:rPr>
              <a:t>(2027-2032)</a:t>
            </a:r>
          </a:p>
          <a:p>
            <a:r>
              <a:rPr lang="en-US" altLang="zh-CN" dirty="0"/>
              <a:t>The </a:t>
            </a:r>
            <a:r>
              <a:rPr lang="en-US" altLang="zh-CN" dirty="0" smtClean="0"/>
              <a:t>first phase of </a:t>
            </a:r>
            <a:r>
              <a:rPr lang="en-US" altLang="zh-CN" dirty="0"/>
              <a:t>PandaX-20T </a:t>
            </a:r>
            <a:r>
              <a:rPr lang="en-US" altLang="zh-CN" dirty="0" smtClean="0"/>
              <a:t>hardware scope </a:t>
            </a:r>
            <a:r>
              <a:rPr lang="en-US" altLang="zh-CN" dirty="0"/>
              <a:t>is mostly </a:t>
            </a:r>
            <a:r>
              <a:rPr lang="en-US" altLang="zh-CN" dirty="0" smtClean="0"/>
              <a:t>covered</a:t>
            </a:r>
          </a:p>
          <a:p>
            <a:r>
              <a:rPr lang="en-US" altLang="zh-CN" dirty="0" smtClean="0">
                <a:solidFill>
                  <a:srgbClr val="FFFF00"/>
                </a:solidFill>
              </a:rPr>
              <a:t>Scopes </a:t>
            </a:r>
            <a:r>
              <a:rPr lang="en-US" altLang="zh-CN" dirty="0" smtClean="0">
                <a:solidFill>
                  <a:srgbClr val="FFFF00"/>
                </a:solidFill>
              </a:rPr>
              <a:t>of collaboration: 20T+, 40T?</a:t>
            </a:r>
          </a:p>
          <a:p>
            <a:pPr lvl="1"/>
            <a:r>
              <a:rPr lang="en-US" altLang="zh-CN" dirty="0" smtClean="0"/>
              <a:t>More xenon! (current vessel holds 24-T in total)</a:t>
            </a:r>
          </a:p>
          <a:p>
            <a:pPr lvl="1"/>
            <a:r>
              <a:rPr lang="en-US" altLang="zh-CN" dirty="0"/>
              <a:t>Cleaner vessels (smaller cost in comparison to everything else</a:t>
            </a:r>
            <a:r>
              <a:rPr lang="en-US" altLang="zh-CN" dirty="0" smtClean="0"/>
              <a:t>)</a:t>
            </a:r>
          </a:p>
          <a:p>
            <a:pPr lvl="1"/>
            <a:r>
              <a:rPr lang="en-US" altLang="zh-CN" dirty="0" smtClean="0"/>
              <a:t>Background suppression techniques/scheme/tools</a:t>
            </a:r>
          </a:p>
          <a:p>
            <a:pPr lvl="1"/>
            <a:r>
              <a:rPr lang="en-US" altLang="zh-CN" dirty="0" smtClean="0"/>
              <a:t>Veto upgrades and hermetic cold veto</a:t>
            </a:r>
          </a:p>
          <a:p>
            <a:pPr lvl="1"/>
            <a:r>
              <a:rPr lang="en-US" altLang="zh-CN" dirty="0" smtClean="0"/>
              <a:t>Calibration</a:t>
            </a:r>
          </a:p>
          <a:p>
            <a:pPr lvl="1"/>
            <a:r>
              <a:rPr lang="en-US" altLang="zh-CN" dirty="0" smtClean="0"/>
              <a:t>PMT sensors: future options</a:t>
            </a:r>
          </a:p>
          <a:p>
            <a:pPr lvl="1"/>
            <a:r>
              <a:rPr lang="en-US" altLang="zh-CN" dirty="0" smtClean="0"/>
              <a:t>Analysis/simulation/slow </a:t>
            </a:r>
            <a:r>
              <a:rPr lang="en-US" altLang="zh-CN" dirty="0"/>
              <a:t>control in the AI </a:t>
            </a:r>
            <a:r>
              <a:rPr lang="en-US" altLang="zh-CN" dirty="0" smtClean="0"/>
              <a:t>era</a:t>
            </a:r>
          </a:p>
          <a:p>
            <a:pPr lvl="1"/>
            <a:r>
              <a:rPr lang="en-US" altLang="zh-CN" dirty="0" smtClean="0"/>
              <a:t>…</a:t>
            </a:r>
          </a:p>
          <a:p>
            <a:r>
              <a:rPr lang="en-US" altLang="zh-CN" dirty="0" smtClean="0"/>
              <a:t>PandaX-20T designed to have quick turn-around time</a:t>
            </a:r>
            <a:r>
              <a:rPr lang="en-US" altLang="zh-CN" dirty="0" smtClean="0"/>
              <a:t>. Upgrade “easy”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27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00575" y="381001"/>
            <a:ext cx="7469505" cy="987422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Beyond 20T (personal wild thoughts)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636295"/>
            <a:ext cx="10820400" cy="4840703"/>
          </a:xfrm>
        </p:spPr>
        <p:txBody>
          <a:bodyPr>
            <a:normAutofit/>
          </a:bodyPr>
          <a:lstStyle/>
          <a:p>
            <a:r>
              <a:rPr lang="en-US" altLang="zh-CN" sz="2400" dirty="0" smtClean="0"/>
              <a:t>Naturally go with x2 upgrade to ~40T (2032?)</a:t>
            </a:r>
            <a:endParaRPr lang="en-US" altLang="zh-CN" sz="2400" dirty="0"/>
          </a:p>
          <a:p>
            <a:r>
              <a:rPr lang="en-US" altLang="zh-CN" sz="2400" dirty="0" smtClean="0"/>
              <a:t>XLZD fully under </a:t>
            </a:r>
            <a:r>
              <a:rPr lang="en-US" altLang="zh-CN" sz="2400" dirty="0" smtClean="0"/>
              <a:t>construction/commissioning</a:t>
            </a:r>
            <a:endParaRPr lang="en-US" altLang="zh-CN" sz="2400" dirty="0" smtClean="0"/>
          </a:p>
          <a:p>
            <a:r>
              <a:rPr lang="en-US" altLang="zh-CN" sz="2400" dirty="0" smtClean="0"/>
              <a:t>Possibilities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dirty="0" smtClean="0"/>
              <a:t>Remain (friendly) competing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dirty="0" smtClean="0"/>
              <a:t>GERDA-</a:t>
            </a:r>
            <a:r>
              <a:rPr lang="en-US" altLang="zh-CN" sz="2400" dirty="0" err="1" smtClean="0"/>
              <a:t>Majorana</a:t>
            </a:r>
            <a:r>
              <a:rPr lang="en-US" altLang="zh-CN" sz="2400" dirty="0"/>
              <a:t> </a:t>
            </a:r>
            <a:r>
              <a:rPr lang="en-US" altLang="zh-CN" sz="2400" dirty="0" smtClean="0"/>
              <a:t>type of joint force</a:t>
            </a:r>
          </a:p>
          <a:p>
            <a:pPr lvl="2"/>
            <a:r>
              <a:rPr lang="en-US" altLang="zh-CN" sz="2400" dirty="0" smtClean="0"/>
              <a:t>Information sharing through joint-workshop</a:t>
            </a:r>
            <a:endParaRPr lang="en-US" altLang="zh-CN" sz="2400" dirty="0"/>
          </a:p>
          <a:p>
            <a:pPr lvl="2"/>
            <a:r>
              <a:rPr lang="en-US" altLang="zh-CN" sz="2400" dirty="0"/>
              <a:t>C</a:t>
            </a:r>
            <a:r>
              <a:rPr lang="en-US" altLang="zh-CN" sz="2400" dirty="0" smtClean="0"/>
              <a:t>ollaboration on specific technical areas, e.g. </a:t>
            </a:r>
            <a:r>
              <a:rPr lang="en-US" altLang="zh-CN" sz="2400" dirty="0"/>
              <a:t>c</a:t>
            </a:r>
            <a:r>
              <a:rPr lang="en-US" altLang="zh-CN" sz="2400" dirty="0" smtClean="0"/>
              <a:t>ommon simulation software, Rn techniques, </a:t>
            </a:r>
            <a:r>
              <a:rPr lang="en-US" altLang="zh-CN" sz="2400" dirty="0" err="1" smtClean="0"/>
              <a:t>etc</a:t>
            </a:r>
            <a:endParaRPr lang="en-US" altLang="zh-CN" sz="2400" dirty="0"/>
          </a:p>
          <a:p>
            <a:pPr lvl="2"/>
            <a:r>
              <a:rPr lang="en-US" altLang="zh-CN" sz="2400" dirty="0"/>
              <a:t>Flow </a:t>
            </a:r>
            <a:r>
              <a:rPr lang="en-US" altLang="zh-CN" sz="2400" dirty="0" smtClean="0"/>
              <a:t>of people, particularly younger generations</a:t>
            </a:r>
          </a:p>
          <a:p>
            <a:pPr lvl="2"/>
            <a:r>
              <a:rPr lang="en-US" altLang="zh-CN" sz="2400" dirty="0" smtClean="0"/>
              <a:t>High-level joint analysis</a:t>
            </a:r>
            <a:endParaRPr lang="zh-CN" altLang="en-US" sz="2400" dirty="0"/>
          </a:p>
          <a:p>
            <a:pPr marL="457200" lvl="1" indent="0">
              <a:buNone/>
            </a:pPr>
            <a:r>
              <a:rPr lang="en-US" altLang="zh-CN" sz="2400" dirty="0" smtClean="0"/>
              <a:t>3. Some middle ground in between?</a:t>
            </a:r>
          </a:p>
          <a:p>
            <a:pPr marL="457200" lvl="1" indent="0">
              <a:buNone/>
            </a:pPr>
            <a:endParaRPr lang="en-US" altLang="zh-CN" sz="240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9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</a:t>
            </a:r>
            <a:r>
              <a:rPr lang="en-US" altLang="zh-CN" dirty="0" smtClean="0"/>
              <a:t>sotopic enrichment?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4919201"/>
            <a:ext cx="10820400" cy="2049490"/>
          </a:xfrm>
        </p:spPr>
        <p:txBody>
          <a:bodyPr/>
          <a:lstStyle/>
          <a:p>
            <a:r>
              <a:rPr lang="en-US" altLang="zh-CN" dirty="0" smtClean="0"/>
              <a:t>Shall we do it?</a:t>
            </a:r>
            <a:r>
              <a:rPr lang="zh-CN" altLang="en-US" dirty="0" smtClean="0"/>
              <a:t> </a:t>
            </a:r>
            <a:r>
              <a:rPr lang="en-US" altLang="zh-CN" dirty="0" smtClean="0"/>
              <a:t>Many drivers</a:t>
            </a:r>
          </a:p>
          <a:p>
            <a:pPr lvl="1"/>
            <a:r>
              <a:rPr lang="en-US" altLang="zh-CN" dirty="0" smtClean="0"/>
              <a:t>Scientific findings in the natural detector</a:t>
            </a:r>
          </a:p>
          <a:p>
            <a:pPr lvl="1"/>
            <a:r>
              <a:rPr lang="en-US" altLang="zh-CN" dirty="0" smtClean="0"/>
              <a:t>Cost</a:t>
            </a:r>
          </a:p>
          <a:p>
            <a:pPr lvl="1"/>
            <a:r>
              <a:rPr lang="en-US" altLang="zh-CN" dirty="0" smtClean="0"/>
              <a:t>Can we get the background budget for vessel/sensors down</a:t>
            </a:r>
            <a:endParaRPr lang="en-US" altLang="zh-CN" dirty="0"/>
          </a:p>
          <a:p>
            <a:pPr lvl="1"/>
            <a:r>
              <a:rPr lang="en-US" altLang="zh-CN" dirty="0" smtClean="0"/>
              <a:t>International landscape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35</a:t>
            </a:fld>
            <a:endParaRPr 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852069" y="1592500"/>
            <a:ext cx="11243679" cy="3073748"/>
            <a:chOff x="837321" y="3461313"/>
            <a:chExt cx="11243679" cy="3073748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D3FE8088-8695-45CD-B4D7-C8583D0C0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08975" y="3461315"/>
              <a:ext cx="1622244" cy="2304027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408A6411-2AF0-4587-A2EF-D7167290F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893" y="3461313"/>
              <a:ext cx="1622245" cy="2304029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114D629E-923A-4040-AB3F-3B77EB1DFCFC}"/>
                </a:ext>
              </a:extLst>
            </p:cNvPr>
            <p:cNvSpPr txBox="1"/>
            <p:nvPr/>
          </p:nvSpPr>
          <p:spPr>
            <a:xfrm>
              <a:off x="7893452" y="4613327"/>
              <a:ext cx="6735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AMIA1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2027E199-14D6-4F8D-A3DB-8BBEF6A4C7AF}"/>
                </a:ext>
              </a:extLst>
            </p:cNvPr>
            <p:cNvSpPr txBox="1"/>
            <p:nvPr/>
          </p:nvSpPr>
          <p:spPr>
            <a:xfrm>
              <a:off x="9921131" y="4613327"/>
              <a:ext cx="6623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AMIA2</a:t>
              </a:r>
              <a:endPara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21CDCE5C-37C0-4044-8F61-3479C3355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321" y="3461503"/>
              <a:ext cx="5118363" cy="3073558"/>
            </a:xfrm>
            <a:prstGeom prst="rect">
              <a:avLst/>
            </a:prstGeom>
            <a:solidFill>
              <a:srgbClr val="FFFFFF"/>
            </a:solidFill>
          </p:spPr>
        </p:pic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EC18B5D1-BAB5-4568-ABD0-F3B56229A5C4}"/>
                </a:ext>
              </a:extLst>
            </p:cNvPr>
            <p:cNvCxnSpPr>
              <a:cxnSpLocks/>
            </p:cNvCxnSpPr>
            <p:nvPr/>
          </p:nvCxnSpPr>
          <p:spPr>
            <a:xfrm>
              <a:off x="3986135" y="3630352"/>
              <a:ext cx="0" cy="2452689"/>
            </a:xfrm>
            <a:prstGeom prst="line">
              <a:avLst/>
            </a:prstGeom>
            <a:ln w="762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DDE45008-B992-49B9-8F03-42852EB03AB3}"/>
                </a:ext>
              </a:extLst>
            </p:cNvPr>
            <p:cNvCxnSpPr>
              <a:cxnSpLocks/>
            </p:cNvCxnSpPr>
            <p:nvPr/>
          </p:nvCxnSpPr>
          <p:spPr>
            <a:xfrm>
              <a:off x="5243435" y="3640176"/>
              <a:ext cx="0" cy="2452689"/>
            </a:xfrm>
            <a:prstGeom prst="line">
              <a:avLst/>
            </a:prstGeom>
            <a:ln w="762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A8222F4-282E-4200-AAAF-1F1ED12A0AEE}"/>
                </a:ext>
              </a:extLst>
            </p:cNvPr>
            <p:cNvSpPr txBox="1"/>
            <p:nvPr/>
          </p:nvSpPr>
          <p:spPr>
            <a:xfrm>
              <a:off x="7308975" y="5911789"/>
              <a:ext cx="47720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FFFFFF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Discovery smoking gun</a:t>
              </a:r>
              <a:r>
                <a:rPr lang="zh-CN" altLang="en-US" sz="2400" dirty="0" smtClean="0">
                  <a:solidFill>
                    <a:srgbClr val="FFFFFF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！</a:t>
              </a:r>
              <a:endParaRPr lang="en-US" altLang="zh-CN" sz="2400" dirty="0" smtClean="0">
                <a:solidFill>
                  <a:srgbClr val="FFFF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656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17058" y="381000"/>
            <a:ext cx="8989142" cy="7620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Unique advantage of natural xenon detector: Xe136-&gt;Ba136*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5" name="fig1b.pdf" descr="fig1b.pdf">
            <a:extLst>
              <a:ext uri="{FF2B5EF4-FFF2-40B4-BE49-F238E27FC236}">
                <a16:creationId xmlns:a16="http://schemas.microsoft.com/office/drawing/2014/main" id="{2387ECE0-3A9F-73CE-B749-030DE5F03B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606"/>
          <a:stretch>
            <a:fillRect/>
          </a:stretch>
        </p:blipFill>
        <p:spPr>
          <a:xfrm>
            <a:off x="873722" y="1576558"/>
            <a:ext cx="4091568" cy="45360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185" y="1578943"/>
            <a:ext cx="4533716" cy="448992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132259" y="6190594"/>
            <a:ext cx="8669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arXiv:2508.17413, </a:t>
            </a:r>
            <a:r>
              <a:rPr lang="en-US" altLang="zh-CN" sz="2400" dirty="0" err="1" smtClean="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Ke</a:t>
            </a:r>
            <a:r>
              <a:rPr lang="en-US" altLang="zh-CN" sz="2400" dirty="0" smtClean="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Han, </a:t>
            </a:r>
            <a:r>
              <a:rPr lang="en-US" altLang="zh-CN" sz="2400" dirty="0" err="1" smtClean="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Shaobo</a:t>
            </a:r>
            <a:r>
              <a:rPr lang="en-US" altLang="zh-CN" sz="2400" dirty="0" smtClean="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Wang, </a:t>
            </a:r>
            <a:r>
              <a:rPr lang="en-US" altLang="zh-CN" sz="2400" dirty="0" err="1" smtClean="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Jiangmin</a:t>
            </a:r>
            <a:r>
              <a:rPr lang="en-US" altLang="zh-CN" sz="2400" dirty="0" smtClean="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Yao</a:t>
            </a:r>
            <a:r>
              <a:rPr lang="zh-CN" altLang="en-US" sz="2400" dirty="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sz="2400" dirty="0" smtClean="0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et al.</a:t>
            </a:r>
            <a:endParaRPr lang="zh-CN" altLang="en-US" sz="2400" dirty="0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591259" y="1732856"/>
            <a:ext cx="665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60t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591258" y="3823904"/>
            <a:ext cx="665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100t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347537" y="644893"/>
            <a:ext cx="4862648" cy="6352673"/>
            <a:chOff x="1347537" y="644893"/>
            <a:chExt cx="4862648" cy="6352673"/>
          </a:xfrm>
        </p:grpSpPr>
        <p:sp>
          <p:nvSpPr>
            <p:cNvPr id="3" name="矩形 2"/>
            <p:cNvSpPr/>
            <p:nvPr/>
          </p:nvSpPr>
          <p:spPr>
            <a:xfrm>
              <a:off x="1347537" y="1925054"/>
              <a:ext cx="3349591" cy="3830854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347537" y="644893"/>
              <a:ext cx="4862648" cy="6352673"/>
            </a:xfrm>
            <a:prstGeom prst="rect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556095" y="691557"/>
              <a:ext cx="457871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Cheap and pure cold LS veto</a:t>
              </a:r>
            </a:p>
            <a:p>
              <a:r>
                <a:rPr lang="en-US" altLang="zh-CN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Interior: thin Cu vessel, push interior radio-cleanliness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528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Outline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707419"/>
            <a:ext cx="10820400" cy="4769579"/>
          </a:xfrm>
        </p:spPr>
        <p:txBody>
          <a:bodyPr>
            <a:normAutofit/>
          </a:bodyPr>
          <a:lstStyle/>
          <a:p>
            <a:r>
              <a:rPr lang="en-US" altLang="zh-CN" sz="40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History of </a:t>
            </a:r>
            <a:r>
              <a:rPr lang="en-US" altLang="zh-CN" sz="4000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PandaX</a:t>
            </a:r>
            <a:endParaRPr lang="en-US" altLang="zh-CN" sz="4000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r>
              <a:rPr lang="en-US" altLang="zh-CN" sz="4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Reflections</a:t>
            </a:r>
          </a:p>
          <a:p>
            <a:r>
              <a:rPr lang="en-US" altLang="zh-CN" sz="40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Plan for the </a:t>
            </a:r>
            <a:r>
              <a:rPr lang="en-US" altLang="zh-CN" sz="40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future</a:t>
            </a:r>
          </a:p>
          <a:p>
            <a:r>
              <a:rPr lang="en-US" altLang="zh-CN" sz="4000" dirty="0"/>
              <a:t>F</a:t>
            </a:r>
            <a:r>
              <a:rPr lang="en-US" altLang="zh-CN" sz="4000" dirty="0" smtClean="0"/>
              <a:t>rom </a:t>
            </a:r>
            <a:r>
              <a:rPr lang="en-US" altLang="zh-CN" sz="4000" dirty="0" err="1" smtClean="0"/>
              <a:t>Liangjian</a:t>
            </a:r>
            <a:r>
              <a:rPr lang="en-US" altLang="zh-CN" sz="4000" dirty="0" smtClean="0"/>
              <a:t> Wen: JUNO DBD program</a:t>
            </a:r>
            <a:endParaRPr lang="zh-CN" altLang="en-US" sz="4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1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JUNO-</a:t>
            </a:r>
            <a:r>
              <a:rPr lang="en-US" altLang="zh-CN" dirty="0" smtClean="0">
                <a:sym typeface="Symbol" panose="05050102010706020507" pitchFamily="18" charset="2"/>
              </a:rPr>
              <a:t>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1796" y="1381125"/>
            <a:ext cx="6177013" cy="5095873"/>
          </a:xfrm>
        </p:spPr>
        <p:txBody>
          <a:bodyPr/>
          <a:lstStyle/>
          <a:p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JUNO will be upgraded for </a:t>
            </a:r>
            <a:r>
              <a:rPr lang="en-US" altLang="zh-CN" kern="0" dirty="0">
                <a:latin typeface="Symbol" panose="05050102010706020507" pitchFamily="18" charset="2"/>
                <a:cs typeface="Calibri" panose="020F0502020204030204" pitchFamily="34" charset="0"/>
              </a:rPr>
              <a:t>bb</a:t>
            </a:r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-decays after mass ordering determination (~2030), in addition to existing  capabilities</a:t>
            </a:r>
          </a:p>
          <a:p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P</a:t>
            </a:r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otential to explore normal mass ordering  parameter space of </a:t>
            </a:r>
            <a:r>
              <a:rPr lang="en-US" altLang="zh-CN" kern="0" dirty="0" err="1">
                <a:latin typeface="Calibri" panose="020F0502020204030204" pitchFamily="34" charset="0"/>
                <a:cs typeface="Calibri" panose="020F0502020204030204" pitchFamily="34" charset="0"/>
              </a:rPr>
              <a:t>Majorana</a:t>
            </a:r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 neutrino mass</a:t>
            </a:r>
          </a:p>
          <a:p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Good progress on R&amp;D of </a:t>
            </a:r>
            <a:r>
              <a:rPr lang="en-US" altLang="zh-CN" kern="0" dirty="0" err="1">
                <a:latin typeface="Calibri" panose="020F0502020204030204" pitchFamily="34" charset="0"/>
                <a:cs typeface="Calibri" panose="020F0502020204030204" pitchFamily="34" charset="0"/>
              </a:rPr>
              <a:t>Te</a:t>
            </a:r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 loaded LS and suppression of </a:t>
            </a:r>
            <a:r>
              <a:rPr lang="en-US" altLang="zh-CN" kern="0" dirty="0" err="1">
                <a:latin typeface="Calibri" panose="020F0502020204030204" pitchFamily="34" charset="0"/>
                <a:cs typeface="Calibri" panose="020F0502020204030204" pitchFamily="34" charset="0"/>
              </a:rPr>
              <a:t>cosmogenic</a:t>
            </a:r>
            <a:r>
              <a:rPr lang="en-US" altLang="zh-CN" kern="0" dirty="0">
                <a:latin typeface="Calibri" panose="020F0502020204030204" pitchFamily="34" charset="0"/>
                <a:cs typeface="Calibri" panose="020F0502020204030204" pitchFamily="34" charset="0"/>
              </a:rPr>
              <a:t> background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419924" y="6476998"/>
            <a:ext cx="2743200" cy="365125"/>
          </a:xfrm>
        </p:spPr>
        <p:txBody>
          <a:bodyPr/>
          <a:lstStyle/>
          <a:p>
            <a:fld id="{2286FB71-4B05-43D7-9038-94F1707EF96E}" type="slidenum">
              <a:rPr lang="en-US" smtClean="0"/>
              <a:pPr/>
              <a:t>38</a:t>
            </a:fld>
            <a:endParaRPr lang="en-US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4E9367F2-4E48-22CE-5B09-C787BC1AB96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21378540"/>
              </p:ext>
            </p:extLst>
          </p:nvPr>
        </p:nvGraphicFramePr>
        <p:xfrm>
          <a:off x="600210" y="3810000"/>
          <a:ext cx="6339605" cy="3048000"/>
        </p:xfrm>
        <a:graphic>
          <a:graphicData uri="http://schemas.openxmlformats.org/drawingml/2006/table">
            <a:tbl>
              <a:tblPr/>
              <a:tblGrid>
                <a:gridCol w="2194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9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2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39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9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61" marR="68561" marT="34287" marB="3428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Isotope</a:t>
                      </a:r>
                    </a:p>
                  </a:txBody>
                  <a:tcPr marL="68561" marR="68561" marT="34287" marB="3428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784C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Mass(t)</a:t>
                      </a:r>
                    </a:p>
                  </a:txBody>
                  <a:tcPr marL="68561" marR="68561" marT="34287" marB="3428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BA8C9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&lt;</a:t>
                      </a:r>
                      <a:r>
                        <a:rPr kumimoji="0" lang="en-US" altLang="zh-CN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m</a:t>
                      </a:r>
                      <a:r>
                        <a:rPr kumimoji="0" lang="en-US" altLang="zh-CN" sz="1400" b="1" i="0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bb</a:t>
                      </a:r>
                      <a:r>
                        <a:rPr kumimoji="0" lang="en-US" altLang="zh-CN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&gt;,</a:t>
                      </a:r>
                      <a:r>
                        <a:rPr kumimoji="0" lang="en-US" altLang="zh-CN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meV</a:t>
                      </a:r>
                    </a:p>
                  </a:txBody>
                  <a:tcPr marL="68561" marR="68561" marT="34287" marB="34287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2C2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SNO+</a:t>
                      </a:r>
                    </a:p>
                  </a:txBody>
                  <a:tcPr marL="68561" marR="68561" marT="34287" marB="34287" horzOverflow="overflow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130</a:t>
                      </a: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Te</a:t>
                      </a:r>
                    </a:p>
                  </a:txBody>
                  <a:tcPr marL="68561" marR="68561" marT="34287" marB="34287" horzOverflow="overflow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68561" marR="68561" marT="34287" marB="34287" horzOverflow="overflow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19-46</a:t>
                      </a:r>
                    </a:p>
                  </a:txBody>
                  <a:tcPr marL="68561" marR="68561" marT="34287" marB="34287" horzOverflow="overflow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4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KamLAND2-Zen</a:t>
                      </a:r>
                    </a:p>
                  </a:txBody>
                  <a:tcPr marL="68561" marR="68561" marT="34287" marB="34287" horzOverflow="overflow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136</a:t>
                      </a: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Xe</a:t>
                      </a:r>
                    </a:p>
                  </a:txBody>
                  <a:tcPr marL="68561" marR="68561" marT="34287" marB="34287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61" marR="68561" marT="34287" marB="34287" horzOverflow="overflow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~20</a:t>
                      </a:r>
                    </a:p>
                  </a:txBody>
                  <a:tcPr marL="68561" marR="68561" marT="34287" marB="34287" horzOverflow="overflow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NEXT-HD</a:t>
                      </a:r>
                    </a:p>
                  </a:txBody>
                  <a:tcPr marL="68561" marR="68561" marT="34287" marB="34287" horzOverflow="overflow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136</a:t>
                      </a: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Xe</a:t>
                      </a:r>
                    </a:p>
                  </a:txBody>
                  <a:tcPr marL="68561" marR="68561" marT="34287" marB="34287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61" marR="68561" marT="34287" marB="34287" horzOverflow="overflow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14-40</a:t>
                      </a:r>
                    </a:p>
                  </a:txBody>
                  <a:tcPr marL="68561" marR="68561" marT="34287" marB="34287" horzOverflow="overflow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nEXO</a:t>
                      </a:r>
                    </a:p>
                  </a:txBody>
                  <a:tcPr marL="68561" marR="68561" marT="34287" marB="34287" horzOverflow="overflow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136</a:t>
                      </a: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Xe</a:t>
                      </a:r>
                    </a:p>
                  </a:txBody>
                  <a:tcPr marL="68561" marR="68561" marT="34287" marB="34287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61" marR="68561" marT="34287" marB="34287" horzOverflow="overflow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7-22</a:t>
                      </a:r>
                    </a:p>
                  </a:txBody>
                  <a:tcPr marL="68561" marR="68561" marT="34287" marB="34287" horzOverflow="overflow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XLZD/</a:t>
                      </a:r>
                      <a:r>
                        <a:rPr kumimoji="0" lang="en-US" altLang="zh-CN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PandaX-xT</a:t>
                      </a:r>
                      <a:endParaRPr kumimoji="0" lang="en-US" altLang="zh-CN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61" marR="68561" marT="34287" marB="34287" horzOverflow="overflow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136</a:t>
                      </a: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Xe</a:t>
                      </a:r>
                    </a:p>
                  </a:txBody>
                  <a:tcPr marL="68561" marR="68561" marT="34287" marB="34287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3-5</a:t>
                      </a:r>
                    </a:p>
                  </a:txBody>
                  <a:tcPr marL="68561" marR="68561" marT="34287" marB="34287" horzOverflow="overflow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7-22</a:t>
                      </a:r>
                    </a:p>
                  </a:txBody>
                  <a:tcPr marL="68561" marR="68561" marT="34287" marB="34287" horzOverflow="overflow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4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LEGEND-1000/CDEX-1t</a:t>
                      </a:r>
                    </a:p>
                  </a:txBody>
                  <a:tcPr marL="68561" marR="68561" marT="34287" marB="34287" horzOverflow="overflow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76</a:t>
                      </a: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Ge</a:t>
                      </a:r>
                    </a:p>
                  </a:txBody>
                  <a:tcPr marL="68561" marR="68561" marT="34287" marB="34287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61" marR="68561" marT="34287" marB="34287" horzOverflow="overflow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10-40</a:t>
                      </a:r>
                    </a:p>
                  </a:txBody>
                  <a:tcPr marL="68561" marR="68561" marT="34287" marB="34287" horzOverflow="overflow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4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AMoRE</a:t>
                      </a: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-II</a:t>
                      </a:r>
                    </a:p>
                  </a:txBody>
                  <a:tcPr marL="68561" marR="68561" marT="34287" marB="34287" horzOverflow="overflow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100</a:t>
                      </a: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Mo</a:t>
                      </a:r>
                    </a:p>
                  </a:txBody>
                  <a:tcPr marL="68561" marR="68561" marT="34287" marB="34287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 marL="68561" marR="68561" marT="34287" marB="34287" horzOverflow="overflow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12-22</a:t>
                      </a:r>
                    </a:p>
                  </a:txBody>
                  <a:tcPr marL="68561" marR="68561" marT="34287" marB="34287" horzOverflow="overflow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CUPID</a:t>
                      </a:r>
                    </a:p>
                  </a:txBody>
                  <a:tcPr marL="68561" marR="68561" marT="34287" marB="34287" horzOverflow="overflow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100</a:t>
                      </a: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Mo</a:t>
                      </a:r>
                    </a:p>
                  </a:txBody>
                  <a:tcPr marL="68561" marR="68561" marT="34287" marB="34287" horzOverflow="overflow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0.24</a:t>
                      </a:r>
                    </a:p>
                  </a:txBody>
                  <a:tcPr marL="68561" marR="68561" marT="34287" marB="34287" horzOverflow="overflow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12-20</a:t>
                      </a:r>
                    </a:p>
                  </a:txBody>
                  <a:tcPr marL="68561" marR="68561" marT="34287" marB="34287" horzOverflow="overflow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CUPID-1T</a:t>
                      </a:r>
                    </a:p>
                  </a:txBody>
                  <a:tcPr marL="68561" marR="68561" marT="34287" marB="34287" horzOverflow="overflow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100</a:t>
                      </a: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Mo</a:t>
                      </a:r>
                    </a:p>
                  </a:txBody>
                  <a:tcPr marL="68561" marR="68561" marT="34287" marB="34287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61" marR="68561" marT="34287" marB="34287" horzOverflow="overflow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4-7</a:t>
                      </a:r>
                    </a:p>
                  </a:txBody>
                  <a:tcPr marL="68561" marR="68561" marT="34287" marB="34287" horzOverflow="overflow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4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JUNO-bb</a:t>
                      </a:r>
                    </a:p>
                  </a:txBody>
                  <a:tcPr marL="68561" marR="68561" marT="34287" marB="34287" horzOverflow="overflow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136</a:t>
                      </a:r>
                      <a:r>
                        <a:rPr kumimoji="0" lang="en-US" altLang="zh-CN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Xe</a:t>
                      </a:r>
                    </a:p>
                  </a:txBody>
                  <a:tcPr marL="68561" marR="68561" marT="34287" marB="34287" horzOverflow="overflow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68561" marR="68561" marT="34287" marB="34287" horzOverflow="overflow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FF9900"/>
                        </a:buClr>
                        <a:buSzPct val="75000"/>
                        <a:buFont typeface="Wingdings" panose="05000000000000000000" pitchFamily="2" charset="2"/>
                        <a:defRPr sz="2000" b="1"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rgbClr val="CC3399"/>
                        </a:buClr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80000"/>
                        <a:buFont typeface="Wingdings" panose="05000000000000000000" pitchFamily="2" charset="2"/>
                        <a:defRPr>
                          <a:solidFill>
                            <a:srgbClr val="0000CC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4-10</a:t>
                      </a:r>
                    </a:p>
                  </a:txBody>
                  <a:tcPr marL="68561" marR="68561" marT="34287" marB="34287" horzOverflow="overflow">
                    <a:lnL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61" marR="68561" marT="34287" marB="34287" horzOverflow="overflow">
                    <a:lnL>
                      <a:noFill/>
                    </a:lnL>
                    <a:lnR w="1270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130</a:t>
                      </a: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Te</a:t>
                      </a:r>
                    </a:p>
                  </a:txBody>
                  <a:tcPr marL="68561" marR="68561" marT="34287" marB="34287" horzOverflow="overflow">
                    <a:lnL w="1270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68561" marR="68561" marT="34287" marB="34287" horzOverflow="overflow">
                    <a:lnL w="6350">
                      <a:solidFill>
                        <a:srgbClr val="D9D9D9"/>
                      </a:solidFill>
                      <a:prstDash val="solid"/>
                    </a:lnL>
                    <a:lnR w="6350">
                      <a:solidFill>
                        <a:srgbClr val="D9D9D9"/>
                      </a:solidFill>
                      <a:prstDash val="solid"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3-14</a:t>
                      </a:r>
                    </a:p>
                  </a:txBody>
                  <a:tcPr marL="68561" marR="68561" marT="34287" marB="34287" horzOverflow="overflow">
                    <a:lnL w="6350">
                      <a:solidFill>
                        <a:srgbClr val="D9D9D9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595959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矩形 8">
            <a:extLst>
              <a:ext uri="{FF2B5EF4-FFF2-40B4-BE49-F238E27FC236}">
                <a16:creationId xmlns:a16="http://schemas.microsoft.com/office/drawing/2014/main" id="{6782E3ED-57ED-C06D-734D-730E4CD26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7471" y="6168458"/>
            <a:ext cx="3347469" cy="58477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anose="020B0604020202020204" pitchFamily="34" charset="0"/>
              <a:buChar char="•"/>
              <a:defRPr sz="3200">
                <a:solidFill>
                  <a:srgbClr val="0004CD"/>
                </a:solidFill>
                <a:latin typeface="Calibri" panose="020F0502020204030204" pitchFamily="34" charset="0"/>
                <a:ea typeface="楷体" panose="02010609060101010101" pitchFamily="49" charset="-122"/>
              </a:defRPr>
            </a:lvl1pPr>
            <a:lvl2pPr marL="742950" indent="-285750" eaLnBrk="0" hangingPunct="0">
              <a:buFont typeface="Arial" panose="020B0604020202020204" pitchFamily="34" charset="0"/>
              <a:buChar char="–"/>
              <a:defRPr sz="2800">
                <a:solidFill>
                  <a:srgbClr val="0004CD"/>
                </a:solidFill>
                <a:latin typeface="Calibri" panose="020F0502020204030204" pitchFamily="34" charset="0"/>
                <a:ea typeface="楷体" panose="02010609060101010101" pitchFamily="49" charset="-122"/>
              </a:defRPr>
            </a:lvl2pPr>
            <a:lvl3pPr marL="1143000" indent="-228600" eaLnBrk="0" hangingPunct="0">
              <a:buFont typeface="Arial" panose="020B0604020202020204" pitchFamily="34" charset="0"/>
              <a:buChar char="•"/>
              <a:defRPr sz="2400">
                <a:solidFill>
                  <a:srgbClr val="0004CD"/>
                </a:solidFill>
                <a:latin typeface="Calibri" panose="020F0502020204030204" pitchFamily="34" charset="0"/>
                <a:ea typeface="楷体" panose="02010609060101010101" pitchFamily="49" charset="-122"/>
              </a:defRPr>
            </a:lvl3pPr>
            <a:lvl4pPr marL="1600200" indent="-228600" eaLnBrk="0" hangingPunct="0">
              <a:buFont typeface="Arial" panose="020B0604020202020204" pitchFamily="34" charset="0"/>
              <a:buChar char="–"/>
              <a:defRPr sz="2000">
                <a:solidFill>
                  <a:srgbClr val="0004CD"/>
                </a:solidFill>
                <a:latin typeface="Calibri" panose="020F0502020204030204" pitchFamily="34" charset="0"/>
                <a:ea typeface="楷体" panose="02010609060101010101" pitchFamily="49" charset="-122"/>
              </a:defRPr>
            </a:lvl4pPr>
            <a:lvl5pPr marL="2057400" indent="-228600" eaLnBrk="0" hangingPunct="0">
              <a:buFont typeface="Arial" panose="020B0604020202020204" pitchFamily="34" charset="0"/>
              <a:buChar char="»"/>
              <a:defRPr sz="2000">
                <a:solidFill>
                  <a:srgbClr val="0004CD"/>
                </a:solidFill>
                <a:latin typeface="Calibri" panose="020F0502020204030204" pitchFamily="34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004CD"/>
                </a:solidFill>
                <a:latin typeface="Calibri" panose="020F0502020204030204" pitchFamily="34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004CD"/>
                </a:solidFill>
                <a:latin typeface="Calibri" panose="020F0502020204030204" pitchFamily="34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004CD"/>
                </a:solidFill>
                <a:latin typeface="Calibri" panose="020F0502020204030204" pitchFamily="34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004CD"/>
                </a:solidFill>
                <a:latin typeface="Calibri" panose="020F0502020204030204" pitchFamily="34" charset="0"/>
                <a:ea typeface="楷体" panose="02010609060101010101" pitchFamily="49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  <a:buNone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Zhao et al., </a:t>
            </a:r>
            <a:r>
              <a:rPr lang="en-US" altLang="zh-CN" sz="1600" b="1" dirty="0" err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arXiv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: 1610.07143, CPC 41</a:t>
            </a: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2017</a:t>
            </a: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）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5</a:t>
            </a:r>
            <a:r>
              <a:rPr lang="zh-CN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endParaRPr lang="zh-CN" altLang="en-US" sz="16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矩形 2">
            <a:extLst>
              <a:ext uri="{FF2B5EF4-FFF2-40B4-BE49-F238E27FC236}">
                <a16:creationId xmlns:a16="http://schemas.microsoft.com/office/drawing/2014/main" id="{0DAD56FD-BDB9-FCBC-1A49-94ABB0572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0093" y="5405279"/>
            <a:ext cx="36423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buFont typeface="Arial" panose="020B0604020202020204" pitchFamily="34" charset="0"/>
              <a:buChar char="•"/>
              <a:defRPr sz="3200">
                <a:solidFill>
                  <a:srgbClr val="0004CD"/>
                </a:solidFill>
                <a:latin typeface="Calibri" panose="020F0502020204030204" pitchFamily="34" charset="0"/>
                <a:ea typeface="楷体" panose="02010609060101010101" pitchFamily="49" charset="-122"/>
              </a:defRPr>
            </a:lvl1pPr>
            <a:lvl2pPr marL="742950" indent="-285750" eaLnBrk="0" hangingPunct="0">
              <a:buFont typeface="Arial" panose="020B0604020202020204" pitchFamily="34" charset="0"/>
              <a:buChar char="–"/>
              <a:defRPr sz="2800">
                <a:solidFill>
                  <a:srgbClr val="0004CD"/>
                </a:solidFill>
                <a:latin typeface="Calibri" panose="020F0502020204030204" pitchFamily="34" charset="0"/>
                <a:ea typeface="楷体" panose="02010609060101010101" pitchFamily="49" charset="-122"/>
              </a:defRPr>
            </a:lvl2pPr>
            <a:lvl3pPr marL="1143000" indent="-228600" eaLnBrk="0" hangingPunct="0">
              <a:buFont typeface="Arial" panose="020B0604020202020204" pitchFamily="34" charset="0"/>
              <a:buChar char="•"/>
              <a:defRPr sz="2400">
                <a:solidFill>
                  <a:srgbClr val="0004CD"/>
                </a:solidFill>
                <a:latin typeface="Calibri" panose="020F0502020204030204" pitchFamily="34" charset="0"/>
                <a:ea typeface="楷体" panose="02010609060101010101" pitchFamily="49" charset="-122"/>
              </a:defRPr>
            </a:lvl3pPr>
            <a:lvl4pPr marL="1600200" indent="-228600" eaLnBrk="0" hangingPunct="0">
              <a:buFont typeface="Arial" panose="020B0604020202020204" pitchFamily="34" charset="0"/>
              <a:buChar char="–"/>
              <a:defRPr sz="2000">
                <a:solidFill>
                  <a:srgbClr val="0004CD"/>
                </a:solidFill>
                <a:latin typeface="Calibri" panose="020F0502020204030204" pitchFamily="34" charset="0"/>
                <a:ea typeface="楷体" panose="02010609060101010101" pitchFamily="49" charset="-122"/>
              </a:defRPr>
            </a:lvl4pPr>
            <a:lvl5pPr marL="2057400" indent="-228600" eaLnBrk="0" hangingPunct="0">
              <a:buFont typeface="Arial" panose="020B0604020202020204" pitchFamily="34" charset="0"/>
              <a:buChar char="»"/>
              <a:defRPr sz="2000">
                <a:solidFill>
                  <a:srgbClr val="0004CD"/>
                </a:solidFill>
                <a:latin typeface="Calibri" panose="020F0502020204030204" pitchFamily="34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004CD"/>
                </a:solidFill>
                <a:latin typeface="Calibri" panose="020F0502020204030204" pitchFamily="34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004CD"/>
                </a:solidFill>
                <a:latin typeface="Calibri" panose="020F0502020204030204" pitchFamily="34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004CD"/>
                </a:solidFill>
                <a:latin typeface="Calibri" panose="020F0502020204030204" pitchFamily="34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0004CD"/>
                </a:solidFill>
                <a:latin typeface="Calibri" panose="020F0502020204030204" pitchFamily="34" charset="0"/>
                <a:ea typeface="楷体" panose="02010609060101010101" pitchFamily="49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SzPct val="75000"/>
              <a:buNone/>
            </a:pPr>
            <a:r>
              <a:rPr lang="en-US" altLang="zh-CN" sz="2000" b="1" baseline="300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136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Xe-LS (or </a:t>
            </a:r>
            <a:r>
              <a:rPr lang="en-US" altLang="zh-CN" sz="2000" b="1" baseline="300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130</a:t>
            </a: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Te) loaded into the JUNO detector</a:t>
            </a:r>
            <a:endParaRPr lang="zh-CN" altLang="en-US" sz="20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465857E2-7CCF-68B2-22DE-64E709A21E90}"/>
              </a:ext>
            </a:extLst>
          </p:cNvPr>
          <p:cNvGrpSpPr/>
          <p:nvPr/>
        </p:nvGrpSpPr>
        <p:grpSpPr>
          <a:xfrm>
            <a:off x="8018896" y="1487738"/>
            <a:ext cx="3854073" cy="3553708"/>
            <a:chOff x="7720574" y="739870"/>
            <a:chExt cx="3898544" cy="3898544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03A6D540-E14F-9A27-9859-307B6C0B43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720574" y="739870"/>
              <a:ext cx="3898544" cy="3898544"/>
              <a:chOff x="3931675" y="642615"/>
              <a:chExt cx="2722180" cy="2722180"/>
            </a:xfrm>
          </p:grpSpPr>
          <p:pic>
            <p:nvPicPr>
              <p:cNvPr id="13" name="Picture 2" descr="File:JunoCD-1.jpg">
                <a:extLst>
                  <a:ext uri="{FF2B5EF4-FFF2-40B4-BE49-F238E27FC236}">
                    <a16:creationId xmlns:a16="http://schemas.microsoft.com/office/drawing/2014/main" id="{C077C805-8394-D1AB-00D1-8EE2F4D6CA4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31675" y="642615"/>
                <a:ext cx="2722180" cy="27221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69682F09-82B6-63F9-C5E1-C3CE11DEA3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892581" y="2013040"/>
                <a:ext cx="947090" cy="947091"/>
              </a:xfrm>
              <a:prstGeom prst="ellipse">
                <a:avLst/>
              </a:prstGeom>
              <a:solidFill>
                <a:srgbClr val="FF3399">
                  <a:alpha val="60000"/>
                </a:srgb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zh-CN" altLang="en-US" dirty="0">
                  <a:solidFill>
                    <a:srgbClr val="0070C0"/>
                  </a:solidFill>
                  <a:latin typeface="Calibri" pitchFamily="34" charset="0"/>
                  <a:ea typeface="楷体" pitchFamily="49" charset="-122"/>
                </a:endParaRPr>
              </a:p>
            </p:txBody>
          </p:sp>
        </p:grp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8AFF1792-17DF-3FB0-6242-78D60AA1CB5C}"/>
                </a:ext>
              </a:extLst>
            </p:cNvPr>
            <p:cNvSpPr/>
            <p:nvPr/>
          </p:nvSpPr>
          <p:spPr>
            <a:xfrm>
              <a:off x="9415077" y="2972459"/>
              <a:ext cx="727602" cy="810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ea typeface="仿宋" panose="02010609060101010101" pitchFamily="49" charset="-122"/>
                  <a:cs typeface="Times New Roman" panose="02020603050405020304" pitchFamily="18" charset="0"/>
                </a:rPr>
                <a:t>Te-LS</a:t>
              </a:r>
            </a:p>
            <a:p>
              <a:pPr algn="ctr"/>
              <a:r>
                <a:rPr lang="en-US" altLang="zh-CN" sz="1400" dirty="0">
                  <a:ea typeface="仿宋" panose="02010609060101010101" pitchFamily="49" charset="-122"/>
                  <a:cs typeface="Times New Roman" panose="02020603050405020304" pitchFamily="18" charset="0"/>
                </a:rPr>
                <a:t>or</a:t>
              </a:r>
            </a:p>
            <a:p>
              <a:pPr algn="ctr"/>
              <a:r>
                <a:rPr lang="en-US" altLang="zh-CN" sz="1400" dirty="0">
                  <a:ea typeface="仿宋" panose="02010609060101010101" pitchFamily="49" charset="-122"/>
                  <a:cs typeface="Times New Roman" panose="02020603050405020304" pitchFamily="18" charset="0"/>
                </a:rPr>
                <a:t>Xe-LS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229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JUNO’s potential on 0νββ searches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381125"/>
            <a:ext cx="8313821" cy="5095873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en-US" altLang="zh-CN" sz="2400" dirty="0">
                <a:solidFill>
                  <a:srgbClr val="FFFF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JUNO offers a unique opportunity to search for 0</a:t>
            </a:r>
            <a:r>
              <a:rPr lang="el-GR" altLang="zh-CN" sz="2400" dirty="0">
                <a:solidFill>
                  <a:srgbClr val="FFFF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νββ</a:t>
            </a:r>
            <a:endParaRPr lang="en-US" altLang="zh-CN" sz="2400" dirty="0">
              <a:solidFill>
                <a:srgbClr val="FFFF00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914400" lvl="1" indent="-457200">
              <a:lnSpc>
                <a:spcPct val="120000"/>
              </a:lnSpc>
            </a:pPr>
            <a:r>
              <a:rPr lang="en-US" altLang="zh-CN" dirty="0">
                <a:cs typeface="Arial" panose="020B0604020202020204" pitchFamily="34" charset="0"/>
              </a:rPr>
              <a:t>Large target mass: 20 </a:t>
            </a:r>
            <a:r>
              <a:rPr lang="en-US" altLang="zh-CN" dirty="0" err="1">
                <a:cs typeface="Arial" panose="020B0604020202020204" pitchFamily="34" charset="0"/>
              </a:rPr>
              <a:t>kton</a:t>
            </a:r>
            <a:r>
              <a:rPr lang="en-US" altLang="zh-CN" dirty="0">
                <a:cs typeface="Arial" panose="020B0604020202020204" pitchFamily="34" charset="0"/>
              </a:rPr>
              <a:t> LS </a:t>
            </a:r>
            <a:r>
              <a:rPr lang="en-US" altLang="zh-CN" dirty="0">
                <a:cs typeface="Arial" panose="020B0604020202020204" pitchFamily="34" charset="0"/>
                <a:sym typeface="Wingdings" panose="05000000000000000000" pitchFamily="2" charset="2"/>
              </a:rPr>
              <a:t> allow </a:t>
            </a:r>
            <a:r>
              <a:rPr lang="en-US" altLang="zh-CN" b="1" dirty="0">
                <a:cs typeface="Arial" panose="020B0604020202020204" pitchFamily="34" charset="0"/>
              </a:rPr>
              <a:t>100-ton scale isotope loading (</a:t>
            </a:r>
            <a:r>
              <a:rPr lang="en-US" altLang="zh-CN" b="1" dirty="0" err="1">
                <a:cs typeface="Arial" panose="020B0604020202020204" pitchFamily="34" charset="0"/>
              </a:rPr>
              <a:t>Te</a:t>
            </a:r>
            <a:r>
              <a:rPr lang="en-US" altLang="zh-CN" b="1" dirty="0">
                <a:cs typeface="Arial" panose="020B0604020202020204" pitchFamily="34" charset="0"/>
              </a:rPr>
              <a:t> or </a:t>
            </a:r>
            <a:r>
              <a:rPr lang="en-US" altLang="zh-CN" b="1" dirty="0" err="1">
                <a:cs typeface="Arial" panose="020B0604020202020204" pitchFamily="34" charset="0"/>
              </a:rPr>
              <a:t>Xe</a:t>
            </a:r>
            <a:r>
              <a:rPr lang="en-US" altLang="zh-CN" b="1" dirty="0">
                <a:cs typeface="Arial" panose="020B0604020202020204" pitchFamily="34" charset="0"/>
              </a:rPr>
              <a:t>) </a:t>
            </a:r>
          </a:p>
          <a:p>
            <a:pPr marL="914400" lvl="1" indent="-457200">
              <a:lnSpc>
                <a:spcPct val="120000"/>
              </a:lnSpc>
            </a:pPr>
            <a:r>
              <a:rPr lang="en-US" altLang="zh-CN" dirty="0">
                <a:cs typeface="Arial" panose="020B0604020202020204" pitchFamily="34" charset="0"/>
              </a:rPr>
              <a:t>Low background (&lt;10</a:t>
            </a:r>
            <a:r>
              <a:rPr lang="en-US" altLang="zh-CN" baseline="30000" dirty="0">
                <a:cs typeface="Arial" panose="020B0604020202020204" pitchFamily="34" charset="0"/>
              </a:rPr>
              <a:t>-16</a:t>
            </a:r>
            <a:r>
              <a:rPr lang="en-US" altLang="zh-CN" dirty="0">
                <a:cs typeface="Arial" panose="020B0604020202020204" pitchFamily="34" charset="0"/>
              </a:rPr>
              <a:t> g/g U/</a:t>
            </a:r>
            <a:r>
              <a:rPr lang="en-US" altLang="zh-CN" dirty="0" err="1">
                <a:cs typeface="Arial" panose="020B0604020202020204" pitchFamily="34" charset="0"/>
              </a:rPr>
              <a:t>Th</a:t>
            </a:r>
            <a:r>
              <a:rPr lang="en-US" altLang="zh-CN" dirty="0">
                <a:cs typeface="Arial" panose="020B0604020202020204" pitchFamily="34" charset="0"/>
              </a:rPr>
              <a:t>)</a:t>
            </a:r>
          </a:p>
          <a:p>
            <a:pPr marL="914400" lvl="1" indent="-457200">
              <a:lnSpc>
                <a:spcPct val="120000"/>
              </a:lnSpc>
            </a:pPr>
            <a:r>
              <a:rPr lang="en-US" altLang="zh-CN" dirty="0">
                <a:cs typeface="Arial" panose="020B0604020202020204" pitchFamily="34" charset="0"/>
              </a:rPr>
              <a:t>Excellent energy resolution ~3% @ 1 MeV</a:t>
            </a:r>
          </a:p>
          <a:p>
            <a:pPr marL="914400" lvl="1" indent="-457200">
              <a:lnSpc>
                <a:spcPct val="120000"/>
              </a:lnSpc>
            </a:pPr>
            <a:r>
              <a:rPr lang="en-US" altLang="zh-CN" dirty="0">
                <a:solidFill>
                  <a:srgbClr val="00B0F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 P</a:t>
            </a:r>
            <a:r>
              <a:rPr lang="en-US" altLang="zh-CN" dirty="0">
                <a:solidFill>
                  <a:srgbClr val="00B0F0"/>
                </a:solidFill>
                <a:cs typeface="Arial" panose="020B0604020202020204" pitchFamily="34" charset="0"/>
              </a:rPr>
              <a:t>otential to explore </a:t>
            </a:r>
            <a:r>
              <a:rPr lang="en-US" altLang="zh-CN" b="1" dirty="0">
                <a:solidFill>
                  <a:srgbClr val="00B0F0"/>
                </a:solidFill>
                <a:cs typeface="Arial" panose="020B0604020202020204" pitchFamily="34" charset="0"/>
              </a:rPr>
              <a:t>normal mass ordering</a:t>
            </a:r>
            <a:r>
              <a:rPr lang="en-US" altLang="zh-CN" dirty="0">
                <a:solidFill>
                  <a:srgbClr val="00B0F0"/>
                </a:solidFill>
                <a:cs typeface="Arial" panose="020B0604020202020204" pitchFamily="34" charset="0"/>
              </a:rPr>
              <a:t>  parameter space of </a:t>
            </a:r>
            <a:r>
              <a:rPr lang="en-US" altLang="zh-CN" dirty="0" err="1">
                <a:solidFill>
                  <a:srgbClr val="00B0F0"/>
                </a:solidFill>
                <a:cs typeface="Arial" panose="020B0604020202020204" pitchFamily="34" charset="0"/>
              </a:rPr>
              <a:t>Majorana</a:t>
            </a:r>
            <a:r>
              <a:rPr lang="en-US" altLang="zh-CN" dirty="0">
                <a:solidFill>
                  <a:srgbClr val="00B0F0"/>
                </a:solidFill>
                <a:cs typeface="Arial" panose="020B0604020202020204" pitchFamily="34" charset="0"/>
              </a:rPr>
              <a:t> neutrino mass</a:t>
            </a:r>
          </a:p>
          <a:p>
            <a:pPr marL="914400" lvl="1" indent="-457200">
              <a:lnSpc>
                <a:spcPct val="120000"/>
              </a:lnSpc>
            </a:pPr>
            <a:endParaRPr lang="en-US" altLang="zh-CN" dirty="0">
              <a:solidFill>
                <a:srgbClr val="0000FF"/>
              </a:solidFill>
              <a:cs typeface="Arial" panose="020B0604020202020204" pitchFamily="34" charset="0"/>
            </a:endParaRPr>
          </a:p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en-US" altLang="zh-CN" sz="2400" dirty="0">
                <a:solidFill>
                  <a:srgbClr val="FFFF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Critical</a:t>
            </a:r>
            <a:r>
              <a:rPr lang="zh-CN" altLang="en-US" sz="2400" dirty="0">
                <a:solidFill>
                  <a:srgbClr val="FFFF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rgbClr val="FFFF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R&amp;D</a:t>
            </a:r>
            <a:r>
              <a:rPr lang="zh-CN" altLang="en-US" sz="2400" dirty="0">
                <a:solidFill>
                  <a:srgbClr val="FFFF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rgbClr val="FFFF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in</a:t>
            </a:r>
            <a:r>
              <a:rPr lang="zh-CN" altLang="en-US" sz="2400" dirty="0">
                <a:solidFill>
                  <a:srgbClr val="FFFF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rgbClr val="FFFF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progress</a:t>
            </a:r>
          </a:p>
          <a:p>
            <a:pPr marL="800100" lvl="1" indent="-457200">
              <a:lnSpc>
                <a:spcPct val="120000"/>
              </a:lnSpc>
            </a:pPr>
            <a:r>
              <a:rPr lang="en-US" altLang="zh-CN" dirty="0" err="1">
                <a:solidFill>
                  <a:srgbClr val="00B0F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Te</a:t>
            </a:r>
            <a:r>
              <a:rPr lang="zh-CN" altLang="en-US" dirty="0">
                <a:solidFill>
                  <a:srgbClr val="00B0F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00B0F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loaded LS technology</a:t>
            </a:r>
          </a:p>
          <a:p>
            <a:pPr marL="1257300" lvl="2" indent="-457200">
              <a:lnSpc>
                <a:spcPct val="120000"/>
              </a:lnSpc>
            </a:pPr>
            <a:r>
              <a:rPr lang="en-US" altLang="zh-CN" sz="2000" dirty="0">
                <a:ea typeface="微软雅黑" panose="020B0503020204020204" pitchFamily="34" charset="-122"/>
                <a:cs typeface="Arial" panose="020B0604020202020204" pitchFamily="34" charset="0"/>
              </a:rPr>
              <a:t>Challenge: high transparency,</a:t>
            </a:r>
            <a:r>
              <a:rPr lang="zh-CN" altLang="en-US" sz="2000" dirty="0"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ea typeface="微软雅黑" panose="020B0503020204020204" pitchFamily="34" charset="-122"/>
                <a:cs typeface="Arial" panose="020B0604020202020204" pitchFamily="34" charset="0"/>
              </a:rPr>
              <a:t>light yield, and solubility and stability</a:t>
            </a:r>
          </a:p>
          <a:p>
            <a:pPr marL="800100" lvl="1" indent="-457200">
              <a:lnSpc>
                <a:spcPct val="120000"/>
              </a:lnSpc>
            </a:pPr>
            <a:r>
              <a:rPr lang="en-US" altLang="zh-CN" dirty="0">
                <a:solidFill>
                  <a:srgbClr val="00B0F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Background rejection</a:t>
            </a:r>
            <a:r>
              <a:rPr lang="en-US" altLang="zh-CN" dirty="0">
                <a:solidFill>
                  <a:srgbClr val="C00000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</a:p>
          <a:p>
            <a:pPr marL="1257300" lvl="2" indent="-457200">
              <a:lnSpc>
                <a:spcPct val="120000"/>
              </a:lnSpc>
            </a:pPr>
            <a:r>
              <a:rPr lang="en-US" altLang="zh-CN" sz="2000" dirty="0">
                <a:ea typeface="微软雅黑" panose="020B0503020204020204" pitchFamily="34" charset="-122"/>
                <a:cs typeface="Arial" panose="020B0604020202020204" pitchFamily="34" charset="0"/>
              </a:rPr>
              <a:t>Comprehensive evaluation of </a:t>
            </a:r>
            <a:r>
              <a:rPr lang="en-US" altLang="zh-CN" sz="2000" dirty="0" err="1">
                <a:ea typeface="微软雅黑" panose="020B0503020204020204" pitchFamily="34" charset="-122"/>
                <a:cs typeface="Arial" panose="020B0604020202020204" pitchFamily="34" charset="0"/>
              </a:rPr>
              <a:t>Te</a:t>
            </a:r>
            <a:r>
              <a:rPr lang="en-US" altLang="zh-CN" sz="2000" dirty="0">
                <a:ea typeface="微软雅黑" panose="020B0503020204020204" pitchFamily="34" charset="-122"/>
                <a:cs typeface="Arial" panose="020B0604020202020204" pitchFamily="34" charset="0"/>
              </a:rPr>
              <a:t> (</a:t>
            </a:r>
            <a:r>
              <a:rPr lang="en-US" altLang="zh-CN" sz="2000" dirty="0" err="1">
                <a:ea typeface="微软雅黑" panose="020B0503020204020204" pitchFamily="34" charset="-122"/>
                <a:cs typeface="Arial" panose="020B0604020202020204" pitchFamily="34" charset="0"/>
              </a:rPr>
              <a:t>Xe</a:t>
            </a:r>
            <a:r>
              <a:rPr lang="en-US" altLang="zh-CN" sz="2000" dirty="0">
                <a:ea typeface="微软雅黑" panose="020B0503020204020204" pitchFamily="34" charset="-122"/>
                <a:cs typeface="Arial" panose="020B0604020202020204" pitchFamily="34" charset="0"/>
              </a:rPr>
              <a:t>) muon-spallation background using FLUKA/GEANT4</a:t>
            </a:r>
          </a:p>
          <a:p>
            <a:pPr marL="1257300" lvl="2" indent="-457200">
              <a:lnSpc>
                <a:spcPct val="120000"/>
              </a:lnSpc>
            </a:pPr>
            <a:r>
              <a:rPr lang="en-US" altLang="zh-CN" sz="2000" dirty="0">
                <a:ea typeface="微软雅黑" panose="020B0503020204020204" pitchFamily="34" charset="-122"/>
                <a:cs typeface="Arial" panose="020B0604020202020204" pitchFamily="34" charset="0"/>
              </a:rPr>
              <a:t>ML-based rejection strategy currently under development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8345E0F-B62F-ED76-A167-24FA0B148D7D}"/>
              </a:ext>
            </a:extLst>
          </p:cNvPr>
          <p:cNvSpPr txBox="1"/>
          <p:nvPr/>
        </p:nvSpPr>
        <p:spPr>
          <a:xfrm>
            <a:off x="6463295" y="2504133"/>
            <a:ext cx="2362629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1200" b="1" i="1" kern="100" dirty="0" err="1">
                <a:solidFill>
                  <a:schemeClr val="bg1"/>
                </a:solidFill>
                <a:latin typeface="Times New Roman" panose="02020603050405020304" pitchFamily="18" charset="0"/>
                <a:ea typeface="仿宋" panose="02010609060101010101" pitchFamily="49" charset="-122"/>
              </a:rPr>
              <a:t>Chin.Phys.C</a:t>
            </a:r>
            <a:r>
              <a:rPr lang="en-US" sz="1200" b="1" i="1" kern="100" dirty="0">
                <a:solidFill>
                  <a:schemeClr val="bg1"/>
                </a:solidFill>
                <a:latin typeface="Times New Roman" panose="02020603050405020304" pitchFamily="18" charset="0"/>
                <a:ea typeface="仿宋" panose="02010609060101010101" pitchFamily="49" charset="-122"/>
              </a:rPr>
              <a:t> 50 (2026) 4, 043001</a:t>
            </a:r>
            <a:endParaRPr lang="zh-CN" altLang="en-US" sz="1200" b="1" i="1" kern="100" dirty="0">
              <a:solidFill>
                <a:schemeClr val="bg1"/>
              </a:solidFill>
              <a:latin typeface="Times New Roman" panose="02020603050405020304" pitchFamily="18" charset="0"/>
              <a:ea typeface="仿宋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C2C0102-1FEC-4684-BB5C-9BCB94958C95}"/>
              </a:ext>
            </a:extLst>
          </p:cNvPr>
          <p:cNvSpPr txBox="1"/>
          <p:nvPr/>
        </p:nvSpPr>
        <p:spPr>
          <a:xfrm>
            <a:off x="4600575" y="3307421"/>
            <a:ext cx="2312870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b="1" i="1" kern="100">
                <a:latin typeface="Times New Roman" panose="02020603050405020304" pitchFamily="18" charset="0"/>
                <a:ea typeface="仿宋" panose="02010609060101010101" pitchFamily="49" charset="-122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</a:rPr>
              <a:t>Chin. Phys. C 41</a:t>
            </a:r>
            <a:r>
              <a:rPr lang="zh-CN" altLang="en-US" dirty="0">
                <a:solidFill>
                  <a:schemeClr val="bg1"/>
                </a:solidFill>
              </a:rPr>
              <a:t> </a:t>
            </a:r>
            <a:r>
              <a:rPr lang="en-US" altLang="zh-CN" dirty="0">
                <a:solidFill>
                  <a:schemeClr val="bg1"/>
                </a:solidFill>
              </a:rPr>
              <a:t>(2017) 053001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B721B79-C603-4ED0-BFD7-29243D26A1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9340480" y="3655791"/>
            <a:ext cx="2186766" cy="318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52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Development of </a:t>
            </a:r>
            <a:r>
              <a:rPr lang="en-US" altLang="zh-CN" dirty="0" err="1"/>
              <a:t>Te</a:t>
            </a:r>
            <a:r>
              <a:rPr lang="en-US" altLang="zh-CN" dirty="0"/>
              <a:t>-LS based on JUNO LS Formulation at IHEP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5" name="矩形: 圆角 14">
            <a:extLst>
              <a:ext uri="{FF2B5EF4-FFF2-40B4-BE49-F238E27FC236}">
                <a16:creationId xmlns:a16="http://schemas.microsoft.com/office/drawing/2014/main" id="{D592A12C-BF43-4D36-9434-997A809C8F65}"/>
              </a:ext>
            </a:extLst>
          </p:cNvPr>
          <p:cNvSpPr/>
          <p:nvPr/>
        </p:nvSpPr>
        <p:spPr>
          <a:xfrm>
            <a:off x="1628876" y="3151267"/>
            <a:ext cx="10029308" cy="2201924"/>
          </a:xfrm>
          <a:prstGeom prst="roundRect">
            <a:avLst>
              <a:gd name="adj" fmla="val 8369"/>
            </a:avLst>
          </a:prstGeom>
          <a:solidFill>
            <a:srgbClr val="99FF66">
              <a:alpha val="20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F65381B2-2FAC-4A02-D359-8C017CF81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885" y="1505217"/>
            <a:ext cx="4364037" cy="157994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en-US" altLang="zh-CN" sz="2200" b="1" dirty="0">
                <a:cs typeface="Arial" panose="020B0604020202020204" pitchFamily="34" charset="0"/>
              </a:rPr>
              <a:t>A one-step synthesis</a:t>
            </a:r>
            <a:r>
              <a:rPr lang="zh-CN" altLang="en-US" sz="2200" b="1" dirty="0">
                <a:cs typeface="Arial" panose="020B0604020202020204" pitchFamily="34" charset="0"/>
              </a:rPr>
              <a:t>：</a:t>
            </a:r>
            <a:endParaRPr lang="en-US" altLang="zh-CN" sz="2200" b="1" dirty="0">
              <a:cs typeface="Arial" panose="020B0604020202020204" pitchFamily="34" charset="0"/>
            </a:endParaRPr>
          </a:p>
          <a:p>
            <a:pPr marL="0" indent="0" algn="ctr">
              <a:spcBef>
                <a:spcPts val="600"/>
              </a:spcBef>
              <a:buNone/>
            </a:pPr>
            <a:r>
              <a:rPr lang="en-US" altLang="zh-CN" sz="1800" dirty="0" err="1">
                <a:cs typeface="Arial" panose="020B0604020202020204" pitchFamily="34" charset="0"/>
              </a:rPr>
              <a:t>TeA</a:t>
            </a:r>
            <a:r>
              <a:rPr lang="en-US" altLang="zh-CN" sz="1800" dirty="0">
                <a:cs typeface="Arial" panose="020B0604020202020204" pitchFamily="34" charset="0"/>
              </a:rPr>
              <a:t> + HD </a:t>
            </a:r>
            <a:r>
              <a:rPr lang="zh-CN" altLang="en-US" sz="1800" dirty="0">
                <a:cs typeface="Arial" panose="020B0604020202020204" pitchFamily="34" charset="0"/>
              </a:rPr>
              <a:t>→</a:t>
            </a:r>
            <a:r>
              <a:rPr lang="en-US" altLang="zh-CN" sz="1800" dirty="0"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cs typeface="Arial" panose="020B0604020202020204" pitchFamily="34" charset="0"/>
              </a:rPr>
              <a:t>Te</a:t>
            </a:r>
            <a:r>
              <a:rPr lang="en-US" altLang="zh-CN" sz="1800" dirty="0">
                <a:cs typeface="Arial" panose="020B0604020202020204" pitchFamily="34" charset="0"/>
              </a:rPr>
              <a:t>-HD + H</a:t>
            </a:r>
            <a:r>
              <a:rPr lang="en-US" altLang="zh-CN" sz="1800" baseline="-25000" dirty="0">
                <a:cs typeface="Arial" panose="020B0604020202020204" pitchFamily="34" charset="0"/>
              </a:rPr>
              <a:t>2</a:t>
            </a:r>
            <a:r>
              <a:rPr lang="en-US" altLang="zh-CN" sz="1800" dirty="0">
                <a:cs typeface="Arial" panose="020B0604020202020204" pitchFamily="34" charset="0"/>
              </a:rPr>
              <a:t>O</a:t>
            </a:r>
            <a:endParaRPr lang="en-US" altLang="zh-CN" sz="2400" dirty="0">
              <a:cs typeface="Arial" panose="020B0604020202020204" pitchFamily="34" charset="0"/>
            </a:endParaRPr>
          </a:p>
          <a:p>
            <a:pPr lvl="1">
              <a:spcBef>
                <a:spcPts val="600"/>
              </a:spcBef>
            </a:pPr>
            <a:r>
              <a:rPr lang="en-US" altLang="zh-CN" sz="1800" dirty="0" err="1">
                <a:cs typeface="Arial" panose="020B0604020202020204" pitchFamily="34" charset="0"/>
              </a:rPr>
              <a:t>TeA</a:t>
            </a:r>
            <a:r>
              <a:rPr lang="en-US" altLang="zh-CN" sz="1800" dirty="0">
                <a:cs typeface="Arial" panose="020B0604020202020204" pitchFamily="34" charset="0"/>
              </a:rPr>
              <a:t>: Telluric Acid ; HD: 1,2-hexanediol</a:t>
            </a:r>
          </a:p>
          <a:p>
            <a:pPr lvl="1">
              <a:spcBef>
                <a:spcPts val="600"/>
              </a:spcBef>
            </a:pPr>
            <a:r>
              <a:rPr lang="en-US" altLang="zh-CN" sz="1800" dirty="0">
                <a:cs typeface="Arial" panose="020B0604020202020204" pitchFamily="34" charset="0"/>
              </a:rPr>
              <a:t>Six-carbon chain enables </a:t>
            </a:r>
            <a:r>
              <a:rPr lang="en-US" altLang="zh-CN" sz="1800" dirty="0" err="1">
                <a:cs typeface="Arial" panose="020B0604020202020204" pitchFamily="34" charset="0"/>
              </a:rPr>
              <a:t>Te</a:t>
            </a:r>
            <a:r>
              <a:rPr lang="en-US" altLang="zh-CN" sz="1800" dirty="0">
                <a:cs typeface="Arial" panose="020B0604020202020204" pitchFamily="34" charset="0"/>
              </a:rPr>
              <a:t>-HD to be fully miscible with LAB 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6233F36-2901-470A-8A34-27C097A35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3175" y="5330666"/>
            <a:ext cx="1690124" cy="1500441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3CFA15FE-5CB0-4128-AF88-D29AD73C3B19}"/>
              </a:ext>
            </a:extLst>
          </p:cNvPr>
          <p:cNvSpPr txBox="1">
            <a:spLocks/>
          </p:cNvSpPr>
          <p:nvPr/>
        </p:nvSpPr>
        <p:spPr>
          <a:xfrm>
            <a:off x="4835871" y="1352704"/>
            <a:ext cx="6565505" cy="17679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US" altLang="zh-CN" sz="2200" b="1" dirty="0">
                <a:latin typeface="Arial" panose="020B0604020202020204" pitchFamily="34" charset="0"/>
                <a:cs typeface="Arial" panose="020B0604020202020204" pitchFamily="34" charset="0"/>
              </a:rPr>
              <a:t>Two approaches</a:t>
            </a:r>
            <a:r>
              <a:rPr lang="en-US" altLang="zh-CN" sz="2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Azeotropic Distillation Approach </a:t>
            </a:r>
            <a:r>
              <a:rPr lang="en-US" altLang="zh-CN" sz="14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zh-CN" sz="1200" b="1" i="1" kern="100" dirty="0">
                <a:solidFill>
                  <a:schemeClr val="bg1"/>
                </a:solidFill>
                <a:highlight>
                  <a:srgbClr val="FFFF00"/>
                </a:highlight>
                <a:latin typeface="Arial" panose="020B0604020202020204" pitchFamily="34" charset="0"/>
                <a:ea typeface="仿宋" panose="02010609060101010101" pitchFamily="49" charset="-122"/>
                <a:cs typeface="Arial" panose="020B0604020202020204" pitchFamily="34" charset="0"/>
              </a:rPr>
              <a:t>NIM A 1049 (2023) 168111)</a:t>
            </a:r>
            <a:endParaRPr lang="en-US" altLang="zh-CN" sz="1800" b="1" dirty="0">
              <a:solidFill>
                <a:schemeClr val="bg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No added water + constant water removal </a:t>
            </a:r>
            <a:r>
              <a:rPr lang="zh-CN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STABLE </a:t>
            </a:r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-diol product</a:t>
            </a:r>
          </a:p>
          <a:p>
            <a:pPr lvl="1">
              <a:spcBef>
                <a:spcPts val="600"/>
              </a:spcBef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Room-Temperature Synthesis </a:t>
            </a:r>
            <a:r>
              <a:rPr lang="en-US" altLang="zh-CN" sz="14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l-PL" altLang="zh-CN" sz="1200" b="1" i="1" kern="100" dirty="0">
                <a:solidFill>
                  <a:schemeClr val="bg1"/>
                </a:solidFill>
                <a:highlight>
                  <a:srgbClr val="FFFF00"/>
                </a:highlight>
                <a:latin typeface="Arial" panose="020B0604020202020204" pitchFamily="34" charset="0"/>
                <a:ea typeface="仿宋" panose="02010609060101010101" pitchFamily="49" charset="-122"/>
                <a:cs typeface="Arial" panose="020B0604020202020204" pitchFamily="34" charset="0"/>
              </a:rPr>
              <a:t>NIM A 1088 (2026) 171531 </a:t>
            </a:r>
            <a:r>
              <a:rPr lang="en-US" altLang="zh-CN" sz="1200" b="1" i="1" kern="100" dirty="0">
                <a:solidFill>
                  <a:schemeClr val="bg1"/>
                </a:solidFill>
                <a:highlight>
                  <a:srgbClr val="FFFF00"/>
                </a:highlight>
                <a:latin typeface="Arial" panose="020B0604020202020204" pitchFamily="34" charset="0"/>
                <a:ea typeface="仿宋" panose="02010609060101010101" pitchFamily="49" charset="-122"/>
                <a:cs typeface="Arial" panose="020B0604020202020204" pitchFamily="34" charset="0"/>
              </a:rPr>
              <a:t>)</a:t>
            </a:r>
            <a:endParaRPr lang="en-US" altLang="zh-CN" sz="2000" b="1" dirty="0">
              <a:solidFill>
                <a:schemeClr val="bg1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Methanol-mediated synthesis at R.T., safer, low energy consumption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328C3408-8D2C-4FFC-94A8-4661F52A004D}"/>
              </a:ext>
            </a:extLst>
          </p:cNvPr>
          <p:cNvSpPr txBox="1">
            <a:spLocks/>
          </p:cNvSpPr>
          <p:nvPr/>
        </p:nvSpPr>
        <p:spPr>
          <a:xfrm>
            <a:off x="1399386" y="3365059"/>
            <a:ext cx="10258798" cy="191034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US" altLang="zh-CN" sz="2200" b="1" dirty="0">
                <a:latin typeface="Arial" panose="020B0604020202020204" pitchFamily="34" charset="0"/>
                <a:cs typeface="Arial" panose="020B0604020202020204" pitchFamily="34" charset="0"/>
              </a:rPr>
              <a:t>Promising performance of </a:t>
            </a:r>
            <a:r>
              <a:rPr lang="en-US" altLang="zh-CN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US" altLang="zh-CN" sz="2200" b="1" dirty="0">
                <a:latin typeface="Arial" panose="020B0604020202020204" pitchFamily="34" charset="0"/>
                <a:cs typeface="Arial" panose="020B0604020202020204" pitchFamily="34" charset="0"/>
              </a:rPr>
              <a:t>-LS</a:t>
            </a:r>
          </a:p>
          <a:p>
            <a:pPr lvl="1">
              <a:spcBef>
                <a:spcPts val="600"/>
              </a:spcBef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High </a:t>
            </a:r>
            <a:r>
              <a:rPr lang="en-US" altLang="zh-CN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 Solubility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5%</a:t>
            </a:r>
            <a:r>
              <a:rPr lang="en-US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800" dirty="0" err="1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 loading in JUNO LS</a:t>
            </a:r>
          </a:p>
          <a:p>
            <a:pPr lvl="1">
              <a:spcBef>
                <a:spcPts val="600"/>
              </a:spcBef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Favorable Transparency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Attenuation Length of 1% </a:t>
            </a:r>
            <a:r>
              <a:rPr lang="en-US" altLang="zh-CN" sz="1800" dirty="0" err="1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-LAB = </a:t>
            </a:r>
            <a:r>
              <a:rPr lang="en-US" altLang="zh-CN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20.1</a:t>
            </a: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± 1.1 </a:t>
            </a:r>
            <a:r>
              <a:rPr lang="en-US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  <a:p>
            <a:pPr lvl="1">
              <a:spcBef>
                <a:spcPts val="600"/>
              </a:spcBef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Solid Long-Term Stability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Spectral stability confirmed for &gt; </a:t>
            </a:r>
            <a:r>
              <a:rPr lang="en-US" altLang="zh-CN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years 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(0.6% loading) and &gt; </a:t>
            </a:r>
            <a:r>
              <a:rPr lang="en-US" altLang="zh-CN" sz="1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year 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(1% and 3% loading) to date</a:t>
            </a:r>
            <a:endParaRPr lang="en-US" altLang="zh-CN" sz="1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600"/>
              </a:spcBef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Relative Light Yield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80%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± 2%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 at 0.5% </a:t>
            </a:r>
            <a:r>
              <a:rPr lang="en-US" altLang="zh-CN" sz="1800" dirty="0" err="1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US" altLang="zh-CN" sz="1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700" dirty="0">
                <a:latin typeface="Arial" panose="020B0604020202020204" pitchFamily="34" charset="0"/>
                <a:cs typeface="Arial" panose="020B0604020202020204" pitchFamily="34" charset="0"/>
              </a:rPr>
              <a:t>loading  (vs. unloaded LS,</a:t>
            </a:r>
            <a:r>
              <a:rPr lang="zh-CN" alt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700" dirty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zh-CN" alt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700" dirty="0">
                <a:latin typeface="Arial" panose="020B0604020202020204" pitchFamily="34" charset="0"/>
                <a:cs typeface="Arial" panose="020B0604020202020204" pitchFamily="34" charset="0"/>
              </a:rPr>
              <a:t>development ongoing)</a:t>
            </a:r>
            <a:endParaRPr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: 圆角 3">
            <a:extLst>
              <a:ext uri="{FF2B5EF4-FFF2-40B4-BE49-F238E27FC236}">
                <a16:creationId xmlns:a16="http://schemas.microsoft.com/office/drawing/2014/main" id="{927F0AEB-BC59-4AB3-927C-41A515356A0E}"/>
              </a:ext>
            </a:extLst>
          </p:cNvPr>
          <p:cNvSpPr/>
          <p:nvPr/>
        </p:nvSpPr>
        <p:spPr>
          <a:xfrm>
            <a:off x="544893" y="1394488"/>
            <a:ext cx="4426899" cy="1767999"/>
          </a:xfrm>
          <a:prstGeom prst="roundRect">
            <a:avLst>
              <a:gd name="adj" fmla="val 1117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05B160D0-FD6A-4E41-9AC0-C533D0A74DF0}"/>
              </a:ext>
            </a:extLst>
          </p:cNvPr>
          <p:cNvSpPr txBox="1">
            <a:spLocks/>
          </p:cNvSpPr>
          <p:nvPr/>
        </p:nvSpPr>
        <p:spPr>
          <a:xfrm>
            <a:off x="432932" y="5356429"/>
            <a:ext cx="7849459" cy="150044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zh-CN" sz="2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plan</a:t>
            </a:r>
          </a:p>
          <a:p>
            <a:pPr lvl="1">
              <a:spcBef>
                <a:spcPts val="600"/>
              </a:spcBef>
            </a:pP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Continue to improve light yield</a:t>
            </a:r>
          </a:p>
          <a:p>
            <a:pPr lvl="1">
              <a:spcBef>
                <a:spcPts val="600"/>
              </a:spcBef>
            </a:pP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Radio-purification of raw materials</a:t>
            </a:r>
          </a:p>
          <a:p>
            <a:pPr lvl="1">
              <a:spcBef>
                <a:spcPts val="600"/>
              </a:spcBef>
            </a:pPr>
            <a:r>
              <a:rPr lang="nl-NL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20 ton Te-LS pilot detector in future: </a:t>
            </a:r>
            <a:r>
              <a:rPr lang="fr-FR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JUNO-OSIRIS </a:t>
            </a:r>
            <a:r>
              <a:rPr lang="fr-FR" altLang="zh-CN" sz="17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altLang="zh-CN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Eur. Phys. J. C (2021) 81:973</a:t>
            </a:r>
            <a:r>
              <a:rPr lang="fr-FR" altLang="zh-CN" sz="17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5C732E6-CA7B-49C4-8FCD-ADD93CA6628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177" y="3333332"/>
            <a:ext cx="789464" cy="87880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26C46F0-98F1-45A5-882E-F4A905A68CF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058" y="4455939"/>
            <a:ext cx="1289701" cy="81946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79208EC-1087-4B31-BCA8-BA030FDDF43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4084" y="5641070"/>
            <a:ext cx="1305432" cy="97869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箭头: 下 20">
            <a:extLst>
              <a:ext uri="{FF2B5EF4-FFF2-40B4-BE49-F238E27FC236}">
                <a16:creationId xmlns:a16="http://schemas.microsoft.com/office/drawing/2014/main" id="{2612B645-3698-431C-9FE6-E5648846303C}"/>
              </a:ext>
            </a:extLst>
          </p:cNvPr>
          <p:cNvSpPr/>
          <p:nvPr/>
        </p:nvSpPr>
        <p:spPr>
          <a:xfrm>
            <a:off x="3063704" y="2985196"/>
            <a:ext cx="360040" cy="360040"/>
          </a:xfrm>
          <a:prstGeom prst="downArrow">
            <a:avLst/>
          </a:prstGeom>
          <a:solidFill>
            <a:srgbClr val="92D050"/>
          </a:solidFill>
          <a:ln w="127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箭头: 下 21">
            <a:extLst>
              <a:ext uri="{FF2B5EF4-FFF2-40B4-BE49-F238E27FC236}">
                <a16:creationId xmlns:a16="http://schemas.microsoft.com/office/drawing/2014/main" id="{15BDEFA1-04DA-4C00-9098-6EE33B43B4EE}"/>
              </a:ext>
            </a:extLst>
          </p:cNvPr>
          <p:cNvSpPr/>
          <p:nvPr/>
        </p:nvSpPr>
        <p:spPr>
          <a:xfrm>
            <a:off x="8148585" y="2989866"/>
            <a:ext cx="360040" cy="360040"/>
          </a:xfrm>
          <a:prstGeom prst="downArrow">
            <a:avLst/>
          </a:prstGeom>
          <a:solidFill>
            <a:srgbClr val="92D050"/>
          </a:solidFill>
          <a:ln w="127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: 圆角 13">
            <a:extLst>
              <a:ext uri="{FF2B5EF4-FFF2-40B4-BE49-F238E27FC236}">
                <a16:creationId xmlns:a16="http://schemas.microsoft.com/office/drawing/2014/main" id="{C4186FCE-BAB6-482B-A97A-36BE20C7FE74}"/>
              </a:ext>
            </a:extLst>
          </p:cNvPr>
          <p:cNvSpPr/>
          <p:nvPr/>
        </p:nvSpPr>
        <p:spPr>
          <a:xfrm>
            <a:off x="5235708" y="1394488"/>
            <a:ext cx="6312736" cy="1767999"/>
          </a:xfrm>
          <a:prstGeom prst="roundRect">
            <a:avLst>
              <a:gd name="adj" fmla="val 836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88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Spallation backgrounds evaluation and rejection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1381125"/>
            <a:ext cx="8532725" cy="5095873"/>
          </a:xfrm>
        </p:spPr>
        <p:txBody>
          <a:bodyPr/>
          <a:lstStyle/>
          <a:p>
            <a:r>
              <a:rPr lang="en-US" altLang="zh-CN" dirty="0"/>
              <a:t>Crucial </a:t>
            </a:r>
            <a:r>
              <a:rPr lang="en-US" altLang="zh-CN" dirty="0" err="1"/>
              <a:t>bkg</a:t>
            </a:r>
            <a:r>
              <a:rPr lang="en-US" altLang="zh-CN" dirty="0"/>
              <a:t> at JUNO: Muon spallation</a:t>
            </a:r>
            <a:r>
              <a:rPr lang="zh-CN" altLang="en-US" dirty="0"/>
              <a:t> </a:t>
            </a:r>
            <a:r>
              <a:rPr lang="en-US" altLang="zh-CN" dirty="0"/>
              <a:t>isotopes from </a:t>
            </a:r>
            <a:r>
              <a:rPr lang="en-US" altLang="zh-CN" dirty="0" err="1"/>
              <a:t>Te</a:t>
            </a:r>
            <a:endParaRPr lang="en-US" altLang="zh-CN" dirty="0"/>
          </a:p>
          <a:p>
            <a:r>
              <a:rPr lang="en-US" altLang="zh-CN" dirty="0"/>
              <a:t>Isotope yield calculation with FLUKA and GEANT</a:t>
            </a:r>
          </a:p>
          <a:p>
            <a:pPr lvl="1"/>
            <a:r>
              <a:rPr lang="en-US" altLang="zh-CN" dirty="0"/>
              <a:t>Variations among models</a:t>
            </a:r>
          </a:p>
          <a:p>
            <a:pPr lvl="1"/>
            <a:r>
              <a:rPr lang="en-US" altLang="zh-CN" dirty="0"/>
              <a:t>Identification of major long lived isotopes </a:t>
            </a:r>
          </a:p>
          <a:p>
            <a:r>
              <a:rPr lang="en-US" altLang="zh-CN" dirty="0"/>
              <a:t>ML background rejection techniques development using muon, spallation products &amp; event topology info</a:t>
            </a:r>
          </a:p>
          <a:p>
            <a:r>
              <a:rPr lang="en-US" altLang="zh-CN" dirty="0">
                <a:solidFill>
                  <a:srgbClr val="FFFF00"/>
                </a:solidFill>
              </a:rPr>
              <a:t>Same evaluation for </a:t>
            </a:r>
            <a:r>
              <a:rPr lang="en-US" altLang="zh-CN" dirty="0" err="1">
                <a:solidFill>
                  <a:srgbClr val="FFFF00"/>
                </a:solidFill>
              </a:rPr>
              <a:t>Xe</a:t>
            </a:r>
            <a:r>
              <a:rPr lang="en-US" altLang="zh-CN" dirty="0">
                <a:solidFill>
                  <a:srgbClr val="FFFF00"/>
                </a:solidFill>
              </a:rPr>
              <a:t>-loading ongoing</a:t>
            </a:r>
          </a:p>
          <a:p>
            <a:r>
              <a:rPr lang="en-US" altLang="zh-CN" dirty="0"/>
              <a:t>Plan to update sensitivity evaluation with latest detector understanding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E78E8FC-5D5A-24C0-CF32-0486115AB4A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986" y="3416968"/>
            <a:ext cx="2476853" cy="3330990"/>
          </a:xfrm>
          <a:prstGeom prst="rect">
            <a:avLst/>
          </a:prstGeom>
        </p:spPr>
      </p:pic>
      <p:pic>
        <p:nvPicPr>
          <p:cNvPr id="6" name="内容占位符 4">
            <a:extLst>
              <a:ext uri="{FF2B5EF4-FFF2-40B4-BE49-F238E27FC236}">
                <a16:creationId xmlns:a16="http://schemas.microsoft.com/office/drawing/2014/main" id="{537B5DCA-0F8D-1EF7-1674-522AF4018F6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829" y="4657609"/>
            <a:ext cx="2976074" cy="209034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C160E2B-A639-AE89-2715-DEAD73B7D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4489" y="1386039"/>
            <a:ext cx="2453920" cy="196564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DE2FF78-E393-7C7D-D37B-1CBDFD0A4E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7012" y="4657609"/>
            <a:ext cx="2213934" cy="209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99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57330E09-F151-444F-A6BF-36BE4B664E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Thank you!</a:t>
            </a:r>
            <a:endParaRPr lang="en-US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2D170FF8-C148-4602-B70F-36D01C5816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1BDF689-D614-4F39-9A0E-D3C053483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81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Technological matureness</a:t>
            </a:r>
          </a:p>
        </p:txBody>
      </p:sp>
      <p:graphicFrame>
        <p:nvGraphicFramePr>
          <p:cNvPr id="5" name="表格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9791639"/>
              </p:ext>
            </p:extLst>
          </p:nvPr>
        </p:nvGraphicFramePr>
        <p:xfrm>
          <a:off x="822912" y="1375422"/>
          <a:ext cx="108204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0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9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8791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Best now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Challenge level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8791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</a:t>
                      </a:r>
                      <a:r>
                        <a:rPr lang="en-US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bkg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cryostat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background 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528721"/>
                  </a:ext>
                </a:extLst>
              </a:tr>
              <a:tr h="348791"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LXe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 m x 2.7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 m x 1.2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091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Photosensor array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m</a:t>
                      </a:r>
                      <a:r>
                        <a:rPr lang="en-US" sz="2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high QE, low noises, 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m</a:t>
                      </a:r>
                      <a:r>
                        <a:rPr lang="en-US" sz="2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R11410 3” PMT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091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Readout electronics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Cold</a:t>
                      </a:r>
                      <a:r>
                        <a:rPr lang="zh-CN" alt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  <a:r>
                        <a:rPr lang="zh-CN" alt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</a:t>
                      </a:r>
                      <a:r>
                        <a:rPr lang="zh-CN" alt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background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Custom digitizers 500 M</a:t>
                      </a:r>
                      <a:r>
                        <a:rPr lang="en-US" altLang="zh-CN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S/s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791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Energy res. @ 2.5 MeV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791">
                <a:tc>
                  <a:txBody>
                    <a:bodyPr/>
                    <a:lstStyle/>
                    <a:p>
                      <a:r>
                        <a:rPr lang="en-US" sz="2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 background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 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 ppt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</a:t>
                      </a:r>
                      <a:r>
                        <a:rPr lang="en-US" altLang="zh-CN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791">
                <a:tc>
                  <a:txBody>
                    <a:bodyPr/>
                    <a:lstStyle/>
                    <a:p>
                      <a:r>
                        <a:rPr lang="en-US" sz="2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Rn background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 </a:t>
                      </a:r>
                      <a:r>
                        <a:rPr lang="en-US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uBq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uBq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3252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Cryogenics </a:t>
                      </a:r>
                      <a:r>
                        <a:rPr lang="zh-CN" alt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&amp;</a:t>
                      </a:r>
                      <a:r>
                        <a:rPr lang="en-US" altLang="zh-CN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recirculation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 slpm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 slpm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6FB71-4B05-43D7-9038-94F1707EF96E}" type="slidenum">
              <a:rPr lang="en-US" smtClean="0"/>
              <a:t>43</a:t>
            </a:fld>
            <a:endParaRPr 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754356" y="5862981"/>
            <a:ext cx="10683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advantage: </a:t>
            </a:r>
            <a:r>
              <a:rPr lang="en-US" sz="2400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PandaX</a:t>
            </a: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will be continuously upgraded, so technological levels will be improved along the way and be tested in real experiment!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e9cac50b-ad10-4618-bdbe-d129d4d99ea9}"/>
  <p:tag name="TABLE_SKINIDX" val="3"/>
  <p:tag name="TABLE_ENCOLOR" val="#5CA2F9"/>
  <p:tag name="TABLE_ENDDRAG_ORIGIN_RECT" val="581*216"/>
  <p:tag name="TABLE_ENDDRAG_RECT" val="5*308*581*216"/>
</p:tagLst>
</file>

<file path=ppt/theme/theme1.xml><?xml version="1.0" encoding="utf-8"?>
<a:theme xmlns:a="http://schemas.openxmlformats.org/drawingml/2006/main" name="水汽尾迹">
  <a:themeElements>
    <a:clrScheme name="水汽尾迹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水汽尾迹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水汽尾迹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水汽尾迹</Template>
  <TotalTime>54908</TotalTime>
  <Words>1713</Words>
  <Application>Microsoft Office PowerPoint</Application>
  <PresentationFormat>宽屏</PresentationFormat>
  <Paragraphs>355</Paragraphs>
  <Slides>43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60" baseType="lpstr">
      <vt:lpstr>HYQiHei-75W</vt:lpstr>
      <vt:lpstr>Lato</vt:lpstr>
      <vt:lpstr>Microsoft YaHei UI</vt:lpstr>
      <vt:lpstr>等线</vt:lpstr>
      <vt:lpstr>仿宋</vt:lpstr>
      <vt:lpstr>黑体</vt:lpstr>
      <vt:lpstr>楷体</vt:lpstr>
      <vt:lpstr>SimSun</vt:lpstr>
      <vt:lpstr>SimSun</vt:lpstr>
      <vt:lpstr>微软雅黑</vt:lpstr>
      <vt:lpstr>Arial</vt:lpstr>
      <vt:lpstr>Calibri</vt:lpstr>
      <vt:lpstr>Century Gothic</vt:lpstr>
      <vt:lpstr>Symbol</vt:lpstr>
      <vt:lpstr>Times New Roman</vt:lpstr>
      <vt:lpstr>Wingdings</vt:lpstr>
      <vt:lpstr>水汽尾迹</vt:lpstr>
      <vt:lpstr>PowerPoint 演示文稿</vt:lpstr>
      <vt:lpstr>A difficult task</vt:lpstr>
      <vt:lpstr>Outline</vt:lpstr>
      <vt:lpstr>2010: DM - Low Hanging Fruit? </vt:lpstr>
      <vt:lpstr>The big three</vt:lpstr>
      <vt:lpstr>China Jinping Underground Laboratory (CJPL, 2009-)</vt:lpstr>
      <vt:lpstr>CJPL-II: National Major Facility (2024-now)</vt:lpstr>
      <vt:lpstr>PowerPoint 演示文稿</vt:lpstr>
      <vt:lpstr>PandaX scientific mission: dark matter and neutrinos</vt:lpstr>
      <vt:lpstr>PowerPoint 演示文稿</vt:lpstr>
      <vt:lpstr>Recent highlights</vt:lpstr>
      <vt:lpstr>Outline</vt:lpstr>
      <vt:lpstr>Difficulty in this business (and particle physics, in general) </vt:lpstr>
      <vt:lpstr>Honest assessment of PandaX</vt:lpstr>
      <vt:lpstr>Three pillars in PandaX-4T</vt:lpstr>
      <vt:lpstr>Funding situation in China</vt:lpstr>
      <vt:lpstr>Outline</vt:lpstr>
      <vt:lpstr>PandaX-20T/40T</vt:lpstr>
      <vt:lpstr>PowerPoint 演示文稿</vt:lpstr>
      <vt:lpstr>PandaX-20T basics</vt:lpstr>
      <vt:lpstr>Ti Cryostat</vt:lpstr>
      <vt:lpstr>Time projection chamber(s)</vt:lpstr>
      <vt:lpstr>Photosensors</vt:lpstr>
      <vt:lpstr>500 MS/sDigitizers</vt:lpstr>
      <vt:lpstr>Cryogenics and recirculation</vt:lpstr>
      <vt:lpstr>Liquid xenon storage and handling</vt:lpstr>
      <vt:lpstr>Distillation towers (Kr/Ar, Rn)</vt:lpstr>
      <vt:lpstr>Transporting xenon to CJPL</vt:lpstr>
      <vt:lpstr>Lab infrastructure construction</vt:lpstr>
      <vt:lpstr>Near future</vt:lpstr>
      <vt:lpstr>Baseline scientific potential of 20T</vt:lpstr>
      <vt:lpstr>PandaX-40T</vt:lpstr>
      <vt:lpstr>Possible points of international collaboration (20T+)</vt:lpstr>
      <vt:lpstr>Beyond 20T (personal wild thoughts)</vt:lpstr>
      <vt:lpstr>Isotopic enrichment?</vt:lpstr>
      <vt:lpstr>Unique advantage of natural xenon detector: Xe136-&gt;Ba136*</vt:lpstr>
      <vt:lpstr>Outline</vt:lpstr>
      <vt:lpstr>JUNO-</vt:lpstr>
      <vt:lpstr>JUNO’s potential on 0νββ searches</vt:lpstr>
      <vt:lpstr>Development of Te-LS based on JUNO LS Formulation at IHEP</vt:lpstr>
      <vt:lpstr>Spallation backgrounds evaluation and rejection</vt:lpstr>
      <vt:lpstr>Thank you!</vt:lpstr>
      <vt:lpstr>Technological matureness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dark matter direct detection</dc:title>
  <dc:creator>Jianglai Liu</dc:creator>
  <cp:lastModifiedBy>lenovo</cp:lastModifiedBy>
  <cp:revision>671</cp:revision>
  <dcterms:created xsi:type="dcterms:W3CDTF">2022-01-02T13:52:13Z</dcterms:created>
  <dcterms:modified xsi:type="dcterms:W3CDTF">2026-09-15T07:11:30Z</dcterms:modified>
</cp:coreProperties>
</file>