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0" r:id="rId5"/>
    <p:sldId id="258" r:id="rId6"/>
    <p:sldId id="261" r:id="rId7"/>
    <p:sldId id="266" r:id="rId8"/>
    <p:sldId id="265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8964B-C5F7-4E3B-BB4E-BDB3B6A6A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295293-A0A5-411C-A812-14940DCF4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B42FA-5929-47C5-B068-A51980452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346CE-B1FE-4A6C-8E6B-786C1C5EC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9AC2A-B713-45B9-A3E2-061D85C3C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524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865FE-48FF-42E9-BD0A-49C777969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DDE89B-9241-4E2E-B5B3-DC39E1640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1BD63-A13A-46BB-94B3-06C292FDF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DB17B-E3B9-48BC-BF4A-8DABA00C5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56709-036B-469D-97BF-122BB617C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645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285A7B-DC0B-4DFA-BA18-320BFFC180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52B6DA-85F1-4341-89D8-790C239B11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EA9F9-8083-4FFE-815D-C284905F2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783CF-0886-4467-BA6C-93C28CAF9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C4519-461F-4F39-98D6-1A92B30E1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793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3240"/>
            <a:ext cx="12201480" cy="1687320"/>
          </a:xfrm>
          <a:prstGeom prst="rect">
            <a:avLst/>
          </a:prstGeom>
          <a:solidFill>
            <a:srgbClr val="391B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pic>
        <p:nvPicPr>
          <p:cNvPr id="23" name="Picture 9"/>
          <p:cNvPicPr/>
          <p:nvPr/>
        </p:nvPicPr>
        <p:blipFill>
          <a:blip r:embed="rId2"/>
          <a:stretch/>
        </p:blipFill>
        <p:spPr>
          <a:xfrm>
            <a:off x="161640" y="5991120"/>
            <a:ext cx="1962720" cy="73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GB" sz="4000" b="1" u="none" strike="noStrike">
                <a:solidFill>
                  <a:srgbClr val="A3BA3A"/>
                </a:solidFill>
                <a:effectLst/>
                <a:uFillTx/>
                <a:latin typeface="Arial"/>
              </a:rPr>
              <a:t>Click to edit Master title style</a:t>
            </a:r>
            <a:endParaRPr lang="en-US" sz="4000" b="1" u="none" strike="noStrike">
              <a:solidFill>
                <a:srgbClr val="A3BA3A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  <a:def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  <a:def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2147"/>
              </a:buClr>
              <a:buFont typeface="Arial"/>
              <a:buChar char="•"/>
            </a:pPr>
            <a:r>
              <a:rPr lang="en-GB" sz="2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Click to edit Master text styles</a:t>
            </a:r>
            <a:endParaRPr lang="en-US" sz="2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4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Second level</a:t>
            </a:r>
            <a:endParaRPr lang="en-US" sz="24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20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Third level</a:t>
            </a:r>
            <a:endParaRPr lang="en-US" sz="20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Fourth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2147"/>
              </a:buClr>
              <a:buFont typeface="Arial"/>
              <a:buChar char="•"/>
            </a:pPr>
            <a:r>
              <a:rPr lang="en-GB" sz="1800" b="0" u="none" strike="noStrike">
                <a:solidFill>
                  <a:srgbClr val="002147"/>
                </a:solidFill>
                <a:effectLst/>
                <a:uFillTx/>
                <a:latin typeface="Arial"/>
              </a:rPr>
              <a:t>Fifth level</a:t>
            </a:r>
            <a:endParaRPr lang="en-US" sz="1800" b="0" u="none" strike="noStrike">
              <a:solidFill>
                <a:srgbClr val="002147"/>
              </a:solidFill>
              <a:effectLst/>
              <a:uFillTx/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28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D05A773-D16D-428A-9C4D-503A711FC416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en-GB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5234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9B2C6-58B3-417B-837B-73AAF42A8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8131F-F9F5-42C0-AB70-0F1A86BD2F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DF0DF-B89E-49B7-8BDE-32D94A1DA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49628-A229-4CBF-808E-3ABDC573A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5605A-60DE-4F3E-B3A0-F8F60C59C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26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AD5E8-A486-4B94-B72C-479858508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0BD73-9C7B-4E41-831F-6AB7BFC01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D0456-E683-4DEE-A11B-B5C6BA4F0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F83B8-41E0-442E-926E-752DB06B7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28481-EE63-4CB5-AE5B-09CEC390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926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4690A-CBC6-41BF-A1F4-AFD14A56D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BAB2E-E9DA-4419-B1A4-3C91AF1614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470C9D-45A3-4754-9CD8-5DB24F0A4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27CF5-5572-426C-8313-E977E19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2B786B-417E-485F-BB77-6A2C53CCE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838037-02EE-4671-878C-03E035802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77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26E90-9B6E-4F29-9994-3CAF09C74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11F392-74D4-4357-AAC1-C00AF8D4B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6779F7-9E5E-4019-9755-7C87C33858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9BB221-E829-4CF5-B1F2-C183EA9B36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A95876-C846-4229-B8F8-210CEC7A71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220A1B-4C06-4F7D-804D-63166A1B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1BA87D-0BD4-4F33-87CE-7C35F4C4D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3A5D56-F61A-4037-AC8D-A5DDFDBB3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36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E692F-B98B-48D5-B5DB-DDDA08685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DC858B-BEAB-414D-8AE3-0DE0D1301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084DAF-EA69-41B2-AC43-439B802B0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52B47-2C47-4122-9DC8-2414F426F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27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F7C5FE-8B93-40DA-AFCE-1B026F659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E58B60-1150-490B-8D70-05736ECB3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FDF68-E3F2-4383-9186-1926679FE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751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036B4-2CFA-4827-811E-32A6CA8D8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67328-732E-4AB1-9CEB-F3BD942ED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1AEB97-7F3D-4DB0-9275-10DAE99B18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74926E-13D8-40E0-A514-593C04BD0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BDC56D-585C-4D6E-A6DE-3981D4C0F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69212E-B26F-4316-A11A-57F0C5510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690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29E90-C444-479B-B0EC-2FD5FF513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4C42A9-D3AA-488B-B54A-6AB7D2124F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A75602-6EE0-4FC2-827A-840991A67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FA3B3-D9AF-4ECF-9FB8-FB6D629A5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CF314B-EE61-4D91-BAF7-ED578CF4A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3DA12C-9D70-4DA0-9FA0-572864B6D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E2EA53-65C4-4E41-A9A7-366A26CC0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00B86F-7363-4565-898D-D189233FB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C14BA-D755-4AC3-9FFB-365839763D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4D50F-9B37-47BA-A6E3-62FCC329DB71}" type="datetimeFigureOut">
              <a:rPr lang="en-GB" smtClean="0"/>
              <a:t>30/06/2026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3AC50-50B7-444A-B235-F5C75BBE3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4FED3-5F3A-41B2-9A4F-329034AA8D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C2D10-9367-4995-8216-C0698D8738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46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2"/>
          <p:cNvSpPr/>
          <p:nvPr/>
        </p:nvSpPr>
        <p:spPr>
          <a:xfrm>
            <a:off x="0" y="5528520"/>
            <a:ext cx="12191760" cy="13291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82" name="Picture 4"/>
          <p:cNvPicPr/>
          <p:nvPr/>
        </p:nvPicPr>
        <p:blipFill>
          <a:blip r:embed="rId2"/>
          <a:stretch/>
        </p:blipFill>
        <p:spPr>
          <a:xfrm>
            <a:off x="-107640" y="-60480"/>
            <a:ext cx="12407040" cy="697896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ancaster University Ranking 2024 - Education Republic">
            <a:extLst>
              <a:ext uri="{FF2B5EF4-FFF2-40B4-BE49-F238E27FC236}">
                <a16:creationId xmlns:a16="http://schemas.microsoft.com/office/drawing/2014/main" id="{14523BCE-7F8B-488D-BA39-FFD9EA7BC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7" y="1713503"/>
            <a:ext cx="11704882" cy="390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ancaster-University-logo - Physics World">
            <a:extLst>
              <a:ext uri="{FF2B5EF4-FFF2-40B4-BE49-F238E27FC236}">
                <a16:creationId xmlns:a16="http://schemas.microsoft.com/office/drawing/2014/main" id="{99306271-B45C-41D5-9A32-4AD0A5255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7" y="665260"/>
            <a:ext cx="3349404" cy="127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AD0C76-5429-4782-A76A-5004857F6428}"/>
              </a:ext>
            </a:extLst>
          </p:cNvPr>
          <p:cNvSpPr txBox="1"/>
          <p:nvPr/>
        </p:nvSpPr>
        <p:spPr>
          <a:xfrm>
            <a:off x="6472361" y="5808238"/>
            <a:ext cx="4195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Students: 18,000       (5,000 postgraduates)</a:t>
            </a:r>
            <a:endParaRPr lang="en-GB" dirty="0"/>
          </a:p>
          <a:p>
            <a:r>
              <a:rPr lang="en-GB" dirty="0"/>
              <a:t>In top 10 of most league tables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D4E566-6357-47B3-9A95-74236BC4A06A}"/>
              </a:ext>
            </a:extLst>
          </p:cNvPr>
          <p:cNvSpPr txBox="1"/>
          <p:nvPr/>
        </p:nvSpPr>
        <p:spPr>
          <a:xfrm>
            <a:off x="455186" y="5623572"/>
            <a:ext cx="1766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Established 1964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400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chool of Engineering at Lancaster University / John McAslan + Partners ...">
            <a:extLst>
              <a:ext uri="{FF2B5EF4-FFF2-40B4-BE49-F238E27FC236}">
                <a16:creationId xmlns:a16="http://schemas.microsoft.com/office/drawing/2014/main" id="{508AD0DA-F4A4-42C0-B209-9A2747ACE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501" y="880557"/>
            <a:ext cx="3615716" cy="246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araday building hi-res stock photography and images - Alamy">
            <a:extLst>
              <a:ext uri="{FF2B5EF4-FFF2-40B4-BE49-F238E27FC236}">
                <a16:creationId xmlns:a16="http://schemas.microsoft.com/office/drawing/2014/main" id="{CEE31E0A-D592-4DDB-A178-B800043905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08"/>
          <a:stretch/>
        </p:blipFill>
        <p:spPr bwMode="auto">
          <a:xfrm>
            <a:off x="1100870" y="871071"/>
            <a:ext cx="3921898" cy="249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CC3332-9694-4D44-9114-5DC501353B40}"/>
              </a:ext>
            </a:extLst>
          </p:cNvPr>
          <p:cNvSpPr txBox="1"/>
          <p:nvPr/>
        </p:nvSpPr>
        <p:spPr>
          <a:xfrm>
            <a:off x="7980256" y="401087"/>
            <a:ext cx="2296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School of engineering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1E6457-62F3-493A-AB8A-32CAEDF74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2604" y="2605586"/>
            <a:ext cx="2967510" cy="24640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DB96B3-3F93-4E7E-8B06-AC3F7F2D41EB}"/>
              </a:ext>
            </a:extLst>
          </p:cNvPr>
          <p:cNvSpPr txBox="1"/>
          <p:nvPr/>
        </p:nvSpPr>
        <p:spPr>
          <a:xfrm>
            <a:off x="1208598" y="357808"/>
            <a:ext cx="334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School of Physics and Astronomy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E03280-A937-488A-B9E4-4CEB6691B52C}"/>
              </a:ext>
            </a:extLst>
          </p:cNvPr>
          <p:cNvSpPr txBox="1"/>
          <p:nvPr/>
        </p:nvSpPr>
        <p:spPr>
          <a:xfrm>
            <a:off x="1975422" y="5591799"/>
            <a:ext cx="35649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55 Academics</a:t>
            </a:r>
          </a:p>
          <a:p>
            <a:r>
              <a:rPr lang="en-US" dirty="0"/>
              <a:t>170 undergraduate intake each year</a:t>
            </a:r>
          </a:p>
          <a:p>
            <a:endParaRPr lang="en-US" dirty="0"/>
          </a:p>
          <a:p>
            <a:r>
              <a:rPr lang="en-US" dirty="0"/>
              <a:t>£10-12M research income p.a.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933751-AAAB-47A7-BD8D-1C4268003D39}"/>
              </a:ext>
            </a:extLst>
          </p:cNvPr>
          <p:cNvSpPr txBox="1"/>
          <p:nvPr/>
        </p:nvSpPr>
        <p:spPr>
          <a:xfrm>
            <a:off x="445275" y="3511895"/>
            <a:ext cx="259545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Experimental Particle Physics</a:t>
            </a: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Accelerator Physics</a:t>
            </a:r>
          </a:p>
          <a:p>
            <a:endParaRPr lang="en-US" sz="1600" dirty="0"/>
          </a:p>
          <a:p>
            <a:r>
              <a:rPr lang="en-US" sz="1600" dirty="0"/>
              <a:t>Observational Astrophysics</a:t>
            </a:r>
          </a:p>
          <a:p>
            <a:r>
              <a:rPr lang="en-US" sz="1600" dirty="0"/>
              <a:t>Theoretical Cosmology</a:t>
            </a:r>
          </a:p>
          <a:p>
            <a:r>
              <a:rPr lang="en-US" sz="1600" dirty="0"/>
              <a:t>Space and Planetary physics</a:t>
            </a:r>
          </a:p>
          <a:p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41C5ED-303D-43AE-B674-A488EFEF2C87}"/>
              </a:ext>
            </a:extLst>
          </p:cNvPr>
          <p:cNvSpPr txBox="1"/>
          <p:nvPr/>
        </p:nvSpPr>
        <p:spPr>
          <a:xfrm>
            <a:off x="3877256" y="3490037"/>
            <a:ext cx="29696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Low temperature Physics</a:t>
            </a:r>
          </a:p>
          <a:p>
            <a:r>
              <a:rPr lang="en-US" sz="1600" dirty="0"/>
              <a:t>Quantum Nanotechnology</a:t>
            </a:r>
          </a:p>
          <a:p>
            <a:r>
              <a:rPr lang="en-US" sz="1600" dirty="0"/>
              <a:t>Nonlinear and Biomedical Physics</a:t>
            </a:r>
          </a:p>
          <a:p>
            <a:endParaRPr lang="en-US" sz="1600" dirty="0"/>
          </a:p>
          <a:p>
            <a:r>
              <a:rPr lang="en-US" sz="1600" dirty="0"/>
              <a:t>Quantum Theory</a:t>
            </a:r>
          </a:p>
          <a:p>
            <a:r>
              <a:rPr lang="en-US" sz="1600" dirty="0"/>
              <a:t>Mathematical Physics</a:t>
            </a:r>
          </a:p>
        </p:txBody>
      </p:sp>
    </p:spTree>
    <p:extLst>
      <p:ext uri="{BB962C8B-B14F-4D97-AF65-F5344CB8AC3E}">
        <p14:creationId xmlns:p14="http://schemas.microsoft.com/office/powerpoint/2010/main" val="470755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3F103DA-D9E8-47FA-A0B4-CEC709E3E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735" y="461175"/>
            <a:ext cx="4224626" cy="57686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28DE44-EAAF-4BEE-88A8-DD064D64BA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375" y="847468"/>
            <a:ext cx="4224626" cy="529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889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5BBA84-EA8B-477D-8470-C743040BA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946" y="934156"/>
            <a:ext cx="6999297" cy="498968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C531AF4-89B1-450C-89BD-ECEA028200BD}"/>
              </a:ext>
            </a:extLst>
          </p:cNvPr>
          <p:cNvSpPr/>
          <p:nvPr/>
        </p:nvSpPr>
        <p:spPr>
          <a:xfrm>
            <a:off x="6096000" y="1351722"/>
            <a:ext cx="1274859" cy="69971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DB03164-57D5-46D5-8DCC-81FB725C13B3}"/>
              </a:ext>
            </a:extLst>
          </p:cNvPr>
          <p:cNvSpPr/>
          <p:nvPr/>
        </p:nvSpPr>
        <p:spPr>
          <a:xfrm>
            <a:off x="6183464" y="3865659"/>
            <a:ext cx="797781" cy="85741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7304DE-C23B-4D3B-972D-942309BCE0BD}"/>
              </a:ext>
            </a:extLst>
          </p:cNvPr>
          <p:cNvSpPr txBox="1"/>
          <p:nvPr/>
        </p:nvSpPr>
        <p:spPr>
          <a:xfrm>
            <a:off x="6257978" y="1053213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Lunches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Free-form: Shape 8">
            <a:extLst>
              <a:ext uri="{FF2B5EF4-FFF2-40B4-BE49-F238E27FC236}">
                <a16:creationId xmlns:a16="http://schemas.microsoft.com/office/drawing/2014/main" id="{09DD6452-C69C-4964-A137-DFCAA34B23A5}"/>
              </a:ext>
            </a:extLst>
          </p:cNvPr>
          <p:cNvSpPr/>
          <p:nvPr/>
        </p:nvSpPr>
        <p:spPr>
          <a:xfrm>
            <a:off x="5771029" y="1946598"/>
            <a:ext cx="570104" cy="2525210"/>
          </a:xfrm>
          <a:custGeom>
            <a:avLst/>
            <a:gdLst>
              <a:gd name="connsiteX0" fmla="*/ 407134 w 570104"/>
              <a:gd name="connsiteY0" fmla="*/ 2402765 h 2525210"/>
              <a:gd name="connsiteX1" fmla="*/ 33423 w 570104"/>
              <a:gd name="connsiteY1" fmla="*/ 2394814 h 2525210"/>
              <a:gd name="connsiteX2" fmla="*/ 25472 w 570104"/>
              <a:gd name="connsiteY2" fmla="*/ 1066946 h 2525210"/>
              <a:gd name="connsiteX3" fmla="*/ 41374 w 570104"/>
              <a:gd name="connsiteY3" fmla="*/ 605771 h 2525210"/>
              <a:gd name="connsiteX4" fmla="*/ 526404 w 570104"/>
              <a:gd name="connsiteY4" fmla="*/ 41228 h 2525210"/>
              <a:gd name="connsiteX5" fmla="*/ 526404 w 570104"/>
              <a:gd name="connsiteY5" fmla="*/ 57131 h 2525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0104" h="2525210">
                <a:moveTo>
                  <a:pt x="407134" y="2402765"/>
                </a:moveTo>
                <a:cubicBezTo>
                  <a:pt x="252083" y="2510107"/>
                  <a:pt x="97033" y="2617450"/>
                  <a:pt x="33423" y="2394814"/>
                </a:cubicBezTo>
                <a:cubicBezTo>
                  <a:pt x="-30187" y="2172178"/>
                  <a:pt x="24147" y="1365120"/>
                  <a:pt x="25472" y="1066946"/>
                </a:cubicBezTo>
                <a:cubicBezTo>
                  <a:pt x="26797" y="768772"/>
                  <a:pt x="-42115" y="776724"/>
                  <a:pt x="41374" y="605771"/>
                </a:cubicBezTo>
                <a:cubicBezTo>
                  <a:pt x="124863" y="434818"/>
                  <a:pt x="526404" y="41228"/>
                  <a:pt x="526404" y="41228"/>
                </a:cubicBezTo>
                <a:cubicBezTo>
                  <a:pt x="607242" y="-50212"/>
                  <a:pt x="556884" y="35928"/>
                  <a:pt x="526404" y="57131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5ABF9978-F5B0-4448-BC29-2B557167588C}"/>
              </a:ext>
            </a:extLst>
          </p:cNvPr>
          <p:cNvSpPr/>
          <p:nvPr/>
        </p:nvSpPr>
        <p:spPr>
          <a:xfrm rot="19063767">
            <a:off x="5931291" y="2051926"/>
            <a:ext cx="439971" cy="19083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407D9AD8-3835-4449-AC27-BC38EE91CD9A}"/>
              </a:ext>
            </a:extLst>
          </p:cNvPr>
          <p:cNvSpPr/>
          <p:nvPr/>
        </p:nvSpPr>
        <p:spPr>
          <a:xfrm rot="16200000">
            <a:off x="5551043" y="3681601"/>
            <a:ext cx="439971" cy="19083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B97977-58B9-4461-A6E5-02F70E6B253E}"/>
              </a:ext>
            </a:extLst>
          </p:cNvPr>
          <p:cNvSpPr txBox="1"/>
          <p:nvPr/>
        </p:nvSpPr>
        <p:spPr>
          <a:xfrm>
            <a:off x="3678617" y="467657"/>
            <a:ext cx="3530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Lunches served in separate building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930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7AE2F89-BA7C-4C6E-9A8D-D8B243755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824" y="1328457"/>
            <a:ext cx="6611273" cy="22291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302D47-03DD-4C6C-84C3-22571BD3C279}"/>
              </a:ext>
            </a:extLst>
          </p:cNvPr>
          <p:cNvSpPr txBox="1"/>
          <p:nvPr/>
        </p:nvSpPr>
        <p:spPr>
          <a:xfrm>
            <a:off x="2959788" y="4365266"/>
            <a:ext cx="6272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Tickets issues for our tracking of numbers wishing to use the bus.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443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4375651-9EF7-4FCB-90E1-430C23972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6409" y="1765010"/>
            <a:ext cx="4498673" cy="3111023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7A125E5C-686C-4574-8B29-DB7C676FEE50}"/>
              </a:ext>
            </a:extLst>
          </p:cNvPr>
          <p:cNvSpPr/>
          <p:nvPr/>
        </p:nvSpPr>
        <p:spPr>
          <a:xfrm rot="13335127">
            <a:off x="8669226" y="4035111"/>
            <a:ext cx="661306" cy="16818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6CAFFA-C24D-4798-A3E4-BBD54B899D79}"/>
              </a:ext>
            </a:extLst>
          </p:cNvPr>
          <p:cNvSpPr txBox="1"/>
          <p:nvPr/>
        </p:nvSpPr>
        <p:spPr>
          <a:xfrm>
            <a:off x="5650108" y="5005560"/>
            <a:ext cx="2719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Entry on the side entrance,</a:t>
            </a:r>
          </a:p>
          <a:p>
            <a:pPr algn="ctr"/>
            <a:r>
              <a:rPr lang="en-US" dirty="0" err="1"/>
              <a:t>Thurnham</a:t>
            </a:r>
            <a:r>
              <a:rPr lang="en-US" dirty="0"/>
              <a:t> street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0F202D-5F5C-4F48-A0D4-92E930147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378" y="598617"/>
            <a:ext cx="4498673" cy="37284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12C62D-55E6-4ED5-BECA-3C8AFA3BDF9B}"/>
              </a:ext>
            </a:extLst>
          </p:cNvPr>
          <p:cNvSpPr txBox="1"/>
          <p:nvPr/>
        </p:nvSpPr>
        <p:spPr>
          <a:xfrm>
            <a:off x="3975042" y="5797718"/>
            <a:ext cx="323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Please arrive </a:t>
            </a:r>
            <a:r>
              <a:rPr lang="en-US" sz="2400" b="1" i="1" dirty="0">
                <a:solidFill>
                  <a:srgbClr val="FF0000"/>
                </a:solidFill>
              </a:rPr>
              <a:t>for</a:t>
            </a:r>
            <a:r>
              <a:rPr lang="en-US" sz="2400" dirty="0">
                <a:solidFill>
                  <a:srgbClr val="FF0000"/>
                </a:solidFill>
              </a:rPr>
              <a:t> 7:00pm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825998-FFD2-4DE3-9969-39E40CDA3FCB}"/>
              </a:ext>
            </a:extLst>
          </p:cNvPr>
          <p:cNvSpPr txBox="1"/>
          <p:nvPr/>
        </p:nvSpPr>
        <p:spPr>
          <a:xfrm>
            <a:off x="4718959" y="73477"/>
            <a:ext cx="288117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Conference dinner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Lancaster Townhall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3056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45201B-66AD-4B8D-A099-9B2DDA349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973" y="1332268"/>
            <a:ext cx="7352054" cy="39322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CA182E-E9B6-47C5-8F7C-54A3329265FD}"/>
              </a:ext>
            </a:extLst>
          </p:cNvPr>
          <p:cNvSpPr txBox="1"/>
          <p:nvPr/>
        </p:nvSpPr>
        <p:spPr>
          <a:xfrm>
            <a:off x="3633107" y="236764"/>
            <a:ext cx="4171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Bus to town center</a:t>
            </a:r>
          </a:p>
          <a:p>
            <a:pPr algn="ctr"/>
            <a:r>
              <a:rPr lang="en-US" sz="2000" dirty="0"/>
              <a:t>Depart 5:30pm</a:t>
            </a:r>
            <a:endParaRPr lang="en-GB" sz="2000" dirty="0"/>
          </a:p>
        </p:txBody>
      </p:sp>
      <p:sp>
        <p:nvSpPr>
          <p:cNvPr id="7" name="Free-form: Shape 6">
            <a:extLst>
              <a:ext uri="{FF2B5EF4-FFF2-40B4-BE49-F238E27FC236}">
                <a16:creationId xmlns:a16="http://schemas.microsoft.com/office/drawing/2014/main" id="{19998525-3BD0-4509-88C5-C63AB1D02F3D}"/>
              </a:ext>
            </a:extLst>
          </p:cNvPr>
          <p:cNvSpPr/>
          <p:nvPr/>
        </p:nvSpPr>
        <p:spPr>
          <a:xfrm>
            <a:off x="4114800" y="2857870"/>
            <a:ext cx="3690257" cy="1792918"/>
          </a:xfrm>
          <a:custGeom>
            <a:avLst/>
            <a:gdLst>
              <a:gd name="connsiteX0" fmla="*/ 3690257 w 3690257"/>
              <a:gd name="connsiteY0" fmla="*/ 73109 h 1792918"/>
              <a:gd name="connsiteX1" fmla="*/ 3453493 w 3690257"/>
              <a:gd name="connsiteY1" fmla="*/ 81273 h 1792918"/>
              <a:gd name="connsiteX2" fmla="*/ 3551464 w 3690257"/>
              <a:gd name="connsiteY2" fmla="*/ 897701 h 1792918"/>
              <a:gd name="connsiteX3" fmla="*/ 2898321 w 3690257"/>
              <a:gd name="connsiteY3" fmla="*/ 1640651 h 1792918"/>
              <a:gd name="connsiteX4" fmla="*/ 685800 w 3690257"/>
              <a:gd name="connsiteY4" fmla="*/ 1681473 h 1792918"/>
              <a:gd name="connsiteX5" fmla="*/ 0 w 3690257"/>
              <a:gd name="connsiteY5" fmla="*/ 416009 h 179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0257" h="1792918">
                <a:moveTo>
                  <a:pt x="3690257" y="73109"/>
                </a:moveTo>
                <a:cubicBezTo>
                  <a:pt x="3583441" y="8475"/>
                  <a:pt x="3476625" y="-56159"/>
                  <a:pt x="3453493" y="81273"/>
                </a:cubicBezTo>
                <a:cubicBezTo>
                  <a:pt x="3430361" y="218705"/>
                  <a:pt x="3643993" y="637805"/>
                  <a:pt x="3551464" y="897701"/>
                </a:cubicBezTo>
                <a:cubicBezTo>
                  <a:pt x="3458935" y="1157597"/>
                  <a:pt x="3375932" y="1510022"/>
                  <a:pt x="2898321" y="1640651"/>
                </a:cubicBezTo>
                <a:cubicBezTo>
                  <a:pt x="2420710" y="1771280"/>
                  <a:pt x="1168853" y="1885580"/>
                  <a:pt x="685800" y="1681473"/>
                </a:cubicBezTo>
                <a:cubicBezTo>
                  <a:pt x="202746" y="1477366"/>
                  <a:pt x="107496" y="624198"/>
                  <a:pt x="0" y="416009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525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2"/>
          <p:cNvSpPr/>
          <p:nvPr/>
        </p:nvSpPr>
        <p:spPr>
          <a:xfrm>
            <a:off x="0" y="5528520"/>
            <a:ext cx="12191760" cy="13291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pic>
        <p:nvPicPr>
          <p:cNvPr id="82" name="Picture 4"/>
          <p:cNvPicPr/>
          <p:nvPr/>
        </p:nvPicPr>
        <p:blipFill>
          <a:blip r:embed="rId2"/>
          <a:stretch/>
        </p:blipFill>
        <p:spPr>
          <a:xfrm>
            <a:off x="-107640" y="-60480"/>
            <a:ext cx="12407040" cy="697896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711922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106</Words>
  <Application>Microsoft Office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Jamison, Steven</dc:creator>
  <cp:lastModifiedBy>Jamison, Steven</cp:lastModifiedBy>
  <cp:revision>7</cp:revision>
  <dcterms:created xsi:type="dcterms:W3CDTF">2026-06-30T08:41:28Z</dcterms:created>
  <dcterms:modified xsi:type="dcterms:W3CDTF">2026-06-30T15:02:01Z</dcterms:modified>
</cp:coreProperties>
</file>