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4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5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theme/theme6.xml" ContentType="application/vnd.openxmlformats-officedocument.theme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theme/theme8.xml" ContentType="application/vnd.openxmlformats-officedocument.theme+xml"/>
  <Override PartName="/ppt/theme/theme9.xml" ContentType="application/vnd.openxmlformats-officedocument.theme+xml"/>
  <Override PartName="/ppt/theme/theme1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media/image47.jpg" ContentType="image/jpg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81" r:id="rId4"/>
    <p:sldMasterId id="2147483700" r:id="rId5"/>
    <p:sldMasterId id="2147483715" r:id="rId6"/>
    <p:sldMasterId id="2147483728" r:id="rId7"/>
    <p:sldMasterId id="2147483732" r:id="rId8"/>
    <p:sldMasterId id="2147483746" r:id="rId9"/>
    <p:sldMasterId id="2147483749" r:id="rId10"/>
    <p:sldMasterId id="2147483762" r:id="rId11"/>
  </p:sldMasterIdLst>
  <p:notesMasterIdLst>
    <p:notesMasterId r:id="rId39"/>
  </p:notesMasterIdLst>
  <p:handoutMasterIdLst>
    <p:handoutMasterId r:id="rId40"/>
  </p:handoutMasterIdLst>
  <p:sldIdLst>
    <p:sldId id="257" r:id="rId12"/>
    <p:sldId id="393" r:id="rId13"/>
    <p:sldId id="344" r:id="rId14"/>
    <p:sldId id="363" r:id="rId15"/>
    <p:sldId id="345" r:id="rId16"/>
    <p:sldId id="401" r:id="rId17"/>
    <p:sldId id="338" r:id="rId18"/>
    <p:sldId id="294" r:id="rId19"/>
    <p:sldId id="367" r:id="rId20"/>
    <p:sldId id="368" r:id="rId21"/>
    <p:sldId id="394" r:id="rId22"/>
    <p:sldId id="339" r:id="rId23"/>
    <p:sldId id="396" r:id="rId24"/>
    <p:sldId id="397" r:id="rId25"/>
    <p:sldId id="395" r:id="rId26"/>
    <p:sldId id="398" r:id="rId27"/>
    <p:sldId id="399" r:id="rId28"/>
    <p:sldId id="349" r:id="rId29"/>
    <p:sldId id="303" r:id="rId30"/>
    <p:sldId id="443" r:id="rId31"/>
    <p:sldId id="444" r:id="rId32"/>
    <p:sldId id="309" r:id="rId33"/>
    <p:sldId id="342" r:id="rId34"/>
    <p:sldId id="386" r:id="rId35"/>
    <p:sldId id="2089" r:id="rId36"/>
    <p:sldId id="445" r:id="rId37"/>
    <p:sldId id="276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23" userDrawn="1">
          <p15:clr>
            <a:srgbClr val="A4A3A4"/>
          </p15:clr>
        </p15:guide>
        <p15:guide id="2" pos="325" userDrawn="1">
          <p15:clr>
            <a:srgbClr val="A4A3A4"/>
          </p15:clr>
        </p15:guide>
        <p15:guide id="3" orient="horz" pos="3974" userDrawn="1">
          <p15:clr>
            <a:srgbClr val="A4A3A4"/>
          </p15:clr>
        </p15:guide>
        <p15:guide id="4" pos="7355" userDrawn="1">
          <p15:clr>
            <a:srgbClr val="A4A3A4"/>
          </p15:clr>
        </p15:guide>
        <p15:guide id="5" pos="3840" userDrawn="1">
          <p15:clr>
            <a:srgbClr val="A4A3A4"/>
          </p15:clr>
        </p15:guide>
        <p15:guide id="6" orient="horz" pos="867" userDrawn="1">
          <p15:clr>
            <a:srgbClr val="A4A3A4"/>
          </p15:clr>
        </p15:guide>
        <p15:guide id="7" orient="horz" pos="3634" userDrawn="1">
          <p15:clr>
            <a:srgbClr val="A4A3A4"/>
          </p15:clr>
        </p15:guide>
        <p15:guide id="8" pos="869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80808"/>
    <a:srgbClr val="003088"/>
    <a:srgbClr val="1E5DF8"/>
    <a:srgbClr val="626262"/>
    <a:srgbClr val="0000FF"/>
    <a:srgbClr val="000000"/>
    <a:srgbClr val="EDBFBF"/>
    <a:srgbClr val="F08900"/>
    <a:srgbClr val="FF6900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668" autoAdjust="0"/>
    <p:restoredTop sz="97419" autoAdjust="0"/>
  </p:normalViewPr>
  <p:slideViewPr>
    <p:cSldViewPr snapToGrid="0" snapToObjects="1">
      <p:cViewPr>
        <p:scale>
          <a:sx n="125" d="100"/>
          <a:sy n="125" d="100"/>
        </p:scale>
        <p:origin x="2000" y="772"/>
      </p:cViewPr>
      <p:guideLst>
        <p:guide orient="horz" pos="323"/>
        <p:guide pos="325"/>
        <p:guide orient="horz" pos="3974"/>
        <p:guide pos="7355"/>
        <p:guide pos="3840"/>
        <p:guide orient="horz" pos="867"/>
        <p:guide orient="horz" pos="3634"/>
        <p:guide pos="869"/>
      </p:guideLst>
    </p:cSldViewPr>
  </p:slideViewPr>
  <p:notesTextViewPr>
    <p:cViewPr>
      <p:scale>
        <a:sx n="3" d="2"/>
        <a:sy n="3" d="2"/>
      </p:scale>
      <p:origin x="-6" y="-18"/>
    </p:cViewPr>
  </p:notesTextViewPr>
  <p:notesViewPr>
    <p:cSldViewPr snapToGrid="0" snapToObjects="1">
      <p:cViewPr varScale="1">
        <p:scale>
          <a:sx n="51" d="100"/>
          <a:sy n="51" d="100"/>
        </p:scale>
        <p:origin x="2692" y="2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2.xml"/><Relationship Id="rId18" Type="http://schemas.openxmlformats.org/officeDocument/2006/relationships/slide" Target="slides/slide7.xml"/><Relationship Id="rId26" Type="http://schemas.openxmlformats.org/officeDocument/2006/relationships/slide" Target="slides/slide1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0.xml"/><Relationship Id="rId34" Type="http://schemas.openxmlformats.org/officeDocument/2006/relationships/slide" Target="slides/slide23.xml"/><Relationship Id="rId42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5.xml"/><Relationship Id="rId20" Type="http://schemas.openxmlformats.org/officeDocument/2006/relationships/slide" Target="slides/slide9.xml"/><Relationship Id="rId29" Type="http://schemas.openxmlformats.org/officeDocument/2006/relationships/slide" Target="slides/slide18.xml"/><Relationship Id="rId41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3.xml"/><Relationship Id="rId32" Type="http://schemas.openxmlformats.org/officeDocument/2006/relationships/slide" Target="slides/slide21.xml"/><Relationship Id="rId37" Type="http://schemas.openxmlformats.org/officeDocument/2006/relationships/slide" Target="slides/slide26.xml"/><Relationship Id="rId40" Type="http://schemas.openxmlformats.org/officeDocument/2006/relationships/handoutMaster" Target="handoutMasters/handout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4.xml"/><Relationship Id="rId23" Type="http://schemas.openxmlformats.org/officeDocument/2006/relationships/slide" Target="slides/slide12.xml"/><Relationship Id="rId28" Type="http://schemas.openxmlformats.org/officeDocument/2006/relationships/slide" Target="slides/slide17.xml"/><Relationship Id="rId36" Type="http://schemas.openxmlformats.org/officeDocument/2006/relationships/slide" Target="slides/slide25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8.xml"/><Relationship Id="rId31" Type="http://schemas.openxmlformats.org/officeDocument/2006/relationships/slide" Target="slides/slide20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3.xml"/><Relationship Id="rId22" Type="http://schemas.openxmlformats.org/officeDocument/2006/relationships/slide" Target="slides/slide11.xml"/><Relationship Id="rId27" Type="http://schemas.openxmlformats.org/officeDocument/2006/relationships/slide" Target="slides/slide16.xml"/><Relationship Id="rId30" Type="http://schemas.openxmlformats.org/officeDocument/2006/relationships/slide" Target="slides/slide19.xml"/><Relationship Id="rId35" Type="http://schemas.openxmlformats.org/officeDocument/2006/relationships/slide" Target="slides/slide24.xml"/><Relationship Id="rId43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" Target="slides/slide1.xml"/><Relationship Id="rId17" Type="http://schemas.openxmlformats.org/officeDocument/2006/relationships/slide" Target="slides/slide6.xml"/><Relationship Id="rId25" Type="http://schemas.openxmlformats.org/officeDocument/2006/relationships/slide" Target="slides/slide14.xml"/><Relationship Id="rId33" Type="http://schemas.openxmlformats.org/officeDocument/2006/relationships/slide" Target="slides/slide22.xml"/><Relationship Id="rId38" Type="http://schemas.openxmlformats.org/officeDocument/2006/relationships/slide" Target="slides/slide2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A9EAEE-E444-4272-BF30-D6DF50B0311C}" type="doc">
      <dgm:prSet loTypeId="urn:microsoft.com/office/officeart/2005/8/layout/process4" loCatId="process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CAEF6D2-9FA8-4DD0-B765-BAD883306843}">
      <dgm:prSet phldrT="[Text]" custT="1"/>
      <dgm:spPr>
        <a:xfrm>
          <a:off x="1667204" y="814465"/>
          <a:ext cx="2019807" cy="761815"/>
        </a:xfrm>
        <a:solidFill>
          <a:schemeClr val="accent6"/>
        </a:solidFill>
        <a:ln w="1905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r>
            <a:rPr lang="en-GB" sz="1800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Materials characterisation</a:t>
          </a:r>
        </a:p>
      </dgm:t>
    </dgm:pt>
    <dgm:pt modelId="{878E38E9-897E-42CE-BC7E-2DC4D649C9BB}" type="parTrans" cxnId="{3AA6F2DA-A280-4D72-AFFA-52AC57E7DB14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F623345-46B6-454A-ACA9-33F21F938AB7}" type="sibTrans" cxnId="{3AA6F2DA-A280-4D72-AFFA-52AC57E7DB14}">
      <dgm:prSet custT="1"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B57427B-09B9-476F-A872-EF9FA1BBC188}">
      <dgm:prSet phldrT="[Text]" custT="1"/>
      <dgm:spPr>
        <a:xfrm>
          <a:off x="2892793" y="1724738"/>
          <a:ext cx="2354238" cy="761815"/>
        </a:xfrm>
        <a:solidFill>
          <a:schemeClr val="accent6"/>
        </a:solidFill>
        <a:ln w="1905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r>
            <a:rPr lang="en-GB" sz="1800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Planar RF testing</a:t>
          </a:r>
        </a:p>
      </dgm:t>
    </dgm:pt>
    <dgm:pt modelId="{B532E245-767B-4301-8900-D420BBA5B1DB}" type="parTrans" cxnId="{85E31EEF-9B9A-437A-8F56-990A801C12AC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AAACF4B-040E-46E1-8A07-A6464193126F}" type="sibTrans" cxnId="{85E31EEF-9B9A-437A-8F56-990A801C12AC}">
      <dgm:prSet custT="1"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8B87128-E586-4145-809B-DB088059FF9A}">
      <dgm:prSet phldrT="[Text]" custT="1"/>
      <dgm:spPr>
        <a:xfrm>
          <a:off x="6461998" y="3630429"/>
          <a:ext cx="2247873" cy="1079073"/>
        </a:xfrm>
        <a:solidFill>
          <a:schemeClr val="accent3"/>
        </a:solidFill>
        <a:ln w="1905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r>
            <a:rPr lang="en-GB" sz="1800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1.3 GHz cavity deposition</a:t>
          </a:r>
        </a:p>
      </dgm:t>
    </dgm:pt>
    <dgm:pt modelId="{67FC6E27-C489-48AB-8DE5-C2586C36AD0A}" type="parTrans" cxnId="{812DF239-1ADB-47D7-9CA6-9569CD9C8A4C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D9FE069-6F72-4624-B87A-737405AFB0B9}" type="sibTrans" cxnId="{812DF239-1ADB-47D7-9CA6-9569CD9C8A4C}">
      <dgm:prSet custT="1"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4C62C85-F761-4735-B10B-D96293CD9F23}">
      <dgm:prSet phldrT="[Text]" custT="1"/>
      <dgm:spPr>
        <a:xfrm>
          <a:off x="4598533" y="2585458"/>
          <a:ext cx="2372621" cy="922535"/>
        </a:xfrm>
        <a:solidFill>
          <a:schemeClr val="accent6"/>
        </a:solidFill>
        <a:ln w="1905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r>
            <a:rPr lang="en-GB" sz="1800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6 GHz cavity development</a:t>
          </a:r>
        </a:p>
      </dgm:t>
    </dgm:pt>
    <dgm:pt modelId="{C68FF7B0-B44D-4BF6-B9A1-EBCA504C6F0F}" type="parTrans" cxnId="{AB8F9A6F-DC8C-42A2-B3C4-A3B7F6B51644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7AAD171-E6F7-4E88-833D-7DD6E7DE8D93}" type="sibTrans" cxnId="{AB8F9A6F-DC8C-42A2-B3C4-A3B7F6B51644}">
      <dgm:prSet custT="1"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C831C9-3B30-4B86-B08A-E4A4ACD26395}">
      <dgm:prSet custT="1"/>
      <dgm:spPr>
        <a:xfrm>
          <a:off x="364243" y="0"/>
          <a:ext cx="1661607" cy="761815"/>
        </a:xfrm>
        <a:solidFill>
          <a:srgbClr val="00B050"/>
        </a:solidFill>
        <a:ln w="1905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r>
            <a:rPr lang="en-GB" sz="1800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Planar sample deposition</a:t>
          </a:r>
        </a:p>
      </dgm:t>
    </dgm:pt>
    <dgm:pt modelId="{225F85D4-C16D-49E9-B5BD-968ABDA555FB}" type="parTrans" cxnId="{E36B3276-B0F6-438F-840E-47BFEB27727A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5995E96-8A94-4FB2-A26E-CA3BFF72F816}" type="sibTrans" cxnId="{E36B3276-B0F6-438F-840E-47BFEB27727A}">
      <dgm:prSet custT="1"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5A8355D-CBD4-49B6-A4E6-8506147B2591}">
      <dgm:prSet phldrT="[Text]" custT="1"/>
      <dgm:spPr>
        <a:xfrm>
          <a:off x="6461998" y="3630429"/>
          <a:ext cx="2247873" cy="1079073"/>
        </a:xfrm>
        <a:solidFill>
          <a:schemeClr val="accent3"/>
        </a:solidFill>
        <a:ln w="1905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r>
            <a:rPr lang="en-GB" sz="1800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Conduction-cooled RF testing</a:t>
          </a:r>
        </a:p>
      </dgm:t>
    </dgm:pt>
    <dgm:pt modelId="{70788DA6-02A3-4B2C-8613-7ED993BC7843}" type="parTrans" cxnId="{A3C544FD-B119-4E79-803D-33CBF792532B}">
      <dgm:prSet/>
      <dgm:spPr/>
      <dgm:t>
        <a:bodyPr/>
        <a:lstStyle/>
        <a:p>
          <a:endParaRPr lang="en-GB"/>
        </a:p>
      </dgm:t>
    </dgm:pt>
    <dgm:pt modelId="{34F7B757-4FC7-41B2-8821-4DAAD088430F}" type="sibTrans" cxnId="{A3C544FD-B119-4E79-803D-33CBF792532B}">
      <dgm:prSet/>
      <dgm:spPr/>
      <dgm:t>
        <a:bodyPr/>
        <a:lstStyle/>
        <a:p>
          <a:endParaRPr lang="en-GB"/>
        </a:p>
      </dgm:t>
    </dgm:pt>
    <dgm:pt modelId="{1800D715-090B-486E-8E37-FE835D534B73}">
      <dgm:prSet phldrT="[Text]" custT="1"/>
      <dgm:spPr>
        <a:xfrm>
          <a:off x="6461998" y="3630429"/>
          <a:ext cx="2247873" cy="1079073"/>
        </a:xfrm>
        <a:solidFill>
          <a:schemeClr val="accent3"/>
        </a:solidFill>
        <a:ln w="1905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r>
            <a:rPr lang="en-GB" sz="1800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High-power RF testing</a:t>
          </a:r>
        </a:p>
      </dgm:t>
    </dgm:pt>
    <dgm:pt modelId="{1A901DBF-041B-44BB-A483-CB86EC8C9D9A}" type="parTrans" cxnId="{861219EE-817C-4B2E-83C4-E2CF43DC4C40}">
      <dgm:prSet/>
      <dgm:spPr/>
      <dgm:t>
        <a:bodyPr/>
        <a:lstStyle/>
        <a:p>
          <a:endParaRPr lang="en-GB"/>
        </a:p>
      </dgm:t>
    </dgm:pt>
    <dgm:pt modelId="{5AA1DB6C-5473-46F3-9B8A-5B7F6B88AE31}" type="sibTrans" cxnId="{861219EE-817C-4B2E-83C4-E2CF43DC4C40}">
      <dgm:prSet/>
      <dgm:spPr/>
      <dgm:t>
        <a:bodyPr/>
        <a:lstStyle/>
        <a:p>
          <a:endParaRPr lang="en-GB"/>
        </a:p>
      </dgm:t>
    </dgm:pt>
    <dgm:pt modelId="{7DBA7709-204C-4902-8652-FB5D587ED723}">
      <dgm:prSet phldrT="[Text]" custT="1"/>
      <dgm:spPr>
        <a:xfrm>
          <a:off x="6461998" y="3630429"/>
          <a:ext cx="2247873" cy="1079073"/>
        </a:xfrm>
        <a:solidFill>
          <a:srgbClr val="C00000"/>
        </a:solidFill>
        <a:ln w="1905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r>
            <a:rPr lang="en-GB" sz="18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Future accelerator applications</a:t>
          </a:r>
          <a:endParaRPr lang="en-GB" sz="1800" dirty="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FD6EB2F9-85EB-454A-8392-2915E06ACCF4}" type="parTrans" cxnId="{F24E657C-8078-452A-8441-969F5E2EACAE}">
      <dgm:prSet/>
      <dgm:spPr/>
      <dgm:t>
        <a:bodyPr/>
        <a:lstStyle/>
        <a:p>
          <a:endParaRPr lang="en-GB"/>
        </a:p>
      </dgm:t>
    </dgm:pt>
    <dgm:pt modelId="{EEB9C76C-6F1A-42B4-9DB9-20F89CAC54B4}" type="sibTrans" cxnId="{F24E657C-8078-452A-8441-969F5E2EACAE}">
      <dgm:prSet/>
      <dgm:spPr/>
      <dgm:t>
        <a:bodyPr/>
        <a:lstStyle/>
        <a:p>
          <a:endParaRPr lang="en-GB"/>
        </a:p>
      </dgm:t>
    </dgm:pt>
    <dgm:pt modelId="{C06C2787-3B97-4F16-815D-BE33C92FEF62}" type="pres">
      <dgm:prSet presAssocID="{0EA9EAEE-E444-4272-BF30-D6DF50B0311C}" presName="Name0" presStyleCnt="0">
        <dgm:presLayoutVars>
          <dgm:dir/>
          <dgm:animLvl val="lvl"/>
          <dgm:resizeHandles val="exact"/>
        </dgm:presLayoutVars>
      </dgm:prSet>
      <dgm:spPr/>
    </dgm:pt>
    <dgm:pt modelId="{5B83B63E-6113-4B86-AD62-0B8BEB62B18E}" type="pres">
      <dgm:prSet presAssocID="{7DBA7709-204C-4902-8652-FB5D587ED723}" presName="boxAndChildren" presStyleCnt="0"/>
      <dgm:spPr/>
    </dgm:pt>
    <dgm:pt modelId="{A6D5DA92-5E3B-426A-8066-73A4E17581D3}" type="pres">
      <dgm:prSet presAssocID="{7DBA7709-204C-4902-8652-FB5D587ED723}" presName="parentTextBox" presStyleLbl="node1" presStyleIdx="0" presStyleCnt="8"/>
      <dgm:spPr/>
    </dgm:pt>
    <dgm:pt modelId="{7B7E1FAC-FE7D-4D5A-A0C5-81E8E2332B70}" type="pres">
      <dgm:prSet presAssocID="{5AA1DB6C-5473-46F3-9B8A-5B7F6B88AE31}" presName="sp" presStyleCnt="0"/>
      <dgm:spPr/>
    </dgm:pt>
    <dgm:pt modelId="{F30CC3C1-73D9-4921-83B8-C0C094208EFB}" type="pres">
      <dgm:prSet presAssocID="{1800D715-090B-486E-8E37-FE835D534B73}" presName="arrowAndChildren" presStyleCnt="0"/>
      <dgm:spPr/>
    </dgm:pt>
    <dgm:pt modelId="{7A2D4A03-5997-4C71-BE15-5D7160FAD3FC}" type="pres">
      <dgm:prSet presAssocID="{1800D715-090B-486E-8E37-FE835D534B73}" presName="parentTextArrow" presStyleLbl="node1" presStyleIdx="1" presStyleCnt="8"/>
      <dgm:spPr/>
    </dgm:pt>
    <dgm:pt modelId="{6DE6DC0F-6B91-46AE-9556-A1350CBDBCBB}" type="pres">
      <dgm:prSet presAssocID="{34F7B757-4FC7-41B2-8821-4DAAD088430F}" presName="sp" presStyleCnt="0"/>
      <dgm:spPr/>
    </dgm:pt>
    <dgm:pt modelId="{0DEF61A7-3FDF-4218-94A1-DA4856F29983}" type="pres">
      <dgm:prSet presAssocID="{15A8355D-CBD4-49B6-A4E6-8506147B2591}" presName="arrowAndChildren" presStyleCnt="0"/>
      <dgm:spPr/>
    </dgm:pt>
    <dgm:pt modelId="{AEDC7FF7-2F7B-4690-ACE0-5539A521B8F6}" type="pres">
      <dgm:prSet presAssocID="{15A8355D-CBD4-49B6-A4E6-8506147B2591}" presName="parentTextArrow" presStyleLbl="node1" presStyleIdx="2" presStyleCnt="8"/>
      <dgm:spPr/>
    </dgm:pt>
    <dgm:pt modelId="{23209192-9276-485B-8EAE-9D783B49F1AB}" type="pres">
      <dgm:prSet presAssocID="{AD9FE069-6F72-4624-B87A-737405AFB0B9}" presName="sp" presStyleCnt="0"/>
      <dgm:spPr/>
    </dgm:pt>
    <dgm:pt modelId="{8BB83D17-774A-4F6A-BD70-D6C5F7755C9E}" type="pres">
      <dgm:prSet presAssocID="{F8B87128-E586-4145-809B-DB088059FF9A}" presName="arrowAndChildren" presStyleCnt="0"/>
      <dgm:spPr/>
    </dgm:pt>
    <dgm:pt modelId="{EC84DF45-56EC-4189-BD3F-2C3CBF80E33C}" type="pres">
      <dgm:prSet presAssocID="{F8B87128-E586-4145-809B-DB088059FF9A}" presName="parentTextArrow" presStyleLbl="node1" presStyleIdx="3" presStyleCnt="8"/>
      <dgm:spPr/>
    </dgm:pt>
    <dgm:pt modelId="{9182945D-5CAC-4DB0-AEE2-5C30C3CEF416}" type="pres">
      <dgm:prSet presAssocID="{87AAD171-E6F7-4E88-833D-7DD6E7DE8D93}" presName="sp" presStyleCnt="0"/>
      <dgm:spPr/>
    </dgm:pt>
    <dgm:pt modelId="{7D8D00EB-6A9F-435E-B13A-914A3C94C004}" type="pres">
      <dgm:prSet presAssocID="{C4C62C85-F761-4735-B10B-D96293CD9F23}" presName="arrowAndChildren" presStyleCnt="0"/>
      <dgm:spPr/>
    </dgm:pt>
    <dgm:pt modelId="{3BF5E18F-B51D-4458-AC6B-8F8E2B840944}" type="pres">
      <dgm:prSet presAssocID="{C4C62C85-F761-4735-B10B-D96293CD9F23}" presName="parentTextArrow" presStyleLbl="node1" presStyleIdx="4" presStyleCnt="8"/>
      <dgm:spPr/>
    </dgm:pt>
    <dgm:pt modelId="{3D2C2AEC-F4E3-4E6F-B8A5-4F44CF7D3858}" type="pres">
      <dgm:prSet presAssocID="{2AAACF4B-040E-46E1-8A07-A6464193126F}" presName="sp" presStyleCnt="0"/>
      <dgm:spPr/>
    </dgm:pt>
    <dgm:pt modelId="{8EDA3596-ED1C-443F-963D-A67E315AF1CC}" type="pres">
      <dgm:prSet presAssocID="{7B57427B-09B9-476F-A872-EF9FA1BBC188}" presName="arrowAndChildren" presStyleCnt="0"/>
      <dgm:spPr/>
    </dgm:pt>
    <dgm:pt modelId="{C64249A7-E12C-49E3-A4ED-4B0EB249E106}" type="pres">
      <dgm:prSet presAssocID="{7B57427B-09B9-476F-A872-EF9FA1BBC188}" presName="parentTextArrow" presStyleLbl="node1" presStyleIdx="5" presStyleCnt="8"/>
      <dgm:spPr/>
    </dgm:pt>
    <dgm:pt modelId="{7E008114-009E-4B1E-A036-BEF20C88EB4F}" type="pres">
      <dgm:prSet presAssocID="{FF623345-46B6-454A-ACA9-33F21F938AB7}" presName="sp" presStyleCnt="0"/>
      <dgm:spPr/>
    </dgm:pt>
    <dgm:pt modelId="{4E70FCD6-3853-4409-9EE3-C8E7CE1A99F4}" type="pres">
      <dgm:prSet presAssocID="{0CAEF6D2-9FA8-4DD0-B765-BAD883306843}" presName="arrowAndChildren" presStyleCnt="0"/>
      <dgm:spPr/>
    </dgm:pt>
    <dgm:pt modelId="{0D0BAB83-8CED-4ADC-AD99-7AF8B00D36B6}" type="pres">
      <dgm:prSet presAssocID="{0CAEF6D2-9FA8-4DD0-B765-BAD883306843}" presName="parentTextArrow" presStyleLbl="node1" presStyleIdx="6" presStyleCnt="8"/>
      <dgm:spPr/>
    </dgm:pt>
    <dgm:pt modelId="{7A2E3820-AC1F-4898-B8BE-13D32074C597}" type="pres">
      <dgm:prSet presAssocID="{85995E96-8A94-4FB2-A26E-CA3BFF72F816}" presName="sp" presStyleCnt="0"/>
      <dgm:spPr/>
    </dgm:pt>
    <dgm:pt modelId="{CBD1FD24-7AD9-47F2-BC55-4F8924A843C1}" type="pres">
      <dgm:prSet presAssocID="{DBC831C9-3B30-4B86-B08A-E4A4ACD26395}" presName="arrowAndChildren" presStyleCnt="0"/>
      <dgm:spPr/>
    </dgm:pt>
    <dgm:pt modelId="{A2858399-BFF0-405B-8395-764A21DE2362}" type="pres">
      <dgm:prSet presAssocID="{DBC831C9-3B30-4B86-B08A-E4A4ACD26395}" presName="parentTextArrow" presStyleLbl="node1" presStyleIdx="7" presStyleCnt="8"/>
      <dgm:spPr/>
    </dgm:pt>
  </dgm:ptLst>
  <dgm:cxnLst>
    <dgm:cxn modelId="{C0523B01-F7F0-4B76-BDAE-693A608C31B0}" type="presOf" srcId="{C4C62C85-F761-4735-B10B-D96293CD9F23}" destId="{3BF5E18F-B51D-4458-AC6B-8F8E2B840944}" srcOrd="0" destOrd="0" presId="urn:microsoft.com/office/officeart/2005/8/layout/process4"/>
    <dgm:cxn modelId="{EBD2B214-0E3F-4992-A767-3E71F7143E41}" type="presOf" srcId="{0EA9EAEE-E444-4272-BF30-D6DF50B0311C}" destId="{C06C2787-3B97-4F16-815D-BE33C92FEF62}" srcOrd="0" destOrd="0" presId="urn:microsoft.com/office/officeart/2005/8/layout/process4"/>
    <dgm:cxn modelId="{6DFEEE1B-737A-4A8D-9B41-7C5A40898532}" type="presOf" srcId="{7B57427B-09B9-476F-A872-EF9FA1BBC188}" destId="{C64249A7-E12C-49E3-A4ED-4B0EB249E106}" srcOrd="0" destOrd="0" presId="urn:microsoft.com/office/officeart/2005/8/layout/process4"/>
    <dgm:cxn modelId="{812DF239-1ADB-47D7-9CA6-9569CD9C8A4C}" srcId="{0EA9EAEE-E444-4272-BF30-D6DF50B0311C}" destId="{F8B87128-E586-4145-809B-DB088059FF9A}" srcOrd="4" destOrd="0" parTransId="{67FC6E27-C489-48AB-8DE5-C2586C36AD0A}" sibTransId="{AD9FE069-6F72-4624-B87A-737405AFB0B9}"/>
    <dgm:cxn modelId="{541DF03B-EAAF-46F9-AA54-9294436C2047}" type="presOf" srcId="{DBC831C9-3B30-4B86-B08A-E4A4ACD26395}" destId="{A2858399-BFF0-405B-8395-764A21DE2362}" srcOrd="0" destOrd="0" presId="urn:microsoft.com/office/officeart/2005/8/layout/process4"/>
    <dgm:cxn modelId="{AB8F9A6F-DC8C-42A2-B3C4-A3B7F6B51644}" srcId="{0EA9EAEE-E444-4272-BF30-D6DF50B0311C}" destId="{C4C62C85-F761-4735-B10B-D96293CD9F23}" srcOrd="3" destOrd="0" parTransId="{C68FF7B0-B44D-4BF6-B9A1-EBCA504C6F0F}" sibTransId="{87AAD171-E6F7-4E88-833D-7DD6E7DE8D93}"/>
    <dgm:cxn modelId="{C810D275-4340-4A74-A212-263C7B965651}" type="presOf" srcId="{0CAEF6D2-9FA8-4DD0-B765-BAD883306843}" destId="{0D0BAB83-8CED-4ADC-AD99-7AF8B00D36B6}" srcOrd="0" destOrd="0" presId="urn:microsoft.com/office/officeart/2005/8/layout/process4"/>
    <dgm:cxn modelId="{E36B3276-B0F6-438F-840E-47BFEB27727A}" srcId="{0EA9EAEE-E444-4272-BF30-D6DF50B0311C}" destId="{DBC831C9-3B30-4B86-B08A-E4A4ACD26395}" srcOrd="0" destOrd="0" parTransId="{225F85D4-C16D-49E9-B5BD-968ABDA555FB}" sibTransId="{85995E96-8A94-4FB2-A26E-CA3BFF72F816}"/>
    <dgm:cxn modelId="{98450358-BB32-4299-B8C2-AB4ECC1414E4}" type="presOf" srcId="{15A8355D-CBD4-49B6-A4E6-8506147B2591}" destId="{AEDC7FF7-2F7B-4690-ACE0-5539A521B8F6}" srcOrd="0" destOrd="0" presId="urn:microsoft.com/office/officeart/2005/8/layout/process4"/>
    <dgm:cxn modelId="{78AB387A-121D-4E36-ABC9-970A757E0CCC}" type="presOf" srcId="{7DBA7709-204C-4902-8652-FB5D587ED723}" destId="{A6D5DA92-5E3B-426A-8066-73A4E17581D3}" srcOrd="0" destOrd="0" presId="urn:microsoft.com/office/officeart/2005/8/layout/process4"/>
    <dgm:cxn modelId="{F24E657C-8078-452A-8441-969F5E2EACAE}" srcId="{0EA9EAEE-E444-4272-BF30-D6DF50B0311C}" destId="{7DBA7709-204C-4902-8652-FB5D587ED723}" srcOrd="7" destOrd="0" parTransId="{FD6EB2F9-85EB-454A-8392-2915E06ACCF4}" sibTransId="{EEB9C76C-6F1A-42B4-9DB9-20F89CAC54B4}"/>
    <dgm:cxn modelId="{9248A784-42FE-4FA0-B160-9A50471E3F20}" type="presOf" srcId="{1800D715-090B-486E-8E37-FE835D534B73}" destId="{7A2D4A03-5997-4C71-BE15-5D7160FAD3FC}" srcOrd="0" destOrd="0" presId="urn:microsoft.com/office/officeart/2005/8/layout/process4"/>
    <dgm:cxn modelId="{E41B0FCF-CF85-4959-9E45-B6522C61CE7D}" type="presOf" srcId="{F8B87128-E586-4145-809B-DB088059FF9A}" destId="{EC84DF45-56EC-4189-BD3F-2C3CBF80E33C}" srcOrd="0" destOrd="0" presId="urn:microsoft.com/office/officeart/2005/8/layout/process4"/>
    <dgm:cxn modelId="{3AA6F2DA-A280-4D72-AFFA-52AC57E7DB14}" srcId="{0EA9EAEE-E444-4272-BF30-D6DF50B0311C}" destId="{0CAEF6D2-9FA8-4DD0-B765-BAD883306843}" srcOrd="1" destOrd="0" parTransId="{878E38E9-897E-42CE-BC7E-2DC4D649C9BB}" sibTransId="{FF623345-46B6-454A-ACA9-33F21F938AB7}"/>
    <dgm:cxn modelId="{861219EE-817C-4B2E-83C4-E2CF43DC4C40}" srcId="{0EA9EAEE-E444-4272-BF30-D6DF50B0311C}" destId="{1800D715-090B-486E-8E37-FE835D534B73}" srcOrd="6" destOrd="0" parTransId="{1A901DBF-041B-44BB-A483-CB86EC8C9D9A}" sibTransId="{5AA1DB6C-5473-46F3-9B8A-5B7F6B88AE31}"/>
    <dgm:cxn modelId="{85E31EEF-9B9A-437A-8F56-990A801C12AC}" srcId="{0EA9EAEE-E444-4272-BF30-D6DF50B0311C}" destId="{7B57427B-09B9-476F-A872-EF9FA1BBC188}" srcOrd="2" destOrd="0" parTransId="{B532E245-767B-4301-8900-D420BBA5B1DB}" sibTransId="{2AAACF4B-040E-46E1-8A07-A6464193126F}"/>
    <dgm:cxn modelId="{A3C544FD-B119-4E79-803D-33CBF792532B}" srcId="{0EA9EAEE-E444-4272-BF30-D6DF50B0311C}" destId="{15A8355D-CBD4-49B6-A4E6-8506147B2591}" srcOrd="5" destOrd="0" parTransId="{70788DA6-02A3-4B2C-8613-7ED993BC7843}" sibTransId="{34F7B757-4FC7-41B2-8821-4DAAD088430F}"/>
    <dgm:cxn modelId="{94E71A38-A943-4A55-9C76-760270E50789}" type="presParOf" srcId="{C06C2787-3B97-4F16-815D-BE33C92FEF62}" destId="{5B83B63E-6113-4B86-AD62-0B8BEB62B18E}" srcOrd="0" destOrd="0" presId="urn:microsoft.com/office/officeart/2005/8/layout/process4"/>
    <dgm:cxn modelId="{A1D3EC14-0B1F-4DB3-B0B5-97034D40084A}" type="presParOf" srcId="{5B83B63E-6113-4B86-AD62-0B8BEB62B18E}" destId="{A6D5DA92-5E3B-426A-8066-73A4E17581D3}" srcOrd="0" destOrd="0" presId="urn:microsoft.com/office/officeart/2005/8/layout/process4"/>
    <dgm:cxn modelId="{C0D40658-218A-456F-A61D-DC5A847D8FAC}" type="presParOf" srcId="{C06C2787-3B97-4F16-815D-BE33C92FEF62}" destId="{7B7E1FAC-FE7D-4D5A-A0C5-81E8E2332B70}" srcOrd="1" destOrd="0" presId="urn:microsoft.com/office/officeart/2005/8/layout/process4"/>
    <dgm:cxn modelId="{A1E3BB58-C329-4065-92BC-D15829F5643B}" type="presParOf" srcId="{C06C2787-3B97-4F16-815D-BE33C92FEF62}" destId="{F30CC3C1-73D9-4921-83B8-C0C094208EFB}" srcOrd="2" destOrd="0" presId="urn:microsoft.com/office/officeart/2005/8/layout/process4"/>
    <dgm:cxn modelId="{C0B9345D-7721-4155-B0CE-5EA3BD1125E3}" type="presParOf" srcId="{F30CC3C1-73D9-4921-83B8-C0C094208EFB}" destId="{7A2D4A03-5997-4C71-BE15-5D7160FAD3FC}" srcOrd="0" destOrd="0" presId="urn:microsoft.com/office/officeart/2005/8/layout/process4"/>
    <dgm:cxn modelId="{8165D1CC-CA2E-4F82-947E-79C9C9B6DCB3}" type="presParOf" srcId="{C06C2787-3B97-4F16-815D-BE33C92FEF62}" destId="{6DE6DC0F-6B91-46AE-9556-A1350CBDBCBB}" srcOrd="3" destOrd="0" presId="urn:microsoft.com/office/officeart/2005/8/layout/process4"/>
    <dgm:cxn modelId="{39AE1677-8EDE-467F-B1D9-013A976DFCCC}" type="presParOf" srcId="{C06C2787-3B97-4F16-815D-BE33C92FEF62}" destId="{0DEF61A7-3FDF-4218-94A1-DA4856F29983}" srcOrd="4" destOrd="0" presId="urn:microsoft.com/office/officeart/2005/8/layout/process4"/>
    <dgm:cxn modelId="{845829E4-0215-490E-A06B-9ED80D3F64B7}" type="presParOf" srcId="{0DEF61A7-3FDF-4218-94A1-DA4856F29983}" destId="{AEDC7FF7-2F7B-4690-ACE0-5539A521B8F6}" srcOrd="0" destOrd="0" presId="urn:microsoft.com/office/officeart/2005/8/layout/process4"/>
    <dgm:cxn modelId="{7F30172B-3A43-4DEA-9F28-65823535FA62}" type="presParOf" srcId="{C06C2787-3B97-4F16-815D-BE33C92FEF62}" destId="{23209192-9276-485B-8EAE-9D783B49F1AB}" srcOrd="5" destOrd="0" presId="urn:microsoft.com/office/officeart/2005/8/layout/process4"/>
    <dgm:cxn modelId="{133D95E5-A710-4B87-858A-BD2759B0E130}" type="presParOf" srcId="{C06C2787-3B97-4F16-815D-BE33C92FEF62}" destId="{8BB83D17-774A-4F6A-BD70-D6C5F7755C9E}" srcOrd="6" destOrd="0" presId="urn:microsoft.com/office/officeart/2005/8/layout/process4"/>
    <dgm:cxn modelId="{D7F0A568-9BFD-4CDF-8942-8E093D17BB93}" type="presParOf" srcId="{8BB83D17-774A-4F6A-BD70-D6C5F7755C9E}" destId="{EC84DF45-56EC-4189-BD3F-2C3CBF80E33C}" srcOrd="0" destOrd="0" presId="urn:microsoft.com/office/officeart/2005/8/layout/process4"/>
    <dgm:cxn modelId="{3B2BF569-2169-462F-92DE-98A835D877A6}" type="presParOf" srcId="{C06C2787-3B97-4F16-815D-BE33C92FEF62}" destId="{9182945D-5CAC-4DB0-AEE2-5C30C3CEF416}" srcOrd="7" destOrd="0" presId="urn:microsoft.com/office/officeart/2005/8/layout/process4"/>
    <dgm:cxn modelId="{FC05E5B5-56BF-404C-8F7E-6276E63D24D8}" type="presParOf" srcId="{C06C2787-3B97-4F16-815D-BE33C92FEF62}" destId="{7D8D00EB-6A9F-435E-B13A-914A3C94C004}" srcOrd="8" destOrd="0" presId="urn:microsoft.com/office/officeart/2005/8/layout/process4"/>
    <dgm:cxn modelId="{D632F6DB-6F2C-4412-88F9-894960CA78B1}" type="presParOf" srcId="{7D8D00EB-6A9F-435E-B13A-914A3C94C004}" destId="{3BF5E18F-B51D-4458-AC6B-8F8E2B840944}" srcOrd="0" destOrd="0" presId="urn:microsoft.com/office/officeart/2005/8/layout/process4"/>
    <dgm:cxn modelId="{8A5EC4D7-3AD9-4DF4-AF2A-5ECE06C44C76}" type="presParOf" srcId="{C06C2787-3B97-4F16-815D-BE33C92FEF62}" destId="{3D2C2AEC-F4E3-4E6F-B8A5-4F44CF7D3858}" srcOrd="9" destOrd="0" presId="urn:microsoft.com/office/officeart/2005/8/layout/process4"/>
    <dgm:cxn modelId="{1883CA6B-5FAB-4998-89EA-D1CF16D111C5}" type="presParOf" srcId="{C06C2787-3B97-4F16-815D-BE33C92FEF62}" destId="{8EDA3596-ED1C-443F-963D-A67E315AF1CC}" srcOrd="10" destOrd="0" presId="urn:microsoft.com/office/officeart/2005/8/layout/process4"/>
    <dgm:cxn modelId="{6DB618A0-B04D-4AB5-A96D-341F3CD288D8}" type="presParOf" srcId="{8EDA3596-ED1C-443F-963D-A67E315AF1CC}" destId="{C64249A7-E12C-49E3-A4ED-4B0EB249E106}" srcOrd="0" destOrd="0" presId="urn:microsoft.com/office/officeart/2005/8/layout/process4"/>
    <dgm:cxn modelId="{2471C91D-E614-458E-B0ED-C10CEEAED7AF}" type="presParOf" srcId="{C06C2787-3B97-4F16-815D-BE33C92FEF62}" destId="{7E008114-009E-4B1E-A036-BEF20C88EB4F}" srcOrd="11" destOrd="0" presId="urn:microsoft.com/office/officeart/2005/8/layout/process4"/>
    <dgm:cxn modelId="{674DB6EA-6856-4025-B2FB-8C74644B3DDC}" type="presParOf" srcId="{C06C2787-3B97-4F16-815D-BE33C92FEF62}" destId="{4E70FCD6-3853-4409-9EE3-C8E7CE1A99F4}" srcOrd="12" destOrd="0" presId="urn:microsoft.com/office/officeart/2005/8/layout/process4"/>
    <dgm:cxn modelId="{EEE5BC52-EB9A-4704-A613-197A0BD66A06}" type="presParOf" srcId="{4E70FCD6-3853-4409-9EE3-C8E7CE1A99F4}" destId="{0D0BAB83-8CED-4ADC-AD99-7AF8B00D36B6}" srcOrd="0" destOrd="0" presId="urn:microsoft.com/office/officeart/2005/8/layout/process4"/>
    <dgm:cxn modelId="{87C9DEC5-EE5D-4A8A-B0C7-239F114B92AF}" type="presParOf" srcId="{C06C2787-3B97-4F16-815D-BE33C92FEF62}" destId="{7A2E3820-AC1F-4898-B8BE-13D32074C597}" srcOrd="13" destOrd="0" presId="urn:microsoft.com/office/officeart/2005/8/layout/process4"/>
    <dgm:cxn modelId="{1B3E4086-F5E5-4AB0-A17E-2A4ED3087B4E}" type="presParOf" srcId="{C06C2787-3B97-4F16-815D-BE33C92FEF62}" destId="{CBD1FD24-7AD9-47F2-BC55-4F8924A843C1}" srcOrd="14" destOrd="0" presId="urn:microsoft.com/office/officeart/2005/8/layout/process4"/>
    <dgm:cxn modelId="{42845D02-FF0C-4B51-9799-D541AC7C4BCD}" type="presParOf" srcId="{CBD1FD24-7AD9-47F2-BC55-4F8924A843C1}" destId="{A2858399-BFF0-405B-8395-764A21DE2362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04CF91B-183D-4D67-9900-92D48F91D740}" type="doc">
      <dgm:prSet loTypeId="urn:microsoft.com/office/officeart/2005/8/layout/chevron2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E8C2069-0DB5-4989-9881-9EC83B9413C7}">
      <dgm:prSet phldrT="[Text]" custT="1"/>
      <dgm:spPr/>
      <dgm:t>
        <a:bodyPr/>
        <a:lstStyle/>
        <a:p>
          <a:r>
            <a:rPr lang="en-GB" sz="1000" b="1" dirty="0">
              <a:latin typeface="Arial" panose="020B0604020202020204" pitchFamily="34" charset="0"/>
              <a:cs typeface="Arial" panose="020B0604020202020204" pitchFamily="34" charset="0"/>
            </a:rPr>
            <a:t>ARIES </a:t>
          </a:r>
        </a:p>
        <a:p>
          <a:r>
            <a:rPr lang="en-GB" sz="1000" b="1" dirty="0">
              <a:latin typeface="Arial" panose="020B0604020202020204" pitchFamily="34" charset="0"/>
              <a:cs typeface="Arial" panose="020B0604020202020204" pitchFamily="34" charset="0"/>
            </a:rPr>
            <a:t>(2017-2021) WP15 </a:t>
          </a:r>
        </a:p>
      </dgm:t>
    </dgm:pt>
    <dgm:pt modelId="{5F16F2DB-72DD-40A2-9523-935BD8D8AFD5}" type="parTrans" cxnId="{141ABA6C-EB7C-46D8-8CE0-473F04D492CF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8EDB979-2D97-476F-9701-271FDB1FA0C1}" type="sibTrans" cxnId="{141ABA6C-EB7C-46D8-8CE0-473F04D492CF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756EBF1-A9BE-4389-AE8C-6A87086DAB79}">
      <dgm:prSet phldrT="[Text]" custT="1"/>
      <dgm:spPr/>
      <dgm:t>
        <a:bodyPr/>
        <a:lstStyle/>
        <a:p>
          <a:r>
            <a:rPr lang="en-GB" sz="1400" b="1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rPr>
            <a:t>Small samples</a:t>
          </a:r>
          <a:r>
            <a:rPr lang="en-GB" sz="1400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effect of substrate on superconducting thin film quality</a:t>
          </a:r>
        </a:p>
      </dgm:t>
    </dgm:pt>
    <dgm:pt modelId="{B73144FC-8431-4670-87F3-F3998FE5F72D}" type="parTrans" cxnId="{FF591521-1419-46B2-9210-E388881E781F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CEE9794-C92E-4AA2-9B54-A02C4D24487A}" type="sibTrans" cxnId="{FF591521-1419-46B2-9210-E388881E781F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92533F8-6113-40DD-96DA-D26EA98540E1}">
      <dgm:prSet phldrT="[Text]" custT="1"/>
      <dgm:spPr/>
      <dgm:t>
        <a:bodyPr/>
        <a:lstStyle/>
        <a:p>
          <a:r>
            <a:rPr lang="en-GB" sz="1000" b="1" dirty="0">
              <a:latin typeface="Arial" panose="020B0604020202020204" pitchFamily="34" charset="0"/>
              <a:cs typeface="Arial" panose="020B0604020202020204" pitchFamily="34" charset="0"/>
            </a:rPr>
            <a:t>IFAST </a:t>
          </a:r>
        </a:p>
        <a:p>
          <a:r>
            <a:rPr lang="en-GB" sz="1000" b="1" dirty="0">
              <a:latin typeface="Arial" panose="020B0604020202020204" pitchFamily="34" charset="0"/>
              <a:cs typeface="Arial" panose="020B0604020202020204" pitchFamily="34" charset="0"/>
            </a:rPr>
            <a:t>(2021-2025) WP9 </a:t>
          </a:r>
        </a:p>
      </dgm:t>
    </dgm:pt>
    <dgm:pt modelId="{441298AD-4327-4CEE-9D36-5F20CF3AB175}" type="parTrans" cxnId="{A88327B8-1404-499A-A024-FFAADE4E3627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73D1985-5E31-4C04-A212-CE9692631938}" type="sibTrans" cxnId="{A88327B8-1404-499A-A024-FFAADE4E3627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9773A3A-3C42-4F98-B5E7-F4A7F9765D73}">
      <dgm:prSet phldrT="[Text]" custT="1"/>
      <dgm:spPr/>
      <dgm:t>
        <a:bodyPr/>
        <a:lstStyle/>
        <a:p>
          <a:r>
            <a:rPr lang="en-GB" sz="1400" b="1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rPr>
            <a:t>1</a:t>
          </a:r>
          <a:r>
            <a:rPr lang="en-GB" sz="1400" b="1" baseline="30000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rPr>
            <a:t>st</a:t>
          </a:r>
          <a:r>
            <a:rPr lang="en-GB" sz="1400" b="1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rPr>
            <a:t> Nb</a:t>
          </a:r>
          <a:r>
            <a:rPr lang="en-GB" sz="1400" b="1" baseline="-25000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rPr>
            <a:t>3</a:t>
          </a:r>
          <a:r>
            <a:rPr lang="en-GB" sz="1400" b="1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rPr>
            <a:t>Sn </a:t>
          </a:r>
          <a:r>
            <a:rPr lang="en-GB" sz="1400" b="1" u="sng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rPr>
            <a:t>coated</a:t>
          </a:r>
          <a:r>
            <a:rPr lang="en-GB" sz="1400" b="1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rPr>
            <a:t> Nb cavity</a:t>
          </a:r>
        </a:p>
      </dgm:t>
    </dgm:pt>
    <dgm:pt modelId="{9D54C245-3EAB-4D23-86E7-B14F693760A6}" type="parTrans" cxnId="{425EB85A-6C09-496D-969D-C03F2CD3812D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9DA0E25-3F20-4272-B2CE-87EE98731505}" type="sibTrans" cxnId="{425EB85A-6C09-496D-969D-C03F2CD3812D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F8EB8F6-FEF6-4E61-86DF-C6772A075432}">
      <dgm:prSet phldrT="[Text]" custT="1"/>
      <dgm:spPr/>
      <dgm:t>
        <a:bodyPr/>
        <a:lstStyle/>
        <a:p>
          <a:r>
            <a:rPr lang="en-GB" sz="1000" b="1">
              <a:latin typeface="Arial" panose="020B0604020202020204" pitchFamily="34" charset="0"/>
              <a:cs typeface="Arial" panose="020B0604020202020204" pitchFamily="34" charset="0"/>
            </a:rPr>
            <a:t>iSAS </a:t>
          </a:r>
        </a:p>
        <a:p>
          <a:r>
            <a:rPr lang="en-GB" sz="1000" b="1">
              <a:latin typeface="Arial" panose="020B0604020202020204" pitchFamily="34" charset="0"/>
              <a:cs typeface="Arial" panose="020B0604020202020204" pitchFamily="34" charset="0"/>
            </a:rPr>
            <a:t>(2024-2028) WP3</a:t>
          </a:r>
          <a:endParaRPr lang="en-GB" sz="10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7F2A988-0480-4126-BB6C-BC3959532B15}" type="parTrans" cxnId="{78F92E0A-E4CC-43F1-A399-174776ECDE72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4953442-8610-440C-9358-B6F87850E4DC}" type="sibTrans" cxnId="{78F92E0A-E4CC-43F1-A399-174776ECDE72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3267800-C6F2-4B5A-B92D-B4809F1857D3}">
      <dgm:prSet phldrT="[Text]" custT="1"/>
      <dgm:spPr/>
      <dgm:t>
        <a:bodyPr/>
        <a:lstStyle/>
        <a:p>
          <a:r>
            <a:rPr lang="en-GB" sz="1400" b="1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rPr>
            <a:t>Nb</a:t>
          </a:r>
          <a:r>
            <a:rPr lang="en-GB" sz="1400" b="1" baseline="-25000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rPr>
            <a:t>3</a:t>
          </a:r>
          <a:r>
            <a:rPr lang="en-GB" sz="1400" b="1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rPr>
            <a:t>Sn coated </a:t>
          </a:r>
          <a:r>
            <a:rPr lang="en-GB" sz="1400" b="1" u="sng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rPr>
            <a:t>Cu</a:t>
          </a:r>
          <a:r>
            <a:rPr lang="en-GB" sz="1400" b="1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rPr>
            <a:t> cavities</a:t>
          </a:r>
        </a:p>
      </dgm:t>
    </dgm:pt>
    <dgm:pt modelId="{93814155-959B-46E8-82D0-405E9EF8C4E4}" type="parTrans" cxnId="{AAE6A581-E32F-4953-9C13-F1C6F8C2CBFA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FB3B6E6-B9C4-429C-AD18-ED3062EEE8E0}" type="sibTrans" cxnId="{AAE6A581-E32F-4953-9C13-F1C6F8C2CBFA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0F625CE-D6EA-4374-B6CD-0FECF4C113A9}">
      <dgm:prSet custT="1"/>
      <dgm:spPr/>
      <dgm:t>
        <a:bodyPr/>
        <a:lstStyle/>
        <a:p>
          <a:r>
            <a:rPr lang="en-GB" sz="1400" b="0" dirty="0">
              <a:latin typeface="Arial" panose="020B0604020202020204" pitchFamily="34" charset="0"/>
              <a:cs typeface="Arial" panose="020B0604020202020204" pitchFamily="34" charset="0"/>
            </a:rPr>
            <a:t>QPR tests </a:t>
          </a:r>
        </a:p>
      </dgm:t>
    </dgm:pt>
    <dgm:pt modelId="{4AFD9F16-11F3-47BE-B649-CA1EBF748330}" type="parTrans" cxnId="{8D2730AE-5CA5-44F5-B704-3AEA0895FD37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BBA92F0-D69B-47F9-B73F-33A70757D803}" type="sibTrans" cxnId="{8D2730AE-5CA5-44F5-B704-3AEA0895FD37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3D65BCF-3B22-49D7-A758-98C4D876CDE2}">
      <dgm:prSet custT="1"/>
      <dgm:spPr/>
      <dgm:t>
        <a:bodyPr/>
        <a:lstStyle/>
        <a:p>
          <a:r>
            <a:rPr lang="en-GB" sz="1400" b="1" dirty="0">
              <a:latin typeface="Arial" panose="020B0604020202020204" pitchFamily="34" charset="0"/>
              <a:cs typeface="Arial" panose="020B0604020202020204" pitchFamily="34" charset="0"/>
            </a:rPr>
            <a:t>R&amp;D 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on Nb</a:t>
          </a:r>
          <a:r>
            <a:rPr lang="en-GB" sz="1400" baseline="-25000" dirty="0">
              <a:latin typeface="Arial" panose="020B0604020202020204" pitchFamily="34" charset="0"/>
              <a:cs typeface="Arial" panose="020B0604020202020204" pitchFamily="34" charset="0"/>
            </a:rPr>
            <a:t>3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Sn thin films deposited with PVD and ALD</a:t>
          </a:r>
        </a:p>
      </dgm:t>
    </dgm:pt>
    <dgm:pt modelId="{300B886B-B1D7-4AE6-AC34-AACB726D2417}" type="parTrans" cxnId="{A280EC24-7C36-42B7-BE32-97593AED8A46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FA3BBEF-962C-448C-B45A-4D7BB6520D65}" type="sibTrans" cxnId="{A280EC24-7C36-42B7-BE32-97593AED8A46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F26A346-A202-4BDF-ABCC-8A63B9997390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Functional layers</a:t>
          </a:r>
        </a:p>
      </dgm:t>
    </dgm:pt>
    <dgm:pt modelId="{32FD51CD-6941-4896-A140-BBA95136B725}" type="parTrans" cxnId="{DD19533B-12B2-4D7E-A431-93D3688F7B50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9F394C1-CDE7-4164-8986-85422C07A393}" type="sibTrans" cxnId="{DD19533B-12B2-4D7E-A431-93D3688F7B50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499AE29-394D-4DE1-8998-03BC4F06987F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Magnetic field trapping</a:t>
          </a:r>
        </a:p>
      </dgm:t>
    </dgm:pt>
    <dgm:pt modelId="{E86E9C4E-87BC-492F-9E7E-5A7B4859DAFB}" type="parTrans" cxnId="{DB48AAE2-E33A-42A1-AA0E-9D4522983350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3B96E31-7A82-48D1-BAD2-8257AFA02214}" type="sibTrans" cxnId="{DB48AAE2-E33A-42A1-AA0E-9D4522983350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5DBEFAA-B850-49D3-9688-9C717C6ECEC4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Mechanical properties and tunability</a:t>
          </a:r>
        </a:p>
      </dgm:t>
    </dgm:pt>
    <dgm:pt modelId="{59715F9A-9278-47E7-961E-E501A1E25ED7}" type="parTrans" cxnId="{33FD88B4-A941-44A7-9F36-A2D21E236145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90A920D-F961-4E48-B7BD-AEB19FF86F6E}" type="sibTrans" cxnId="{33FD88B4-A941-44A7-9F36-A2D21E236145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ADD35B-3925-41A4-805C-29C87D5D9B5E}">
      <dgm:prSet custT="1"/>
      <dgm:spPr/>
      <dgm:t>
        <a:bodyPr/>
        <a:lstStyle/>
        <a:p>
          <a:r>
            <a:rPr lang="en-GB" sz="1000" b="1">
              <a:latin typeface="Arial" panose="020B0604020202020204" pitchFamily="34" charset="0"/>
              <a:cs typeface="Arial" panose="020B0604020202020204" pitchFamily="34" charset="0"/>
            </a:rPr>
            <a:t>EPITA </a:t>
          </a:r>
        </a:p>
        <a:p>
          <a:r>
            <a:rPr lang="en-GB" sz="1000" b="1">
              <a:latin typeface="Arial" panose="020B0604020202020204" pitchFamily="34" charset="0"/>
              <a:cs typeface="Arial" panose="020B0604020202020204" pitchFamily="34" charset="0"/>
            </a:rPr>
            <a:t>(2026-2030) WP4 </a:t>
          </a:r>
          <a:endParaRPr lang="en-GB" sz="10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ABB6ECB-0F70-4554-9C4C-368FE97E6440}" type="parTrans" cxnId="{3056E647-BDF7-4747-A19B-FBF2446665AB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5778510-6A6B-4ADC-A0AE-17CA752E2BE4}" type="sibTrans" cxnId="{3056E647-BDF7-4747-A19B-FBF2446665AB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421FC2A-752B-4BE0-9A78-5035FC266156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Nb</a:t>
          </a:r>
          <a:r>
            <a:rPr lang="en-GB" sz="1400" baseline="-25000" dirty="0">
              <a:latin typeface="Arial" panose="020B0604020202020204" pitchFamily="34" charset="0"/>
              <a:cs typeface="Arial" panose="020B0604020202020204" pitchFamily="34" charset="0"/>
            </a:rPr>
            <a:t>3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Sn </a:t>
          </a:r>
          <a:r>
            <a:rPr lang="en-GB" sz="1400" u="sng" dirty="0">
              <a:latin typeface="Arial" panose="020B0604020202020204" pitchFamily="34" charset="0"/>
              <a:cs typeface="Arial" panose="020B0604020202020204" pitchFamily="34" charset="0"/>
            </a:rPr>
            <a:t>coated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 Cu cavities</a:t>
          </a:r>
        </a:p>
      </dgm:t>
    </dgm:pt>
    <dgm:pt modelId="{1E4DCD90-7535-4331-A0F8-038FB2EF4026}" type="parTrans" cxnId="{8AC809F6-5386-41E1-A8D9-A1D1D1E52EAA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8A9112C-0DC0-4E39-9B08-AAB5D9161402}" type="sibTrans" cxnId="{8AC809F6-5386-41E1-A8D9-A1D1D1E52EAA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348C021-C287-4ECE-B422-D433A5A0E81C}">
      <dgm:prSet custT="1"/>
      <dgm:spPr/>
      <dgm:t>
        <a:bodyPr/>
        <a:lstStyle/>
        <a:p>
          <a:r>
            <a:rPr lang="en-GB" sz="1400" b="1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rPr>
            <a:t>Horizontal RF test</a:t>
          </a:r>
        </a:p>
      </dgm:t>
    </dgm:pt>
    <dgm:pt modelId="{BBA36CAC-E274-46C5-A111-01EDD5BF7823}" type="parTrans" cxnId="{6B94EBAA-4456-47EE-A331-B0A848733701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6F84156-763E-4F8D-9238-CDA371F49119}" type="sibTrans" cxnId="{6B94EBAA-4456-47EE-A331-B0A848733701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3E7245B-0CAE-4B65-9198-842FC96C2AE5}">
      <dgm:prSet custT="1"/>
      <dgm:spPr/>
      <dgm:t>
        <a:bodyPr/>
        <a:lstStyle/>
        <a:p>
          <a:r>
            <a:rPr lang="en-GB" sz="1400" b="1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rPr>
            <a:t>Conduction cooling</a:t>
          </a:r>
        </a:p>
      </dgm:t>
    </dgm:pt>
    <dgm:pt modelId="{B23FD0A3-400C-44BC-96EE-BBFCC91CE0D6}" type="parTrans" cxnId="{995C0E1A-779B-4551-8ECC-0F251181A3A1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D7A45AF-5376-4C58-8F1A-C8996C0D5C99}" type="sibTrans" cxnId="{995C0E1A-779B-4551-8ECC-0F251181A3A1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F6139C8-1949-48A1-A0EF-2C384387CCA8}">
      <dgm:prSet custT="1"/>
      <dgm:spPr/>
      <dgm:t>
        <a:bodyPr/>
        <a:lstStyle/>
        <a:p>
          <a:r>
            <a:rPr lang="en-GB" sz="1400" b="1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rPr>
            <a:t>TRL-3</a:t>
          </a:r>
          <a:endParaRPr lang="en-GB" sz="1400" b="0" dirty="0">
            <a:solidFill>
              <a:schemeClr val="accent6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55DA119-8432-4A45-99AB-B5AB75632E9C}" type="parTrans" cxnId="{056AB00C-F374-4D90-B076-306AA6347A73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6055FC1-4591-4F12-A8BE-F978D4D31E09}" type="sibTrans" cxnId="{056AB00C-F374-4D90-B076-306AA6347A73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48F6EB8-F4F5-44EB-B787-DE87649DDD53}">
      <dgm:prSet custT="1"/>
      <dgm:spPr/>
      <dgm:t>
        <a:bodyPr/>
        <a:lstStyle/>
        <a:p>
          <a:r>
            <a:rPr lang="en-GB" sz="1400" b="1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rPr>
            <a:t>TRL-4</a:t>
          </a:r>
          <a:endParaRPr lang="en-GB" sz="1400" dirty="0">
            <a:solidFill>
              <a:schemeClr val="accent6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C853750-BC5F-4327-9362-7447605323CA}" type="parTrans" cxnId="{E9145DBC-7879-4ADB-959B-C690DD432BC6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447845E-AB73-44A2-97C3-8CD01976F48A}" type="sibTrans" cxnId="{E9145DBC-7879-4ADB-959B-C690DD432BC6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35ADDCF-5B15-44CD-AB8F-102F788661B0}">
      <dgm:prSet custT="1"/>
      <dgm:spPr/>
      <dgm:t>
        <a:bodyPr/>
        <a:lstStyle/>
        <a:p>
          <a:r>
            <a:rPr lang="en-GB" sz="1400" b="1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rPr>
            <a:t>TRL-5</a:t>
          </a:r>
          <a:endParaRPr lang="en-GB" sz="1400" dirty="0">
            <a:solidFill>
              <a:schemeClr val="accent6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63631E6-0B68-455E-8927-0DB0F31E92F1}" type="parTrans" cxnId="{A289C6C5-A734-4C43-B84E-7452ED7B34B7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587012-86F9-44B8-BA6F-48C931EAED3F}" type="sibTrans" cxnId="{A289C6C5-A734-4C43-B84E-7452ED7B34B7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B6EDEAB-D76A-49A5-BDDD-F12B9DC7C8DB}">
      <dgm:prSet custT="1"/>
      <dgm:spPr/>
      <dgm:t>
        <a:bodyPr/>
        <a:lstStyle/>
        <a:p>
          <a:r>
            <a:rPr lang="en-GB" sz="1400" b="1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rPr>
            <a:t>TRL-6</a:t>
          </a:r>
          <a:endParaRPr lang="en-GB" sz="1400" b="0" dirty="0">
            <a:solidFill>
              <a:schemeClr val="accent6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7AF45C2-DB33-46E7-A9F0-D51B2BF66E79}" type="parTrans" cxnId="{F2C32DBB-F26E-4749-8EA6-A0B5A02D71EE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A7B2433-898C-4F92-B77C-32B01515482F}" type="sibTrans" cxnId="{F2C32DBB-F26E-4749-8EA6-A0B5A02D71EE}">
      <dgm:prSet/>
      <dgm:spPr/>
      <dgm:t>
        <a:bodyPr/>
        <a:lstStyle/>
        <a:p>
          <a:endParaRPr lang="en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0FD04FB-E3DB-4A8B-92E4-197E0003468D}" type="pres">
      <dgm:prSet presAssocID="{004CF91B-183D-4D67-9900-92D48F91D740}" presName="linearFlow" presStyleCnt="0">
        <dgm:presLayoutVars>
          <dgm:dir/>
          <dgm:animLvl val="lvl"/>
          <dgm:resizeHandles val="exact"/>
        </dgm:presLayoutVars>
      </dgm:prSet>
      <dgm:spPr/>
    </dgm:pt>
    <dgm:pt modelId="{FF5C9FF4-112F-4DD6-9C67-523C9FA438B0}" type="pres">
      <dgm:prSet presAssocID="{5E8C2069-0DB5-4989-9881-9EC83B9413C7}" presName="composite" presStyleCnt="0"/>
      <dgm:spPr/>
    </dgm:pt>
    <dgm:pt modelId="{738862DF-B9D2-4AAD-97F2-D096678B0A30}" type="pres">
      <dgm:prSet presAssocID="{5E8C2069-0DB5-4989-9881-9EC83B9413C7}" presName="parentText" presStyleLbl="alignNode1" presStyleIdx="0" presStyleCnt="4">
        <dgm:presLayoutVars>
          <dgm:chMax val="1"/>
          <dgm:bulletEnabled val="1"/>
        </dgm:presLayoutVars>
      </dgm:prSet>
      <dgm:spPr/>
    </dgm:pt>
    <dgm:pt modelId="{3E07F23F-7D5F-49C3-9296-B7E7A27BA633}" type="pres">
      <dgm:prSet presAssocID="{5E8C2069-0DB5-4989-9881-9EC83B9413C7}" presName="descendantText" presStyleLbl="alignAcc1" presStyleIdx="0" presStyleCnt="4">
        <dgm:presLayoutVars>
          <dgm:bulletEnabled val="1"/>
        </dgm:presLayoutVars>
      </dgm:prSet>
      <dgm:spPr/>
    </dgm:pt>
    <dgm:pt modelId="{7B439810-D7C4-4FAC-A73A-CEEC4AE36B13}" type="pres">
      <dgm:prSet presAssocID="{D8EDB979-2D97-476F-9701-271FDB1FA0C1}" presName="sp" presStyleCnt="0"/>
      <dgm:spPr/>
    </dgm:pt>
    <dgm:pt modelId="{5BCA67B0-D76E-4B91-8364-F8A9E2BC2A0B}" type="pres">
      <dgm:prSet presAssocID="{592533F8-6113-40DD-96DA-D26EA98540E1}" presName="composite" presStyleCnt="0"/>
      <dgm:spPr/>
    </dgm:pt>
    <dgm:pt modelId="{D54245EF-655C-43C4-B16D-15016EC97DFE}" type="pres">
      <dgm:prSet presAssocID="{592533F8-6113-40DD-96DA-D26EA98540E1}" presName="parentText" presStyleLbl="alignNode1" presStyleIdx="1" presStyleCnt="4">
        <dgm:presLayoutVars>
          <dgm:chMax val="1"/>
          <dgm:bulletEnabled val="1"/>
        </dgm:presLayoutVars>
      </dgm:prSet>
      <dgm:spPr/>
    </dgm:pt>
    <dgm:pt modelId="{85122686-8A50-4ABE-B0FA-F53BAA6CC0C5}" type="pres">
      <dgm:prSet presAssocID="{592533F8-6113-40DD-96DA-D26EA98540E1}" presName="descendantText" presStyleLbl="alignAcc1" presStyleIdx="1" presStyleCnt="4" custScaleY="99421">
        <dgm:presLayoutVars>
          <dgm:bulletEnabled val="1"/>
        </dgm:presLayoutVars>
      </dgm:prSet>
      <dgm:spPr/>
    </dgm:pt>
    <dgm:pt modelId="{4FA91B09-8954-47D4-B57E-6B83D6108D0E}" type="pres">
      <dgm:prSet presAssocID="{B73D1985-5E31-4C04-A212-CE9692631938}" presName="sp" presStyleCnt="0"/>
      <dgm:spPr/>
    </dgm:pt>
    <dgm:pt modelId="{009C227B-8017-4859-AAF3-E07F15C5EE18}" type="pres">
      <dgm:prSet presAssocID="{2F8EB8F6-FEF6-4E61-86DF-C6772A075432}" presName="composite" presStyleCnt="0"/>
      <dgm:spPr/>
    </dgm:pt>
    <dgm:pt modelId="{7ACA07E9-0A21-4AE3-BE7D-360F069CB621}" type="pres">
      <dgm:prSet presAssocID="{2F8EB8F6-FEF6-4E61-86DF-C6772A075432}" presName="parentText" presStyleLbl="alignNode1" presStyleIdx="2" presStyleCnt="4">
        <dgm:presLayoutVars>
          <dgm:chMax val="1"/>
          <dgm:bulletEnabled val="1"/>
        </dgm:presLayoutVars>
      </dgm:prSet>
      <dgm:spPr/>
    </dgm:pt>
    <dgm:pt modelId="{ED723660-6A22-4241-AD93-C20CA725275D}" type="pres">
      <dgm:prSet presAssocID="{2F8EB8F6-FEF6-4E61-86DF-C6772A075432}" presName="descendantText" presStyleLbl="alignAcc1" presStyleIdx="2" presStyleCnt="4">
        <dgm:presLayoutVars>
          <dgm:bulletEnabled val="1"/>
        </dgm:presLayoutVars>
      </dgm:prSet>
      <dgm:spPr/>
    </dgm:pt>
    <dgm:pt modelId="{108B70D9-F18C-4D7E-90C5-6367411B1B76}" type="pres">
      <dgm:prSet presAssocID="{E4953442-8610-440C-9358-B6F87850E4DC}" presName="sp" presStyleCnt="0"/>
      <dgm:spPr/>
    </dgm:pt>
    <dgm:pt modelId="{CF30C055-BD6A-4032-A368-1DE7511F41A4}" type="pres">
      <dgm:prSet presAssocID="{06ADD35B-3925-41A4-805C-29C87D5D9B5E}" presName="composite" presStyleCnt="0"/>
      <dgm:spPr/>
    </dgm:pt>
    <dgm:pt modelId="{48C4045C-3632-421B-A3D1-0E2AA9B05378}" type="pres">
      <dgm:prSet presAssocID="{06ADD35B-3925-41A4-805C-29C87D5D9B5E}" presName="parentText" presStyleLbl="alignNode1" presStyleIdx="3" presStyleCnt="4">
        <dgm:presLayoutVars>
          <dgm:chMax val="1"/>
          <dgm:bulletEnabled val="1"/>
        </dgm:presLayoutVars>
      </dgm:prSet>
      <dgm:spPr/>
    </dgm:pt>
    <dgm:pt modelId="{9A5EF820-1D7F-451F-B8C0-184CB15BEA20}" type="pres">
      <dgm:prSet presAssocID="{06ADD35B-3925-41A4-805C-29C87D5D9B5E}" presName="descendantText" presStyleLbl="alignAcc1" presStyleIdx="3" presStyleCnt="4">
        <dgm:presLayoutVars>
          <dgm:bulletEnabled val="1"/>
        </dgm:presLayoutVars>
      </dgm:prSet>
      <dgm:spPr/>
    </dgm:pt>
  </dgm:ptLst>
  <dgm:cxnLst>
    <dgm:cxn modelId="{8D4CFD07-2044-45D5-A0AD-C4DEF799F9D0}" type="presOf" srcId="{A3267800-C6F2-4B5A-B92D-B4809F1857D3}" destId="{ED723660-6A22-4241-AD93-C20CA725275D}" srcOrd="0" destOrd="0" presId="urn:microsoft.com/office/officeart/2005/8/layout/chevron2"/>
    <dgm:cxn modelId="{78F92E0A-E4CC-43F1-A399-174776ECDE72}" srcId="{004CF91B-183D-4D67-9900-92D48F91D740}" destId="{2F8EB8F6-FEF6-4E61-86DF-C6772A075432}" srcOrd="2" destOrd="0" parTransId="{07F2A988-0480-4126-BB6C-BC3959532B15}" sibTransId="{E4953442-8610-440C-9358-B6F87850E4DC}"/>
    <dgm:cxn modelId="{056AB00C-F374-4D90-B076-306AA6347A73}" srcId="{5E8C2069-0DB5-4989-9881-9EC83B9413C7}" destId="{6F6139C8-1949-48A1-A0EF-2C384387CCA8}" srcOrd="2" destOrd="0" parTransId="{D55DA119-8432-4A45-99AB-B5AB75632E9C}" sibTransId="{C6055FC1-4591-4F12-A8BE-F978D4D31E09}"/>
    <dgm:cxn modelId="{665EE80C-2A67-42EC-84CE-4E1B37F7A50F}" type="presOf" srcId="{6F6139C8-1949-48A1-A0EF-2C384387CCA8}" destId="{3E07F23F-7D5F-49C3-9296-B7E7A27BA633}" srcOrd="0" destOrd="2" presId="urn:microsoft.com/office/officeart/2005/8/layout/chevron2"/>
    <dgm:cxn modelId="{B456860D-502F-47A8-AA9F-61029A96450F}" type="presOf" srcId="{29773A3A-3C42-4F98-B5E7-F4A7F9765D73}" destId="{85122686-8A50-4ABE-B0FA-F53BAA6CC0C5}" srcOrd="0" destOrd="0" presId="urn:microsoft.com/office/officeart/2005/8/layout/chevron2"/>
    <dgm:cxn modelId="{3C7DD50E-AE5F-4C10-9C57-71FF1DF1D8DC}" type="presOf" srcId="{06ADD35B-3925-41A4-805C-29C87D5D9B5E}" destId="{48C4045C-3632-421B-A3D1-0E2AA9B05378}" srcOrd="0" destOrd="0" presId="urn:microsoft.com/office/officeart/2005/8/layout/chevron2"/>
    <dgm:cxn modelId="{C2DB8612-A48C-440E-91DA-E4EBE8902779}" type="presOf" srcId="{B35ADDCF-5B15-44CD-AB8F-102F788661B0}" destId="{ED723660-6A22-4241-AD93-C20CA725275D}" srcOrd="0" destOrd="3" presId="urn:microsoft.com/office/officeart/2005/8/layout/chevron2"/>
    <dgm:cxn modelId="{3CB0C016-F005-49C3-B81D-0C828AE7FF54}" type="presOf" srcId="{F3D65BCF-3B22-49D7-A758-98C4D876CDE2}" destId="{85122686-8A50-4ABE-B0FA-F53BAA6CC0C5}" srcOrd="0" destOrd="1" presId="urn:microsoft.com/office/officeart/2005/8/layout/chevron2"/>
    <dgm:cxn modelId="{AC7BCE16-71E3-46BB-BA46-106AB7192D0B}" type="presOf" srcId="{7B6EDEAB-D76A-49A5-BDDD-F12B9DC7C8DB}" destId="{9A5EF820-1D7F-451F-B8C0-184CB15BEA20}" srcOrd="0" destOrd="3" presId="urn:microsoft.com/office/officeart/2005/8/layout/chevron2"/>
    <dgm:cxn modelId="{995C0E1A-779B-4551-8ECC-0F251181A3A1}" srcId="{06ADD35B-3925-41A4-805C-29C87D5D9B5E}" destId="{13E7245B-0CAE-4B65-9198-842FC96C2AE5}" srcOrd="2" destOrd="0" parTransId="{B23FD0A3-400C-44BC-96EE-BBFCC91CE0D6}" sibTransId="{0D7A45AF-5376-4C58-8F1A-C8996C0D5C99}"/>
    <dgm:cxn modelId="{FF591521-1419-46B2-9210-E388881E781F}" srcId="{5E8C2069-0DB5-4989-9881-9EC83B9413C7}" destId="{A756EBF1-A9BE-4389-AE8C-6A87086DAB79}" srcOrd="0" destOrd="0" parTransId="{B73144FC-8431-4670-87F3-F3998FE5F72D}" sibTransId="{4CEE9794-C92E-4AA2-9B54-A02C4D24487A}"/>
    <dgm:cxn modelId="{ECA47B21-6A02-444B-A6B9-08A182B2E5FF}" type="presOf" srcId="{B348C021-C287-4ECE-B422-D433A5A0E81C}" destId="{9A5EF820-1D7F-451F-B8C0-184CB15BEA20}" srcOrd="0" destOrd="1" presId="urn:microsoft.com/office/officeart/2005/8/layout/chevron2"/>
    <dgm:cxn modelId="{A280EC24-7C36-42B7-BE32-97593AED8A46}" srcId="{592533F8-6113-40DD-96DA-D26EA98540E1}" destId="{F3D65BCF-3B22-49D7-A758-98C4D876CDE2}" srcOrd="1" destOrd="0" parTransId="{300B886B-B1D7-4AE6-AC34-AACB726D2417}" sibTransId="{EFA3BBEF-962C-448C-B45A-4D7BB6520D65}"/>
    <dgm:cxn modelId="{AFE98E39-218D-44D0-99CB-56F20E79A5D4}" type="presOf" srcId="{3499AE29-394D-4DE1-8998-03BC4F06987F}" destId="{ED723660-6A22-4241-AD93-C20CA725275D}" srcOrd="0" destOrd="1" presId="urn:microsoft.com/office/officeart/2005/8/layout/chevron2"/>
    <dgm:cxn modelId="{DD19533B-12B2-4D7E-A431-93D3688F7B50}" srcId="{592533F8-6113-40DD-96DA-D26EA98540E1}" destId="{4F26A346-A202-4BDF-ABCC-8A63B9997390}" srcOrd="2" destOrd="0" parTransId="{32FD51CD-6941-4896-A140-BBA95136B725}" sibTransId="{59F394C1-CDE7-4164-8986-85422C07A393}"/>
    <dgm:cxn modelId="{3C9EFB63-C1EC-425E-ACF4-E94FFE8A9734}" type="presOf" srcId="{592533F8-6113-40DD-96DA-D26EA98540E1}" destId="{D54245EF-655C-43C4-B16D-15016EC97DFE}" srcOrd="0" destOrd="0" presId="urn:microsoft.com/office/officeart/2005/8/layout/chevron2"/>
    <dgm:cxn modelId="{63B45F67-2C0D-41EB-8445-6B3977070C4F}" type="presOf" srcId="{A756EBF1-A9BE-4389-AE8C-6A87086DAB79}" destId="{3E07F23F-7D5F-49C3-9296-B7E7A27BA633}" srcOrd="0" destOrd="0" presId="urn:microsoft.com/office/officeart/2005/8/layout/chevron2"/>
    <dgm:cxn modelId="{3056E647-BDF7-4747-A19B-FBF2446665AB}" srcId="{004CF91B-183D-4D67-9900-92D48F91D740}" destId="{06ADD35B-3925-41A4-805C-29C87D5D9B5E}" srcOrd="3" destOrd="0" parTransId="{BABB6ECB-0F70-4554-9C4C-368FE97E6440}" sibTransId="{25778510-6A6B-4ADC-A0AE-17CA752E2BE4}"/>
    <dgm:cxn modelId="{141ABA6C-EB7C-46D8-8CE0-473F04D492CF}" srcId="{004CF91B-183D-4D67-9900-92D48F91D740}" destId="{5E8C2069-0DB5-4989-9881-9EC83B9413C7}" srcOrd="0" destOrd="0" parTransId="{5F16F2DB-72DD-40A2-9523-935BD8D8AFD5}" sibTransId="{D8EDB979-2D97-476F-9701-271FDB1FA0C1}"/>
    <dgm:cxn modelId="{425EB85A-6C09-496D-969D-C03F2CD3812D}" srcId="{592533F8-6113-40DD-96DA-D26EA98540E1}" destId="{29773A3A-3C42-4F98-B5E7-F4A7F9765D73}" srcOrd="0" destOrd="0" parTransId="{9D54C245-3EAB-4D23-86E7-B14F693760A6}" sibTransId="{19DA0E25-3F20-4272-B2CE-87EE98731505}"/>
    <dgm:cxn modelId="{AAE6A581-E32F-4953-9C13-F1C6F8C2CBFA}" srcId="{2F8EB8F6-FEF6-4E61-86DF-C6772A075432}" destId="{A3267800-C6F2-4B5A-B92D-B4809F1857D3}" srcOrd="0" destOrd="0" parTransId="{93814155-959B-46E8-82D0-405E9EF8C4E4}" sibTransId="{0FB3B6E6-B9C4-429C-AD18-ED3062EEE8E0}"/>
    <dgm:cxn modelId="{72B945A3-82D2-433D-9138-5B97D868340B}" type="presOf" srcId="{4F26A346-A202-4BDF-ABCC-8A63B9997390}" destId="{85122686-8A50-4ABE-B0FA-F53BAA6CC0C5}" srcOrd="0" destOrd="2" presId="urn:microsoft.com/office/officeart/2005/8/layout/chevron2"/>
    <dgm:cxn modelId="{955C71A8-ADB6-4FB0-BB39-C3D628BF5A09}" type="presOf" srcId="{748F6EB8-F4F5-44EB-B787-DE87649DDD53}" destId="{85122686-8A50-4ABE-B0FA-F53BAA6CC0C5}" srcOrd="0" destOrd="3" presId="urn:microsoft.com/office/officeart/2005/8/layout/chevron2"/>
    <dgm:cxn modelId="{6B94EBAA-4456-47EE-A331-B0A848733701}" srcId="{06ADD35B-3925-41A4-805C-29C87D5D9B5E}" destId="{B348C021-C287-4ECE-B422-D433A5A0E81C}" srcOrd="1" destOrd="0" parTransId="{BBA36CAC-E274-46C5-A111-01EDD5BF7823}" sibTransId="{36F84156-763E-4F8D-9238-CDA371F49119}"/>
    <dgm:cxn modelId="{8D2730AE-5CA5-44F5-B704-3AEA0895FD37}" srcId="{5E8C2069-0DB5-4989-9881-9EC83B9413C7}" destId="{C0F625CE-D6EA-4374-B6CD-0FECF4C113A9}" srcOrd="1" destOrd="0" parTransId="{4AFD9F16-11F3-47BE-B649-CA1EBF748330}" sibTransId="{0BBA92F0-D69B-47F9-B73F-33A70757D803}"/>
    <dgm:cxn modelId="{D45761B2-8B06-47B4-9A98-28F7F1448337}" type="presOf" srcId="{13E7245B-0CAE-4B65-9198-842FC96C2AE5}" destId="{9A5EF820-1D7F-451F-B8C0-184CB15BEA20}" srcOrd="0" destOrd="2" presId="urn:microsoft.com/office/officeart/2005/8/layout/chevron2"/>
    <dgm:cxn modelId="{33FD88B4-A941-44A7-9F36-A2D21E236145}" srcId="{2F8EB8F6-FEF6-4E61-86DF-C6772A075432}" destId="{15DBEFAA-B850-49D3-9688-9C717C6ECEC4}" srcOrd="2" destOrd="0" parTransId="{59715F9A-9278-47E7-961E-E501A1E25ED7}" sibTransId="{690A920D-F961-4E48-B7BD-AEB19FF86F6E}"/>
    <dgm:cxn modelId="{A88327B8-1404-499A-A024-FFAADE4E3627}" srcId="{004CF91B-183D-4D67-9900-92D48F91D740}" destId="{592533F8-6113-40DD-96DA-D26EA98540E1}" srcOrd="1" destOrd="0" parTransId="{441298AD-4327-4CEE-9D36-5F20CF3AB175}" sibTransId="{B73D1985-5E31-4C04-A212-CE9692631938}"/>
    <dgm:cxn modelId="{F2C32DBB-F26E-4749-8EA6-A0B5A02D71EE}" srcId="{06ADD35B-3925-41A4-805C-29C87D5D9B5E}" destId="{7B6EDEAB-D76A-49A5-BDDD-F12B9DC7C8DB}" srcOrd="3" destOrd="0" parTransId="{47AF45C2-DB33-46E7-A9F0-D51B2BF66E79}" sibTransId="{1A7B2433-898C-4F92-B77C-32B01515482F}"/>
    <dgm:cxn modelId="{E9145DBC-7879-4ADB-959B-C690DD432BC6}" srcId="{592533F8-6113-40DD-96DA-D26EA98540E1}" destId="{748F6EB8-F4F5-44EB-B787-DE87649DDD53}" srcOrd="3" destOrd="0" parTransId="{AC853750-BC5F-4327-9362-7447605323CA}" sibTransId="{F447845E-AB73-44A2-97C3-8CD01976F48A}"/>
    <dgm:cxn modelId="{CB769DBD-0381-40DC-A8A6-161B7085D629}" type="presOf" srcId="{004CF91B-183D-4D67-9900-92D48F91D740}" destId="{90FD04FB-E3DB-4A8B-92E4-197E0003468D}" srcOrd="0" destOrd="0" presId="urn:microsoft.com/office/officeart/2005/8/layout/chevron2"/>
    <dgm:cxn modelId="{A289C6C5-A734-4C43-B84E-7452ED7B34B7}" srcId="{2F8EB8F6-FEF6-4E61-86DF-C6772A075432}" destId="{B35ADDCF-5B15-44CD-AB8F-102F788661B0}" srcOrd="3" destOrd="0" parTransId="{663631E6-0B68-455E-8927-0DB0F31E92F1}" sibTransId="{8E587012-86F9-44B8-BA6F-48C931EAED3F}"/>
    <dgm:cxn modelId="{03B7A6C8-87B8-44B3-8721-C040E152315F}" type="presOf" srcId="{5E8C2069-0DB5-4989-9881-9EC83B9413C7}" destId="{738862DF-B9D2-4AAD-97F2-D096678B0A30}" srcOrd="0" destOrd="0" presId="urn:microsoft.com/office/officeart/2005/8/layout/chevron2"/>
    <dgm:cxn modelId="{7E4DAFDD-0DB3-4E4F-A110-6BA84FE04E59}" type="presOf" srcId="{D421FC2A-752B-4BE0-9A78-5035FC266156}" destId="{9A5EF820-1D7F-451F-B8C0-184CB15BEA20}" srcOrd="0" destOrd="0" presId="urn:microsoft.com/office/officeart/2005/8/layout/chevron2"/>
    <dgm:cxn modelId="{3DA01DDE-FF0B-4391-817B-5EC0B8CAAC36}" type="presOf" srcId="{15DBEFAA-B850-49D3-9688-9C717C6ECEC4}" destId="{ED723660-6A22-4241-AD93-C20CA725275D}" srcOrd="0" destOrd="2" presId="urn:microsoft.com/office/officeart/2005/8/layout/chevron2"/>
    <dgm:cxn modelId="{DB48AAE2-E33A-42A1-AA0E-9D4522983350}" srcId="{2F8EB8F6-FEF6-4E61-86DF-C6772A075432}" destId="{3499AE29-394D-4DE1-8998-03BC4F06987F}" srcOrd="1" destOrd="0" parTransId="{E86E9C4E-87BC-492F-9E7E-5A7B4859DAFB}" sibTransId="{A3B96E31-7A82-48D1-BAD2-8257AFA02214}"/>
    <dgm:cxn modelId="{4F79C1E2-AEF1-4231-8B83-76F0CC788434}" type="presOf" srcId="{2F8EB8F6-FEF6-4E61-86DF-C6772A075432}" destId="{7ACA07E9-0A21-4AE3-BE7D-360F069CB621}" srcOrd="0" destOrd="0" presId="urn:microsoft.com/office/officeart/2005/8/layout/chevron2"/>
    <dgm:cxn modelId="{828A89F1-71C8-421E-8D0A-039F007C838C}" type="presOf" srcId="{C0F625CE-D6EA-4374-B6CD-0FECF4C113A9}" destId="{3E07F23F-7D5F-49C3-9296-B7E7A27BA633}" srcOrd="0" destOrd="1" presId="urn:microsoft.com/office/officeart/2005/8/layout/chevron2"/>
    <dgm:cxn modelId="{8AC809F6-5386-41E1-A8D9-A1D1D1E52EAA}" srcId="{06ADD35B-3925-41A4-805C-29C87D5D9B5E}" destId="{D421FC2A-752B-4BE0-9A78-5035FC266156}" srcOrd="0" destOrd="0" parTransId="{1E4DCD90-7535-4331-A0F8-038FB2EF4026}" sibTransId="{B8A9112C-0DC0-4E39-9B08-AAB5D9161402}"/>
    <dgm:cxn modelId="{A511354C-6760-44C5-8EB8-37B1D202C022}" type="presParOf" srcId="{90FD04FB-E3DB-4A8B-92E4-197E0003468D}" destId="{FF5C9FF4-112F-4DD6-9C67-523C9FA438B0}" srcOrd="0" destOrd="0" presId="urn:microsoft.com/office/officeart/2005/8/layout/chevron2"/>
    <dgm:cxn modelId="{D23B9507-FDD5-40A0-9A44-415582B5D091}" type="presParOf" srcId="{FF5C9FF4-112F-4DD6-9C67-523C9FA438B0}" destId="{738862DF-B9D2-4AAD-97F2-D096678B0A30}" srcOrd="0" destOrd="0" presId="urn:microsoft.com/office/officeart/2005/8/layout/chevron2"/>
    <dgm:cxn modelId="{377FD42F-E017-408A-AAF0-51ECE09570BE}" type="presParOf" srcId="{FF5C9FF4-112F-4DD6-9C67-523C9FA438B0}" destId="{3E07F23F-7D5F-49C3-9296-B7E7A27BA633}" srcOrd="1" destOrd="0" presId="urn:microsoft.com/office/officeart/2005/8/layout/chevron2"/>
    <dgm:cxn modelId="{F7F02A2B-6EBA-498C-8CA7-7EF74AD2E114}" type="presParOf" srcId="{90FD04FB-E3DB-4A8B-92E4-197E0003468D}" destId="{7B439810-D7C4-4FAC-A73A-CEEC4AE36B13}" srcOrd="1" destOrd="0" presId="urn:microsoft.com/office/officeart/2005/8/layout/chevron2"/>
    <dgm:cxn modelId="{939589AB-4CB1-4764-BEA3-748ABAF6D8AD}" type="presParOf" srcId="{90FD04FB-E3DB-4A8B-92E4-197E0003468D}" destId="{5BCA67B0-D76E-4B91-8364-F8A9E2BC2A0B}" srcOrd="2" destOrd="0" presId="urn:microsoft.com/office/officeart/2005/8/layout/chevron2"/>
    <dgm:cxn modelId="{7A905CC9-2DFD-445A-A970-E36F7F534874}" type="presParOf" srcId="{5BCA67B0-D76E-4B91-8364-F8A9E2BC2A0B}" destId="{D54245EF-655C-43C4-B16D-15016EC97DFE}" srcOrd="0" destOrd="0" presId="urn:microsoft.com/office/officeart/2005/8/layout/chevron2"/>
    <dgm:cxn modelId="{36EC1ACB-CE7A-45A1-984F-1D1BC224B632}" type="presParOf" srcId="{5BCA67B0-D76E-4B91-8364-F8A9E2BC2A0B}" destId="{85122686-8A50-4ABE-B0FA-F53BAA6CC0C5}" srcOrd="1" destOrd="0" presId="urn:microsoft.com/office/officeart/2005/8/layout/chevron2"/>
    <dgm:cxn modelId="{B0320A7E-D88F-4103-8B1B-EED3AC12E578}" type="presParOf" srcId="{90FD04FB-E3DB-4A8B-92E4-197E0003468D}" destId="{4FA91B09-8954-47D4-B57E-6B83D6108D0E}" srcOrd="3" destOrd="0" presId="urn:microsoft.com/office/officeart/2005/8/layout/chevron2"/>
    <dgm:cxn modelId="{15FDEF19-EEC1-4602-AF74-0B53C763BC88}" type="presParOf" srcId="{90FD04FB-E3DB-4A8B-92E4-197E0003468D}" destId="{009C227B-8017-4859-AAF3-E07F15C5EE18}" srcOrd="4" destOrd="0" presId="urn:microsoft.com/office/officeart/2005/8/layout/chevron2"/>
    <dgm:cxn modelId="{F344667D-D7F9-4F56-8757-FAC680095391}" type="presParOf" srcId="{009C227B-8017-4859-AAF3-E07F15C5EE18}" destId="{7ACA07E9-0A21-4AE3-BE7D-360F069CB621}" srcOrd="0" destOrd="0" presId="urn:microsoft.com/office/officeart/2005/8/layout/chevron2"/>
    <dgm:cxn modelId="{D0EBF9F8-ED6A-4B6A-8343-2A01778BFC14}" type="presParOf" srcId="{009C227B-8017-4859-AAF3-E07F15C5EE18}" destId="{ED723660-6A22-4241-AD93-C20CA725275D}" srcOrd="1" destOrd="0" presId="urn:microsoft.com/office/officeart/2005/8/layout/chevron2"/>
    <dgm:cxn modelId="{02EFA7BD-6DE6-4CB8-99D2-043B662B2D3E}" type="presParOf" srcId="{90FD04FB-E3DB-4A8B-92E4-197E0003468D}" destId="{108B70D9-F18C-4D7E-90C5-6367411B1B76}" srcOrd="5" destOrd="0" presId="urn:microsoft.com/office/officeart/2005/8/layout/chevron2"/>
    <dgm:cxn modelId="{9B59A2E2-EC3A-4AB4-BC77-32F06AEB4B5D}" type="presParOf" srcId="{90FD04FB-E3DB-4A8B-92E4-197E0003468D}" destId="{CF30C055-BD6A-4032-A368-1DE7511F41A4}" srcOrd="6" destOrd="0" presId="urn:microsoft.com/office/officeart/2005/8/layout/chevron2"/>
    <dgm:cxn modelId="{1DC282A0-318E-44BA-8FC2-8AE85CA43DE4}" type="presParOf" srcId="{CF30C055-BD6A-4032-A368-1DE7511F41A4}" destId="{48C4045C-3632-421B-A3D1-0E2AA9B05378}" srcOrd="0" destOrd="0" presId="urn:microsoft.com/office/officeart/2005/8/layout/chevron2"/>
    <dgm:cxn modelId="{343A67A6-5587-4871-AECE-ED3826A41EFB}" type="presParOf" srcId="{CF30C055-BD6A-4032-A368-1DE7511F41A4}" destId="{9A5EF820-1D7F-451F-B8C0-184CB15BEA20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D5DA92-5E3B-426A-8066-73A4E17581D3}">
      <dsp:nvSpPr>
        <dsp:cNvPr id="0" name=""/>
        <dsp:cNvSpPr/>
      </dsp:nvSpPr>
      <dsp:spPr>
        <a:xfrm>
          <a:off x="0" y="4243109"/>
          <a:ext cx="4166477" cy="397844"/>
        </a:xfrm>
        <a:prstGeom prst="rect">
          <a:avLst/>
        </a:prstGeom>
        <a:solidFill>
          <a:srgbClr val="C00000"/>
        </a:solidFill>
        <a:ln w="1905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Future accelerator applications</a:t>
          </a:r>
          <a:endParaRPr lang="en-GB" sz="1800" kern="1200" dirty="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0" y="4243109"/>
        <a:ext cx="4166477" cy="397844"/>
      </dsp:txXfrm>
    </dsp:sp>
    <dsp:sp modelId="{7A2D4A03-5997-4C71-BE15-5D7160FAD3FC}">
      <dsp:nvSpPr>
        <dsp:cNvPr id="0" name=""/>
        <dsp:cNvSpPr/>
      </dsp:nvSpPr>
      <dsp:spPr>
        <a:xfrm rot="10800000">
          <a:off x="0" y="3637192"/>
          <a:ext cx="4166477" cy="611884"/>
        </a:xfrm>
        <a:prstGeom prst="upArrowCallout">
          <a:avLst/>
        </a:prstGeom>
        <a:solidFill>
          <a:schemeClr val="accent3"/>
        </a:solidFill>
        <a:ln w="1905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High-power RF testing</a:t>
          </a:r>
        </a:p>
      </dsp:txBody>
      <dsp:txXfrm rot="10800000">
        <a:off x="0" y="3637192"/>
        <a:ext cx="4166477" cy="397584"/>
      </dsp:txXfrm>
    </dsp:sp>
    <dsp:sp modelId="{AEDC7FF7-2F7B-4690-ACE0-5539A521B8F6}">
      <dsp:nvSpPr>
        <dsp:cNvPr id="0" name=""/>
        <dsp:cNvSpPr/>
      </dsp:nvSpPr>
      <dsp:spPr>
        <a:xfrm rot="10800000">
          <a:off x="0" y="3031276"/>
          <a:ext cx="4166477" cy="611884"/>
        </a:xfrm>
        <a:prstGeom prst="upArrowCallout">
          <a:avLst/>
        </a:prstGeom>
        <a:solidFill>
          <a:schemeClr val="accent3"/>
        </a:solidFill>
        <a:ln w="1905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Conduction-cooled RF testing</a:t>
          </a:r>
        </a:p>
      </dsp:txBody>
      <dsp:txXfrm rot="10800000">
        <a:off x="0" y="3031276"/>
        <a:ext cx="4166477" cy="397584"/>
      </dsp:txXfrm>
    </dsp:sp>
    <dsp:sp modelId="{EC84DF45-56EC-4189-BD3F-2C3CBF80E33C}">
      <dsp:nvSpPr>
        <dsp:cNvPr id="0" name=""/>
        <dsp:cNvSpPr/>
      </dsp:nvSpPr>
      <dsp:spPr>
        <a:xfrm rot="10800000">
          <a:off x="0" y="2425359"/>
          <a:ext cx="4166477" cy="611884"/>
        </a:xfrm>
        <a:prstGeom prst="upArrowCallout">
          <a:avLst/>
        </a:prstGeom>
        <a:solidFill>
          <a:schemeClr val="accent3"/>
        </a:solidFill>
        <a:ln w="1905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1.3 GHz cavity deposition</a:t>
          </a:r>
        </a:p>
      </dsp:txBody>
      <dsp:txXfrm rot="10800000">
        <a:off x="0" y="2425359"/>
        <a:ext cx="4166477" cy="397584"/>
      </dsp:txXfrm>
    </dsp:sp>
    <dsp:sp modelId="{3BF5E18F-B51D-4458-AC6B-8F8E2B840944}">
      <dsp:nvSpPr>
        <dsp:cNvPr id="0" name=""/>
        <dsp:cNvSpPr/>
      </dsp:nvSpPr>
      <dsp:spPr>
        <a:xfrm rot="10800000">
          <a:off x="0" y="1819443"/>
          <a:ext cx="4166477" cy="611884"/>
        </a:xfrm>
        <a:prstGeom prst="upArrowCallout">
          <a:avLst/>
        </a:prstGeom>
        <a:solidFill>
          <a:schemeClr val="accent6"/>
        </a:solidFill>
        <a:ln w="1905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6 GHz cavity development</a:t>
          </a:r>
        </a:p>
      </dsp:txBody>
      <dsp:txXfrm rot="10800000">
        <a:off x="0" y="1819443"/>
        <a:ext cx="4166477" cy="397584"/>
      </dsp:txXfrm>
    </dsp:sp>
    <dsp:sp modelId="{C64249A7-E12C-49E3-A4ED-4B0EB249E106}">
      <dsp:nvSpPr>
        <dsp:cNvPr id="0" name=""/>
        <dsp:cNvSpPr/>
      </dsp:nvSpPr>
      <dsp:spPr>
        <a:xfrm rot="10800000">
          <a:off x="0" y="1213526"/>
          <a:ext cx="4166477" cy="611884"/>
        </a:xfrm>
        <a:prstGeom prst="upArrowCallout">
          <a:avLst/>
        </a:prstGeom>
        <a:solidFill>
          <a:schemeClr val="accent6"/>
        </a:solidFill>
        <a:ln w="1905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Planar RF testing</a:t>
          </a:r>
        </a:p>
      </dsp:txBody>
      <dsp:txXfrm rot="10800000">
        <a:off x="0" y="1213526"/>
        <a:ext cx="4166477" cy="397584"/>
      </dsp:txXfrm>
    </dsp:sp>
    <dsp:sp modelId="{0D0BAB83-8CED-4ADC-AD99-7AF8B00D36B6}">
      <dsp:nvSpPr>
        <dsp:cNvPr id="0" name=""/>
        <dsp:cNvSpPr/>
      </dsp:nvSpPr>
      <dsp:spPr>
        <a:xfrm rot="10800000">
          <a:off x="0" y="607610"/>
          <a:ext cx="4166477" cy="611884"/>
        </a:xfrm>
        <a:prstGeom prst="upArrowCallout">
          <a:avLst/>
        </a:prstGeom>
        <a:solidFill>
          <a:schemeClr val="accent6"/>
        </a:solidFill>
        <a:ln w="1905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Materials characterisation</a:t>
          </a:r>
        </a:p>
      </dsp:txBody>
      <dsp:txXfrm rot="10800000">
        <a:off x="0" y="607610"/>
        <a:ext cx="4166477" cy="397584"/>
      </dsp:txXfrm>
    </dsp:sp>
    <dsp:sp modelId="{A2858399-BFF0-405B-8395-764A21DE2362}">
      <dsp:nvSpPr>
        <dsp:cNvPr id="0" name=""/>
        <dsp:cNvSpPr/>
      </dsp:nvSpPr>
      <dsp:spPr>
        <a:xfrm rot="10800000">
          <a:off x="0" y="1693"/>
          <a:ext cx="4166477" cy="611884"/>
        </a:xfrm>
        <a:prstGeom prst="upArrowCallout">
          <a:avLst/>
        </a:prstGeom>
        <a:solidFill>
          <a:srgbClr val="00B050"/>
        </a:solidFill>
        <a:ln w="1905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Planar sample deposition</a:t>
          </a:r>
        </a:p>
      </dsp:txBody>
      <dsp:txXfrm rot="10800000">
        <a:off x="0" y="1693"/>
        <a:ext cx="4166477" cy="3975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8862DF-B9D2-4AAD-97F2-D096678B0A30}">
      <dsp:nvSpPr>
        <dsp:cNvPr id="0" name=""/>
        <dsp:cNvSpPr/>
      </dsp:nvSpPr>
      <dsp:spPr>
        <a:xfrm rot="5400000">
          <a:off x="-211802" y="217403"/>
          <a:ext cx="1412013" cy="988409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latin typeface="Arial" panose="020B0604020202020204" pitchFamily="34" charset="0"/>
              <a:cs typeface="Arial" panose="020B0604020202020204" pitchFamily="34" charset="0"/>
            </a:rPr>
            <a:t>ARIES 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latin typeface="Arial" panose="020B0604020202020204" pitchFamily="34" charset="0"/>
              <a:cs typeface="Arial" panose="020B0604020202020204" pitchFamily="34" charset="0"/>
            </a:rPr>
            <a:t>(2017-2021) WP15 </a:t>
          </a:r>
        </a:p>
      </dsp:txBody>
      <dsp:txXfrm rot="-5400000">
        <a:off x="1" y="499806"/>
        <a:ext cx="988409" cy="423604"/>
      </dsp:txXfrm>
    </dsp:sp>
    <dsp:sp modelId="{3E07F23F-7D5F-49C3-9296-B7E7A27BA633}">
      <dsp:nvSpPr>
        <dsp:cNvPr id="0" name=""/>
        <dsp:cNvSpPr/>
      </dsp:nvSpPr>
      <dsp:spPr>
        <a:xfrm rot="5400000">
          <a:off x="3703241" y="-2709230"/>
          <a:ext cx="918291" cy="634795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568" tIns="8890" rIns="8890" bIns="889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rPr>
            <a:t>Small samples</a:t>
          </a:r>
          <a:r>
            <a:rPr lang="en-GB" sz="1400" kern="1200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effect of substrate on superconducting thin film quality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0" kern="1200" dirty="0">
              <a:latin typeface="Arial" panose="020B0604020202020204" pitchFamily="34" charset="0"/>
              <a:cs typeface="Arial" panose="020B0604020202020204" pitchFamily="34" charset="0"/>
            </a:rPr>
            <a:t>QPR tests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rPr>
            <a:t>TRL-3</a:t>
          </a:r>
          <a:endParaRPr lang="en-GB" sz="1400" b="0" kern="1200" dirty="0">
            <a:solidFill>
              <a:schemeClr val="accent6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988410" y="50428"/>
        <a:ext cx="6303128" cy="828637"/>
      </dsp:txXfrm>
    </dsp:sp>
    <dsp:sp modelId="{D54245EF-655C-43C4-B16D-15016EC97DFE}">
      <dsp:nvSpPr>
        <dsp:cNvPr id="0" name=""/>
        <dsp:cNvSpPr/>
      </dsp:nvSpPr>
      <dsp:spPr>
        <a:xfrm rot="5400000">
          <a:off x="-211802" y="1484653"/>
          <a:ext cx="1412013" cy="988409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latin typeface="Arial" panose="020B0604020202020204" pitchFamily="34" charset="0"/>
              <a:cs typeface="Arial" panose="020B0604020202020204" pitchFamily="34" charset="0"/>
            </a:rPr>
            <a:t>IFAST 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latin typeface="Arial" panose="020B0604020202020204" pitchFamily="34" charset="0"/>
              <a:cs typeface="Arial" panose="020B0604020202020204" pitchFamily="34" charset="0"/>
            </a:rPr>
            <a:t>(2021-2025) WP9 </a:t>
          </a:r>
        </a:p>
      </dsp:txBody>
      <dsp:txXfrm rot="-5400000">
        <a:off x="1" y="1767056"/>
        <a:ext cx="988409" cy="423604"/>
      </dsp:txXfrm>
    </dsp:sp>
    <dsp:sp modelId="{85122686-8A50-4ABE-B0FA-F53BAA6CC0C5}">
      <dsp:nvSpPr>
        <dsp:cNvPr id="0" name=""/>
        <dsp:cNvSpPr/>
      </dsp:nvSpPr>
      <dsp:spPr>
        <a:xfrm rot="5400000">
          <a:off x="3706139" y="-1442221"/>
          <a:ext cx="912494" cy="634795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568" tIns="8890" rIns="8890" bIns="889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rPr>
            <a:t>1</a:t>
          </a:r>
          <a:r>
            <a:rPr lang="en-GB" sz="1400" b="1" kern="1200" baseline="30000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rPr>
            <a:t>st</a:t>
          </a:r>
          <a:r>
            <a:rPr lang="en-GB" sz="1400" b="1" kern="1200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rPr>
            <a:t> Nb</a:t>
          </a:r>
          <a:r>
            <a:rPr lang="en-GB" sz="1400" b="1" kern="1200" baseline="-25000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rPr>
            <a:t>3</a:t>
          </a:r>
          <a:r>
            <a:rPr lang="en-GB" sz="1400" b="1" kern="1200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rPr>
            <a:t>Sn </a:t>
          </a:r>
          <a:r>
            <a:rPr lang="en-GB" sz="1400" b="1" u="sng" kern="1200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rPr>
            <a:t>coated</a:t>
          </a:r>
          <a:r>
            <a:rPr lang="en-GB" sz="1400" b="1" kern="1200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rPr>
            <a:t> Nb cavity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 dirty="0">
              <a:latin typeface="Arial" panose="020B0604020202020204" pitchFamily="34" charset="0"/>
              <a:cs typeface="Arial" panose="020B0604020202020204" pitchFamily="34" charset="0"/>
            </a:rPr>
            <a:t>R&amp;D 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on Nb</a:t>
          </a:r>
          <a:r>
            <a:rPr lang="en-GB" sz="1400" kern="1200" baseline="-25000" dirty="0">
              <a:latin typeface="Arial" panose="020B0604020202020204" pitchFamily="34" charset="0"/>
              <a:cs typeface="Arial" panose="020B0604020202020204" pitchFamily="34" charset="0"/>
            </a:rPr>
            <a:t>3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Sn thin films deposited with PVD and ALD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Functional layers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rPr>
            <a:t>TRL-4</a:t>
          </a:r>
          <a:endParaRPr lang="en-GB" sz="1400" kern="1200" dirty="0">
            <a:solidFill>
              <a:schemeClr val="accent6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988409" y="1320053"/>
        <a:ext cx="6303411" cy="823406"/>
      </dsp:txXfrm>
    </dsp:sp>
    <dsp:sp modelId="{7ACA07E9-0A21-4AE3-BE7D-360F069CB621}">
      <dsp:nvSpPr>
        <dsp:cNvPr id="0" name=""/>
        <dsp:cNvSpPr/>
      </dsp:nvSpPr>
      <dsp:spPr>
        <a:xfrm rot="5400000">
          <a:off x="-211802" y="2751903"/>
          <a:ext cx="1412013" cy="988409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>
              <a:latin typeface="Arial" panose="020B0604020202020204" pitchFamily="34" charset="0"/>
              <a:cs typeface="Arial" panose="020B0604020202020204" pitchFamily="34" charset="0"/>
            </a:rPr>
            <a:t>iSAS 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>
              <a:latin typeface="Arial" panose="020B0604020202020204" pitchFamily="34" charset="0"/>
              <a:cs typeface="Arial" panose="020B0604020202020204" pitchFamily="34" charset="0"/>
            </a:rPr>
            <a:t>(2024-2028) WP3</a:t>
          </a:r>
          <a:endParaRPr lang="en-GB" sz="10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1" y="3034306"/>
        <a:ext cx="988409" cy="423604"/>
      </dsp:txXfrm>
    </dsp:sp>
    <dsp:sp modelId="{ED723660-6A22-4241-AD93-C20CA725275D}">
      <dsp:nvSpPr>
        <dsp:cNvPr id="0" name=""/>
        <dsp:cNvSpPr/>
      </dsp:nvSpPr>
      <dsp:spPr>
        <a:xfrm rot="5400000">
          <a:off x="3703482" y="-174972"/>
          <a:ext cx="917809" cy="634795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568" tIns="8890" rIns="8890" bIns="889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rPr>
            <a:t>Nb</a:t>
          </a:r>
          <a:r>
            <a:rPr lang="en-GB" sz="1400" b="1" kern="1200" baseline="-25000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rPr>
            <a:t>3</a:t>
          </a:r>
          <a:r>
            <a:rPr lang="en-GB" sz="1400" b="1" kern="1200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rPr>
            <a:t>Sn coated </a:t>
          </a:r>
          <a:r>
            <a:rPr lang="en-GB" sz="1400" b="1" u="sng" kern="1200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rPr>
            <a:t>Cu</a:t>
          </a:r>
          <a:r>
            <a:rPr lang="en-GB" sz="1400" b="1" kern="1200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rPr>
            <a:t> cavities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Magnetic field trapping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Mechanical properties and tunability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rPr>
            <a:t>TRL-5</a:t>
          </a:r>
          <a:endParaRPr lang="en-GB" sz="1400" kern="1200" dirty="0">
            <a:solidFill>
              <a:schemeClr val="accent6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988409" y="2584905"/>
        <a:ext cx="6303151" cy="828201"/>
      </dsp:txXfrm>
    </dsp:sp>
    <dsp:sp modelId="{48C4045C-3632-421B-A3D1-0E2AA9B05378}">
      <dsp:nvSpPr>
        <dsp:cNvPr id="0" name=""/>
        <dsp:cNvSpPr/>
      </dsp:nvSpPr>
      <dsp:spPr>
        <a:xfrm rot="5400000">
          <a:off x="-211802" y="4019152"/>
          <a:ext cx="1412013" cy="988409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>
              <a:latin typeface="Arial" panose="020B0604020202020204" pitchFamily="34" charset="0"/>
              <a:cs typeface="Arial" panose="020B0604020202020204" pitchFamily="34" charset="0"/>
            </a:rPr>
            <a:t>EPITA 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>
              <a:latin typeface="Arial" panose="020B0604020202020204" pitchFamily="34" charset="0"/>
              <a:cs typeface="Arial" panose="020B0604020202020204" pitchFamily="34" charset="0"/>
            </a:rPr>
            <a:t>(2026-2030) WP4 </a:t>
          </a:r>
          <a:endParaRPr lang="en-GB" sz="10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1" y="4301555"/>
        <a:ext cx="988409" cy="423604"/>
      </dsp:txXfrm>
    </dsp:sp>
    <dsp:sp modelId="{9A5EF820-1D7F-451F-B8C0-184CB15BEA20}">
      <dsp:nvSpPr>
        <dsp:cNvPr id="0" name=""/>
        <dsp:cNvSpPr/>
      </dsp:nvSpPr>
      <dsp:spPr>
        <a:xfrm rot="5400000">
          <a:off x="3703482" y="1092277"/>
          <a:ext cx="917809" cy="634795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568" tIns="8890" rIns="8890" bIns="889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Nb</a:t>
          </a:r>
          <a:r>
            <a:rPr lang="en-GB" sz="1400" kern="1200" baseline="-25000" dirty="0">
              <a:latin typeface="Arial" panose="020B0604020202020204" pitchFamily="34" charset="0"/>
              <a:cs typeface="Arial" panose="020B0604020202020204" pitchFamily="34" charset="0"/>
            </a:rPr>
            <a:t>3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Sn </a:t>
          </a:r>
          <a:r>
            <a:rPr lang="en-GB" sz="1400" u="sng" kern="1200" dirty="0">
              <a:latin typeface="Arial" panose="020B0604020202020204" pitchFamily="34" charset="0"/>
              <a:cs typeface="Arial" panose="020B0604020202020204" pitchFamily="34" charset="0"/>
            </a:rPr>
            <a:t>coated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 Cu cavities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rPr>
            <a:t>Horizontal RF test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rPr>
            <a:t>Conduction cooling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rPr>
            <a:t>TRL-6</a:t>
          </a:r>
          <a:endParaRPr lang="en-GB" sz="1400" b="0" kern="1200" dirty="0">
            <a:solidFill>
              <a:schemeClr val="accent6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988409" y="3852154"/>
        <a:ext cx="6303151" cy="8282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466C074-A854-60AD-23AD-B47AB6A0851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00C40B-D32D-DE19-2018-BC13E31D271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4A1E07-CBCD-4962-A564-1AC9A39F8EBC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181C6D-02B0-6ED6-8D91-B3B0C7CA47F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092A19-7E24-3EC4-0022-14AB5CFA99D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E1AB7D-0157-4B23-9A25-390D1944C2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26200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b="0" i="0">
                <a:latin typeface="Arial Regular"/>
              </a:defRPr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b="0" i="0">
                <a:latin typeface="Arial Regular"/>
              </a:defRPr>
            </a:lvl1pPr>
          </a:lstStyle>
          <a:p>
            <a:fld id="{48FE9A4A-3203-D544-A0F2-9B4A7A1B021E}" type="datetimeFigureOut">
              <a:rPr lang="en-US" smtClean="0"/>
              <a:pPr/>
              <a:t>6/26/2026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b="0" i="0">
                <a:latin typeface="Arial Regular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b="0" i="0">
                <a:latin typeface="Arial Regular"/>
              </a:defRPr>
            </a:lvl1pPr>
          </a:lstStyle>
          <a:p>
            <a:fld id="{C0F3BA1D-A00F-DB41-84DA-BE26C4853B3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18686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b="0" i="0" kern="1200">
        <a:solidFill>
          <a:schemeClr val="tx1"/>
        </a:solidFill>
        <a:latin typeface="Arial Regular"/>
        <a:ea typeface="+mn-ea"/>
        <a:cs typeface="+mn-cs"/>
      </a:defRPr>
    </a:lvl1pPr>
    <a:lvl2pPr marL="457200" algn="l" defTabSz="914400" rtl="0" eaLnBrk="1" latinLnBrk="0" hangingPunct="1">
      <a:defRPr sz="1200" b="0" i="0" kern="1200">
        <a:solidFill>
          <a:schemeClr val="tx1"/>
        </a:solidFill>
        <a:latin typeface="Arial Regular"/>
        <a:ea typeface="+mn-ea"/>
        <a:cs typeface="+mn-cs"/>
      </a:defRPr>
    </a:lvl2pPr>
    <a:lvl3pPr marL="914400" algn="l" defTabSz="914400" rtl="0" eaLnBrk="1" latinLnBrk="0" hangingPunct="1">
      <a:defRPr sz="1200" b="0" i="0" kern="1200">
        <a:solidFill>
          <a:schemeClr val="tx1"/>
        </a:solidFill>
        <a:latin typeface="Arial Regular"/>
        <a:ea typeface="+mn-ea"/>
        <a:cs typeface="+mn-cs"/>
      </a:defRPr>
    </a:lvl3pPr>
    <a:lvl4pPr marL="1371600" algn="l" defTabSz="914400" rtl="0" eaLnBrk="1" latinLnBrk="0" hangingPunct="1">
      <a:defRPr sz="1200" b="0" i="0" kern="1200">
        <a:solidFill>
          <a:schemeClr val="tx1"/>
        </a:solidFill>
        <a:latin typeface="Arial Regular"/>
        <a:ea typeface="+mn-ea"/>
        <a:cs typeface="+mn-cs"/>
      </a:defRPr>
    </a:lvl4pPr>
    <a:lvl5pPr marL="1828800" algn="l" defTabSz="914400" rtl="0" eaLnBrk="1" latinLnBrk="0" hangingPunct="1">
      <a:defRPr sz="1200" b="0" i="0" kern="1200">
        <a:solidFill>
          <a:schemeClr val="tx1"/>
        </a:solidFill>
        <a:latin typeface="Arial Regular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F3BA1D-A00F-DB41-84DA-BE26C4853B35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26725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B429CC-263C-F27A-E7C8-974449BEF8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D4C089-0608-7368-0D9F-5B76A9A9146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D939909-7CD3-B0AF-2786-AED8A8C1E0F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i="0" baseline="0" dirty="0">
              <a:solidFill>
                <a:srgbClr val="FF000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ADB400-10E8-26DD-109D-749693DA3E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F3BA1D-A00F-DB41-84DA-BE26C4853B35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09555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4F074C-B7C1-F244-EA50-77D56179B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16A5471-89E5-E817-1C0A-3B84CDAAB9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5B0D343-FF69-CBAD-1EA7-66920F08A0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BF06AA-A1C1-B588-03A3-03B47601A7D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F3BA1D-A00F-DB41-84DA-BE26C4853B3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egular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 Regular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988920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i="0" baseline="0" dirty="0">
              <a:solidFill>
                <a:srgbClr val="FF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F3BA1D-A00F-DB41-84DA-BE26C4853B35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61376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F3BA1D-A00F-DB41-84DA-BE26C4853B3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egular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 Regular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551489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F3BA1D-A00F-DB41-84DA-BE26C4853B3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egular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 Regular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808614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A45462-3ACA-BD6B-DA02-00AAFC2493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C9427A0-BA1E-B18F-DE7D-386D7C06559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92DB533-6DED-38C4-B338-64801ACFCB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3BEA68-4780-D7BF-E58C-04D3AB45FE9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F3BA1D-A00F-DB41-84DA-BE26C4853B3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egular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 Regular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453815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33B9EB-7523-3C7C-EF74-A568620C05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A85749E-4B9B-6CA9-E991-3108E6809A0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28F782E-41F3-7132-0E52-37B04B62FF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F1E766-0020-5952-746E-6DC4AE99CC4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F3BA1D-A00F-DB41-84DA-BE26C4853B3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egular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 Regular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319987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CA13EA-B607-91C9-F259-46E2EBD042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F833A7B-B6B3-EF85-5927-D5C5B73416B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E92030C-A0A0-D6FA-EE6E-B90A64F2E7C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CC4473-348D-7301-536D-64D8A8D406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F3BA1D-A00F-DB41-84DA-BE26C4853B3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egular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 Regular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0133198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333D62-A033-7A12-97AA-13F2699772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A982C3-486D-9052-6838-28431A5C670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C57668-D5B1-C116-82F8-AE1833031A0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u="none" strike="noStrike" kern="1200" dirty="0">
              <a:solidFill>
                <a:schemeClr val="tx1"/>
              </a:solidFill>
              <a:effectLst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629E4E-C326-B23E-E479-3EAD9B8FB6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F3BA1D-A00F-DB41-84DA-BE26C4853B3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egular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 Regular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065096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420DEB-0025-B741-6B29-E2960CA80B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7C03F9F-30DC-896A-AE95-5C78655764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186A94C-915C-51DC-1AA5-620B314281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u="none" strike="noStrike" kern="1200" dirty="0">
              <a:solidFill>
                <a:schemeClr val="tx1"/>
              </a:solidFill>
              <a:effectLst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41CBA6-D198-32CF-5541-DF78EDDABCF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F3BA1D-A00F-DB41-84DA-BE26C4853B3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egular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 Regular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7278058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703E99-B884-E1ED-C8D0-69EF6B5029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64D7902-E77B-EB6E-1556-FFAAE03F8E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8C0095-ED40-1385-520F-957FB37D92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E7D753-4EDF-D497-E806-C495D6787B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F3BA1D-A00F-DB41-84DA-BE26C4853B3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egular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 Regular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491802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D86458-D742-E9EC-965A-83925A49CE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CDE7F2B-700D-6112-26DA-32A40351216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48CB15B-46FC-F6B4-0518-92FF5174A0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u="none" strike="noStrike" kern="1200" dirty="0">
              <a:solidFill>
                <a:schemeClr val="tx1"/>
              </a:solidFill>
              <a:effectLst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FA3247-3661-E89C-724D-DB0BD450BF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F3BA1D-A00F-DB41-84DA-BE26C4853B3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egular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 Regular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2697738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2F694A-F52B-6D8F-08C5-99A7045446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98D9ED8-7B55-69E2-54F4-6051D826745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653C575-14D3-F431-E02A-173A9CF168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u="none" strike="noStrike" kern="1200" dirty="0">
              <a:solidFill>
                <a:schemeClr val="tx1"/>
              </a:solidFill>
              <a:effectLst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454D81-10E6-7281-0295-D9C27EEC59A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F3BA1D-A00F-DB41-84DA-BE26C4853B3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egular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 Regular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3059060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EB3841-07CA-A9DD-DEF1-730AFD7514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535B210-F767-357E-6D09-3F227C2BA53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41C4C59-1A33-0CA1-F356-AA7946C202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BC6AC4-44EC-23C5-7AED-F75AF9BD3F7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F3BA1D-A00F-DB41-84DA-BE26C4853B3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egular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 Regular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5890104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6DA3C9-F239-9E3D-0A5D-5776DCF8B9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8D5483A-94EC-3202-80B7-308E3ED8F0D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DFD61AF-7AF5-0E25-AC2A-859B2932658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u="none" strike="noStrike" kern="1200" dirty="0">
              <a:solidFill>
                <a:schemeClr val="tx1"/>
              </a:solidFill>
              <a:effectLst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8CEE54-E419-060C-9763-938AE98E23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F3BA1D-A00F-DB41-84DA-BE26C4853B3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egular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 Regular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219240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3F5FDF-2D7F-214E-C0DC-05FFA30894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A2F4C9E-4D03-9D26-4E1C-99DD4ED1D2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12873AD-6D4D-2CDC-3D93-EE279D7F765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u="none" strike="noStrike" kern="1200" dirty="0">
              <a:solidFill>
                <a:schemeClr val="tx1"/>
              </a:solidFill>
              <a:effectLst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5D9758-27BA-573F-B01F-E4E58E1BC8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F3BA1D-A00F-DB41-84DA-BE26C4853B3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egular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 Regular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5758274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E6BA65-C122-946F-A4CC-3DF0BB56CC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5ABE564-120F-F472-A8E3-DAAA3A8086E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42503A8-3AFB-F605-0CC8-0A07DDCA33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54D221-F0DF-4730-49FA-E5E78CBC7B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F3BA1D-A00F-DB41-84DA-BE26C4853B3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egular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 Regular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905834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u="none" strike="noStrike" kern="1200" dirty="0">
              <a:solidFill>
                <a:schemeClr val="tx1"/>
              </a:solidFill>
              <a:effectLst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F3BA1D-A00F-DB41-84DA-BE26C4853B35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779087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A7831E-2966-4CE8-7783-026FD25D8D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C197A80-1F9E-87E5-69CA-247D9F848DF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4334D5A-70F7-54B7-989E-CFD798D53EB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u="none" strike="noStrike" kern="1200" dirty="0">
              <a:solidFill>
                <a:schemeClr val="tx1"/>
              </a:solidFill>
              <a:effectLst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A379A1-1001-7A58-9A4D-0E4F3FD3992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F3BA1D-A00F-DB41-84DA-BE26C4853B35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543465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627221-2107-B407-B5E4-3DCE32FA63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2E51B8E-689C-1E0F-5133-592B5F2B24B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DE9667C-5217-CDE4-7B8E-728133F9F52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u="none" strike="noStrike" kern="1200" dirty="0">
              <a:solidFill>
                <a:schemeClr val="tx1"/>
              </a:solidFill>
              <a:effectLst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79F927-FFDB-61FC-1C2E-97F02A95D21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F3BA1D-A00F-DB41-84DA-BE26C4853B35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38087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002E60-B23A-EAAF-DA9C-E5BC68E2CA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638DDB-4555-221E-E7AA-8C6C53799A8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3C57540-ABB1-ED27-2960-67583CA0F23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7CD240-B93B-42CE-B3B7-59887AADDA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F3BA1D-A00F-DB41-84DA-BE26C4853B35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010041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99BEEC-498B-2B94-F268-D275EFC0D9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9D53A29-67A4-E05F-7360-667C832869C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65F8A38-F7FE-8A5F-0878-840183154F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62C630-D6D4-2087-0429-7988091C966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F3BA1D-A00F-DB41-84DA-BE26C4853B3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egular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 Regular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1147053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B5F4B3-63A7-8390-9828-E1DD60EF4C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10AB003-F3F0-CF91-BB39-66C550010D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32DFA4E-8EC9-9A26-8B58-A681F6FF5A4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99437A-5685-5E84-6B09-C1C7006A0D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F3BA1D-A00F-DB41-84DA-BE26C4853B35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995509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F3C9CB-EF8D-D49E-A149-0F02F57F96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67C4102-5CE1-B7AD-6454-052AAD1097C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F81E42C-C730-5C85-F395-FCF4436D8F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All WPs and tasks within were led by my colleagues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111B1B-2CB9-BAE8-0DF2-9699C334BC5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F3BA1D-A00F-DB41-84DA-BE26C4853B35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049410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BB7E27-CA50-8986-2848-2AEE7B10F6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706FE2-5F86-CA64-E483-6FC1431965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181B59-8EBA-3735-2710-E83ADC8AE6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186F1C-9F91-952A-0C28-15CB319B57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F3BA1D-A00F-DB41-84DA-BE26C4853B35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13610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u="none" strike="noStrike" kern="1200" dirty="0">
              <a:solidFill>
                <a:schemeClr val="tx1"/>
              </a:solidFill>
              <a:effectLst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F3BA1D-A00F-DB41-84DA-BE26C4853B35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57746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6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CAE69-592D-6D48-8D37-1AF709B043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CE34F9-FD31-954C-90A9-25364BF3A3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381E6B-7D41-F84E-B286-61EBCE053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CE29A8-E8C2-784C-9495-F0D437E95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4039A4-CB11-B346-94E7-20D66FCAC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3706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EF2C8-66D4-EF4A-AAFD-01BC50FA7E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D9361-0DDC-EE4E-A740-F93892B369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0B7C8D81-07A4-FF2F-5061-D62347F944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4EB9ABD1-A53C-D208-3068-59959AF0E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312471F7-FC8A-CB0B-4EC1-E9F51B5B96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39290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1CB58-4758-1C42-8DAA-2AAA3F98F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B7D025-4B39-8D45-811F-5B1E30D5E7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2683CA-90A4-5E49-AA2C-3DCED63A8E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E1DED1-CD68-AC4C-ABC6-F8EEE292B7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A83341-F52D-D14B-A417-6C66E51D03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987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351C6-2D17-C14E-8DC1-418227C698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0F791E-6CBD-2747-86C9-A91E120F50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6279C1-F68E-7E4B-B565-93EC951F8A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D866C6-99FF-2F4A-936E-613FC9DB3B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D0DB7C-BDCE-D146-9584-809FFC25DD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FD1283-F062-2E4B-8DD8-A11DB5311A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6729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DCD01-DE9B-A849-A35D-9F761E7A2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213394-3DB5-5A4C-965B-35CC3D1F29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0C87B7-015A-EE48-9BA2-392DACDC00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A97E02-FB0B-A048-9274-06CF174361D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ADCF4DD-E248-C543-910E-BAFFB18831D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573B90-35AD-3E43-B0CA-8BA2F2BBBC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6E709E-0F2B-524A-BB14-376202A269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B8CED43-5180-C24B-8196-24914383E7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870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E4D60-AC0C-044F-8925-BE12978C55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80422E-D871-AC4C-A0FF-BA911179F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A61A44-CE7E-2E47-A2C7-EFD19C4D40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A8DBD8-7206-5A45-8701-1C5BFDD646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89618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3A31B14-AAAA-D746-8A4F-C3E1BB0AC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54D6A3-2EE2-B640-B0F3-7408BA955A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3CF3B5-8136-464C-B9CE-C289E9FE8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54559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BD96A-43E5-A645-B273-977F074EA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2B250C-BB32-7348-BE3C-383B51A8F8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78973E-998F-6D41-9801-A30991298D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45CC00-44DF-1E48-95F7-E532F4C69D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84893D-3FFC-6749-AD92-18B78F33AD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03AAAD-3463-B142-AEB9-CFB5F3DCA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5966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9AEEA-03B0-C845-83C2-A99DE7CF4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4D0810E-8148-AB45-8D0B-5492633BCB6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CE66B3-4F01-3148-9B21-03E05C5998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80305A-EC70-204D-A203-97127CF60F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CDF6F2-688B-AC47-8BE3-B3918FD0BB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DCE4F3-8FAC-C647-B187-2C7658470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52779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D39B2-85B2-8A4B-8008-EE871C7A57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2A1684-4147-4E4A-BE1D-647E280F6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-533400" y="1690688"/>
            <a:ext cx="10515600" cy="43513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E7061D-97DA-5D45-A717-D8A7EEF03D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8C7700-26C6-804B-9BEF-4E4886CEB3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8D442D-6AED-C347-A737-1092964EAE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91457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CF360F0-A2C2-BC4E-AC8F-28FB5C10E3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5D444D-2CB3-C84E-AFAB-6E36673058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CCCC5E-1493-D445-AD8B-A3A5697A25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36B37B-4148-1847-B7D0-E506A8B43B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948933-1B9F-6140-A9E4-6AC0E5BF3C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06703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EC500E-03DC-B2C3-1C09-0D7AD57B3F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EB57DA-F275-EAB2-BB5E-9537370BCA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38627" y="6389178"/>
            <a:ext cx="4371975" cy="299465"/>
          </a:xfrm>
        </p:spPr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D49644-9DA7-D9CA-1536-6E6ACA9373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67800" y="6356349"/>
            <a:ext cx="2743200" cy="365125"/>
          </a:xfrm>
        </p:spPr>
        <p:txBody>
          <a:bodyPr/>
          <a:lstStyle>
            <a:lvl1pPr>
              <a:defRPr sz="180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BBAAB195-B577-5546-8349-9DDA93B6129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01614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CAE69-592D-6D48-8D37-1AF709B043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CE34F9-FD31-954C-90A9-25364BF3A3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381E6B-7D41-F84E-B286-61EBCE053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CE29A8-E8C2-784C-9495-F0D437E95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4039A4-CB11-B346-94E7-20D66FCAC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63703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EF2C8-66D4-EF4A-AAFD-01BC50FA7E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D9361-0DDC-EE4E-A740-F93892B369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D9F65C-3FCD-8B46-A28D-257FA8F28C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88163C-7F3C-9B44-A028-C4886506FC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47796D-644C-B740-8C2E-356ECAB6D3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3743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1CB58-4758-1C42-8DAA-2AAA3F98F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B7D025-4B39-8D45-811F-5B1E30D5E7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2683CA-90A4-5E49-AA2C-3DCED63A8E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E1DED1-CD68-AC4C-ABC6-F8EEE292B7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A83341-F52D-D14B-A417-6C66E51D03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14999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351C6-2D17-C14E-8DC1-418227C698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0F791E-6CBD-2747-86C9-A91E120F50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6279C1-F68E-7E4B-B565-93EC951F8A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D866C6-99FF-2F4A-936E-613FC9DB3B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D0DB7C-BDCE-D146-9584-809FFC25DD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FD1283-F062-2E4B-8DD8-A11DB5311A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6614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DCD01-DE9B-A849-A35D-9F761E7A2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213394-3DB5-5A4C-965B-35CC3D1F29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0C87B7-015A-EE48-9BA2-392DACDC00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A97E02-FB0B-A048-9274-06CF174361D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ADCF4DD-E248-C543-910E-BAFFB18831D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573B90-35AD-3E43-B0CA-8BA2F2BBBC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6E709E-0F2B-524A-BB14-376202A269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B8CED43-5180-C24B-8196-24914383E7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150966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E4D60-AC0C-044F-8925-BE12978C55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80422E-D871-AC4C-A0FF-BA911179F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A61A44-CE7E-2E47-A2C7-EFD19C4D40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A8DBD8-7206-5A45-8701-1C5BFDD646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59581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3A31B14-AAAA-D746-8A4F-C3E1BB0AC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54D6A3-2EE2-B640-B0F3-7408BA955A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3CF3B5-8136-464C-B9CE-C289E9FE8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3849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BD96A-43E5-A645-B273-977F074EA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2B250C-BB32-7348-BE3C-383B51A8F8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78973E-998F-6D41-9801-A30991298D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45CC00-44DF-1E48-95F7-E532F4C69D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84893D-3FFC-6749-AD92-18B78F33AD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03AAAD-3463-B142-AEB9-CFB5F3DCA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09198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9AEEA-03B0-C845-83C2-A99DE7CF4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4D0810E-8148-AB45-8D0B-5492633BCB6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CE66B3-4F01-3148-9B21-03E05C5998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80305A-EC70-204D-A203-97127CF60F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CDF6F2-688B-AC47-8BE3-B3918FD0BB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DCE4F3-8FAC-C647-B187-2C7658470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4143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D39B2-85B2-8A4B-8008-EE871C7A57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2A1684-4147-4E4A-BE1D-647E280F6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E7061D-97DA-5D45-A717-D8A7EEF03D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8C7700-26C6-804B-9BEF-4E4886CEB3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8D442D-6AED-C347-A737-1092964EAE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696922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CF360F0-A2C2-BC4E-AC8F-28FB5C10E3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5D444D-2CB3-C84E-AFAB-6E36673058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CCCC5E-1493-D445-AD8B-A3A5697A25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36B37B-4148-1847-B7D0-E506A8B43B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948933-1B9F-6140-A9E4-6AC0E5BF3C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335601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1722869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3806709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5454860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CAE69-592D-6D48-8D37-1AF709B043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CE34F9-FD31-954C-90A9-25364BF3A3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381E6B-7D41-F84E-B286-61EBCE053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CE29A8-E8C2-784C-9495-F0D437E95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4039A4-CB11-B346-94E7-20D66FCAC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460552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EF2C8-66D4-EF4A-AAFD-01BC50FA7E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D9361-0DDC-EE4E-A740-F93892B369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0B7C8D81-07A4-FF2F-5061-D62347F944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4EB9ABD1-A53C-D208-3068-59959AF0E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312471F7-FC8A-CB0B-4EC1-E9F51B5B96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31221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1CB58-4758-1C42-8DAA-2AAA3F98F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B7D025-4B39-8D45-811F-5B1E30D5E7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2683CA-90A4-5E49-AA2C-3DCED63A8E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E1DED1-CD68-AC4C-ABC6-F8EEE292B7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A83341-F52D-D14B-A417-6C66E51D03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75343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351C6-2D17-C14E-8DC1-418227C698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0F791E-6CBD-2747-86C9-A91E120F50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6279C1-F68E-7E4B-B565-93EC951F8A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D866C6-99FF-2F4A-936E-613FC9DB3B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D0DB7C-BDCE-D146-9584-809FFC25DD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FD1283-F062-2E4B-8DD8-A11DB5311A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798326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DCD01-DE9B-A849-A35D-9F761E7A2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213394-3DB5-5A4C-965B-35CC3D1F29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0C87B7-015A-EE48-9BA2-392DACDC00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A97E02-FB0B-A048-9274-06CF174361D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ADCF4DD-E248-C543-910E-BAFFB18831D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573B90-35AD-3E43-B0CA-8BA2F2BBBC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6E709E-0F2B-524A-BB14-376202A269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B8CED43-5180-C24B-8196-24914383E7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596219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E4D60-AC0C-044F-8925-BE12978C55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80422E-D871-AC4C-A0FF-BA911179F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A61A44-CE7E-2E47-A2C7-EFD19C4D40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A8DBD8-7206-5A45-8701-1C5BFDD646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198418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3A31B14-AAAA-D746-8A4F-C3E1BB0AC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54D6A3-2EE2-B640-B0F3-7408BA955A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3CF3B5-8136-464C-B9CE-C289E9FE8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300572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BD96A-43E5-A645-B273-977F074EA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2B250C-BB32-7348-BE3C-383B51A8F8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78973E-998F-6D41-9801-A30991298D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45CC00-44DF-1E48-95F7-E532F4C69D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84893D-3FFC-6749-AD92-18B78F33AD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03AAAD-3463-B142-AEB9-CFB5F3DCA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464303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9AEEA-03B0-C845-83C2-A99DE7CF4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4D0810E-8148-AB45-8D0B-5492633BCB6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CE66B3-4F01-3148-9B21-03E05C5998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80305A-EC70-204D-A203-97127CF60F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CDF6F2-688B-AC47-8BE3-B3918FD0BB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DCE4F3-8FAC-C647-B187-2C7658470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06781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D39B2-85B2-8A4B-8008-EE871C7A57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2A1684-4147-4E4A-BE1D-647E280F6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-533400" y="1690688"/>
            <a:ext cx="10515600" cy="43513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E7061D-97DA-5D45-A717-D8A7EEF03D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8C7700-26C6-804B-9BEF-4E4886CEB3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8D442D-6AED-C347-A737-1092964EAE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841868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CF360F0-A2C2-BC4E-AC8F-28FB5C10E3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5D444D-2CB3-C84E-AFAB-6E36673058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CCCC5E-1493-D445-AD8B-A3A5697A25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36B37B-4148-1847-B7D0-E506A8B43B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948933-1B9F-6140-A9E4-6AC0E5BF3C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034995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3: text using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7"/>
          <p:cNvSpPr>
            <a:spLocks noGrp="1"/>
          </p:cNvSpPr>
          <p:nvPr>
            <p:ph type="body" sz="quarter" idx="14"/>
          </p:nvPr>
        </p:nvSpPr>
        <p:spPr>
          <a:xfrm>
            <a:off x="527051" y="1844676"/>
            <a:ext cx="11233579" cy="4752975"/>
          </a:xfrm>
          <a:prstGeom prst="rect">
            <a:avLst/>
          </a:prstGeom>
        </p:spPr>
        <p:txBody>
          <a:bodyPr vert="horz"/>
          <a:lstStyle>
            <a:lvl1pPr>
              <a:defRPr sz="2400">
                <a:solidFill>
                  <a:srgbClr val="666666"/>
                </a:solidFill>
              </a:defRPr>
            </a:lvl1pPr>
            <a:lvl2pPr>
              <a:defRPr sz="2200">
                <a:solidFill>
                  <a:srgbClr val="666666"/>
                </a:solidFill>
              </a:defRPr>
            </a:lvl2pPr>
            <a:lvl3pPr>
              <a:defRPr sz="2000">
                <a:solidFill>
                  <a:srgbClr val="666666"/>
                </a:solidFill>
              </a:defRPr>
            </a:lvl3pPr>
            <a:lvl4pPr>
              <a:defRPr sz="1800">
                <a:solidFill>
                  <a:srgbClr val="666666"/>
                </a:solidFill>
              </a:defRPr>
            </a:lvl4pPr>
            <a:lvl5pPr>
              <a:defRPr sz="1600">
                <a:solidFill>
                  <a:srgbClr val="666666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C91FD35-273A-4D3F-A1F6-736CC8034085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3677C1E0-3598-A0AC-EBE6-0F346CD13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5"/>
          </p:nvPr>
        </p:nvSpPr>
        <p:spPr>
          <a:xfrm>
            <a:off x="3037061" y="6406191"/>
            <a:ext cx="11672192" cy="365125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Daniel Seal | PAB Conference 2026 | 01.07.26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56339015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8: 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/>
          </p:cNvSpPr>
          <p:nvPr>
            <p:ph type="ctrTitle"/>
          </p:nvPr>
        </p:nvSpPr>
        <p:spPr>
          <a:xfrm>
            <a:off x="527381" y="548680"/>
            <a:ext cx="9025003" cy="1152128"/>
          </a:xfrm>
          <a:prstGeom prst="rect">
            <a:avLst/>
          </a:prstGeom>
        </p:spPr>
        <p:txBody>
          <a:bodyPr/>
          <a:lstStyle>
            <a:lvl1pPr algn="l">
              <a:lnSpc>
                <a:spcPts val="3500"/>
              </a:lnSpc>
              <a:defRPr sz="3600">
                <a:solidFill>
                  <a:srgbClr val="B5121B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>
          <a:xfrm>
            <a:off x="2120901" y="6390617"/>
            <a:ext cx="11672192" cy="399391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Daniel Seal | PAB Conference 2026 | 01.07.26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C91FD35-273A-4D3F-A1F6-736CC8034085}" type="slidenum">
              <a:rPr lang="en-GB" smtClean="0"/>
              <a:t>‹#›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121D94-C839-855B-EC40-57FC8828FB4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4904" y="4984165"/>
            <a:ext cx="1385997" cy="626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607989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CAE69-592D-6D48-8D37-1AF709B043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CE34F9-FD31-954C-90A9-25364BF3A3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381E6B-7D41-F84E-B286-61EBCE053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CE29A8-E8C2-784C-9495-F0D437E95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4039A4-CB11-B346-94E7-20D66FCAC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24181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EF2C8-66D4-EF4A-AAFD-01BC50FA7E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D9361-0DDC-EE4E-A740-F93892B369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0B7C8D81-07A4-FF2F-5061-D62347F944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4EB9ABD1-A53C-D208-3068-59959AF0E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312471F7-FC8A-CB0B-4EC1-E9F51B5B96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019420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1CB58-4758-1C42-8DAA-2AAA3F98F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B7D025-4B39-8D45-811F-5B1E30D5E7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2683CA-90A4-5E49-AA2C-3DCED63A8E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E1DED1-CD68-AC4C-ABC6-F8EEE292B7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A83341-F52D-D14B-A417-6C66E51D03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929024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351C6-2D17-C14E-8DC1-418227C698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0F791E-6CBD-2747-86C9-A91E120F50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6279C1-F68E-7E4B-B565-93EC951F8A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D866C6-99FF-2F4A-936E-613FC9DB3B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D0DB7C-BDCE-D146-9584-809FFC25DD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FD1283-F062-2E4B-8DD8-A11DB5311A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858970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DCD01-DE9B-A849-A35D-9F761E7A2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213394-3DB5-5A4C-965B-35CC3D1F29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0C87B7-015A-EE48-9BA2-392DACDC00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A97E02-FB0B-A048-9274-06CF174361D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ADCF4DD-E248-C543-910E-BAFFB18831D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573B90-35AD-3E43-B0CA-8BA2F2BBBC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6E709E-0F2B-524A-BB14-376202A269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B8CED43-5180-C24B-8196-24914383E7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2199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E4D60-AC0C-044F-8925-BE12978C55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80422E-D871-AC4C-A0FF-BA911179F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A61A44-CE7E-2E47-A2C7-EFD19C4D40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A8DBD8-7206-5A45-8701-1C5BFDD646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440729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3A31B14-AAAA-D746-8A4F-C3E1BB0AC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54D6A3-2EE2-B640-B0F3-7408BA955A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3CF3B5-8136-464C-B9CE-C289E9FE8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58593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BD96A-43E5-A645-B273-977F074EA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2B250C-BB32-7348-BE3C-383B51A8F8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78973E-998F-6D41-9801-A30991298D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45CC00-44DF-1E48-95F7-E532F4C69D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84893D-3FFC-6749-AD92-18B78F33AD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03AAAD-3463-B142-AEB9-CFB5F3DCA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836776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9AEEA-03B0-C845-83C2-A99DE7CF4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4D0810E-8148-AB45-8D0B-5492633BCB6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CE66B3-4F01-3148-9B21-03E05C5998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80305A-EC70-204D-A203-97127CF60F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CDF6F2-688B-AC47-8BE3-B3918FD0BB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DCE4F3-8FAC-C647-B187-2C7658470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68965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D39B2-85B2-8A4B-8008-EE871C7A57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2A1684-4147-4E4A-BE1D-647E280F6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-533400" y="1690688"/>
            <a:ext cx="10515600" cy="43513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E7061D-97DA-5D45-A717-D8A7EEF03D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8C7700-26C6-804B-9BEF-4E4886CEB3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8D442D-6AED-C347-A737-1092964EAE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3421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CF360F0-A2C2-BC4E-AC8F-28FB5C10E3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5D444D-2CB3-C84E-AFAB-6E36673058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CCCC5E-1493-D445-AD8B-A3A5697A25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36B37B-4148-1847-B7D0-E506A8B43B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948933-1B9F-6140-A9E4-6AC0E5BF3C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953197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EC500E-03DC-B2C3-1C09-0D7AD57B3F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EB57DA-F275-EAB2-BB5E-9537370BCA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014912" y="6389178"/>
            <a:ext cx="4371975" cy="299465"/>
          </a:xfrm>
        </p:spPr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D49644-9DA7-D9CA-1536-6E6ACA9373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67800" y="6356349"/>
            <a:ext cx="2743200" cy="365125"/>
          </a:xfrm>
        </p:spPr>
        <p:txBody>
          <a:bodyPr/>
          <a:lstStyle>
            <a:lvl1pPr>
              <a:defRPr sz="1600">
                <a:solidFill>
                  <a:srgbClr val="080808"/>
                </a:solidFill>
              </a:defRPr>
            </a:lvl1pPr>
          </a:lstStyle>
          <a:p>
            <a:fld id="{BBAAB195-B577-5546-8349-9DDA93B6129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40847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lide 3: text using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7"/>
          <p:cNvSpPr>
            <a:spLocks noGrp="1"/>
          </p:cNvSpPr>
          <p:nvPr>
            <p:ph type="body" sz="quarter" idx="14"/>
          </p:nvPr>
        </p:nvSpPr>
        <p:spPr>
          <a:xfrm>
            <a:off x="527051" y="1844676"/>
            <a:ext cx="11233579" cy="4752975"/>
          </a:xfrm>
          <a:prstGeom prst="rect">
            <a:avLst/>
          </a:prstGeom>
        </p:spPr>
        <p:txBody>
          <a:bodyPr vert="horz"/>
          <a:lstStyle>
            <a:lvl1pPr>
              <a:defRPr sz="2400">
                <a:solidFill>
                  <a:srgbClr val="666666"/>
                </a:solidFill>
              </a:defRPr>
            </a:lvl1pPr>
            <a:lvl2pPr>
              <a:defRPr sz="2200">
                <a:solidFill>
                  <a:srgbClr val="666666"/>
                </a:solidFill>
              </a:defRPr>
            </a:lvl2pPr>
            <a:lvl3pPr>
              <a:defRPr sz="2000">
                <a:solidFill>
                  <a:srgbClr val="666666"/>
                </a:solidFill>
              </a:defRPr>
            </a:lvl3pPr>
            <a:lvl4pPr>
              <a:defRPr sz="1800">
                <a:solidFill>
                  <a:srgbClr val="666666"/>
                </a:solidFill>
              </a:defRPr>
            </a:lvl4pPr>
            <a:lvl5pPr>
              <a:defRPr sz="1600">
                <a:solidFill>
                  <a:srgbClr val="666666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C91FD35-273A-4D3F-A1F6-736CC8034085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3677C1E0-3598-A0AC-EBE6-0F346CD13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5"/>
          </p:nvPr>
        </p:nvSpPr>
        <p:spPr>
          <a:xfrm>
            <a:off x="3037061" y="6406191"/>
            <a:ext cx="11672192" cy="365125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Daniel Seal | PAB Conference 2026 | 01.07.26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63189028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3: text using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7"/>
          <p:cNvSpPr>
            <a:spLocks noGrp="1"/>
          </p:cNvSpPr>
          <p:nvPr>
            <p:ph type="body" sz="quarter" idx="14"/>
          </p:nvPr>
        </p:nvSpPr>
        <p:spPr>
          <a:xfrm>
            <a:off x="527051" y="1844676"/>
            <a:ext cx="11233579" cy="4752975"/>
          </a:xfrm>
          <a:prstGeom prst="rect">
            <a:avLst/>
          </a:prstGeom>
        </p:spPr>
        <p:txBody>
          <a:bodyPr vert="horz"/>
          <a:lstStyle>
            <a:lvl1pPr>
              <a:defRPr sz="2400">
                <a:solidFill>
                  <a:srgbClr val="666666"/>
                </a:solidFill>
              </a:defRPr>
            </a:lvl1pPr>
            <a:lvl2pPr>
              <a:defRPr sz="2200">
                <a:solidFill>
                  <a:srgbClr val="666666"/>
                </a:solidFill>
              </a:defRPr>
            </a:lvl2pPr>
            <a:lvl3pPr>
              <a:defRPr sz="2000">
                <a:solidFill>
                  <a:srgbClr val="666666"/>
                </a:solidFill>
              </a:defRPr>
            </a:lvl3pPr>
            <a:lvl4pPr>
              <a:defRPr sz="1800">
                <a:solidFill>
                  <a:srgbClr val="666666"/>
                </a:solidFill>
              </a:defRPr>
            </a:lvl4pPr>
            <a:lvl5pPr>
              <a:defRPr sz="1600">
                <a:solidFill>
                  <a:srgbClr val="666666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C91FD35-273A-4D3F-A1F6-736CC8034085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3677C1E0-3598-A0AC-EBE6-0F346CD13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5"/>
          </p:nvPr>
        </p:nvSpPr>
        <p:spPr>
          <a:xfrm>
            <a:off x="3037061" y="6406191"/>
            <a:ext cx="11672192" cy="365125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Daniel Seal | PAB Conference 2026 | 01.07.26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646455156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8: 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/>
          </p:cNvSpPr>
          <p:nvPr>
            <p:ph type="ctrTitle"/>
          </p:nvPr>
        </p:nvSpPr>
        <p:spPr>
          <a:xfrm>
            <a:off x="527381" y="548680"/>
            <a:ext cx="9025003" cy="1152128"/>
          </a:xfrm>
          <a:prstGeom prst="rect">
            <a:avLst/>
          </a:prstGeom>
        </p:spPr>
        <p:txBody>
          <a:bodyPr/>
          <a:lstStyle>
            <a:lvl1pPr algn="l">
              <a:lnSpc>
                <a:spcPts val="3500"/>
              </a:lnSpc>
              <a:defRPr sz="3600">
                <a:solidFill>
                  <a:srgbClr val="B5121B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>
          <a:xfrm>
            <a:off x="2120901" y="6390617"/>
            <a:ext cx="11672192" cy="399391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Daniel Seal | PAB Conference 2026 | 01.07.26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C91FD35-273A-4D3F-A1F6-736CC8034085}" type="slidenum">
              <a:rPr lang="en-GB" smtClean="0"/>
              <a:t>‹#›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121D94-C839-855B-EC40-57FC8828FB4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4904" y="4984165"/>
            <a:ext cx="1385997" cy="626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074015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CAE69-592D-6D48-8D37-1AF709B043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CE34F9-FD31-954C-90A9-25364BF3A3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381E6B-7D41-F84E-B286-61EBCE053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CE29A8-E8C2-784C-9495-F0D437E95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4039A4-CB11-B346-94E7-20D66FCAC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901963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EF2C8-66D4-EF4A-AAFD-01BC50FA7E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D9361-0DDC-EE4E-A740-F93892B369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0B7C8D81-07A4-FF2F-5061-D62347F944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4EB9ABD1-A53C-D208-3068-59959AF0E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312471F7-FC8A-CB0B-4EC1-E9F51B5B96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37636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1CB58-4758-1C42-8DAA-2AAA3F98F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B7D025-4B39-8D45-811F-5B1E30D5E7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2683CA-90A4-5E49-AA2C-3DCED63A8E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E1DED1-CD68-AC4C-ABC6-F8EEE292B7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A83341-F52D-D14B-A417-6C66E51D03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643522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351C6-2D17-C14E-8DC1-418227C698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0F791E-6CBD-2747-86C9-A91E120F50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6279C1-F68E-7E4B-B565-93EC951F8A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D866C6-99FF-2F4A-936E-613FC9DB3B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D0DB7C-BDCE-D146-9584-809FFC25DD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FD1283-F062-2E4B-8DD8-A11DB5311A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387568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DCD01-DE9B-A849-A35D-9F761E7A2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213394-3DB5-5A4C-965B-35CC3D1F29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0C87B7-015A-EE48-9BA2-392DACDC00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A97E02-FB0B-A048-9274-06CF174361D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ADCF4DD-E248-C543-910E-BAFFB18831D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573B90-35AD-3E43-B0CA-8BA2F2BBBC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6E709E-0F2B-524A-BB14-376202A269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B8CED43-5180-C24B-8196-24914383E7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795140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E4D60-AC0C-044F-8925-BE12978C55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80422E-D871-AC4C-A0FF-BA911179F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A61A44-CE7E-2E47-A2C7-EFD19C4D40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A8DBD8-7206-5A45-8701-1C5BFDD646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254590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3A31B14-AAAA-D746-8A4F-C3E1BB0AC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54D6A3-2EE2-B640-B0F3-7408BA955A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3CF3B5-8136-464C-B9CE-C289E9FE8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2191925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BD96A-43E5-A645-B273-977F074EA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2B250C-BB32-7348-BE3C-383B51A8F8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78973E-998F-6D41-9801-A30991298D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45CC00-44DF-1E48-95F7-E532F4C69D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84893D-3FFC-6749-AD92-18B78F33AD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03AAAD-3463-B142-AEB9-CFB5F3DCA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46079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9AEEA-03B0-C845-83C2-A99DE7CF4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4D0810E-8148-AB45-8D0B-5492633BCB6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CE66B3-4F01-3148-9B21-03E05C5998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80305A-EC70-204D-A203-97127CF60F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CDF6F2-688B-AC47-8BE3-B3918FD0BB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DCE4F3-8FAC-C647-B187-2C7658470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41951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D39B2-85B2-8A4B-8008-EE871C7A57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2A1684-4147-4E4A-BE1D-647E280F6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-533400" y="1690688"/>
            <a:ext cx="10515600" cy="43513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E7061D-97DA-5D45-A717-D8A7EEF03D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8C7700-26C6-804B-9BEF-4E4886CEB3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8D442D-6AED-C347-A737-1092964EAE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558372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CF360F0-A2C2-BC4E-AC8F-28FB5C10E3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5D444D-2CB3-C84E-AFAB-6E36673058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CCCC5E-1493-D445-AD8B-A3A5697A25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36B37B-4148-1847-B7D0-E506A8B43B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948933-1B9F-6140-A9E4-6AC0E5BF3C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3537867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EC500E-03DC-B2C3-1C09-0D7AD57B3F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EB57DA-F275-EAB2-BB5E-9537370BCA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99547" y="6389178"/>
            <a:ext cx="4371975" cy="299465"/>
          </a:xfrm>
        </p:spPr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D49644-9DA7-D9CA-1536-6E6ACA9373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67800" y="6356349"/>
            <a:ext cx="2743200" cy="365125"/>
          </a:xfrm>
        </p:spPr>
        <p:txBody>
          <a:bodyPr/>
          <a:lstStyle>
            <a:lvl1pPr>
              <a:defRPr sz="1600">
                <a:solidFill>
                  <a:srgbClr val="080808"/>
                </a:solidFill>
              </a:defRPr>
            </a:lvl1pPr>
          </a:lstStyle>
          <a:p>
            <a:fld id="{BBAAB195-B577-5546-8349-9DDA93B6129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389244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CAE69-592D-6D48-8D37-1AF709B043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CE34F9-FD31-954C-90A9-25364BF3A3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381E6B-7D41-F84E-B286-61EBCE053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CE29A8-E8C2-784C-9495-F0D437E95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4039A4-CB11-B346-94E7-20D66FCAC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329659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EF2C8-66D4-EF4A-AAFD-01BC50FA7E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D9361-0DDC-EE4E-A740-F93892B369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0B7C8D81-07A4-FF2F-5061-D62347F944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4EB9ABD1-A53C-D208-3068-59959AF0E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312471F7-FC8A-CB0B-4EC1-E9F51B5B96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778201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1CB58-4758-1C42-8DAA-2AAA3F98F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B7D025-4B39-8D45-811F-5B1E30D5E7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2683CA-90A4-5E49-AA2C-3DCED63A8E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E1DED1-CD68-AC4C-ABC6-F8EEE292B7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A83341-F52D-D14B-A417-6C66E51D03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645649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351C6-2D17-C14E-8DC1-418227C698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0F791E-6CBD-2747-86C9-A91E120F50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6279C1-F68E-7E4B-B565-93EC951F8A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D866C6-99FF-2F4A-936E-613FC9DB3B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D0DB7C-BDCE-D146-9584-809FFC25DD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FD1283-F062-2E4B-8DD8-A11DB5311A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411235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DCD01-DE9B-A849-A35D-9F761E7A2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213394-3DB5-5A4C-965B-35CC3D1F29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0C87B7-015A-EE48-9BA2-392DACDC00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A97E02-FB0B-A048-9274-06CF174361D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ADCF4DD-E248-C543-910E-BAFFB18831D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573B90-35AD-3E43-B0CA-8BA2F2BBBC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6E709E-0F2B-524A-BB14-376202A269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B8CED43-5180-C24B-8196-24914383E7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1946338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E4D60-AC0C-044F-8925-BE12978C55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80422E-D871-AC4C-A0FF-BA911179F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A61A44-CE7E-2E47-A2C7-EFD19C4D40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A8DBD8-7206-5A45-8701-1C5BFDD646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7289205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3A31B14-AAAA-D746-8A4F-C3E1BB0AC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54D6A3-2EE2-B640-B0F3-7408BA955A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3CF3B5-8136-464C-B9CE-C289E9FE8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805673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BD96A-43E5-A645-B273-977F074EA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2B250C-BB32-7348-BE3C-383B51A8F8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78973E-998F-6D41-9801-A30991298D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45CC00-44DF-1E48-95F7-E532F4C69D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84893D-3FFC-6749-AD92-18B78F33AD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03AAAD-3463-B142-AEB9-CFB5F3DCA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2454302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9AEEA-03B0-C845-83C2-A99DE7CF4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4D0810E-8148-AB45-8D0B-5492633BCB6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CE66B3-4F01-3148-9B21-03E05C5998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80305A-EC70-204D-A203-97127CF60F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CDF6F2-688B-AC47-8BE3-B3918FD0BB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DCE4F3-8FAC-C647-B187-2C7658470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960682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D39B2-85B2-8A4B-8008-EE871C7A57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2A1684-4147-4E4A-BE1D-647E280F6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-533400" y="1690688"/>
            <a:ext cx="10515600" cy="43513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E7061D-97DA-5D45-A717-D8A7EEF03D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8C7700-26C6-804B-9BEF-4E4886CEB3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8D442D-6AED-C347-A737-1092964EAE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8029050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CF360F0-A2C2-BC4E-AC8F-28FB5C10E3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5D444D-2CB3-C84E-AFAB-6E36673058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CCCC5E-1493-D445-AD8B-A3A5697A25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36B37B-4148-1847-B7D0-E506A8B43B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948933-1B9F-6140-A9E4-6AC0E5BF3C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206114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EC500E-03DC-B2C3-1C09-0D7AD57B3F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EB57DA-F275-EAB2-BB5E-9537370BCA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014912" y="6389178"/>
            <a:ext cx="4371975" cy="299465"/>
          </a:xfrm>
        </p:spPr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D49644-9DA7-D9CA-1536-6E6ACA9373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67800" y="6356349"/>
            <a:ext cx="2743200" cy="365125"/>
          </a:xfrm>
        </p:spPr>
        <p:txBody>
          <a:bodyPr/>
          <a:lstStyle>
            <a:lvl1pPr>
              <a:defRPr sz="1600">
                <a:solidFill>
                  <a:srgbClr val="080808"/>
                </a:solidFill>
              </a:defRPr>
            </a:lvl1pPr>
          </a:lstStyle>
          <a:p>
            <a:fld id="{BBAAB195-B577-5546-8349-9DDA93B6129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956264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lide 3: text using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7"/>
          <p:cNvSpPr>
            <a:spLocks noGrp="1"/>
          </p:cNvSpPr>
          <p:nvPr>
            <p:ph type="body" sz="quarter" idx="14"/>
          </p:nvPr>
        </p:nvSpPr>
        <p:spPr>
          <a:xfrm>
            <a:off x="527051" y="1844676"/>
            <a:ext cx="11233579" cy="4752975"/>
          </a:xfrm>
          <a:prstGeom prst="rect">
            <a:avLst/>
          </a:prstGeom>
        </p:spPr>
        <p:txBody>
          <a:bodyPr vert="horz"/>
          <a:lstStyle>
            <a:lvl1pPr>
              <a:defRPr sz="2400">
                <a:solidFill>
                  <a:srgbClr val="666666"/>
                </a:solidFill>
              </a:defRPr>
            </a:lvl1pPr>
            <a:lvl2pPr>
              <a:defRPr sz="2200">
                <a:solidFill>
                  <a:srgbClr val="666666"/>
                </a:solidFill>
              </a:defRPr>
            </a:lvl2pPr>
            <a:lvl3pPr>
              <a:defRPr sz="2000">
                <a:solidFill>
                  <a:srgbClr val="666666"/>
                </a:solidFill>
              </a:defRPr>
            </a:lvl3pPr>
            <a:lvl4pPr>
              <a:defRPr sz="1800">
                <a:solidFill>
                  <a:srgbClr val="666666"/>
                </a:solidFill>
              </a:defRPr>
            </a:lvl4pPr>
            <a:lvl5pPr>
              <a:defRPr sz="1600">
                <a:solidFill>
                  <a:srgbClr val="666666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C91FD35-273A-4D3F-A1F6-736CC8034085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3677C1E0-3598-A0AC-EBE6-0F346CD13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5"/>
          </p:nvPr>
        </p:nvSpPr>
        <p:spPr>
          <a:xfrm>
            <a:off x="3037061" y="6406191"/>
            <a:ext cx="11672192" cy="365125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Daniel Seal | PAB Conference 2026 | 01.07.26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5875631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tiff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slideLayout" Target="../slideLayouts/slideLayout26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13" Type="http://schemas.openxmlformats.org/officeDocument/2006/relationships/image" Target="../media/image4.png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1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5.xml"/><Relationship Id="rId14" Type="http://schemas.openxmlformats.org/officeDocument/2006/relationships/image" Target="../media/image1.tiff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emf"/><Relationship Id="rId3" Type="http://schemas.openxmlformats.org/officeDocument/2006/relationships/theme" Target="../theme/theme4.xml"/><Relationship Id="rId7" Type="http://schemas.openxmlformats.org/officeDocument/2006/relationships/image" Target="../media/image7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image" Target="../media/image6.png"/><Relationship Id="rId5" Type="http://schemas.openxmlformats.org/officeDocument/2006/relationships/image" Target="../media/image1.tiff"/><Relationship Id="rId4" Type="http://schemas.openxmlformats.org/officeDocument/2006/relationships/image" Target="../media/image5.jpe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13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12" Type="http://schemas.openxmlformats.org/officeDocument/2006/relationships/slideLayout" Target="../slideLayouts/slideLayout51.xm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41.xml"/><Relationship Id="rId16" Type="http://schemas.openxmlformats.org/officeDocument/2006/relationships/image" Target="../media/image1.tiff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11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4.xml"/><Relationship Id="rId15" Type="http://schemas.openxmlformats.org/officeDocument/2006/relationships/image" Target="../media/image4.png"/><Relationship Id="rId10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8.xml"/><Relationship Id="rId1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emf"/><Relationship Id="rId3" Type="http://schemas.openxmlformats.org/officeDocument/2006/relationships/theme" Target="../theme/theme6.xml"/><Relationship Id="rId7" Type="http://schemas.openxmlformats.org/officeDocument/2006/relationships/image" Target="../media/image7.png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image" Target="../media/image6.png"/><Relationship Id="rId5" Type="http://schemas.openxmlformats.org/officeDocument/2006/relationships/image" Target="../media/image1.tiff"/><Relationship Id="rId4" Type="http://schemas.openxmlformats.org/officeDocument/2006/relationships/image" Target="../media/image5.jpeg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2.xml"/><Relationship Id="rId13" Type="http://schemas.openxmlformats.org/officeDocument/2006/relationships/theme" Target="../theme/theme7.xml"/><Relationship Id="rId18" Type="http://schemas.openxmlformats.org/officeDocument/2006/relationships/image" Target="../media/image7.png"/><Relationship Id="rId3" Type="http://schemas.openxmlformats.org/officeDocument/2006/relationships/slideLayout" Target="../slideLayouts/slideLayout57.xml"/><Relationship Id="rId7" Type="http://schemas.openxmlformats.org/officeDocument/2006/relationships/slideLayout" Target="../slideLayouts/slideLayout61.xml"/><Relationship Id="rId12" Type="http://schemas.openxmlformats.org/officeDocument/2006/relationships/slideLayout" Target="../slideLayouts/slideLayout66.xm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56.xml"/><Relationship Id="rId16" Type="http://schemas.openxmlformats.org/officeDocument/2006/relationships/image" Target="../media/image10.png"/><Relationship Id="rId1" Type="http://schemas.openxmlformats.org/officeDocument/2006/relationships/slideLayout" Target="../slideLayouts/slideLayout55.xml"/><Relationship Id="rId6" Type="http://schemas.openxmlformats.org/officeDocument/2006/relationships/slideLayout" Target="../slideLayouts/slideLayout60.xml"/><Relationship Id="rId11" Type="http://schemas.openxmlformats.org/officeDocument/2006/relationships/slideLayout" Target="../slideLayouts/slideLayout65.xml"/><Relationship Id="rId5" Type="http://schemas.openxmlformats.org/officeDocument/2006/relationships/slideLayout" Target="../slideLayouts/slideLayout59.xml"/><Relationship Id="rId15" Type="http://schemas.openxmlformats.org/officeDocument/2006/relationships/image" Target="../media/image1.tiff"/><Relationship Id="rId10" Type="http://schemas.openxmlformats.org/officeDocument/2006/relationships/slideLayout" Target="../slideLayouts/slideLayout64.xml"/><Relationship Id="rId4" Type="http://schemas.openxmlformats.org/officeDocument/2006/relationships/slideLayout" Target="../slideLayouts/slideLayout58.xml"/><Relationship Id="rId9" Type="http://schemas.openxmlformats.org/officeDocument/2006/relationships/slideLayout" Target="../slideLayouts/slideLayout63.xml"/><Relationship Id="rId14" Type="http://schemas.openxmlformats.org/officeDocument/2006/relationships/image" Target="../media/image4.png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13" Type="http://schemas.openxmlformats.org/officeDocument/2006/relationships/slideLayout" Target="../slideLayouts/slideLayout79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slideLayout" Target="../slideLayouts/slideLayout78.xm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68.xml"/><Relationship Id="rId16" Type="http://schemas.openxmlformats.org/officeDocument/2006/relationships/image" Target="../media/image1.tiff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5" Type="http://schemas.openxmlformats.org/officeDocument/2006/relationships/image" Target="../media/image4.png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Relationship Id="rId14" Type="http://schemas.openxmlformats.org/officeDocument/2006/relationships/theme" Target="../theme/theme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944EB6-27EE-0E47-84EB-753C79CA3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1CE029-EB58-6B41-8EAC-704F548C31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34E693-13CD-E14F-A36D-9E3FC3ABCDF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C84B2D-1B08-DB46-ACAA-271FBB7351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10225" y="6389179"/>
            <a:ext cx="4371975" cy="29946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Daniel Seal | PAB Conference 2026 | 01.07.26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BDCA95-5F3D-D940-BE0E-5DFB110309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EB6C5C0-8418-AE18-92DF-26BC4F1B5D0F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1583583" y="6338180"/>
            <a:ext cx="768715" cy="435605"/>
          </a:xfrm>
          <a:prstGeom prst="rect">
            <a:avLst/>
          </a:prstGeom>
        </p:spPr>
      </p:pic>
      <p:pic>
        <p:nvPicPr>
          <p:cNvPr id="2050" name="Picture 2" descr="Lancaster-University-Logo.f1ab941e50411da795077bfed5b7e24b291fd1a3">
            <a:extLst>
              <a:ext uri="{FF2B5EF4-FFF2-40B4-BE49-F238E27FC236}">
                <a16:creationId xmlns:a16="http://schemas.microsoft.com/office/drawing/2014/main" id="{AFE5D1DC-267E-4CF9-738A-9ED18FFDBFDD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8249" y="6350600"/>
            <a:ext cx="1116669" cy="498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CBBC6ED-897A-770A-A84B-7CDD372F99E0}"/>
              </a:ext>
            </a:extLst>
          </p:cNvPr>
          <p:cNvPicPr>
            <a:picLocks noChangeAspect="1"/>
          </p:cNvPicPr>
          <p:nvPr userDrawn="1"/>
        </p:nvPicPr>
        <p:blipFill>
          <a:blip r:embed="rId16"/>
          <a:stretch>
            <a:fillRect/>
          </a:stretch>
        </p:blipFill>
        <p:spPr>
          <a:xfrm>
            <a:off x="147638" y="6301023"/>
            <a:ext cx="1245349" cy="498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6851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9" r:id="rId1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1"/>
        </a:buClr>
        <a:buFont typeface="Wingdings" pitchFamily="2" charset="2"/>
        <a:buChar char="§"/>
        <a:defRPr sz="2800" kern="1200">
          <a:solidFill>
            <a:schemeClr val="accent4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1"/>
        </a:buClr>
        <a:buFont typeface="Wingdings" pitchFamily="2" charset="2"/>
        <a:buChar char="§"/>
        <a:defRPr sz="2400" kern="1200">
          <a:solidFill>
            <a:schemeClr val="accent4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1"/>
        </a:buClr>
        <a:buFont typeface="Wingdings" pitchFamily="2" charset="2"/>
        <a:buChar char="§"/>
        <a:defRPr sz="2000" kern="1200">
          <a:solidFill>
            <a:schemeClr val="accent4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1"/>
        </a:buClr>
        <a:buFont typeface="Wingdings" pitchFamily="2" charset="2"/>
        <a:buChar char="§"/>
        <a:defRPr sz="1800" kern="1200">
          <a:solidFill>
            <a:schemeClr val="accent4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1"/>
        </a:buClr>
        <a:buFont typeface="Wingdings" pitchFamily="2" charset="2"/>
        <a:buChar char="§"/>
        <a:defRPr sz="1800" kern="1200">
          <a:solidFill>
            <a:schemeClr val="accent4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944EB6-27EE-0E47-84EB-753C79CA3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1CE029-EB58-6B41-8EAC-704F548C31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34E693-13CD-E14F-A36D-9E3FC3ABCDF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C84B2D-1B08-DB46-ACAA-271FBB7351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BDCA95-5F3D-D940-BE0E-5DFB110309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33804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  <p:sldLayoutId id="2147483712" r:id="rId12"/>
    <p:sldLayoutId id="2147483713" r:id="rId13"/>
    <p:sldLayoutId id="2147483714" r:id="rId1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1"/>
        </a:buClr>
        <a:buFont typeface="Wingdings" pitchFamily="2" charset="2"/>
        <a:buChar char="§"/>
        <a:defRPr sz="2800" kern="1200">
          <a:solidFill>
            <a:schemeClr val="accent4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1"/>
        </a:buClr>
        <a:buFont typeface="Wingdings" pitchFamily="2" charset="2"/>
        <a:buChar char="§"/>
        <a:defRPr sz="2400" kern="1200">
          <a:solidFill>
            <a:schemeClr val="accent4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1"/>
        </a:buClr>
        <a:buFont typeface="Wingdings" pitchFamily="2" charset="2"/>
        <a:buChar char="§"/>
        <a:defRPr sz="2000" kern="1200">
          <a:solidFill>
            <a:schemeClr val="accent4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1"/>
        </a:buClr>
        <a:buFont typeface="Wingdings" pitchFamily="2" charset="2"/>
        <a:buChar char="§"/>
        <a:defRPr sz="1800" kern="1200">
          <a:solidFill>
            <a:schemeClr val="accent4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1"/>
        </a:buClr>
        <a:buFont typeface="Wingdings" pitchFamily="2" charset="2"/>
        <a:buChar char="§"/>
        <a:defRPr sz="1800" kern="1200">
          <a:solidFill>
            <a:schemeClr val="accent4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944EB6-27EE-0E47-84EB-753C79CA3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1CE029-EB58-6B41-8EAC-704F548C31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34E693-13CD-E14F-A36D-9E3FC3ABCDF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C84B2D-1B08-DB46-ACAA-271FBB7351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10225" y="6389179"/>
            <a:ext cx="4371975" cy="29946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Daniel Seal | PAB Conference 2026 | 01.07.26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BDCA95-5F3D-D940-BE0E-5DFB110309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3AA2-E8FC-2540-AA49-4AA124C76F24}"/>
              </a:ext>
            </a:extLst>
          </p:cNvPr>
          <p:cNvPicPr>
            <a:picLocks noChangeAspect="1"/>
          </p:cNvPicPr>
          <p:nvPr userDrawn="1"/>
        </p:nvPicPr>
        <p:blipFill>
          <a:blip r:embed="rId1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631" y="6361507"/>
            <a:ext cx="1408110" cy="35996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EB6C5C0-8418-AE18-92DF-26BC4F1B5D0F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1583583" y="6338180"/>
            <a:ext cx="768715" cy="435605"/>
          </a:xfrm>
          <a:prstGeom prst="rect">
            <a:avLst/>
          </a:prstGeom>
        </p:spPr>
      </p:pic>
      <p:pic>
        <p:nvPicPr>
          <p:cNvPr id="2050" name="Picture 2" descr="Lancaster-University-Logo.f1ab941e50411da795077bfed5b7e24b291fd1a3">
            <a:extLst>
              <a:ext uri="{FF2B5EF4-FFF2-40B4-BE49-F238E27FC236}">
                <a16:creationId xmlns:a16="http://schemas.microsoft.com/office/drawing/2014/main" id="{AFE5D1DC-267E-4CF9-738A-9ED18FFDBFDD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8249" y="6350600"/>
            <a:ext cx="1116669" cy="498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5637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21" r:id="rId6"/>
    <p:sldLayoutId id="2147483722" r:id="rId7"/>
    <p:sldLayoutId id="2147483723" r:id="rId8"/>
    <p:sldLayoutId id="2147483724" r:id="rId9"/>
    <p:sldLayoutId id="2147483725" r:id="rId10"/>
    <p:sldLayoutId id="2147483726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1"/>
        </a:buClr>
        <a:buFont typeface="Wingdings" pitchFamily="2" charset="2"/>
        <a:buChar char="§"/>
        <a:defRPr sz="2800" kern="1200">
          <a:solidFill>
            <a:schemeClr val="accent4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1"/>
        </a:buClr>
        <a:buFont typeface="Wingdings" pitchFamily="2" charset="2"/>
        <a:buChar char="§"/>
        <a:defRPr sz="2400" kern="1200">
          <a:solidFill>
            <a:schemeClr val="accent4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1"/>
        </a:buClr>
        <a:buFont typeface="Wingdings" pitchFamily="2" charset="2"/>
        <a:buChar char="§"/>
        <a:defRPr sz="2000" kern="1200">
          <a:solidFill>
            <a:schemeClr val="accent4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1"/>
        </a:buClr>
        <a:buFont typeface="Wingdings" pitchFamily="2" charset="2"/>
        <a:buChar char="§"/>
        <a:defRPr sz="1800" kern="1200">
          <a:solidFill>
            <a:schemeClr val="accent4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1"/>
        </a:buClr>
        <a:buFont typeface="Wingdings" pitchFamily="2" charset="2"/>
        <a:buChar char="§"/>
        <a:defRPr sz="1800" kern="1200">
          <a:solidFill>
            <a:schemeClr val="accent4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8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" y="-4148"/>
            <a:ext cx="12177273" cy="6862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644156" y="6404713"/>
            <a:ext cx="11672192" cy="3993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r>
              <a:rPr lang="en-GB"/>
              <a:t>Daniel Seal | PAB Conference 2026 | 01.07.26</a:t>
            </a:r>
            <a:endParaRPr lang="en-GB" dirty="0"/>
          </a:p>
        </p:txBody>
      </p:sp>
      <p:sp>
        <p:nvSpPr>
          <p:cNvPr id="4" name="Rectangle 3"/>
          <p:cNvSpPr/>
          <p:nvPr userDrawn="1"/>
        </p:nvSpPr>
        <p:spPr>
          <a:xfrm>
            <a:off x="12860883" y="4742934"/>
            <a:ext cx="4571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fld id="{5C91FD35-273A-4D3F-A1F6-736CC8034085}" type="slidenum">
              <a:rPr lang="en-GB" sz="1800" smtClean="0"/>
              <a:pPr/>
              <a:t>‹#›</a:t>
            </a:fld>
            <a:endParaRPr lang="en-GB" sz="18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F4B0178-F689-1349-99F8-B24E2449EC6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2925795" y="6356471"/>
            <a:ext cx="1053252" cy="447632"/>
          </a:xfrm>
          <a:prstGeom prst="rect">
            <a:avLst/>
          </a:prstGeom>
        </p:spPr>
      </p:pic>
      <p:pic>
        <p:nvPicPr>
          <p:cNvPr id="8" name="Picture 2" descr="See the source image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1507" y="6391195"/>
            <a:ext cx="1586603" cy="331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1F4E3FA-DB3B-E878-13C4-4372175D6E91}"/>
              </a:ext>
            </a:extLst>
          </p:cNvPr>
          <p:cNvSpPr/>
          <p:nvPr userDrawn="1"/>
        </p:nvSpPr>
        <p:spPr>
          <a:xfrm>
            <a:off x="335360" y="1299411"/>
            <a:ext cx="11407461" cy="7200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EFAE76C-0E24-445D-BA2E-7A78CE4E70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7"/>
          <a:srcRect l="4326" t="63333" r="76527" b="17161"/>
          <a:stretch/>
        </p:blipFill>
        <p:spPr>
          <a:xfrm>
            <a:off x="184448" y="6333264"/>
            <a:ext cx="1039373" cy="446721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4"/>
          </p:nvPr>
        </p:nvSpPr>
        <p:spPr>
          <a:xfrm>
            <a:off x="9264352" y="639061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5C91FD35-273A-4D3F-A1F6-736CC8034085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7711E65-5EA6-6316-750F-A50C8D932D02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4040343" y="6443133"/>
            <a:ext cx="2495176" cy="346795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E0A1149-BD2F-FD22-CB33-60552E370A34}"/>
              </a:ext>
            </a:extLst>
          </p:cNvPr>
          <p:cNvSpPr/>
          <p:nvPr userDrawn="1"/>
        </p:nvSpPr>
        <p:spPr>
          <a:xfrm>
            <a:off x="8864600" y="102259"/>
            <a:ext cx="3142952" cy="10786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42265343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944EB6-27EE-0E47-84EB-753C79CA3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1CE029-EB58-6B41-8EAC-704F548C31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34E693-13CD-E14F-A36D-9E3FC3ABCDF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C84B2D-1B08-DB46-ACAA-271FBB7351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10225" y="6389179"/>
            <a:ext cx="4371975" cy="29946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Daniel Seal | PAB Conference 2026 | 01.07.26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BDCA95-5F3D-D940-BE0E-5DFB110309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3AA2-E8FC-2540-AA49-4AA124C76F24}"/>
              </a:ext>
            </a:extLst>
          </p:cNvPr>
          <p:cNvPicPr>
            <a:picLocks noChangeAspect="1"/>
          </p:cNvPicPr>
          <p:nvPr userDrawn="1"/>
        </p:nvPicPr>
        <p:blipFill>
          <a:blip r:embed="rId1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631" y="6361507"/>
            <a:ext cx="1408110" cy="35996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EB6C5C0-8418-AE18-92DF-26BC4F1B5D0F}"/>
              </a:ext>
            </a:extLst>
          </p:cNvPr>
          <p:cNvPicPr>
            <a:picLocks noChangeAspect="1"/>
          </p:cNvPicPr>
          <p:nvPr userDrawn="1"/>
        </p:nvPicPr>
        <p:blipFill>
          <a:blip r:embed="rId16"/>
          <a:stretch>
            <a:fillRect/>
          </a:stretch>
        </p:blipFill>
        <p:spPr>
          <a:xfrm>
            <a:off x="1583583" y="6338180"/>
            <a:ext cx="768715" cy="435605"/>
          </a:xfrm>
          <a:prstGeom prst="rect">
            <a:avLst/>
          </a:prstGeom>
        </p:spPr>
      </p:pic>
      <p:pic>
        <p:nvPicPr>
          <p:cNvPr id="2050" name="Picture 2" descr="Lancaster-University-Logo.f1ab941e50411da795077bfed5b7e24b291fd1a3">
            <a:extLst>
              <a:ext uri="{FF2B5EF4-FFF2-40B4-BE49-F238E27FC236}">
                <a16:creationId xmlns:a16="http://schemas.microsoft.com/office/drawing/2014/main" id="{AFE5D1DC-267E-4CF9-738A-9ED18FFDBFDD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8249" y="6350600"/>
            <a:ext cx="1116669" cy="498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355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1"/>
        </a:buClr>
        <a:buFont typeface="Wingdings" pitchFamily="2" charset="2"/>
        <a:buChar char="§"/>
        <a:defRPr sz="2800" kern="1200">
          <a:solidFill>
            <a:schemeClr val="accent4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1"/>
        </a:buClr>
        <a:buFont typeface="Wingdings" pitchFamily="2" charset="2"/>
        <a:buChar char="§"/>
        <a:defRPr sz="2400" kern="1200">
          <a:solidFill>
            <a:schemeClr val="accent4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1"/>
        </a:buClr>
        <a:buFont typeface="Wingdings" pitchFamily="2" charset="2"/>
        <a:buChar char="§"/>
        <a:defRPr sz="2000" kern="1200">
          <a:solidFill>
            <a:schemeClr val="accent4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1"/>
        </a:buClr>
        <a:buFont typeface="Wingdings" pitchFamily="2" charset="2"/>
        <a:buChar char="§"/>
        <a:defRPr sz="1800" kern="1200">
          <a:solidFill>
            <a:schemeClr val="accent4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1"/>
        </a:buClr>
        <a:buFont typeface="Wingdings" pitchFamily="2" charset="2"/>
        <a:buChar char="§"/>
        <a:defRPr sz="1800" kern="1200">
          <a:solidFill>
            <a:schemeClr val="accent4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8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" y="-4148"/>
            <a:ext cx="12177273" cy="6862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644156" y="6404713"/>
            <a:ext cx="11672192" cy="3993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r>
              <a:rPr lang="en-GB"/>
              <a:t>Daniel Seal | PAB Conference 2026 | 01.07.26</a:t>
            </a:r>
            <a:endParaRPr lang="en-GB" dirty="0"/>
          </a:p>
        </p:txBody>
      </p:sp>
      <p:sp>
        <p:nvSpPr>
          <p:cNvPr id="4" name="Rectangle 3"/>
          <p:cNvSpPr/>
          <p:nvPr userDrawn="1"/>
        </p:nvSpPr>
        <p:spPr>
          <a:xfrm>
            <a:off x="12860883" y="4742934"/>
            <a:ext cx="4571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fld id="{5C91FD35-273A-4D3F-A1F6-736CC8034085}" type="slidenum">
              <a:rPr lang="en-GB" sz="1800" smtClean="0"/>
              <a:pPr/>
              <a:t>‹#›</a:t>
            </a:fld>
            <a:endParaRPr lang="en-GB" sz="18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F4B0178-F689-1349-99F8-B24E2449EC6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2925795" y="6356471"/>
            <a:ext cx="1053252" cy="447632"/>
          </a:xfrm>
          <a:prstGeom prst="rect">
            <a:avLst/>
          </a:prstGeom>
        </p:spPr>
      </p:pic>
      <p:pic>
        <p:nvPicPr>
          <p:cNvPr id="8" name="Picture 2" descr="See the source image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1507" y="6391195"/>
            <a:ext cx="1586603" cy="331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1F4E3FA-DB3B-E878-13C4-4372175D6E91}"/>
              </a:ext>
            </a:extLst>
          </p:cNvPr>
          <p:cNvSpPr/>
          <p:nvPr userDrawn="1"/>
        </p:nvSpPr>
        <p:spPr>
          <a:xfrm>
            <a:off x="335360" y="1299411"/>
            <a:ext cx="11407461" cy="7200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EFAE76C-0E24-445D-BA2E-7A78CE4E70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7"/>
          <a:srcRect l="4326" t="63333" r="76527" b="17161"/>
          <a:stretch/>
        </p:blipFill>
        <p:spPr>
          <a:xfrm>
            <a:off x="184448" y="6333264"/>
            <a:ext cx="1039373" cy="446721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4"/>
          </p:nvPr>
        </p:nvSpPr>
        <p:spPr>
          <a:xfrm>
            <a:off x="9264352" y="639061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5C91FD35-273A-4D3F-A1F6-736CC8034085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7711E65-5EA6-6316-750F-A50C8D932D02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4040343" y="6443133"/>
            <a:ext cx="2495176" cy="346795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E0A1149-BD2F-FD22-CB33-60552E370A34}"/>
              </a:ext>
            </a:extLst>
          </p:cNvPr>
          <p:cNvSpPr/>
          <p:nvPr userDrawn="1"/>
        </p:nvSpPr>
        <p:spPr>
          <a:xfrm>
            <a:off x="8864600" y="102259"/>
            <a:ext cx="3142952" cy="10786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29590746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944EB6-27EE-0E47-84EB-753C79CA3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1CE029-EB58-6B41-8EAC-704F548C31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34E693-13CD-E14F-A36D-9E3FC3ABCDF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C84B2D-1B08-DB46-ACAA-271FBB7351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10225" y="6389179"/>
            <a:ext cx="4371975" cy="29946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Daniel Seal | PAB Conference 2026 | 01.07.26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BDCA95-5F3D-D940-BE0E-5DFB110309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3AA2-E8FC-2540-AA49-4AA124C76F24}"/>
              </a:ext>
            </a:extLst>
          </p:cNvPr>
          <p:cNvPicPr>
            <a:picLocks noChangeAspect="1"/>
          </p:cNvPicPr>
          <p:nvPr userDrawn="1"/>
        </p:nvPicPr>
        <p:blipFill>
          <a:blip r:embed="rId1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631" y="6361507"/>
            <a:ext cx="1408110" cy="35996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EB6C5C0-8418-AE18-92DF-26BC4F1B5D0F}"/>
              </a:ext>
            </a:extLst>
          </p:cNvPr>
          <p:cNvPicPr>
            <a:picLocks noChangeAspect="1"/>
          </p:cNvPicPr>
          <p:nvPr userDrawn="1"/>
        </p:nvPicPr>
        <p:blipFill>
          <a:blip r:embed="rId15"/>
          <a:stretch>
            <a:fillRect/>
          </a:stretch>
        </p:blipFill>
        <p:spPr>
          <a:xfrm>
            <a:off x="1583583" y="6338180"/>
            <a:ext cx="768715" cy="435605"/>
          </a:xfrm>
          <a:prstGeom prst="rect">
            <a:avLst/>
          </a:prstGeom>
        </p:spPr>
      </p:pic>
      <p:pic>
        <p:nvPicPr>
          <p:cNvPr id="10" name="Picture 2" descr="The University of Liverpool">
            <a:extLst>
              <a:ext uri="{FF2B5EF4-FFF2-40B4-BE49-F238E27FC236}">
                <a16:creationId xmlns:a16="http://schemas.microsoft.com/office/drawing/2014/main" id="{E6C8BA7F-504D-24DB-263B-70C40E0A1ADF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9393" y="6441310"/>
            <a:ext cx="1226292" cy="311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Lancaster-University-Logo.f1ab941e50411da795077bfed5b7e24b291fd1a3">
            <a:extLst>
              <a:ext uri="{FF2B5EF4-FFF2-40B4-BE49-F238E27FC236}">
                <a16:creationId xmlns:a16="http://schemas.microsoft.com/office/drawing/2014/main" id="{AFE5D1DC-267E-4CF9-738A-9ED18FFDBFDD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8249" y="6350600"/>
            <a:ext cx="1116669" cy="498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7DBAD6B-B50A-20B7-D1D2-65BFCBEC7AB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8"/>
          <a:srcRect l="4326" t="63333" r="76527" b="17161"/>
          <a:stretch/>
        </p:blipFill>
        <p:spPr>
          <a:xfrm>
            <a:off x="4934580" y="6338180"/>
            <a:ext cx="799774" cy="458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22157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  <p:sldLayoutId id="2147483761" r:id="rId1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1"/>
        </a:buClr>
        <a:buFont typeface="Wingdings" pitchFamily="2" charset="2"/>
        <a:buChar char="§"/>
        <a:defRPr sz="2800" kern="1200">
          <a:solidFill>
            <a:schemeClr val="accent4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1"/>
        </a:buClr>
        <a:buFont typeface="Wingdings" pitchFamily="2" charset="2"/>
        <a:buChar char="§"/>
        <a:defRPr sz="2400" kern="1200">
          <a:solidFill>
            <a:schemeClr val="accent4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1"/>
        </a:buClr>
        <a:buFont typeface="Wingdings" pitchFamily="2" charset="2"/>
        <a:buChar char="§"/>
        <a:defRPr sz="2000" kern="1200">
          <a:solidFill>
            <a:schemeClr val="accent4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1"/>
        </a:buClr>
        <a:buFont typeface="Wingdings" pitchFamily="2" charset="2"/>
        <a:buChar char="§"/>
        <a:defRPr sz="1800" kern="1200">
          <a:solidFill>
            <a:schemeClr val="accent4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1"/>
        </a:buClr>
        <a:buFont typeface="Wingdings" pitchFamily="2" charset="2"/>
        <a:buChar char="§"/>
        <a:defRPr sz="1800" kern="1200">
          <a:solidFill>
            <a:schemeClr val="accent4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944EB6-27EE-0E47-84EB-753C79CA3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1CE029-EB58-6B41-8EAC-704F548C31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34E693-13CD-E14F-A36D-9E3FC3ABCDF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C84B2D-1B08-DB46-ACAA-271FBB7351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10225" y="6389179"/>
            <a:ext cx="4371975" cy="29946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Daniel Seal | PAB Conference 2026 | 01.07.26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BDCA95-5F3D-D940-BE0E-5DFB110309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AAB195-B577-5546-8349-9DDA93B6129E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3AA2-E8FC-2540-AA49-4AA124C76F24}"/>
              </a:ext>
            </a:extLst>
          </p:cNvPr>
          <p:cNvPicPr>
            <a:picLocks noChangeAspect="1"/>
          </p:cNvPicPr>
          <p:nvPr userDrawn="1"/>
        </p:nvPicPr>
        <p:blipFill>
          <a:blip r:embed="rId1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631" y="6361507"/>
            <a:ext cx="1408110" cy="35996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EB6C5C0-8418-AE18-92DF-26BC4F1B5D0F}"/>
              </a:ext>
            </a:extLst>
          </p:cNvPr>
          <p:cNvPicPr>
            <a:picLocks noChangeAspect="1"/>
          </p:cNvPicPr>
          <p:nvPr userDrawn="1"/>
        </p:nvPicPr>
        <p:blipFill>
          <a:blip r:embed="rId16"/>
          <a:stretch>
            <a:fillRect/>
          </a:stretch>
        </p:blipFill>
        <p:spPr>
          <a:xfrm>
            <a:off x="1583583" y="6338180"/>
            <a:ext cx="768715" cy="435605"/>
          </a:xfrm>
          <a:prstGeom prst="rect">
            <a:avLst/>
          </a:prstGeom>
        </p:spPr>
      </p:pic>
      <p:pic>
        <p:nvPicPr>
          <p:cNvPr id="2050" name="Picture 2" descr="Lancaster-University-Logo.f1ab941e50411da795077bfed5b7e24b291fd1a3">
            <a:extLst>
              <a:ext uri="{FF2B5EF4-FFF2-40B4-BE49-F238E27FC236}">
                <a16:creationId xmlns:a16="http://schemas.microsoft.com/office/drawing/2014/main" id="{AFE5D1DC-267E-4CF9-738A-9ED18FFDBFDD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8249" y="6350600"/>
            <a:ext cx="1116669" cy="498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96563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  <p:sldLayoutId id="2147483774" r:id="rId12"/>
    <p:sldLayoutId id="2147483775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1"/>
        </a:buClr>
        <a:buFont typeface="Wingdings" pitchFamily="2" charset="2"/>
        <a:buChar char="§"/>
        <a:defRPr sz="2800" kern="1200">
          <a:solidFill>
            <a:schemeClr val="accent4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1"/>
        </a:buClr>
        <a:buFont typeface="Wingdings" pitchFamily="2" charset="2"/>
        <a:buChar char="§"/>
        <a:defRPr sz="2400" kern="1200">
          <a:solidFill>
            <a:schemeClr val="accent4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1"/>
        </a:buClr>
        <a:buFont typeface="Wingdings" pitchFamily="2" charset="2"/>
        <a:buChar char="§"/>
        <a:defRPr sz="2000" kern="1200">
          <a:solidFill>
            <a:schemeClr val="accent4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1"/>
        </a:buClr>
        <a:buFont typeface="Wingdings" pitchFamily="2" charset="2"/>
        <a:buChar char="§"/>
        <a:defRPr sz="1800" kern="1200">
          <a:solidFill>
            <a:schemeClr val="accent4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1"/>
        </a:buClr>
        <a:buFont typeface="Wingdings" pitchFamily="2" charset="2"/>
        <a:buChar char="§"/>
        <a:defRPr sz="1800" kern="1200">
          <a:solidFill>
            <a:schemeClr val="accent4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11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.png"/><Relationship Id="rId5" Type="http://schemas.openxmlformats.org/officeDocument/2006/relationships/image" Target="../media/image1.tiff"/><Relationship Id="rId4" Type="http://schemas.openxmlformats.org/officeDocument/2006/relationships/image" Target="../media/image1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5.png"/><Relationship Id="rId5" Type="http://schemas.openxmlformats.org/officeDocument/2006/relationships/hyperlink" Target="https://www.sciencedirect.com/science/article/pii/S0168900214013977" TargetMode="External"/><Relationship Id="rId4" Type="http://schemas.openxmlformats.org/officeDocument/2006/relationships/hyperlink" Target="https://iopscience.iop.org/article/10.1088/1361-6668/30/3/033004/pdf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roceedings.jacow.org/ipac2023/doi/jacow-ipac2023-moyd3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1.xml"/><Relationship Id="rId4" Type="http://schemas.openxmlformats.org/officeDocument/2006/relationships/image" Target="../media/image1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iopscience.iop.org/article/10.1088/1361-6668/30/3/033004/pdf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1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hyperlink" Target="https://proceedings.jacow.org/ipac2023/doi/jacow-ipac2023-moyd3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1.xml"/><Relationship Id="rId5" Type="http://schemas.openxmlformats.org/officeDocument/2006/relationships/image" Target="../media/image20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1.png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1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16.jpeg"/><Relationship Id="rId9" Type="http://schemas.openxmlformats.org/officeDocument/2006/relationships/image" Target="../media/image2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1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png"/><Relationship Id="rId7" Type="http://schemas.openxmlformats.org/officeDocument/2006/relationships/image" Target="../media/image34.tif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1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1.xml"/><Relationship Id="rId4" Type="http://schemas.openxmlformats.org/officeDocument/2006/relationships/image" Target="../media/image3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1.xml"/><Relationship Id="rId5" Type="http://schemas.openxmlformats.org/officeDocument/2006/relationships/image" Target="../media/image20.png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7" Type="http://schemas.openxmlformats.org/officeDocument/2006/relationships/image" Target="../media/image42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1.xml"/><Relationship Id="rId6" Type="http://schemas.openxmlformats.org/officeDocument/2006/relationships/image" Target="../media/image41.jpeg"/><Relationship Id="rId5" Type="http://schemas.openxmlformats.org/officeDocument/2006/relationships/image" Target="../media/image40.jpeg"/><Relationship Id="rId4" Type="http://schemas.openxmlformats.org/officeDocument/2006/relationships/image" Target="../media/image3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1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1.xml"/><Relationship Id="rId5" Type="http://schemas.openxmlformats.org/officeDocument/2006/relationships/image" Target="../media/image3.png"/><Relationship Id="rId4" Type="http://schemas.openxmlformats.org/officeDocument/2006/relationships/image" Target="../media/image20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jpeg"/><Relationship Id="rId3" Type="http://schemas.openxmlformats.org/officeDocument/2006/relationships/image" Target="../media/image47.jpg"/><Relationship Id="rId7" Type="http://schemas.openxmlformats.org/officeDocument/2006/relationships/image" Target="../media/image51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1.xml"/><Relationship Id="rId6" Type="http://schemas.openxmlformats.org/officeDocument/2006/relationships/image" Target="../media/image50.png"/><Relationship Id="rId5" Type="http://schemas.openxmlformats.org/officeDocument/2006/relationships/image" Target="../media/image49.jpeg"/><Relationship Id="rId4" Type="http://schemas.openxmlformats.org/officeDocument/2006/relationships/image" Target="../media/image48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1.xml"/><Relationship Id="rId6" Type="http://schemas.openxmlformats.org/officeDocument/2006/relationships/image" Target="../media/image56.jpg"/><Relationship Id="rId5" Type="http://schemas.openxmlformats.org/officeDocument/2006/relationships/image" Target="../media/image55.jpeg"/><Relationship Id="rId4" Type="http://schemas.openxmlformats.org/officeDocument/2006/relationships/image" Target="../media/image54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1.xml"/><Relationship Id="rId5" Type="http://schemas.openxmlformats.org/officeDocument/2006/relationships/image" Target="../media/image3.png"/><Relationship Id="rId4" Type="http://schemas.openxmlformats.org/officeDocument/2006/relationships/image" Target="../media/image2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1.xml"/><Relationship Id="rId4" Type="http://schemas.openxmlformats.org/officeDocument/2006/relationships/image" Target="../media/image58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7" Type="http://schemas.openxmlformats.org/officeDocument/2006/relationships/image" Target="../media/image6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1.xml"/><Relationship Id="rId6" Type="http://schemas.openxmlformats.org/officeDocument/2006/relationships/image" Target="../media/image62.png"/><Relationship Id="rId5" Type="http://schemas.openxmlformats.org/officeDocument/2006/relationships/image" Target="../media/image61.png"/><Relationship Id="rId4" Type="http://schemas.openxmlformats.org/officeDocument/2006/relationships/image" Target="../media/image60.jp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64.jpeg"/><Relationship Id="rId7" Type="http://schemas.openxmlformats.org/officeDocument/2006/relationships/image" Target="../media/image6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1.xml"/><Relationship Id="rId6" Type="http://schemas.openxmlformats.org/officeDocument/2006/relationships/image" Target="../media/image63.png"/><Relationship Id="rId5" Type="http://schemas.openxmlformats.org/officeDocument/2006/relationships/image" Target="../media/image66.jpeg"/><Relationship Id="rId4" Type="http://schemas.openxmlformats.org/officeDocument/2006/relationships/image" Target="../media/image65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7" Type="http://schemas.openxmlformats.org/officeDocument/2006/relationships/image" Target="../media/image7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0.jpeg"/><Relationship Id="rId5" Type="http://schemas.openxmlformats.org/officeDocument/2006/relationships/image" Target="../media/image69.jpeg"/><Relationship Id="rId4" Type="http://schemas.openxmlformats.org/officeDocument/2006/relationships/image" Target="../media/image58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8.xml"/><Relationship Id="rId5" Type="http://schemas.openxmlformats.org/officeDocument/2006/relationships/image" Target="../media/image3.png"/><Relationship Id="rId4" Type="http://schemas.openxmlformats.org/officeDocument/2006/relationships/image" Target="../media/image20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6.xml"/><Relationship Id="rId4" Type="http://schemas.openxmlformats.org/officeDocument/2006/relationships/image" Target="../media/image7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B460467-1FF7-C745-9E17-03FC0ADFFE4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905460" y="0"/>
            <a:ext cx="3286539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8DB0FE0-A4AF-D848-8925-91A37993D74D}"/>
              </a:ext>
            </a:extLst>
          </p:cNvPr>
          <p:cNvSpPr txBox="1"/>
          <p:nvPr/>
        </p:nvSpPr>
        <p:spPr>
          <a:xfrm>
            <a:off x="452427" y="2185287"/>
            <a:ext cx="6146493" cy="1938992"/>
          </a:xfrm>
          <a:prstGeom prst="rect">
            <a:avLst/>
          </a:prstGeom>
          <a:solidFill>
            <a:schemeClr val="bg1">
              <a:alpha val="86000"/>
            </a:schemeClr>
          </a:solidFill>
          <a:effectLst>
            <a:outerShdw blurRad="50800" dist="50800" dir="5400000" algn="ctr" rotWithShape="0">
              <a:schemeClr val="bg1">
                <a:alpha val="0"/>
              </a:schemeClr>
            </a:outerShdw>
          </a:effectLst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4000" b="1" dirty="0">
                <a:solidFill>
                  <a:srgbClr val="0808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Thin Film SRF Cavity Developments at STFC Daresbury Laboratory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BEB0AE4-391E-6F41-84C6-D4EEDF519A31}"/>
              </a:ext>
            </a:extLst>
          </p:cNvPr>
          <p:cNvSpPr/>
          <p:nvPr/>
        </p:nvSpPr>
        <p:spPr>
          <a:xfrm>
            <a:off x="452427" y="4487008"/>
            <a:ext cx="4348173" cy="707886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000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Daniel Seal</a:t>
            </a:r>
          </a:p>
          <a:p>
            <a:r>
              <a:rPr lang="en-GB" sz="2000" i="1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 behalf of the TF-SRF team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7400431-39C8-1593-696B-55510B853DE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9715" y="5864514"/>
            <a:ext cx="1270729" cy="720080"/>
          </a:xfrm>
          <a:prstGeom prst="rect">
            <a:avLst/>
          </a:prstGeom>
        </p:spPr>
      </p:pic>
      <p:pic>
        <p:nvPicPr>
          <p:cNvPr id="1030" name="Picture 6" descr="Lancaster-University-Logo.f1ab941e50411da795077bfed5b7e24b291fd1a3">
            <a:extLst>
              <a:ext uri="{FF2B5EF4-FFF2-40B4-BE49-F238E27FC236}">
                <a16:creationId xmlns:a16="http://schemas.microsoft.com/office/drawing/2014/main" id="{2D38AAB0-92E0-77E3-64FB-2EF8322B10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4286" y="5914832"/>
            <a:ext cx="1650444" cy="736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F5D85B1-25C7-2A16-F7AD-C464D1A1323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86723" y="4138740"/>
            <a:ext cx="4074555" cy="119663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F72DE9E-7A76-874B-434D-1E9944B9DB2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5938" y="216091"/>
            <a:ext cx="3481441" cy="1392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4382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43"/>
    </mc:Choice>
    <mc:Fallback xmlns="">
      <p:transition spd="slow" advTm="1143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ED9B81-0050-B6EF-141E-02ED99C96C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ABC13AEC-46F4-CD47-40C9-70D0110CEEDE}"/>
              </a:ext>
            </a:extLst>
          </p:cNvPr>
          <p:cNvSpPr txBox="1"/>
          <p:nvPr/>
        </p:nvSpPr>
        <p:spPr>
          <a:xfrm>
            <a:off x="403340" y="263793"/>
            <a:ext cx="10693285" cy="76944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lvl="0">
              <a:defRPr/>
            </a:pPr>
            <a:r>
              <a:rPr lang="en-US" sz="4400" spc="-150" dirty="0">
                <a:solidFill>
                  <a:srgbClr val="2E2D6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Bulk Niobium: The Benchmark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AE3CD91-4E96-9287-F34F-0F3B04CF6FD9}"/>
              </a:ext>
            </a:extLst>
          </p:cNvPr>
          <p:cNvSpPr txBox="1"/>
          <p:nvPr/>
        </p:nvSpPr>
        <p:spPr>
          <a:xfrm rot="16200000">
            <a:off x="8305750" y="639557"/>
            <a:ext cx="202528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Image © STFC John Dawson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624474-8480-D453-59CF-00A98CF126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CD1EB1-17FF-0839-371B-CF66C667F9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2</a:t>
            </a:fld>
            <a:endParaRPr lang="en-US" dirty="0"/>
          </a:p>
        </p:txBody>
      </p:sp>
      <p:sp>
        <p:nvSpPr>
          <p:cNvPr id="38" name="Text Placeholder 2">
            <a:extLst>
              <a:ext uri="{FF2B5EF4-FFF2-40B4-BE49-F238E27FC236}">
                <a16:creationId xmlns:a16="http://schemas.microsoft.com/office/drawing/2014/main" id="{9EBD1B01-30B5-0775-73A0-BE8A38CB0C0D}"/>
              </a:ext>
            </a:extLst>
          </p:cNvPr>
          <p:cNvSpPr txBox="1">
            <a:spLocks/>
          </p:cNvSpPr>
          <p:nvPr/>
        </p:nvSpPr>
        <p:spPr>
          <a:xfrm>
            <a:off x="5587246" y="5724748"/>
            <a:ext cx="8635247" cy="247514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tx1"/>
              </a:buClr>
              <a:buFont typeface="Wingdings" pitchFamily="2" charset="2"/>
              <a:buChar char="§"/>
              <a:defRPr sz="2800" kern="1200">
                <a:solidFill>
                  <a:schemeClr val="accent4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tx1"/>
              </a:buClr>
              <a:buFont typeface="Wingdings" pitchFamily="2" charset="2"/>
              <a:buChar char="§"/>
              <a:defRPr sz="2400" kern="1200">
                <a:solidFill>
                  <a:schemeClr val="accent4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tx1"/>
              </a:buClr>
              <a:buFont typeface="Wingdings" pitchFamily="2" charset="2"/>
              <a:buChar char="§"/>
              <a:defRPr sz="2000" kern="1200">
                <a:solidFill>
                  <a:schemeClr val="accent4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tx1"/>
              </a:buClr>
              <a:buFont typeface="Wingdings" pitchFamily="2" charset="2"/>
              <a:buChar char="§"/>
              <a:defRPr sz="1800" kern="1200">
                <a:solidFill>
                  <a:schemeClr val="accent4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tx1"/>
              </a:buClr>
              <a:buFont typeface="Wingdings" pitchFamily="2" charset="2"/>
              <a:buChar char="§"/>
              <a:defRPr sz="1800" kern="1200">
                <a:solidFill>
                  <a:schemeClr val="accent4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1" indent="0">
              <a:buNone/>
            </a:pPr>
            <a:r>
              <a:rPr lang="en-US" sz="1400" i="1" dirty="0">
                <a:solidFill>
                  <a:srgbClr val="080808"/>
                </a:solidFill>
              </a:rPr>
              <a:t>Q</a:t>
            </a:r>
            <a:r>
              <a:rPr lang="en-US" sz="1400" baseline="-25000" dirty="0">
                <a:solidFill>
                  <a:srgbClr val="080808"/>
                </a:solidFill>
              </a:rPr>
              <a:t>0</a:t>
            </a:r>
            <a:r>
              <a:rPr lang="en-US" sz="1400" dirty="0">
                <a:solidFill>
                  <a:srgbClr val="080808"/>
                </a:solidFill>
              </a:rPr>
              <a:t> = how efficiently a cavity stores energy</a:t>
            </a:r>
          </a:p>
          <a:p>
            <a:pPr marL="457200" lvl="1" indent="0">
              <a:buNone/>
            </a:pPr>
            <a:r>
              <a:rPr lang="en-US" sz="1400" i="1" dirty="0" err="1">
                <a:solidFill>
                  <a:srgbClr val="080808"/>
                </a:solidFill>
              </a:rPr>
              <a:t>E</a:t>
            </a:r>
            <a:r>
              <a:rPr lang="en-US" sz="1400" baseline="-25000" dirty="0" err="1">
                <a:solidFill>
                  <a:srgbClr val="080808"/>
                </a:solidFill>
              </a:rPr>
              <a:t>acc</a:t>
            </a:r>
            <a:r>
              <a:rPr lang="en-US" sz="1400" dirty="0">
                <a:solidFill>
                  <a:srgbClr val="080808"/>
                </a:solidFill>
              </a:rPr>
              <a:t> = average </a:t>
            </a:r>
            <a:r>
              <a:rPr lang="en-US" sz="1400" i="1" dirty="0">
                <a:solidFill>
                  <a:srgbClr val="080808"/>
                </a:solidFill>
              </a:rPr>
              <a:t>E</a:t>
            </a:r>
            <a:r>
              <a:rPr lang="en-US" sz="1400" dirty="0">
                <a:solidFill>
                  <a:srgbClr val="080808"/>
                </a:solidFill>
              </a:rPr>
              <a:t>-field</a:t>
            </a:r>
            <a:r>
              <a:rPr lang="en-US" sz="1400" i="1" dirty="0">
                <a:solidFill>
                  <a:srgbClr val="080808"/>
                </a:solidFill>
              </a:rPr>
              <a:t> seen by the beam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US" sz="1400" dirty="0">
              <a:solidFill>
                <a:srgbClr val="080808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7F6D064-3F8A-7C3A-1124-4F715E78E365}"/>
              </a:ext>
            </a:extLst>
          </p:cNvPr>
          <p:cNvSpPr txBox="1"/>
          <p:nvPr/>
        </p:nvSpPr>
        <p:spPr>
          <a:xfrm>
            <a:off x="0" y="1216553"/>
            <a:ext cx="6803145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material of choice for ~ 60 years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Highest </a:t>
            </a:r>
            <a:r>
              <a:rPr lang="en-US" sz="2000" i="1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sz="2000" baseline="-25000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US" sz="2000" i="1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US" sz="2000" i="1" baseline="-25000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i="1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sz="2000" baseline="-25000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c1</a:t>
            </a:r>
            <a:r>
              <a:rPr lang="en-US" sz="2000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US" sz="2000" baseline="-25000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i="1" dirty="0" err="1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sz="2000" baseline="-25000" dirty="0" err="1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</a:t>
            </a:r>
            <a:r>
              <a:rPr lang="en-US" sz="2000" baseline="-25000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any element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Excellent SRF performance with very low RF losses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Complex and costly fabrication and surface processing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Approaching fundamental limits 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US" sz="2000" i="1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</a:t>
            </a:r>
            <a:r>
              <a:rPr lang="en-US" sz="2000" baseline="-25000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</a:t>
            </a:r>
            <a:r>
              <a:rPr lang="en-US" sz="2000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= 10</a:t>
            </a:r>
            <a:r>
              <a:rPr lang="en-US" sz="2000" baseline="30000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 </a:t>
            </a:r>
            <a:r>
              <a:rPr lang="en-US" sz="2000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10</a:t>
            </a:r>
            <a:r>
              <a:rPr lang="en-US" sz="2000" baseline="30000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11  </a:t>
            </a:r>
            <a:r>
              <a:rPr lang="en-US" sz="2000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 2 K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US" sz="2000" i="1" dirty="0" err="1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US" sz="2000" baseline="-25000" dirty="0" err="1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</a:t>
            </a:r>
            <a:r>
              <a:rPr lang="en-US" sz="2000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&lt; 50 MV/m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US" sz="2000" dirty="0">
              <a:solidFill>
                <a:srgbClr val="08080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A394265-8EEB-C567-333E-FE85E465CB29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988112" y="1066336"/>
            <a:ext cx="5528184" cy="4508195"/>
          </a:xfrm>
          <a:prstGeom prst="rect">
            <a:avLst/>
          </a:prstGeom>
        </p:spPr>
      </p:pic>
      <p:sp>
        <p:nvSpPr>
          <p:cNvPr id="5" name="TextBox 4">
            <a:hlinkClick r:id="rId4"/>
            <a:extLst>
              <a:ext uri="{FF2B5EF4-FFF2-40B4-BE49-F238E27FC236}">
                <a16:creationId xmlns:a16="http://schemas.microsoft.com/office/drawing/2014/main" id="{E9D32108-5348-2EE3-9C21-C881595BB914}"/>
              </a:ext>
            </a:extLst>
          </p:cNvPr>
          <p:cNvSpPr txBox="1"/>
          <p:nvPr/>
        </p:nvSpPr>
        <p:spPr>
          <a:xfrm>
            <a:off x="9693555" y="5207715"/>
            <a:ext cx="2231745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fr-FR" sz="1000" u="sng" dirty="0">
                <a:solidFill>
                  <a:srgbClr val="1E5D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P. </a:t>
            </a:r>
            <a:r>
              <a:rPr lang="fr-FR" sz="1000" u="sng" dirty="0" err="1">
                <a:solidFill>
                  <a:srgbClr val="1E5D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Kneisel</a:t>
            </a:r>
            <a:r>
              <a:rPr lang="fr-FR" sz="1000" u="sng" dirty="0">
                <a:solidFill>
                  <a:srgbClr val="1E5D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al., </a:t>
            </a:r>
            <a:r>
              <a:rPr lang="en-GB" sz="1000" u="sng" dirty="0">
                <a:solidFill>
                  <a:srgbClr val="1E5D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Nuclear Instruments and Methods in </a:t>
            </a:r>
            <a:r>
              <a:rPr lang="en-GB" sz="1000" u="sng" dirty="0">
                <a:solidFill>
                  <a:srgbClr val="1E5DF8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Physics</a:t>
            </a:r>
            <a:r>
              <a:rPr lang="en-GB" sz="1000" u="sng" dirty="0">
                <a:solidFill>
                  <a:srgbClr val="1E5D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Research A 774 (2015) 133–150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AAECE05-00A8-CA34-C4B3-81BD06CDD28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8613" b="24480"/>
          <a:stretch>
            <a:fillRect/>
          </a:stretch>
        </p:blipFill>
        <p:spPr>
          <a:xfrm>
            <a:off x="916305" y="3938227"/>
            <a:ext cx="4511560" cy="2156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0981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CFB449-1F2E-41D8-84B5-00C8E438DB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8108E28B-69F0-A038-4B51-B3B5AB2EA4DF}"/>
              </a:ext>
            </a:extLst>
          </p:cNvPr>
          <p:cNvSpPr txBox="1"/>
          <p:nvPr/>
        </p:nvSpPr>
        <p:spPr>
          <a:xfrm>
            <a:off x="373706" y="345182"/>
            <a:ext cx="10693285" cy="5847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lvl="0">
              <a:defRPr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Future Directions: From Bulk Niobium to Thin Films</a:t>
            </a:r>
            <a:endParaRPr kumimoji="0" lang="en-US" sz="3200" b="0" i="0" u="none" strike="noStrike" kern="1200" cap="none" spc="-150" normalizeH="0" baseline="0" noProof="0" dirty="0">
              <a:ln>
                <a:noFill/>
              </a:ln>
              <a:solidFill>
                <a:srgbClr val="2E2D62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789BC51-B688-437E-F37D-BF7EEFE5D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65626" y="6402690"/>
            <a:ext cx="4371975" cy="299465"/>
          </a:xfr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Daniel Seal | PAB Conference 2026 | 01.07.26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80808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5EFC65-D4D8-546D-F72E-AC3B280305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BAAB195-B577-5546-8349-9DDA93B6129E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80808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ZoneTexte 66">
            <a:extLst>
              <a:ext uri="{FF2B5EF4-FFF2-40B4-BE49-F238E27FC236}">
                <a16:creationId xmlns:a16="http://schemas.microsoft.com/office/drawing/2014/main" id="{4305AEC2-7A4A-2CB4-4D92-ADB363F7E7A4}"/>
              </a:ext>
            </a:extLst>
          </p:cNvPr>
          <p:cNvSpPr txBox="1"/>
          <p:nvPr/>
        </p:nvSpPr>
        <p:spPr>
          <a:xfrm>
            <a:off x="2153371" y="7204503"/>
            <a:ext cx="3897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1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Image courtesy: C. Antoine</a:t>
            </a:r>
          </a:p>
        </p:txBody>
      </p:sp>
      <p:grpSp>
        <p:nvGrpSpPr>
          <p:cNvPr id="47" name="Groupe 43">
            <a:extLst>
              <a:ext uri="{FF2B5EF4-FFF2-40B4-BE49-F238E27FC236}">
                <a16:creationId xmlns:a16="http://schemas.microsoft.com/office/drawing/2014/main" id="{C8B34AD3-B982-4938-F43B-C69368510CE3}"/>
              </a:ext>
            </a:extLst>
          </p:cNvPr>
          <p:cNvGrpSpPr/>
          <p:nvPr/>
        </p:nvGrpSpPr>
        <p:grpSpPr>
          <a:xfrm>
            <a:off x="627100" y="1273292"/>
            <a:ext cx="11470398" cy="4610444"/>
            <a:chOff x="279047" y="1837799"/>
            <a:chExt cx="7991951" cy="2844421"/>
          </a:xfrm>
        </p:grpSpPr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666D51A9-05B2-DAB5-21DE-A8F9B5EED4C1}"/>
                </a:ext>
              </a:extLst>
            </p:cNvPr>
            <p:cNvSpPr/>
            <p:nvPr/>
          </p:nvSpPr>
          <p:spPr>
            <a:xfrm flipV="1">
              <a:off x="4313224" y="2422466"/>
              <a:ext cx="1654659" cy="319961"/>
            </a:xfrm>
            <a:prstGeom prst="rect">
              <a:avLst/>
            </a:prstGeom>
            <a:solidFill>
              <a:srgbClr val="96C31E">
                <a:lumMod val="60000"/>
                <a:lumOff val="40000"/>
              </a:srgbClr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49" name="Rectangle 48">
              <a:extLst>
                <a:ext uri="{FF2B5EF4-FFF2-40B4-BE49-F238E27FC236}">
                  <a16:creationId xmlns:a16="http://schemas.microsoft.com/office/drawing/2014/main" id="{4D036CF2-4816-4567-7269-8484772DDC23}"/>
                </a:ext>
              </a:extLst>
            </p:cNvPr>
            <p:cNvSpPr/>
            <p:nvPr/>
          </p:nvSpPr>
          <p:spPr>
            <a:xfrm>
              <a:off x="4316810" y="2963478"/>
              <a:ext cx="1654659" cy="1257610"/>
            </a:xfrm>
            <a:prstGeom prst="rect">
              <a:avLst/>
            </a:prstGeom>
            <a:gradFill flip="none" rotWithShape="1">
              <a:gsLst>
                <a:gs pos="0">
                  <a:srgbClr val="FAB45F">
                    <a:lumMod val="67000"/>
                  </a:srgbClr>
                </a:gs>
                <a:gs pos="48000">
                  <a:srgbClr val="FAB45F">
                    <a:lumMod val="97000"/>
                    <a:lumOff val="3000"/>
                  </a:srgbClr>
                </a:gs>
                <a:gs pos="100000">
                  <a:srgbClr val="FAB45F">
                    <a:lumMod val="60000"/>
                    <a:lumOff val="40000"/>
                  </a:srgbClr>
                </a:gs>
              </a:gsLst>
              <a:lin ang="5400000" scaled="1"/>
              <a:tileRect/>
            </a:gra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50" name="Rectangle 49">
              <a:extLst>
                <a:ext uri="{FF2B5EF4-FFF2-40B4-BE49-F238E27FC236}">
                  <a16:creationId xmlns:a16="http://schemas.microsoft.com/office/drawing/2014/main" id="{44784E7E-CE7C-A995-47D9-1593BEFFBC62}"/>
                </a:ext>
              </a:extLst>
            </p:cNvPr>
            <p:cNvSpPr/>
            <p:nvPr/>
          </p:nvSpPr>
          <p:spPr>
            <a:xfrm>
              <a:off x="4316810" y="4196434"/>
              <a:ext cx="1654659" cy="98475"/>
            </a:xfrm>
            <a:prstGeom prst="rect">
              <a:avLst/>
            </a:prstGeom>
            <a:solidFill>
              <a:srgbClr val="0091C3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cxnSp>
          <p:nvCxnSpPr>
            <p:cNvPr id="51" name="Connecteur droit 47">
              <a:extLst>
                <a:ext uri="{FF2B5EF4-FFF2-40B4-BE49-F238E27FC236}">
                  <a16:creationId xmlns:a16="http://schemas.microsoft.com/office/drawing/2014/main" id="{4A42D479-64CE-88ED-36A5-50ADEE0E65C6}"/>
                </a:ext>
              </a:extLst>
            </p:cNvPr>
            <p:cNvCxnSpPr/>
            <p:nvPr/>
          </p:nvCxnSpPr>
          <p:spPr>
            <a:xfrm>
              <a:off x="4316810" y="2408532"/>
              <a:ext cx="1654659" cy="0"/>
            </a:xfrm>
            <a:prstGeom prst="line">
              <a:avLst/>
            </a:prstGeom>
            <a:noFill/>
            <a:ln w="57150" cap="flat" cmpd="sng" algn="ctr">
              <a:solidFill>
                <a:srgbClr val="DC0528"/>
              </a:solidFill>
              <a:prstDash val="solid"/>
            </a:ln>
            <a:effectLst/>
          </p:spPr>
        </p:cxnSp>
        <p:sp>
          <p:nvSpPr>
            <p:cNvPr id="52" name="Rectangle 51">
              <a:extLst>
                <a:ext uri="{FF2B5EF4-FFF2-40B4-BE49-F238E27FC236}">
                  <a16:creationId xmlns:a16="http://schemas.microsoft.com/office/drawing/2014/main" id="{EECD40C4-965B-24BD-3CDA-7293D5D509C1}"/>
                </a:ext>
              </a:extLst>
            </p:cNvPr>
            <p:cNvSpPr/>
            <p:nvPr/>
          </p:nvSpPr>
          <p:spPr>
            <a:xfrm flipV="1">
              <a:off x="4316810" y="2676991"/>
              <a:ext cx="1654659" cy="319961"/>
            </a:xfrm>
            <a:prstGeom prst="rect">
              <a:avLst/>
            </a:prstGeom>
            <a:gradFill>
              <a:gsLst>
                <a:gs pos="0">
                  <a:sysClr val="window" lastClr="FFFFFF">
                    <a:lumMod val="75000"/>
                  </a:sysClr>
                </a:gs>
                <a:gs pos="29000">
                  <a:sysClr val="windowText" lastClr="000000">
                    <a:lumMod val="50000"/>
                    <a:lumOff val="50000"/>
                  </a:sysClr>
                </a:gs>
                <a:gs pos="74000">
                  <a:sysClr val="window" lastClr="FFFFFF">
                    <a:lumMod val="50000"/>
                  </a:sysClr>
                </a:gs>
                <a:gs pos="100000">
                  <a:sysClr val="window" lastClr="FFFFFF">
                    <a:lumMod val="75000"/>
                  </a:sysClr>
                </a:gs>
              </a:gsLst>
              <a:lin ang="5400000" scaled="1"/>
            </a:gra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cxnSp>
          <p:nvCxnSpPr>
            <p:cNvPr id="53" name="Connecteur droit 49">
              <a:extLst>
                <a:ext uri="{FF2B5EF4-FFF2-40B4-BE49-F238E27FC236}">
                  <a16:creationId xmlns:a16="http://schemas.microsoft.com/office/drawing/2014/main" id="{FB624ACE-B8B1-4006-7E19-0CD3E6B8DDE9}"/>
                </a:ext>
              </a:extLst>
            </p:cNvPr>
            <p:cNvCxnSpPr/>
            <p:nvPr/>
          </p:nvCxnSpPr>
          <p:spPr>
            <a:xfrm>
              <a:off x="4307845" y="2670929"/>
              <a:ext cx="1654659" cy="0"/>
            </a:xfrm>
            <a:prstGeom prst="line">
              <a:avLst/>
            </a:prstGeom>
            <a:noFill/>
            <a:ln w="38100" cap="flat" cmpd="sng" algn="ctr">
              <a:solidFill>
                <a:srgbClr val="0091C3">
                  <a:lumMod val="40000"/>
                  <a:lumOff val="60000"/>
                </a:srgbClr>
              </a:solidFill>
              <a:prstDash val="solid"/>
            </a:ln>
            <a:effectLst/>
          </p:spPr>
        </p:cxnSp>
        <p:cxnSp>
          <p:nvCxnSpPr>
            <p:cNvPr id="54" name="Connecteur droit 50">
              <a:extLst>
                <a:ext uri="{FF2B5EF4-FFF2-40B4-BE49-F238E27FC236}">
                  <a16:creationId xmlns:a16="http://schemas.microsoft.com/office/drawing/2014/main" id="{0B74BE97-F010-A42E-C0E3-15ABD67C7665}"/>
                </a:ext>
              </a:extLst>
            </p:cNvPr>
            <p:cNvCxnSpPr/>
            <p:nvPr/>
          </p:nvCxnSpPr>
          <p:spPr>
            <a:xfrm>
              <a:off x="4307845" y="2545953"/>
              <a:ext cx="1654659" cy="0"/>
            </a:xfrm>
            <a:prstGeom prst="line">
              <a:avLst/>
            </a:prstGeom>
            <a:noFill/>
            <a:ln w="38100" cap="flat" cmpd="sng" algn="ctr">
              <a:solidFill>
                <a:srgbClr val="0091C3">
                  <a:lumMod val="40000"/>
                  <a:lumOff val="60000"/>
                </a:srgbClr>
              </a:solidFill>
              <a:prstDash val="solid"/>
            </a:ln>
            <a:effectLst/>
          </p:spPr>
        </p:cxnSp>
        <p:sp>
          <p:nvSpPr>
            <p:cNvPr id="55" name="Rectangle 54">
              <a:extLst>
                <a:ext uri="{FF2B5EF4-FFF2-40B4-BE49-F238E27FC236}">
                  <a16:creationId xmlns:a16="http://schemas.microsoft.com/office/drawing/2014/main" id="{E459AA80-B6FE-1D98-093D-35082980B241}"/>
                </a:ext>
              </a:extLst>
            </p:cNvPr>
            <p:cNvSpPr/>
            <p:nvPr/>
          </p:nvSpPr>
          <p:spPr>
            <a:xfrm>
              <a:off x="1944499" y="2383445"/>
              <a:ext cx="1654659" cy="1911464"/>
            </a:xfrm>
            <a:prstGeom prst="rect">
              <a:avLst/>
            </a:prstGeom>
            <a:gradFill>
              <a:gsLst>
                <a:gs pos="0">
                  <a:sysClr val="window" lastClr="FFFFFF">
                    <a:lumMod val="75000"/>
                  </a:sysClr>
                </a:gs>
                <a:gs pos="29000">
                  <a:sysClr val="windowText" lastClr="000000">
                    <a:lumMod val="50000"/>
                    <a:lumOff val="50000"/>
                  </a:sysClr>
                </a:gs>
                <a:gs pos="74000">
                  <a:sysClr val="window" lastClr="FFFFFF">
                    <a:lumMod val="50000"/>
                  </a:sysClr>
                </a:gs>
                <a:gs pos="100000">
                  <a:sysClr val="window" lastClr="FFFFFF">
                    <a:lumMod val="75000"/>
                  </a:sysClr>
                </a:gs>
              </a:gsLst>
              <a:lin ang="5400000" scaled="1"/>
            </a:gra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56" name="ZoneTexte 52">
              <a:extLst>
                <a:ext uri="{FF2B5EF4-FFF2-40B4-BE49-F238E27FC236}">
                  <a16:creationId xmlns:a16="http://schemas.microsoft.com/office/drawing/2014/main" id="{E6F80BE1-40F9-FF60-ADB6-693EE75B8A1F}"/>
                </a:ext>
              </a:extLst>
            </p:cNvPr>
            <p:cNvSpPr txBox="1"/>
            <p:nvPr/>
          </p:nvSpPr>
          <p:spPr>
            <a:xfrm>
              <a:off x="6452061" y="1861838"/>
              <a:ext cx="1672657" cy="5126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Protection, low secondary emission yield</a:t>
              </a:r>
            </a:p>
          </p:txBody>
        </p:sp>
        <p:sp>
          <p:nvSpPr>
            <p:cNvPr id="57" name="ZoneTexte 53">
              <a:extLst>
                <a:ext uri="{FF2B5EF4-FFF2-40B4-BE49-F238E27FC236}">
                  <a16:creationId xmlns:a16="http://schemas.microsoft.com/office/drawing/2014/main" id="{66D6843E-B26A-A9CA-C4AE-0F2C228A2E27}"/>
                </a:ext>
              </a:extLst>
            </p:cNvPr>
            <p:cNvSpPr txBox="1"/>
            <p:nvPr/>
          </p:nvSpPr>
          <p:spPr>
            <a:xfrm>
              <a:off x="6588346" y="2572232"/>
              <a:ext cx="1536372" cy="3911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High T</a:t>
              </a:r>
              <a:r>
                <a:rPr kumimoji="0" lang="en-US" sz="1600" b="0" i="0" u="none" strike="noStrike" kern="0" cap="none" spc="0" normalizeH="0" baseline="-2500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c</a:t>
              </a:r>
              <a:r>
                <a:rPr kumimoji="0" lang="en-US" sz="16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 SC</a:t>
              </a:r>
            </a:p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S-I-S multilayers</a:t>
              </a:r>
            </a:p>
          </p:txBody>
        </p:sp>
        <p:sp>
          <p:nvSpPr>
            <p:cNvPr id="58" name="ZoneTexte 54">
              <a:extLst>
                <a:ext uri="{FF2B5EF4-FFF2-40B4-BE49-F238E27FC236}">
                  <a16:creationId xmlns:a16="http://schemas.microsoft.com/office/drawing/2014/main" id="{D31AA4ED-4DF5-DFDD-5E76-984337800063}"/>
                </a:ext>
              </a:extLst>
            </p:cNvPr>
            <p:cNvSpPr txBox="1"/>
            <p:nvPr/>
          </p:nvSpPr>
          <p:spPr>
            <a:xfrm>
              <a:off x="6452061" y="3431208"/>
              <a:ext cx="1499242" cy="5126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Structure, high thermal conductivity (Copper ?)</a:t>
              </a:r>
            </a:p>
          </p:txBody>
        </p:sp>
        <p:sp>
          <p:nvSpPr>
            <p:cNvPr id="59" name="ZoneTexte 55">
              <a:extLst>
                <a:ext uri="{FF2B5EF4-FFF2-40B4-BE49-F238E27FC236}">
                  <a16:creationId xmlns:a16="http://schemas.microsoft.com/office/drawing/2014/main" id="{E767B5AE-B8A7-37D4-7DF2-E88E761906DE}"/>
                </a:ext>
              </a:extLst>
            </p:cNvPr>
            <p:cNvSpPr txBox="1"/>
            <p:nvPr/>
          </p:nvSpPr>
          <p:spPr>
            <a:xfrm>
              <a:off x="6478650" y="4141601"/>
              <a:ext cx="1792348" cy="3607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External layer, optimized for thermal transfer</a:t>
              </a:r>
            </a:p>
          </p:txBody>
        </p:sp>
        <p:cxnSp>
          <p:nvCxnSpPr>
            <p:cNvPr id="60" name="Connecteur droit avec flèche 56">
              <a:extLst>
                <a:ext uri="{FF2B5EF4-FFF2-40B4-BE49-F238E27FC236}">
                  <a16:creationId xmlns:a16="http://schemas.microsoft.com/office/drawing/2014/main" id="{18CC5D3A-4243-8162-0E65-08D360C7C4BA}"/>
                </a:ext>
              </a:extLst>
            </p:cNvPr>
            <p:cNvCxnSpPr>
              <a:stCxn id="56" idx="1"/>
            </p:cNvCxnSpPr>
            <p:nvPr/>
          </p:nvCxnSpPr>
          <p:spPr>
            <a:xfrm flipH="1">
              <a:off x="5871354" y="2118181"/>
              <a:ext cx="580707" cy="272387"/>
            </a:xfrm>
            <a:prstGeom prst="straightConnector1">
              <a:avLst/>
            </a:prstGeom>
            <a:noFill/>
            <a:ln w="9525" cap="flat" cmpd="sng" algn="ctr">
              <a:solidFill>
                <a:srgbClr val="781469">
                  <a:shade val="95000"/>
                  <a:satMod val="105000"/>
                </a:srgbClr>
              </a:solidFill>
              <a:prstDash val="solid"/>
              <a:tailEnd type="triangle"/>
            </a:ln>
            <a:effectLst/>
          </p:spPr>
        </p:cxnSp>
        <p:cxnSp>
          <p:nvCxnSpPr>
            <p:cNvPr id="61" name="Connecteur droit avec flèche 57">
              <a:extLst>
                <a:ext uri="{FF2B5EF4-FFF2-40B4-BE49-F238E27FC236}">
                  <a16:creationId xmlns:a16="http://schemas.microsoft.com/office/drawing/2014/main" id="{6A91BD43-DFD1-4C34-2DCF-AB7842651EE4}"/>
                </a:ext>
              </a:extLst>
            </p:cNvPr>
            <p:cNvCxnSpPr/>
            <p:nvPr/>
          </p:nvCxnSpPr>
          <p:spPr>
            <a:xfrm flipH="1" flipV="1">
              <a:off x="5871354" y="2624534"/>
              <a:ext cx="685048" cy="46395"/>
            </a:xfrm>
            <a:prstGeom prst="straightConnector1">
              <a:avLst/>
            </a:prstGeom>
            <a:noFill/>
            <a:ln w="9525" cap="flat" cmpd="sng" algn="ctr">
              <a:solidFill>
                <a:srgbClr val="781469">
                  <a:shade val="95000"/>
                  <a:satMod val="105000"/>
                </a:srgbClr>
              </a:solidFill>
              <a:prstDash val="solid"/>
              <a:tailEnd type="triangle"/>
            </a:ln>
            <a:effectLst/>
          </p:spPr>
        </p:cxnSp>
        <p:cxnSp>
          <p:nvCxnSpPr>
            <p:cNvPr id="62" name="Connecteur droit avec flèche 58">
              <a:extLst>
                <a:ext uri="{FF2B5EF4-FFF2-40B4-BE49-F238E27FC236}">
                  <a16:creationId xmlns:a16="http://schemas.microsoft.com/office/drawing/2014/main" id="{3BB8F740-096D-5D70-868B-AD1051463B31}"/>
                </a:ext>
              </a:extLst>
            </p:cNvPr>
            <p:cNvCxnSpPr/>
            <p:nvPr/>
          </p:nvCxnSpPr>
          <p:spPr>
            <a:xfrm flipH="1" flipV="1">
              <a:off x="5712061" y="3408356"/>
              <a:ext cx="684698" cy="163815"/>
            </a:xfrm>
            <a:prstGeom prst="straightConnector1">
              <a:avLst/>
            </a:prstGeom>
            <a:noFill/>
            <a:ln w="9525" cap="flat" cmpd="sng" algn="ctr">
              <a:solidFill>
                <a:srgbClr val="781469">
                  <a:shade val="95000"/>
                  <a:satMod val="105000"/>
                </a:srgbClr>
              </a:solidFill>
              <a:prstDash val="solid"/>
              <a:tailEnd type="triangle"/>
            </a:ln>
            <a:effectLst/>
          </p:spPr>
        </p:cxnSp>
        <p:cxnSp>
          <p:nvCxnSpPr>
            <p:cNvPr id="63" name="Connecteur droit avec flèche 59">
              <a:extLst>
                <a:ext uri="{FF2B5EF4-FFF2-40B4-BE49-F238E27FC236}">
                  <a16:creationId xmlns:a16="http://schemas.microsoft.com/office/drawing/2014/main" id="{186E4C5D-D9A4-72BF-8C1D-7505509F3CCF}"/>
                </a:ext>
              </a:extLst>
            </p:cNvPr>
            <p:cNvCxnSpPr/>
            <p:nvPr/>
          </p:nvCxnSpPr>
          <p:spPr>
            <a:xfrm flipH="1" flipV="1">
              <a:off x="5761371" y="4249749"/>
              <a:ext cx="635388" cy="35571"/>
            </a:xfrm>
            <a:prstGeom prst="straightConnector1">
              <a:avLst/>
            </a:prstGeom>
            <a:noFill/>
            <a:ln w="9525" cap="flat" cmpd="sng" algn="ctr">
              <a:solidFill>
                <a:srgbClr val="781469">
                  <a:shade val="95000"/>
                  <a:satMod val="105000"/>
                </a:srgbClr>
              </a:solidFill>
              <a:prstDash val="solid"/>
              <a:tailEnd type="triangle"/>
            </a:ln>
            <a:effectLst/>
          </p:spPr>
        </p:cxnSp>
        <p:cxnSp>
          <p:nvCxnSpPr>
            <p:cNvPr id="64" name="Connecteur droit avec flèche 60">
              <a:extLst>
                <a:ext uri="{FF2B5EF4-FFF2-40B4-BE49-F238E27FC236}">
                  <a16:creationId xmlns:a16="http://schemas.microsoft.com/office/drawing/2014/main" id="{57CD2425-79A8-9F09-A075-B9FC9B03FE2A}"/>
                </a:ext>
              </a:extLst>
            </p:cNvPr>
            <p:cNvCxnSpPr/>
            <p:nvPr/>
          </p:nvCxnSpPr>
          <p:spPr>
            <a:xfrm flipV="1">
              <a:off x="1425917" y="2747259"/>
              <a:ext cx="741273" cy="255627"/>
            </a:xfrm>
            <a:prstGeom prst="straightConnector1">
              <a:avLst/>
            </a:prstGeom>
            <a:noFill/>
            <a:ln w="9525" cap="flat" cmpd="sng" algn="ctr">
              <a:solidFill>
                <a:srgbClr val="781469">
                  <a:shade val="95000"/>
                  <a:satMod val="105000"/>
                </a:srgbClr>
              </a:solidFill>
              <a:prstDash val="solid"/>
              <a:tailEnd type="triangle"/>
            </a:ln>
            <a:effectLst/>
          </p:spPr>
        </p:cxnSp>
        <p:sp>
          <p:nvSpPr>
            <p:cNvPr id="65" name="ZoneTexte 61">
              <a:extLst>
                <a:ext uri="{FF2B5EF4-FFF2-40B4-BE49-F238E27FC236}">
                  <a16:creationId xmlns:a16="http://schemas.microsoft.com/office/drawing/2014/main" id="{5CD6D1C7-958B-6E10-DA5E-60B8AE3F47B7}"/>
                </a:ext>
              </a:extLst>
            </p:cNvPr>
            <p:cNvSpPr txBox="1"/>
            <p:nvPr/>
          </p:nvSpPr>
          <p:spPr>
            <a:xfrm>
              <a:off x="279047" y="3025491"/>
              <a:ext cx="1610150" cy="5126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High purity Niobium Optimized only for thermal conduction</a:t>
              </a:r>
            </a:p>
          </p:txBody>
        </p:sp>
        <p:cxnSp>
          <p:nvCxnSpPr>
            <p:cNvPr id="66" name="Connecteur droit avec flèche 62">
              <a:extLst>
                <a:ext uri="{FF2B5EF4-FFF2-40B4-BE49-F238E27FC236}">
                  <a16:creationId xmlns:a16="http://schemas.microsoft.com/office/drawing/2014/main" id="{82C3D2DF-DA88-ADE7-D9E5-CFA26434C542}"/>
                </a:ext>
              </a:extLst>
            </p:cNvPr>
            <p:cNvCxnSpPr/>
            <p:nvPr/>
          </p:nvCxnSpPr>
          <p:spPr>
            <a:xfrm>
              <a:off x="1358443" y="2280007"/>
              <a:ext cx="579000" cy="101164"/>
            </a:xfrm>
            <a:prstGeom prst="straightConnector1">
              <a:avLst/>
            </a:prstGeom>
            <a:noFill/>
            <a:ln w="9525" cap="flat" cmpd="sng" algn="ctr">
              <a:solidFill>
                <a:srgbClr val="781469">
                  <a:shade val="95000"/>
                  <a:satMod val="105000"/>
                </a:srgbClr>
              </a:solidFill>
              <a:prstDash val="solid"/>
              <a:tailEnd type="triangle"/>
            </a:ln>
            <a:effectLst/>
          </p:spPr>
        </p:cxnSp>
        <p:sp>
          <p:nvSpPr>
            <p:cNvPr id="67" name="ZoneTexte 63">
              <a:extLst>
                <a:ext uri="{FF2B5EF4-FFF2-40B4-BE49-F238E27FC236}">
                  <a16:creationId xmlns:a16="http://schemas.microsoft.com/office/drawing/2014/main" id="{33FE5CB0-8DE1-784F-3284-79A70896F2D8}"/>
                </a:ext>
              </a:extLst>
            </p:cNvPr>
            <p:cNvSpPr txBox="1"/>
            <p:nvPr/>
          </p:nvSpPr>
          <p:spPr>
            <a:xfrm>
              <a:off x="397628" y="2101410"/>
              <a:ext cx="1259479" cy="5430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Native oxide</a:t>
              </a:r>
            </a:p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Unstable upon annealing</a:t>
              </a:r>
            </a:p>
          </p:txBody>
        </p:sp>
        <p:sp>
          <p:nvSpPr>
            <p:cNvPr id="68" name="Flèche droite 64">
              <a:extLst>
                <a:ext uri="{FF2B5EF4-FFF2-40B4-BE49-F238E27FC236}">
                  <a16:creationId xmlns:a16="http://schemas.microsoft.com/office/drawing/2014/main" id="{82650786-46E8-BC75-6157-81404ED75528}"/>
                </a:ext>
              </a:extLst>
            </p:cNvPr>
            <p:cNvSpPr/>
            <p:nvPr/>
          </p:nvSpPr>
          <p:spPr>
            <a:xfrm>
              <a:off x="3719944" y="3058707"/>
              <a:ext cx="452687" cy="280470"/>
            </a:xfrm>
            <a:prstGeom prst="rightArrow">
              <a:avLst/>
            </a:prstGeom>
            <a:solidFill>
              <a:srgbClr val="DC0528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cxnSp>
          <p:nvCxnSpPr>
            <p:cNvPr id="69" name="Connecteur droit 65">
              <a:extLst>
                <a:ext uri="{FF2B5EF4-FFF2-40B4-BE49-F238E27FC236}">
                  <a16:creationId xmlns:a16="http://schemas.microsoft.com/office/drawing/2014/main" id="{D432C004-5DAD-6486-56DF-519576EB0757}"/>
                </a:ext>
              </a:extLst>
            </p:cNvPr>
            <p:cNvCxnSpPr/>
            <p:nvPr/>
          </p:nvCxnSpPr>
          <p:spPr>
            <a:xfrm>
              <a:off x="1938448" y="2376205"/>
              <a:ext cx="1654659" cy="0"/>
            </a:xfrm>
            <a:prstGeom prst="line">
              <a:avLst/>
            </a:prstGeom>
            <a:noFill/>
            <a:ln w="38100" cap="flat" cmpd="sng" algn="ctr">
              <a:solidFill>
                <a:srgbClr val="DC0528"/>
              </a:solidFill>
              <a:prstDash val="solid"/>
            </a:ln>
            <a:effectLst/>
          </p:spPr>
        </p:cxnSp>
        <p:sp>
          <p:nvSpPr>
            <p:cNvPr id="70" name="ZoneTexte 66">
              <a:extLst>
                <a:ext uri="{FF2B5EF4-FFF2-40B4-BE49-F238E27FC236}">
                  <a16:creationId xmlns:a16="http://schemas.microsoft.com/office/drawing/2014/main" id="{2A086EBD-18D5-77DD-917E-DFFA327A6E0C}"/>
                </a:ext>
              </a:extLst>
            </p:cNvPr>
            <p:cNvSpPr txBox="1"/>
            <p:nvPr/>
          </p:nvSpPr>
          <p:spPr>
            <a:xfrm>
              <a:off x="3581073" y="1931180"/>
              <a:ext cx="682640" cy="2278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1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RF side</a:t>
              </a:r>
            </a:p>
          </p:txBody>
        </p:sp>
        <p:sp>
          <p:nvSpPr>
            <p:cNvPr id="71" name="ZoneTexte 67">
              <a:extLst>
                <a:ext uri="{FF2B5EF4-FFF2-40B4-BE49-F238E27FC236}">
                  <a16:creationId xmlns:a16="http://schemas.microsoft.com/office/drawing/2014/main" id="{860F4C8C-5455-E30E-6E67-DDD18E48E1AE}"/>
                </a:ext>
              </a:extLst>
            </p:cNvPr>
            <p:cNvSpPr txBox="1"/>
            <p:nvPr/>
          </p:nvSpPr>
          <p:spPr>
            <a:xfrm>
              <a:off x="3426639" y="4454360"/>
              <a:ext cx="968563" cy="2278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1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Helium side</a:t>
              </a:r>
            </a:p>
          </p:txBody>
        </p:sp>
        <p:cxnSp>
          <p:nvCxnSpPr>
            <p:cNvPr id="72" name="Connecteur droit 68">
              <a:extLst>
                <a:ext uri="{FF2B5EF4-FFF2-40B4-BE49-F238E27FC236}">
                  <a16:creationId xmlns:a16="http://schemas.microsoft.com/office/drawing/2014/main" id="{BDD20787-33A2-A633-BCD6-21123C6EC990}"/>
                </a:ext>
              </a:extLst>
            </p:cNvPr>
            <p:cNvCxnSpPr/>
            <p:nvPr/>
          </p:nvCxnSpPr>
          <p:spPr>
            <a:xfrm>
              <a:off x="1937442" y="4285320"/>
              <a:ext cx="1654659" cy="0"/>
            </a:xfrm>
            <a:prstGeom prst="line">
              <a:avLst/>
            </a:prstGeom>
            <a:noFill/>
            <a:ln w="38100" cap="flat" cmpd="sng" algn="ctr">
              <a:solidFill>
                <a:srgbClr val="DC0528"/>
              </a:solidFill>
              <a:prstDash val="solid"/>
            </a:ln>
            <a:effectLst/>
          </p:spPr>
        </p:cxnSp>
        <p:sp>
          <p:nvSpPr>
            <p:cNvPr id="73" name="ZoneTexte 69">
              <a:extLst>
                <a:ext uri="{FF2B5EF4-FFF2-40B4-BE49-F238E27FC236}">
                  <a16:creationId xmlns:a16="http://schemas.microsoft.com/office/drawing/2014/main" id="{CB2A3BE2-FC8D-CA0C-C6B3-1C2CE27A2A2D}"/>
                </a:ext>
              </a:extLst>
            </p:cNvPr>
            <p:cNvSpPr txBox="1"/>
            <p:nvPr/>
          </p:nvSpPr>
          <p:spPr>
            <a:xfrm>
              <a:off x="2347666" y="1845356"/>
              <a:ext cx="704978" cy="24684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Today </a:t>
              </a:r>
            </a:p>
          </p:txBody>
        </p:sp>
        <p:sp>
          <p:nvSpPr>
            <p:cNvPr id="74" name="ZoneTexte 70">
              <a:extLst>
                <a:ext uri="{FF2B5EF4-FFF2-40B4-BE49-F238E27FC236}">
                  <a16:creationId xmlns:a16="http://schemas.microsoft.com/office/drawing/2014/main" id="{298CE509-DBDF-D36C-67F4-18CF0B66A705}"/>
                </a:ext>
              </a:extLst>
            </p:cNvPr>
            <p:cNvSpPr txBox="1"/>
            <p:nvPr/>
          </p:nvSpPr>
          <p:spPr>
            <a:xfrm>
              <a:off x="4768206" y="1837799"/>
              <a:ext cx="734017" cy="24684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Future </a:t>
              </a:r>
            </a:p>
          </p:txBody>
        </p:sp>
        <p:sp>
          <p:nvSpPr>
            <p:cNvPr id="75" name="ZoneTexte 71">
              <a:extLst>
                <a:ext uri="{FF2B5EF4-FFF2-40B4-BE49-F238E27FC236}">
                  <a16:creationId xmlns:a16="http://schemas.microsoft.com/office/drawing/2014/main" id="{5C81F82C-39A5-0BDB-1BA7-12DF2F838A30}"/>
                </a:ext>
              </a:extLst>
            </p:cNvPr>
            <p:cNvSpPr txBox="1"/>
            <p:nvPr/>
          </p:nvSpPr>
          <p:spPr>
            <a:xfrm>
              <a:off x="6396759" y="3132810"/>
              <a:ext cx="1226824" cy="17849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Niobium or…?</a:t>
              </a:r>
            </a:p>
          </p:txBody>
        </p:sp>
        <p:cxnSp>
          <p:nvCxnSpPr>
            <p:cNvPr id="76" name="Connecteur droit avec flèche 72">
              <a:extLst>
                <a:ext uri="{FF2B5EF4-FFF2-40B4-BE49-F238E27FC236}">
                  <a16:creationId xmlns:a16="http://schemas.microsoft.com/office/drawing/2014/main" id="{05A2501B-EB4E-6BB6-85AF-CD3688F65B75}"/>
                </a:ext>
              </a:extLst>
            </p:cNvPr>
            <p:cNvCxnSpPr>
              <a:stCxn id="75" idx="1"/>
            </p:cNvCxnSpPr>
            <p:nvPr/>
          </p:nvCxnSpPr>
          <p:spPr>
            <a:xfrm flipH="1" flipV="1">
              <a:off x="5712063" y="2862620"/>
              <a:ext cx="684696" cy="359435"/>
            </a:xfrm>
            <a:prstGeom prst="straightConnector1">
              <a:avLst/>
            </a:prstGeom>
            <a:noFill/>
            <a:ln w="9525" cap="flat" cmpd="sng" algn="ctr">
              <a:solidFill>
                <a:srgbClr val="781469">
                  <a:shade val="95000"/>
                  <a:satMod val="105000"/>
                </a:srgbClr>
              </a:solidFill>
              <a:prstDash val="solid"/>
              <a:tailEnd type="triangle"/>
            </a:ln>
            <a:effectLst/>
          </p:spPr>
        </p:cxnSp>
        <p:sp>
          <p:nvSpPr>
            <p:cNvPr id="77" name="ZoneTexte 73">
              <a:extLst>
                <a:ext uri="{FF2B5EF4-FFF2-40B4-BE49-F238E27FC236}">
                  <a16:creationId xmlns:a16="http://schemas.microsoft.com/office/drawing/2014/main" id="{69E6615A-A760-391C-F170-03E4D9F681B0}"/>
                </a:ext>
              </a:extLst>
            </p:cNvPr>
            <p:cNvSpPr txBox="1"/>
            <p:nvPr/>
          </p:nvSpPr>
          <p:spPr>
            <a:xfrm>
              <a:off x="308676" y="3927922"/>
              <a:ext cx="1507980" cy="5430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Native oxide</a:t>
              </a:r>
            </a:p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Not optimized for thermal transfer</a:t>
              </a:r>
            </a:p>
          </p:txBody>
        </p:sp>
        <p:cxnSp>
          <p:nvCxnSpPr>
            <p:cNvPr id="78" name="Connecteur droit avec flèche 74">
              <a:extLst>
                <a:ext uri="{FF2B5EF4-FFF2-40B4-BE49-F238E27FC236}">
                  <a16:creationId xmlns:a16="http://schemas.microsoft.com/office/drawing/2014/main" id="{6466D382-0A02-AC0D-CFE8-3A54004DD80E}"/>
                </a:ext>
              </a:extLst>
            </p:cNvPr>
            <p:cNvCxnSpPr>
              <a:endCxn id="77" idx="3"/>
            </p:cNvCxnSpPr>
            <p:nvPr/>
          </p:nvCxnSpPr>
          <p:spPr>
            <a:xfrm>
              <a:off x="1226847" y="4098284"/>
              <a:ext cx="589809" cy="101171"/>
            </a:xfrm>
            <a:prstGeom prst="straightConnector1">
              <a:avLst/>
            </a:prstGeom>
            <a:noFill/>
            <a:ln w="9525" cap="flat" cmpd="sng" algn="ctr">
              <a:solidFill>
                <a:srgbClr val="781469">
                  <a:shade val="95000"/>
                  <a:satMod val="105000"/>
                </a:srgbClr>
              </a:solidFill>
              <a:prstDash val="solid"/>
              <a:tailEnd type="triangle"/>
            </a:ln>
            <a:effectLst/>
          </p:spPr>
        </p:cxnSp>
      </p:grpSp>
      <p:sp>
        <p:nvSpPr>
          <p:cNvPr id="79" name="Rectangle 78">
            <a:hlinkClick r:id="rId3"/>
            <a:extLst>
              <a:ext uri="{FF2B5EF4-FFF2-40B4-BE49-F238E27FC236}">
                <a16:creationId xmlns:a16="http://schemas.microsoft.com/office/drawing/2014/main" id="{5F2F88FD-1F74-81D8-D28A-2EB0ED0EE641}"/>
              </a:ext>
            </a:extLst>
          </p:cNvPr>
          <p:cNvSpPr/>
          <p:nvPr/>
        </p:nvSpPr>
        <p:spPr>
          <a:xfrm>
            <a:off x="9636635" y="6202933"/>
            <a:ext cx="171284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1" u="sng" strike="noStrike" kern="1200" cap="none" spc="0" normalizeH="0" baseline="0" noProof="0" dirty="0">
                <a:ln>
                  <a:noFill/>
                </a:ln>
                <a:solidFill>
                  <a:srgbClr val="1E5DF8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C. Antoine, IPAC 2023</a:t>
            </a:r>
            <a:endParaRPr kumimoji="0" lang="en-GB" sz="1200" b="0" i="0" u="sng" strike="noStrike" kern="1200" cap="none" spc="0" normalizeH="0" baseline="0" noProof="0" dirty="0">
              <a:ln>
                <a:noFill/>
              </a:ln>
              <a:solidFill>
                <a:srgbClr val="1E5DF8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Immagine 36" descr="Immagine che contiene tubo, cilindro&#10;&#10;Descrizione generata automaticamente">
            <a:extLst>
              <a:ext uri="{FF2B5EF4-FFF2-40B4-BE49-F238E27FC236}">
                <a16:creationId xmlns:a16="http://schemas.microsoft.com/office/drawing/2014/main" id="{EC8B8134-F774-B015-1790-774AAA9E709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63" t="9173" r="23547" b="11082"/>
          <a:stretch/>
        </p:blipFill>
        <p:spPr>
          <a:xfrm rot="16200000">
            <a:off x="9957668" y="-724312"/>
            <a:ext cx="1773529" cy="271510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E1E381E-9820-1A61-A1DC-9069188D8B68}"/>
              </a:ext>
            </a:extLst>
          </p:cNvPr>
          <p:cNvSpPr txBox="1"/>
          <p:nvPr/>
        </p:nvSpPr>
        <p:spPr>
          <a:xfrm>
            <a:off x="3959593" y="6025618"/>
            <a:ext cx="6096000" cy="341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>
                <a:schemeClr val="tx1"/>
              </a:buClr>
              <a:buSzTx/>
              <a:tabLst/>
              <a:defRPr/>
            </a:pPr>
            <a:r>
              <a:rPr lang="en-US" sz="1800" dirty="0">
                <a:solidFill>
                  <a:srgbClr val="62626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RF losses always happen in surface</a:t>
            </a:r>
            <a:endParaRPr kumimoji="0" lang="en-US" sz="1800" b="0" u="none" strike="noStrike" cap="none" spc="0" normalizeH="0" baseline="0" noProof="0" dirty="0">
              <a:ln>
                <a:noFill/>
              </a:ln>
              <a:solidFill>
                <a:srgbClr val="626262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15168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DE67786B-8CF6-7140-A9BE-F2F0A0F1F7F0}"/>
              </a:ext>
            </a:extLst>
          </p:cNvPr>
          <p:cNvSpPr txBox="1"/>
          <p:nvPr/>
        </p:nvSpPr>
        <p:spPr>
          <a:xfrm>
            <a:off x="403340" y="263793"/>
            <a:ext cx="10693285" cy="76944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lvl="0">
              <a:defRPr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Why Thin Films?</a:t>
            </a:r>
            <a:endParaRPr lang="en-US" sz="4400" spc="-150" dirty="0">
              <a:solidFill>
                <a:srgbClr val="2E2D6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24C67A-C52D-5544-86B0-813208112397}"/>
              </a:ext>
            </a:extLst>
          </p:cNvPr>
          <p:cNvSpPr txBox="1"/>
          <p:nvPr/>
        </p:nvSpPr>
        <p:spPr>
          <a:xfrm rot="16200000">
            <a:off x="8305750" y="639557"/>
            <a:ext cx="202528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Image © STFC John Dawson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A90F96-1F86-6404-462C-43958753AC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3A4AD3-7FD4-CA56-1B1F-61C35DD3BE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4</a:t>
            </a:fld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B3672E2-CEE3-4BCD-598D-C47F618C878F}"/>
              </a:ext>
            </a:extLst>
          </p:cNvPr>
          <p:cNvSpPr/>
          <p:nvPr/>
        </p:nvSpPr>
        <p:spPr>
          <a:xfrm>
            <a:off x="9560481" y="6306915"/>
            <a:ext cx="1789272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i="1" dirty="0"/>
              <a:t>Courtesy of C. Antoine (CEA)</a:t>
            </a:r>
            <a:endParaRPr lang="en-GB" sz="1100" dirty="0"/>
          </a:p>
        </p:txBody>
      </p:sp>
      <p:grpSp>
        <p:nvGrpSpPr>
          <p:cNvPr id="3108" name="Group 3107">
            <a:extLst>
              <a:ext uri="{FF2B5EF4-FFF2-40B4-BE49-F238E27FC236}">
                <a16:creationId xmlns:a16="http://schemas.microsoft.com/office/drawing/2014/main" id="{DBED7461-8E08-D833-81C8-6B903C1D1BAA}"/>
              </a:ext>
            </a:extLst>
          </p:cNvPr>
          <p:cNvGrpSpPr/>
          <p:nvPr/>
        </p:nvGrpSpPr>
        <p:grpSpPr>
          <a:xfrm>
            <a:off x="850838" y="1280319"/>
            <a:ext cx="8323339" cy="4755390"/>
            <a:chOff x="5048673" y="983503"/>
            <a:chExt cx="6988377" cy="4229548"/>
          </a:xfrm>
        </p:grpSpPr>
        <p:grpSp>
          <p:nvGrpSpPr>
            <p:cNvPr id="3109" name="Groupe 21">
              <a:extLst>
                <a:ext uri="{FF2B5EF4-FFF2-40B4-BE49-F238E27FC236}">
                  <a16:creationId xmlns:a16="http://schemas.microsoft.com/office/drawing/2014/main" id="{D48D5237-F8C9-8783-89EA-9BE8C09256E6}"/>
                </a:ext>
              </a:extLst>
            </p:cNvPr>
            <p:cNvGrpSpPr/>
            <p:nvPr/>
          </p:nvGrpSpPr>
          <p:grpSpPr>
            <a:xfrm>
              <a:off x="6489154" y="983503"/>
              <a:ext cx="5547896" cy="4042871"/>
              <a:chOff x="6600055" y="1962161"/>
              <a:chExt cx="4545812" cy="2822008"/>
            </a:xfrm>
          </p:grpSpPr>
          <p:grpSp>
            <p:nvGrpSpPr>
              <p:cNvPr id="3119" name="Group 45">
                <a:extLst>
                  <a:ext uri="{FF2B5EF4-FFF2-40B4-BE49-F238E27FC236}">
                    <a16:creationId xmlns:a16="http://schemas.microsoft.com/office/drawing/2014/main" id="{E4245AAE-755E-96D2-22EE-DAD06972E7D8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6600055" y="1962161"/>
                <a:ext cx="4545812" cy="2822008"/>
                <a:chOff x="1227" y="2516"/>
                <a:chExt cx="2443" cy="1519"/>
              </a:xfrm>
            </p:grpSpPr>
            <p:sp>
              <p:nvSpPr>
                <p:cNvPr id="3124" name="Rectangle 23">
                  <a:extLst>
                    <a:ext uri="{FF2B5EF4-FFF2-40B4-BE49-F238E27FC236}">
                      <a16:creationId xmlns:a16="http://schemas.microsoft.com/office/drawing/2014/main" id="{05B3731B-9DEB-8FD9-6FF8-B2FA215AB001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227" y="2516"/>
                  <a:ext cx="2443" cy="1519"/>
                </a:xfrm>
                <a:prstGeom prst="rect">
                  <a:avLst/>
                </a:prstGeom>
                <a:solidFill>
                  <a:srgbClr val="FFFFFF"/>
                </a:solidFill>
                <a:ln w="38100">
                  <a:solidFill>
                    <a:schemeClr val="accent5"/>
                  </a:solidFill>
                  <a:miter lim="800000"/>
                  <a:headEnd type="none" w="sm" len="sm"/>
                  <a:tailEnd type="none" w="sm" len="sm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36000" tIns="36000" rIns="36000" bIns="36000" anchor="ctr"/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Montserrat"/>
                    <a:ea typeface="+mn-ea"/>
                    <a:cs typeface="+mn-cs"/>
                  </a:endParaRPr>
                </a:p>
              </p:txBody>
            </p:sp>
            <p:sp>
              <p:nvSpPr>
                <p:cNvPr id="3125" name="Rectangle 24">
                  <a:extLst>
                    <a:ext uri="{FF2B5EF4-FFF2-40B4-BE49-F238E27FC236}">
                      <a16:creationId xmlns:a16="http://schemas.microsoft.com/office/drawing/2014/main" id="{B0153E04-C649-A569-74DD-759E0B46E8F8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282" y="2752"/>
                  <a:ext cx="410" cy="120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square" lIns="36000" tIns="36000" rIns="36000" bIns="36000">
                  <a:spAutoFit/>
                </a:bodyPr>
                <a:lstStyle/>
                <a:p>
                  <a:pPr marL="0" marR="0" lvl="0" indent="0" algn="l" defTabSz="457200" rtl="0" eaLnBrk="0" fontAlgn="auto" latinLnBrk="0" hangingPunct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altLang="fr-FR" sz="1600" b="0" i="1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Montserrat"/>
                      <a:ea typeface="+mn-ea"/>
                      <a:cs typeface="+mn-cs"/>
                    </a:rPr>
                    <a:t>Q</a:t>
                  </a:r>
                  <a:r>
                    <a:rPr kumimoji="0" lang="en-US" altLang="fr-FR" sz="1600" b="0" i="0" u="none" strike="noStrike" kern="1200" cap="none" spc="0" normalizeH="0" baseline="-25000" noProof="0" dirty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Montserrat"/>
                      <a:ea typeface="+mn-ea"/>
                      <a:cs typeface="+mn-cs"/>
                    </a:rPr>
                    <a:t>0</a:t>
                  </a:r>
                </a:p>
              </p:txBody>
            </p:sp>
            <p:sp>
              <p:nvSpPr>
                <p:cNvPr id="3126" name="Rectangle 25">
                  <a:extLst>
                    <a:ext uri="{FF2B5EF4-FFF2-40B4-BE49-F238E27FC236}">
                      <a16:creationId xmlns:a16="http://schemas.microsoft.com/office/drawing/2014/main" id="{08C7D5BF-67D0-AD83-7CC2-07740DB3DB14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3329" y="3641"/>
                  <a:ext cx="201" cy="120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36000" tIns="36000" rIns="36000" bIns="36000">
                  <a:spAutoFit/>
                </a:bodyPr>
                <a:lstStyle/>
                <a:p>
                  <a:pPr marL="0" marR="0" lvl="0" indent="0" algn="l" defTabSz="457200" rtl="0" eaLnBrk="0" fontAlgn="auto" latinLnBrk="0" hangingPunct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altLang="fr-FR" sz="1600" b="0" i="1" u="none" strike="noStrike" kern="1200" cap="none" spc="0" normalizeH="0" baseline="0" noProof="0" dirty="0" err="1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Montserrat"/>
                      <a:ea typeface="+mn-ea"/>
                      <a:cs typeface="+mn-cs"/>
                    </a:rPr>
                    <a:t>E</a:t>
                  </a:r>
                  <a:r>
                    <a:rPr kumimoji="0" lang="en-US" altLang="fr-FR" sz="1600" b="0" i="1" u="none" strike="noStrike" kern="1200" cap="none" spc="0" normalizeH="0" baseline="-25000" noProof="0" dirty="0" err="1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Montserrat"/>
                      <a:ea typeface="+mn-ea"/>
                      <a:cs typeface="+mn-cs"/>
                    </a:rPr>
                    <a:t>acc</a:t>
                  </a:r>
                  <a:endParaRPr kumimoji="0" lang="en-US" altLang="fr-FR" sz="1600" b="0" i="1" u="none" strike="noStrike" kern="1200" cap="none" spc="0" normalizeH="0" baseline="-2500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Montserrat"/>
                    <a:ea typeface="+mn-ea"/>
                    <a:cs typeface="+mn-cs"/>
                  </a:endParaRPr>
                </a:p>
              </p:txBody>
            </p:sp>
            <p:sp>
              <p:nvSpPr>
                <p:cNvPr id="3127" name="Line 26">
                  <a:extLst>
                    <a:ext uri="{FF2B5EF4-FFF2-40B4-BE49-F238E27FC236}">
                      <a16:creationId xmlns:a16="http://schemas.microsoft.com/office/drawing/2014/main" id="{1EF1BED4-0A12-CF2F-24F5-4E5A804012BB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1409" y="2916"/>
                  <a:ext cx="0" cy="876"/>
                </a:xfrm>
                <a:prstGeom prst="line">
                  <a:avLst/>
                </a:prstGeom>
                <a:noFill/>
                <a:ln w="28575">
                  <a:solidFill>
                    <a:schemeClr val="accent5"/>
                  </a:solidFill>
                  <a:round/>
                  <a:headEnd type="stealth" w="med" len="med"/>
                  <a:tailEnd type="none" w="sm" len="sm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36000" tIns="36000" rIns="36000" bIns="36000" anchor="ctr"/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Montserrat"/>
                    <a:ea typeface="+mn-ea"/>
                    <a:cs typeface="+mn-cs"/>
                  </a:endParaRPr>
                </a:p>
              </p:txBody>
            </p:sp>
            <p:sp>
              <p:nvSpPr>
                <p:cNvPr id="3128" name="Line 27">
                  <a:extLst>
                    <a:ext uri="{FF2B5EF4-FFF2-40B4-BE49-F238E27FC236}">
                      <a16:creationId xmlns:a16="http://schemas.microsoft.com/office/drawing/2014/main" id="{C2B79493-E0FC-4DBB-9ABE-822893A16926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1397" y="3792"/>
                  <a:ext cx="1871" cy="0"/>
                </a:xfrm>
                <a:prstGeom prst="line">
                  <a:avLst/>
                </a:prstGeom>
                <a:noFill/>
                <a:ln w="28575">
                  <a:solidFill>
                    <a:schemeClr val="accent5"/>
                  </a:solidFill>
                  <a:round/>
                  <a:headEnd type="none" w="sm" len="sm"/>
                  <a:tailEnd type="stealth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36000" tIns="36000" rIns="36000" bIns="36000" anchor="ctr"/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Montserrat"/>
                    <a:ea typeface="+mn-ea"/>
                    <a:cs typeface="+mn-cs"/>
                  </a:endParaRPr>
                </a:p>
              </p:txBody>
            </p:sp>
            <p:sp>
              <p:nvSpPr>
                <p:cNvPr id="3129" name="Line 28">
                  <a:extLst>
                    <a:ext uri="{FF2B5EF4-FFF2-40B4-BE49-F238E27FC236}">
                      <a16:creationId xmlns:a16="http://schemas.microsoft.com/office/drawing/2014/main" id="{6A76CD41-3773-1E12-8184-E2CE2497024D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V="1">
                  <a:off x="1409" y="3207"/>
                  <a:ext cx="824" cy="1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 type="none" w="sm" len="sm"/>
                  <a:tailEnd type="none" w="sm" len="sm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36000" tIns="36000" rIns="36000" bIns="36000" anchor="ctr"/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Montserrat"/>
                    <a:ea typeface="+mn-ea"/>
                    <a:cs typeface="+mn-cs"/>
                  </a:endParaRPr>
                </a:p>
              </p:txBody>
            </p:sp>
            <p:sp>
              <p:nvSpPr>
                <p:cNvPr id="3130" name="Arc 29">
                  <a:extLst>
                    <a:ext uri="{FF2B5EF4-FFF2-40B4-BE49-F238E27FC236}">
                      <a16:creationId xmlns:a16="http://schemas.microsoft.com/office/drawing/2014/main" id="{00DD131B-CF6A-03A8-7B99-04108A5A2154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232" y="3208"/>
                  <a:ext cx="461" cy="267"/>
                </a:xfrm>
                <a:custGeom>
                  <a:avLst/>
                  <a:gdLst>
                    <a:gd name="G0" fmla="+- 41 0 0"/>
                    <a:gd name="G1" fmla="+- 21600 0 0"/>
                    <a:gd name="G2" fmla="+- 21600 0 0"/>
                    <a:gd name="T0" fmla="*/ 0 w 21616"/>
                    <a:gd name="T1" fmla="*/ 0 h 21600"/>
                    <a:gd name="T2" fmla="*/ 21616 w 21616"/>
                    <a:gd name="T3" fmla="*/ 20571 h 21600"/>
                    <a:gd name="T4" fmla="*/ 41 w 21616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16" h="21600" fill="none" extrusionOk="0">
                      <a:moveTo>
                        <a:pt x="0" y="0"/>
                      </a:moveTo>
                      <a:cubicBezTo>
                        <a:pt x="13" y="0"/>
                        <a:pt x="27" y="0"/>
                        <a:pt x="41" y="0"/>
                      </a:cubicBezTo>
                      <a:cubicBezTo>
                        <a:pt x="11570" y="0"/>
                        <a:pt x="21067" y="9054"/>
                        <a:pt x="21616" y="20570"/>
                      </a:cubicBezTo>
                    </a:path>
                    <a:path w="21616" h="21600" stroke="0" extrusionOk="0">
                      <a:moveTo>
                        <a:pt x="0" y="0"/>
                      </a:moveTo>
                      <a:cubicBezTo>
                        <a:pt x="13" y="0"/>
                        <a:pt x="27" y="0"/>
                        <a:pt x="41" y="0"/>
                      </a:cubicBezTo>
                      <a:cubicBezTo>
                        <a:pt x="11570" y="0"/>
                        <a:pt x="21067" y="9054"/>
                        <a:pt x="21616" y="20570"/>
                      </a:cubicBezTo>
                      <a:lnTo>
                        <a:pt x="41" y="21600"/>
                      </a:lnTo>
                      <a:close/>
                    </a:path>
                  </a:pathLst>
                </a:custGeom>
                <a:noFill/>
                <a:ln w="28575" cap="rnd">
                  <a:solidFill>
                    <a:srgbClr val="000000"/>
                  </a:solidFill>
                  <a:round/>
                  <a:headEnd type="none" w="sm" len="sm"/>
                  <a:tailEnd type="none" w="sm" len="sm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36000" tIns="36000" rIns="36000" bIns="36000" anchor="ctr"/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Montserrat"/>
                    <a:ea typeface="+mn-ea"/>
                    <a:cs typeface="+mn-cs"/>
                  </a:endParaRPr>
                </a:p>
              </p:txBody>
            </p:sp>
            <p:sp>
              <p:nvSpPr>
                <p:cNvPr id="3131" name="Rectangle 30">
                  <a:extLst>
                    <a:ext uri="{FF2B5EF4-FFF2-40B4-BE49-F238E27FC236}">
                      <a16:creationId xmlns:a16="http://schemas.microsoft.com/office/drawing/2014/main" id="{19B94921-D08A-506D-69F6-FC53D6750727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414" y="3008"/>
                  <a:ext cx="1700" cy="779"/>
                </a:xfrm>
                <a:prstGeom prst="rect">
                  <a:avLst/>
                </a:prstGeom>
                <a:noFill/>
                <a:ln w="19050">
                  <a:solidFill>
                    <a:schemeClr val="accent5"/>
                  </a:solidFill>
                  <a:prstDash val="sysDot"/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36000" tIns="36000" rIns="36000" bIns="36000" anchor="ctr"/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Montserrat"/>
                    <a:ea typeface="+mn-ea"/>
                    <a:cs typeface="+mn-cs"/>
                  </a:endParaRPr>
                </a:p>
              </p:txBody>
            </p:sp>
            <p:sp>
              <p:nvSpPr>
                <p:cNvPr id="3132" name="Rectangle 31">
                  <a:extLst>
                    <a:ext uri="{FF2B5EF4-FFF2-40B4-BE49-F238E27FC236}">
                      <a16:creationId xmlns:a16="http://schemas.microsoft.com/office/drawing/2014/main" id="{4AB80CF0-D6DB-DF60-6CFF-11E7C0EC9DC0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85" y="2601"/>
                  <a:ext cx="1313" cy="251"/>
                </a:xfrm>
                <a:prstGeom prst="rect">
                  <a:avLst/>
                </a:prstGeom>
                <a:noFill/>
                <a:ln w="9525">
                  <a:solidFill>
                    <a:schemeClr val="accent5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square" lIns="36000" tIns="36000" rIns="36000" bIns="36000">
                  <a:spAutoFit/>
                </a:bodyPr>
                <a:lstStyle/>
                <a:p>
                  <a:pPr marL="0" marR="0" lvl="0" indent="0" algn="l" defTabSz="457200" rtl="0" eaLnBrk="0" fontAlgn="auto" latinLnBrk="0" hangingPunct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altLang="fr-FR" sz="1100" b="0" i="0" u="none" strike="noStrike" kern="1200" cap="none" spc="0" normalizeH="0" baseline="0" noProof="0" dirty="0" err="1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Montserrat"/>
                      <a:ea typeface="+mn-ea"/>
                      <a:cs typeface="+mn-cs"/>
                    </a:rPr>
                    <a:t>Nb</a:t>
                  </a:r>
                  <a:r>
                    <a:rPr kumimoji="0" lang="en-US" altLang="fr-FR" sz="11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Montserrat"/>
                      <a:ea typeface="+mn-ea"/>
                      <a:cs typeface="+mn-cs"/>
                    </a:rPr>
                    <a:t> : Limits @ 2 K, 1.3 GHz : </a:t>
                  </a:r>
                </a:p>
                <a:p>
                  <a:pPr marL="0" marR="0" lvl="0" indent="0" algn="l" defTabSz="457200" rtl="0" eaLnBrk="0" fontAlgn="auto" latinLnBrk="0" hangingPunct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altLang="fr-FR" sz="1100" b="0" i="1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Montserrat"/>
                      <a:ea typeface="+mn-ea"/>
                      <a:cs typeface="+mn-cs"/>
                    </a:rPr>
                    <a:t>Accelerating gradient, </a:t>
                  </a:r>
                  <a:r>
                    <a:rPr kumimoji="0" lang="en-US" altLang="fr-FR" sz="1100" b="0" i="1" u="none" strike="noStrike" kern="1200" cap="none" spc="0" normalizeH="0" baseline="0" noProof="0" dirty="0" err="1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Montserrat"/>
                      <a:ea typeface="+mn-ea"/>
                      <a:cs typeface="+mn-cs"/>
                    </a:rPr>
                    <a:t>E</a:t>
                  </a:r>
                  <a:r>
                    <a:rPr kumimoji="0" lang="en-US" altLang="fr-FR" sz="1100" b="0" i="0" u="none" strike="noStrike" kern="1200" cap="none" spc="0" normalizeH="0" baseline="-25000" noProof="0" dirty="0" err="1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Montserrat"/>
                      <a:ea typeface="+mn-ea"/>
                      <a:cs typeface="+mn-cs"/>
                    </a:rPr>
                    <a:t>acc</a:t>
                  </a:r>
                  <a:r>
                    <a:rPr kumimoji="0" lang="en-US" altLang="fr-FR" sz="11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Montserrat"/>
                      <a:ea typeface="+mn-ea"/>
                      <a:cs typeface="+mn-cs"/>
                    </a:rPr>
                    <a:t> ~ 55 MV/m (</a:t>
                  </a:r>
                  <a:r>
                    <a:rPr kumimoji="0" lang="en-US" altLang="fr-FR" sz="11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Montserrat"/>
                      <a:ea typeface="+mn-ea"/>
                      <a:cs typeface="+mn-cs"/>
                      <a:sym typeface="Mathematica1" pitchFamily="2" charset="2"/>
                    </a:rPr>
                    <a:t>±</a:t>
                  </a:r>
                  <a:r>
                    <a:rPr kumimoji="0" lang="en-US" altLang="fr-FR" sz="11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Montserrat"/>
                      <a:ea typeface="+mn-ea"/>
                      <a:cs typeface="+mn-cs"/>
                    </a:rPr>
                    <a:t> 5 MV/m)</a:t>
                  </a:r>
                </a:p>
                <a:p>
                  <a:pPr marL="0" marR="0" lvl="0" indent="0" algn="l" defTabSz="457200" rtl="0" eaLnBrk="0" fontAlgn="auto" latinLnBrk="0" hangingPunct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altLang="fr-FR" sz="11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Montserrat"/>
                      <a:ea typeface="+mn-ea"/>
                      <a:cs typeface="+mn-cs"/>
                    </a:rPr>
                    <a:t>		(Geometry : </a:t>
                  </a:r>
                  <a:r>
                    <a:rPr kumimoji="0" lang="en-US" altLang="fr-FR" sz="1100" b="0" i="1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Montserrat"/>
                      <a:ea typeface="+mn-ea"/>
                      <a:cs typeface="+mn-cs"/>
                    </a:rPr>
                    <a:t>B/</a:t>
                  </a:r>
                  <a:r>
                    <a:rPr kumimoji="0" lang="en-US" altLang="fr-FR" sz="1100" b="0" i="1" u="none" strike="noStrike" kern="1200" cap="none" spc="0" normalizeH="0" baseline="0" noProof="0" dirty="0" err="1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Montserrat"/>
                      <a:ea typeface="+mn-ea"/>
                      <a:cs typeface="+mn-cs"/>
                    </a:rPr>
                    <a:t>E</a:t>
                  </a:r>
                  <a:r>
                    <a:rPr kumimoji="0" lang="en-US" altLang="fr-FR" sz="1100" b="0" i="1" u="none" strike="noStrike" kern="1200" cap="none" spc="0" normalizeH="0" baseline="-25000" noProof="0" dirty="0" err="1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Montserrat"/>
                      <a:ea typeface="+mn-ea"/>
                      <a:cs typeface="+mn-cs"/>
                    </a:rPr>
                    <a:t>acc</a:t>
                  </a:r>
                  <a:r>
                    <a:rPr kumimoji="0" lang="en-US" altLang="fr-FR" sz="11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Montserrat"/>
                      <a:ea typeface="+mn-ea"/>
                      <a:cs typeface="+mn-cs"/>
                    </a:rPr>
                    <a:t> ~ 4.2 </a:t>
                  </a:r>
                  <a:r>
                    <a:rPr kumimoji="0" lang="en-US" altLang="fr-FR" sz="1100" b="0" i="0" u="none" strike="noStrike" kern="1200" cap="none" spc="0" normalizeH="0" baseline="0" noProof="0" dirty="0" err="1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Montserrat"/>
                      <a:ea typeface="+mn-ea"/>
                      <a:cs typeface="+mn-cs"/>
                    </a:rPr>
                    <a:t>mT</a:t>
                  </a:r>
                  <a:r>
                    <a:rPr kumimoji="0" lang="en-US" altLang="fr-FR" sz="11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Montserrat"/>
                      <a:ea typeface="+mn-ea"/>
                      <a:cs typeface="+mn-cs"/>
                    </a:rPr>
                    <a:t>/(MV/m))</a:t>
                  </a:r>
                </a:p>
                <a:p>
                  <a:pPr marL="0" marR="0" lvl="0" indent="0" algn="l" defTabSz="457200" rtl="0" eaLnBrk="0" fontAlgn="auto" latinLnBrk="0" hangingPunct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altLang="fr-FR" sz="1100" b="0" i="1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Montserrat"/>
                      <a:ea typeface="+mn-ea"/>
                      <a:cs typeface="+mn-cs"/>
                    </a:rPr>
                    <a:t>Surface resistance, R</a:t>
                  </a:r>
                  <a:r>
                    <a:rPr kumimoji="0" lang="en-US" altLang="fr-FR" sz="1100" b="0" i="1" u="none" strike="noStrike" kern="1200" cap="none" spc="0" normalizeH="0" baseline="-25000" noProof="0" dirty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Montserrat"/>
                      <a:ea typeface="+mn-ea"/>
                      <a:cs typeface="+mn-cs"/>
                    </a:rPr>
                    <a:t>s</a:t>
                  </a:r>
                  <a:r>
                    <a:rPr kumimoji="0" lang="en-US" altLang="fr-FR" sz="11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Montserrat"/>
                      <a:ea typeface="+mn-ea"/>
                      <a:cs typeface="+mn-cs"/>
                    </a:rPr>
                    <a:t> = </a:t>
                  </a:r>
                  <a:r>
                    <a:rPr kumimoji="0" lang="en-US" altLang="fr-FR" sz="1100" b="0" i="1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Montserrat"/>
                      <a:ea typeface="+mn-ea"/>
                      <a:cs typeface="+mn-cs"/>
                    </a:rPr>
                    <a:t>R</a:t>
                  </a:r>
                  <a:r>
                    <a:rPr kumimoji="0" lang="en-US" altLang="fr-FR" sz="1100" b="0" i="1" u="none" strike="noStrike" kern="1200" cap="none" spc="0" normalizeH="0" baseline="-25000" noProof="0" dirty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Montserrat"/>
                      <a:ea typeface="+mn-ea"/>
                      <a:cs typeface="+mn-cs"/>
                    </a:rPr>
                    <a:t>BCS</a:t>
                  </a:r>
                  <a:r>
                    <a:rPr kumimoji="0" lang="en-US" altLang="fr-FR" sz="1100" b="0" i="1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Montserrat"/>
                      <a:ea typeface="+mn-ea"/>
                      <a:cs typeface="+mn-cs"/>
                    </a:rPr>
                    <a:t> + </a:t>
                  </a:r>
                  <a:r>
                    <a:rPr kumimoji="0" lang="en-US" altLang="fr-FR" sz="1100" b="0" i="1" u="none" strike="noStrike" kern="1200" cap="none" spc="0" normalizeH="0" baseline="0" noProof="0" dirty="0" err="1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Montserrat"/>
                      <a:ea typeface="+mn-ea"/>
                      <a:cs typeface="+mn-cs"/>
                    </a:rPr>
                    <a:t>R</a:t>
                  </a:r>
                  <a:r>
                    <a:rPr kumimoji="0" lang="en-US" altLang="fr-FR" sz="1100" b="0" i="1" u="none" strike="noStrike" kern="1200" cap="none" spc="0" normalizeH="0" baseline="-25000" noProof="0" dirty="0" err="1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Montserrat"/>
                      <a:ea typeface="+mn-ea"/>
                      <a:cs typeface="+mn-cs"/>
                    </a:rPr>
                    <a:t>rés</a:t>
                  </a:r>
                  <a:r>
                    <a:rPr kumimoji="0" lang="en-US" altLang="fr-FR" sz="11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Montserrat"/>
                      <a:ea typeface="+mn-ea"/>
                      <a:cs typeface="+mn-cs"/>
                    </a:rPr>
                    <a:t>. </a:t>
                  </a:r>
                </a:p>
              </p:txBody>
            </p:sp>
            <p:sp>
              <p:nvSpPr>
                <p:cNvPr id="3133" name="Line 32">
                  <a:extLst>
                    <a:ext uri="{FF2B5EF4-FFF2-40B4-BE49-F238E27FC236}">
                      <a16:creationId xmlns:a16="http://schemas.microsoft.com/office/drawing/2014/main" id="{E947D371-D9D8-5595-E003-F1EA4F1F253E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>
                  <a:off x="2684" y="3276"/>
                  <a:ext cx="184" cy="94"/>
                </a:xfrm>
                <a:prstGeom prst="line">
                  <a:avLst/>
                </a:prstGeom>
                <a:noFill/>
                <a:ln w="9525">
                  <a:solidFill>
                    <a:schemeClr val="accent5"/>
                  </a:solidFill>
                  <a:round/>
                  <a:headEnd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lIns="36000" tIns="36000" rIns="36000" bIns="36000" anchor="ctr"/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Montserrat"/>
                    <a:ea typeface="+mn-ea"/>
                    <a:cs typeface="+mn-cs"/>
                  </a:endParaRPr>
                </a:p>
              </p:txBody>
            </p:sp>
            <p:sp>
              <p:nvSpPr>
                <p:cNvPr id="3134" name="Text Box 33">
                  <a:extLst>
                    <a:ext uri="{FF2B5EF4-FFF2-40B4-BE49-F238E27FC236}">
                      <a16:creationId xmlns:a16="http://schemas.microsoft.com/office/drawing/2014/main" id="{40D65788-BA36-C520-D233-0B2B9596D64F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2882" y="3127"/>
                  <a:ext cx="501" cy="137"/>
                </a:xfrm>
                <a:prstGeom prst="rect">
                  <a:avLst/>
                </a:prstGeom>
                <a:solidFill>
                  <a:schemeClr val="bg1"/>
                </a:solidFill>
                <a:ln w="9525">
                  <a:solidFill>
                    <a:schemeClr val="accent5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square" lIns="36000" tIns="36000" rIns="36000" bIns="36000">
                  <a:spAutoFit/>
                </a:bodyPr>
                <a:lstStyle/>
                <a:p>
                  <a:pPr marL="0" marR="0" lvl="0" indent="0" algn="ctr" defTabSz="457200" rtl="0" eaLnBrk="0" fontAlgn="auto" latinLnBrk="0" hangingPunct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altLang="fr-FR" sz="1100" b="0" i="1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Montserrat"/>
                      <a:ea typeface="+mn-ea"/>
                      <a:cs typeface="+mn-cs"/>
                    </a:rPr>
                    <a:t>High field dissipations</a:t>
                  </a:r>
                </a:p>
              </p:txBody>
            </p:sp>
            <p:sp>
              <p:nvSpPr>
                <p:cNvPr id="3135" name="Line 34">
                  <a:extLst>
                    <a:ext uri="{FF2B5EF4-FFF2-40B4-BE49-F238E27FC236}">
                      <a16:creationId xmlns:a16="http://schemas.microsoft.com/office/drawing/2014/main" id="{2A4DD8D5-7608-B583-692A-C633347551D5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2693" y="3475"/>
                  <a:ext cx="0" cy="141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 type="oval" w="med" len="med"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lIns="36000" tIns="36000" rIns="36000" bIns="36000" anchor="ctr"/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Montserrat"/>
                    <a:ea typeface="+mn-ea"/>
                    <a:cs typeface="+mn-cs"/>
                  </a:endParaRPr>
                </a:p>
              </p:txBody>
            </p:sp>
            <p:sp>
              <p:nvSpPr>
                <p:cNvPr id="3136" name="Text Box 35">
                  <a:extLst>
                    <a:ext uri="{FF2B5EF4-FFF2-40B4-BE49-F238E27FC236}">
                      <a16:creationId xmlns:a16="http://schemas.microsoft.com/office/drawing/2014/main" id="{8E4F6291-3CA4-AE4C-21F3-A7C3CA467369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2722" y="3607"/>
                  <a:ext cx="275" cy="81"/>
                </a:xfrm>
                <a:prstGeom prst="rect">
                  <a:avLst/>
                </a:prstGeom>
                <a:solidFill>
                  <a:schemeClr val="bg1"/>
                </a:solidFill>
                <a:ln w="9525">
                  <a:solidFill>
                    <a:schemeClr val="accent5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square" lIns="36000" tIns="36000" rIns="36000" bIns="36000">
                  <a:spAutoFit/>
                </a:bodyPr>
                <a:lstStyle/>
                <a:p>
                  <a:pPr marL="0" marR="0" lvl="0" indent="0" algn="ctr" defTabSz="457200" rtl="0" eaLnBrk="0" fontAlgn="auto" latinLnBrk="0" hangingPunct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altLang="fr-FR" sz="1100" b="0" i="1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Montserrat"/>
                      <a:ea typeface="+mn-ea"/>
                      <a:cs typeface="+mn-cs"/>
                    </a:rPr>
                    <a:t>Quench</a:t>
                  </a:r>
                </a:p>
              </p:txBody>
            </p:sp>
          </p:grpSp>
          <p:sp>
            <p:nvSpPr>
              <p:cNvPr id="3120" name="ZoneTexte 23">
                <a:extLst>
                  <a:ext uri="{FF2B5EF4-FFF2-40B4-BE49-F238E27FC236}">
                    <a16:creationId xmlns:a16="http://schemas.microsoft.com/office/drawing/2014/main" id="{A626F5AD-E7CF-C80C-91D3-FF60A9C901F0}"/>
                  </a:ext>
                </a:extLst>
              </p:cNvPr>
              <p:cNvSpPr txBox="1"/>
              <p:nvPr/>
            </p:nvSpPr>
            <p:spPr>
              <a:xfrm>
                <a:off x="7345452" y="4052039"/>
                <a:ext cx="1368658" cy="19335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2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FA00C8"/>
                    </a:solidFill>
                    <a:effectLst/>
                    <a:uLnTx/>
                    <a:uFillTx/>
                    <a:latin typeface="Montserrat"/>
                  </a:rPr>
                  <a:t>P = </a:t>
                </a:r>
                <a:r>
                  <a:rPr kumimoji="0" lang="en-US" sz="12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srgbClr val="FA00C8"/>
                    </a:solidFill>
                    <a:effectLst/>
                    <a:uLnTx/>
                    <a:uFillTx/>
                    <a:latin typeface="Montserrat"/>
                  </a:rPr>
                  <a:t>const</a:t>
                </a:r>
                <a:r>
                  <a:rPr kumimoji="0" lang="en-US" sz="12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FA00C8"/>
                    </a:solidFill>
                    <a:effectLst/>
                    <a:uLnTx/>
                    <a:uFillTx/>
                    <a:latin typeface="Montserrat"/>
                  </a:rPr>
                  <a:t>, </a:t>
                </a:r>
                <a:r>
                  <a:rPr kumimoji="0" lang="en-US" sz="12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FA00C8"/>
                    </a:solidFill>
                    <a:effectLst/>
                    <a:uLnTx/>
                    <a:uFillTx/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↑</a:t>
                </a:r>
                <a:endParaRPr kumimoji="0" lang="en-U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FA00C8"/>
                  </a:solidFill>
                  <a:effectLst/>
                  <a:uLnTx/>
                  <a:uFillTx/>
                  <a:latin typeface="Montserrat"/>
                </a:endParaRPr>
              </a:p>
            </p:txBody>
          </p:sp>
          <p:sp>
            <p:nvSpPr>
              <p:cNvPr id="3121" name="Forme libre 24">
                <a:extLst>
                  <a:ext uri="{FF2B5EF4-FFF2-40B4-BE49-F238E27FC236}">
                    <a16:creationId xmlns:a16="http://schemas.microsoft.com/office/drawing/2014/main" id="{CC76050C-8720-F997-CEAB-D7DA9496321B}"/>
                  </a:ext>
                </a:extLst>
              </p:cNvPr>
              <p:cNvSpPr/>
              <p:nvPr/>
            </p:nvSpPr>
            <p:spPr>
              <a:xfrm>
                <a:off x="7717837" y="3097282"/>
                <a:ext cx="1405606" cy="966880"/>
              </a:xfrm>
              <a:custGeom>
                <a:avLst/>
                <a:gdLst>
                  <a:gd name="connsiteX0" fmla="*/ 0 w 1257300"/>
                  <a:gd name="connsiteY0" fmla="*/ 923193 h 923193"/>
                  <a:gd name="connsiteX1" fmla="*/ 545123 w 1257300"/>
                  <a:gd name="connsiteY1" fmla="*/ 228600 h 923193"/>
                  <a:gd name="connsiteX2" fmla="*/ 1257300 w 1257300"/>
                  <a:gd name="connsiteY2" fmla="*/ 0 h 923193"/>
                  <a:gd name="connsiteX3" fmla="*/ 1257300 w 1257300"/>
                  <a:gd name="connsiteY3" fmla="*/ 0 h 9231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57300" h="923193">
                    <a:moveTo>
                      <a:pt x="0" y="923193"/>
                    </a:moveTo>
                    <a:cubicBezTo>
                      <a:pt x="167786" y="652829"/>
                      <a:pt x="335573" y="382465"/>
                      <a:pt x="545123" y="228600"/>
                    </a:cubicBezTo>
                    <a:cubicBezTo>
                      <a:pt x="754673" y="74735"/>
                      <a:pt x="1257300" y="0"/>
                      <a:pt x="1257300" y="0"/>
                    </a:cubicBezTo>
                    <a:lnTo>
                      <a:pt x="1257300" y="0"/>
                    </a:lnTo>
                  </a:path>
                </a:pathLst>
              </a:custGeom>
              <a:noFill/>
              <a:ln w="19050">
                <a:solidFill>
                  <a:srgbClr val="F207CA"/>
                </a:solidFill>
                <a:prstDash val="sys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Montserrat"/>
                  <a:ea typeface="+mn-ea"/>
                  <a:cs typeface="+mn-cs"/>
                </a:endParaRPr>
              </a:p>
            </p:txBody>
          </p:sp>
          <p:sp>
            <p:nvSpPr>
              <p:cNvPr id="3122" name="Forme libre 25">
                <a:extLst>
                  <a:ext uri="{FF2B5EF4-FFF2-40B4-BE49-F238E27FC236}">
                    <a16:creationId xmlns:a16="http://schemas.microsoft.com/office/drawing/2014/main" id="{692D56FD-AA57-D8CD-47A8-FC550BFD0016}"/>
                  </a:ext>
                </a:extLst>
              </p:cNvPr>
              <p:cNvSpPr/>
              <p:nvPr/>
            </p:nvSpPr>
            <p:spPr>
              <a:xfrm>
                <a:off x="7832355" y="3169155"/>
                <a:ext cx="1504004" cy="882885"/>
              </a:xfrm>
              <a:custGeom>
                <a:avLst/>
                <a:gdLst>
                  <a:gd name="connsiteX0" fmla="*/ 0 w 1257300"/>
                  <a:gd name="connsiteY0" fmla="*/ 923193 h 923193"/>
                  <a:gd name="connsiteX1" fmla="*/ 545123 w 1257300"/>
                  <a:gd name="connsiteY1" fmla="*/ 228600 h 923193"/>
                  <a:gd name="connsiteX2" fmla="*/ 1257300 w 1257300"/>
                  <a:gd name="connsiteY2" fmla="*/ 0 h 923193"/>
                  <a:gd name="connsiteX3" fmla="*/ 1257300 w 1257300"/>
                  <a:gd name="connsiteY3" fmla="*/ 0 h 9231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57300" h="923193">
                    <a:moveTo>
                      <a:pt x="0" y="923193"/>
                    </a:moveTo>
                    <a:cubicBezTo>
                      <a:pt x="167786" y="652829"/>
                      <a:pt x="335573" y="382465"/>
                      <a:pt x="545123" y="228600"/>
                    </a:cubicBezTo>
                    <a:cubicBezTo>
                      <a:pt x="754673" y="74735"/>
                      <a:pt x="1257300" y="0"/>
                      <a:pt x="1257300" y="0"/>
                    </a:cubicBezTo>
                    <a:lnTo>
                      <a:pt x="1257300" y="0"/>
                    </a:lnTo>
                  </a:path>
                </a:pathLst>
              </a:custGeom>
              <a:noFill/>
              <a:ln w="19050">
                <a:solidFill>
                  <a:srgbClr val="F207CA"/>
                </a:solidFill>
                <a:prstDash val="sys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Montserrat"/>
                  <a:ea typeface="+mn-ea"/>
                  <a:cs typeface="+mn-cs"/>
                </a:endParaRPr>
              </a:p>
            </p:txBody>
          </p:sp>
          <p:sp>
            <p:nvSpPr>
              <p:cNvPr id="3123" name="Forme libre 26">
                <a:extLst>
                  <a:ext uri="{FF2B5EF4-FFF2-40B4-BE49-F238E27FC236}">
                    <a16:creationId xmlns:a16="http://schemas.microsoft.com/office/drawing/2014/main" id="{EB785499-C54E-566D-E44C-A21CDC17323F}"/>
                  </a:ext>
                </a:extLst>
              </p:cNvPr>
              <p:cNvSpPr/>
              <p:nvPr/>
            </p:nvSpPr>
            <p:spPr>
              <a:xfrm>
                <a:off x="7960154" y="3296559"/>
                <a:ext cx="1490723" cy="755480"/>
              </a:xfrm>
              <a:custGeom>
                <a:avLst/>
                <a:gdLst>
                  <a:gd name="connsiteX0" fmla="*/ 0 w 1257300"/>
                  <a:gd name="connsiteY0" fmla="*/ 923193 h 923193"/>
                  <a:gd name="connsiteX1" fmla="*/ 545123 w 1257300"/>
                  <a:gd name="connsiteY1" fmla="*/ 228600 h 923193"/>
                  <a:gd name="connsiteX2" fmla="*/ 1257300 w 1257300"/>
                  <a:gd name="connsiteY2" fmla="*/ 0 h 923193"/>
                  <a:gd name="connsiteX3" fmla="*/ 1257300 w 1257300"/>
                  <a:gd name="connsiteY3" fmla="*/ 0 h 9231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57300" h="923193">
                    <a:moveTo>
                      <a:pt x="0" y="923193"/>
                    </a:moveTo>
                    <a:cubicBezTo>
                      <a:pt x="167786" y="652829"/>
                      <a:pt x="335573" y="382465"/>
                      <a:pt x="545123" y="228600"/>
                    </a:cubicBezTo>
                    <a:cubicBezTo>
                      <a:pt x="754673" y="74735"/>
                      <a:pt x="1257300" y="0"/>
                      <a:pt x="1257300" y="0"/>
                    </a:cubicBezTo>
                    <a:lnTo>
                      <a:pt x="1257300" y="0"/>
                    </a:lnTo>
                  </a:path>
                </a:pathLst>
              </a:custGeom>
              <a:noFill/>
              <a:ln w="19050">
                <a:solidFill>
                  <a:srgbClr val="F207CA"/>
                </a:solidFill>
                <a:prstDash val="sys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Montserrat"/>
                  <a:ea typeface="+mn-ea"/>
                  <a:cs typeface="+mn-cs"/>
                </a:endParaRPr>
              </a:p>
            </p:txBody>
          </p:sp>
        </p:grpSp>
        <p:sp>
          <p:nvSpPr>
            <p:cNvPr id="3110" name="Ellipse 3">
              <a:extLst>
                <a:ext uri="{FF2B5EF4-FFF2-40B4-BE49-F238E27FC236}">
                  <a16:creationId xmlns:a16="http://schemas.microsoft.com/office/drawing/2014/main" id="{F4DC52A6-3F4A-2F0D-94B8-E8FE47E7DFAB}"/>
                </a:ext>
              </a:extLst>
            </p:cNvPr>
            <p:cNvSpPr/>
            <p:nvPr/>
          </p:nvSpPr>
          <p:spPr>
            <a:xfrm>
              <a:off x="6551440" y="1472532"/>
              <a:ext cx="526312" cy="576273"/>
            </a:xfrm>
            <a:prstGeom prst="ellipse">
              <a:avLst/>
            </a:prstGeom>
            <a:noFill/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+mn-ea"/>
                <a:cs typeface="+mn-cs"/>
              </a:endParaRPr>
            </a:p>
          </p:txBody>
        </p:sp>
        <p:cxnSp>
          <p:nvCxnSpPr>
            <p:cNvPr id="3111" name="Connecteur droit avec flèche 40">
              <a:extLst>
                <a:ext uri="{FF2B5EF4-FFF2-40B4-BE49-F238E27FC236}">
                  <a16:creationId xmlns:a16="http://schemas.microsoft.com/office/drawing/2014/main" id="{3D23E477-D4A8-0E12-2AE6-C8CDC9BCFB81}"/>
                </a:ext>
              </a:extLst>
            </p:cNvPr>
            <p:cNvCxnSpPr/>
            <p:nvPr/>
          </p:nvCxnSpPr>
          <p:spPr>
            <a:xfrm flipH="1">
              <a:off x="6077686" y="1928782"/>
              <a:ext cx="506516" cy="397824"/>
            </a:xfrm>
            <a:prstGeom prst="straightConnector1">
              <a:avLst/>
            </a:prstGeom>
            <a:ln w="28575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12" name="Ellipse 41">
              <a:extLst>
                <a:ext uri="{FF2B5EF4-FFF2-40B4-BE49-F238E27FC236}">
                  <a16:creationId xmlns:a16="http://schemas.microsoft.com/office/drawing/2014/main" id="{46066C7E-DC9A-AE16-63F7-F3169F7809A3}"/>
                </a:ext>
              </a:extLst>
            </p:cNvPr>
            <p:cNvSpPr/>
            <p:nvPr/>
          </p:nvSpPr>
          <p:spPr>
            <a:xfrm>
              <a:off x="11246030" y="3876396"/>
              <a:ext cx="513965" cy="576272"/>
            </a:xfrm>
            <a:prstGeom prst="ellipse">
              <a:avLst/>
            </a:prstGeom>
            <a:noFill/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+mn-ea"/>
                <a:cs typeface="+mn-cs"/>
              </a:endParaRPr>
            </a:p>
          </p:txBody>
        </p:sp>
        <p:cxnSp>
          <p:nvCxnSpPr>
            <p:cNvPr id="3113" name="Connecteur droit avec flèche 42">
              <a:extLst>
                <a:ext uri="{FF2B5EF4-FFF2-40B4-BE49-F238E27FC236}">
                  <a16:creationId xmlns:a16="http://schemas.microsoft.com/office/drawing/2014/main" id="{92088B2D-39FE-3E20-26AB-EB52459B4115}"/>
                </a:ext>
              </a:extLst>
            </p:cNvPr>
            <p:cNvCxnSpPr>
              <a:cxnSpLocks/>
              <a:stCxn id="3112" idx="3"/>
              <a:endCxn id="3115" idx="0"/>
            </p:cNvCxnSpPr>
            <p:nvPr/>
          </p:nvCxnSpPr>
          <p:spPr>
            <a:xfrm flipH="1">
              <a:off x="10455306" y="4368275"/>
              <a:ext cx="865993" cy="463306"/>
            </a:xfrm>
            <a:prstGeom prst="straightConnector1">
              <a:avLst/>
            </a:prstGeom>
            <a:ln w="28575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14" name="ZoneTexte 44">
              <a:extLst>
                <a:ext uri="{FF2B5EF4-FFF2-40B4-BE49-F238E27FC236}">
                  <a16:creationId xmlns:a16="http://schemas.microsoft.com/office/drawing/2014/main" id="{0E5BCC53-7F85-A446-D5A0-DD1439B6C868}"/>
                </a:ext>
              </a:extLst>
            </p:cNvPr>
            <p:cNvSpPr txBox="1"/>
            <p:nvPr/>
          </p:nvSpPr>
          <p:spPr>
            <a:xfrm rot="1854145">
              <a:off x="5048673" y="2232010"/>
              <a:ext cx="1523888" cy="574861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accent1"/>
              </a:solidFill>
            </a:ln>
          </p:spPr>
          <p:txBody>
            <a:bodyPr wrap="square" rtlCol="0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srgbClr val="FA00C8"/>
                  </a:solidFill>
                  <a:effectLst/>
                  <a:uLnTx/>
                  <a:uFillTx/>
                  <a:latin typeface="Montserrat"/>
                  <a:ea typeface="+mn-ea"/>
                </a:rPr>
                <a:t>Investment +</a:t>
              </a:r>
            </a:p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srgbClr val="FA00C8"/>
                  </a:solidFill>
                  <a:effectLst/>
                  <a:uLnTx/>
                  <a:uFillTx/>
                  <a:latin typeface="Montserrat"/>
                  <a:ea typeface="+mn-ea"/>
                </a:rPr>
                <a:t>Power consumption</a:t>
              </a:r>
            </a:p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1" u="none" strike="noStrike" kern="1200" cap="none" spc="0" normalizeH="0" baseline="0" noProof="0" dirty="0">
                  <a:ln>
                    <a:noFill/>
                  </a:ln>
                  <a:solidFill>
                    <a:srgbClr val="FA00C8"/>
                  </a:solidFill>
                  <a:effectLst/>
                  <a:uLnTx/>
                  <a:uFillTx/>
                  <a:latin typeface="Montserrat"/>
                  <a:ea typeface="+mn-ea"/>
                </a:rPr>
                <a:t>Q</a:t>
              </a:r>
              <a:r>
                <a:rPr kumimoji="0" lang="en-US" sz="1200" b="1" i="0" u="none" strike="noStrike" kern="1200" cap="none" spc="0" normalizeH="0" baseline="-25000" noProof="0" dirty="0">
                  <a:ln>
                    <a:noFill/>
                  </a:ln>
                  <a:solidFill>
                    <a:srgbClr val="FA00C8"/>
                  </a:solidFill>
                  <a:effectLst/>
                  <a:uLnTx/>
                  <a:uFillTx/>
                  <a:latin typeface="Montserrat"/>
                  <a:ea typeface="+mn-ea"/>
                </a:rPr>
                <a:t>0</a:t>
              </a: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srgbClr val="FA00C8"/>
                  </a:solidFill>
                  <a:effectLst/>
                  <a:uLnTx/>
                  <a:uFillTx/>
                  <a:latin typeface="Montserrat"/>
                  <a:ea typeface="+mn-ea"/>
                </a:rPr>
                <a:t> </a:t>
              </a: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srgbClr val="FA00C8"/>
                  </a:solidFill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↑ Costs ↓</a:t>
              </a:r>
            </a:p>
          </p:txBody>
        </p:sp>
        <p:sp>
          <p:nvSpPr>
            <p:cNvPr id="3115" name="ZoneTexte 45">
              <a:extLst>
                <a:ext uri="{FF2B5EF4-FFF2-40B4-BE49-F238E27FC236}">
                  <a16:creationId xmlns:a16="http://schemas.microsoft.com/office/drawing/2014/main" id="{06B67463-5A55-023F-BAF7-87E2739E9E78}"/>
                </a:ext>
              </a:extLst>
            </p:cNvPr>
            <p:cNvSpPr txBox="1"/>
            <p:nvPr/>
          </p:nvSpPr>
          <p:spPr>
            <a:xfrm rot="1854145">
              <a:off x="9821616" y="4802436"/>
              <a:ext cx="1068309" cy="41061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accent1"/>
              </a:solidFill>
            </a:ln>
          </p:spPr>
          <p:txBody>
            <a:bodyPr wrap="square" rtlCol="0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srgbClr val="FA00C8"/>
                  </a:solidFill>
                  <a:effectLst/>
                  <a:uLnTx/>
                  <a:uFillTx/>
                  <a:latin typeface="Montserrat"/>
                  <a:ea typeface="+mn-ea"/>
                </a:rPr>
                <a:t>Investment </a:t>
              </a:r>
            </a:p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1" u="none" strike="noStrike" kern="1200" cap="none" spc="0" normalizeH="0" baseline="0" noProof="0" dirty="0" err="1">
                  <a:ln>
                    <a:noFill/>
                  </a:ln>
                  <a:solidFill>
                    <a:srgbClr val="FA00C8"/>
                  </a:solidFill>
                  <a:effectLst/>
                  <a:uLnTx/>
                  <a:uFillTx/>
                  <a:latin typeface="Montserrat"/>
                  <a:ea typeface="+mn-ea"/>
                </a:rPr>
                <a:t>E</a:t>
              </a:r>
              <a:r>
                <a:rPr kumimoji="0" lang="en-US" sz="1200" b="1" i="1" u="none" strike="noStrike" kern="1200" cap="none" spc="0" normalizeH="0" baseline="-25000" noProof="0" dirty="0" err="1">
                  <a:ln>
                    <a:noFill/>
                  </a:ln>
                  <a:solidFill>
                    <a:srgbClr val="FA00C8"/>
                  </a:solidFill>
                  <a:effectLst/>
                  <a:uLnTx/>
                  <a:uFillTx/>
                  <a:latin typeface="Montserrat"/>
                  <a:ea typeface="+mn-ea"/>
                </a:rPr>
                <a:t>acc</a:t>
              </a: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srgbClr val="FA00C8"/>
                  </a:solidFill>
                  <a:effectLst/>
                  <a:uLnTx/>
                  <a:uFillTx/>
                  <a:latin typeface="Montserrat"/>
                  <a:ea typeface="+mn-ea"/>
                </a:rPr>
                <a:t> </a:t>
              </a: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srgbClr val="FA00C8"/>
                  </a:solidFill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↑ Costs ↓</a:t>
              </a:r>
              <a:endPara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FA00C8"/>
                </a:solidFill>
                <a:effectLst/>
                <a:uLnTx/>
                <a:uFillTx/>
                <a:latin typeface="Montserrat"/>
                <a:ea typeface="+mn-ea"/>
              </a:endParaRPr>
            </a:p>
          </p:txBody>
        </p:sp>
        <p:sp>
          <p:nvSpPr>
            <p:cNvPr id="3116" name="Line 28">
              <a:extLst>
                <a:ext uri="{FF2B5EF4-FFF2-40B4-BE49-F238E27FC236}">
                  <a16:creationId xmlns:a16="http://schemas.microsoft.com/office/drawing/2014/main" id="{DEB5DE3B-D81F-6E30-8E06-265ACAA3422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929716" y="2584421"/>
              <a:ext cx="2143400" cy="6577"/>
            </a:xfrm>
            <a:prstGeom prst="line">
              <a:avLst/>
            </a:prstGeom>
            <a:noFill/>
            <a:ln w="28575">
              <a:solidFill>
                <a:srgbClr val="1E5DF8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36000" tIns="36000" rIns="36000" bIns="3600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ontserrat"/>
                <a:ea typeface="+mn-ea"/>
                <a:cs typeface="+mn-cs"/>
              </a:endParaRPr>
            </a:p>
          </p:txBody>
        </p:sp>
        <p:sp>
          <p:nvSpPr>
            <p:cNvPr id="3117" name="Arc 29">
              <a:extLst>
                <a:ext uri="{FF2B5EF4-FFF2-40B4-BE49-F238E27FC236}">
                  <a16:creationId xmlns:a16="http://schemas.microsoft.com/office/drawing/2014/main" id="{1E0DEA01-1A5A-CEAF-A169-5776E58A0BE2}"/>
                </a:ext>
              </a:extLst>
            </p:cNvPr>
            <p:cNvSpPr>
              <a:spLocks/>
            </p:cNvSpPr>
            <p:nvPr/>
          </p:nvSpPr>
          <p:spPr bwMode="auto">
            <a:xfrm>
              <a:off x="9073116" y="2594345"/>
              <a:ext cx="1091378" cy="883127"/>
            </a:xfrm>
            <a:custGeom>
              <a:avLst/>
              <a:gdLst>
                <a:gd name="G0" fmla="+- 41 0 0"/>
                <a:gd name="G1" fmla="+- 21600 0 0"/>
                <a:gd name="G2" fmla="+- 21600 0 0"/>
                <a:gd name="T0" fmla="*/ 0 w 21616"/>
                <a:gd name="T1" fmla="*/ 0 h 21600"/>
                <a:gd name="T2" fmla="*/ 21616 w 21616"/>
                <a:gd name="T3" fmla="*/ 20571 h 21600"/>
                <a:gd name="T4" fmla="*/ 41 w 21616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16" h="21600" fill="none" extrusionOk="0">
                  <a:moveTo>
                    <a:pt x="0" y="0"/>
                  </a:moveTo>
                  <a:cubicBezTo>
                    <a:pt x="13" y="0"/>
                    <a:pt x="27" y="0"/>
                    <a:pt x="41" y="0"/>
                  </a:cubicBezTo>
                  <a:cubicBezTo>
                    <a:pt x="11570" y="0"/>
                    <a:pt x="21067" y="9054"/>
                    <a:pt x="21616" y="20570"/>
                  </a:cubicBezTo>
                </a:path>
                <a:path w="21616" h="21600" stroke="0" extrusionOk="0">
                  <a:moveTo>
                    <a:pt x="0" y="0"/>
                  </a:moveTo>
                  <a:cubicBezTo>
                    <a:pt x="13" y="0"/>
                    <a:pt x="27" y="0"/>
                    <a:pt x="41" y="0"/>
                  </a:cubicBezTo>
                  <a:cubicBezTo>
                    <a:pt x="11570" y="0"/>
                    <a:pt x="21067" y="9054"/>
                    <a:pt x="21616" y="20570"/>
                  </a:cubicBezTo>
                  <a:lnTo>
                    <a:pt x="41" y="21600"/>
                  </a:lnTo>
                  <a:close/>
                </a:path>
              </a:pathLst>
            </a:custGeom>
            <a:noFill/>
            <a:ln w="28575" cap="rnd">
              <a:solidFill>
                <a:srgbClr val="1E5DF8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36000" tIns="36000" rIns="36000" bIns="3600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ontserrat"/>
                <a:ea typeface="+mn-ea"/>
                <a:cs typeface="+mn-cs"/>
              </a:endParaRPr>
            </a:p>
          </p:txBody>
        </p:sp>
        <p:sp>
          <p:nvSpPr>
            <p:cNvPr id="3118" name="TextBox 3117">
              <a:extLst>
                <a:ext uri="{FF2B5EF4-FFF2-40B4-BE49-F238E27FC236}">
                  <a16:creationId xmlns:a16="http://schemas.microsoft.com/office/drawing/2014/main" id="{1BEEA783-A464-62F9-D89F-89053AD0DBD1}"/>
                </a:ext>
              </a:extLst>
            </p:cNvPr>
            <p:cNvSpPr txBox="1"/>
            <p:nvPr/>
          </p:nvSpPr>
          <p:spPr>
            <a:xfrm flipH="1">
              <a:off x="7077752" y="2316501"/>
              <a:ext cx="231807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>
                  <a:solidFill>
                    <a:srgbClr val="1E5DF8"/>
                  </a:solidFill>
                </a:rPr>
                <a:t>    Aimed performance </a:t>
              </a:r>
            </a:p>
            <a:p>
              <a:r>
                <a:rPr lang="en-GB" sz="1600" dirty="0">
                  <a:solidFill>
                    <a:srgbClr val="000000"/>
                  </a:solidFill>
                </a:rPr>
                <a:t>Present state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5344492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7DCBB5B-E370-2665-CF23-6A4AF35AA3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Daniel Seal | PAB Conference 2026 | 01.07.26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80808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D4E0B40-E246-7586-913B-38A940C64D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BAAB195-B577-5546-8349-9DDA93B6129E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80808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Titre 2">
            <a:extLst>
              <a:ext uri="{FF2B5EF4-FFF2-40B4-BE49-F238E27FC236}">
                <a16:creationId xmlns:a16="http://schemas.microsoft.com/office/drawing/2014/main" id="{63426E0C-F8E3-3D73-3C13-6019CA762141}"/>
              </a:ext>
            </a:extLst>
          </p:cNvPr>
          <p:cNvSpPr txBox="1">
            <a:spLocks/>
          </p:cNvSpPr>
          <p:nvPr/>
        </p:nvSpPr>
        <p:spPr>
          <a:xfrm>
            <a:off x="-613396" y="123311"/>
            <a:ext cx="10632558" cy="873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1" kern="120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2E2C61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Superconductors Being Considered</a:t>
            </a:r>
          </a:p>
        </p:txBody>
      </p:sp>
      <p:graphicFrame>
        <p:nvGraphicFramePr>
          <p:cNvPr id="34" name="Tableau 3">
            <a:extLst>
              <a:ext uri="{FF2B5EF4-FFF2-40B4-BE49-F238E27FC236}">
                <a16:creationId xmlns:a16="http://schemas.microsoft.com/office/drawing/2014/main" id="{843C5DB2-B947-6F7D-2CDE-68CA926639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4557826"/>
              </p:ext>
            </p:extLst>
          </p:nvPr>
        </p:nvGraphicFramePr>
        <p:xfrm>
          <a:off x="906559" y="1222202"/>
          <a:ext cx="5098567" cy="3888000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1891374">
                  <a:extLst>
                    <a:ext uri="{9D8B030D-6E8A-4147-A177-3AD203B41FA5}">
                      <a16:colId xmlns:a16="http://schemas.microsoft.com/office/drawing/2014/main" val="3170276396"/>
                    </a:ext>
                  </a:extLst>
                </a:gridCol>
                <a:gridCol w="1669312">
                  <a:extLst>
                    <a:ext uri="{9D8B030D-6E8A-4147-A177-3AD203B41FA5}">
                      <a16:colId xmlns:a16="http://schemas.microsoft.com/office/drawing/2014/main" val="682957130"/>
                    </a:ext>
                  </a:extLst>
                </a:gridCol>
                <a:gridCol w="1537881">
                  <a:extLst>
                    <a:ext uri="{9D8B030D-6E8A-4147-A177-3AD203B41FA5}">
                      <a16:colId xmlns:a16="http://schemas.microsoft.com/office/drawing/2014/main" val="2460968280"/>
                    </a:ext>
                  </a:extLst>
                </a:gridCol>
              </a:tblGrid>
              <a:tr h="432000">
                <a:tc>
                  <a:txBody>
                    <a:bodyPr/>
                    <a:lstStyle/>
                    <a:p>
                      <a:pPr algn="ctr" rtl="0" fontAlgn="ctr"/>
                      <a:r>
                        <a:rPr lang="fr-FR" sz="1600" b="1" i="0" u="none" strike="noStrike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Material</a:t>
                      </a:r>
                      <a:endParaRPr lang="fr-FR" sz="1600" b="1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fr-FR" sz="1600" b="1" i="1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T</a:t>
                      </a:r>
                      <a:r>
                        <a:rPr lang="fr-FR" sz="1600" b="1" i="0" u="none" strike="noStrike" baseline="-250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c</a:t>
                      </a:r>
                      <a:r>
                        <a:rPr lang="fr-FR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 (K)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fr-FR" sz="1600" b="1" i="1" u="none" strike="noStrike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B</a:t>
                      </a:r>
                      <a:r>
                        <a:rPr lang="fr-FR" sz="1600" b="1" i="0" u="none" strike="noStrike" baseline="-250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sh</a:t>
                      </a:r>
                      <a:r>
                        <a:rPr lang="fr-FR" sz="1600" b="1" i="0" u="none" strike="noStrike" baseline="-250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r>
                        <a:rPr lang="fr-FR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(</a:t>
                      </a:r>
                      <a:r>
                        <a:rPr lang="fr-FR" sz="1600" b="1" i="0" u="none" strike="noStrike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mT</a:t>
                      </a:r>
                      <a:r>
                        <a:rPr lang="fr-FR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)@ 0 K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244375"/>
                  </a:ext>
                </a:extLst>
              </a:tr>
              <a:tr h="432000">
                <a:tc>
                  <a:txBody>
                    <a:bodyPr/>
                    <a:lstStyle/>
                    <a:p>
                      <a:pPr algn="ctr" rtl="0" fontAlgn="ctr"/>
                      <a:r>
                        <a:rPr lang="fr-FR" sz="1600" b="0" i="0" u="none" strike="noStrike" dirty="0">
                          <a:solidFill>
                            <a:srgbClr val="1E5DF8"/>
                          </a:solidFill>
                          <a:effectLst/>
                          <a:latin typeface="Arial" panose="020B0604020202020204" pitchFamily="34" charset="0"/>
                        </a:rPr>
                        <a:t>Pb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fr-FR" sz="1600" b="0" i="0" u="none" strike="noStrike" dirty="0">
                          <a:solidFill>
                            <a:srgbClr val="1E5DF8"/>
                          </a:solidFill>
                          <a:effectLst/>
                          <a:latin typeface="Arial" panose="020B0604020202020204" pitchFamily="34" charset="0"/>
                        </a:rPr>
                        <a:t>7.1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fr-FR" sz="1600" b="0" i="0" u="none" strike="noStrike" dirty="0">
                          <a:solidFill>
                            <a:srgbClr val="1E5DF8"/>
                          </a:solidFill>
                          <a:effectLst/>
                          <a:latin typeface="Arial" panose="020B0604020202020204" pitchFamily="34" charset="0"/>
                        </a:rPr>
                        <a:t>100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50939276"/>
                  </a:ext>
                </a:extLst>
              </a:tr>
              <a:tr h="432000">
                <a:tc>
                  <a:txBody>
                    <a:bodyPr/>
                    <a:lstStyle/>
                    <a:p>
                      <a:pPr algn="ctr" rtl="0" fontAlgn="ctr"/>
                      <a:r>
                        <a:rPr lang="fr-FR" sz="1600" b="1" i="0" u="none" strike="noStrike" dirty="0">
                          <a:solidFill>
                            <a:srgbClr val="1E5DF8"/>
                          </a:solidFill>
                          <a:effectLst/>
                          <a:latin typeface="Arial" panose="020B0604020202020204" pitchFamily="34" charset="0"/>
                        </a:rPr>
                        <a:t>Nb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fr-FR" sz="1600" b="0" i="0" u="none" strike="noStrike" dirty="0">
                          <a:solidFill>
                            <a:srgbClr val="1E5DF8"/>
                          </a:solidFill>
                          <a:effectLst/>
                          <a:latin typeface="Arial" panose="020B0604020202020204" pitchFamily="34" charset="0"/>
                        </a:rPr>
                        <a:t>9.2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fr-FR" sz="1600" b="0" i="0" u="none" strike="noStrike" dirty="0">
                          <a:solidFill>
                            <a:srgbClr val="1E5DF8"/>
                          </a:solidFill>
                          <a:effectLst/>
                          <a:latin typeface="Arial" panose="020B0604020202020204" pitchFamily="34" charset="0"/>
                        </a:rPr>
                        <a:t>219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80424986"/>
                  </a:ext>
                </a:extLst>
              </a:tr>
              <a:tr h="432000">
                <a:tc>
                  <a:txBody>
                    <a:bodyPr/>
                    <a:lstStyle/>
                    <a:p>
                      <a:pPr algn="ctr" rtl="0" fontAlgn="ctr"/>
                      <a:r>
                        <a:rPr lang="fr-FR" sz="1600" b="1" i="0" u="none" strike="noStrike" dirty="0" err="1">
                          <a:solidFill>
                            <a:srgbClr val="1E5DF8"/>
                          </a:solidFill>
                          <a:effectLst/>
                          <a:latin typeface="Arial" panose="020B0604020202020204" pitchFamily="34" charset="0"/>
                        </a:rPr>
                        <a:t>NbTiN</a:t>
                      </a:r>
                      <a:endParaRPr lang="fr-FR" sz="1600" b="1" i="0" u="none" strike="noStrike" dirty="0">
                        <a:solidFill>
                          <a:srgbClr val="1E5DF8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fr-FR" sz="1600" b="1" i="0" u="none" strike="noStrike" dirty="0">
                          <a:solidFill>
                            <a:srgbClr val="1E5DF8"/>
                          </a:solidFill>
                          <a:effectLst/>
                          <a:latin typeface="Arial" panose="020B0604020202020204" pitchFamily="34" charset="0"/>
                        </a:rPr>
                        <a:t>17.3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fr-FR" sz="1600" b="1" i="0" u="none" strike="noStrike" dirty="0">
                          <a:solidFill>
                            <a:srgbClr val="1E5DF8"/>
                          </a:solidFill>
                          <a:effectLst/>
                          <a:latin typeface="Arial" panose="020B0604020202020204" pitchFamily="34" charset="0"/>
                        </a:rPr>
                        <a:t>439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7477919"/>
                  </a:ext>
                </a:extLst>
              </a:tr>
              <a:tr h="432000">
                <a:tc>
                  <a:txBody>
                    <a:bodyPr/>
                    <a:lstStyle/>
                    <a:p>
                      <a:pPr algn="ctr" rtl="0" fontAlgn="ctr"/>
                      <a:r>
                        <a:rPr lang="fr-FR" sz="1600" b="1" i="0" u="none" strike="noStrike" dirty="0">
                          <a:solidFill>
                            <a:srgbClr val="1E5DF8"/>
                          </a:solidFill>
                          <a:effectLst/>
                          <a:latin typeface="Arial" panose="020B0604020202020204" pitchFamily="34" charset="0"/>
                        </a:rPr>
                        <a:t>V</a:t>
                      </a:r>
                      <a:r>
                        <a:rPr lang="fr-FR" sz="1600" b="1" i="0" u="none" strike="noStrike" baseline="-25000" dirty="0">
                          <a:solidFill>
                            <a:srgbClr val="1E5DF8"/>
                          </a:solidFill>
                          <a:effectLst/>
                          <a:latin typeface="Arial" panose="020B0604020202020204" pitchFamily="34" charset="0"/>
                        </a:rPr>
                        <a:t>3</a:t>
                      </a:r>
                      <a:r>
                        <a:rPr lang="fr-FR" sz="1600" b="1" i="0" u="none" strike="noStrike" dirty="0">
                          <a:solidFill>
                            <a:srgbClr val="1E5DF8"/>
                          </a:solidFill>
                          <a:effectLst/>
                          <a:latin typeface="Arial" panose="020B0604020202020204" pitchFamily="34" charset="0"/>
                        </a:rPr>
                        <a:t>Si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fr-FR" sz="1600" b="1" i="0" u="none" strike="noStrike" dirty="0">
                          <a:solidFill>
                            <a:srgbClr val="1E5DF8"/>
                          </a:solidFill>
                          <a:effectLst/>
                          <a:latin typeface="Arial" panose="020B0604020202020204" pitchFamily="34" charset="0"/>
                        </a:rPr>
                        <a:t>17.0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fr-FR" sz="1600" b="1" i="0" u="none" strike="noStrike" dirty="0">
                          <a:solidFill>
                            <a:srgbClr val="1E5DF8"/>
                          </a:solidFill>
                          <a:effectLst/>
                          <a:latin typeface="Arial" panose="020B0604020202020204" pitchFamily="34" charset="0"/>
                        </a:rPr>
                        <a:t>490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0375882"/>
                  </a:ext>
                </a:extLst>
              </a:tr>
              <a:tr h="432000">
                <a:tc>
                  <a:txBody>
                    <a:bodyPr/>
                    <a:lstStyle/>
                    <a:p>
                      <a:pPr algn="ctr" rtl="0" fontAlgn="ctr"/>
                      <a:r>
                        <a:rPr lang="fr-FR" sz="1600" b="1" i="0" u="none" strike="noStrike" dirty="0">
                          <a:solidFill>
                            <a:srgbClr val="1E5DF8"/>
                          </a:solidFill>
                          <a:effectLst/>
                          <a:latin typeface="Arial" panose="020B0604020202020204" pitchFamily="34" charset="0"/>
                        </a:rPr>
                        <a:t>Nb</a:t>
                      </a:r>
                      <a:r>
                        <a:rPr lang="fr-FR" sz="1600" b="1" i="0" u="none" strike="noStrike" baseline="-25000" dirty="0">
                          <a:solidFill>
                            <a:srgbClr val="1E5DF8"/>
                          </a:solidFill>
                          <a:effectLst/>
                          <a:latin typeface="Arial" panose="020B0604020202020204" pitchFamily="34" charset="0"/>
                        </a:rPr>
                        <a:t>3</a:t>
                      </a:r>
                      <a:r>
                        <a:rPr lang="fr-FR" sz="1600" b="1" i="0" u="none" strike="noStrike" dirty="0">
                          <a:solidFill>
                            <a:srgbClr val="1E5DF8"/>
                          </a:solidFill>
                          <a:effectLst/>
                          <a:latin typeface="Arial" panose="020B0604020202020204" pitchFamily="34" charset="0"/>
                        </a:rPr>
                        <a:t>Sn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fr-FR" sz="1600" b="1" i="0" u="none" strike="noStrike" dirty="0">
                          <a:solidFill>
                            <a:srgbClr val="1E5DF8"/>
                          </a:solidFill>
                          <a:effectLst/>
                          <a:latin typeface="Arial" panose="020B0604020202020204" pitchFamily="34" charset="0"/>
                        </a:rPr>
                        <a:t>18.3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fr-FR" sz="1600" b="1" i="0" u="none" strike="noStrike" dirty="0">
                          <a:solidFill>
                            <a:srgbClr val="1E5DF8"/>
                          </a:solidFill>
                          <a:effectLst/>
                          <a:latin typeface="Arial" panose="020B0604020202020204" pitchFamily="34" charset="0"/>
                        </a:rPr>
                        <a:t>425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7389983"/>
                  </a:ext>
                </a:extLst>
              </a:tr>
              <a:tr h="432000">
                <a:tc>
                  <a:txBody>
                    <a:bodyPr/>
                    <a:lstStyle/>
                    <a:p>
                      <a:pPr algn="ctr" rtl="0" fontAlgn="ctr"/>
                      <a:r>
                        <a:rPr lang="fr-FR" sz="1600" b="0" i="0" u="none" strike="noStrike" dirty="0" err="1">
                          <a:solidFill>
                            <a:srgbClr val="1E5DF8"/>
                          </a:solidFill>
                          <a:effectLst/>
                          <a:latin typeface="Arial" panose="020B0604020202020204" pitchFamily="34" charset="0"/>
                        </a:rPr>
                        <a:t>NbN</a:t>
                      </a:r>
                      <a:endParaRPr lang="fr-FR" sz="1600" b="0" i="0" u="none" strike="noStrike" dirty="0">
                        <a:solidFill>
                          <a:srgbClr val="1E5DF8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fr-FR" sz="1600" b="0" i="0" u="none" strike="noStrike" dirty="0">
                          <a:solidFill>
                            <a:srgbClr val="1E5DF8"/>
                          </a:solidFill>
                          <a:effectLst/>
                          <a:latin typeface="Arial" panose="020B0604020202020204" pitchFamily="34" charset="0"/>
                        </a:rPr>
                        <a:t>17.3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fr-FR" sz="1600" b="0" i="0" u="none" strike="noStrike" dirty="0">
                          <a:solidFill>
                            <a:srgbClr val="1E5DF8"/>
                          </a:solidFill>
                          <a:effectLst/>
                          <a:latin typeface="Arial" panose="020B0604020202020204" pitchFamily="34" charset="0"/>
                        </a:rPr>
                        <a:t>214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88538152"/>
                  </a:ext>
                </a:extLst>
              </a:tr>
              <a:tr h="432000">
                <a:tc>
                  <a:txBody>
                    <a:bodyPr/>
                    <a:lstStyle/>
                    <a:p>
                      <a:pPr algn="ctr" rtl="0" fontAlgn="ctr"/>
                      <a:r>
                        <a:rPr lang="fr-FR" sz="1600" b="0" i="0" u="none" strike="noStrike" dirty="0">
                          <a:solidFill>
                            <a:srgbClr val="1E5DF8"/>
                          </a:solidFill>
                          <a:effectLst/>
                          <a:latin typeface="Arial" panose="020B0604020202020204" pitchFamily="34" charset="0"/>
                        </a:rPr>
                        <a:t>Nb</a:t>
                      </a:r>
                      <a:r>
                        <a:rPr lang="fr-FR" sz="1600" b="0" i="0" u="none" strike="noStrike" baseline="-25000" dirty="0">
                          <a:solidFill>
                            <a:srgbClr val="1E5DF8"/>
                          </a:solidFill>
                          <a:effectLst/>
                          <a:latin typeface="Arial" panose="020B0604020202020204" pitchFamily="34" charset="0"/>
                        </a:rPr>
                        <a:t>3</a:t>
                      </a:r>
                      <a:r>
                        <a:rPr lang="fr-FR" sz="1600" b="0" i="0" u="none" strike="noStrike" dirty="0">
                          <a:solidFill>
                            <a:srgbClr val="1E5DF8"/>
                          </a:solidFill>
                          <a:effectLst/>
                          <a:latin typeface="Arial" panose="020B0604020202020204" pitchFamily="34" charset="0"/>
                        </a:rPr>
                        <a:t>Al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fr-FR" sz="1600" b="0" i="0" u="none" strike="noStrike" dirty="0">
                          <a:solidFill>
                            <a:srgbClr val="1E5DF8"/>
                          </a:solidFill>
                          <a:effectLst/>
                          <a:latin typeface="Arial" panose="020B0604020202020204" pitchFamily="34" charset="0"/>
                        </a:rPr>
                        <a:t>18.5-19.1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fr-FR" sz="1600" b="0" i="0" u="none" strike="noStrike" dirty="0">
                        <a:solidFill>
                          <a:srgbClr val="1E5DF8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7615895"/>
                  </a:ext>
                </a:extLst>
              </a:tr>
              <a:tr h="432000">
                <a:tc>
                  <a:txBody>
                    <a:bodyPr/>
                    <a:lstStyle/>
                    <a:p>
                      <a:pPr algn="ctr" rtl="0" fontAlgn="ctr"/>
                      <a:r>
                        <a:rPr lang="fr-FR" sz="1600" b="0" i="0" u="none" strike="noStrike" dirty="0">
                          <a:solidFill>
                            <a:srgbClr val="1E5DF8"/>
                          </a:solidFill>
                          <a:effectLst/>
                          <a:latin typeface="Arial" panose="020B0604020202020204" pitchFamily="34" charset="0"/>
                        </a:rPr>
                        <a:t>MgB</a:t>
                      </a:r>
                      <a:r>
                        <a:rPr lang="fr-FR" sz="1600" b="0" i="0" u="none" strike="noStrike" baseline="-25000" dirty="0">
                          <a:solidFill>
                            <a:srgbClr val="1E5DF8"/>
                          </a:solidFill>
                          <a:effectLst/>
                          <a:latin typeface="Arial" panose="020B0604020202020204" pitchFamily="34" charset="0"/>
                        </a:rPr>
                        <a:t>2</a:t>
                      </a:r>
                      <a:endParaRPr lang="fr-FR" sz="1600" b="0" i="0" u="none" strike="noStrike" dirty="0">
                        <a:solidFill>
                          <a:srgbClr val="1E5DF8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fr-FR" sz="1600" b="0" i="0" u="none" strike="noStrike" dirty="0">
                          <a:solidFill>
                            <a:srgbClr val="1E5DF8"/>
                          </a:solidFill>
                          <a:effectLst/>
                          <a:latin typeface="Arial" panose="020B0604020202020204" pitchFamily="34" charset="0"/>
                        </a:rPr>
                        <a:t>39.0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fr-FR" sz="1600" b="0" i="0" u="none" strike="noStrike" dirty="0">
                          <a:solidFill>
                            <a:srgbClr val="1E5DF8"/>
                          </a:solidFill>
                          <a:effectLst/>
                          <a:latin typeface="Arial" panose="020B0604020202020204" pitchFamily="34" charset="0"/>
                        </a:rPr>
                        <a:t>170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80316621"/>
                  </a:ext>
                </a:extLst>
              </a:tr>
            </a:tbl>
          </a:graphicData>
        </a:graphic>
      </p:graphicFrame>
      <p:sp>
        <p:nvSpPr>
          <p:cNvPr id="38" name="ZoneTexte 12">
            <a:extLst>
              <a:ext uri="{FF2B5EF4-FFF2-40B4-BE49-F238E27FC236}">
                <a16:creationId xmlns:a16="http://schemas.microsoft.com/office/drawing/2014/main" id="{1B2A5AC1-6ED6-D774-E1FB-BCDF668FCB42}"/>
              </a:ext>
            </a:extLst>
          </p:cNvPr>
          <p:cNvSpPr txBox="1"/>
          <p:nvPr/>
        </p:nvSpPr>
        <p:spPr>
          <a:xfrm>
            <a:off x="6605205" y="1201805"/>
            <a:ext cx="54513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High </a:t>
            </a: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</a:t>
            </a:r>
            <a:r>
              <a:rPr kumimoji="0" lang="en-US" sz="2000" b="0" i="0" u="none" strike="noStrike" kern="1200" cap="none" spc="0" normalizeH="0" baseline="-2500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sh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Wingdings" panose="05000000000000000000" pitchFamily="2" charset="2"/>
              </a:rPr>
              <a:t>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High </a:t>
            </a:r>
            <a:r>
              <a:rPr kumimoji="0" lang="en-US" sz="2000" b="0" i="1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</a:t>
            </a:r>
            <a:r>
              <a:rPr kumimoji="0" lang="en-US" sz="2000" b="0" i="0" u="none" strike="noStrike" kern="1200" cap="none" spc="0" normalizeH="0" baseline="-2500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acc</a:t>
            </a:r>
            <a:r>
              <a:rPr kumimoji="0" lang="en-US" sz="2000" b="0" i="0" u="none" strike="noStrike" kern="1200" cap="none" spc="0" normalizeH="0" baseline="-2500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Wingdings" panose="05000000000000000000" pitchFamily="2" charset="2"/>
              </a:rPr>
              <a:t></a:t>
            </a:r>
            <a:r>
              <a:rPr kumimoji="0" lang="en-US" sz="2000" b="0" i="0" u="none" strike="noStrike" kern="1200" cap="none" spc="0" normalizeH="0" baseline="-2500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Wingdings" panose="05000000000000000000" pitchFamily="2" charset="2"/>
              </a:rPr>
              <a:t>fewer cavities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6" name="ZoneTexte 5">
            <a:extLst>
              <a:ext uri="{FF2B5EF4-FFF2-40B4-BE49-F238E27FC236}">
                <a16:creationId xmlns:a16="http://schemas.microsoft.com/office/drawing/2014/main" id="{4F2C28DB-3B3F-891F-EC9E-FE3A6A5137CD}"/>
              </a:ext>
            </a:extLst>
          </p:cNvPr>
          <p:cNvSpPr txBox="1"/>
          <p:nvPr/>
        </p:nvSpPr>
        <p:spPr>
          <a:xfrm>
            <a:off x="964359" y="5397694"/>
            <a:ext cx="46351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High </a:t>
            </a: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</a:t>
            </a:r>
            <a:r>
              <a:rPr kumimoji="0" lang="en-US" sz="2000" b="0" i="0" u="none" strike="noStrike" kern="1200" cap="none" spc="0" normalizeH="0" baseline="-2500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Wingdings" panose="05000000000000000000" pitchFamily="2" charset="2"/>
              </a:rPr>
              <a:t>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High </a:t>
            </a: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Q</a:t>
            </a:r>
            <a:r>
              <a:rPr kumimoji="0" lang="en-US" sz="2000" b="0" i="0" u="none" strike="noStrike" kern="1200" cap="none" spc="0" normalizeH="0" baseline="-2500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0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Wingdings" panose="05000000000000000000" pitchFamily="2" charset="2"/>
              </a:rPr>
              <a:t> less cooling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93BE87C3-2686-E5BF-A0DE-0A22DFADC37C}"/>
              </a:ext>
            </a:extLst>
          </p:cNvPr>
          <p:cNvSpPr/>
          <p:nvPr/>
        </p:nvSpPr>
        <p:spPr>
          <a:xfrm>
            <a:off x="8907484" y="2712652"/>
            <a:ext cx="2758278" cy="193899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lIns="91440" tIns="45720" rIns="91440" bIns="45720" anchor="t">
            <a:spAutoFit/>
          </a:bodyPr>
          <a:lstStyle/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2E2C6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Why thin film on copper?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E2C6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Cheaper than Nb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E2C6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Higher thermal conductivity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E2C6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Easily machinable</a:t>
            </a:r>
          </a:p>
        </p:txBody>
      </p:sp>
      <p:pic>
        <p:nvPicPr>
          <p:cNvPr id="48" name="Immagine 36" descr="Immagine che contiene tubo, cilindro&#10;&#10;Descrizione generata automaticamente">
            <a:extLst>
              <a:ext uri="{FF2B5EF4-FFF2-40B4-BE49-F238E27FC236}">
                <a16:creationId xmlns:a16="http://schemas.microsoft.com/office/drawing/2014/main" id="{F442C2A9-3D78-E6BA-9FBE-1BBCF615AB2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63" t="9173" r="23547" b="11082"/>
          <a:stretch/>
        </p:blipFill>
        <p:spPr>
          <a:xfrm rot="1142353">
            <a:off x="6394260" y="1992051"/>
            <a:ext cx="2191899" cy="3355591"/>
          </a:xfrm>
          <a:prstGeom prst="rect">
            <a:avLst/>
          </a:prstGeom>
        </p:spPr>
      </p:pic>
      <p:sp>
        <p:nvSpPr>
          <p:cNvPr id="49" name="Rectangle 48">
            <a:extLst>
              <a:ext uri="{FF2B5EF4-FFF2-40B4-BE49-F238E27FC236}">
                <a16:creationId xmlns:a16="http://schemas.microsoft.com/office/drawing/2014/main" id="{D616E9EF-88AB-59AC-D82F-67E7BF04B5CD}"/>
              </a:ext>
            </a:extLst>
          </p:cNvPr>
          <p:cNvSpPr/>
          <p:nvPr/>
        </p:nvSpPr>
        <p:spPr>
          <a:xfrm>
            <a:off x="841963" y="5087866"/>
            <a:ext cx="261387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srgbClr val="2E2C6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Courtesy of C. Antoine (CEA)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rgbClr val="2E2C61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0DC9DD-F2B2-AA5A-249A-0D7E1D5FD7B5}"/>
              </a:ext>
            </a:extLst>
          </p:cNvPr>
          <p:cNvSpPr txBox="1"/>
          <p:nvPr/>
        </p:nvSpPr>
        <p:spPr>
          <a:xfrm>
            <a:off x="7600082" y="1801996"/>
            <a:ext cx="2419080" cy="369332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↓ Infrastructure cost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80808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024D832-10F9-462E-447F-8E583C4E80E6}"/>
              </a:ext>
            </a:extLst>
          </p:cNvPr>
          <p:cNvSpPr txBox="1"/>
          <p:nvPr/>
        </p:nvSpPr>
        <p:spPr>
          <a:xfrm>
            <a:off x="2072413" y="5860686"/>
            <a:ext cx="2419080" cy="369332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↓ Cryogenic cost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80808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7" name="ZoneTexte 12">
            <a:extLst>
              <a:ext uri="{FF2B5EF4-FFF2-40B4-BE49-F238E27FC236}">
                <a16:creationId xmlns:a16="http://schemas.microsoft.com/office/drawing/2014/main" id="{02D2F099-881C-FDC2-484E-ADE2BF8BAD28}"/>
              </a:ext>
            </a:extLst>
          </p:cNvPr>
          <p:cNvSpPr txBox="1"/>
          <p:nvPr/>
        </p:nvSpPr>
        <p:spPr>
          <a:xfrm>
            <a:off x="6709665" y="5332721"/>
            <a:ext cx="52802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Best alternative: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Nb</a:t>
            </a:r>
            <a:r>
              <a:rPr kumimoji="0" lang="en-US" sz="2000" b="0" i="0" u="none" strike="noStrike" kern="1200" cap="none" spc="0" normalizeH="0" baseline="-2500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3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Sn/Nb from Sn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vapour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diffusion – </a:t>
            </a: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Q</a:t>
            </a:r>
            <a:r>
              <a:rPr kumimoji="0" lang="en-US" sz="2000" b="0" i="0" u="none" strike="noStrike" kern="1200" cap="none" spc="0" normalizeH="0" baseline="-2500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0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~ 10</a:t>
            </a:r>
            <a:r>
              <a:rPr kumimoji="0" lang="en-US" sz="2000" b="0" i="0" u="none" strike="noStrike" kern="1200" cap="none" spc="0" normalizeH="0" baseline="3000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10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</a:t>
            </a:r>
            <a:r>
              <a:rPr kumimoji="0" lang="en-US" sz="2000" b="0" i="1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</a:t>
            </a:r>
            <a:r>
              <a:rPr kumimoji="0" lang="en-US" sz="2000" b="0" i="0" u="none" strike="noStrike" kern="1200" cap="none" spc="0" normalizeH="0" baseline="-2500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acc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~ 20 MV/m at 4.2 K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DFA94E75-D672-3136-516A-36C1EC3A43CB}"/>
              </a:ext>
            </a:extLst>
          </p:cNvPr>
          <p:cNvSpPr/>
          <p:nvPr/>
        </p:nvSpPr>
        <p:spPr>
          <a:xfrm>
            <a:off x="1072779" y="2090082"/>
            <a:ext cx="1559957" cy="1730609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F073BCE0-3CE2-831C-B5CA-05DFF2A6A578}"/>
              </a:ext>
            </a:extLst>
          </p:cNvPr>
          <p:cNvCxnSpPr>
            <a:cxnSpLocks/>
          </p:cNvCxnSpPr>
          <p:nvPr/>
        </p:nvCxnSpPr>
        <p:spPr>
          <a:xfrm flipV="1">
            <a:off x="2890486" y="3682148"/>
            <a:ext cx="316195" cy="1631016"/>
          </a:xfrm>
          <a:prstGeom prst="straightConnector1">
            <a:avLst/>
          </a:prstGeom>
          <a:ln w="38100">
            <a:solidFill>
              <a:srgbClr val="00B050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3456E363-DB14-372A-973E-8CA50F9A7D53}"/>
              </a:ext>
            </a:extLst>
          </p:cNvPr>
          <p:cNvCxnSpPr>
            <a:cxnSpLocks/>
          </p:cNvCxnSpPr>
          <p:nvPr/>
        </p:nvCxnSpPr>
        <p:spPr>
          <a:xfrm flipH="1">
            <a:off x="5913887" y="1622312"/>
            <a:ext cx="1591557" cy="1317135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val 21">
            <a:extLst>
              <a:ext uri="{FF2B5EF4-FFF2-40B4-BE49-F238E27FC236}">
                <a16:creationId xmlns:a16="http://schemas.microsoft.com/office/drawing/2014/main" id="{E6625C7F-1C2D-EB05-9B29-448EAA77AF10}"/>
              </a:ext>
            </a:extLst>
          </p:cNvPr>
          <p:cNvSpPr/>
          <p:nvPr/>
        </p:nvSpPr>
        <p:spPr>
          <a:xfrm>
            <a:off x="4558863" y="2492301"/>
            <a:ext cx="1378850" cy="1328390"/>
          </a:xfrm>
          <a:prstGeom prst="ellipse">
            <a:avLst/>
          </a:prstGeom>
          <a:noFill/>
          <a:ln w="38100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204B0987-CDA7-1C58-52D0-27D617B6E745}"/>
              </a:ext>
            </a:extLst>
          </p:cNvPr>
          <p:cNvSpPr/>
          <p:nvPr/>
        </p:nvSpPr>
        <p:spPr>
          <a:xfrm>
            <a:off x="2940081" y="2511657"/>
            <a:ext cx="1378850" cy="1328390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C78BC752-3894-0FC3-6F90-61CFA60C9842}"/>
              </a:ext>
            </a:extLst>
          </p:cNvPr>
          <p:cNvCxnSpPr>
            <a:cxnSpLocks/>
            <a:stCxn id="7" idx="1"/>
          </p:cNvCxnSpPr>
          <p:nvPr/>
        </p:nvCxnSpPr>
        <p:spPr>
          <a:xfrm flipH="1" flipV="1">
            <a:off x="4170064" y="3595349"/>
            <a:ext cx="2539601" cy="2091315"/>
          </a:xfrm>
          <a:prstGeom prst="straightConnector1">
            <a:avLst/>
          </a:prstGeom>
          <a:ln w="38100">
            <a:solidFill>
              <a:srgbClr val="00B050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02643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DE67786B-8CF6-7140-A9BE-F2F0A0F1F7F0}"/>
              </a:ext>
            </a:extLst>
          </p:cNvPr>
          <p:cNvSpPr txBox="1"/>
          <p:nvPr/>
        </p:nvSpPr>
        <p:spPr>
          <a:xfrm>
            <a:off x="302774" y="142363"/>
            <a:ext cx="10693285" cy="76944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i="0" u="none" strike="noStrike" kern="1200" cap="none" spc="-150" normalizeH="0" baseline="0" noProof="0" dirty="0">
                <a:ln>
                  <a:noFill/>
                </a:ln>
                <a:solidFill>
                  <a:srgbClr val="2E2D6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Why Nb</a:t>
            </a:r>
            <a:r>
              <a:rPr lang="en-US" sz="4400" spc="-150" baseline="-25000" dirty="0">
                <a:solidFill>
                  <a:srgbClr val="2E2D6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sz="4400" spc="-150" dirty="0">
                <a:solidFill>
                  <a:srgbClr val="2E2D6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Sn?</a:t>
            </a:r>
            <a:endParaRPr kumimoji="0" lang="en-US" sz="4400" i="0" u="none" strike="noStrike" kern="1200" cap="none" spc="-150" normalizeH="0" baseline="0" noProof="0" dirty="0">
              <a:ln>
                <a:noFill/>
              </a:ln>
              <a:solidFill>
                <a:srgbClr val="2E2D62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24C67A-C52D-5544-86B0-813208112397}"/>
              </a:ext>
            </a:extLst>
          </p:cNvPr>
          <p:cNvSpPr txBox="1"/>
          <p:nvPr/>
        </p:nvSpPr>
        <p:spPr>
          <a:xfrm rot="16200000">
            <a:off x="10716762" y="4838514"/>
            <a:ext cx="18592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Image © STFC John Dawson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A90F96-1F86-6404-462C-43958753AC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Daniel Seal | PAB Conference 2026 | 01.07.26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80808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3A4AD3-7FD4-CA56-1B1F-61C35DD3BE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BAAB195-B577-5546-8349-9DDA93B6129E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srgbClr val="080808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88C5F77-6CEB-79F5-B9F2-F84DE7E6AEBF}"/>
              </a:ext>
            </a:extLst>
          </p:cNvPr>
          <p:cNvSpPr/>
          <p:nvPr/>
        </p:nvSpPr>
        <p:spPr>
          <a:xfrm>
            <a:off x="2015120" y="983951"/>
            <a:ext cx="7674420" cy="404663"/>
          </a:xfrm>
          <a:prstGeom prst="rect">
            <a:avLst/>
          </a:prstGeom>
          <a:solidFill>
            <a:srgbClr val="92D050"/>
          </a:solidFill>
        </p:spPr>
        <p:txBody>
          <a:bodyPr wrap="square" lIns="91440" tIns="45720" rIns="91440" bIns="45720" anchor="t">
            <a:spAutoFit/>
          </a:bodyPr>
          <a:lstStyle/>
          <a:p>
            <a:pPr marL="342900" marR="0" lvl="0" indent="0" algn="ctr" defTabSz="914400" rtl="0" eaLnBrk="1" fontAlgn="base" latinLnBrk="0" hangingPunct="1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Moving from 2 K to 4.5 K reduces cryogenic power by factor 3!</a:t>
            </a:r>
          </a:p>
        </p:txBody>
      </p:sp>
      <p:sp>
        <p:nvSpPr>
          <p:cNvPr id="15" name="TextBox 14">
            <a:hlinkClick r:id="rId3"/>
            <a:extLst>
              <a:ext uri="{FF2B5EF4-FFF2-40B4-BE49-F238E27FC236}">
                <a16:creationId xmlns:a16="http://schemas.microsoft.com/office/drawing/2014/main" id="{384EFE0D-ED9C-1554-E27A-0CAEFFE4369E}"/>
              </a:ext>
            </a:extLst>
          </p:cNvPr>
          <p:cNvSpPr txBox="1"/>
          <p:nvPr/>
        </p:nvSpPr>
        <p:spPr>
          <a:xfrm>
            <a:off x="9194296" y="5755418"/>
            <a:ext cx="31242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200" b="0" u="sng" strike="noStrike" kern="1200" cap="none" spc="0" normalizeH="0" baseline="0" noProof="0" dirty="0">
                <a:ln>
                  <a:noFill/>
                </a:ln>
                <a:solidFill>
                  <a:srgbClr val="1E5DF8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S. </a:t>
            </a:r>
            <a:r>
              <a:rPr kumimoji="0" lang="fr-FR" sz="1200" b="0" u="sng" strike="noStrike" kern="1200" cap="none" spc="0" normalizeH="0" baseline="0" noProof="0" dirty="0" err="1">
                <a:ln>
                  <a:noFill/>
                </a:ln>
                <a:solidFill>
                  <a:srgbClr val="1E5DF8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Posen</a:t>
            </a:r>
            <a:r>
              <a:rPr kumimoji="0" lang="fr-FR" sz="1200" b="0" u="sng" strike="noStrike" kern="1200" cap="none" spc="0" normalizeH="0" baseline="0" noProof="0" dirty="0">
                <a:ln>
                  <a:noFill/>
                </a:ln>
                <a:solidFill>
                  <a:srgbClr val="1E5DF8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</a:t>
            </a:r>
            <a:r>
              <a:rPr kumimoji="0" lang="fr-FR" sz="1200" b="0" u="sng" strike="noStrike" kern="1200" cap="none" spc="0" normalizeH="0" baseline="0" noProof="0" dirty="0" err="1">
                <a:ln>
                  <a:noFill/>
                </a:ln>
                <a:solidFill>
                  <a:srgbClr val="1E5DF8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Supercond</a:t>
            </a:r>
            <a:r>
              <a:rPr kumimoji="0" lang="fr-FR" sz="1200" b="0" u="sng" strike="noStrike" kern="1200" cap="none" spc="0" normalizeH="0" baseline="0" noProof="0" dirty="0">
                <a:ln>
                  <a:noFill/>
                </a:ln>
                <a:solidFill>
                  <a:srgbClr val="1E5DF8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</a:t>
            </a:r>
            <a:r>
              <a:rPr kumimoji="0" lang="fr-FR" sz="1200" b="0" u="sng" strike="noStrike" kern="1200" cap="none" spc="0" normalizeH="0" baseline="0" noProof="0" dirty="0" err="1">
                <a:ln>
                  <a:noFill/>
                </a:ln>
                <a:solidFill>
                  <a:srgbClr val="1E5DF8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Sci</a:t>
            </a:r>
            <a:r>
              <a:rPr kumimoji="0" lang="fr-FR" sz="1200" b="0" u="sng" strike="noStrike" kern="1200" cap="none" spc="0" normalizeH="0" baseline="0" noProof="0" dirty="0">
                <a:ln>
                  <a:noFill/>
                </a:ln>
                <a:solidFill>
                  <a:srgbClr val="1E5DF8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</a:t>
            </a:r>
            <a:r>
              <a:rPr kumimoji="0" lang="fr-FR" sz="1200" b="0" u="sng" strike="noStrike" kern="1200" cap="none" spc="0" normalizeH="0" baseline="0" noProof="0" dirty="0" err="1">
                <a:ln>
                  <a:noFill/>
                </a:ln>
                <a:solidFill>
                  <a:srgbClr val="1E5DF8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Technol</a:t>
            </a:r>
            <a:r>
              <a:rPr kumimoji="0" lang="fr-FR" sz="1200" b="0" u="sng" strike="noStrike" kern="1200" cap="none" spc="0" normalizeH="0" baseline="0" noProof="0" dirty="0">
                <a:ln>
                  <a:noFill/>
                </a:ln>
                <a:solidFill>
                  <a:srgbClr val="1E5DF8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30 (2017) 033004 </a:t>
            </a:r>
            <a:endParaRPr kumimoji="0" lang="en-GB" sz="1200" b="0" u="sng" strike="noStrike" kern="1200" cap="none" spc="0" normalizeH="0" baseline="0" noProof="0" dirty="0">
              <a:ln>
                <a:noFill/>
              </a:ln>
              <a:solidFill>
                <a:srgbClr val="1E5DF8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3B326EE-461C-581C-5207-09F8D6414F80}"/>
              </a:ext>
            </a:extLst>
          </p:cNvPr>
          <p:cNvSpPr txBox="1"/>
          <p:nvPr/>
        </p:nvSpPr>
        <p:spPr>
          <a:xfrm>
            <a:off x="3074306" y="5610094"/>
            <a:ext cx="2081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2E2C6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 K (Bulk Nb)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52B639C-5688-8035-DF3F-310564193CBA}"/>
              </a:ext>
            </a:extLst>
          </p:cNvPr>
          <p:cNvSpPr/>
          <p:nvPr/>
        </p:nvSpPr>
        <p:spPr>
          <a:xfrm>
            <a:off x="5014912" y="5646976"/>
            <a:ext cx="2880000" cy="288000"/>
          </a:xfrm>
          <a:prstGeom prst="rect">
            <a:avLst/>
          </a:prstGeom>
          <a:solidFill>
            <a:srgbClr val="1E5DF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1227F36-E6C6-67DA-C158-237D5B944462}"/>
              </a:ext>
            </a:extLst>
          </p:cNvPr>
          <p:cNvSpPr/>
          <p:nvPr/>
        </p:nvSpPr>
        <p:spPr>
          <a:xfrm>
            <a:off x="5014912" y="5997806"/>
            <a:ext cx="1800000" cy="288000"/>
          </a:xfrm>
          <a:prstGeom prst="rect">
            <a:avLst/>
          </a:prstGeom>
          <a:solidFill>
            <a:srgbClr val="1E5DF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2C64933-0EB4-E9CC-E04E-59DE7D6F6D8A}"/>
              </a:ext>
            </a:extLst>
          </p:cNvPr>
          <p:cNvSpPr/>
          <p:nvPr/>
        </p:nvSpPr>
        <p:spPr>
          <a:xfrm>
            <a:off x="7894912" y="5646976"/>
            <a:ext cx="828000" cy="288000"/>
          </a:xfrm>
          <a:prstGeom prst="rect">
            <a:avLst/>
          </a:prstGeom>
          <a:solidFill>
            <a:srgbClr val="FF69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043F37F-923B-8483-1334-B4938CABB0E4}"/>
              </a:ext>
            </a:extLst>
          </p:cNvPr>
          <p:cNvSpPr/>
          <p:nvPr/>
        </p:nvSpPr>
        <p:spPr>
          <a:xfrm>
            <a:off x="6814912" y="5997806"/>
            <a:ext cx="273600" cy="288000"/>
          </a:xfrm>
          <a:prstGeom prst="rect">
            <a:avLst/>
          </a:prstGeom>
          <a:solidFill>
            <a:srgbClr val="FF69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2D465EC-4755-ED3F-D295-9D8D8294881C}"/>
              </a:ext>
            </a:extLst>
          </p:cNvPr>
          <p:cNvSpPr txBox="1"/>
          <p:nvPr/>
        </p:nvSpPr>
        <p:spPr>
          <a:xfrm>
            <a:off x="3074306" y="5957140"/>
            <a:ext cx="2081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2E2C6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4.5 K (Thin Film)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59C1631-650A-0B5D-8B29-6ED76356B21C}"/>
              </a:ext>
            </a:extLst>
          </p:cNvPr>
          <p:cNvSpPr txBox="1"/>
          <p:nvPr/>
        </p:nvSpPr>
        <p:spPr>
          <a:xfrm>
            <a:off x="5010168" y="5242706"/>
            <a:ext cx="19329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1E5DF8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Infrastructure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92A819D-D38C-AD25-860B-B4FBA9842487}"/>
              </a:ext>
            </a:extLst>
          </p:cNvPr>
          <p:cNvSpPr txBox="1"/>
          <p:nvPr/>
        </p:nvSpPr>
        <p:spPr>
          <a:xfrm>
            <a:off x="7818038" y="5257765"/>
            <a:ext cx="19329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69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Operation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2428CA4-4EBE-A280-A39E-537D15B13552}"/>
              </a:ext>
            </a:extLst>
          </p:cNvPr>
          <p:cNvSpPr txBox="1"/>
          <p:nvPr/>
        </p:nvSpPr>
        <p:spPr>
          <a:xfrm>
            <a:off x="302774" y="5610094"/>
            <a:ext cx="27273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2E2C6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Estimated cryogenic costs of ESS (M€):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1FE421F-1C26-434A-62A3-F1AA294921BC}"/>
              </a:ext>
            </a:extLst>
          </p:cNvPr>
          <p:cNvSpPr txBox="1"/>
          <p:nvPr/>
        </p:nvSpPr>
        <p:spPr>
          <a:xfrm>
            <a:off x="6260860" y="5609764"/>
            <a:ext cx="2081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40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EC5B74D-A8F5-2756-FFEF-FE131921A414}"/>
              </a:ext>
            </a:extLst>
          </p:cNvPr>
          <p:cNvSpPr txBox="1"/>
          <p:nvPr/>
        </p:nvSpPr>
        <p:spPr>
          <a:xfrm>
            <a:off x="5736826" y="5957140"/>
            <a:ext cx="2081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25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1346AAC-BFA1-9A60-7995-FC19A73A38F1}"/>
              </a:ext>
            </a:extLst>
          </p:cNvPr>
          <p:cNvSpPr txBox="1"/>
          <p:nvPr/>
        </p:nvSpPr>
        <p:spPr>
          <a:xfrm>
            <a:off x="6818556" y="5957140"/>
            <a:ext cx="2081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4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083ECCF-A4C0-F70A-A30E-622E7AF19D3A}"/>
              </a:ext>
            </a:extLst>
          </p:cNvPr>
          <p:cNvSpPr txBox="1"/>
          <p:nvPr/>
        </p:nvSpPr>
        <p:spPr>
          <a:xfrm>
            <a:off x="8104998" y="5599923"/>
            <a:ext cx="2081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11</a:t>
            </a:r>
          </a:p>
        </p:txBody>
      </p:sp>
      <p:sp>
        <p:nvSpPr>
          <p:cNvPr id="2" name="Rectangle 1">
            <a:hlinkClick r:id="rId4"/>
            <a:extLst>
              <a:ext uri="{FF2B5EF4-FFF2-40B4-BE49-F238E27FC236}">
                <a16:creationId xmlns:a16="http://schemas.microsoft.com/office/drawing/2014/main" id="{D239813C-E553-4745-CB7E-C82D5BF87A67}"/>
              </a:ext>
            </a:extLst>
          </p:cNvPr>
          <p:cNvSpPr/>
          <p:nvPr/>
        </p:nvSpPr>
        <p:spPr>
          <a:xfrm>
            <a:off x="9185135" y="6187972"/>
            <a:ext cx="171284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u="sng" strike="noStrike" kern="1200" cap="none" spc="0" normalizeH="0" baseline="0" noProof="0" dirty="0">
                <a:ln>
                  <a:noFill/>
                </a:ln>
                <a:solidFill>
                  <a:srgbClr val="1E5DF8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C. Antoine, IPAC 2023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47ADFBE-844F-D6D9-9ECA-FB4FEC97C3DA}"/>
              </a:ext>
            </a:extLst>
          </p:cNvPr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539058" y="1555173"/>
            <a:ext cx="4868965" cy="367559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C7281E6-878D-344A-634A-D25CCDFFCE99}"/>
              </a:ext>
            </a:extLst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32432" y="1556778"/>
            <a:ext cx="4936368" cy="370627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538F61A-7F96-BAFC-0B59-71971DA36A4C}"/>
              </a:ext>
            </a:extLst>
          </p:cNvPr>
          <p:cNvSpPr/>
          <p:nvPr/>
        </p:nvSpPr>
        <p:spPr>
          <a:xfrm>
            <a:off x="432432" y="2677099"/>
            <a:ext cx="481968" cy="49575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98132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DD5014D-5278-14CA-7995-9ABDF4F576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9DF80E8-F218-0804-89D3-65EC13AB28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5938" y="412403"/>
            <a:ext cx="3774236" cy="150969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CC330EE-621C-0ABA-2D56-00BF440BFB76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624146" y="4127252"/>
            <a:ext cx="8567854" cy="273074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5B8D120-6FBC-2DCD-6544-E9EFE617C51E}"/>
              </a:ext>
            </a:extLst>
          </p:cNvPr>
          <p:cNvSpPr txBox="1"/>
          <p:nvPr/>
        </p:nvSpPr>
        <p:spPr>
          <a:xfrm>
            <a:off x="767637" y="2518708"/>
            <a:ext cx="7615444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i="0" u="none" strike="noStrike" kern="1200" cap="none" spc="-10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Thin Film SRF Development</a:t>
            </a:r>
            <a:endParaRPr kumimoji="0" lang="en-US" sz="4800" i="0" u="none" strike="noStrike" kern="120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56899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2113CF-6E36-5637-37C3-F7C75E144B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77714040-95AC-82AA-B730-C8134B3B1F81}"/>
              </a:ext>
            </a:extLst>
          </p:cNvPr>
          <p:cNvSpPr txBox="1"/>
          <p:nvPr/>
        </p:nvSpPr>
        <p:spPr>
          <a:xfrm>
            <a:off x="403339" y="345182"/>
            <a:ext cx="10853675" cy="76944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i="0" u="none" strike="noStrike" kern="1200" cap="none" spc="-150" normalizeH="0" baseline="0" noProof="0" dirty="0">
                <a:ln>
                  <a:noFill/>
                </a:ln>
                <a:solidFill>
                  <a:srgbClr val="2E2D6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How a Thin Film SRF Cavity is Developed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822A40-F3E0-2F1A-88B7-5EDDB0895F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Daniel Seal | PAB Conference 2026 | 01.07.26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80808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AAA3A7-8F8B-F00B-7122-30D174C2B9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BAAB195-B577-5546-8349-9DDA93B6129E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srgbClr val="080808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8" name="Gruppo 33">
            <a:extLst>
              <a:ext uri="{FF2B5EF4-FFF2-40B4-BE49-F238E27FC236}">
                <a16:creationId xmlns:a16="http://schemas.microsoft.com/office/drawing/2014/main" id="{E580E364-1B8A-C63C-765D-FFC222CB3081}"/>
              </a:ext>
            </a:extLst>
          </p:cNvPr>
          <p:cNvGrpSpPr/>
          <p:nvPr/>
        </p:nvGrpSpPr>
        <p:grpSpPr>
          <a:xfrm>
            <a:off x="796034" y="1643618"/>
            <a:ext cx="11113284" cy="3931499"/>
            <a:chOff x="2126787" y="1767187"/>
            <a:chExt cx="10136211" cy="3263849"/>
          </a:xfrm>
        </p:grpSpPr>
        <p:pic>
          <p:nvPicPr>
            <p:cNvPr id="15" name="Immagine 34" descr="Immagine che contiene blu, luce&#10;&#10;Descrizione generata automaticamente">
              <a:extLst>
                <a:ext uri="{FF2B5EF4-FFF2-40B4-BE49-F238E27FC236}">
                  <a16:creationId xmlns:a16="http://schemas.microsoft.com/office/drawing/2014/main" id="{377413C7-0FCA-03DA-19FA-1D735892189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680" t="10115" r="19774" b="10347"/>
            <a:stretch/>
          </p:blipFill>
          <p:spPr>
            <a:xfrm>
              <a:off x="5681512" y="1997881"/>
              <a:ext cx="2216252" cy="2960314"/>
            </a:xfrm>
            <a:prstGeom prst="rect">
              <a:avLst/>
            </a:prstGeom>
          </p:spPr>
        </p:pic>
        <p:pic>
          <p:nvPicPr>
            <p:cNvPr id="16" name="Immagine 35" descr="Immagine che contiene tubo, cilindro&#10;&#10;Descrizione generata automaticamente">
              <a:extLst>
                <a:ext uri="{FF2B5EF4-FFF2-40B4-BE49-F238E27FC236}">
                  <a16:creationId xmlns:a16="http://schemas.microsoft.com/office/drawing/2014/main" id="{C5383DF7-61FD-E146-ABC9-947ED57A406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363" t="9173" r="23547" b="11082"/>
            <a:stretch/>
          </p:blipFill>
          <p:spPr>
            <a:xfrm>
              <a:off x="7780222" y="1939072"/>
              <a:ext cx="1956403" cy="2995069"/>
            </a:xfrm>
            <a:prstGeom prst="rect">
              <a:avLst/>
            </a:prstGeom>
          </p:spPr>
        </p:pic>
        <p:pic>
          <p:nvPicPr>
            <p:cNvPr id="17" name="Immagine 36" descr="Immagine che contiene tubo, cilindro&#10;&#10;Descrizione generata automaticamente">
              <a:extLst>
                <a:ext uri="{FF2B5EF4-FFF2-40B4-BE49-F238E27FC236}">
                  <a16:creationId xmlns:a16="http://schemas.microsoft.com/office/drawing/2014/main" id="{8FDEA387-1C24-B694-AD00-250B94E3FD5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363" t="9173" r="23547" b="11082"/>
            <a:stretch/>
          </p:blipFill>
          <p:spPr>
            <a:xfrm>
              <a:off x="9711642" y="1988332"/>
              <a:ext cx="1956403" cy="2995069"/>
            </a:xfrm>
            <a:prstGeom prst="rect">
              <a:avLst/>
            </a:prstGeom>
          </p:spPr>
        </p:pic>
        <p:pic>
          <p:nvPicPr>
            <p:cNvPr id="18" name="Immagine 37" descr="Immagine che contiene ruota, pneumatico, giocattolo, Ricambio auto&#10;&#10;Descrizione generata automaticamente">
              <a:extLst>
                <a:ext uri="{FF2B5EF4-FFF2-40B4-BE49-F238E27FC236}">
                  <a16:creationId xmlns:a16="http://schemas.microsoft.com/office/drawing/2014/main" id="{80C26078-8144-DB97-A665-7DF95F049D1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0518" r="30948"/>
            <a:stretch/>
          </p:blipFill>
          <p:spPr>
            <a:xfrm>
              <a:off x="2216461" y="2119985"/>
              <a:ext cx="1742094" cy="2911051"/>
            </a:xfrm>
            <a:prstGeom prst="rect">
              <a:avLst/>
            </a:prstGeom>
          </p:spPr>
        </p:pic>
        <p:sp>
          <p:nvSpPr>
            <p:cNvPr id="20" name="CasellaDiTesto 39">
              <a:extLst>
                <a:ext uri="{FF2B5EF4-FFF2-40B4-BE49-F238E27FC236}">
                  <a16:creationId xmlns:a16="http://schemas.microsoft.com/office/drawing/2014/main" id="{37366BBD-B61A-238D-2551-A20C49DC1090}"/>
                </a:ext>
              </a:extLst>
            </p:cNvPr>
            <p:cNvSpPr txBox="1"/>
            <p:nvPr/>
          </p:nvSpPr>
          <p:spPr>
            <a:xfrm>
              <a:off x="2126787" y="1917320"/>
              <a:ext cx="2112732" cy="2555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>
                  <a:ln>
                    <a:noFill/>
                  </a:ln>
                  <a:solidFill>
                    <a:srgbClr val="2E2C61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Cavity Forming</a:t>
              </a:r>
            </a:p>
          </p:txBody>
        </p:sp>
        <p:sp>
          <p:nvSpPr>
            <p:cNvPr id="21" name="CasellaDiTesto 40">
              <a:extLst>
                <a:ext uri="{FF2B5EF4-FFF2-40B4-BE49-F238E27FC236}">
                  <a16:creationId xmlns:a16="http://schemas.microsoft.com/office/drawing/2014/main" id="{E98AD244-0EFC-3F14-E791-214E35144302}"/>
                </a:ext>
              </a:extLst>
            </p:cNvPr>
            <p:cNvSpPr txBox="1"/>
            <p:nvPr/>
          </p:nvSpPr>
          <p:spPr>
            <a:xfrm>
              <a:off x="3899392" y="1932952"/>
              <a:ext cx="2280898" cy="2555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2E2C61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Surface Polishing</a:t>
              </a:r>
            </a:p>
          </p:txBody>
        </p:sp>
        <p:sp>
          <p:nvSpPr>
            <p:cNvPr id="22" name="CasellaDiTesto 41">
              <a:extLst>
                <a:ext uri="{FF2B5EF4-FFF2-40B4-BE49-F238E27FC236}">
                  <a16:creationId xmlns:a16="http://schemas.microsoft.com/office/drawing/2014/main" id="{311DC2E8-6F4D-D367-3AFE-425F6D7B3C79}"/>
                </a:ext>
              </a:extLst>
            </p:cNvPr>
            <p:cNvSpPr txBox="1"/>
            <p:nvPr/>
          </p:nvSpPr>
          <p:spPr>
            <a:xfrm>
              <a:off x="9116688" y="1817293"/>
              <a:ext cx="3146310" cy="43436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2E2C61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SC property evaluation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2E2C61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RF test</a:t>
              </a:r>
            </a:p>
          </p:txBody>
        </p:sp>
        <p:sp>
          <p:nvSpPr>
            <p:cNvPr id="23" name="CasellaDiTesto 42">
              <a:extLst>
                <a:ext uri="{FF2B5EF4-FFF2-40B4-BE49-F238E27FC236}">
                  <a16:creationId xmlns:a16="http://schemas.microsoft.com/office/drawing/2014/main" id="{35B52B8C-873D-8BD1-3AB6-7CAA7B9679A5}"/>
                </a:ext>
              </a:extLst>
            </p:cNvPr>
            <p:cNvSpPr txBox="1"/>
            <p:nvPr/>
          </p:nvSpPr>
          <p:spPr>
            <a:xfrm>
              <a:off x="5253849" y="1767187"/>
              <a:ext cx="3146310" cy="43436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2E2C61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SC Film Coating &amp; 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2E2C61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 Surface Analysis</a:t>
              </a:r>
            </a:p>
          </p:txBody>
        </p:sp>
        <p:pic>
          <p:nvPicPr>
            <p:cNvPr id="24" name="Picture 2" descr="Measuring ruler tape for tool roulette">
              <a:extLst>
                <a:ext uri="{FF2B5EF4-FFF2-40B4-BE49-F238E27FC236}">
                  <a16:creationId xmlns:a16="http://schemas.microsoft.com/office/drawing/2014/main" id="{F6811050-D94C-C157-E500-7A0C79CAB25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5400000">
              <a:off x="10045752" y="3267178"/>
              <a:ext cx="2507604" cy="6222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5" name="Immagine 44">
              <a:extLst>
                <a:ext uri="{FF2B5EF4-FFF2-40B4-BE49-F238E27FC236}">
                  <a16:creationId xmlns:a16="http://schemas.microsoft.com/office/drawing/2014/main" id="{CB8B1EE0-0DC7-7212-DF9C-87B8CB362B72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 rot="20431104">
              <a:off x="10590525" y="2282238"/>
              <a:ext cx="856183" cy="856183"/>
            </a:xfrm>
            <a:prstGeom prst="rect">
              <a:avLst/>
            </a:prstGeom>
          </p:spPr>
        </p:pic>
        <p:pic>
          <p:nvPicPr>
            <p:cNvPr id="26" name="Picture 2" descr="Scientists Finally Created A White Laser -- And It Could Light Your Home">
              <a:extLst>
                <a:ext uri="{FF2B5EF4-FFF2-40B4-BE49-F238E27FC236}">
                  <a16:creationId xmlns:a16="http://schemas.microsoft.com/office/drawing/2014/main" id="{6D9E3D55-830C-B3F9-6AE0-5750744DF5CF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8">
              <a:clrChange>
                <a:clrFrom>
                  <a:srgbClr val="000000"/>
                </a:clrFrom>
                <a:clrTo>
                  <a:srgbClr val="000000">
                    <a:alpha val="0"/>
                  </a:srgbClr>
                </a:clrTo>
              </a:clrChange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9029" b="48941"/>
            <a:stretch/>
          </p:blipFill>
          <p:spPr bwMode="auto">
            <a:xfrm rot="15085636">
              <a:off x="8046847" y="3070439"/>
              <a:ext cx="1669230" cy="9068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CasellaDiTesto 46">
              <a:extLst>
                <a:ext uri="{FF2B5EF4-FFF2-40B4-BE49-F238E27FC236}">
                  <a16:creationId xmlns:a16="http://schemas.microsoft.com/office/drawing/2014/main" id="{981601AF-0045-2FF5-AC36-2B8D4A3F37EF}"/>
                </a:ext>
              </a:extLst>
            </p:cNvPr>
            <p:cNvSpPr txBox="1"/>
            <p:nvPr/>
          </p:nvSpPr>
          <p:spPr>
            <a:xfrm>
              <a:off x="7194889" y="1914617"/>
              <a:ext cx="3146310" cy="2555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2E2C61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Post Treatments</a:t>
              </a:r>
            </a:p>
          </p:txBody>
        </p:sp>
        <p:sp>
          <p:nvSpPr>
            <p:cNvPr id="37" name="Freccia a destra 57">
              <a:extLst>
                <a:ext uri="{FF2B5EF4-FFF2-40B4-BE49-F238E27FC236}">
                  <a16:creationId xmlns:a16="http://schemas.microsoft.com/office/drawing/2014/main" id="{0AF124D9-E419-49F5-F4A4-9B5FF61E6BA3}"/>
                </a:ext>
              </a:extLst>
            </p:cNvPr>
            <p:cNvSpPr/>
            <p:nvPr/>
          </p:nvSpPr>
          <p:spPr>
            <a:xfrm>
              <a:off x="3962971" y="3210741"/>
              <a:ext cx="403173" cy="651508"/>
            </a:xfrm>
            <a:prstGeom prst="rightArrow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8" name="Freccia a destra 58">
              <a:extLst>
                <a:ext uri="{FF2B5EF4-FFF2-40B4-BE49-F238E27FC236}">
                  <a16:creationId xmlns:a16="http://schemas.microsoft.com/office/drawing/2014/main" id="{B5169C7E-1C55-33F2-91CC-9FC57DB13486}"/>
                </a:ext>
              </a:extLst>
            </p:cNvPr>
            <p:cNvSpPr/>
            <p:nvPr/>
          </p:nvSpPr>
          <p:spPr>
            <a:xfrm>
              <a:off x="5708205" y="3164469"/>
              <a:ext cx="403173" cy="651508"/>
            </a:xfrm>
            <a:prstGeom prst="rightArrow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9" name="Freccia a destra 59">
              <a:extLst>
                <a:ext uri="{FF2B5EF4-FFF2-40B4-BE49-F238E27FC236}">
                  <a16:creationId xmlns:a16="http://schemas.microsoft.com/office/drawing/2014/main" id="{8817A29F-36E3-A18C-9D20-D9910F988FAD}"/>
                </a:ext>
              </a:extLst>
            </p:cNvPr>
            <p:cNvSpPr/>
            <p:nvPr/>
          </p:nvSpPr>
          <p:spPr>
            <a:xfrm>
              <a:off x="7553294" y="3164469"/>
              <a:ext cx="403173" cy="651508"/>
            </a:xfrm>
            <a:prstGeom prst="rightArrow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0" name="Freccia a destra 60">
              <a:extLst>
                <a:ext uri="{FF2B5EF4-FFF2-40B4-BE49-F238E27FC236}">
                  <a16:creationId xmlns:a16="http://schemas.microsoft.com/office/drawing/2014/main" id="{16489B05-D26A-DCFB-9445-969DDB17AB2A}"/>
                </a:ext>
              </a:extLst>
            </p:cNvPr>
            <p:cNvSpPr/>
            <p:nvPr/>
          </p:nvSpPr>
          <p:spPr>
            <a:xfrm>
              <a:off x="9535038" y="3171975"/>
              <a:ext cx="403173" cy="651508"/>
            </a:xfrm>
            <a:prstGeom prst="rightArrow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pic>
        <p:nvPicPr>
          <p:cNvPr id="41" name="Immagine 38" descr="Immagine che contiene cilindro, rubinetto&#10;&#10;Descrizione generata automaticamente">
            <a:extLst>
              <a:ext uri="{FF2B5EF4-FFF2-40B4-BE49-F238E27FC236}">
                <a16:creationId xmlns:a16="http://schemas.microsoft.com/office/drawing/2014/main" id="{6D8DF492-090F-B507-EEA0-C20D71C60852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33" t="12341" r="23206" b="13046"/>
          <a:stretch/>
        </p:blipFill>
        <p:spPr>
          <a:xfrm>
            <a:off x="2711055" y="2081550"/>
            <a:ext cx="2445557" cy="3326068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A56593B-3A7E-941A-869F-5F13B461C549}"/>
              </a:ext>
            </a:extLst>
          </p:cNvPr>
          <p:cNvSpPr/>
          <p:nvPr/>
        </p:nvSpPr>
        <p:spPr>
          <a:xfrm>
            <a:off x="9629646" y="6373543"/>
            <a:ext cx="1627369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2E2C6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Courtesy of C. Pira (INFN)</a:t>
            </a:r>
            <a:endParaRPr kumimoji="0" lang="en-GB" sz="1100" b="0" i="0" u="none" strike="noStrike" kern="1200" cap="none" spc="0" normalizeH="0" baseline="0" noProof="0" dirty="0">
              <a:ln>
                <a:noFill/>
              </a:ln>
              <a:solidFill>
                <a:srgbClr val="2E2C61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F0F349-5E52-41D6-57F2-93FB912C644D}"/>
              </a:ext>
            </a:extLst>
          </p:cNvPr>
          <p:cNvSpPr txBox="1"/>
          <p:nvPr/>
        </p:nvSpPr>
        <p:spPr>
          <a:xfrm>
            <a:off x="5098095" y="579562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spc="-150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Most developments so far have been on planar samples</a:t>
            </a:r>
            <a:endParaRPr kumimoji="0" lang="en-US" sz="1800" b="1" i="0" u="none" strike="noStrike" kern="1200" cap="none" spc="-150" normalizeH="0" baseline="0" noProof="0" dirty="0">
              <a:ln>
                <a:noFill/>
              </a:ln>
              <a:solidFill>
                <a:schemeClr val="accent3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04000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BE1743-B707-E797-792E-2BD491D885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CEEDFB26-8F2D-17BE-01E5-21C2A8F3975E}"/>
              </a:ext>
            </a:extLst>
          </p:cNvPr>
          <p:cNvSpPr txBox="1"/>
          <p:nvPr/>
        </p:nvSpPr>
        <p:spPr>
          <a:xfrm>
            <a:off x="403340" y="345182"/>
            <a:ext cx="9210560" cy="76944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200" cap="none" spc="-150" normalizeH="0" baseline="0" noProof="0" dirty="0">
                <a:ln>
                  <a:noFill/>
                </a:ln>
                <a:solidFill>
                  <a:srgbClr val="2E2D6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R&amp;D on Planar Samples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19DAA29-569E-8C24-0440-7BA597F5CE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Daniel Seal | PAB Conference 2026 | 01.07.26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80808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269892-069A-5EBF-8138-6FD0673934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BAAB195-B577-5546-8349-9DDA93B6129E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srgbClr val="080808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ZoneTexte 66">
            <a:extLst>
              <a:ext uri="{FF2B5EF4-FFF2-40B4-BE49-F238E27FC236}">
                <a16:creationId xmlns:a16="http://schemas.microsoft.com/office/drawing/2014/main" id="{3336F1AA-8D64-CB92-AF48-594B58D2BC9B}"/>
              </a:ext>
            </a:extLst>
          </p:cNvPr>
          <p:cNvSpPr txBox="1"/>
          <p:nvPr/>
        </p:nvSpPr>
        <p:spPr>
          <a:xfrm>
            <a:off x="403342" y="1319539"/>
            <a:ext cx="557621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Rapid, low-cost deposition and testing in custom-built facilities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kumimoji="0" lang="en-US" sz="2200" b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en-US" sz="2200" kern="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Simple and consistent substrate preparation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kumimoji="0" lang="en-US" sz="2200" b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en-US" sz="2200" kern="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Systematic </a:t>
            </a:r>
            <a:r>
              <a:rPr lang="en-US" sz="2200" kern="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optimisation</a:t>
            </a:r>
            <a:r>
              <a:rPr lang="en-US" sz="2200" kern="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deposition parameters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lang="en-US" sz="2200" kern="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Easy superconducting measurements &amp; surface analysis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kumimoji="0" lang="en-US" sz="2200" b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Reduce risk of failure for full cavity coatings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88CCD77-854F-8A61-62AF-EBB9B73678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7100" y="769271"/>
            <a:ext cx="4347426" cy="341305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4E7AE7C-D7CE-B86B-3935-F35F0128E3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0694" y="3821178"/>
            <a:ext cx="3279225" cy="268801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BF93EAB-F1B5-2BC9-D579-3EC9A6CA7EA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6200000">
            <a:off x="6223069" y="3512007"/>
            <a:ext cx="2574233" cy="306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86020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384BCA-59DC-A649-DDF4-F2577999F3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995F0EF-8B87-EC56-12E2-9AA5E02473CC}"/>
              </a:ext>
            </a:extLst>
          </p:cNvPr>
          <p:cNvSpPr txBox="1"/>
          <p:nvPr/>
        </p:nvSpPr>
        <p:spPr>
          <a:xfrm>
            <a:off x="253709" y="125350"/>
            <a:ext cx="11684581" cy="76944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i="0" u="none" strike="noStrike" kern="1200" cap="none" spc="-150" normalizeH="0" baseline="0" noProof="0" dirty="0">
                <a:ln>
                  <a:noFill/>
                </a:ln>
                <a:solidFill>
                  <a:srgbClr val="2E2D6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High Throughput Cryogenic </a:t>
            </a:r>
            <a:r>
              <a:rPr lang="en-GB" sz="4400" spc="-150" dirty="0">
                <a:solidFill>
                  <a:srgbClr val="2E2D6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Sample Testing</a:t>
            </a:r>
            <a:endParaRPr kumimoji="0" lang="en-US" sz="4400" i="0" u="none" strike="noStrike" kern="1200" cap="none" spc="-150" normalizeH="0" baseline="0" noProof="0" dirty="0">
              <a:ln>
                <a:noFill/>
              </a:ln>
              <a:solidFill>
                <a:srgbClr val="2E2D62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D9C9EEA-7D40-5264-E17D-75BDEF49758F}"/>
              </a:ext>
            </a:extLst>
          </p:cNvPr>
          <p:cNvSpPr/>
          <p:nvPr/>
        </p:nvSpPr>
        <p:spPr>
          <a:xfrm>
            <a:off x="308407" y="1069870"/>
            <a:ext cx="6166984" cy="2231380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342900" marR="0" lvl="0" algn="l" defTabSz="914400" rtl="0" eaLnBrk="1" fontAlgn="base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DC</a:t>
            </a:r>
          </a:p>
          <a:p>
            <a:pPr marL="628650" marR="0" lvl="0" indent="-285750" algn="l" defTabSz="914400" rtl="0" eaLnBrk="1" fontAlgn="base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Used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 initial thin film optimisation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628650" marR="0" lvl="0" indent="-285750" algn="l" defTabSz="914400" rtl="0" eaLnBrk="1" fontAlgn="base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What is its 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</a:t>
            </a:r>
            <a:r>
              <a:rPr kumimoji="0" lang="en-GB" sz="1600" b="0" i="0" u="none" strike="noStrike" kern="1200" cap="none" spc="0" normalizeH="0" baseline="-2500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?</a:t>
            </a:r>
          </a:p>
          <a:p>
            <a:pPr marL="628650" indent="-285750" fontAlgn="base">
              <a:spcAft>
                <a:spcPts val="600"/>
              </a:spcAft>
              <a:buFont typeface="Wingdings" panose="05000000000000000000" pitchFamily="2" charset="2"/>
              <a:buChar char="Ø"/>
              <a:defRPr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its behaviour under ‘cavity-like’ parallel DC magnetic fields?</a:t>
            </a:r>
          </a:p>
          <a:p>
            <a:pPr marL="628650" marR="0" lvl="0" indent="-285750" algn="l" defTabSz="914400" rtl="0" eaLnBrk="1" fontAlgn="base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628650" marR="0" lvl="0" indent="-285750" algn="l" defTabSz="914400" rtl="0" eaLnBrk="1" fontAlgn="base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2BC6DDC-6031-DDD0-92A3-A5774E674D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Daniel Seal | PAB Conference 2026 | 01.07.26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80808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0286D2D-F227-BF45-413B-0115B03A0E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BAAB195-B577-5546-8349-9DDA93B6129E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80808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3" name="Picture 12" descr="A close-up of a machine&#10;&#10;Description automatically generated">
            <a:extLst>
              <a:ext uri="{FF2B5EF4-FFF2-40B4-BE49-F238E27FC236}">
                <a16:creationId xmlns:a16="http://schemas.microsoft.com/office/drawing/2014/main" id="{3CD277CF-01BA-CD23-E7F2-09E2545A87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6120" y="3049672"/>
            <a:ext cx="2351684" cy="1448959"/>
          </a:xfrm>
          <a:prstGeom prst="rect">
            <a:avLst/>
          </a:prstGeom>
        </p:spPr>
      </p:pic>
      <p:pic>
        <p:nvPicPr>
          <p:cNvPr id="19" name="Picture 18" descr="A close-up of a device&#10;&#10;Description automatically generated">
            <a:extLst>
              <a:ext uri="{FF2B5EF4-FFF2-40B4-BE49-F238E27FC236}">
                <a16:creationId xmlns:a16="http://schemas.microsoft.com/office/drawing/2014/main" id="{2614A2A3-0F1B-1816-0FF7-FEF9CE26C1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3709" y="4676814"/>
            <a:ext cx="2698142" cy="1704253"/>
          </a:xfrm>
          <a:prstGeom prst="rect">
            <a:avLst/>
          </a:prstGeom>
        </p:spPr>
      </p:pic>
      <p:sp>
        <p:nvSpPr>
          <p:cNvPr id="21" name="ZoneTexte 16">
            <a:extLst>
              <a:ext uri="{FF2B5EF4-FFF2-40B4-BE49-F238E27FC236}">
                <a16:creationId xmlns:a16="http://schemas.microsoft.com/office/drawing/2014/main" id="{DC01FDDD-F3BF-B320-25E0-F560A6CD2133}"/>
              </a:ext>
            </a:extLst>
          </p:cNvPr>
          <p:cNvSpPr txBox="1"/>
          <p:nvPr/>
        </p:nvSpPr>
        <p:spPr>
          <a:xfrm>
            <a:off x="740316" y="4413878"/>
            <a:ext cx="19279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600" b="0" i="1" u="none" strike="noStrike" kern="1200" cap="none" spc="0" normalizeH="0" baseline="0" noProof="0" dirty="0">
                <a:ln>
                  <a:noFill/>
                </a:ln>
                <a:solidFill>
                  <a:srgbClr val="F089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Four-point probe</a:t>
            </a:r>
          </a:p>
        </p:txBody>
      </p:sp>
      <p:sp>
        <p:nvSpPr>
          <p:cNvPr id="22" name="ZoneTexte 16">
            <a:extLst>
              <a:ext uri="{FF2B5EF4-FFF2-40B4-BE49-F238E27FC236}">
                <a16:creationId xmlns:a16="http://schemas.microsoft.com/office/drawing/2014/main" id="{BF103640-8005-B239-78A9-9E3521EA6217}"/>
              </a:ext>
            </a:extLst>
          </p:cNvPr>
          <p:cNvSpPr txBox="1"/>
          <p:nvPr/>
        </p:nvSpPr>
        <p:spPr>
          <a:xfrm>
            <a:off x="962173" y="2711118"/>
            <a:ext cx="130900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600" b="0" i="1" u="none" strike="noStrike" kern="1200" cap="none" spc="0" normalizeH="0" baseline="0" noProof="0" dirty="0">
                <a:ln>
                  <a:noFill/>
                </a:ln>
                <a:solidFill>
                  <a:srgbClr val="F089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Magnetic T</a:t>
            </a:r>
            <a:r>
              <a:rPr kumimoji="0" lang="fr-FR" sz="1600" b="0" i="0" u="none" strike="noStrike" kern="1200" cap="none" spc="0" normalizeH="0" baseline="-25000" noProof="0" dirty="0">
                <a:ln>
                  <a:noFill/>
                </a:ln>
                <a:solidFill>
                  <a:srgbClr val="F089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</a:t>
            </a:r>
            <a:endParaRPr kumimoji="0" lang="fr-FR" sz="1600" b="0" i="1" u="none" strike="noStrike" kern="1200" cap="none" spc="0" normalizeH="0" baseline="0" noProof="0" dirty="0">
              <a:ln>
                <a:noFill/>
              </a:ln>
              <a:solidFill>
                <a:srgbClr val="F089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BD1E189-305B-B2AA-BB36-DAB71B05879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3146" y="2938794"/>
            <a:ext cx="2629902" cy="32887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ZoneTexte 16">
            <a:extLst>
              <a:ext uri="{FF2B5EF4-FFF2-40B4-BE49-F238E27FC236}">
                <a16:creationId xmlns:a16="http://schemas.microsoft.com/office/drawing/2014/main" id="{E0AF8302-305F-FFA2-0245-DA1932A28CA8}"/>
              </a:ext>
            </a:extLst>
          </p:cNvPr>
          <p:cNvSpPr txBox="1"/>
          <p:nvPr/>
        </p:nvSpPr>
        <p:spPr>
          <a:xfrm>
            <a:off x="3131232" y="2600240"/>
            <a:ext cx="2743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600" b="0" i="1" u="none" strike="noStrike" kern="1200" cap="none" spc="0" normalizeH="0" baseline="0" noProof="0" dirty="0">
                <a:ln>
                  <a:noFill/>
                </a:ln>
                <a:solidFill>
                  <a:srgbClr val="F089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Magnetic field penetration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8D511A9-7951-9C55-0507-DBCC6BB18D17}"/>
              </a:ext>
            </a:extLst>
          </p:cNvPr>
          <p:cNvSpPr/>
          <p:nvPr/>
        </p:nvSpPr>
        <p:spPr>
          <a:xfrm>
            <a:off x="6366439" y="1107868"/>
            <a:ext cx="6468681" cy="198515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342900" marR="0" lvl="0" algn="l" defTabSz="914400" rtl="0" eaLnBrk="1" fontAlgn="base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srgbClr val="1E5DF8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RF</a:t>
            </a:r>
          </a:p>
          <a:p>
            <a:pPr marL="628650" indent="-285750" fontAlgn="base">
              <a:spcAft>
                <a:spcPts val="600"/>
              </a:spcAft>
              <a:buFont typeface="Wingdings" panose="05000000000000000000" pitchFamily="2" charset="2"/>
              <a:buChar char="Ø"/>
              <a:defRPr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‘good’ DC sample might be ‘bad’ for RF</a:t>
            </a:r>
          </a:p>
          <a:p>
            <a:pPr marL="628650" marR="0" lvl="0" indent="-285750" algn="l" defTabSz="914400" rtl="0" eaLnBrk="1" fontAlgn="base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Crucial measurements of TF RF performance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628650" marR="0" lvl="0" indent="-285750" algn="l" defTabSz="914400" rtl="0" eaLnBrk="1" fontAlgn="base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What is its 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</a:t>
            </a:r>
            <a:r>
              <a:rPr lang="en-GB" sz="1600" baseline="-25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?</a:t>
            </a:r>
          </a:p>
          <a:p>
            <a:pPr marL="628650" marR="0" lvl="0" indent="-285750" algn="l" defTabSz="914400" rtl="0" eaLnBrk="1" fontAlgn="base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628650" marR="0" lvl="0" indent="-285750" algn="l" defTabSz="914400" rtl="0" eaLnBrk="1" fontAlgn="base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8E925CB-35CB-BFB2-51E3-DCFB48261A2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14936" y="2788672"/>
            <a:ext cx="4268657" cy="32006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0" name="Arrow: Up 29">
            <a:extLst>
              <a:ext uri="{FF2B5EF4-FFF2-40B4-BE49-F238E27FC236}">
                <a16:creationId xmlns:a16="http://schemas.microsoft.com/office/drawing/2014/main" id="{7921FE29-D2FC-0FA7-491C-F3F0BC8CA90C}"/>
              </a:ext>
            </a:extLst>
          </p:cNvPr>
          <p:cNvSpPr/>
          <p:nvPr/>
        </p:nvSpPr>
        <p:spPr>
          <a:xfrm rot="3853213">
            <a:off x="8677238" y="3677229"/>
            <a:ext cx="389956" cy="2274763"/>
          </a:xfrm>
          <a:prstGeom prst="upArrow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937D36F2-0DEC-AEC5-397E-5CC8BB5C5208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0073" t="41555" r="13852" b="9333"/>
          <a:stretch/>
        </p:blipFill>
        <p:spPr>
          <a:xfrm>
            <a:off x="6366439" y="2906209"/>
            <a:ext cx="1543097" cy="14830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AF2D00A-9937-3B26-0B8F-D8AA0092C812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8959" r="8252" b="29874"/>
          <a:stretch/>
        </p:blipFill>
        <p:spPr>
          <a:xfrm>
            <a:off x="6293744" y="4623222"/>
            <a:ext cx="1794651" cy="12759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E2FD6352-C094-DFBA-3E22-F5FECC4E2AF2}"/>
              </a:ext>
            </a:extLst>
          </p:cNvPr>
          <p:cNvSpPr/>
          <p:nvPr/>
        </p:nvSpPr>
        <p:spPr>
          <a:xfrm>
            <a:off x="5874432" y="6122610"/>
            <a:ext cx="6043390" cy="31091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342900" marR="0" lvl="0" indent="0" algn="ctr" defTabSz="914400" rtl="0" eaLnBrk="1" fontAlgn="base" latinLnBrk="0" hangingPunct="1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Multiple sample tests per week</a:t>
            </a:r>
          </a:p>
        </p:txBody>
      </p:sp>
      <p:sp>
        <p:nvSpPr>
          <p:cNvPr id="34" name="ZoneTexte 16">
            <a:extLst>
              <a:ext uri="{FF2B5EF4-FFF2-40B4-BE49-F238E27FC236}">
                <a16:creationId xmlns:a16="http://schemas.microsoft.com/office/drawing/2014/main" id="{722294AB-3E5A-5672-0380-4659F94A5808}"/>
              </a:ext>
            </a:extLst>
          </p:cNvPr>
          <p:cNvSpPr txBox="1"/>
          <p:nvPr/>
        </p:nvSpPr>
        <p:spPr>
          <a:xfrm>
            <a:off x="8270560" y="2486111"/>
            <a:ext cx="2743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600" b="0" i="1" u="none" strike="noStrike" kern="1200" cap="none" spc="0" normalizeH="0" baseline="0" noProof="0" dirty="0">
                <a:ln>
                  <a:noFill/>
                </a:ln>
                <a:solidFill>
                  <a:srgbClr val="1E5DF8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7.8 GHz Choke Cavity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CEC1F70C-4C71-7CCE-6DB3-190056A14CD5}"/>
              </a:ext>
            </a:extLst>
          </p:cNvPr>
          <p:cNvSpPr/>
          <p:nvPr/>
        </p:nvSpPr>
        <p:spPr>
          <a:xfrm>
            <a:off x="3203341" y="6203863"/>
            <a:ext cx="2569934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2E2C6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Courtesy of L. Smith (</a:t>
            </a:r>
            <a:r>
              <a:rPr lang="en-GB" sz="1100" i="1" dirty="0">
                <a:solidFill>
                  <a:srgbClr val="2E2C61"/>
                </a:solidFill>
                <a:latin typeface="Calibri" panose="020F0502020204030204"/>
              </a:rPr>
              <a:t>STFC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2E2C6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), D. Turner (LU)</a:t>
            </a:r>
            <a:endParaRPr kumimoji="0" lang="en-GB" sz="1100" b="0" i="0" u="none" strike="noStrike" kern="1200" cap="none" spc="0" normalizeH="0" baseline="0" noProof="0" dirty="0">
              <a:ln>
                <a:noFill/>
              </a:ln>
              <a:solidFill>
                <a:srgbClr val="2E2C61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720916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7CFE44-8FBC-726B-C229-A21A867E12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D6B1157-E240-A501-AC08-305A5AD37584}"/>
              </a:ext>
            </a:extLst>
          </p:cNvPr>
          <p:cNvSpPr txBox="1"/>
          <p:nvPr/>
        </p:nvSpPr>
        <p:spPr>
          <a:xfrm>
            <a:off x="253709" y="147519"/>
            <a:ext cx="11684581" cy="76944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i="0" u="none" strike="noStrike" kern="1200" cap="none" spc="-150" normalizeH="0" baseline="0" noProof="0" dirty="0">
                <a:ln>
                  <a:noFill/>
                </a:ln>
                <a:solidFill>
                  <a:srgbClr val="2E2D6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Optimising Thin Film Deposition Parameters</a:t>
            </a:r>
            <a:endParaRPr kumimoji="0" lang="en-US" sz="4400" i="0" u="none" strike="noStrike" kern="1200" cap="none" spc="-150" normalizeH="0" baseline="0" noProof="0" dirty="0">
              <a:ln>
                <a:noFill/>
              </a:ln>
              <a:solidFill>
                <a:srgbClr val="2E2D62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5D0EF0B-EC81-D5F9-0FA4-25559B17CE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Daniel Seal | PAB Conference 2026 | 01.07.26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80808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CDC0318-5D9C-0F21-7B9B-AF6E78C7B2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BAAB195-B577-5546-8349-9DDA93B6129E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80808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26FDF35-58DD-09A8-29B8-55FA00A8B0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6899" y="1033492"/>
            <a:ext cx="5400331" cy="475162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949B0DD3-2FE4-4D98-C9DD-5B5A65297D5D}"/>
              </a:ext>
            </a:extLst>
          </p:cNvPr>
          <p:cNvSpPr txBox="1"/>
          <p:nvPr/>
        </p:nvSpPr>
        <p:spPr>
          <a:xfrm>
            <a:off x="723900" y="5640042"/>
            <a:ext cx="51206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RF surface resistance improves at lower power applied to the target cathode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93BB7C7-1E5D-1480-664D-B48132309B4B}"/>
              </a:ext>
            </a:extLst>
          </p:cNvPr>
          <p:cNvSpPr txBox="1"/>
          <p:nvPr/>
        </p:nvSpPr>
        <p:spPr>
          <a:xfrm>
            <a:off x="2644140" y="868519"/>
            <a:ext cx="51206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Nb</a:t>
            </a:r>
            <a:r>
              <a:rPr lang="en-GB" sz="1800" b="1" baseline="-25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GB" sz="18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Sn/Cu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9D27F34-E437-254C-1667-00B4610F8501}"/>
              </a:ext>
            </a:extLst>
          </p:cNvPr>
          <p:cNvSpPr txBox="1"/>
          <p:nvPr/>
        </p:nvSpPr>
        <p:spPr>
          <a:xfrm>
            <a:off x="6568440" y="5637077"/>
            <a:ext cx="524256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Deposition temperature is a critical parameter for Nb/Cu performance – optimal ~ 530 °C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E237995-064E-8623-AAAB-32A519B879D8}"/>
              </a:ext>
            </a:extLst>
          </p:cNvPr>
          <p:cNvGrpSpPr/>
          <p:nvPr/>
        </p:nvGrpSpPr>
        <p:grpSpPr>
          <a:xfrm>
            <a:off x="6347462" y="1122958"/>
            <a:ext cx="5120640" cy="4662163"/>
            <a:chOff x="6835140" y="894792"/>
            <a:chExt cx="4760250" cy="4475896"/>
          </a:xfrm>
        </p:grpSpPr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B830E37D-32F3-32ED-D5C0-48B80583E7C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50000"/>
            <a:stretch>
              <a:fillRect/>
            </a:stretch>
          </p:blipFill>
          <p:spPr>
            <a:xfrm>
              <a:off x="6835140" y="894792"/>
              <a:ext cx="4760250" cy="4475896"/>
            </a:xfrm>
            <a:prstGeom prst="rect">
              <a:avLst/>
            </a:prstGeom>
          </p:spPr>
        </p:pic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795543DD-CEDA-BB38-3221-170281598C9D}"/>
                </a:ext>
              </a:extLst>
            </p:cNvPr>
            <p:cNvSpPr/>
            <p:nvPr/>
          </p:nvSpPr>
          <p:spPr>
            <a:xfrm>
              <a:off x="6835140" y="4815840"/>
              <a:ext cx="563880" cy="50741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sp>
        <p:nvSpPr>
          <p:cNvPr id="28" name="TextBox 27">
            <a:extLst>
              <a:ext uri="{FF2B5EF4-FFF2-40B4-BE49-F238E27FC236}">
                <a16:creationId xmlns:a16="http://schemas.microsoft.com/office/drawing/2014/main" id="{E1F7321E-F737-CF70-917C-19BBA66B1A9E}"/>
              </a:ext>
            </a:extLst>
          </p:cNvPr>
          <p:cNvSpPr txBox="1"/>
          <p:nvPr/>
        </p:nvSpPr>
        <p:spPr>
          <a:xfrm>
            <a:off x="8775990" y="868519"/>
            <a:ext cx="51206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Nb/Cu</a:t>
            </a:r>
          </a:p>
        </p:txBody>
      </p:sp>
    </p:spTree>
    <p:extLst>
      <p:ext uri="{BB962C8B-B14F-4D97-AF65-F5344CB8AC3E}">
        <p14:creationId xmlns:p14="http://schemas.microsoft.com/office/powerpoint/2010/main" val="3447126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29E4296-2993-9708-F1AB-AB1832A7E7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805CE33D-7CBE-6974-B94D-E0834077C1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5938" y="387466"/>
            <a:ext cx="3774236" cy="150969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5CEE1CD-1836-2121-73AB-5AEFD173BFEC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624146" y="4127252"/>
            <a:ext cx="8567854" cy="273074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B6FC07D-3B7B-994D-7A38-27670316F946}"/>
              </a:ext>
            </a:extLst>
          </p:cNvPr>
          <p:cNvSpPr txBox="1"/>
          <p:nvPr/>
        </p:nvSpPr>
        <p:spPr>
          <a:xfrm>
            <a:off x="767637" y="2511088"/>
            <a:ext cx="7949643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i="0" u="none" strike="noStrike" kern="1200" cap="none" spc="-10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From Samples to Cavities</a:t>
            </a:r>
            <a:endParaRPr kumimoji="0" lang="en-US" sz="4800" i="0" u="none" strike="noStrike" kern="120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896714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E6E63A-2040-695E-C065-0536EB47DE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35AC6C3-EE82-0B98-BB99-F7B69D3618B0}"/>
              </a:ext>
            </a:extLst>
          </p:cNvPr>
          <p:cNvSpPr txBox="1"/>
          <p:nvPr/>
        </p:nvSpPr>
        <p:spPr>
          <a:xfrm>
            <a:off x="253709" y="169357"/>
            <a:ext cx="11684581" cy="76944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i="0" u="none" strike="noStrike" kern="1200" cap="none" spc="-150" normalizeH="0" baseline="0" noProof="0" dirty="0">
                <a:ln>
                  <a:noFill/>
                </a:ln>
                <a:solidFill>
                  <a:srgbClr val="2E2D6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6 GHz Split Cavity Development</a:t>
            </a:r>
            <a:endParaRPr kumimoji="0" lang="en-US" sz="4400" i="0" u="none" strike="noStrike" kern="1200" cap="none" spc="-150" normalizeH="0" baseline="0" noProof="0" dirty="0">
              <a:ln>
                <a:noFill/>
              </a:ln>
              <a:solidFill>
                <a:srgbClr val="2E2D62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2BBFFF7-22B2-4051-1161-017BB593E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Daniel Seal | PAB Conference 2026 | 01.07.26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80808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2EDCE06-D2AE-4B35-085B-9EDFF31ABB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BAAB195-B577-5546-8349-9DDA93B6129E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80808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91129FC-F223-9B6A-3FF7-E0E02706F9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3846" y="1168548"/>
            <a:ext cx="3527822" cy="469855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D2474E7-D111-3BDC-51B2-74EAFC1EB8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664" y="2806654"/>
            <a:ext cx="4684839" cy="3582524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F08B19D0-194D-C168-2EF2-B956365E6CCC}"/>
              </a:ext>
            </a:extLst>
          </p:cNvPr>
          <p:cNvSpPr/>
          <p:nvPr/>
        </p:nvSpPr>
        <p:spPr>
          <a:xfrm>
            <a:off x="220158" y="1038174"/>
            <a:ext cx="4931486" cy="2446824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628650" marR="0" lvl="0" indent="-285750" algn="l" defTabSz="914400" rtl="0" eaLnBrk="1" fontAlgn="base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How does a cavity behave on a curved surface</a:t>
            </a:r>
          </a:p>
          <a:p>
            <a:pPr marL="628650" marR="0" lvl="0" indent="-285750" algn="l" defTabSz="914400" rtl="0" eaLnBrk="1" fontAlgn="base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be deposited in a closed or open geometry</a:t>
            </a:r>
          </a:p>
          <a:p>
            <a:pPr marL="628650" marR="0" lvl="0" indent="-285750" algn="l" defTabSz="914400" rtl="0" eaLnBrk="1" fontAlgn="base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Visual inspections &amp; some surface analysis</a:t>
            </a:r>
          </a:p>
          <a:p>
            <a:pPr marL="628650" marR="0" lvl="0" indent="-285750" algn="l" defTabSz="914400" rtl="0" eaLnBrk="1" fontAlgn="base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Can be utilised for higher 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</a:t>
            </a:r>
            <a:r>
              <a:rPr kumimoji="0" lang="en-GB" sz="1600" b="0" i="0" u="none" strike="noStrike" kern="1200" cap="none" spc="0" normalizeH="0" baseline="-2500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materials</a:t>
            </a:r>
          </a:p>
          <a:p>
            <a:pPr marL="628650" marR="0" lvl="0" indent="-285750" algn="l" defTabSz="914400" rtl="0" eaLnBrk="1" fontAlgn="base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628650" marR="0" lvl="0" indent="-285750" algn="l" defTabSz="914400" rtl="0" eaLnBrk="1" fontAlgn="base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71BBAC5-789C-7688-9CA4-9545F79D4FB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10" t="9223" r="30477" b="15354"/>
          <a:stretch>
            <a:fillRect/>
          </a:stretch>
        </p:blipFill>
        <p:spPr>
          <a:xfrm rot="5400000">
            <a:off x="9696204" y="393153"/>
            <a:ext cx="1393681" cy="294447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9C1C2E5-7156-BE1E-1646-FBFBC409316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99" r="20715" b="21529"/>
          <a:stretch>
            <a:fillRect/>
          </a:stretch>
        </p:blipFill>
        <p:spPr>
          <a:xfrm rot="5400000">
            <a:off x="9635772" y="2135258"/>
            <a:ext cx="1560592" cy="299051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E334005-63B4-D966-A065-C35FE6C6E9B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76" t="21671" r="15749" b="30662"/>
          <a:stretch>
            <a:fillRect/>
          </a:stretch>
        </p:blipFill>
        <p:spPr>
          <a:xfrm rot="10800000">
            <a:off x="8920809" y="4752443"/>
            <a:ext cx="2990518" cy="113238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52E0AB8E-1057-B297-350D-ACD9151A1E94}"/>
              </a:ext>
            </a:extLst>
          </p:cNvPr>
          <p:cNvSpPr/>
          <p:nvPr/>
        </p:nvSpPr>
        <p:spPr>
          <a:xfrm>
            <a:off x="9125994" y="6094739"/>
            <a:ext cx="2387192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2E2C6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Courtesy of N. Leicester, D. Turner (</a:t>
            </a:r>
            <a:r>
              <a:rPr lang="en-GB" sz="1100" i="1" dirty="0">
                <a:solidFill>
                  <a:srgbClr val="2E2C61"/>
                </a:solidFill>
                <a:latin typeface="Calibri" panose="020F0502020204030204"/>
              </a:rPr>
              <a:t>LU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2E2C6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  <a:endParaRPr kumimoji="0" lang="en-GB" sz="1100" b="0" i="0" u="none" strike="noStrike" kern="1200" cap="none" spc="0" normalizeH="0" baseline="0" noProof="0" dirty="0">
              <a:ln>
                <a:noFill/>
              </a:ln>
              <a:solidFill>
                <a:srgbClr val="2E2C61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030156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39C137-43F5-2DA4-CA63-1BB7456C6E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7DDD20A-8D4E-066A-FCC5-F77D875AFFD4}"/>
              </a:ext>
            </a:extLst>
          </p:cNvPr>
          <p:cNvSpPr txBox="1"/>
          <p:nvPr/>
        </p:nvSpPr>
        <p:spPr>
          <a:xfrm>
            <a:off x="253709" y="125350"/>
            <a:ext cx="11684581" cy="76944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i="0" u="none" strike="noStrike" kern="1200" cap="none" spc="-150" normalizeH="0" baseline="0" noProof="0" dirty="0">
                <a:ln>
                  <a:noFill/>
                </a:ln>
                <a:solidFill>
                  <a:srgbClr val="2E2D6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Development of a 1.3 GHz Split Cavity</a:t>
            </a:r>
            <a:endParaRPr kumimoji="0" lang="en-US" sz="4400" i="0" u="none" strike="noStrike" kern="1200" cap="none" spc="-150" normalizeH="0" baseline="0" noProof="0" dirty="0">
              <a:ln>
                <a:noFill/>
              </a:ln>
              <a:solidFill>
                <a:srgbClr val="2E2D62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40F6B0D-EC30-5AC1-C998-6C3D8DB4D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Daniel Seal | PAB Conference 2026 | 01.07.26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80808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E7DCBFD-BB7D-803B-51B2-E9FDA4EDA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BAAB195-B577-5546-8349-9DDA93B6129E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80808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B3791E-99A6-D885-B1CE-EDE83054C7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3847" y="3708350"/>
            <a:ext cx="3256141" cy="244210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3CE95DE-22D8-A2D9-69FB-C94C8A8DC4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79165" y="1111489"/>
            <a:ext cx="3285506" cy="246413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6E7FBE5-4F11-A2B9-3F78-5ED0A871382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9915" t="13086" r="3501" b="7315"/>
          <a:stretch>
            <a:fillRect/>
          </a:stretch>
        </p:blipFill>
        <p:spPr>
          <a:xfrm>
            <a:off x="9067800" y="1111489"/>
            <a:ext cx="2510257" cy="499533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1B09A92-84A7-D0BB-AB64-5D6B1F831E92}"/>
              </a:ext>
            </a:extLst>
          </p:cNvPr>
          <p:cNvSpPr txBox="1"/>
          <p:nvPr/>
        </p:nvSpPr>
        <p:spPr>
          <a:xfrm>
            <a:off x="253709" y="1111489"/>
            <a:ext cx="4851284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RF design based on single-cell 1.3 GHz TESLA cavity split longitudinally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Cavity manufactured at STFC RAL Space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Aluminium and copper versions manufactured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Designed for testing in </a:t>
            </a:r>
            <a:r>
              <a:rPr lang="en-GB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LHe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-free cryostat</a:t>
            </a:r>
            <a:endParaRPr lang="en-GB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ECBDCEF-BB70-B0D5-0494-474EC6D72DF1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b="14610"/>
          <a:stretch>
            <a:fillRect/>
          </a:stretch>
        </p:blipFill>
        <p:spPr>
          <a:xfrm>
            <a:off x="667933" y="2926970"/>
            <a:ext cx="4054850" cy="3351142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60D0ED1-5B11-03A6-331C-8290542A67A8}"/>
              </a:ext>
            </a:extLst>
          </p:cNvPr>
          <p:cNvSpPr/>
          <p:nvPr/>
        </p:nvSpPr>
        <p:spPr>
          <a:xfrm>
            <a:off x="827836" y="6015915"/>
            <a:ext cx="2927404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2E2C6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Courtesy of M. </a:t>
            </a:r>
            <a:r>
              <a:rPr lang="en-GB" sz="1100" i="1" dirty="0">
                <a:solidFill>
                  <a:srgbClr val="2E2C61"/>
                </a:solidFill>
                <a:latin typeface="Calibri" panose="020F0502020204030204"/>
              </a:rPr>
              <a:t>Dissanayake </a:t>
            </a:r>
            <a:r>
              <a:rPr lang="en-GB" sz="1100" i="1" dirty="0" err="1">
                <a:solidFill>
                  <a:srgbClr val="2E2C61"/>
                </a:solidFill>
                <a:latin typeface="Calibri" panose="020F0502020204030204"/>
              </a:rPr>
              <a:t>Mudiyanselage</a:t>
            </a:r>
            <a:r>
              <a:rPr lang="en-GB" sz="1100" i="1" dirty="0">
                <a:solidFill>
                  <a:srgbClr val="2E2C61"/>
                </a:solidFill>
                <a:latin typeface="Calibri" panose="020F0502020204030204"/>
              </a:rPr>
              <a:t> 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2E2C6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</a:t>
            </a:r>
            <a:r>
              <a:rPr lang="en-GB" sz="1100" i="1" dirty="0">
                <a:solidFill>
                  <a:srgbClr val="2E2C61"/>
                </a:solidFill>
                <a:latin typeface="Calibri" panose="020F0502020204030204"/>
              </a:rPr>
              <a:t>LU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2E2C6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  <a:endParaRPr kumimoji="0" lang="en-GB" sz="1100" b="0" i="0" u="none" strike="noStrike" kern="1200" cap="none" spc="0" normalizeH="0" baseline="0" noProof="0" dirty="0">
              <a:ln>
                <a:noFill/>
              </a:ln>
              <a:solidFill>
                <a:srgbClr val="2E2C61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099827C-8A64-2D03-F677-AB43ED23B281}"/>
              </a:ext>
            </a:extLst>
          </p:cNvPr>
          <p:cNvSpPr/>
          <p:nvPr/>
        </p:nvSpPr>
        <p:spPr>
          <a:xfrm>
            <a:off x="5604174" y="6168315"/>
            <a:ext cx="2664512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2E2C6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Courtesy of L. Bushnell, M. Beardsley (STFC)</a:t>
            </a:r>
            <a:endParaRPr kumimoji="0" lang="en-GB" sz="1100" b="0" i="0" u="none" strike="noStrike" kern="1200" cap="none" spc="0" normalizeH="0" baseline="0" noProof="0" dirty="0">
              <a:ln>
                <a:noFill/>
              </a:ln>
              <a:solidFill>
                <a:srgbClr val="2E2C61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553929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D365B34-77EC-0CEE-31B2-0AF6CDEB70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83FADA7-744C-5C71-60C8-E31591DFD32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624146" y="4127252"/>
            <a:ext cx="8567854" cy="273074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506F5B9-C546-674B-7DC7-A8E01E11B72C}"/>
              </a:ext>
            </a:extLst>
          </p:cNvPr>
          <p:cNvSpPr txBox="1"/>
          <p:nvPr/>
        </p:nvSpPr>
        <p:spPr>
          <a:xfrm>
            <a:off x="767637" y="2511088"/>
            <a:ext cx="7949643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i="0" u="none" strike="noStrike" kern="1200" cap="none" spc="-10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1.3 GHz Cavity Depositions</a:t>
            </a:r>
            <a:endParaRPr kumimoji="0" lang="en-US" sz="4800" i="0" u="none" strike="noStrike" kern="120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A1186F2-1295-8F66-0924-DEBCD583FD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pPr/>
              <a:t>15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7479460-2B62-48DA-E795-E3C49BC7A1C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5938" y="391699"/>
            <a:ext cx="3774236" cy="1509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17342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4944C3-0B97-ED53-CFBD-7D3CD1B3FA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181F440-5613-4557-9A32-EF5732F353E8}"/>
              </a:ext>
            </a:extLst>
          </p:cNvPr>
          <p:cNvSpPr txBox="1"/>
          <p:nvPr/>
        </p:nvSpPr>
        <p:spPr>
          <a:xfrm>
            <a:off x="253709" y="108242"/>
            <a:ext cx="11684581" cy="76944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i="0" u="none" strike="noStrike" kern="1200" cap="none" spc="-150" normalizeH="0" baseline="0" noProof="0" dirty="0">
                <a:ln>
                  <a:noFill/>
                </a:ln>
                <a:solidFill>
                  <a:srgbClr val="2E2D6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First Nb</a:t>
            </a:r>
            <a:r>
              <a:rPr kumimoji="0" lang="en-GB" sz="4400" i="0" u="none" strike="noStrike" kern="1200" cap="none" spc="-150" normalizeH="0" baseline="-25000" noProof="0" dirty="0">
                <a:ln>
                  <a:noFill/>
                </a:ln>
                <a:solidFill>
                  <a:srgbClr val="2E2D6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3</a:t>
            </a:r>
            <a:r>
              <a:rPr kumimoji="0" lang="en-GB" sz="4400" i="0" u="none" strike="noStrike" kern="1200" cap="none" spc="-150" normalizeH="0" baseline="0" noProof="0" dirty="0">
                <a:ln>
                  <a:noFill/>
                </a:ln>
                <a:solidFill>
                  <a:srgbClr val="2E2D6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Sn-Coated 1.3 GHz Cavity</a:t>
            </a:r>
            <a:endParaRPr kumimoji="0" lang="en-US" sz="4400" i="0" u="none" strike="noStrike" kern="1200" cap="none" spc="-150" normalizeH="0" baseline="0" noProof="0" dirty="0">
              <a:ln>
                <a:noFill/>
              </a:ln>
              <a:solidFill>
                <a:srgbClr val="2E2D62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B5F40F6-8EF4-AF1C-79F4-06E2F367E0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Daniel Seal | PAB Conference 2026 | 01.07.26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80808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F83C7AC-362E-84C4-9A60-68B9B20E1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BAAB195-B577-5546-8349-9DDA93B6129E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80808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5AC77F-54B9-5D82-6235-64A157A8D8A4}"/>
              </a:ext>
            </a:extLst>
          </p:cNvPr>
          <p:cNvSpPr txBox="1"/>
          <p:nvPr/>
        </p:nvSpPr>
        <p:spPr>
          <a:xfrm>
            <a:off x="293341" y="815550"/>
            <a:ext cx="6613656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cylindrical Nb</a:t>
            </a:r>
            <a:r>
              <a:rPr lang="en-GB" sz="1800" baseline="-25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Sn target exists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trial facility developed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2 x planar Nb</a:t>
            </a:r>
            <a:r>
              <a:rPr lang="en-GB" baseline="-25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Sn magnetrons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Heating up to 650 °C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First run using deposition parameters established on planar samples</a:t>
            </a:r>
            <a:endParaRPr lang="en-GB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object 6">
            <a:extLst>
              <a:ext uri="{FF2B5EF4-FFF2-40B4-BE49-F238E27FC236}">
                <a16:creationId xmlns:a16="http://schemas.microsoft.com/office/drawing/2014/main" id="{C41B7CAA-1CFC-001C-70CF-9DCF87D54B82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982019" y="510070"/>
            <a:ext cx="2982799" cy="5296533"/>
          </a:xfrm>
          <a:prstGeom prst="rect">
            <a:avLst/>
          </a:prstGeom>
        </p:spPr>
      </p:pic>
      <p:pic>
        <p:nvPicPr>
          <p:cNvPr id="7" name="Picture 6" descr="A top view of a machine&#10;&#10;AI-generated content may be incorrect.">
            <a:extLst>
              <a:ext uri="{FF2B5EF4-FFF2-40B4-BE49-F238E27FC236}">
                <a16:creationId xmlns:a16="http://schemas.microsoft.com/office/drawing/2014/main" id="{C83210D6-5F95-1505-4914-A7439B0B78C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9127" t="32636" r="38860" b="38903"/>
          <a:stretch>
            <a:fillRect/>
          </a:stretch>
        </p:blipFill>
        <p:spPr>
          <a:xfrm rot="5400000">
            <a:off x="6410242" y="2783955"/>
            <a:ext cx="2646949" cy="1507958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DB27AE5-9349-BE20-CC06-0929D756922A}"/>
              </a:ext>
            </a:extLst>
          </p:cNvPr>
          <p:cNvCxnSpPr>
            <a:cxnSpLocks/>
          </p:cNvCxnSpPr>
          <p:nvPr/>
        </p:nvCxnSpPr>
        <p:spPr>
          <a:xfrm flipH="1" flipV="1">
            <a:off x="8487696" y="2214459"/>
            <a:ext cx="1985722" cy="943877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46E6B77-3BE2-B909-012B-8F51000B6094}"/>
              </a:ext>
            </a:extLst>
          </p:cNvPr>
          <p:cNvCxnSpPr>
            <a:cxnSpLocks/>
          </p:cNvCxnSpPr>
          <p:nvPr/>
        </p:nvCxnSpPr>
        <p:spPr>
          <a:xfrm flipH="1">
            <a:off x="8487696" y="4676630"/>
            <a:ext cx="1985722" cy="184779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>
            <a:extLst>
              <a:ext uri="{FF2B5EF4-FFF2-40B4-BE49-F238E27FC236}">
                <a16:creationId xmlns:a16="http://schemas.microsoft.com/office/drawing/2014/main" id="{74080355-BC21-E035-91FF-47B21D8FE9E5}"/>
              </a:ext>
            </a:extLst>
          </p:cNvPr>
          <p:cNvSpPr/>
          <p:nvPr/>
        </p:nvSpPr>
        <p:spPr>
          <a:xfrm>
            <a:off x="9690855" y="3158336"/>
            <a:ext cx="1732545" cy="1534896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5FCD2045-6259-D370-F22A-93BF8605A2F9}"/>
              </a:ext>
            </a:extLst>
          </p:cNvPr>
          <p:cNvCxnSpPr>
            <a:cxnSpLocks/>
          </p:cNvCxnSpPr>
          <p:nvPr/>
        </p:nvCxnSpPr>
        <p:spPr>
          <a:xfrm>
            <a:off x="7402079" y="1813674"/>
            <a:ext cx="221092" cy="400785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A46C76AA-FC47-AF06-ADCF-860062DF2D04}"/>
              </a:ext>
            </a:extLst>
          </p:cNvPr>
          <p:cNvSpPr txBox="1"/>
          <p:nvPr/>
        </p:nvSpPr>
        <p:spPr>
          <a:xfrm>
            <a:off x="6661000" y="1531066"/>
            <a:ext cx="149688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Planar magnetron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785B022-F1C0-2A7D-1DAD-E4161A5CBB42}"/>
              </a:ext>
            </a:extLst>
          </p:cNvPr>
          <p:cNvSpPr txBox="1"/>
          <p:nvPr/>
        </p:nvSpPr>
        <p:spPr>
          <a:xfrm>
            <a:off x="6182902" y="5144699"/>
            <a:ext cx="27444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Cavity supported by heating stage, </a:t>
            </a:r>
            <a:br>
              <a:rPr lang="en-GB" sz="1400" dirty="0"/>
            </a:br>
            <a:r>
              <a:rPr lang="en-GB" sz="1400" dirty="0"/>
              <a:t>in the central chamber.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78797085-E1E0-3A52-3F9C-F089D59281F1}"/>
              </a:ext>
            </a:extLst>
          </p:cNvPr>
          <p:cNvCxnSpPr>
            <a:cxnSpLocks/>
          </p:cNvCxnSpPr>
          <p:nvPr/>
        </p:nvCxnSpPr>
        <p:spPr>
          <a:xfrm flipV="1">
            <a:off x="7026869" y="4123737"/>
            <a:ext cx="221092" cy="1020962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3" descr="A close-up of a metal device&#10;&#10;AI-generated content may be incorrect.">
            <a:extLst>
              <a:ext uri="{FF2B5EF4-FFF2-40B4-BE49-F238E27FC236}">
                <a16:creationId xmlns:a16="http://schemas.microsoft.com/office/drawing/2014/main" id="{A118AD07-625C-B402-9816-F7829FF9AB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779" t="8643" r="38779" b="11311"/>
          <a:stretch>
            <a:fillRect/>
          </a:stretch>
        </p:blipFill>
        <p:spPr bwMode="auto">
          <a:xfrm>
            <a:off x="5027580" y="2080270"/>
            <a:ext cx="1908632" cy="30124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DFB6C3F7-D593-D87F-0ABD-A1C3EEF29F96}"/>
              </a:ext>
            </a:extLst>
          </p:cNvPr>
          <p:cNvSpPr txBox="1"/>
          <p:nvPr/>
        </p:nvSpPr>
        <p:spPr>
          <a:xfrm>
            <a:off x="4316343" y="6094860"/>
            <a:ext cx="66136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Successful trial run of first Nb</a:t>
            </a:r>
            <a:r>
              <a:rPr lang="en-GB" sz="1800" b="1" baseline="-25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GB" sz="18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Sn/Nb 1.3 GHz Cavity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48D49CAB-7F29-DDDD-6A7F-45ED41EB986E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082" y="4307928"/>
            <a:ext cx="2300094" cy="1725071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DE00DA9F-BDA8-9CC4-D1FE-C252A9FD9E81}"/>
              </a:ext>
            </a:extLst>
          </p:cNvPr>
          <p:cNvSpPr txBox="1"/>
          <p:nvPr/>
        </p:nvSpPr>
        <p:spPr>
          <a:xfrm>
            <a:off x="393532" y="5312829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Nb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9AF6CE7-30E4-CB2E-C643-A880A8DA7D52}"/>
              </a:ext>
            </a:extLst>
          </p:cNvPr>
          <p:cNvSpPr txBox="1"/>
          <p:nvPr/>
        </p:nvSpPr>
        <p:spPr>
          <a:xfrm>
            <a:off x="393532" y="4943972"/>
            <a:ext cx="8272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Nb</a:t>
            </a:r>
            <a:r>
              <a:rPr lang="en-GB" baseline="-25000" dirty="0"/>
              <a:t>3</a:t>
            </a:r>
            <a:r>
              <a:rPr lang="en-GB" dirty="0"/>
              <a:t>Sn</a:t>
            </a:r>
          </a:p>
        </p:txBody>
      </p:sp>
      <p:pic>
        <p:nvPicPr>
          <p:cNvPr id="22" name="Picture 21" descr="A large metal machine with a pipe&#10;&#10;AI-generated content may be incorrect.">
            <a:extLst>
              <a:ext uri="{FF2B5EF4-FFF2-40B4-BE49-F238E27FC236}">
                <a16:creationId xmlns:a16="http://schemas.microsoft.com/office/drawing/2014/main" id="{4CF99217-8066-6400-E8E8-B791C69906E7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7069" t="10607" r="27298" b="1991"/>
          <a:stretch>
            <a:fillRect/>
          </a:stretch>
        </p:blipFill>
        <p:spPr>
          <a:xfrm>
            <a:off x="3315263" y="2080270"/>
            <a:ext cx="1558589" cy="3964749"/>
          </a:xfrm>
          <a:prstGeom prst="rect">
            <a:avLst/>
          </a:prstGeom>
        </p:spPr>
      </p:pic>
      <p:pic>
        <p:nvPicPr>
          <p:cNvPr id="23" name="Picture 2" descr="A close up of a circular object&#10;&#10;AI-generated content may be incorrect.">
            <a:extLst>
              <a:ext uri="{FF2B5EF4-FFF2-40B4-BE49-F238E27FC236}">
                <a16:creationId xmlns:a16="http://schemas.microsoft.com/office/drawing/2014/main" id="{9667C84E-78C2-6BB5-FF95-925ECC991C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705594" y="2050062"/>
            <a:ext cx="1725070" cy="2300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847CD481-54D8-13E3-A0D2-0B4B4AEB22D6}"/>
              </a:ext>
            </a:extLst>
          </p:cNvPr>
          <p:cNvSpPr/>
          <p:nvPr/>
        </p:nvSpPr>
        <p:spPr>
          <a:xfrm>
            <a:off x="8837393" y="5852561"/>
            <a:ext cx="3272050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2E2C6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Courtesy of C. Benjamin, R. Valizadeh, J. Conlon (</a:t>
            </a:r>
            <a:r>
              <a:rPr lang="en-GB" sz="1100" i="1" dirty="0">
                <a:solidFill>
                  <a:srgbClr val="2E2C61"/>
                </a:solidFill>
                <a:latin typeface="Calibri" panose="020F0502020204030204"/>
              </a:rPr>
              <a:t>STFC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2E2C6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  <a:endParaRPr kumimoji="0" lang="en-GB" sz="1100" b="0" i="0" u="none" strike="noStrike" kern="1200" cap="none" spc="0" normalizeH="0" baseline="0" noProof="0" dirty="0">
              <a:ln>
                <a:noFill/>
              </a:ln>
              <a:solidFill>
                <a:srgbClr val="2E2C61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450534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E75794-F40E-7AE3-E925-E28DF8F967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55AE19D-0D3C-805B-EE1B-F1E6BDB928A8}"/>
              </a:ext>
            </a:extLst>
          </p:cNvPr>
          <p:cNvSpPr txBox="1"/>
          <p:nvPr/>
        </p:nvSpPr>
        <p:spPr>
          <a:xfrm>
            <a:off x="253709" y="125350"/>
            <a:ext cx="11684581" cy="76944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i="0" u="none" strike="noStrike" kern="1200" cap="none" spc="-150" normalizeH="0" baseline="0" noProof="0" dirty="0">
                <a:ln>
                  <a:noFill/>
                </a:ln>
                <a:solidFill>
                  <a:srgbClr val="2E2D6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 New Dedicated </a:t>
            </a:r>
            <a:r>
              <a:rPr lang="en-GB" sz="4400" spc="-150" dirty="0">
                <a:solidFill>
                  <a:srgbClr val="2E2D6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kumimoji="0" lang="en-GB" sz="4400" i="0" u="none" strike="noStrike" kern="1200" cap="none" spc="-150" normalizeH="0" baseline="0" noProof="0" dirty="0" err="1">
                <a:ln>
                  <a:noFill/>
                </a:ln>
                <a:solidFill>
                  <a:srgbClr val="2E2D6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avity</a:t>
            </a:r>
            <a:r>
              <a:rPr kumimoji="0" lang="en-GB" sz="4400" i="0" u="none" strike="noStrike" kern="1200" cap="none" spc="-150" normalizeH="0" baseline="0" noProof="0" dirty="0">
                <a:ln>
                  <a:noFill/>
                </a:ln>
                <a:solidFill>
                  <a:srgbClr val="2E2D6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Deposition </a:t>
            </a:r>
            <a:r>
              <a:rPr lang="en-GB" sz="4400" spc="-150" dirty="0">
                <a:solidFill>
                  <a:srgbClr val="2E2D6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kumimoji="0" lang="en-GB" sz="4400" i="0" u="none" strike="noStrike" kern="1200" cap="none" spc="-150" normalizeH="0" baseline="0" noProof="0" dirty="0" err="1">
                <a:ln>
                  <a:noFill/>
                </a:ln>
                <a:solidFill>
                  <a:srgbClr val="2E2D6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acility</a:t>
            </a:r>
            <a:r>
              <a:rPr kumimoji="0" lang="en-GB" sz="4400" i="0" u="none" strike="noStrike" kern="1200" cap="none" spc="-150" normalizeH="0" baseline="0" noProof="0" dirty="0">
                <a:ln>
                  <a:noFill/>
                </a:ln>
                <a:solidFill>
                  <a:srgbClr val="2E2D6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endParaRPr kumimoji="0" lang="en-US" sz="4400" i="0" u="none" strike="noStrike" kern="1200" cap="none" spc="-150" normalizeH="0" baseline="0" noProof="0" dirty="0">
              <a:ln>
                <a:noFill/>
              </a:ln>
              <a:solidFill>
                <a:srgbClr val="2E2D62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F13B720-C245-39EF-1023-68A19C2A2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Daniel Seal | PAB Conference 2026 | 01.07.26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80808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755EE41-95EC-059F-96E9-983D9EB038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BAAB195-B577-5546-8349-9DDA93B6129E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80808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8210A1C-B6EA-1645-1B92-91BEE44AFD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60486" y="946331"/>
            <a:ext cx="3137132" cy="1825062"/>
          </a:xfrm>
          <a:prstGeom prst="rect">
            <a:avLst/>
          </a:prstGeom>
          <a:ln>
            <a:noFill/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BE5BAA1-5C08-D7FA-DAB3-C67539E9314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6046"/>
          <a:stretch>
            <a:fillRect/>
          </a:stretch>
        </p:blipFill>
        <p:spPr>
          <a:xfrm>
            <a:off x="4950025" y="3150825"/>
            <a:ext cx="6392232" cy="307810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FF7DE27-EE85-BC02-C1C7-F6281A7785ED}"/>
              </a:ext>
            </a:extLst>
          </p:cNvPr>
          <p:cNvSpPr txBox="1"/>
          <p:nvPr/>
        </p:nvSpPr>
        <p:spPr>
          <a:xfrm>
            <a:off x="5292680" y="2750945"/>
            <a:ext cx="25909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Cu mock cavity segments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F0E5AC9-05E7-1DE3-BDC5-0448F12BB538}"/>
              </a:ext>
            </a:extLst>
          </p:cNvPr>
          <p:cNvSpPr txBox="1"/>
          <p:nvPr/>
        </p:nvSpPr>
        <p:spPr>
          <a:xfrm>
            <a:off x="8510482" y="2771393"/>
            <a:ext cx="26336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Nb Cylindrical Magnetron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40B59936-67E3-D428-312A-DAF449DDB009}"/>
              </a:ext>
            </a:extLst>
          </p:cNvPr>
          <p:cNvCxnSpPr>
            <a:cxnSpLocks/>
          </p:cNvCxnSpPr>
          <p:nvPr/>
        </p:nvCxnSpPr>
        <p:spPr>
          <a:xfrm>
            <a:off x="6200274" y="3200400"/>
            <a:ext cx="406745" cy="733539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8A18D36A-586A-C311-D8E3-9367CE4C51CD}"/>
              </a:ext>
            </a:extLst>
          </p:cNvPr>
          <p:cNvCxnSpPr>
            <a:cxnSpLocks/>
          </p:cNvCxnSpPr>
          <p:nvPr/>
        </p:nvCxnSpPr>
        <p:spPr>
          <a:xfrm>
            <a:off x="9569116" y="3150825"/>
            <a:ext cx="508690" cy="1529582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Picture 16">
            <a:extLst>
              <a:ext uri="{FF2B5EF4-FFF2-40B4-BE49-F238E27FC236}">
                <a16:creationId xmlns:a16="http://schemas.microsoft.com/office/drawing/2014/main" id="{AAFA7474-AC0A-769B-8C52-41851FA59CD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0101" t="4102" r="14837" b="16717"/>
          <a:stretch>
            <a:fillRect/>
          </a:stretch>
        </p:blipFill>
        <p:spPr>
          <a:xfrm>
            <a:off x="558948" y="3141354"/>
            <a:ext cx="3875544" cy="307810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02EE800B-8EA2-1462-3092-B09B41D467C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5616" r="16206" b="15971"/>
          <a:stretch>
            <a:fillRect/>
          </a:stretch>
        </p:blipFill>
        <p:spPr>
          <a:xfrm>
            <a:off x="5469290" y="894791"/>
            <a:ext cx="2050524" cy="1902873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E4C0A17D-AA06-B24D-5F4A-91F2AB22B4D8}"/>
              </a:ext>
            </a:extLst>
          </p:cNvPr>
          <p:cNvSpPr txBox="1"/>
          <p:nvPr/>
        </p:nvSpPr>
        <p:spPr>
          <a:xfrm>
            <a:off x="321481" y="974576"/>
            <a:ext cx="5064226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new facility is currently being developed in ISO 6 cleanroom.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dedicated facility for single and two-cell  1.3 GHz cavities with fully integrated heating stage.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Initial tests with Nb cylindrical target and mock Cu cavities</a:t>
            </a:r>
            <a:endParaRPr lang="en-GB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0125188-768A-019A-CD0C-9428656E0B27}"/>
              </a:ext>
            </a:extLst>
          </p:cNvPr>
          <p:cNvSpPr/>
          <p:nvPr/>
        </p:nvSpPr>
        <p:spPr>
          <a:xfrm>
            <a:off x="8187436" y="6211552"/>
            <a:ext cx="3272050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2E2C6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Courtesy of C. Benjamin, R. Valizadeh, J. Conlon (</a:t>
            </a:r>
            <a:r>
              <a:rPr lang="en-GB" sz="1100" i="1" dirty="0">
                <a:solidFill>
                  <a:srgbClr val="2E2C61"/>
                </a:solidFill>
                <a:latin typeface="Calibri" panose="020F0502020204030204"/>
              </a:rPr>
              <a:t>STFC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2E2C6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  <a:endParaRPr kumimoji="0" lang="en-GB" sz="1100" b="0" i="0" u="none" strike="noStrike" kern="1200" cap="none" spc="0" normalizeH="0" baseline="0" noProof="0" dirty="0">
              <a:ln>
                <a:noFill/>
              </a:ln>
              <a:solidFill>
                <a:srgbClr val="2E2C61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574915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CACB1DB-0E3D-556C-0757-129B6821A1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46B5D8-E198-48B9-ECA1-7B8051F58B7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624146" y="4127252"/>
            <a:ext cx="8567854" cy="273074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48A1AC-2018-123D-719E-C416A60C0FCB}"/>
              </a:ext>
            </a:extLst>
          </p:cNvPr>
          <p:cNvSpPr txBox="1"/>
          <p:nvPr/>
        </p:nvSpPr>
        <p:spPr>
          <a:xfrm>
            <a:off x="767637" y="2384813"/>
            <a:ext cx="7615444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lvl="0" indent="-285750">
              <a:spcAft>
                <a:spcPts val="200"/>
              </a:spcAft>
              <a:defRPr/>
            </a:pPr>
            <a:r>
              <a:rPr lang="en-US" sz="4800" spc="-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1.3 GHz Cavity Testing</a:t>
            </a:r>
            <a:endParaRPr lang="en-US" sz="4800" dirty="0">
              <a:solidFill>
                <a:srgbClr val="0000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7F54B-5A79-009B-D335-557EF9CC04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pPr/>
              <a:t>18</a:t>
            </a:fld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66AFBCC-B349-6CEC-3D82-964C7D5DE6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5938" y="419398"/>
            <a:ext cx="3774236" cy="1509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29981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121BF9D-7312-D146-A098-1393906DE9CF}"/>
              </a:ext>
            </a:extLst>
          </p:cNvPr>
          <p:cNvSpPr txBox="1"/>
          <p:nvPr/>
        </p:nvSpPr>
        <p:spPr>
          <a:xfrm>
            <a:off x="253709" y="139180"/>
            <a:ext cx="11684581" cy="76944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sz="4400" spc="-150" dirty="0">
                <a:solidFill>
                  <a:srgbClr val="2E2D6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SRF Testing Facilities 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ECA2DC3-0F04-3145-CFF4-59DBD89E21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5565669-15CA-E8B2-727C-AED2F6428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19</a:t>
            </a:fld>
            <a:endParaRPr lang="en-US"/>
          </a:p>
        </p:txBody>
      </p:sp>
      <p:pic>
        <p:nvPicPr>
          <p:cNvPr id="12" name="Picture 11" descr="A large white box in a room&#10;&#10;Description automatically generated">
            <a:extLst>
              <a:ext uri="{FF2B5EF4-FFF2-40B4-BE49-F238E27FC236}">
                <a16:creationId xmlns:a16="http://schemas.microsoft.com/office/drawing/2014/main" id="{B7E15137-FB1C-A7BF-0382-A6024A9841E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671" r="15879"/>
          <a:stretch/>
        </p:blipFill>
        <p:spPr>
          <a:xfrm rot="5400000">
            <a:off x="495175" y="1720365"/>
            <a:ext cx="4279907" cy="341726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D2E32E8-C80D-7352-5706-4EF22AF5A12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2894" y="1360356"/>
            <a:ext cx="6018872" cy="4137287"/>
          </a:xfrm>
          <a:prstGeom prst="rect">
            <a:avLst/>
          </a:prstGeom>
        </p:spPr>
      </p:pic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6E05E003-07D7-D231-E6C3-2B8FA4DEE580}"/>
              </a:ext>
            </a:extLst>
          </p:cNvPr>
          <p:cNvSpPr txBox="1">
            <a:spLocks/>
          </p:cNvSpPr>
          <p:nvPr/>
        </p:nvSpPr>
        <p:spPr>
          <a:xfrm>
            <a:off x="1801200" y="931902"/>
            <a:ext cx="1692211" cy="349809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Arial"/>
              <a:buChar char="•"/>
              <a:defRPr sz="2800" kern="1200">
                <a:solidFill>
                  <a:schemeClr val="tx1"/>
                </a:solidFill>
                <a:latin typeface="Montserrat" panose="00000500000000000000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Arial"/>
              <a:buChar char="•"/>
              <a:defRPr sz="2400" kern="1200">
                <a:solidFill>
                  <a:schemeClr val="tx1"/>
                </a:solidFill>
                <a:latin typeface="Montserrat" panose="00000500000000000000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Arial"/>
              <a:buChar char="•"/>
              <a:defRPr sz="2000" kern="1200">
                <a:solidFill>
                  <a:schemeClr val="tx1"/>
                </a:solidFill>
                <a:latin typeface="Montserrat" panose="00000500000000000000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Arial"/>
              <a:buChar char="•"/>
              <a:defRPr sz="1800" kern="1200">
                <a:solidFill>
                  <a:schemeClr val="tx1"/>
                </a:solidFill>
                <a:latin typeface="Montserrat" panose="00000500000000000000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Arial"/>
              <a:buChar char="•"/>
              <a:defRPr sz="1800" kern="1200">
                <a:solidFill>
                  <a:schemeClr val="tx1"/>
                </a:solidFill>
                <a:latin typeface="Montserrat" panose="00000500000000000000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8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 RF Bunker</a:t>
            </a:r>
            <a:endParaRPr lang="en-GB" sz="1600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>
              <a:buFontTx/>
              <a:buChar char="-"/>
            </a:pPr>
            <a:endParaRPr lang="en-GB" sz="1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30E6CF8B-E6FB-EC27-3DEA-127780284ABA}"/>
              </a:ext>
            </a:extLst>
          </p:cNvPr>
          <p:cNvSpPr txBox="1">
            <a:spLocks/>
          </p:cNvSpPr>
          <p:nvPr/>
        </p:nvSpPr>
        <p:spPr>
          <a:xfrm>
            <a:off x="7701257" y="938097"/>
            <a:ext cx="1692211" cy="349809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Arial"/>
              <a:buChar char="•"/>
              <a:defRPr sz="2800" kern="1200">
                <a:solidFill>
                  <a:schemeClr val="tx1"/>
                </a:solidFill>
                <a:latin typeface="Montserrat" panose="00000500000000000000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Arial"/>
              <a:buChar char="•"/>
              <a:defRPr sz="2400" kern="1200">
                <a:solidFill>
                  <a:schemeClr val="tx1"/>
                </a:solidFill>
                <a:latin typeface="Montserrat" panose="00000500000000000000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Arial"/>
              <a:buChar char="•"/>
              <a:defRPr sz="2000" kern="1200">
                <a:solidFill>
                  <a:schemeClr val="tx1"/>
                </a:solidFill>
                <a:latin typeface="Montserrat" panose="00000500000000000000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Arial"/>
              <a:buChar char="•"/>
              <a:defRPr sz="1800" kern="1200">
                <a:solidFill>
                  <a:schemeClr val="tx1"/>
                </a:solidFill>
                <a:latin typeface="Montserrat" panose="00000500000000000000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Arial"/>
              <a:buChar char="•"/>
              <a:defRPr sz="1800" kern="1200">
                <a:solidFill>
                  <a:schemeClr val="tx1"/>
                </a:solidFill>
                <a:latin typeface="Montserrat" panose="00000500000000000000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800" b="1" i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SuRF</a:t>
            </a:r>
            <a:r>
              <a:rPr lang="en-GB" sz="18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Lab</a:t>
            </a:r>
            <a:endParaRPr lang="en-GB" sz="1600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>
              <a:buFontTx/>
              <a:buChar char="-"/>
            </a:pPr>
            <a:endParaRPr lang="en-GB" sz="1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4032FFD-67AA-F0AF-A016-2D808D4E200D}"/>
              </a:ext>
            </a:extLst>
          </p:cNvPr>
          <p:cNvSpPr txBox="1"/>
          <p:nvPr/>
        </p:nvSpPr>
        <p:spPr>
          <a:xfrm>
            <a:off x="878636" y="5704114"/>
            <a:ext cx="3512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Low power testing with cryocoolers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038219B-4B2E-8F29-9B3B-0E4BCAC196E1}"/>
              </a:ext>
            </a:extLst>
          </p:cNvPr>
          <p:cNvSpPr txBox="1"/>
          <p:nvPr/>
        </p:nvSpPr>
        <p:spPr>
          <a:xfrm>
            <a:off x="6345586" y="5674768"/>
            <a:ext cx="40111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High power testing with </a:t>
            </a:r>
            <a:r>
              <a:rPr lang="en-GB" dirty="0" err="1"/>
              <a:t>LHe</a:t>
            </a:r>
            <a:r>
              <a:rPr lang="en-GB" dirty="0"/>
              <a:t> – including cleanroom &amp; HPR infrastructure</a:t>
            </a:r>
          </a:p>
        </p:txBody>
      </p:sp>
    </p:spTree>
    <p:extLst>
      <p:ext uri="{BB962C8B-B14F-4D97-AF65-F5344CB8AC3E}">
        <p14:creationId xmlns:p14="http://schemas.microsoft.com/office/powerpoint/2010/main" val="35914326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639CD5-14C4-6F30-37C5-56CD441E84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0F04056-06F8-6320-C084-CC4DE80FC8A0}"/>
              </a:ext>
            </a:extLst>
          </p:cNvPr>
          <p:cNvSpPr txBox="1"/>
          <p:nvPr/>
        </p:nvSpPr>
        <p:spPr>
          <a:xfrm>
            <a:off x="253709" y="280129"/>
            <a:ext cx="11684581" cy="70788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sz="4000" spc="-150" dirty="0">
                <a:latin typeface="Arial" panose="020B0604020202020204" pitchFamily="34" charset="0"/>
                <a:cs typeface="Arial" panose="020B0604020202020204" pitchFamily="34" charset="0"/>
              </a:rPr>
              <a:t>A High-Throughput Cryogenic RF Test Facility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DC64170-BD66-AE0D-23AF-4DEA0BF5C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67800" y="63563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600" kern="1200">
                <a:solidFill>
                  <a:srgbClr val="080808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BAAB195-B577-5546-8349-9DDA93B6129E}" type="slidenum">
              <a:rPr lang="en-US" smtClean="0"/>
              <a:pPr/>
              <a:t>20</a:t>
            </a:fld>
            <a:endParaRPr lang="en-US"/>
          </a:p>
        </p:txBody>
      </p:sp>
      <p:pic>
        <p:nvPicPr>
          <p:cNvPr id="7" name="Picture 4" descr="Image preview">
            <a:extLst>
              <a:ext uri="{FF2B5EF4-FFF2-40B4-BE49-F238E27FC236}">
                <a16:creationId xmlns:a16="http://schemas.microsoft.com/office/drawing/2014/main" id="{4DA31618-CC99-512F-CB06-520E55A9EF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6580" y="1430371"/>
            <a:ext cx="1975300" cy="4275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A close-up of a machine&#10;&#10;Description automatically generated">
            <a:extLst>
              <a:ext uri="{FF2B5EF4-FFF2-40B4-BE49-F238E27FC236}">
                <a16:creationId xmlns:a16="http://schemas.microsoft.com/office/drawing/2014/main" id="{CF4E20A8-3402-882D-E51E-13539AAE26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5662569" y="2395089"/>
            <a:ext cx="4463148" cy="251052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5C39174-8D76-ED76-45E0-29F9E4DE455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8120" y="1399904"/>
            <a:ext cx="2053086" cy="4444109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4F19A59-1BCC-5B26-26D7-0A7E80A62F82}"/>
              </a:ext>
            </a:extLst>
          </p:cNvPr>
          <p:cNvSpPr/>
          <p:nvPr/>
        </p:nvSpPr>
        <p:spPr>
          <a:xfrm>
            <a:off x="106773" y="5810810"/>
            <a:ext cx="1879476" cy="54553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Mounted 1.3 GHz cavity &amp; heat link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CD7900C-8A4D-F6BC-9C63-59A69C3354D6}"/>
              </a:ext>
            </a:extLst>
          </p:cNvPr>
          <p:cNvSpPr/>
          <p:nvPr/>
        </p:nvSpPr>
        <p:spPr>
          <a:xfrm>
            <a:off x="2291797" y="5932813"/>
            <a:ext cx="1879477" cy="30153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Heat shield &amp; MLI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9BC6FAA-830D-74E9-7356-9DAA021FF2A4}"/>
              </a:ext>
            </a:extLst>
          </p:cNvPr>
          <p:cNvSpPr/>
          <p:nvPr/>
        </p:nvSpPr>
        <p:spPr>
          <a:xfrm>
            <a:off x="5088678" y="5962318"/>
            <a:ext cx="706580" cy="24672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OVC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F44095C-E64D-3F46-2911-9E5D09E95B46}"/>
              </a:ext>
            </a:extLst>
          </p:cNvPr>
          <p:cNvSpPr/>
          <p:nvPr/>
        </p:nvSpPr>
        <p:spPr>
          <a:xfrm>
            <a:off x="7042760" y="5983605"/>
            <a:ext cx="1702765" cy="25074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Magnetic shields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89AF7C3B-0108-E8FC-4969-B2E399F8547E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0136" t="20871" b="15471"/>
          <a:stretch/>
        </p:blipFill>
        <p:spPr>
          <a:xfrm>
            <a:off x="9272011" y="1663917"/>
            <a:ext cx="2635791" cy="4041653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2A45670C-D4A3-78EE-8534-8E9262421D2A}"/>
              </a:ext>
            </a:extLst>
          </p:cNvPr>
          <p:cNvSpPr/>
          <p:nvPr/>
        </p:nvSpPr>
        <p:spPr>
          <a:xfrm>
            <a:off x="9797751" y="5961173"/>
            <a:ext cx="1584313" cy="2493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LLRF System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5C52F2F-9377-3B36-FC21-5DE3DF629403}"/>
              </a:ext>
            </a:extLst>
          </p:cNvPr>
          <p:cNvSpPr txBox="1"/>
          <p:nvPr/>
        </p:nvSpPr>
        <p:spPr>
          <a:xfrm>
            <a:off x="253709" y="1008698"/>
            <a:ext cx="588793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Conduction cooling with 2.7 W/4.2 K cryocooler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C0F28B-EEF4-8AC2-4B8E-41DD4ACBF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F2EC18E-A874-6708-5D1C-C087FE70BAE9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1245" b="11605"/>
          <a:stretch>
            <a:fillRect/>
          </a:stretch>
        </p:blipFill>
        <p:spPr>
          <a:xfrm>
            <a:off x="189977" y="1447198"/>
            <a:ext cx="1975300" cy="4258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43932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3090F1-042A-98F4-38D4-81B496E288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CAA79FC-4002-AABA-4189-E8F7745000C6}"/>
              </a:ext>
            </a:extLst>
          </p:cNvPr>
          <p:cNvSpPr txBox="1"/>
          <p:nvPr/>
        </p:nvSpPr>
        <p:spPr>
          <a:xfrm>
            <a:off x="253709" y="261264"/>
            <a:ext cx="11684581" cy="76944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sz="4400" spc="-150" dirty="0">
                <a:solidFill>
                  <a:srgbClr val="2E2D6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Facility Commissioning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5829421-D174-BBCE-D3EA-C257601C14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67800" y="63563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600" kern="1200">
                <a:solidFill>
                  <a:srgbClr val="080808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BAAB195-B577-5546-8349-9DDA93B6129E}" type="slidenum">
              <a:rPr lang="en-US" smtClean="0"/>
              <a:pPr/>
              <a:t>21</a:t>
            </a:fld>
            <a:endParaRPr lang="en-US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6160D735-61E4-069C-625F-E3A21FF297C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6104"/>
          <a:stretch>
            <a:fillRect/>
          </a:stretch>
        </p:blipFill>
        <p:spPr bwMode="auto">
          <a:xfrm>
            <a:off x="8070004" y="3707031"/>
            <a:ext cx="3469105" cy="2694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>
            <a:extLst>
              <a:ext uri="{FF2B5EF4-FFF2-40B4-BE49-F238E27FC236}">
                <a16:creationId xmlns:a16="http://schemas.microsoft.com/office/drawing/2014/main" id="{09136E76-F46E-4050-A266-5F1EB8DE6E3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48" r="1460" b="11335"/>
          <a:stretch>
            <a:fillRect/>
          </a:stretch>
        </p:blipFill>
        <p:spPr bwMode="auto">
          <a:xfrm>
            <a:off x="10388005" y="3924239"/>
            <a:ext cx="935863" cy="1187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D94F449-4158-E6A3-CD5F-A38A607C1839}"/>
              </a:ext>
            </a:extLst>
          </p:cNvPr>
          <p:cNvSpPr txBox="1"/>
          <p:nvPr/>
        </p:nvSpPr>
        <p:spPr>
          <a:xfrm>
            <a:off x="187972" y="1039980"/>
            <a:ext cx="5091257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Successful preliminary tests of a bulk Nb       1.3 GHz cavity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Base pressure ~ 10</a:t>
            </a:r>
            <a:r>
              <a:rPr lang="en-GB" baseline="30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-7 </a:t>
            </a: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mbar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Base temperature ~ 3.2 K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Cooldown time ~ 14 hours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0B6E53B-997A-C22E-4F83-6A31C44F4D61}"/>
              </a:ext>
            </a:extLst>
          </p:cNvPr>
          <p:cNvSpPr txBox="1"/>
          <p:nvPr/>
        </p:nvSpPr>
        <p:spPr>
          <a:xfrm>
            <a:off x="253709" y="2617755"/>
            <a:ext cx="3094146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Successful preliminary tests of a bulk Nb          1.3 GHz cavity: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i="1" dirty="0">
                <a:solidFill>
                  <a:srgbClr val="1E5D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</a:t>
            </a:r>
            <a:r>
              <a:rPr lang="en-GB" baseline="-25000" dirty="0">
                <a:solidFill>
                  <a:srgbClr val="1E5D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</a:t>
            </a:r>
            <a:r>
              <a:rPr lang="en-GB" dirty="0">
                <a:solidFill>
                  <a:srgbClr val="1E5D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(T)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i="1" dirty="0">
                <a:solidFill>
                  <a:srgbClr val="1E5D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</a:t>
            </a:r>
            <a:r>
              <a:rPr lang="en-GB" baseline="-25000" dirty="0">
                <a:solidFill>
                  <a:srgbClr val="1E5D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</a:t>
            </a:r>
            <a:r>
              <a:rPr lang="en-GB" dirty="0">
                <a:solidFill>
                  <a:srgbClr val="1E5D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i="1" dirty="0" err="1">
                <a:solidFill>
                  <a:srgbClr val="1E5D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baseline="-25000" dirty="0" err="1">
                <a:solidFill>
                  <a:srgbClr val="1E5D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</a:t>
            </a:r>
            <a:r>
              <a:rPr lang="en-GB" dirty="0">
                <a:solidFill>
                  <a:srgbClr val="1E5D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i="1" dirty="0">
                <a:solidFill>
                  <a:srgbClr val="1E5D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f(T)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i="1" dirty="0">
                <a:solidFill>
                  <a:srgbClr val="1E5DF8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 R</a:t>
            </a:r>
            <a:r>
              <a:rPr lang="en-GB" baseline="-25000" dirty="0">
                <a:solidFill>
                  <a:srgbClr val="1E5DF8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s</a:t>
            </a:r>
            <a:r>
              <a:rPr lang="en-GB" i="1" dirty="0">
                <a:solidFill>
                  <a:srgbClr val="1E5DF8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(T)</a:t>
            </a:r>
            <a:endParaRPr lang="en-GB" i="1" dirty="0">
              <a:solidFill>
                <a:srgbClr val="1E5DF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40EA0A0D-4EC4-10D2-C8BA-70906C80C5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097386" y="3683528"/>
            <a:ext cx="2962648" cy="1668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A close-up of a machine&#10;&#10;AI-generated content may be incorrect.">
            <a:extLst>
              <a:ext uri="{FF2B5EF4-FFF2-40B4-BE49-F238E27FC236}">
                <a16:creationId xmlns:a16="http://schemas.microsoft.com/office/drawing/2014/main" id="{47EE3048-F9D7-BFE3-7B6B-A229654E76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085" y="4858891"/>
            <a:ext cx="2024614" cy="1140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A028738-A797-F588-D63A-23C1A9A63980}"/>
              </a:ext>
            </a:extLst>
          </p:cNvPr>
          <p:cNvSpPr txBox="1"/>
          <p:nvPr/>
        </p:nvSpPr>
        <p:spPr>
          <a:xfrm>
            <a:off x="3452495" y="6063169"/>
            <a:ext cx="6096000" cy="3734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fontAlgn="base">
              <a:lnSpc>
                <a:spcPct val="110000"/>
              </a:lnSpc>
              <a:spcAft>
                <a:spcPts val="600"/>
              </a:spcAft>
            </a:pPr>
            <a:r>
              <a:rPr lang="en-GB" sz="18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Cryocooler based facility</a:t>
            </a:r>
            <a:r>
              <a:rPr lang="en-GB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~ 1-2 Cavities/Week</a:t>
            </a:r>
            <a:endParaRPr lang="en-GB" sz="1800" b="1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6242525-223A-D8BA-9512-B53EF5DC26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D8A6A29-D8EF-D6B6-43D5-A85EF8A3D48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b="11605"/>
          <a:stretch>
            <a:fillRect/>
          </a:stretch>
        </p:blipFill>
        <p:spPr>
          <a:xfrm>
            <a:off x="4971303" y="1138421"/>
            <a:ext cx="2540331" cy="486065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F05F7A09-1D3E-17DE-3553-5656AF3BAAF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40988" y="187980"/>
            <a:ext cx="4063040" cy="3498421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0E98552C-C737-B54D-9A0C-DCAFBD5F45C7}"/>
              </a:ext>
            </a:extLst>
          </p:cNvPr>
          <p:cNvPicPr>
            <a:picLocks noChangeAspect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385768" y="1834869"/>
            <a:ext cx="2002237" cy="1503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8792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8BE64F-F132-F7B5-103A-0570C74DBB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EB7AE533-A43F-B6C6-1CA6-E12023C50BC7}"/>
              </a:ext>
            </a:extLst>
          </p:cNvPr>
          <p:cNvSpPr txBox="1"/>
          <p:nvPr/>
        </p:nvSpPr>
        <p:spPr>
          <a:xfrm>
            <a:off x="277773" y="150125"/>
            <a:ext cx="10253067" cy="76944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sz="4400" spc="-150" dirty="0">
                <a:solidFill>
                  <a:srgbClr val="2E2D6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Power Cavity Testing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46A668C-D781-9278-7C25-46CB3488F2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5BCCD8-E693-E596-9459-349D04B5C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74562" y="6172406"/>
            <a:ext cx="2743200" cy="365125"/>
          </a:xfrm>
        </p:spPr>
        <p:txBody>
          <a:bodyPr/>
          <a:lstStyle/>
          <a:p>
            <a:fld id="{BBAAB195-B577-5546-8349-9DDA93B6129E}" type="slidenum">
              <a:rPr lang="en-US" smtClean="0"/>
              <a:t>22</a:t>
            </a:fld>
            <a:endParaRPr lang="en-US" dirty="0"/>
          </a:p>
        </p:txBody>
      </p:sp>
      <p:pic>
        <p:nvPicPr>
          <p:cNvPr id="14" name="Picture 13" descr="A blueprint of a rectangular object&#10;&#10;Description automatically generated">
            <a:extLst>
              <a:ext uri="{FF2B5EF4-FFF2-40B4-BE49-F238E27FC236}">
                <a16:creationId xmlns:a16="http://schemas.microsoft.com/office/drawing/2014/main" id="{BE9E3E99-6386-152C-2C30-327ACE9BD8B4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252202" y="174023"/>
            <a:ext cx="2088631" cy="4495746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55710777-2F3A-4F4B-8FF9-9842141D2C2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6589" y="4427057"/>
            <a:ext cx="2652922" cy="18235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D6BA8440-1D77-1F29-6D0B-5264CE9164A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176" y="4451990"/>
            <a:ext cx="3199152" cy="179864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Picture 5" descr="Image preview">
            <a:extLst>
              <a:ext uri="{FF2B5EF4-FFF2-40B4-BE49-F238E27FC236}">
                <a16:creationId xmlns:a16="http://schemas.microsoft.com/office/drawing/2014/main" id="{2CC2A3F5-A3AD-4D68-2CCE-7BD3F6C8C76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31" r="22071"/>
          <a:stretch/>
        </p:blipFill>
        <p:spPr bwMode="auto">
          <a:xfrm>
            <a:off x="8340833" y="857445"/>
            <a:ext cx="1751150" cy="3543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B0C13A5-830D-5349-BB37-EC865C46A19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326407" y="754352"/>
            <a:ext cx="1682223" cy="364134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27FF3BF-52B6-F95D-793D-BD67CA901807}"/>
              </a:ext>
            </a:extLst>
          </p:cNvPr>
          <p:cNvSpPr txBox="1"/>
          <p:nvPr/>
        </p:nvSpPr>
        <p:spPr>
          <a:xfrm>
            <a:off x="7042223" y="4874454"/>
            <a:ext cx="458581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LHe</a:t>
            </a:r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-free facility ~ 2 tests/year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Only good cavities will be tested after pre-screening in cryocooler based facility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1647E0-53F8-2483-3746-BB82DF82E07A}"/>
              </a:ext>
            </a:extLst>
          </p:cNvPr>
          <p:cNvSpPr txBox="1"/>
          <p:nvPr/>
        </p:nvSpPr>
        <p:spPr>
          <a:xfrm>
            <a:off x="141604" y="943464"/>
            <a:ext cx="624676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Full </a:t>
            </a:r>
            <a:r>
              <a:rPr lang="en-GB" i="1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</a:t>
            </a:r>
            <a:r>
              <a:rPr lang="en-GB" baseline="-25000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</a:t>
            </a:r>
            <a:r>
              <a:rPr lang="en-GB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vs </a:t>
            </a:r>
            <a:r>
              <a:rPr lang="en-GB" i="1" dirty="0" err="1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baseline="-25000" dirty="0" err="1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</a:t>
            </a:r>
            <a:r>
              <a:rPr lang="en-GB" baseline="-25000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test with </a:t>
            </a:r>
            <a:r>
              <a:rPr lang="en-GB" dirty="0" err="1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LHe</a:t>
            </a:r>
            <a:endParaRPr lang="en-GB" dirty="0">
              <a:solidFill>
                <a:srgbClr val="08080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Testing with existing STFC/DL </a:t>
            </a:r>
            <a:r>
              <a:rPr lang="en-GB" dirty="0" err="1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LHe</a:t>
            </a:r>
            <a:r>
              <a:rPr lang="en-GB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infrastructure mainly used for ESS &amp; PIP-II cavity tests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1E5D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Upgrades now allow for: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single RF system for 650 and 700 MHz, and       1.3 GHz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i="1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≤ 200 W, </a:t>
            </a:r>
            <a:r>
              <a:rPr lang="en-GB" i="1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= 2 &amp; 4.2 K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Capability for 9-cell tests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1E5D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Commissioning ongoing: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Initial cryogenic tests successful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Plans for first bulk Nb cavity (treated at CEA) RF test in July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24996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8932241-AEF7-1258-6730-D7051A4367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9F13F6-1621-1E39-F7D5-76191E955A4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624146" y="4127252"/>
            <a:ext cx="8567854" cy="273074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7D9C379-AAE6-6F36-69BC-6B7963C928A2}"/>
              </a:ext>
            </a:extLst>
          </p:cNvPr>
          <p:cNvSpPr txBox="1"/>
          <p:nvPr/>
        </p:nvSpPr>
        <p:spPr>
          <a:xfrm>
            <a:off x="767637" y="2598003"/>
            <a:ext cx="7615444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i="0" u="none" strike="noStrike" kern="1200" cap="none" spc="-10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Outlook</a:t>
            </a:r>
            <a:endParaRPr kumimoji="0" lang="en-US" sz="4800" i="0" u="none" strike="noStrike" kern="120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5A03757-2789-7314-051B-3AB285670B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4038" y="390057"/>
            <a:ext cx="3774236" cy="1509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10163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2686BB-95CF-90A7-9081-B17231AE44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A4E1656D-D41C-F7EB-FFF4-818EF60CF2B7}"/>
              </a:ext>
            </a:extLst>
          </p:cNvPr>
          <p:cNvSpPr txBox="1"/>
          <p:nvPr/>
        </p:nvSpPr>
        <p:spPr>
          <a:xfrm>
            <a:off x="325230" y="364140"/>
            <a:ext cx="11788660" cy="64633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Thin Film SRF Capability at STFC Daresbury Laboratory</a:t>
            </a:r>
            <a:endParaRPr lang="en-US" sz="3600" spc="-1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B50D2E-7B68-A20C-6A99-2ADA5EC00A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 dirty="0"/>
          </a:p>
        </p:txBody>
      </p:sp>
      <p:sp>
        <p:nvSpPr>
          <p:cNvPr id="41" name="Slide Number Placeholder 40">
            <a:extLst>
              <a:ext uri="{FF2B5EF4-FFF2-40B4-BE49-F238E27FC236}">
                <a16:creationId xmlns:a16="http://schemas.microsoft.com/office/drawing/2014/main" id="{FA7ECED6-0745-E6E0-DB01-350D15B6D2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pPr/>
              <a:t>24</a:t>
            </a:fld>
            <a:endParaRPr lang="en-US"/>
          </a:p>
        </p:txBody>
      </p:sp>
      <p:graphicFrame>
        <p:nvGraphicFramePr>
          <p:cNvPr id="2" name="Content Placeholder 4">
            <a:extLst>
              <a:ext uri="{FF2B5EF4-FFF2-40B4-BE49-F238E27FC236}">
                <a16:creationId xmlns:a16="http://schemas.microsoft.com/office/drawing/2014/main" id="{6D15AA89-2243-CC96-9341-74EE592BDFB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47178557"/>
              </p:ext>
            </p:extLst>
          </p:nvPr>
        </p:nvGraphicFramePr>
        <p:xfrm>
          <a:off x="932359" y="1286126"/>
          <a:ext cx="4166477" cy="4642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267FF534-CE3A-1CF1-AFA8-AA315F716A37}"/>
              </a:ext>
            </a:extLst>
          </p:cNvPr>
          <p:cNvCxnSpPr>
            <a:cxnSpLocks/>
          </p:cNvCxnSpPr>
          <p:nvPr/>
        </p:nvCxnSpPr>
        <p:spPr>
          <a:xfrm>
            <a:off x="5330287" y="1677894"/>
            <a:ext cx="2360411" cy="1579909"/>
          </a:xfrm>
          <a:prstGeom prst="straightConnector1">
            <a:avLst/>
          </a:prstGeom>
          <a:ln w="444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D77699A6-07F9-4D72-8D92-A8AB80A182BB}"/>
              </a:ext>
            </a:extLst>
          </p:cNvPr>
          <p:cNvCxnSpPr>
            <a:cxnSpLocks/>
          </p:cNvCxnSpPr>
          <p:nvPr/>
        </p:nvCxnSpPr>
        <p:spPr>
          <a:xfrm>
            <a:off x="5330287" y="2136860"/>
            <a:ext cx="2342677" cy="1247233"/>
          </a:xfrm>
          <a:prstGeom prst="straightConnector1">
            <a:avLst/>
          </a:prstGeom>
          <a:ln w="444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70663DB-8AB3-C9A3-2D6F-8317839B0A5A}"/>
              </a:ext>
            </a:extLst>
          </p:cNvPr>
          <p:cNvCxnSpPr>
            <a:cxnSpLocks/>
          </p:cNvCxnSpPr>
          <p:nvPr/>
        </p:nvCxnSpPr>
        <p:spPr>
          <a:xfrm>
            <a:off x="5366093" y="2782319"/>
            <a:ext cx="2271836" cy="682893"/>
          </a:xfrm>
          <a:prstGeom prst="straightConnector1">
            <a:avLst/>
          </a:prstGeom>
          <a:ln w="444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E4BD8300-10B0-C977-6432-4E05F6ED9E60}"/>
              </a:ext>
            </a:extLst>
          </p:cNvPr>
          <p:cNvCxnSpPr>
            <a:cxnSpLocks/>
          </p:cNvCxnSpPr>
          <p:nvPr/>
        </p:nvCxnSpPr>
        <p:spPr>
          <a:xfrm flipV="1">
            <a:off x="5330287" y="3777303"/>
            <a:ext cx="2342677" cy="1273901"/>
          </a:xfrm>
          <a:prstGeom prst="straightConnector1">
            <a:avLst/>
          </a:prstGeom>
          <a:ln w="444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FB90E84C-E046-64DD-2728-CBE3D69F5A3D}"/>
              </a:ext>
            </a:extLst>
          </p:cNvPr>
          <p:cNvCxnSpPr>
            <a:cxnSpLocks/>
          </p:cNvCxnSpPr>
          <p:nvPr/>
        </p:nvCxnSpPr>
        <p:spPr>
          <a:xfrm flipV="1">
            <a:off x="5325524" y="3843059"/>
            <a:ext cx="2400642" cy="1844045"/>
          </a:xfrm>
          <a:prstGeom prst="straightConnector1">
            <a:avLst/>
          </a:prstGeom>
          <a:ln w="444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ounded Rectangle 31">
            <a:extLst>
              <a:ext uri="{FF2B5EF4-FFF2-40B4-BE49-F238E27FC236}">
                <a16:creationId xmlns:a16="http://schemas.microsoft.com/office/drawing/2014/main" id="{BE7B4DA1-BCC4-464E-C3FA-4CC8A553EF26}"/>
              </a:ext>
            </a:extLst>
          </p:cNvPr>
          <p:cNvSpPr/>
          <p:nvPr/>
        </p:nvSpPr>
        <p:spPr>
          <a:xfrm>
            <a:off x="10051109" y="2326916"/>
            <a:ext cx="1944981" cy="2126516"/>
          </a:xfrm>
          <a:prstGeom prst="roundRect">
            <a:avLst/>
          </a:prstGeom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Ultimate Goal: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1.3 GHz Nb</a:t>
            </a:r>
            <a:r>
              <a:rPr lang="en-GB" sz="2000" baseline="-250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Sn/Cu coated cavities</a:t>
            </a:r>
          </a:p>
        </p:txBody>
      </p:sp>
      <p:pic>
        <p:nvPicPr>
          <p:cNvPr id="3" name="Immagine 36" descr="Immagine che contiene tubo, cilindro&#10;&#10;Descrizione generata automaticamente">
            <a:extLst>
              <a:ext uri="{FF2B5EF4-FFF2-40B4-BE49-F238E27FC236}">
                <a16:creationId xmlns:a16="http://schemas.microsoft.com/office/drawing/2014/main" id="{605EB1BB-85B4-79D1-2624-55E505C8471C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63" t="9173" r="23547" b="11082"/>
          <a:stretch/>
        </p:blipFill>
        <p:spPr>
          <a:xfrm rot="1142353">
            <a:off x="7273740" y="1081440"/>
            <a:ext cx="3008222" cy="4605304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3C499D55-2E91-9325-0FE4-746FCFD2B9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80847" y="5356110"/>
            <a:ext cx="5976019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Entire workflow now established in-house 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Ready for an intensive programme of cavity </a:t>
            </a: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optimisation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and qualification </a:t>
            </a:r>
          </a:p>
        </p:txBody>
      </p: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C395DA8C-A322-EBF5-71CC-8832B7AB6A69}"/>
              </a:ext>
            </a:extLst>
          </p:cNvPr>
          <p:cNvCxnSpPr>
            <a:cxnSpLocks/>
          </p:cNvCxnSpPr>
          <p:nvPr/>
        </p:nvCxnSpPr>
        <p:spPr>
          <a:xfrm flipV="1">
            <a:off x="5330287" y="3690972"/>
            <a:ext cx="2325244" cy="850017"/>
          </a:xfrm>
          <a:prstGeom prst="straightConnector1">
            <a:avLst/>
          </a:prstGeom>
          <a:ln w="444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8C53EBA1-BC29-82DD-73FC-AD7111CD7B78}"/>
              </a:ext>
            </a:extLst>
          </p:cNvPr>
          <p:cNvCxnSpPr>
            <a:cxnSpLocks/>
          </p:cNvCxnSpPr>
          <p:nvPr/>
        </p:nvCxnSpPr>
        <p:spPr>
          <a:xfrm flipV="1">
            <a:off x="5348189" y="3607449"/>
            <a:ext cx="2289740" cy="347400"/>
          </a:xfrm>
          <a:prstGeom prst="straightConnector1">
            <a:avLst/>
          </a:prstGeom>
          <a:ln w="444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2D66D69C-317A-0AD2-0D87-A31353484E16}"/>
              </a:ext>
            </a:extLst>
          </p:cNvPr>
          <p:cNvCxnSpPr>
            <a:cxnSpLocks/>
          </p:cNvCxnSpPr>
          <p:nvPr/>
        </p:nvCxnSpPr>
        <p:spPr>
          <a:xfrm>
            <a:off x="5383356" y="3331482"/>
            <a:ext cx="2254573" cy="204698"/>
          </a:xfrm>
          <a:prstGeom prst="straightConnector1">
            <a:avLst/>
          </a:prstGeom>
          <a:ln w="444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Left Brace 58">
            <a:extLst>
              <a:ext uri="{FF2B5EF4-FFF2-40B4-BE49-F238E27FC236}">
                <a16:creationId xmlns:a16="http://schemas.microsoft.com/office/drawing/2014/main" id="{A71F1C1E-1B8E-3898-59EF-53E859CDA826}"/>
              </a:ext>
            </a:extLst>
          </p:cNvPr>
          <p:cNvSpPr/>
          <p:nvPr/>
        </p:nvSpPr>
        <p:spPr>
          <a:xfrm>
            <a:off x="567221" y="1158893"/>
            <a:ext cx="400967" cy="2377288"/>
          </a:xfrm>
          <a:prstGeom prst="leftBrac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06433A89-5B51-6306-6357-4024E2EBFE91}"/>
              </a:ext>
            </a:extLst>
          </p:cNvPr>
          <p:cNvSpPr txBox="1"/>
          <p:nvPr/>
        </p:nvSpPr>
        <p:spPr>
          <a:xfrm rot="16200000">
            <a:off x="-544551" y="2183184"/>
            <a:ext cx="173956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Last 12 years</a:t>
            </a:r>
          </a:p>
        </p:txBody>
      </p:sp>
      <p:sp>
        <p:nvSpPr>
          <p:cNvPr id="61" name="Left Brace 60">
            <a:extLst>
              <a:ext uri="{FF2B5EF4-FFF2-40B4-BE49-F238E27FC236}">
                <a16:creationId xmlns:a16="http://schemas.microsoft.com/office/drawing/2014/main" id="{89DCECC8-11F4-1567-33B2-51857BCF711E}"/>
              </a:ext>
            </a:extLst>
          </p:cNvPr>
          <p:cNvSpPr/>
          <p:nvPr/>
        </p:nvSpPr>
        <p:spPr>
          <a:xfrm>
            <a:off x="567221" y="3638339"/>
            <a:ext cx="400967" cy="1741178"/>
          </a:xfrm>
          <a:prstGeom prst="leftBrac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41B58BFE-6562-828D-4EC8-7096399F6DB7}"/>
              </a:ext>
            </a:extLst>
          </p:cNvPr>
          <p:cNvSpPr txBox="1"/>
          <p:nvPr/>
        </p:nvSpPr>
        <p:spPr>
          <a:xfrm rot="16200000">
            <a:off x="-543407" y="4289895"/>
            <a:ext cx="173956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Now</a:t>
            </a:r>
          </a:p>
        </p:txBody>
      </p:sp>
    </p:spTree>
    <p:extLst>
      <p:ext uri="{BB962C8B-B14F-4D97-AF65-F5344CB8AC3E}">
        <p14:creationId xmlns:p14="http://schemas.microsoft.com/office/powerpoint/2010/main" val="292161234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F8C186-5B6D-292E-54B0-EEC26A7A7D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2000286C-1368-47B5-AE11-43CF88E64E0B}"/>
              </a:ext>
            </a:extLst>
          </p:cNvPr>
          <p:cNvSpPr txBox="1"/>
          <p:nvPr/>
        </p:nvSpPr>
        <p:spPr>
          <a:xfrm>
            <a:off x="403340" y="281806"/>
            <a:ext cx="11788660" cy="70788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International Collaborations</a:t>
            </a:r>
            <a:endParaRPr lang="en-US" sz="4000" spc="-1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5D5F82-6616-9E93-DFBF-B21BB4C2BD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 dirty="0"/>
          </a:p>
        </p:txBody>
      </p:sp>
      <p:sp>
        <p:nvSpPr>
          <p:cNvPr id="41" name="Slide Number Placeholder 40">
            <a:extLst>
              <a:ext uri="{FF2B5EF4-FFF2-40B4-BE49-F238E27FC236}">
                <a16:creationId xmlns:a16="http://schemas.microsoft.com/office/drawing/2014/main" id="{0E9A35E5-693F-FA04-33E9-D3735B20F2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pPr/>
              <a:t>25</a:t>
            </a:fld>
            <a:endParaRPr lang="en-US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10001E49-1A94-1D93-9AA2-665B4ED8B44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00287981"/>
              </p:ext>
            </p:extLst>
          </p:nvPr>
        </p:nvGraphicFramePr>
        <p:xfrm>
          <a:off x="1782233" y="1075811"/>
          <a:ext cx="7336365" cy="52249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0646128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325188-C4B8-CAA5-CE79-AAE9E11FB8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A5056B9C-3487-81B7-143B-4C9A08C419E4}"/>
              </a:ext>
            </a:extLst>
          </p:cNvPr>
          <p:cNvSpPr txBox="1"/>
          <p:nvPr/>
        </p:nvSpPr>
        <p:spPr>
          <a:xfrm>
            <a:off x="277773" y="150125"/>
            <a:ext cx="10253067" cy="76944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sz="4400" spc="-150" dirty="0">
                <a:solidFill>
                  <a:srgbClr val="2E2D6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CF5736-2B6E-78DA-3D58-85E1D70855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Daniel Seal | PAB Conference 2026 | 01.07.26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AC674D-C8C2-F6F8-0341-8FE423B952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74562" y="6172406"/>
            <a:ext cx="2743200" cy="365125"/>
          </a:xfrm>
        </p:spPr>
        <p:txBody>
          <a:bodyPr/>
          <a:lstStyle/>
          <a:p>
            <a:fld id="{BBAAB195-B577-5546-8349-9DDA93B6129E}" type="slidenum">
              <a:rPr lang="en-US" smtClean="0"/>
              <a:t>26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5E54BC4-B064-9D7F-E5F8-34283427D8BC}"/>
              </a:ext>
            </a:extLst>
          </p:cNvPr>
          <p:cNvSpPr txBox="1"/>
          <p:nvPr/>
        </p:nvSpPr>
        <p:spPr>
          <a:xfrm>
            <a:off x="130080" y="991330"/>
            <a:ext cx="11638587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Thin film SRF research at STFC Daresbury Laboratory (</a:t>
            </a:r>
            <a:r>
              <a:rPr lang="en-GB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ASTeC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+ CI) has progressed from </a:t>
            </a:r>
            <a:r>
              <a:rPr lang="en-GB" sz="2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planar sample studies to cavity development.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endParaRPr lang="en-GB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Dedicated infrastructure established for both </a:t>
            </a:r>
            <a:r>
              <a:rPr lang="en-GB" sz="2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thin film cavity deposition 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2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cryogenic RF testing 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1.3 and 6 GHz cavities.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endParaRPr lang="en-GB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capabilities enable a coordinated </a:t>
            </a:r>
            <a:r>
              <a:rPr lang="en-GB" sz="2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fully in-house 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workflow from thin film deposition to RF performance evaluation.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endParaRPr lang="en-GB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STFC Daresbury Laboratory is now well positioned for an </a:t>
            </a:r>
            <a:r>
              <a:rPr lang="en-GB" sz="2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intensive programme of thin film SRF cavity R&amp;D t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 develop the next generation of accelerator technology.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endParaRPr lang="en-GB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Collaborations with international partners is the key to success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endParaRPr lang="en-GB" sz="24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24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737539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121BF9D-7312-D146-A098-1393906DE9CF}"/>
              </a:ext>
            </a:extLst>
          </p:cNvPr>
          <p:cNvSpPr txBox="1"/>
          <p:nvPr/>
        </p:nvSpPr>
        <p:spPr>
          <a:xfrm>
            <a:off x="507419" y="296175"/>
            <a:ext cx="11684581" cy="76944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sz="4400" spc="-150" dirty="0">
                <a:solidFill>
                  <a:srgbClr val="2E2D6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Acknowledgements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18217B8-85C6-BF4E-89E1-A6954783545D}"/>
              </a:ext>
            </a:extLst>
          </p:cNvPr>
          <p:cNvSpPr/>
          <p:nvPr/>
        </p:nvSpPr>
        <p:spPr>
          <a:xfrm>
            <a:off x="461667" y="1176684"/>
            <a:ext cx="11446798" cy="4862870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2000" b="1" dirty="0">
                <a:solidFill>
                  <a:srgbClr val="1E5DF8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STFC-</a:t>
            </a:r>
            <a:r>
              <a:rPr lang="en-US" sz="2000" b="1" dirty="0" err="1">
                <a:solidFill>
                  <a:srgbClr val="1E5DF8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ASTeC</a:t>
            </a:r>
            <a:r>
              <a:rPr lang="en-US" sz="2000" b="1" dirty="0">
                <a:solidFill>
                  <a:srgbClr val="1E5DF8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: </a:t>
            </a:r>
            <a:r>
              <a:rPr lang="en-US" sz="2000" dirty="0">
                <a:solidFill>
                  <a:srgbClr val="080808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O. B. Malyshev, R. Valizadeh, L. Smith, J. Conlon, C. Benjamin, S. Pattalwar, A. Blackett-May, A. Vick, A. Wheelhouse, S. Wilde, A. Palmer, A. Wootten, P. McGuinness,  K. Sian,    T. Sian, O. Poynton, J. Rigby, A. Ashraf, I. </a:t>
            </a:r>
            <a:r>
              <a:rPr lang="en-US" sz="2000" dirty="0" err="1">
                <a:solidFill>
                  <a:srgbClr val="080808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Skachko</a:t>
            </a:r>
            <a:r>
              <a:rPr lang="en-US" sz="2000" dirty="0">
                <a:solidFill>
                  <a:srgbClr val="080808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Z. </a:t>
            </a:r>
            <a:r>
              <a:rPr lang="en-US" sz="2000" dirty="0" err="1">
                <a:solidFill>
                  <a:srgbClr val="080808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Bilques</a:t>
            </a:r>
            <a:r>
              <a:rPr lang="en-US" sz="2000" dirty="0">
                <a:solidFill>
                  <a:srgbClr val="080808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P. Smith, A. Baig</a:t>
            </a:r>
            <a:endParaRPr lang="en-US" sz="2000" b="1" dirty="0">
              <a:solidFill>
                <a:srgbClr val="1E5DF8"/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2000" b="1" dirty="0">
                <a:solidFill>
                  <a:srgbClr val="1E5DF8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STFC-TD: </a:t>
            </a:r>
            <a:r>
              <a:rPr lang="en-US" sz="2000" dirty="0">
                <a:solidFill>
                  <a:srgbClr val="080808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M. Pendleton, D. Mason, G. Miller, S. Bibby-Trevor, R. McAllister, B. Fell, M. Kane,         D. Skae, C. Hill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2000" b="1" dirty="0">
                <a:solidFill>
                  <a:srgbClr val="1E5DF8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STFC-RAL Space: </a:t>
            </a:r>
            <a:r>
              <a:rPr lang="en-US" sz="2000" dirty="0">
                <a:solidFill>
                  <a:srgbClr val="080808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M. Beardsley, L. Bushnell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2000" b="1" dirty="0">
                <a:solidFill>
                  <a:srgbClr val="1E5DF8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STFC-ISIS: </a:t>
            </a:r>
            <a:r>
              <a:rPr lang="en-US" sz="2000" dirty="0">
                <a:solidFill>
                  <a:srgbClr val="080808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G. Stenning</a:t>
            </a:r>
            <a:endParaRPr lang="en-US" sz="2000" b="1" dirty="0">
              <a:solidFill>
                <a:srgbClr val="C00000"/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2000" b="1" dirty="0">
                <a:solidFill>
                  <a:srgbClr val="C0000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Lancaster University/CI: 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G. Burt, N. Leicester, H. Marks, A. </a:t>
            </a:r>
            <a:r>
              <a:rPr lang="en-US" sz="2000" dirty="0" err="1">
                <a:solidFill>
                  <a:srgbClr val="00000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Mogheyseh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M. Dissanayake </a:t>
            </a:r>
            <a:r>
              <a:rPr lang="en-US" sz="2000" dirty="0" err="1">
                <a:solidFill>
                  <a:srgbClr val="00000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Mudiyanselage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D. Turner 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2000" b="1" dirty="0">
                <a:solidFill>
                  <a:srgbClr val="003088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Liverpool University/CI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: J. Bradley, S. Simon</a:t>
            </a:r>
          </a:p>
          <a:p>
            <a:pPr fontAlgn="base">
              <a:spcBef>
                <a:spcPts val="600"/>
              </a:spcBef>
              <a:spcAft>
                <a:spcPts val="600"/>
              </a:spcAft>
            </a:pP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EPITA WP4 and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iSAS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WP3 collaborators (&gt; 15 international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&gt; 50 people)</a:t>
            </a:r>
            <a:endParaRPr lang="en-US" sz="2000" dirty="0">
              <a:solidFill>
                <a:srgbClr val="08080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>
              <a:spcBef>
                <a:spcPts val="600"/>
              </a:spcBef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A2976A8-FD1C-1714-2F8A-21796D5B2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pPr/>
              <a:t>27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BE0FD42-ACCD-9B4F-3592-75BF69FE22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7645" y="6330642"/>
            <a:ext cx="1326621" cy="41653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C165B9A-F346-A2DD-2ED1-EC9580B91B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6984" y="6373323"/>
            <a:ext cx="1724931" cy="348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6955545"/>
      </p:ext>
    </p:extLst>
  </p:cSld>
  <p:clrMapOvr>
    <a:masterClrMapping/>
  </p:clrMapOvr>
</p:sld>
</file>

<file path=ppt/theme/theme1.xml><?xml version="1.0" encoding="utf-8"?>
<a:theme xmlns:a="http://schemas.openxmlformats.org/drawingml/2006/main" name="Font and logo master">
  <a:themeElements>
    <a:clrScheme name="STFC theme">
      <a:dk1>
        <a:srgbClr val="2E2C61"/>
      </a:dk1>
      <a:lt1>
        <a:srgbClr val="FFFFFF"/>
      </a:lt1>
      <a:dk2>
        <a:srgbClr val="2E2C61"/>
      </a:dk2>
      <a:lt2>
        <a:srgbClr val="FFFFFF"/>
      </a:lt2>
      <a:accent1>
        <a:srgbClr val="1E5DF8"/>
      </a:accent1>
      <a:accent2>
        <a:srgbClr val="003088"/>
      </a:accent2>
      <a:accent3>
        <a:srgbClr val="F08900"/>
      </a:accent3>
      <a:accent4>
        <a:srgbClr val="616161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Font WITHOUT logo master">
  <a:themeElements>
    <a:clrScheme name="STFC theme">
      <a:dk1>
        <a:srgbClr val="2E2C61"/>
      </a:dk1>
      <a:lt1>
        <a:srgbClr val="FFFFFF"/>
      </a:lt1>
      <a:dk2>
        <a:srgbClr val="2E2C61"/>
      </a:dk2>
      <a:lt2>
        <a:srgbClr val="FFFFFF"/>
      </a:lt2>
      <a:accent1>
        <a:srgbClr val="1E5DF8"/>
      </a:accent1>
      <a:accent2>
        <a:srgbClr val="003088"/>
      </a:accent2>
      <a:accent3>
        <a:srgbClr val="F08900"/>
      </a:accent3>
      <a:accent4>
        <a:srgbClr val="616161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Font and logo master">
  <a:themeElements>
    <a:clrScheme name="STFC theme">
      <a:dk1>
        <a:srgbClr val="2E2C61"/>
      </a:dk1>
      <a:lt1>
        <a:srgbClr val="FFFFFF"/>
      </a:lt1>
      <a:dk2>
        <a:srgbClr val="2E2C61"/>
      </a:dk2>
      <a:lt2>
        <a:srgbClr val="FFFFFF"/>
      </a:lt2>
      <a:accent1>
        <a:srgbClr val="1E5DF8"/>
      </a:accent1>
      <a:accent2>
        <a:srgbClr val="003088"/>
      </a:accent2>
      <a:accent3>
        <a:srgbClr val="F08900"/>
      </a:accent3>
      <a:accent4>
        <a:srgbClr val="616161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Slide 2: Text Only">
  <a:themeElements>
    <a:clrScheme name="Custom 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D52B1E"/>
      </a:hlink>
      <a:folHlink>
        <a:srgbClr val="D52B1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6">
            <a:lumMod val="60000"/>
            <a:lumOff val="40000"/>
          </a:schemeClr>
        </a:solidFill>
        <a:ln>
          <a:noFill/>
        </a:ln>
      </a:spPr>
      <a:bodyPr wrap="square" rtlCol="0" anchor="ctr">
        <a:noAutofit/>
      </a:bodyPr>
      <a:lstStyle>
        <a:defPPr algn="ctr">
          <a:defRPr dirty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44450">
          <a:solidFill>
            <a:schemeClr val="tx1"/>
          </a:solidFill>
          <a:tailEnd type="triangle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5.xml><?xml version="1.0" encoding="utf-8"?>
<a:theme xmlns:a="http://schemas.openxmlformats.org/drawingml/2006/main" name="2_Font and logo master">
  <a:themeElements>
    <a:clrScheme name="STFC theme">
      <a:dk1>
        <a:srgbClr val="2E2C61"/>
      </a:dk1>
      <a:lt1>
        <a:srgbClr val="FFFFFF"/>
      </a:lt1>
      <a:dk2>
        <a:srgbClr val="2E2C61"/>
      </a:dk2>
      <a:lt2>
        <a:srgbClr val="FFFFFF"/>
      </a:lt2>
      <a:accent1>
        <a:srgbClr val="1E5DF8"/>
      </a:accent1>
      <a:accent2>
        <a:srgbClr val="003088"/>
      </a:accent2>
      <a:accent3>
        <a:srgbClr val="F08900"/>
      </a:accent3>
      <a:accent4>
        <a:srgbClr val="616161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1_Slide 2: Text Only">
  <a:themeElements>
    <a:clrScheme name="Custom 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D52B1E"/>
      </a:hlink>
      <a:folHlink>
        <a:srgbClr val="D52B1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6">
            <a:lumMod val="60000"/>
            <a:lumOff val="40000"/>
          </a:schemeClr>
        </a:solidFill>
        <a:ln>
          <a:noFill/>
        </a:ln>
      </a:spPr>
      <a:bodyPr wrap="square" rtlCol="0" anchor="ctr">
        <a:noAutofit/>
      </a:bodyPr>
      <a:lstStyle>
        <a:defPPr algn="ctr">
          <a:defRPr dirty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44450">
          <a:solidFill>
            <a:schemeClr val="tx1"/>
          </a:solidFill>
          <a:tailEnd type="triangle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7.xml><?xml version="1.0" encoding="utf-8"?>
<a:theme xmlns:a="http://schemas.openxmlformats.org/drawingml/2006/main" name="3_Font and logo master">
  <a:themeElements>
    <a:clrScheme name="STFC theme">
      <a:dk1>
        <a:srgbClr val="2E2C61"/>
      </a:dk1>
      <a:lt1>
        <a:srgbClr val="FFFFFF"/>
      </a:lt1>
      <a:dk2>
        <a:srgbClr val="2E2C61"/>
      </a:dk2>
      <a:lt2>
        <a:srgbClr val="FFFFFF"/>
      </a:lt2>
      <a:accent1>
        <a:srgbClr val="1E5DF8"/>
      </a:accent1>
      <a:accent2>
        <a:srgbClr val="003088"/>
      </a:accent2>
      <a:accent3>
        <a:srgbClr val="F08900"/>
      </a:accent3>
      <a:accent4>
        <a:srgbClr val="616161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4_Font and logo master">
  <a:themeElements>
    <a:clrScheme name="STFC theme">
      <a:dk1>
        <a:srgbClr val="2E2C61"/>
      </a:dk1>
      <a:lt1>
        <a:srgbClr val="FFFFFF"/>
      </a:lt1>
      <a:dk2>
        <a:srgbClr val="2E2C61"/>
      </a:dk2>
      <a:lt2>
        <a:srgbClr val="FFFFFF"/>
      </a:lt2>
      <a:accent1>
        <a:srgbClr val="1E5DF8"/>
      </a:accent1>
      <a:accent2>
        <a:srgbClr val="003088"/>
      </a:accent2>
      <a:accent3>
        <a:srgbClr val="F08900"/>
      </a:accent3>
      <a:accent4>
        <a:srgbClr val="616161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D5CDD6A94A459459C297F10E8F74457" ma:contentTypeVersion="16" ma:contentTypeDescription="Create a new document." ma:contentTypeScope="" ma:versionID="5c5eb9960bcf2d252a92d6f03dc0813c">
  <xsd:schema xmlns:xsd="http://www.w3.org/2001/XMLSchema" xmlns:xs="http://www.w3.org/2001/XMLSchema" xmlns:p="http://schemas.microsoft.com/office/2006/metadata/properties" xmlns:ns2="1e0c0f35-d0b2-43fb-b8b8-147d937ebf45" xmlns:ns3="2e24dfb7-a69e-40eb-b94f-44b9ca9c25ed" targetNamespace="http://schemas.microsoft.com/office/2006/metadata/properties" ma:root="true" ma:fieldsID="a4d7b53edc5640552530492ba0b660ee" ns2:_="" ns3:_="">
    <xsd:import namespace="1e0c0f35-d0b2-43fb-b8b8-147d937ebf45"/>
    <xsd:import namespace="2e24dfb7-a69e-40eb-b94f-44b9ca9c25e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Year" minOccurs="0"/>
                <xsd:element ref="ns2:MediaServiceAutoTags" minOccurs="0"/>
                <xsd:element ref="ns2:MediaLengthInSecond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_Flow_SignoffStatu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0c0f35-d0b2-43fb-b8b8-147d937ebf4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Year" ma:index="12" nillable="true" ma:displayName="Year" ma:default="2023" ma:format="Dropdown" ma:internalName="Year">
      <xsd:simpleType>
        <xsd:restriction base="dms:Choice">
          <xsd:enumeration value="2007"/>
          <xsd:enumeration value="2008"/>
          <xsd:enumeration value="2009"/>
          <xsd:enumeration value="2010"/>
          <xsd:enumeration value="2011"/>
          <xsd:enumeration value="2012"/>
          <xsd:enumeration value="2013"/>
          <xsd:enumeration value="2014"/>
          <xsd:enumeration value="2015"/>
          <xsd:enumeration value="2016"/>
          <xsd:enumeration value="2017"/>
          <xsd:enumeration value="2018"/>
          <xsd:enumeration value="2019"/>
          <xsd:enumeration value="2020"/>
          <xsd:enumeration value="2021"/>
          <xsd:enumeration value="2022"/>
          <xsd:enumeration value="2023"/>
          <xsd:enumeration value="2024"/>
          <xsd:enumeration value="2025"/>
          <xsd:enumeration value="2026"/>
          <xsd:enumeration value="N/A"/>
        </xsd:restriction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20" nillable="true" ma:taxonomy="true" ma:internalName="lcf76f155ced4ddcb4097134ff3c332f" ma:taxonomyFieldName="MediaServiceImageTags" ma:displayName="Image Tags" ma:readOnly="false" ma:fieldId="{5cf76f15-5ced-4ddc-b409-7134ff3c332f}" ma:taxonomyMulti="true" ma:sspId="2f5dd817-92c5-4985-aefa-795407915ae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_Flow_SignoffStatus" ma:index="22" nillable="true" ma:displayName="Sign-off status" ma:internalName="Sign_x002d_off_x0020_status">
      <xsd:simpleType>
        <xsd:restriction base="dms:Text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e24dfb7-a69e-40eb-b94f-44b9ca9c25ed" elementFormDefault="qualified">
    <xsd:import namespace="http://schemas.microsoft.com/office/2006/documentManagement/types"/>
    <xsd:import namespace="http://schemas.microsoft.com/office/infopath/2007/PartnerControls"/>
    <xsd:element name="TaxCatchAll" ma:index="21" nillable="true" ma:displayName="Taxonomy Catch All Column" ma:hidden="true" ma:list="{b5ce2244-f3a2-4f8c-9fdd-a2abf5b0a3d3}" ma:internalName="TaxCatchAll" ma:showField="CatchAllData" ma:web="834c96a2-eb0c-4033-b35f-0261faddef2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e0c0f35-d0b2-43fb-b8b8-147d937ebf45">2022</Year>
    <TaxCatchAll xmlns="2e24dfb7-a69e-40eb-b94f-44b9ca9c25ed" xsi:nil="true"/>
    <lcf76f155ced4ddcb4097134ff3c332f xmlns="1e0c0f35-d0b2-43fb-b8b8-147d937ebf45">
      <Terms xmlns="http://schemas.microsoft.com/office/infopath/2007/PartnerControls"/>
    </lcf76f155ced4ddcb4097134ff3c332f>
    <_Flow_SignoffStatus xmlns="1e0c0f35-d0b2-43fb-b8b8-147d937ebf45" xsi:nil="true"/>
  </documentManagement>
</p:properties>
</file>

<file path=customXml/itemProps1.xml><?xml version="1.0" encoding="utf-8"?>
<ds:datastoreItem xmlns:ds="http://schemas.openxmlformats.org/officeDocument/2006/customXml" ds:itemID="{B71E3BC2-B187-49A3-B8A8-6E8E6C271B7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e0c0f35-d0b2-43fb-b8b8-147d937ebf45"/>
    <ds:schemaRef ds:uri="2e24dfb7-a69e-40eb-b94f-44b9ca9c25e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CE5AA5E-D351-4BE0-99D5-D5BC6D00E92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06D3F8C-4209-47FF-A37A-E21247ADC2DB}">
  <ds:schemaRefs>
    <ds:schemaRef ds:uri="http://schemas.microsoft.com/office/2006/documentManagement/types"/>
    <ds:schemaRef ds:uri="http://purl.org/dc/elements/1.1/"/>
    <ds:schemaRef ds:uri="2e24dfb7-a69e-40eb-b94f-44b9ca9c25ed"/>
    <ds:schemaRef ds:uri="http://schemas.openxmlformats.org/package/2006/metadata/core-properties"/>
    <ds:schemaRef ds:uri="http://purl.org/dc/terms/"/>
    <ds:schemaRef ds:uri="1e0c0f35-d0b2-43fb-b8b8-147d937ebf45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57893</TotalTime>
  <Words>1815</Words>
  <Application>Microsoft Office PowerPoint</Application>
  <PresentationFormat>Widescreen</PresentationFormat>
  <Paragraphs>345</Paragraphs>
  <Slides>27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8</vt:i4>
      </vt:variant>
      <vt:variant>
        <vt:lpstr>Slide Titles</vt:lpstr>
      </vt:variant>
      <vt:variant>
        <vt:i4>27</vt:i4>
      </vt:variant>
    </vt:vector>
  </HeadingPairs>
  <TitlesOfParts>
    <vt:vector size="41" baseType="lpstr">
      <vt:lpstr>Arial</vt:lpstr>
      <vt:lpstr>Arial Regular</vt:lpstr>
      <vt:lpstr>Calibri</vt:lpstr>
      <vt:lpstr>Montserrat</vt:lpstr>
      <vt:lpstr>Times New Roman</vt:lpstr>
      <vt:lpstr>Wingdings</vt:lpstr>
      <vt:lpstr>Font and logo master</vt:lpstr>
      <vt:lpstr>Font WITHOUT logo master</vt:lpstr>
      <vt:lpstr>1_Font and logo master</vt:lpstr>
      <vt:lpstr>Slide 2: Text Only</vt:lpstr>
      <vt:lpstr>2_Font and logo master</vt:lpstr>
      <vt:lpstr>1_Slide 2: Text Only</vt:lpstr>
      <vt:lpstr>3_Font and logo master</vt:lpstr>
      <vt:lpstr>4_Font and logo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STFC PowerPoint template - detailed</dc:title>
  <dc:creator>Philip Millard</dc:creator>
  <cp:lastModifiedBy>Seal, Daniel (STFC,DL,AST)</cp:lastModifiedBy>
  <cp:revision>967</cp:revision>
  <cp:lastPrinted>2019-10-02T08:27:37Z</cp:lastPrinted>
  <dcterms:created xsi:type="dcterms:W3CDTF">2019-09-17T08:04:08Z</dcterms:created>
  <dcterms:modified xsi:type="dcterms:W3CDTF">2026-06-29T17:05:36Z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0x0101000D5CDD6A94A459459C297F10E8F74457</vt:lpwstr>
  </property>
  <property fmtid="{D5CDD505-2E9C-101B-9397-08002B2CF9AE}" pid="3" name="MediaServiceImageTags">
    <vt:lpwstr/>
  </property>
</Properties>
</file>