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3"/>
  </p:notesMasterIdLst>
  <p:sldIdLst>
    <p:sldId id="257" r:id="rId6"/>
    <p:sldId id="303" r:id="rId7"/>
    <p:sldId id="305" r:id="rId8"/>
    <p:sldId id="306" r:id="rId9"/>
    <p:sldId id="307" r:id="rId10"/>
    <p:sldId id="308" r:id="rId11"/>
    <p:sldId id="309" r:id="rId12"/>
    <p:sldId id="317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272" r:id="rId21"/>
    <p:sldId id="27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E5DF8"/>
    <a:srgbClr val="FF6900"/>
    <a:srgbClr val="003088"/>
    <a:srgbClr val="F08900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86"/>
    <p:restoredTop sz="95467" autoAdjust="0"/>
  </p:normalViewPr>
  <p:slideViewPr>
    <p:cSldViewPr snapToGrid="0" snapToObjects="1">
      <p:cViewPr>
        <p:scale>
          <a:sx n="125" d="100"/>
          <a:sy n="125" d="100"/>
        </p:scale>
        <p:origin x="811" y="-27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ton, Alex (STFC,DL,AST)" userId="6e61efc1-9609-4ecc-a9d6-f0604c9a6d76" providerId="ADAL" clId="{103FBF07-D8D6-4D10-A93B-59E02F70360D}"/>
    <pc:docChg chg="modSld">
      <pc:chgData name="Hinton, Alex (STFC,DL,AST)" userId="6e61efc1-9609-4ecc-a9d6-f0604c9a6d76" providerId="ADAL" clId="{103FBF07-D8D6-4D10-A93B-59E02F70360D}" dt="2026-06-29T15:47:36.511" v="15" actId="6549"/>
      <pc:docMkLst>
        <pc:docMk/>
      </pc:docMkLst>
      <pc:sldChg chg="modNotesTx">
        <pc:chgData name="Hinton, Alex (STFC,DL,AST)" userId="6e61efc1-9609-4ecc-a9d6-f0604c9a6d76" providerId="ADAL" clId="{103FBF07-D8D6-4D10-A93B-59E02F70360D}" dt="2026-06-29T15:46:38.799" v="0" actId="6549"/>
        <pc:sldMkLst>
          <pc:docMk/>
          <pc:sldMk cId="3224382533" sldId="257"/>
        </pc:sldMkLst>
      </pc:sldChg>
      <pc:sldChg chg="modNotesTx">
        <pc:chgData name="Hinton, Alex (STFC,DL,AST)" userId="6e61efc1-9609-4ecc-a9d6-f0604c9a6d76" providerId="ADAL" clId="{103FBF07-D8D6-4D10-A93B-59E02F70360D}" dt="2026-06-29T15:46:44.143" v="1" actId="6549"/>
        <pc:sldMkLst>
          <pc:docMk/>
          <pc:sldMk cId="3751058830" sldId="303"/>
        </pc:sldMkLst>
      </pc:sldChg>
      <pc:sldChg chg="modNotesTx">
        <pc:chgData name="Hinton, Alex (STFC,DL,AST)" userId="6e61efc1-9609-4ecc-a9d6-f0604c9a6d76" providerId="ADAL" clId="{103FBF07-D8D6-4D10-A93B-59E02F70360D}" dt="2026-06-29T15:46:49.852" v="3" actId="6549"/>
        <pc:sldMkLst>
          <pc:docMk/>
          <pc:sldMk cId="381581585" sldId="305"/>
        </pc:sldMkLst>
      </pc:sldChg>
      <pc:sldChg chg="modNotesTx">
        <pc:chgData name="Hinton, Alex (STFC,DL,AST)" userId="6e61efc1-9609-4ecc-a9d6-f0604c9a6d76" providerId="ADAL" clId="{103FBF07-D8D6-4D10-A93B-59E02F70360D}" dt="2026-06-29T15:46:53.732" v="4" actId="6549"/>
        <pc:sldMkLst>
          <pc:docMk/>
          <pc:sldMk cId="3289883488" sldId="306"/>
        </pc:sldMkLst>
      </pc:sldChg>
      <pc:sldChg chg="modNotesTx">
        <pc:chgData name="Hinton, Alex (STFC,DL,AST)" userId="6e61efc1-9609-4ecc-a9d6-f0604c9a6d76" providerId="ADAL" clId="{103FBF07-D8D6-4D10-A93B-59E02F70360D}" dt="2026-06-29T15:46:57.539" v="5" actId="6549"/>
        <pc:sldMkLst>
          <pc:docMk/>
          <pc:sldMk cId="2329820167" sldId="307"/>
        </pc:sldMkLst>
      </pc:sldChg>
      <pc:sldChg chg="modNotesTx">
        <pc:chgData name="Hinton, Alex (STFC,DL,AST)" userId="6e61efc1-9609-4ecc-a9d6-f0604c9a6d76" providerId="ADAL" clId="{103FBF07-D8D6-4D10-A93B-59E02F70360D}" dt="2026-06-29T15:47:01.674" v="6" actId="6549"/>
        <pc:sldMkLst>
          <pc:docMk/>
          <pc:sldMk cId="2492753154" sldId="308"/>
        </pc:sldMkLst>
      </pc:sldChg>
      <pc:sldChg chg="modNotesTx">
        <pc:chgData name="Hinton, Alex (STFC,DL,AST)" userId="6e61efc1-9609-4ecc-a9d6-f0604c9a6d76" providerId="ADAL" clId="{103FBF07-D8D6-4D10-A93B-59E02F70360D}" dt="2026-06-29T15:47:05.211" v="7" actId="6549"/>
        <pc:sldMkLst>
          <pc:docMk/>
          <pc:sldMk cId="764288261" sldId="309"/>
        </pc:sldMkLst>
      </pc:sldChg>
      <pc:sldChg chg="modNotesTx">
        <pc:chgData name="Hinton, Alex (STFC,DL,AST)" userId="6e61efc1-9609-4ecc-a9d6-f0604c9a6d76" providerId="ADAL" clId="{103FBF07-D8D6-4D10-A93B-59E02F70360D}" dt="2026-06-29T15:47:12.865" v="9" actId="6549"/>
        <pc:sldMkLst>
          <pc:docMk/>
          <pc:sldMk cId="1471558351" sldId="310"/>
        </pc:sldMkLst>
      </pc:sldChg>
      <pc:sldChg chg="modNotesTx">
        <pc:chgData name="Hinton, Alex (STFC,DL,AST)" userId="6e61efc1-9609-4ecc-a9d6-f0604c9a6d76" providerId="ADAL" clId="{103FBF07-D8D6-4D10-A93B-59E02F70360D}" dt="2026-06-29T15:47:16.676" v="10" actId="6549"/>
        <pc:sldMkLst>
          <pc:docMk/>
          <pc:sldMk cId="1200886074" sldId="311"/>
        </pc:sldMkLst>
      </pc:sldChg>
      <pc:sldChg chg="modNotesTx">
        <pc:chgData name="Hinton, Alex (STFC,DL,AST)" userId="6e61efc1-9609-4ecc-a9d6-f0604c9a6d76" providerId="ADAL" clId="{103FBF07-D8D6-4D10-A93B-59E02F70360D}" dt="2026-06-29T15:47:20.085" v="11" actId="6549"/>
        <pc:sldMkLst>
          <pc:docMk/>
          <pc:sldMk cId="2365727302" sldId="312"/>
        </pc:sldMkLst>
      </pc:sldChg>
      <pc:sldChg chg="modNotesTx">
        <pc:chgData name="Hinton, Alex (STFC,DL,AST)" userId="6e61efc1-9609-4ecc-a9d6-f0604c9a6d76" providerId="ADAL" clId="{103FBF07-D8D6-4D10-A93B-59E02F70360D}" dt="2026-06-29T15:47:23.698" v="12" actId="6549"/>
        <pc:sldMkLst>
          <pc:docMk/>
          <pc:sldMk cId="3570357686" sldId="313"/>
        </pc:sldMkLst>
      </pc:sldChg>
      <pc:sldChg chg="modNotesTx">
        <pc:chgData name="Hinton, Alex (STFC,DL,AST)" userId="6e61efc1-9609-4ecc-a9d6-f0604c9a6d76" providerId="ADAL" clId="{103FBF07-D8D6-4D10-A93B-59E02F70360D}" dt="2026-06-29T15:47:26.705" v="13" actId="6549"/>
        <pc:sldMkLst>
          <pc:docMk/>
          <pc:sldMk cId="4003276662" sldId="314"/>
        </pc:sldMkLst>
      </pc:sldChg>
      <pc:sldChg chg="modNotesTx">
        <pc:chgData name="Hinton, Alex (STFC,DL,AST)" userId="6e61efc1-9609-4ecc-a9d6-f0604c9a6d76" providerId="ADAL" clId="{103FBF07-D8D6-4D10-A93B-59E02F70360D}" dt="2026-06-29T15:47:30.255" v="14" actId="6549"/>
        <pc:sldMkLst>
          <pc:docMk/>
          <pc:sldMk cId="1498865057" sldId="315"/>
        </pc:sldMkLst>
      </pc:sldChg>
      <pc:sldChg chg="modNotesTx">
        <pc:chgData name="Hinton, Alex (STFC,DL,AST)" userId="6e61efc1-9609-4ecc-a9d6-f0604c9a6d76" providerId="ADAL" clId="{103FBF07-D8D6-4D10-A93B-59E02F70360D}" dt="2026-06-29T15:47:36.511" v="15" actId="6549"/>
        <pc:sldMkLst>
          <pc:docMk/>
          <pc:sldMk cId="3823897538" sldId="316"/>
        </pc:sldMkLst>
      </pc:sldChg>
      <pc:sldChg chg="modNotesTx">
        <pc:chgData name="Hinton, Alex (STFC,DL,AST)" userId="6e61efc1-9609-4ecc-a9d6-f0604c9a6d76" providerId="ADAL" clId="{103FBF07-D8D6-4D10-A93B-59E02F70360D}" dt="2026-06-29T15:47:09.281" v="8" actId="6549"/>
        <pc:sldMkLst>
          <pc:docMk/>
          <pc:sldMk cId="3674160121" sldId="31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6/29/2026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871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207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01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93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72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19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3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75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216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66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8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855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91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1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270C7-779F-40D2-9586-31414940123E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5DA0-2D71-45CE-88F0-CCBB3B68C845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2C90-37A9-4CCC-BC32-3439950EA461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7254-D236-4FD1-88F9-E1119797161A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7E8D-A5A7-47A4-B76B-2D5DDA35480D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46E21-21E7-4F54-BEF2-DE684EE989BC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D034-68FF-4B47-A7DC-636BC82EF361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D7FD6-1D6B-441C-8D70-E25FAC09DBA3}" type="datetime1">
              <a:rPr lang="en-US" smtClean="0"/>
              <a:t>6/29/2026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107E4-3A63-46AF-A265-003924FF9089}" type="datetime1">
              <a:rPr lang="en-US" smtClean="0"/>
              <a:t>6/29/2026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9CFA-BE69-475B-AA1B-D036FA842F7B}" type="datetime1">
              <a:rPr lang="en-US" smtClean="0"/>
              <a:t>6/29/2026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25CB-E5DF-47C4-A345-08ECA8BCA2B0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70EB-CB27-4B61-A760-B66EA5109CF3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C58AF-B71D-4BD3-9F83-68046EA2E918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466A-71EE-490D-AE3F-31FF28593765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E746-8ADE-4DF5-867C-109E31037ADC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8E0C2-700D-46B4-98C7-7AEBD4B4D4A5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4F62-9320-4FED-A3BA-753C07E56013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07A5-39A7-4898-8622-02F8B473D275}" type="datetime1">
              <a:rPr lang="en-US" smtClean="0"/>
              <a:t>6/29/2026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6490C-5EA7-4658-AB6B-445BFF003ECA}" type="datetime1">
              <a:rPr lang="en-US" smtClean="0"/>
              <a:t>6/29/2026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45B98-8DC1-46CC-93EC-CC16EFF950E3}" type="datetime1">
              <a:rPr lang="en-US" smtClean="0"/>
              <a:t>6/29/2026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F6136-DA20-421C-A5A3-5AA5BBD23D0C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36C2-FEAD-4B88-8A07-614A19D3DBC1}" type="datetime1">
              <a:rPr lang="en-US" smtClean="0"/>
              <a:t>6/29/2026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DF5EA-B17B-41E0-BEA8-BAC1070D15BC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32B68-7ABC-42AF-ABA0-D07930E677B5}" type="datetime1">
              <a:rPr lang="en-US" smtClean="0"/>
              <a:t>6/29/2026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45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24905" y="1853860"/>
            <a:ext cx="6426371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b="1" spc="-150" dirty="0">
                <a:solidFill>
                  <a:srgbClr val="002060"/>
                </a:solidFill>
                <a:latin typeface="Arial"/>
                <a:cs typeface="Arial"/>
              </a:rPr>
              <a:t>Results from the </a:t>
            </a:r>
          </a:p>
          <a:p>
            <a:r>
              <a:rPr lang="en-GB" sz="4400" b="1" spc="-150" dirty="0">
                <a:solidFill>
                  <a:srgbClr val="002060"/>
                </a:solidFill>
                <a:latin typeface="Arial"/>
                <a:cs typeface="Arial"/>
              </a:rPr>
              <a:t>HEPTO Combined Function Permanent Magnet</a:t>
            </a:r>
            <a:endParaRPr lang="en-US" sz="4400" b="1" spc="-15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424905" y="4654627"/>
            <a:ext cx="7414730" cy="20313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b="1" dirty="0">
                <a:solidFill>
                  <a:srgbClr val="626262"/>
                </a:solidFill>
                <a:latin typeface="Arial"/>
                <a:cs typeface="Arial"/>
              </a:rPr>
              <a:t>Alex Hinton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, Ben Shepherd (STFC Daresbury Laboratory)</a:t>
            </a:r>
          </a:p>
          <a:p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Dušan Topalović (Kyma S.p.A.)</a:t>
            </a:r>
            <a:br>
              <a:rPr lang="en-GB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Abolfazl Shahveh (Diamond Light Source)</a:t>
            </a:r>
          </a:p>
          <a:p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Particle Accelerators and Beams Conference</a:t>
            </a:r>
          </a:p>
          <a:p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Lancaster </a:t>
            </a:r>
          </a:p>
          <a:p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01/07/2026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215D78-FD52-B07B-2B1E-332451FF63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39678" y="3803250"/>
            <a:ext cx="2095500" cy="1819275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107B91E-B146-F8FF-56E6-1050E208D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383" y="5554767"/>
            <a:ext cx="1988090" cy="113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736AC-48D2-4F89-D23B-A1A41C064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Shimming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2DADED-06EE-AA19-7969-8867D53E7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2026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DCBDC-B660-E4B4-C0E0-DAE86970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AE26F1-3AA4-CFC9-0D0C-E71E86148B77}"/>
              </a:ext>
            </a:extLst>
          </p:cNvPr>
          <p:cNvSpPr txBox="1"/>
          <p:nvPr/>
        </p:nvSpPr>
        <p:spPr>
          <a:xfrm>
            <a:off x="667512" y="1610034"/>
            <a:ext cx="593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Vertical gaps between main and auxiliary poles adjusted via addition / removal of brass shims.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0D81863-2DD5-6A00-DD4F-6ED77348F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656" y="192713"/>
            <a:ext cx="1639824" cy="218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986C88-B0A3-13AC-AA6D-4135805C6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739" y="137201"/>
            <a:ext cx="1723066" cy="229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04A8F0AD-BD18-829E-3190-E111BE1EB04A}"/>
              </a:ext>
            </a:extLst>
          </p:cNvPr>
          <p:cNvSpPr/>
          <p:nvPr/>
        </p:nvSpPr>
        <p:spPr>
          <a:xfrm>
            <a:off x="7444227" y="951652"/>
            <a:ext cx="877824" cy="86249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2311AA-F13D-63D1-686B-B8FC6C197047}"/>
              </a:ext>
            </a:extLst>
          </p:cNvPr>
          <p:cNvSpPr/>
          <p:nvPr/>
        </p:nvSpPr>
        <p:spPr>
          <a:xfrm>
            <a:off x="9236451" y="803245"/>
            <a:ext cx="877824" cy="86249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4A5865C-65D0-B24D-CAC7-32B8250BC1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682" y="2384141"/>
            <a:ext cx="5544323" cy="40904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F8488F-0584-884F-BBB6-83379D6351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6339" y="2379029"/>
            <a:ext cx="5430556" cy="408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8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45CFE-0379-821F-6BF6-D7AD8917C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9F0C1-819A-11CB-9EBC-3AB5B175C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Post-shimming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E3490F-2291-1B82-E06D-D8F0E4C90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PAB Conference 2026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02363-5A40-1B17-126C-C285BE5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9734DC-EF23-CEB9-ABDB-4D0D2FD74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03" y="1842712"/>
            <a:ext cx="4337304" cy="2481084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A0DE500-D0D1-B2B1-984D-3D585D828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83849"/>
              </p:ext>
            </p:extLst>
          </p:nvPr>
        </p:nvGraphicFramePr>
        <p:xfrm>
          <a:off x="5020056" y="4174180"/>
          <a:ext cx="6903840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0076">
                  <a:extLst>
                    <a:ext uri="{9D8B030D-6E8A-4147-A177-3AD203B41FA5}">
                      <a16:colId xmlns:a16="http://schemas.microsoft.com/office/drawing/2014/main" val="1461764588"/>
                    </a:ext>
                  </a:extLst>
                </a:gridCol>
                <a:gridCol w="1817064">
                  <a:extLst>
                    <a:ext uri="{9D8B030D-6E8A-4147-A177-3AD203B41FA5}">
                      <a16:colId xmlns:a16="http://schemas.microsoft.com/office/drawing/2014/main" val="578315437"/>
                    </a:ext>
                  </a:extLst>
                </a:gridCol>
                <a:gridCol w="1728027">
                  <a:extLst>
                    <a:ext uri="{9D8B030D-6E8A-4147-A177-3AD203B41FA5}">
                      <a16:colId xmlns:a16="http://schemas.microsoft.com/office/drawing/2014/main" val="3010448544"/>
                    </a:ext>
                  </a:extLst>
                </a:gridCol>
                <a:gridCol w="1768673">
                  <a:extLst>
                    <a:ext uri="{9D8B030D-6E8A-4147-A177-3AD203B41FA5}">
                      <a16:colId xmlns:a16="http://schemas.microsoft.com/office/drawing/2014/main" val="2174748481"/>
                    </a:ext>
                  </a:extLst>
                </a:gridCol>
              </a:tblGrid>
              <a:tr h="561380"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Integrated Gradient /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Integrated gradient error /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Integrated Homogeneity </a:t>
                      </a:r>
                      <a:r>
                        <a:rPr lang="el-GR" dirty="0">
                          <a:solidFill>
                            <a:srgbClr val="000000"/>
                          </a:solidFill>
                        </a:rPr>
                        <a:t>Δ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B/B /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168558"/>
                  </a:ext>
                </a:extLst>
              </a:tr>
              <a:tr h="32524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28.1857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25224"/>
                  </a:ext>
                </a:extLst>
              </a:tr>
              <a:tr h="32524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Pre-shimming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28.070 ± 0.002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-0.41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0.082±0.005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545686"/>
                  </a:ext>
                </a:extLst>
              </a:tr>
              <a:tr h="32524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Post-shimming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28.196 ± 0.001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+0.04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0.029±0.001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64806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9E5D123-1EDD-EF23-CD5E-C31E304F6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828" y="63584"/>
            <a:ext cx="5775972" cy="409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27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CB0F16-94CD-883F-9A58-18597BCABBCC}"/>
              </a:ext>
            </a:extLst>
          </p:cNvPr>
          <p:cNvSpPr txBox="1"/>
          <p:nvPr/>
        </p:nvSpPr>
        <p:spPr>
          <a:xfrm>
            <a:off x="403341" y="345182"/>
            <a:ext cx="60310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ea typeface="+mn-lt"/>
                <a:cs typeface="Arial"/>
              </a:rPr>
              <a:t>Trim coils</a:t>
            </a: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9D3900A-B5A7-639F-1B2C-4A07FC590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2" y="1114623"/>
            <a:ext cx="4047397" cy="539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AFC6F3-7739-5731-2C73-37353BC674C8}"/>
              </a:ext>
            </a:extLst>
          </p:cNvPr>
          <p:cNvSpPr txBox="1"/>
          <p:nvPr/>
        </p:nvSpPr>
        <p:spPr>
          <a:xfrm>
            <a:off x="4497728" y="3609586"/>
            <a:ext cx="3289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Target = independent tuning of dipole and quadrupole by ±2.5 %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78C6856A-A1F5-7A93-8200-F95214735B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73" b="28599"/>
          <a:stretch>
            <a:fillRect/>
          </a:stretch>
        </p:blipFill>
        <p:spPr bwMode="auto">
          <a:xfrm>
            <a:off x="4294621" y="4476303"/>
            <a:ext cx="4047398" cy="196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F661E90-6D7C-6389-EB4E-33591F10A723}"/>
              </a:ext>
            </a:extLst>
          </p:cNvPr>
          <p:cNvSpPr/>
          <p:nvPr/>
        </p:nvSpPr>
        <p:spPr>
          <a:xfrm>
            <a:off x="4946904" y="4678553"/>
            <a:ext cx="777240" cy="7955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395CD7-9B88-BFDE-D95E-1D84C8C2C265}"/>
              </a:ext>
            </a:extLst>
          </p:cNvPr>
          <p:cNvSpPr txBox="1"/>
          <p:nvPr/>
        </p:nvSpPr>
        <p:spPr>
          <a:xfrm>
            <a:off x="3878484" y="4949690"/>
            <a:ext cx="959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19.5 W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BF15EF7-F175-215D-E6EB-BACADEFBEB02}"/>
              </a:ext>
            </a:extLst>
          </p:cNvPr>
          <p:cNvSpPr/>
          <p:nvPr/>
        </p:nvSpPr>
        <p:spPr>
          <a:xfrm>
            <a:off x="6255841" y="4706528"/>
            <a:ext cx="777240" cy="7955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9390A7-851C-C4BD-DB04-57D2C0AB0661}"/>
              </a:ext>
            </a:extLst>
          </p:cNvPr>
          <p:cNvSpPr txBox="1"/>
          <p:nvPr/>
        </p:nvSpPr>
        <p:spPr>
          <a:xfrm>
            <a:off x="7183601" y="4973804"/>
            <a:ext cx="742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29 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4E63CE-4DB7-E37F-F475-EAD4BA2E29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610" y="85795"/>
            <a:ext cx="6820296" cy="35362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652C92-DB05-3A35-50DE-8E89FFF385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4802" y="3664688"/>
            <a:ext cx="3068104" cy="315317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8A2390-2F11-F117-B616-19CFBCA26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Hinton ● PAB Conference 2026</a:t>
            </a:r>
          </a:p>
        </p:txBody>
      </p:sp>
    </p:spTree>
    <p:extLst>
      <p:ext uri="{BB962C8B-B14F-4D97-AF65-F5344CB8AC3E}">
        <p14:creationId xmlns:p14="http://schemas.microsoft.com/office/powerpoint/2010/main" val="357035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4C223C-C73D-F7AA-68DC-FEA6D7905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120596"/>
            <a:ext cx="6851378" cy="51056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1804DC-792C-F5C7-4DD3-68A288CD19D4}"/>
              </a:ext>
            </a:extLst>
          </p:cNvPr>
          <p:cNvSpPr txBox="1"/>
          <p:nvPr/>
        </p:nvSpPr>
        <p:spPr>
          <a:xfrm>
            <a:off x="403341" y="345182"/>
            <a:ext cx="60310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ea typeface="+mn-lt"/>
                <a:cs typeface="Arial"/>
              </a:rPr>
              <a:t>Tuning Range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B74828-84F8-49F1-EAA4-1F00A7713E47}"/>
              </a:ext>
            </a:extLst>
          </p:cNvPr>
          <p:cNvSpPr txBox="1"/>
          <p:nvPr/>
        </p:nvSpPr>
        <p:spPr>
          <a:xfrm>
            <a:off x="533400" y="1581150"/>
            <a:ext cx="37052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Trim coil currents limited to ±5 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Quadrupole tuned whilst keeping dipole field constant – emittance 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Maximum achievable tuning range is ±1.1 %.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Less than target range of ±2.5 %.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Electromagnet tuning is inefficient </a:t>
            </a:r>
            <a:r>
              <a:rPr lang="en-GB" dirty="0">
                <a:solidFill>
                  <a:srgbClr val="000000"/>
                </a:solidFill>
              </a:rPr>
              <a:t>due to low magnetic permeability of permanent magnets in the magnetic circuit.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1C841-57DE-8B86-1567-CBD8ED08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3CC08-3E59-EE33-6A61-C51E663E8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76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663C34-1D8F-D3B0-25B8-BF362AF3F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590" y="2891771"/>
            <a:ext cx="5109127" cy="37777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5E5B19-FB59-840E-9C00-89F85BA58994}"/>
              </a:ext>
            </a:extLst>
          </p:cNvPr>
          <p:cNvSpPr txBox="1"/>
          <p:nvPr/>
        </p:nvSpPr>
        <p:spPr>
          <a:xfrm>
            <a:off x="403341" y="345182"/>
            <a:ext cx="60310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ea typeface="+mn-lt"/>
                <a:cs typeface="Arial"/>
              </a:rPr>
              <a:t>Thermal Stability</a:t>
            </a:r>
            <a:endParaRPr lang="en-US" dirty="0"/>
          </a:p>
        </p:txBody>
      </p:sp>
      <p:pic>
        <p:nvPicPr>
          <p:cNvPr id="5" name="Picture 4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27A6E0DF-1FF6-3DC8-6890-3999A5D309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35" y="1563756"/>
            <a:ext cx="5491109" cy="38917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DB8CED-CD20-0856-C792-28DCAF2882AC}"/>
              </a:ext>
            </a:extLst>
          </p:cNvPr>
          <p:cNvSpPr txBox="1"/>
          <p:nvPr/>
        </p:nvSpPr>
        <p:spPr>
          <a:xfrm>
            <a:off x="7948206" y="5455460"/>
            <a:ext cx="179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+0.17 % / degree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4AEE29-B683-9DB6-6FCB-308713564D07}"/>
              </a:ext>
            </a:extLst>
          </p:cNvPr>
          <p:cNvSpPr txBox="1"/>
          <p:nvPr/>
        </p:nvSpPr>
        <p:spPr>
          <a:xfrm>
            <a:off x="10206605" y="4211755"/>
            <a:ext cx="17922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-0.06 % / degree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1D320B-A247-84A8-2382-A7448EBB99D3}"/>
              </a:ext>
            </a:extLst>
          </p:cNvPr>
          <p:cNvCxnSpPr/>
          <p:nvPr/>
        </p:nvCxnSpPr>
        <p:spPr>
          <a:xfrm flipH="1">
            <a:off x="10372092" y="4542915"/>
            <a:ext cx="408394" cy="237744"/>
          </a:xfrm>
          <a:prstGeom prst="straightConnector1">
            <a:avLst/>
          </a:prstGeom>
          <a:ln>
            <a:solidFill>
              <a:srgbClr val="0101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AEDD7F0-8835-E5D1-7097-BD087F7946A1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8667496" y="4970828"/>
            <a:ext cx="176822" cy="484632"/>
          </a:xfrm>
          <a:prstGeom prst="straightConnector1">
            <a:avLst/>
          </a:prstGeom>
          <a:ln>
            <a:solidFill>
              <a:srgbClr val="0101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metal box on a white surface&#10;&#10;AI-generated content may be incorrect.">
            <a:extLst>
              <a:ext uri="{FF2B5EF4-FFF2-40B4-BE49-F238E27FC236}">
                <a16:creationId xmlns:a16="http://schemas.microsoft.com/office/drawing/2014/main" id="{6EBA0B42-9418-1314-8F53-02641E0707F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736" t="25425" r="14024" b="33356"/>
          <a:stretch>
            <a:fillRect/>
          </a:stretch>
        </p:blipFill>
        <p:spPr>
          <a:xfrm>
            <a:off x="6468525" y="340071"/>
            <a:ext cx="2825496" cy="23093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803F88-6672-0305-F0D3-C7103D1DB4B6}"/>
              </a:ext>
            </a:extLst>
          </p:cNvPr>
          <p:cNvSpPr txBox="1"/>
          <p:nvPr/>
        </p:nvSpPr>
        <p:spPr>
          <a:xfrm>
            <a:off x="9740430" y="740060"/>
            <a:ext cx="1792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FeNi thermal shunt alloy glued to PM blocks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386C771-38C3-1075-1F03-347ACC296B94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8955314" y="1033208"/>
            <a:ext cx="785116" cy="1685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5D92F4-23E2-3C18-24F6-C5E35BEE5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367B2A8-3D2A-9329-BB74-138DAA2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65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99099" y="1114623"/>
            <a:ext cx="7538345" cy="97244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000000"/>
                </a:solidFill>
                <a:ea typeface="+mn-lt"/>
                <a:cs typeface="+mn-lt"/>
              </a:rPr>
              <a:t>HEPTO</a:t>
            </a:r>
            <a:r>
              <a:rPr lang="en-GB" sz="2200" dirty="0">
                <a:solidFill>
                  <a:srgbClr val="000000"/>
                </a:solidFill>
                <a:ea typeface="+mn-lt"/>
                <a:cs typeface="+mn-lt"/>
              </a:rPr>
              <a:t> magnet built and measured as part of </a:t>
            </a:r>
            <a:r>
              <a:rPr lang="en-GB" sz="2200" b="1" dirty="0">
                <a:solidFill>
                  <a:srgbClr val="000000"/>
                </a:solidFill>
                <a:ea typeface="+mn-lt"/>
                <a:cs typeface="+mn-lt"/>
              </a:rPr>
              <a:t>I.FAST </a:t>
            </a:r>
            <a:r>
              <a:rPr lang="en-GB" sz="2200" dirty="0">
                <a:solidFill>
                  <a:srgbClr val="000000"/>
                </a:solidFill>
                <a:ea typeface="+mn-lt"/>
                <a:cs typeface="+mn-lt"/>
              </a:rPr>
              <a:t>WP11.3.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ea typeface="+mn-lt"/>
                <a:cs typeface="+mn-lt"/>
              </a:rPr>
              <a:t>Demonstrator of </a:t>
            </a:r>
            <a:r>
              <a:rPr lang="en-GB" sz="2200" b="1" dirty="0">
                <a:solidFill>
                  <a:srgbClr val="000000"/>
                </a:solidFill>
                <a:ea typeface="+mn-lt"/>
                <a:cs typeface="+mn-lt"/>
              </a:rPr>
              <a:t>sustainable alternative </a:t>
            </a:r>
            <a:r>
              <a:rPr lang="en-GB" sz="2200" dirty="0">
                <a:solidFill>
                  <a:srgbClr val="000000"/>
                </a:solidFill>
                <a:ea typeface="+mn-lt"/>
                <a:cs typeface="+mn-lt"/>
              </a:rPr>
              <a:t>to electromagnets.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03103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ea typeface="+mn-lt"/>
                <a:cs typeface="Arial"/>
              </a:rPr>
              <a:t>Conclusion</a:t>
            </a:r>
            <a:endParaRPr lang="en-US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C513214F-5317-94AE-B898-7C0B1320A2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1" r="35356"/>
          <a:stretch>
            <a:fillRect/>
          </a:stretch>
        </p:blipFill>
        <p:spPr bwMode="auto">
          <a:xfrm>
            <a:off x="8209721" y="13297"/>
            <a:ext cx="3982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2557256-0673-853D-1321-0F4D03730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728" y="5743377"/>
            <a:ext cx="1490250" cy="84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6ED7157-D773-D0FA-2A96-1AE5D7422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583" y="5962991"/>
            <a:ext cx="1905000" cy="36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7197FA8-4DC7-2120-708C-2DCD08A50F02}"/>
              </a:ext>
            </a:extLst>
          </p:cNvPr>
          <p:cNvGrpSpPr/>
          <p:nvPr/>
        </p:nvGrpSpPr>
        <p:grpSpPr>
          <a:xfrm>
            <a:off x="2770552" y="5877000"/>
            <a:ext cx="1672672" cy="455114"/>
            <a:chOff x="7795779" y="1282109"/>
            <a:chExt cx="4288066" cy="93861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5E59F57-736F-5B17-FD4B-BE5E933821A4}"/>
                </a:ext>
              </a:extLst>
            </p:cNvPr>
            <p:cNvSpPr/>
            <p:nvPr/>
          </p:nvSpPr>
          <p:spPr>
            <a:xfrm>
              <a:off x="7795779" y="1282109"/>
              <a:ext cx="4288066" cy="938611"/>
            </a:xfrm>
            <a:prstGeom prst="rect">
              <a:avLst/>
            </a:prstGeom>
            <a:solidFill>
              <a:srgbClr val="FA93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4" name="Picture 3" descr="A white line on a black background&#10;&#10;AI-generated content may be incorrect.">
              <a:extLst>
                <a:ext uri="{FF2B5EF4-FFF2-40B4-BE49-F238E27FC236}">
                  <a16:creationId xmlns:a16="http://schemas.microsoft.com/office/drawing/2014/main" id="{D26CA330-12C9-CC3D-1061-148F1F22D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93626" y="1306604"/>
              <a:ext cx="3961170" cy="914116"/>
            </a:xfrm>
            <a:prstGeom prst="rect">
              <a:avLst/>
            </a:prstGeom>
          </p:spPr>
        </p:pic>
      </p:grp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83A9BDC-2D28-2402-4F7A-56973B47E859}"/>
              </a:ext>
            </a:extLst>
          </p:cNvPr>
          <p:cNvGraphicFramePr>
            <a:graphicFrameLocks noGrp="1"/>
          </p:cNvGraphicFramePr>
          <p:nvPr/>
        </p:nvGraphicFramePr>
        <p:xfrm>
          <a:off x="314036" y="2184401"/>
          <a:ext cx="7700296" cy="2383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679">
                  <a:extLst>
                    <a:ext uri="{9D8B030D-6E8A-4147-A177-3AD203B41FA5}">
                      <a16:colId xmlns:a16="http://schemas.microsoft.com/office/drawing/2014/main" val="105300438"/>
                    </a:ext>
                  </a:extLst>
                </a:gridCol>
                <a:gridCol w="1117545">
                  <a:extLst>
                    <a:ext uri="{9D8B030D-6E8A-4147-A177-3AD203B41FA5}">
                      <a16:colId xmlns:a16="http://schemas.microsoft.com/office/drawing/2014/main" val="3915627875"/>
                    </a:ext>
                  </a:extLst>
                </a:gridCol>
                <a:gridCol w="1596631">
                  <a:extLst>
                    <a:ext uri="{9D8B030D-6E8A-4147-A177-3AD203B41FA5}">
                      <a16:colId xmlns:a16="http://schemas.microsoft.com/office/drawing/2014/main" val="1284487553"/>
                    </a:ext>
                  </a:extLst>
                </a:gridCol>
                <a:gridCol w="1336441">
                  <a:extLst>
                    <a:ext uri="{9D8B030D-6E8A-4147-A177-3AD203B41FA5}">
                      <a16:colId xmlns:a16="http://schemas.microsoft.com/office/drawing/2014/main" val="3288131533"/>
                    </a:ext>
                  </a:extLst>
                </a:gridCol>
              </a:tblGrid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Parameter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Target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Achieved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Units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092548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Integrated gradient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28.1857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28.196 ± 0.001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320486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Integrated field quality (</a:t>
                      </a:r>
                      <a:r>
                        <a:rPr lang="el-GR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Δ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B/B) in GFR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5E-4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(2.9±0.1)E-4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0000"/>
                        </a:solidFill>
                        <a:latin typeface="Avenir Next LT Pro" panose="020B05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122904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Gradient tuning range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±2.5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±1.1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%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13357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Trim coil power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&lt;2.3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0.05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kW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6093244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Temperature stability (3°C range)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±0.01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+0.51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%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09278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8112EA3-B2D2-1DE6-779F-D5A179D8BCEE}"/>
              </a:ext>
            </a:extLst>
          </p:cNvPr>
          <p:cNvSpPr txBox="1"/>
          <p:nvPr/>
        </p:nvSpPr>
        <p:spPr>
          <a:xfrm>
            <a:off x="314036" y="4719782"/>
            <a:ext cx="7723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Next steps: further collaboration between STFC and Kyma through </a:t>
            </a:r>
            <a:r>
              <a:rPr lang="en-GB" b="1" dirty="0">
                <a:solidFill>
                  <a:srgbClr val="000000"/>
                </a:solidFill>
              </a:rPr>
              <a:t>EPITA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Development of scalable ZEPTO </a:t>
            </a:r>
            <a:r>
              <a:rPr lang="en-GB" b="1" dirty="0">
                <a:solidFill>
                  <a:srgbClr val="000000"/>
                </a:solidFill>
              </a:rPr>
              <a:t>tuneable permanent magnet</a:t>
            </a:r>
            <a:r>
              <a:rPr lang="en-GB" dirty="0">
                <a:solidFill>
                  <a:srgbClr val="000000"/>
                </a:solidFill>
              </a:rPr>
              <a:t> technology.</a:t>
            </a:r>
          </a:p>
        </p:txBody>
      </p:sp>
    </p:spTree>
    <p:extLst>
      <p:ext uri="{BB962C8B-B14F-4D97-AF65-F5344CB8AC3E}">
        <p14:creationId xmlns:p14="http://schemas.microsoft.com/office/powerpoint/2010/main" val="3823897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1972600"/>
            <a:ext cx="7442200" cy="12319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87BFB0-1B47-B9AB-382F-A7BAF8D9778C}"/>
              </a:ext>
            </a:extLst>
          </p:cNvPr>
          <p:cNvSpPr/>
          <p:nvPr/>
        </p:nvSpPr>
        <p:spPr>
          <a:xfrm>
            <a:off x="1255197" y="3297784"/>
            <a:ext cx="8594774" cy="260565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200" dirty="0">
                <a:solidFill>
                  <a:schemeClr val="bg1"/>
                </a:solidFill>
                <a:latin typeface="Arial"/>
                <a:cs typeface="Arial"/>
              </a:rPr>
              <a:t>Acknowledgements: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Arial"/>
                <a:cs typeface="Arial"/>
              </a:rPr>
              <a:t>Ben Shepherd (STFC)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Arial"/>
                <a:cs typeface="Arial"/>
              </a:rPr>
              <a:t>Alfie Shahveh (Diamond Light Source)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Arial"/>
                <a:cs typeface="Arial"/>
              </a:rPr>
              <a:t>Dušan Topalović, Tadej Milharcic, Mirko </a:t>
            </a:r>
            <a:r>
              <a:rPr lang="en-GB" sz="2200" dirty="0" err="1">
                <a:solidFill>
                  <a:schemeClr val="bg1"/>
                </a:solidFill>
                <a:latin typeface="Arial"/>
                <a:cs typeface="Arial"/>
              </a:rPr>
              <a:t>Kokole</a:t>
            </a:r>
            <a:r>
              <a:rPr lang="en-GB" sz="2200" dirty="0">
                <a:solidFill>
                  <a:schemeClr val="bg1"/>
                </a:solidFill>
                <a:latin typeface="Arial"/>
                <a:cs typeface="Arial"/>
              </a:rPr>
              <a:t>, Jure Počkar</a:t>
            </a:r>
            <a:r>
              <a:rPr lang="en-GB" sz="20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2200" dirty="0">
                <a:solidFill>
                  <a:schemeClr val="bg1"/>
                </a:solidFill>
                <a:latin typeface="Arial"/>
                <a:cs typeface="Arial"/>
              </a:rPr>
              <a:t>(Kyma S.p.A.) 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3B0898-71D2-26A1-7912-8161BED7F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38912"/>
            <a:ext cx="3932237" cy="566928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D830CF-C93E-526D-12DA-D8DBF41D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PAB Conference 2026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29C123-2CD9-536C-2DBF-D495A5065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A5D62C-C857-B5C4-C3BB-B46B41393D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3562"/>
          <a:stretch>
            <a:fillRect/>
          </a:stretch>
        </p:blipFill>
        <p:spPr>
          <a:xfrm>
            <a:off x="4891175" y="510111"/>
            <a:ext cx="7300825" cy="25128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16EF4B-58AD-4A7B-9894-7E8F457635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676" b="56798"/>
          <a:stretch>
            <a:fillRect/>
          </a:stretch>
        </p:blipFill>
        <p:spPr>
          <a:xfrm>
            <a:off x="5273083" y="3042219"/>
            <a:ext cx="6675034" cy="1568282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26D4B0E6-DB8C-44FB-61DA-9431F0D47EDB}"/>
              </a:ext>
            </a:extLst>
          </p:cNvPr>
          <p:cNvSpPr/>
          <p:nvPr/>
        </p:nvSpPr>
        <p:spPr>
          <a:xfrm>
            <a:off x="8316227" y="2554545"/>
            <a:ext cx="423512" cy="5974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132D8B-DDAF-7BDD-866C-571949D6A7C3}"/>
              </a:ext>
            </a:extLst>
          </p:cNvPr>
          <p:cNvSpPr txBox="1"/>
          <p:nvPr/>
        </p:nvSpPr>
        <p:spPr>
          <a:xfrm>
            <a:off x="8739739" y="2542939"/>
            <a:ext cx="1088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Upgrade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8AD705-ADC4-0CCD-59EC-16582AB6D5F0}"/>
              </a:ext>
            </a:extLst>
          </p:cNvPr>
          <p:cNvSpPr/>
          <p:nvPr/>
        </p:nvSpPr>
        <p:spPr>
          <a:xfrm>
            <a:off x="7571232" y="3657600"/>
            <a:ext cx="402336" cy="35661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23EFADE-1B27-03AB-98F6-F3FAEA1E11FB}"/>
              </a:ext>
            </a:extLst>
          </p:cNvPr>
          <p:cNvSpPr/>
          <p:nvPr/>
        </p:nvSpPr>
        <p:spPr>
          <a:xfrm>
            <a:off x="9082639" y="3606578"/>
            <a:ext cx="402336" cy="35661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Content Placeholder 6" descr="A picture containing miller&#10;&#10;Description automatically generated">
            <a:extLst>
              <a:ext uri="{FF2B5EF4-FFF2-40B4-BE49-F238E27FC236}">
                <a16:creationId xmlns:a16="http://schemas.microsoft.com/office/drawing/2014/main" id="{99354D94-ACE8-40E7-93E2-593B3FD37133}"/>
              </a:ext>
            </a:extLst>
          </p:cNvPr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39" y="4298950"/>
            <a:ext cx="2743200" cy="205740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61F42A1-26E7-1A66-1EE7-48EFF923ED39}"/>
              </a:ext>
            </a:extLst>
          </p:cNvPr>
          <p:cNvCxnSpPr>
            <a:stCxn id="13" idx="5"/>
          </p:cNvCxnSpPr>
          <p:nvPr/>
        </p:nvCxnSpPr>
        <p:spPr>
          <a:xfrm>
            <a:off x="7914647" y="3961991"/>
            <a:ext cx="695953" cy="64851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C48D4D-0CFB-25F1-FC80-FB0AB95B261A}"/>
              </a:ext>
            </a:extLst>
          </p:cNvPr>
          <p:cNvCxnSpPr>
            <a:cxnSpLocks/>
            <a:stCxn id="14" idx="4"/>
          </p:cNvCxnSpPr>
          <p:nvPr/>
        </p:nvCxnSpPr>
        <p:spPr>
          <a:xfrm flipH="1">
            <a:off x="8944735" y="3963194"/>
            <a:ext cx="339072" cy="6949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EEDB9F1-EEB8-F813-9DD4-E4AD3E18D899}"/>
              </a:ext>
            </a:extLst>
          </p:cNvPr>
          <p:cNvSpPr txBox="1"/>
          <p:nvPr/>
        </p:nvSpPr>
        <p:spPr>
          <a:xfrm>
            <a:off x="4772025" y="4870398"/>
            <a:ext cx="1848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2.3 kW main coils + water cooling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8A0B45-03A7-C0D7-97A4-238F8FEDAAF2}"/>
              </a:ext>
            </a:extLst>
          </p:cNvPr>
          <p:cNvSpPr txBox="1"/>
          <p:nvPr/>
        </p:nvSpPr>
        <p:spPr>
          <a:xfrm>
            <a:off x="5055489" y="5613374"/>
            <a:ext cx="166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80 W trim coils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510AD31-0A35-3E09-BF01-E8133C06F345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6620256" y="4908983"/>
            <a:ext cx="1353312" cy="28458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451D60E-4229-708E-1509-F26A8E9C38A3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6720841" y="5530273"/>
            <a:ext cx="1432559" cy="2677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34760222-4508-0FF3-8FAD-5802969D9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720" y="4042627"/>
            <a:ext cx="3535322" cy="2570046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F1587E-E028-F772-FF1B-8914BB2A7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005840"/>
            <a:ext cx="4634420" cy="2852928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I.FAST: EU funded project to develop new </a:t>
            </a:r>
            <a:r>
              <a:rPr lang="en-GB" b="1" dirty="0">
                <a:solidFill>
                  <a:srgbClr val="000000"/>
                </a:solidFill>
              </a:rPr>
              <a:t>sustainable accelerator technologies </a:t>
            </a:r>
            <a:r>
              <a:rPr lang="en-GB" dirty="0">
                <a:solidFill>
                  <a:srgbClr val="000000"/>
                </a:solidFill>
              </a:rPr>
              <a:t>and favour </a:t>
            </a:r>
            <a:r>
              <a:rPr lang="en-GB" b="1" dirty="0">
                <a:solidFill>
                  <a:srgbClr val="000000"/>
                </a:solidFill>
              </a:rPr>
              <a:t>partnerships with industry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Fourth generation synchrotron light sources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make use of 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multi-bend achromat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 lattices to reduce beam emittance and increase radiation brightness.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Diamond-II: upgrade from double bend to 6-bend achromat.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Lattice includes 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48 transverse gradient (DQ) magnets: ~108 kW.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Task 11.3 – </a:t>
            </a:r>
            <a:r>
              <a:rPr lang="en-GB" b="1" dirty="0">
                <a:solidFill>
                  <a:srgbClr val="000000"/>
                </a:solidFill>
              </a:rPr>
              <a:t>Manufacture and test prototype permanent magnet </a:t>
            </a:r>
            <a:r>
              <a:rPr lang="en-GB" dirty="0">
                <a:solidFill>
                  <a:srgbClr val="000000"/>
                </a:solidFill>
              </a:rPr>
              <a:t>(PM) based DQ magnet as energy saving alternative to Diamond-II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105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 animBg="1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9A31A695-A5D0-8608-9203-40071BD85E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008866"/>
              </p:ext>
            </p:extLst>
          </p:nvPr>
        </p:nvGraphicFramePr>
        <p:xfrm>
          <a:off x="423288" y="1425948"/>
          <a:ext cx="4957096" cy="5009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2230">
                  <a:extLst>
                    <a:ext uri="{9D8B030D-6E8A-4147-A177-3AD203B41FA5}">
                      <a16:colId xmlns:a16="http://schemas.microsoft.com/office/drawing/2014/main" val="105300438"/>
                    </a:ext>
                  </a:extLst>
                </a:gridCol>
                <a:gridCol w="888674">
                  <a:extLst>
                    <a:ext uri="{9D8B030D-6E8A-4147-A177-3AD203B41FA5}">
                      <a16:colId xmlns:a16="http://schemas.microsoft.com/office/drawing/2014/main" val="3915627875"/>
                    </a:ext>
                  </a:extLst>
                </a:gridCol>
                <a:gridCol w="1166192">
                  <a:extLst>
                    <a:ext uri="{9D8B030D-6E8A-4147-A177-3AD203B41FA5}">
                      <a16:colId xmlns:a16="http://schemas.microsoft.com/office/drawing/2014/main" val="3288131533"/>
                    </a:ext>
                  </a:extLst>
                </a:gridCol>
              </a:tblGrid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Parameter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Value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 Demi" panose="020B0704020202020204" pitchFamily="34" charset="0"/>
                        </a:rPr>
                        <a:t>Units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092548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Central dipole field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-0.6951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500024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Central gradient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33.179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  <a:cs typeface="Calibri" panose="020F0502020204030204" pitchFamily="34" charset="0"/>
                        </a:rPr>
                        <a:t>T/m</a:t>
                      </a:r>
                      <a:endParaRPr lang="en-GB" sz="1400" dirty="0">
                        <a:solidFill>
                          <a:srgbClr val="000000"/>
                        </a:solidFill>
                        <a:latin typeface="Avenir Next LT Pro" panose="020B05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570215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Effective dipole magnetic length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870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mm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454775"/>
                  </a:ext>
                </a:extLst>
              </a:tr>
              <a:tr h="44628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Effective gradient magnetic length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850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mm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445815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Integrated dipole field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-0.6047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T.m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692546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Integrated gradient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28.1857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320486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Bending radius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16.795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214367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Good field radius (GFR)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7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mm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35214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Integrated field quality (</a:t>
                      </a:r>
                      <a:r>
                        <a:rPr lang="el-GR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Δ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B/B) in GFR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0.05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%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122904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Gradient tuning range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±2.5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%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13357"/>
                  </a:ext>
                </a:extLst>
              </a:tr>
              <a:tr h="39729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Temperature stability (3°C range)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±0.01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Avenir Next LT Pro" panose="020B0504020202020204" pitchFamily="34" charset="0"/>
                        </a:rPr>
                        <a:t>%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092787"/>
                  </a:ext>
                </a:extLst>
              </a:tr>
            </a:tbl>
          </a:graphicData>
        </a:graphic>
      </p:graphicFrame>
      <p:sp>
        <p:nvSpPr>
          <p:cNvPr id="48" name="Rectangle 47">
            <a:extLst>
              <a:ext uri="{FF2B5EF4-FFF2-40B4-BE49-F238E27FC236}">
                <a16:creationId xmlns:a16="http://schemas.microsoft.com/office/drawing/2014/main" id="{9BBE36AF-6C4C-C32A-4945-B9935AE929C4}"/>
              </a:ext>
            </a:extLst>
          </p:cNvPr>
          <p:cNvSpPr/>
          <p:nvPr/>
        </p:nvSpPr>
        <p:spPr>
          <a:xfrm>
            <a:off x="423288" y="5148072"/>
            <a:ext cx="4605912" cy="43716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A861A1C-7B34-4C2F-207A-2E5DFC94C519}"/>
              </a:ext>
            </a:extLst>
          </p:cNvPr>
          <p:cNvSpPr/>
          <p:nvPr/>
        </p:nvSpPr>
        <p:spPr>
          <a:xfrm>
            <a:off x="5742630" y="4442163"/>
            <a:ext cx="1133075" cy="590034"/>
          </a:xfrm>
          <a:prstGeom prst="rect">
            <a:avLst/>
          </a:prstGeom>
          <a:solidFill>
            <a:srgbClr val="1E5DF8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Main trim coil pair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D00FDDD-7306-7AA1-54ED-B53DC1E44E79}"/>
              </a:ext>
            </a:extLst>
          </p:cNvPr>
          <p:cNvSpPr/>
          <p:nvPr/>
        </p:nvSpPr>
        <p:spPr>
          <a:xfrm>
            <a:off x="5380384" y="3133357"/>
            <a:ext cx="1495321" cy="832710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FeNi thermal shunt alloy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983871-8635-0726-4CF0-F08192422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504" y="195071"/>
            <a:ext cx="7007352" cy="1117243"/>
          </a:xfrm>
        </p:spPr>
        <p:txBody>
          <a:bodyPr>
            <a:noAutofit/>
          </a:bodyPr>
          <a:lstStyle/>
          <a:p>
            <a:r>
              <a:rPr lang="en-GB" sz="2800" dirty="0"/>
              <a:t>HEPTO (Hybrid Electromagnet-Permanent Magnet Tuneable Optics)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793D5-A128-DA5C-1201-CC3ABF6A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2026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67ED6-5C42-E828-0ECE-850389D21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 descr="A green box with red and blue cubes&#10;&#10;AI-generated content may be incorrect.">
            <a:extLst>
              <a:ext uri="{FF2B5EF4-FFF2-40B4-BE49-F238E27FC236}">
                <a16:creationId xmlns:a16="http://schemas.microsoft.com/office/drawing/2014/main" id="{2A7DD02F-B716-99C7-47BB-63658CA3D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9135" y="674573"/>
            <a:ext cx="4274665" cy="550885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BF5A52-4067-E53B-1723-888CD99D8DA5}"/>
              </a:ext>
            </a:extLst>
          </p:cNvPr>
          <p:cNvCxnSpPr>
            <a:cxnSpLocks/>
            <a:stCxn id="49" idx="3"/>
          </p:cNvCxnSpPr>
          <p:nvPr/>
        </p:nvCxnSpPr>
        <p:spPr>
          <a:xfrm>
            <a:off x="7150608" y="2022303"/>
            <a:ext cx="1317531" cy="38410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C7251A3-2735-BBDC-9C84-D921B4265554}"/>
              </a:ext>
            </a:extLst>
          </p:cNvPr>
          <p:cNvCxnSpPr>
            <a:cxnSpLocks/>
            <a:stCxn id="62" idx="3"/>
          </p:cNvCxnSpPr>
          <p:nvPr/>
        </p:nvCxnSpPr>
        <p:spPr>
          <a:xfrm flipV="1">
            <a:off x="6875705" y="2364477"/>
            <a:ext cx="1526484" cy="1185235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1238CA-9A76-9130-6901-6333F60D8053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9015719" y="708428"/>
            <a:ext cx="353568" cy="47764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6D904F5-55C2-CFFA-A4D2-2AECE792458D}"/>
              </a:ext>
            </a:extLst>
          </p:cNvPr>
          <p:cNvCxnSpPr>
            <a:cxnSpLocks/>
            <a:stCxn id="54" idx="3"/>
          </p:cNvCxnSpPr>
          <p:nvPr/>
        </p:nvCxnSpPr>
        <p:spPr>
          <a:xfrm flipV="1">
            <a:off x="6875705" y="2655968"/>
            <a:ext cx="1950243" cy="208121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8050C01-4F87-E05C-E90E-8A150A75E190}"/>
              </a:ext>
            </a:extLst>
          </p:cNvPr>
          <p:cNvCxnSpPr>
            <a:cxnSpLocks/>
            <a:stCxn id="54" idx="3"/>
          </p:cNvCxnSpPr>
          <p:nvPr/>
        </p:nvCxnSpPr>
        <p:spPr>
          <a:xfrm flipV="1">
            <a:off x="6875705" y="4261084"/>
            <a:ext cx="1861827" cy="476096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BA17E8A-739A-0227-3278-01211EEF1067}"/>
              </a:ext>
            </a:extLst>
          </p:cNvPr>
          <p:cNvCxnSpPr>
            <a:cxnSpLocks/>
          </p:cNvCxnSpPr>
          <p:nvPr/>
        </p:nvCxnSpPr>
        <p:spPr>
          <a:xfrm flipH="1" flipV="1">
            <a:off x="10849265" y="2736522"/>
            <a:ext cx="58454" cy="385051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198A8B6-DF01-ADDB-F417-13A7129B4E37}"/>
              </a:ext>
            </a:extLst>
          </p:cNvPr>
          <p:cNvCxnSpPr>
            <a:cxnSpLocks/>
          </p:cNvCxnSpPr>
          <p:nvPr/>
        </p:nvCxnSpPr>
        <p:spPr>
          <a:xfrm flipH="1">
            <a:off x="10661374" y="3966066"/>
            <a:ext cx="246345" cy="295018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2559E831-025C-AE17-8B1C-69A5ADA115EB}"/>
              </a:ext>
            </a:extLst>
          </p:cNvPr>
          <p:cNvSpPr/>
          <p:nvPr/>
        </p:nvSpPr>
        <p:spPr>
          <a:xfrm>
            <a:off x="8549308" y="1961226"/>
            <a:ext cx="225287" cy="2121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CF3F8118-9DE1-9CDA-560A-1D8B018BB667}"/>
              </a:ext>
            </a:extLst>
          </p:cNvPr>
          <p:cNvSpPr/>
          <p:nvPr/>
        </p:nvSpPr>
        <p:spPr>
          <a:xfrm>
            <a:off x="10027458" y="4689123"/>
            <a:ext cx="225287" cy="2121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65AF8AD1-254E-4E96-2A69-33E2BA838719}"/>
              </a:ext>
            </a:extLst>
          </p:cNvPr>
          <p:cNvSpPr/>
          <p:nvPr/>
        </p:nvSpPr>
        <p:spPr>
          <a:xfrm rot="5400000">
            <a:off x="9286284" y="1584637"/>
            <a:ext cx="225287" cy="2121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A9323AEC-8AE3-E0C8-7F5F-54B8527E11F0}"/>
              </a:ext>
            </a:extLst>
          </p:cNvPr>
          <p:cNvSpPr/>
          <p:nvPr/>
        </p:nvSpPr>
        <p:spPr>
          <a:xfrm rot="5400000">
            <a:off x="9286284" y="5062298"/>
            <a:ext cx="225287" cy="2121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961F3C07-1326-14AA-D852-BD098FBABDDA}"/>
              </a:ext>
            </a:extLst>
          </p:cNvPr>
          <p:cNvSpPr/>
          <p:nvPr/>
        </p:nvSpPr>
        <p:spPr>
          <a:xfrm rot="10800000">
            <a:off x="10004123" y="1961226"/>
            <a:ext cx="225287" cy="2121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14E5AEA3-0854-82B8-492C-577D7AB818D7}"/>
              </a:ext>
            </a:extLst>
          </p:cNvPr>
          <p:cNvSpPr/>
          <p:nvPr/>
        </p:nvSpPr>
        <p:spPr>
          <a:xfrm rot="10800000">
            <a:off x="8532226" y="4669854"/>
            <a:ext cx="225287" cy="21210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484FC0A-19CE-D1DB-A7A8-731E184C1D78}"/>
              </a:ext>
            </a:extLst>
          </p:cNvPr>
          <p:cNvSpPr/>
          <p:nvPr/>
        </p:nvSpPr>
        <p:spPr>
          <a:xfrm>
            <a:off x="423288" y="3995928"/>
            <a:ext cx="4605912" cy="265156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54186FC-9F23-FE36-A933-B9CEAA7C9110}"/>
              </a:ext>
            </a:extLst>
          </p:cNvPr>
          <p:cNvSpPr/>
          <p:nvPr/>
        </p:nvSpPr>
        <p:spPr>
          <a:xfrm>
            <a:off x="423288" y="5698870"/>
            <a:ext cx="4605912" cy="336805"/>
          </a:xfrm>
          <a:prstGeom prst="rect">
            <a:avLst/>
          </a:prstGeom>
          <a:solidFill>
            <a:srgbClr val="1E5DF8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87AF624-DFFF-1684-43AF-BAB20AEE3BE0}"/>
              </a:ext>
            </a:extLst>
          </p:cNvPr>
          <p:cNvSpPr/>
          <p:nvPr/>
        </p:nvSpPr>
        <p:spPr>
          <a:xfrm>
            <a:off x="423288" y="6089905"/>
            <a:ext cx="4605912" cy="336806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3AE96AA-BA24-0CDF-3EDE-A7CD7719B139}"/>
              </a:ext>
            </a:extLst>
          </p:cNvPr>
          <p:cNvSpPr/>
          <p:nvPr/>
        </p:nvSpPr>
        <p:spPr>
          <a:xfrm>
            <a:off x="10907719" y="3121573"/>
            <a:ext cx="1198937" cy="844493"/>
          </a:xfrm>
          <a:prstGeom prst="rect">
            <a:avLst/>
          </a:prstGeom>
          <a:solidFill>
            <a:srgbClr val="1E5DF8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000000"/>
                </a:solidFill>
              </a:rPr>
              <a:t>Auxiliary trim coil pair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554AFB8-8DF6-27F0-8C41-06D6A204A50A}"/>
              </a:ext>
            </a:extLst>
          </p:cNvPr>
          <p:cNvSpPr/>
          <p:nvPr/>
        </p:nvSpPr>
        <p:spPr>
          <a:xfrm>
            <a:off x="5552652" y="1561561"/>
            <a:ext cx="1597956" cy="921483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45M6 NdFeB permanent magnet blocks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A764D4F-06D3-265E-9576-FCB5B2D88249}"/>
              </a:ext>
            </a:extLst>
          </p:cNvPr>
          <p:cNvSpPr/>
          <p:nvPr/>
        </p:nvSpPr>
        <p:spPr>
          <a:xfrm>
            <a:off x="7370064" y="271263"/>
            <a:ext cx="3291310" cy="43716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Grade 1010 steel yoke and poles</a:t>
            </a:r>
          </a:p>
        </p:txBody>
      </p:sp>
    </p:spTree>
    <p:extLst>
      <p:ext uri="{BB962C8B-B14F-4D97-AF65-F5344CB8AC3E}">
        <p14:creationId xmlns:p14="http://schemas.microsoft.com/office/powerpoint/2010/main" val="38158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4" grpId="0" animBg="1"/>
      <p:bldP spid="62" grpId="0" animBg="1"/>
      <p:bldP spid="47" grpId="0" animBg="1"/>
      <p:bldP spid="53" grpId="0" animBg="1"/>
      <p:bldP spid="61" grpId="0" animBg="1"/>
      <p:bldP spid="58" grpId="0" animBg="1"/>
      <p:bldP spid="49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3C59F-9EF8-BCE7-F262-E628BECC8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89" y="136525"/>
            <a:ext cx="5778854" cy="1016414"/>
          </a:xfrm>
        </p:spPr>
        <p:txBody>
          <a:bodyPr>
            <a:normAutofit/>
          </a:bodyPr>
          <a:lstStyle/>
          <a:p>
            <a:r>
              <a:rPr lang="en-GB" dirty="0"/>
              <a:t>Mechanical Design Completed by Kyma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793D6-B2E5-4EDC-136F-16C441E4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A grey rectangular object with yellow stripes&#10;&#10;Description automatically generated">
            <a:extLst>
              <a:ext uri="{FF2B5EF4-FFF2-40B4-BE49-F238E27FC236}">
                <a16:creationId xmlns:a16="http://schemas.microsoft.com/office/drawing/2014/main" id="{332331B6-CEA2-44A0-69A5-3A4AC5BB7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3094657"/>
            <a:ext cx="6314283" cy="295459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A994A9-C7C1-A51A-66B1-B8DC9CB10DE5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6960096" y="2296086"/>
            <a:ext cx="2237170" cy="17089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8CDC682-5935-55E8-66F2-83CC24A34263}"/>
              </a:ext>
            </a:extLst>
          </p:cNvPr>
          <p:cNvSpPr/>
          <p:nvPr/>
        </p:nvSpPr>
        <p:spPr>
          <a:xfrm>
            <a:off x="6632321" y="709241"/>
            <a:ext cx="5129890" cy="15868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2. Two screws for opening gap between auxiliary pole and aluminium plate. Brass shims can be added/removed to adjust </a:t>
            </a:r>
            <a:r>
              <a:rPr lang="en-GB" sz="1600" b="1" dirty="0">
                <a:solidFill>
                  <a:srgbClr val="000000"/>
                </a:solidFill>
              </a:rPr>
              <a:t>vertical position of auxiliary pole.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Gap is </a:t>
            </a:r>
            <a:r>
              <a:rPr lang="en-GB" sz="1600" b="1" dirty="0">
                <a:solidFill>
                  <a:srgbClr val="000000"/>
                </a:solidFill>
              </a:rPr>
              <a:t>pre-shimmed</a:t>
            </a:r>
            <a:r>
              <a:rPr lang="en-GB" sz="1600" dirty="0">
                <a:solidFill>
                  <a:srgbClr val="000000"/>
                </a:solidFill>
              </a:rPr>
              <a:t> with 300 µm thickness.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</a:rPr>
              <a:t>Shim thicknesses in range 10-200 µm.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52F5723-5130-B202-BD40-9E94420F3361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9197266" y="2296086"/>
            <a:ext cx="1579254" cy="15649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95714DA3-B31C-9E36-F06F-6F79A19CE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343" y="3094657"/>
            <a:ext cx="4770448" cy="350239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FEE86A3-BBC5-D61D-6842-7569664B142C}"/>
              </a:ext>
            </a:extLst>
          </p:cNvPr>
          <p:cNvGrpSpPr/>
          <p:nvPr/>
        </p:nvGrpSpPr>
        <p:grpSpPr>
          <a:xfrm>
            <a:off x="9649990" y="107883"/>
            <a:ext cx="2417797" cy="529229"/>
            <a:chOff x="7795779" y="1282109"/>
            <a:chExt cx="4288066" cy="93861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F756C2-9E58-623A-E61F-FB0FA60A98DE}"/>
                </a:ext>
              </a:extLst>
            </p:cNvPr>
            <p:cNvSpPr/>
            <p:nvPr/>
          </p:nvSpPr>
          <p:spPr>
            <a:xfrm>
              <a:off x="7795779" y="1282109"/>
              <a:ext cx="4288066" cy="938611"/>
            </a:xfrm>
            <a:prstGeom prst="rect">
              <a:avLst/>
            </a:prstGeom>
            <a:solidFill>
              <a:srgbClr val="FA93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14" name="Picture 13" descr="A white line on a black background&#10;&#10;AI-generated content may be incorrect.">
              <a:extLst>
                <a:ext uri="{FF2B5EF4-FFF2-40B4-BE49-F238E27FC236}">
                  <a16:creationId xmlns:a16="http://schemas.microsoft.com/office/drawing/2014/main" id="{0461D878-AA1C-22AF-C68E-6C4994EAB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93626" y="1306604"/>
              <a:ext cx="3961170" cy="914116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99BE5042-9B35-F531-C308-48EA08E3D448}"/>
              </a:ext>
            </a:extLst>
          </p:cNvPr>
          <p:cNvSpPr/>
          <p:nvPr/>
        </p:nvSpPr>
        <p:spPr>
          <a:xfrm>
            <a:off x="318038" y="2320682"/>
            <a:ext cx="5129890" cy="6204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AutoNum type="arabicPeriod"/>
            </a:pPr>
            <a:r>
              <a:rPr lang="en-GB" sz="1600" dirty="0">
                <a:solidFill>
                  <a:srgbClr val="000000"/>
                </a:solidFill>
              </a:rPr>
              <a:t>Vertical gap between main poles defined by pre-shimmed spacer.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603F074-4DD1-C28A-E308-4BA3A2D706A6}"/>
              </a:ext>
            </a:extLst>
          </p:cNvPr>
          <p:cNvSpPr/>
          <p:nvPr/>
        </p:nvSpPr>
        <p:spPr>
          <a:xfrm>
            <a:off x="602974" y="3861048"/>
            <a:ext cx="2113722" cy="22349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0420420-E14D-2465-E16E-EEC9FC4BF57D}"/>
              </a:ext>
            </a:extLst>
          </p:cNvPr>
          <p:cNvCxnSpPr>
            <a:cxnSpLocks/>
          </p:cNvCxnSpPr>
          <p:nvPr/>
        </p:nvCxnSpPr>
        <p:spPr>
          <a:xfrm flipH="1">
            <a:off x="1795670" y="2907601"/>
            <a:ext cx="337930" cy="9534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2B6A529-3A50-0C8E-0C67-A9D696754F9D}"/>
              </a:ext>
            </a:extLst>
          </p:cNvPr>
          <p:cNvSpPr txBox="1"/>
          <p:nvPr/>
        </p:nvSpPr>
        <p:spPr>
          <a:xfrm>
            <a:off x="429789" y="1298713"/>
            <a:ext cx="5209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In-built </a:t>
            </a:r>
            <a:r>
              <a:rPr lang="en-GB" b="1" dirty="0">
                <a:solidFill>
                  <a:srgbClr val="000000"/>
                </a:solidFill>
              </a:rPr>
              <a:t>mechanical shimming </a:t>
            </a:r>
            <a:r>
              <a:rPr lang="en-GB" dirty="0">
                <a:solidFill>
                  <a:srgbClr val="000000"/>
                </a:solidFill>
              </a:rPr>
              <a:t>methods allow adjustment of field strength and homogeneity.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316F35-D527-A932-BD2D-65A311775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Hinton ● PAB Conference 2026</a:t>
            </a:r>
          </a:p>
        </p:txBody>
      </p:sp>
    </p:spTree>
    <p:extLst>
      <p:ext uri="{BB962C8B-B14F-4D97-AF65-F5344CB8AC3E}">
        <p14:creationId xmlns:p14="http://schemas.microsoft.com/office/powerpoint/2010/main" val="3289883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61F7C8-3F6D-3560-8464-6BE209465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2026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C2A2A-1B75-5F55-FB84-10275C4D4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 descr="A metal box on a white surface&#10;&#10;AI-generated content may be incorrect.">
            <a:extLst>
              <a:ext uri="{FF2B5EF4-FFF2-40B4-BE49-F238E27FC236}">
                <a16:creationId xmlns:a16="http://schemas.microsoft.com/office/drawing/2014/main" id="{8FC79CAC-67C9-4003-080B-E14BCD99F5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174" r="6855"/>
          <a:stretch>
            <a:fillRect/>
          </a:stretch>
        </p:blipFill>
        <p:spPr>
          <a:xfrm>
            <a:off x="1137480" y="1131029"/>
            <a:ext cx="1376517" cy="2160000"/>
          </a:xfrm>
          <a:prstGeom prst="rect">
            <a:avLst/>
          </a:prstGeom>
        </p:spPr>
      </p:pic>
      <p:pic>
        <p:nvPicPr>
          <p:cNvPr id="5" name="Picture 4" descr="A metal box with a screw&#10;&#10;AI-generated content may be incorrect.">
            <a:extLst>
              <a:ext uri="{FF2B5EF4-FFF2-40B4-BE49-F238E27FC236}">
                <a16:creationId xmlns:a16="http://schemas.microsoft.com/office/drawing/2014/main" id="{367DABF7-969E-A6FA-9AC4-412E6E67D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2405" y="1131029"/>
            <a:ext cx="1620000" cy="2160000"/>
          </a:xfrm>
          <a:prstGeom prst="rect">
            <a:avLst/>
          </a:prstGeom>
        </p:spPr>
      </p:pic>
      <p:pic>
        <p:nvPicPr>
          <p:cNvPr id="6" name="Picture 5" descr="A metal piece of machinery&#10;&#10;AI-generated content may be incorrect.">
            <a:extLst>
              <a:ext uri="{FF2B5EF4-FFF2-40B4-BE49-F238E27FC236}">
                <a16:creationId xmlns:a16="http://schemas.microsoft.com/office/drawing/2014/main" id="{6D837A05-0B5F-F177-1CE3-10D3200EED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0813" y="1131029"/>
            <a:ext cx="1620000" cy="2160000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0EFA218A-1E75-D41A-288B-2FEEA97F3F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9221" y="1131029"/>
            <a:ext cx="1620000" cy="2160000"/>
          </a:xfrm>
          <a:prstGeom prst="rect">
            <a:avLst/>
          </a:prstGeom>
        </p:spPr>
      </p:pic>
      <p:pic>
        <p:nvPicPr>
          <p:cNvPr id="8" name="Picture 7" descr="A metal piece on a table&#10;&#10;AI-generated content may be incorrect.">
            <a:extLst>
              <a:ext uri="{FF2B5EF4-FFF2-40B4-BE49-F238E27FC236}">
                <a16:creationId xmlns:a16="http://schemas.microsoft.com/office/drawing/2014/main" id="{A139FDD1-8E21-C8D1-32C6-48B41371E23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775" r="5485"/>
          <a:stretch>
            <a:fillRect/>
          </a:stretch>
        </p:blipFill>
        <p:spPr>
          <a:xfrm>
            <a:off x="8527628" y="1131029"/>
            <a:ext cx="2526891" cy="2160000"/>
          </a:xfrm>
          <a:prstGeom prst="rect">
            <a:avLst/>
          </a:prstGeom>
        </p:spPr>
      </p:pic>
      <p:pic>
        <p:nvPicPr>
          <p:cNvPr id="9" name="Picture 8" descr="A machine on a table&#10;&#10;AI-generated content may be incorrect.">
            <a:extLst>
              <a:ext uri="{FF2B5EF4-FFF2-40B4-BE49-F238E27FC236}">
                <a16:creationId xmlns:a16="http://schemas.microsoft.com/office/drawing/2014/main" id="{30CDC750-EE97-3044-B13E-48E424D1F7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7480" y="3566971"/>
            <a:ext cx="2880000" cy="2160000"/>
          </a:xfrm>
          <a:prstGeom prst="rect">
            <a:avLst/>
          </a:prstGeom>
        </p:spPr>
      </p:pic>
      <p:pic>
        <p:nvPicPr>
          <p:cNvPr id="10" name="Picture 9" descr="A metal machine on a workbench&#10;&#10;AI-generated content may be incorrect.">
            <a:extLst>
              <a:ext uri="{FF2B5EF4-FFF2-40B4-BE49-F238E27FC236}">
                <a16:creationId xmlns:a16="http://schemas.microsoft.com/office/drawing/2014/main" id="{4877EDDE-0787-6412-E2BC-69062821B7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1912" y="3566971"/>
            <a:ext cx="1620000" cy="2160000"/>
          </a:xfrm>
          <a:prstGeom prst="rect">
            <a:avLst/>
          </a:prstGeom>
        </p:spPr>
      </p:pic>
      <p:pic>
        <p:nvPicPr>
          <p:cNvPr id="11" name="Picture 10" descr="A machine on a table&#10;&#10;AI-generated content may be incorrect.">
            <a:extLst>
              <a:ext uri="{FF2B5EF4-FFF2-40B4-BE49-F238E27FC236}">
                <a16:creationId xmlns:a16="http://schemas.microsoft.com/office/drawing/2014/main" id="{8566BA41-E0E4-72FC-91BB-434DC715FD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6344" y="3566971"/>
            <a:ext cx="2880000" cy="2160000"/>
          </a:xfrm>
          <a:prstGeom prst="rect">
            <a:avLst/>
          </a:prstGeom>
        </p:spPr>
      </p:pic>
      <p:pic>
        <p:nvPicPr>
          <p:cNvPr id="12" name="Picture 11" descr="A stack of metal objects&#10;&#10;AI-generated content may be incorrect.">
            <a:extLst>
              <a:ext uri="{FF2B5EF4-FFF2-40B4-BE49-F238E27FC236}">
                <a16:creationId xmlns:a16="http://schemas.microsoft.com/office/drawing/2014/main" id="{7945D86B-16F7-96E3-C8F9-AEEE9BD47C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30775" y="3566971"/>
            <a:ext cx="1620331" cy="2160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BB4C7C18-5913-9D9D-616A-E3C407EB01D1}"/>
              </a:ext>
            </a:extLst>
          </p:cNvPr>
          <p:cNvSpPr txBox="1">
            <a:spLocks/>
          </p:cNvSpPr>
          <p:nvPr/>
        </p:nvSpPr>
        <p:spPr>
          <a:xfrm>
            <a:off x="429789" y="136525"/>
            <a:ext cx="5778854" cy="10164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Magnet Assembly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21D23E-F7A1-E6B1-B129-1097C085034E}"/>
              </a:ext>
            </a:extLst>
          </p:cNvPr>
          <p:cNvGrpSpPr/>
          <p:nvPr/>
        </p:nvGrpSpPr>
        <p:grpSpPr>
          <a:xfrm>
            <a:off x="9649990" y="107883"/>
            <a:ext cx="2417797" cy="529229"/>
            <a:chOff x="7795779" y="1282109"/>
            <a:chExt cx="4288066" cy="93861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264E72-E63E-12BA-810E-E356247D0B0C}"/>
                </a:ext>
              </a:extLst>
            </p:cNvPr>
            <p:cNvSpPr/>
            <p:nvPr/>
          </p:nvSpPr>
          <p:spPr>
            <a:xfrm>
              <a:off x="7795779" y="1282109"/>
              <a:ext cx="4288066" cy="938611"/>
            </a:xfrm>
            <a:prstGeom prst="rect">
              <a:avLst/>
            </a:prstGeom>
            <a:solidFill>
              <a:srgbClr val="FA93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19" name="Picture 18" descr="A white line on a black background&#10;&#10;AI-generated content may be incorrect.">
              <a:extLst>
                <a:ext uri="{FF2B5EF4-FFF2-40B4-BE49-F238E27FC236}">
                  <a16:creationId xmlns:a16="http://schemas.microsoft.com/office/drawing/2014/main" id="{A0592D37-FCB7-469F-70BB-6624F92CC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993626" y="1306604"/>
              <a:ext cx="3961170" cy="914116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6FC7FBA-324A-3BCB-39FF-5E9F25935C9F}"/>
              </a:ext>
            </a:extLst>
          </p:cNvPr>
          <p:cNvSpPr txBox="1"/>
          <p:nvPr/>
        </p:nvSpPr>
        <p:spPr>
          <a:xfrm>
            <a:off x="4550245" y="1011936"/>
            <a:ext cx="17805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60 kg peak force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8CE11F9-49DA-E4FF-762C-74E2FF22F1B5}"/>
              </a:ext>
            </a:extLst>
          </p:cNvPr>
          <p:cNvCxnSpPr>
            <a:stCxn id="14" idx="1"/>
          </p:cNvCxnSpPr>
          <p:nvPr/>
        </p:nvCxnSpPr>
        <p:spPr>
          <a:xfrm flipH="1">
            <a:off x="3767328" y="1196602"/>
            <a:ext cx="782917" cy="89432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BCE10A5-5D90-5FAA-3733-96774891A036}"/>
              </a:ext>
            </a:extLst>
          </p:cNvPr>
          <p:cNvSpPr txBox="1"/>
          <p:nvPr/>
        </p:nvSpPr>
        <p:spPr>
          <a:xfrm>
            <a:off x="3532120" y="5856994"/>
            <a:ext cx="22164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2000 kg peak force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0E9A053-3E95-EE19-5ED5-3ACFA7CAE2F3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3328416" y="5025246"/>
            <a:ext cx="203704" cy="101641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82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AA984-73B3-9DD0-7A22-A98CE2FF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776" y="136525"/>
            <a:ext cx="10515600" cy="1325563"/>
          </a:xfrm>
        </p:spPr>
        <p:txBody>
          <a:bodyPr/>
          <a:lstStyle/>
          <a:p>
            <a:r>
              <a:rPr lang="en-GB" dirty="0"/>
              <a:t>Magnetic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0E821-2D73-86E4-3F55-E6D80B54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306F3400-6C58-D796-1FA9-5E5F2427A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5" y="1427921"/>
            <a:ext cx="5336209" cy="4002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B705AC0-5C2B-D59F-59B8-616AE1957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974" y="1775792"/>
            <a:ext cx="6587435" cy="494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D0529F-ED0C-C23C-A510-40239354612F}"/>
              </a:ext>
            </a:extLst>
          </p:cNvPr>
          <p:cNvSpPr txBox="1"/>
          <p:nvPr/>
        </p:nvSpPr>
        <p:spPr>
          <a:xfrm>
            <a:off x="2760869" y="5614915"/>
            <a:ext cx="2471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Senis Type-H Hall probe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CE67AB-346F-24F1-E84A-0EAAEAB305EE}"/>
              </a:ext>
            </a:extLst>
          </p:cNvPr>
          <p:cNvCxnSpPr>
            <a:cxnSpLocks/>
          </p:cNvCxnSpPr>
          <p:nvPr/>
        </p:nvCxnSpPr>
        <p:spPr>
          <a:xfrm flipH="1" flipV="1">
            <a:off x="2275367" y="3428999"/>
            <a:ext cx="799137" cy="22429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1EC6563-6ADA-6BCE-0BC7-D097526CFF1D}"/>
              </a:ext>
            </a:extLst>
          </p:cNvPr>
          <p:cNvSpPr txBox="1"/>
          <p:nvPr/>
        </p:nvSpPr>
        <p:spPr>
          <a:xfrm>
            <a:off x="2802835" y="6042646"/>
            <a:ext cx="2060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10103"/>
                </a:solidFill>
              </a:rPr>
              <a:t>3-axis motion stage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872B71-6161-5598-ACB3-6546E1EE7F6E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4863548" y="4690490"/>
            <a:ext cx="1899480" cy="15368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84907F1-AF88-6F4C-7F23-A38BD8DB5E1D}"/>
              </a:ext>
            </a:extLst>
          </p:cNvPr>
          <p:cNvSpPr txBox="1"/>
          <p:nvPr/>
        </p:nvSpPr>
        <p:spPr>
          <a:xfrm>
            <a:off x="6907696" y="1104755"/>
            <a:ext cx="5108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Field measurements performed in dedicated magnet measurement laboratory at Daresbury. </a:t>
            </a:r>
          </a:p>
        </p:txBody>
      </p:sp>
    </p:spTree>
    <p:extLst>
      <p:ext uri="{BB962C8B-B14F-4D97-AF65-F5344CB8AC3E}">
        <p14:creationId xmlns:p14="http://schemas.microsoft.com/office/powerpoint/2010/main" val="249275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EE7FA-B768-4EDF-2088-BE1C52A33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Field Multipoles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F88B1C-32B7-42D6-9EA6-5E494B30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2026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20E53-AEA9-282D-E171-D6D4F219D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87A3C0-900C-61FA-C0F7-E9401339B4D5}"/>
              </a:ext>
            </a:extLst>
          </p:cNvPr>
          <p:cNvSpPr txBox="1"/>
          <p:nvPr/>
        </p:nvSpPr>
        <p:spPr>
          <a:xfrm>
            <a:off x="838200" y="1573586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Magnetic fields described in terms of “multipoles”.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6928C4-4412-D088-71A2-BEF7948E8E75}"/>
                  </a:ext>
                </a:extLst>
              </p:cNvPr>
              <p:cNvSpPr txBox="1"/>
              <p:nvPr/>
            </p:nvSpPr>
            <p:spPr>
              <a:xfrm>
                <a:off x="964692" y="2807527"/>
                <a:ext cx="5988499" cy="13427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3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32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6928C4-4412-D088-71A2-BEF7948E8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92" y="2807527"/>
                <a:ext cx="5988499" cy="13427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91BECA7-70BD-8295-6B1A-A166DB9A04C6}"/>
              </a:ext>
            </a:extLst>
          </p:cNvPr>
          <p:cNvSpPr txBox="1"/>
          <p:nvPr/>
        </p:nvSpPr>
        <p:spPr>
          <a:xfrm>
            <a:off x="352044" y="4283812"/>
            <a:ext cx="246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Complex representation of magnetic field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AF84D7-6EFA-C36B-53FA-6E4AE931E790}"/>
              </a:ext>
            </a:extLst>
          </p:cNvPr>
          <p:cNvCxnSpPr/>
          <p:nvPr/>
        </p:nvCxnSpPr>
        <p:spPr>
          <a:xfrm flipH="1">
            <a:off x="1271016" y="3730752"/>
            <a:ext cx="109728" cy="512064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D847B06-E306-671C-D8CF-689AC8339653}"/>
              </a:ext>
            </a:extLst>
          </p:cNvPr>
          <p:cNvSpPr txBox="1"/>
          <p:nvPr/>
        </p:nvSpPr>
        <p:spPr>
          <a:xfrm>
            <a:off x="2836098" y="4730818"/>
            <a:ext cx="2464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Complex representation of point in magnet aperture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155113-DA44-F2D6-0373-29502280DC87}"/>
              </a:ext>
            </a:extLst>
          </p:cNvPr>
          <p:cNvCxnSpPr>
            <a:cxnSpLocks/>
          </p:cNvCxnSpPr>
          <p:nvPr/>
        </p:nvCxnSpPr>
        <p:spPr>
          <a:xfrm flipH="1">
            <a:off x="4764024" y="3355848"/>
            <a:ext cx="996696" cy="137497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7ACDDEA-DECA-9A2D-67E0-52CE7D79D095}"/>
              </a:ext>
            </a:extLst>
          </p:cNvPr>
          <p:cNvSpPr txBox="1"/>
          <p:nvPr/>
        </p:nvSpPr>
        <p:spPr>
          <a:xfrm>
            <a:off x="5760720" y="4620254"/>
            <a:ext cx="2464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Reference radius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1C7749-0F41-7D3D-74F4-152674160601}"/>
              </a:ext>
            </a:extLst>
          </p:cNvPr>
          <p:cNvCxnSpPr>
            <a:cxnSpLocks/>
          </p:cNvCxnSpPr>
          <p:nvPr/>
        </p:nvCxnSpPr>
        <p:spPr>
          <a:xfrm>
            <a:off x="5858607" y="3986784"/>
            <a:ext cx="757077" cy="711804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85025B3-D915-9EDB-77BA-C40BC1F4403E}"/>
              </a:ext>
            </a:extLst>
          </p:cNvPr>
          <p:cNvSpPr/>
          <p:nvPr/>
        </p:nvSpPr>
        <p:spPr>
          <a:xfrm>
            <a:off x="5020056" y="3255264"/>
            <a:ext cx="457200" cy="475488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6D3250-92D2-4640-BB0D-10745CF330FA}"/>
              </a:ext>
            </a:extLst>
          </p:cNvPr>
          <p:cNvSpPr txBox="1"/>
          <p:nvPr/>
        </p:nvSpPr>
        <p:spPr>
          <a:xfrm>
            <a:off x="6615684" y="58302"/>
            <a:ext cx="246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Complex multipole coefficients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18C17FD-1D4E-96B1-3DEC-91E0E806700E}"/>
              </a:ext>
            </a:extLst>
          </p:cNvPr>
          <p:cNvCxnSpPr>
            <a:cxnSpLocks/>
          </p:cNvCxnSpPr>
          <p:nvPr/>
        </p:nvCxnSpPr>
        <p:spPr>
          <a:xfrm flipV="1">
            <a:off x="5262372" y="1027906"/>
            <a:ext cx="1305907" cy="220266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69AD4D15-27CF-DBAC-5E73-4397972FEDC8}"/>
              </a:ext>
            </a:extLst>
          </p:cNvPr>
          <p:cNvGraphicFramePr>
            <a:graphicFrameLocks noGrp="1"/>
          </p:cNvGraphicFramePr>
          <p:nvPr/>
        </p:nvGraphicFramePr>
        <p:xfrm>
          <a:off x="6719725" y="704633"/>
          <a:ext cx="4841983" cy="2286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97775">
                  <a:extLst>
                    <a:ext uri="{9D8B030D-6E8A-4147-A177-3AD203B41FA5}">
                      <a16:colId xmlns:a16="http://schemas.microsoft.com/office/drawing/2014/main" val="135454231"/>
                    </a:ext>
                  </a:extLst>
                </a:gridCol>
                <a:gridCol w="2020872">
                  <a:extLst>
                    <a:ext uri="{9D8B030D-6E8A-4147-A177-3AD203B41FA5}">
                      <a16:colId xmlns:a16="http://schemas.microsoft.com/office/drawing/2014/main" val="2626420279"/>
                    </a:ext>
                  </a:extLst>
                </a:gridCol>
                <a:gridCol w="2023336">
                  <a:extLst>
                    <a:ext uri="{9D8B030D-6E8A-4147-A177-3AD203B41FA5}">
                      <a16:colId xmlns:a16="http://schemas.microsoft.com/office/drawing/2014/main" val="317630293"/>
                    </a:ext>
                  </a:extLst>
                </a:gridCol>
              </a:tblGrid>
              <a:tr h="273353">
                <a:tc>
                  <a:txBody>
                    <a:bodyPr/>
                    <a:lstStyle/>
                    <a:p>
                      <a:r>
                        <a:rPr lang="en-GB" sz="2000" i="1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020848"/>
                  </a:ext>
                </a:extLst>
              </a:tr>
              <a:tr h="273353"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635937"/>
                  </a:ext>
                </a:extLst>
              </a:tr>
              <a:tr h="273353"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Quadrupole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Focussing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445853"/>
                  </a:ext>
                </a:extLst>
              </a:tr>
              <a:tr h="273353"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Sextupole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Chromatic aberrations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171659"/>
                  </a:ext>
                </a:extLst>
              </a:tr>
              <a:tr h="273353">
                <a:tc>
                  <a:txBody>
                    <a:bodyPr/>
                    <a:lstStyle/>
                    <a:p>
                      <a:r>
                        <a:rPr lang="en-GB" sz="2000" dirty="0"/>
                        <a:t>≥4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Higher 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Field errors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582121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7C9C09A4-A7F3-DB21-0549-16E3A6DA74B4}"/>
              </a:ext>
            </a:extLst>
          </p:cNvPr>
          <p:cNvSpPr txBox="1"/>
          <p:nvPr/>
        </p:nvSpPr>
        <p:spPr>
          <a:xfrm>
            <a:off x="8225028" y="3429000"/>
            <a:ext cx="3270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HEPTO pole tips curved – dipole constant along trajectory.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Multipoles evaluated by measuring points around circular good field region and integrating over curved nominal electron beam trajectory.</a:t>
            </a:r>
          </a:p>
        </p:txBody>
      </p:sp>
    </p:spTree>
    <p:extLst>
      <p:ext uri="{BB962C8B-B14F-4D97-AF65-F5344CB8AC3E}">
        <p14:creationId xmlns:p14="http://schemas.microsoft.com/office/powerpoint/2010/main" val="76428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6" grpId="0"/>
      <p:bldP spid="20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90426-0ACB-7600-09C3-756F314D1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ED56D1-EEE8-F944-110C-B2DD19AC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6383"/>
            <a:ext cx="6858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FE1E52-28C5-55E0-5B63-392BB7ABC067}"/>
              </a:ext>
            </a:extLst>
          </p:cNvPr>
          <p:cNvSpPr txBox="1"/>
          <p:nvPr/>
        </p:nvSpPr>
        <p:spPr>
          <a:xfrm>
            <a:off x="404971" y="1862320"/>
            <a:ext cx="1840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Nominal beam trajectory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920E52-1CC3-F168-2792-22E5C4A03B16}"/>
              </a:ext>
            </a:extLst>
          </p:cNvPr>
          <p:cNvCxnSpPr/>
          <p:nvPr/>
        </p:nvCxnSpPr>
        <p:spPr>
          <a:xfrm>
            <a:off x="1325217" y="2508651"/>
            <a:ext cx="516835" cy="1360984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A658B1-136A-2B94-F340-FF7DAF858863}"/>
              </a:ext>
            </a:extLst>
          </p:cNvPr>
          <p:cNvCxnSpPr>
            <a:cxnSpLocks/>
          </p:cNvCxnSpPr>
          <p:nvPr/>
        </p:nvCxnSpPr>
        <p:spPr>
          <a:xfrm>
            <a:off x="2710703" y="4007906"/>
            <a:ext cx="227480" cy="117054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BAAAF5-31FA-97C5-FB8B-530BC0F21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Hinton ● PAB Conference 2026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7AF9F5E-A64E-40BA-5271-430969ECDD4A}"/>
              </a:ext>
            </a:extLst>
          </p:cNvPr>
          <p:cNvCxnSpPr>
            <a:cxnSpLocks/>
          </p:cNvCxnSpPr>
          <p:nvPr/>
        </p:nvCxnSpPr>
        <p:spPr>
          <a:xfrm flipV="1">
            <a:off x="2648558" y="3429000"/>
            <a:ext cx="227480" cy="146359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E576B24-2C98-8958-A089-512FA76B6EB3}"/>
              </a:ext>
            </a:extLst>
          </p:cNvPr>
          <p:cNvCxnSpPr>
            <a:cxnSpLocks/>
          </p:cNvCxnSpPr>
          <p:nvPr/>
        </p:nvCxnSpPr>
        <p:spPr>
          <a:xfrm flipV="1">
            <a:off x="2447971" y="2996453"/>
            <a:ext cx="0" cy="265869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BAAD67-02D5-F602-18F4-2BA8EE6F1741}"/>
              </a:ext>
            </a:extLst>
          </p:cNvPr>
          <p:cNvCxnSpPr>
            <a:cxnSpLocks/>
          </p:cNvCxnSpPr>
          <p:nvPr/>
        </p:nvCxnSpPr>
        <p:spPr>
          <a:xfrm flipH="1" flipV="1">
            <a:off x="2092652" y="3000436"/>
            <a:ext cx="153007" cy="216562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5672EF-9B74-80B4-EB8F-94D4182DA04D}"/>
              </a:ext>
            </a:extLst>
          </p:cNvPr>
          <p:cNvCxnSpPr>
            <a:cxnSpLocks/>
          </p:cNvCxnSpPr>
          <p:nvPr/>
        </p:nvCxnSpPr>
        <p:spPr>
          <a:xfrm flipH="1" flipV="1">
            <a:off x="2016148" y="3382617"/>
            <a:ext cx="153007" cy="119562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68D6F3E-A61B-1D99-7ECD-15893906AF58}"/>
              </a:ext>
            </a:extLst>
          </p:cNvPr>
          <p:cNvCxnSpPr>
            <a:cxnSpLocks/>
          </p:cNvCxnSpPr>
          <p:nvPr/>
        </p:nvCxnSpPr>
        <p:spPr>
          <a:xfrm flipH="1">
            <a:off x="2016148" y="3949522"/>
            <a:ext cx="229511" cy="78490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47F43F-1538-23B7-579D-2310537970C2}"/>
              </a:ext>
            </a:extLst>
          </p:cNvPr>
          <p:cNvCxnSpPr>
            <a:cxnSpLocks/>
          </p:cNvCxnSpPr>
          <p:nvPr/>
        </p:nvCxnSpPr>
        <p:spPr>
          <a:xfrm>
            <a:off x="2466818" y="4270860"/>
            <a:ext cx="0" cy="298695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9302C6-ABD6-F993-102F-02FC7B3D0C34}"/>
              </a:ext>
            </a:extLst>
          </p:cNvPr>
          <p:cNvCxnSpPr>
            <a:cxnSpLocks/>
          </p:cNvCxnSpPr>
          <p:nvPr/>
        </p:nvCxnSpPr>
        <p:spPr>
          <a:xfrm>
            <a:off x="2647520" y="4270860"/>
            <a:ext cx="176923" cy="235100"/>
          </a:xfrm>
          <a:prstGeom prst="straightConnector1">
            <a:avLst/>
          </a:prstGeom>
          <a:ln w="38100">
            <a:solidFill>
              <a:srgbClr val="1E5D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ADEDD73-1ED5-68C2-297E-E1CAB33CA2D2}"/>
              </a:ext>
            </a:extLst>
          </p:cNvPr>
          <p:cNvSpPr txBox="1"/>
          <p:nvPr/>
        </p:nvSpPr>
        <p:spPr>
          <a:xfrm>
            <a:off x="2883088" y="4019078"/>
            <a:ext cx="40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B</a:t>
            </a:r>
            <a:r>
              <a:rPr lang="en-GB" baseline="-25000" dirty="0">
                <a:solidFill>
                  <a:srgbClr val="000000"/>
                </a:solidFill>
              </a:rPr>
              <a:t>r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9AD99F-B1BE-9E82-7850-5B3A1E5615C4}"/>
              </a:ext>
            </a:extLst>
          </p:cNvPr>
          <p:cNvSpPr txBox="1"/>
          <p:nvPr/>
        </p:nvSpPr>
        <p:spPr>
          <a:xfrm>
            <a:off x="1172308" y="800177"/>
            <a:ext cx="1840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Hall probe point measurement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24ED55B-4A81-1925-F972-348E6DA1F311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2092652" y="1446508"/>
            <a:ext cx="1092729" cy="346732"/>
          </a:xfrm>
          <a:prstGeom prst="straightConnector1">
            <a:avLst/>
          </a:prstGeom>
          <a:ln w="571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6A88E0DE-EC87-3344-ADB1-B935E96C7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9489" y="629284"/>
            <a:ext cx="4551913" cy="2466072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4A2F733-D21D-129B-F5DB-0A16DB95444D}"/>
              </a:ext>
            </a:extLst>
          </p:cNvPr>
          <p:cNvCxnSpPr>
            <a:cxnSpLocks/>
          </p:cNvCxnSpPr>
          <p:nvPr/>
        </p:nvCxnSpPr>
        <p:spPr>
          <a:xfrm flipV="1">
            <a:off x="3801663" y="2682240"/>
            <a:ext cx="3137826" cy="865569"/>
          </a:xfrm>
          <a:prstGeom prst="straightConnector1">
            <a:avLst/>
          </a:prstGeom>
          <a:ln w="38100">
            <a:solidFill>
              <a:srgbClr val="0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76511343-E57A-622C-5583-82496ED56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488" y="3869635"/>
            <a:ext cx="4654377" cy="2331397"/>
          </a:xfrm>
          <a:prstGeom prst="rect">
            <a:avLst/>
          </a:prstGeom>
        </p:spPr>
      </p:pic>
      <p:sp>
        <p:nvSpPr>
          <p:cNvPr id="40" name="Arrow: Down 39">
            <a:extLst>
              <a:ext uri="{FF2B5EF4-FFF2-40B4-BE49-F238E27FC236}">
                <a16:creationId xmlns:a16="http://schemas.microsoft.com/office/drawing/2014/main" id="{14382B68-F13B-10DD-B329-410F666443D5}"/>
              </a:ext>
            </a:extLst>
          </p:cNvPr>
          <p:cNvSpPr/>
          <p:nvPr/>
        </p:nvSpPr>
        <p:spPr>
          <a:xfrm>
            <a:off x="9015984" y="3095356"/>
            <a:ext cx="728045" cy="77427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4BC82C-0B9F-8264-8AC6-45433E4BAC33}"/>
              </a:ext>
            </a:extLst>
          </p:cNvPr>
          <p:cNvSpPr txBox="1"/>
          <p:nvPr/>
        </p:nvSpPr>
        <p:spPr>
          <a:xfrm>
            <a:off x="9829373" y="3316054"/>
            <a:ext cx="184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Fourier transform</a:t>
            </a:r>
          </a:p>
        </p:txBody>
      </p:sp>
    </p:spTree>
    <p:extLst>
      <p:ext uri="{BB962C8B-B14F-4D97-AF65-F5344CB8AC3E}">
        <p14:creationId xmlns:p14="http://schemas.microsoft.com/office/powerpoint/2010/main" val="367416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E8A98-6C7C-4686-9204-E91661EAD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Measurements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60184-1B39-365F-690D-690D015AB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PAB Conference 2026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D3EE-B533-62DD-A873-192B0126D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A3EAAA9F-D0E7-039C-1335-4BD86D2DD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51" y="1518787"/>
            <a:ext cx="5023345" cy="25992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522BC4-946C-FD91-F1E4-308DB6B99B8B}"/>
              </a:ext>
            </a:extLst>
          </p:cNvPr>
          <p:cNvSpPr txBox="1"/>
          <p:nvPr/>
        </p:nvSpPr>
        <p:spPr>
          <a:xfrm>
            <a:off x="2602315" y="3210411"/>
            <a:ext cx="90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DIPOLE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82687-6EB2-470B-C1F7-E59024936C45}"/>
              </a:ext>
            </a:extLst>
          </p:cNvPr>
          <p:cNvSpPr txBox="1"/>
          <p:nvPr/>
        </p:nvSpPr>
        <p:spPr>
          <a:xfrm>
            <a:off x="2502265" y="1551273"/>
            <a:ext cx="1528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08900"/>
                </a:solidFill>
              </a:rPr>
              <a:t>QUADRUPOLE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6BEF54-2AED-7779-EF37-20A71E408B7D}"/>
              </a:ext>
            </a:extLst>
          </p:cNvPr>
          <p:cNvSpPr txBox="1"/>
          <p:nvPr/>
        </p:nvSpPr>
        <p:spPr>
          <a:xfrm>
            <a:off x="2510441" y="2312770"/>
            <a:ext cx="1528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SEXTUPOLE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B116CD7-20E0-3EF2-4C6E-7236C0F5FA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60717"/>
              </p:ext>
            </p:extLst>
          </p:nvPr>
        </p:nvGraphicFramePr>
        <p:xfrm>
          <a:off x="5434464" y="4576516"/>
          <a:ext cx="6352272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1461764588"/>
                    </a:ext>
                  </a:extLst>
                </a:gridCol>
                <a:gridCol w="1671893">
                  <a:extLst>
                    <a:ext uri="{9D8B030D-6E8A-4147-A177-3AD203B41FA5}">
                      <a16:colId xmlns:a16="http://schemas.microsoft.com/office/drawing/2014/main" val="578315437"/>
                    </a:ext>
                  </a:extLst>
                </a:gridCol>
                <a:gridCol w="1589970">
                  <a:extLst>
                    <a:ext uri="{9D8B030D-6E8A-4147-A177-3AD203B41FA5}">
                      <a16:colId xmlns:a16="http://schemas.microsoft.com/office/drawing/2014/main" val="3010448544"/>
                    </a:ext>
                  </a:extLst>
                </a:gridCol>
                <a:gridCol w="1627369">
                  <a:extLst>
                    <a:ext uri="{9D8B030D-6E8A-4147-A177-3AD203B41FA5}">
                      <a16:colId xmlns:a16="http://schemas.microsoft.com/office/drawing/2014/main" val="2174748481"/>
                    </a:ext>
                  </a:extLst>
                </a:gridCol>
              </a:tblGrid>
              <a:tr h="561380"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Integrated Gradient /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Integrated gradient error /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Integrated Homogeneity </a:t>
                      </a:r>
                      <a:r>
                        <a:rPr lang="el-GR" dirty="0">
                          <a:solidFill>
                            <a:srgbClr val="000000"/>
                          </a:solidFill>
                        </a:rPr>
                        <a:t>Δ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B/B /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168558"/>
                  </a:ext>
                </a:extLst>
              </a:tr>
              <a:tr h="32524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28.1857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25224"/>
                  </a:ext>
                </a:extLst>
              </a:tr>
              <a:tr h="32524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Measured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28.070 ± 0.002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-0.41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0.082±0.005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545686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8B932202-E3BA-0C58-E676-C86AE56C1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98" y="4203912"/>
            <a:ext cx="4518486" cy="25175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267FDE-A690-7659-25CF-025A2F86BB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7186" y="635564"/>
            <a:ext cx="5275606" cy="373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5835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20" ma:contentTypeDescription="Create a new document." ma:contentTypeScope="" ma:versionID="1725d946759f496f8fe9c6f00ed097be">
  <xsd:schema xmlns:xsd="http://www.w3.org/2001/XMLSchema" xmlns:xs="http://www.w3.org/2001/XMLSchema" xmlns:p="http://schemas.microsoft.com/office/2006/metadata/properties" xmlns:ns2="1e0c0f35-d0b2-43fb-b8b8-147d937ebf45" xmlns:ns3="2e24dfb7-a69e-40eb-b94f-44b9ca9c25ed" xmlns:ns4="834c96a2-eb0c-4033-b35f-0261faddef2d" targetNamespace="http://schemas.microsoft.com/office/2006/metadata/properties" ma:root="true" ma:fieldsID="360100865043067c676861f58882e3cd" ns2:_="" ns3:_="" ns4:_="">
    <xsd:import namespace="1e0c0f35-d0b2-43fb-b8b8-147d937ebf45"/>
    <xsd:import namespace="2e24dfb7-a69e-40eb-b94f-44b9ca9c25ed"/>
    <xsd:import namespace="834c96a2-eb0c-4033-b35f-0261faddef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4:SharedWithUsers" minOccurs="0"/>
                <xsd:element ref="ns4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6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  <xsd:enumeration value="2023"/>
          <xsd:enumeration value="2024"/>
          <xsd:enumeration value="2025"/>
          <xsd:enumeration value="2026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4c96a2-eb0c-4033-b35f-0261faddef2d" elementFormDefault="qualified">
    <xsd:import namespace="http://schemas.microsoft.com/office/2006/documentManagement/types"/>
    <xsd:import namespace="http://schemas.microsoft.com/office/infopath/2007/PartnerControls"/>
    <xsd:element name="SharedWithUsers" ma:index="2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D243BAD7-0596-4C56-9887-F79AD4CFC7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834c96a2-eb0c-4033-b35f-0261faddef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6D3F8C-4209-47FF-A37A-E21247ADC2DB}">
  <ds:schemaRefs>
    <ds:schemaRef ds:uri="2e24dfb7-a69e-40eb-b94f-44b9ca9c25ed"/>
    <ds:schemaRef ds:uri="http://schemas.microsoft.com/office/2006/documentManagement/types"/>
    <ds:schemaRef ds:uri="http://schemas.microsoft.com/office/2006/metadata/properties"/>
    <ds:schemaRef ds:uri="834c96a2-eb0c-4033-b35f-0261faddef2d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1e0c0f35-d0b2-43fb-b8b8-147d937ebf4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3982</TotalTime>
  <Words>935</Words>
  <Application>Microsoft Office PowerPoint</Application>
  <PresentationFormat>Widescreen</PresentationFormat>
  <Paragraphs>226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Regular</vt:lpstr>
      <vt:lpstr>Avenir Next LT Pro</vt:lpstr>
      <vt:lpstr>Avenir Next LT Pro Demi</vt:lpstr>
      <vt:lpstr>Calibri</vt:lpstr>
      <vt:lpstr>Cambria Math</vt:lpstr>
      <vt:lpstr>Wingdings</vt:lpstr>
      <vt:lpstr>Font and logo master</vt:lpstr>
      <vt:lpstr>Font WITHOUT logo master</vt:lpstr>
      <vt:lpstr>PowerPoint Presentation</vt:lpstr>
      <vt:lpstr>Introduction</vt:lpstr>
      <vt:lpstr>HEPTO (Hybrid Electromagnet-Permanent Magnet Tuneable Optics)</vt:lpstr>
      <vt:lpstr>Mechanical Design Completed by Kyma</vt:lpstr>
      <vt:lpstr>PowerPoint Presentation</vt:lpstr>
      <vt:lpstr>Magnetic Measurements</vt:lpstr>
      <vt:lpstr>Field Multipoles</vt:lpstr>
      <vt:lpstr>PowerPoint Presentation</vt:lpstr>
      <vt:lpstr>Initial Measurements</vt:lpstr>
      <vt:lpstr>Shimming</vt:lpstr>
      <vt:lpstr>Post-shimming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detailed</dc:title>
  <dc:creator>Philip Millard</dc:creator>
  <cp:lastModifiedBy>Hinton, Alex (STFC,DL,AST)</cp:lastModifiedBy>
  <cp:revision>322</cp:revision>
  <cp:lastPrinted>2019-10-02T08:27:37Z</cp:lastPrinted>
  <dcterms:created xsi:type="dcterms:W3CDTF">2019-09-17T08:04:08Z</dcterms:created>
  <dcterms:modified xsi:type="dcterms:W3CDTF">2026-06-29T15:47:43Z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