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0" r:id="rId2"/>
    <p:sldId id="257" r:id="rId3"/>
    <p:sldId id="299" r:id="rId4"/>
    <p:sldId id="259" r:id="rId5"/>
    <p:sldId id="260" r:id="rId6"/>
    <p:sldId id="298" r:id="rId7"/>
    <p:sldId id="304" r:id="rId8"/>
    <p:sldId id="282" r:id="rId9"/>
    <p:sldId id="261" r:id="rId10"/>
    <p:sldId id="293" r:id="rId11"/>
    <p:sldId id="263" r:id="rId12"/>
    <p:sldId id="267" r:id="rId13"/>
    <p:sldId id="306" r:id="rId14"/>
    <p:sldId id="294" r:id="rId15"/>
    <p:sldId id="290" r:id="rId16"/>
    <p:sldId id="289" r:id="rId17"/>
    <p:sldId id="288" r:id="rId18"/>
    <p:sldId id="296" r:id="rId19"/>
    <p:sldId id="301" r:id="rId20"/>
    <p:sldId id="275" r:id="rId21"/>
    <p:sldId id="284" r:id="rId22"/>
    <p:sldId id="300" r:id="rId23"/>
    <p:sldId id="270" r:id="rId24"/>
    <p:sldId id="269" r:id="rId25"/>
    <p:sldId id="302" r:id="rId26"/>
    <p:sldId id="30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25096A-676F-290B-36E8-2B285803EB1A}" name="Toole, Sara (Postgraduate Researcher)" initials="ST" userId="S::toolesj@lancaster.ac.uk::a63660cd-a57f-436b-95ba-89fb69dce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99"/>
    <a:srgbClr val="0000FF"/>
    <a:srgbClr val="ECAC12"/>
    <a:srgbClr val="FF4C4C"/>
    <a:srgbClr val="FF7878"/>
    <a:srgbClr val="00FCF6"/>
    <a:srgbClr val="006EBC"/>
    <a:srgbClr val="B7E7FA"/>
    <a:srgbClr val="568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0877" autoAdjust="0"/>
  </p:normalViewPr>
  <p:slideViewPr>
    <p:cSldViewPr snapToGrid="0">
      <p:cViewPr varScale="1">
        <p:scale>
          <a:sx n="103" d="100"/>
          <a:sy n="103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74D10-2048-46D3-9579-8592DA3289C8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79FBF-0225-45DD-80A5-58181B6C69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26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R="457200" algn="l"/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[1]</a:t>
                </a:r>
              </a:p>
              <a:p>
                <a:pPr algn="l"/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R. Rimmer </a:t>
                </a:r>
                <a:r>
                  <a:rPr lang="en-GB" b="0" i="1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et al.</a:t>
                </a:r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, “CAVITY AND CRYOMODULE DEVELOPMENTS FOR EIC * OVERVIEW OF SRF SYSTEMS FOR EIC.” Accessed: Nov. 14, 2024. [Online]. Available: https://accelconf.web.cern.ch/eefact2022/papers/wexas0101.pdf</a:t>
                </a:r>
              </a:p>
              <a:p>
                <a:endParaRPr lang="en-GB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i="1" u="sng" dirty="0"/>
                  <a:t>High current ERL beams are susceptible to </a:t>
                </a:r>
                <a:r>
                  <a:rPr lang="en-GB" b="1" i="1" u="sng" dirty="0" err="1"/>
                  <a:t>multibunch</a:t>
                </a:r>
                <a:r>
                  <a:rPr lang="en-GB" b="1" i="1" u="sng" dirty="0"/>
                  <a:t> instabilities arising from Higher Order Modes (HOMs). Operating at 100mA, the ERL benefits from reduced short range wakefields due to large </a:t>
                </a:r>
                <a:r>
                  <a:rPr lang="en-GB" b="1" i="1" u="sng" dirty="0" err="1"/>
                  <a:t>beamholes</a:t>
                </a:r>
                <a:r>
                  <a:rPr lang="en-GB" b="1" i="1" u="sng" dirty="0"/>
                  <a:t> reducing impedance.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Optimisation of SRF cavities considers limits imposed by thermal breakdown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2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dirty="0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GB" sz="1200" dirty="0"/>
                  <a:t>), field emission, and multipacting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200" dirty="0"/>
                  <a:t>while maximising the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/>
                  <a:t> for a given stored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/>
                  <a:t>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R="457200" algn="l"/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[1]</a:t>
                </a:r>
              </a:p>
              <a:p>
                <a:pPr algn="l"/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R. Rimmer </a:t>
                </a:r>
                <a:r>
                  <a:rPr lang="en-GB" b="0" i="1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et al.</a:t>
                </a:r>
                <a:r>
                  <a:rPr lang="en-GB" b="0" i="0" dirty="0">
                    <a:solidFill>
                      <a:srgbClr val="2C3E50"/>
                    </a:solidFill>
                    <a:effectLst/>
                    <a:latin typeface="Calibri" panose="020F0502020204030204" pitchFamily="34" charset="0"/>
                  </a:rPr>
                  <a:t>, “CAVITY AND CRYOMODULE DEVELOPMENTS FOR EIC * OVERVIEW OF SRF SYSTEMS FOR EIC.” Accessed: Nov. 14, 2024. [Online]. Available: https://accelconf.web.cern.ch/eefact2022/papers/wexas0101.pdf</a:t>
                </a:r>
              </a:p>
              <a:p>
                <a:endParaRPr lang="en-GB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i="1" u="sng" dirty="0"/>
                  <a:t>High current ERL beams are susceptible to </a:t>
                </a:r>
                <a:r>
                  <a:rPr lang="en-GB" b="1" i="1" u="sng" dirty="0" err="1"/>
                  <a:t>multibunch</a:t>
                </a:r>
                <a:r>
                  <a:rPr lang="en-GB" b="1" i="1" u="sng" dirty="0"/>
                  <a:t> instabilities arising from Higher Order Modes (HOMs). Operating at 100mA, the ERL benefits from reduced short range wakefields due to large </a:t>
                </a:r>
                <a:r>
                  <a:rPr lang="en-GB" b="1" i="1" u="sng" dirty="0" err="1"/>
                  <a:t>beamholes</a:t>
                </a:r>
                <a:r>
                  <a:rPr lang="en-GB" b="1" i="1" u="sng" dirty="0"/>
                  <a:t> reducing impedance.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Optimisation of SRF cavities considers limits imposed by thermal breakdown (</a:t>
                </a:r>
                <a:r>
                  <a:rPr lang="en-GB" sz="1200" i="0" dirty="0">
                    <a:latin typeface="Cambria Math" panose="02040503050406030204" pitchFamily="18" charset="0"/>
                  </a:rPr>
                  <a:t>𝐵</a:t>
                </a:r>
                <a:r>
                  <a:rPr lang="en-GB" sz="1200" b="0" i="0" dirty="0">
                    <a:latin typeface="Cambria Math" panose="02040503050406030204" pitchFamily="18" charset="0"/>
                  </a:rPr>
                  <a:t>_𝑝</a:t>
                </a:r>
                <a:r>
                  <a:rPr lang="en-GB" sz="1200" i="0" dirty="0">
                    <a:latin typeface="Cambria Math" panose="02040503050406030204" pitchFamily="18" charset="0"/>
                  </a:rPr>
                  <a:t>/𝐸</a:t>
                </a:r>
                <a:r>
                  <a:rPr lang="en-GB" sz="1200" b="0" i="0" dirty="0">
                    <a:latin typeface="Cambria Math" panose="02040503050406030204" pitchFamily="18" charset="0"/>
                  </a:rPr>
                  <a:t>_𝑎𝑐𝑐</a:t>
                </a:r>
                <a:r>
                  <a:rPr lang="en-GB" sz="1200" dirty="0"/>
                  <a:t>), field emission, and multipacting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𝐸_𝑝/𝐸_𝑎𝑐𝑐) </a:t>
                </a:r>
                <a:r>
                  <a:rPr lang="en-GB" sz="1200" dirty="0"/>
                  <a:t>while maximising the accelerating gradient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𝐸_𝑎𝑐𝑐)</a:t>
                </a:r>
                <a:r>
                  <a:rPr lang="en-GB" sz="1200" dirty="0"/>
                  <a:t> for a given stored energy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𝑄_0)</a:t>
                </a:r>
                <a:r>
                  <a:rPr lang="en-GB" sz="1200" dirty="0"/>
                  <a:t>.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8B86C-3D5D-4E4A-AC14-F7279FBA7FF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80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b="1" dirty="0"/>
              <a:t>Limitations of manual optimisation: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Cavity geometry produces conflicting RF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Improving one figure of merit often degrades another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Difficult to manually produce a vast, exotic set of non-dominated solutions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79FBF-0225-45DD-80A5-58181B6C69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74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Multi-objective optimisation proves time consuming it is difficult to manually produce a set of non-dominated solutions to explore the design space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Optimisation of SRF cavities considers limits imposed by thermal breakdown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2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dirty="0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GB" sz="1200" dirty="0"/>
                  <a:t>), field emission, and multipacting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200" dirty="0"/>
                  <a:t>while maximising the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/>
                  <a:t> for a given stored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/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Pareto optimisation </a:t>
                </a:r>
                <a:r>
                  <a:rPr lang="en-GB" sz="1200" dirty="0" err="1"/>
                  <a:t>anual</a:t>
                </a:r>
                <a:r>
                  <a:rPr lang="en-GB" sz="1200" dirty="0"/>
                  <a:t> design space exploration and producing a set of non-dominated, varied solutions is a challenging, time demanding task for thousands of simulations – particularly when they are conflicting!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Multi-objective optimisation proves time consuming it is difficult to manually produce a set of non-dominated solutions to explore the design space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Optimisation of SRF cavities considers limits imposed by thermal breakdown (</a:t>
                </a:r>
                <a:r>
                  <a:rPr lang="en-GB" sz="1200" i="0" dirty="0">
                    <a:latin typeface="Cambria Math" panose="02040503050406030204" pitchFamily="18" charset="0"/>
                  </a:rPr>
                  <a:t>𝐵</a:t>
                </a:r>
                <a:r>
                  <a:rPr lang="en-GB" sz="1200" b="0" i="0" dirty="0">
                    <a:latin typeface="Cambria Math" panose="02040503050406030204" pitchFamily="18" charset="0"/>
                  </a:rPr>
                  <a:t>_𝑝</a:t>
                </a:r>
                <a:r>
                  <a:rPr lang="en-GB" sz="1200" i="0" dirty="0">
                    <a:latin typeface="Cambria Math" panose="02040503050406030204" pitchFamily="18" charset="0"/>
                  </a:rPr>
                  <a:t>/𝐸</a:t>
                </a:r>
                <a:r>
                  <a:rPr lang="en-GB" sz="1200" b="0" i="0" dirty="0">
                    <a:latin typeface="Cambria Math" panose="02040503050406030204" pitchFamily="18" charset="0"/>
                  </a:rPr>
                  <a:t>_𝑎𝑐𝑐</a:t>
                </a:r>
                <a:r>
                  <a:rPr lang="en-GB" sz="1200" dirty="0"/>
                  <a:t>), field emission, and multipacting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𝐸_𝑝/𝐸_𝑎𝑐𝑐) </a:t>
                </a:r>
                <a:r>
                  <a:rPr lang="en-GB" sz="1200" dirty="0"/>
                  <a:t>while maximising the accelerating gradient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𝐸_𝑎𝑐𝑐)</a:t>
                </a:r>
                <a:r>
                  <a:rPr lang="en-GB" sz="1200" dirty="0"/>
                  <a:t> for a given stored energy (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𝑄_0)</a:t>
                </a:r>
                <a:r>
                  <a:rPr lang="en-GB" sz="1200" dirty="0"/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Pareto optimisation </a:t>
                </a:r>
                <a:r>
                  <a:rPr lang="en-GB" sz="1200" dirty="0" err="1"/>
                  <a:t>anual</a:t>
                </a:r>
                <a:r>
                  <a:rPr lang="en-GB" sz="1200" dirty="0"/>
                  <a:t> design space exploration and producing a set of non-dominated, varied solutions is a challenging, time demanding task for thousands of simulations – particularly when they are conflicting!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dirty="0"/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98B86C-3D5D-4E4A-AC14-F7279FBA7F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590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Enlarged beampipes can decrease the TE11 cut-off below the TE111 resonance, at the cost of moving the TE111 resonance closer to the TM010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increases the difficulty in sufficient HOM suppression without coupling to the TM010 mode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8B86C-3D5D-4E4A-AC14-F7279FBA7FF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55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2A968-7E21-80E4-22E2-67E879A06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E7EE4A-1539-13F9-A6A0-BD63F9ADD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8B8B9C-B108-1B10-5E06-17B00C3A4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Enlarged beampipes can decrease the TE11 cut-off below the TE111 resonance, at the cost of moving the TE111 resonance closer to the TM010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increases the difficulty in sufficient HOM suppression without coupling to the TM010 mode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14E8A-1596-DFA0-BE26-558691367A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8B86C-3D5D-4E4A-AC14-F7279FBA7FF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01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18B6A-7FFF-DC14-3969-32C7A75C7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8C6CA-11DF-5DA4-5975-3302BF6F0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1FCE7-E487-E442-1679-7FE96A1C8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BFE82-69B8-0E68-5309-38167FBCC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FAEA0-352B-EBEF-8259-66D2FD495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674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558F2-C902-7697-0540-F721698A4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111ED5-046F-B083-CCD8-E87C2B4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A9664-E9E9-5E69-1E3B-3868D28B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BF495-5ADE-43D5-4018-CB068E9AF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B5E4A-25A0-082E-68BB-3E7EB7DED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1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DFB5C4-0A5C-32BC-D588-65A1D3BD9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967BC-1817-B453-D045-2A5071B12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42359-B5FD-736F-0995-985B87DFE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D21DD-9791-E38D-3B09-74B2B0B18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3C4E3-F230-24BA-ACE6-59564C8A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62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E922-58D7-B1A9-6217-34D2910CB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7933-7C41-91D2-0ABB-C70BD8188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A5D4F-6FCE-BE19-0CFF-D872ECA10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6AA4F-D333-9336-F5A7-BAC1FD482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62D93-9CD0-73DA-E87F-0B3163A6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3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B5A11-A2A2-42C4-120B-0741169ED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955D5-5B58-5E72-E370-015640F3E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0E656-D835-5664-DA81-C40FBBB7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69526-A975-E524-B3B0-253FF4DA7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96233-3B3E-0C21-7A49-2E7F1472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3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B743E-0DE1-9A4B-7B8F-B97FC3219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C5F8A-3513-7230-2F22-A9D819D3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0A58D-431F-6CE8-7F3F-45F630B9D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4CAAA-C323-DF51-7526-ED1CEDAD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9FD9A-EA37-93BC-E146-77434F884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73213-3653-2929-64D3-3E13B05E4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6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1661B-F51B-B7B8-B337-E831D905E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6ECDAF-E473-E6DD-1B48-6289F5792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A6886-82C5-9E2C-9589-42F820A342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3CCAD1-8918-7EAF-8A97-009DD51FAE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09B36-0843-9ADD-AA3C-AB87A9C4A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168178-05B7-1156-CE02-5DCC1718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3EC182-A71F-BF92-3DF9-BCF5D96E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D0F4A6-1D0E-F96F-501E-8BAB1D0F5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9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8A8FD-97F2-3B18-809C-3D752090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C56EB-B6DD-B19F-4955-75B5ED37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917D1-2C9C-4A1C-B498-40E848484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27E572-90EA-4B17-0CBF-EBE3F5515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1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F4CCE2-23D7-0F42-2B96-0D28FCEA3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A64D68-BF57-8C26-17B0-440B944B9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441CD-45F1-2703-7CC0-FF7D84EAD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24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74A4B-CE8D-6479-0AA7-653D3A4E5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8ABE4-3D7A-A89C-F9C8-9B1AFEE25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85830-8928-AC35-B9CC-19990473E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20782-4A98-F4A4-CE7F-808A22310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45ACB-A80F-0E16-D280-BE8A9E584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CCAED-3DC9-3D70-0EDE-0AEF1BB7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53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FEC05-B4E6-058F-52B9-FFB87B4C8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47CCEB-F695-4B56-2557-D8E9086FC2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4CD4F-1B24-0727-D31A-C6ED0AF2D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165B0-A5A7-7C21-3B25-8283D0D59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D5278B-7EDF-0661-362A-A584BDBE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AA6D4-1C78-A74B-B1DE-9E32E311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07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65C958-A7FF-0163-0054-27DE9AC78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D26A8-E10B-52DC-4943-DE106D49C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A13AE-A298-1F39-4004-5D8283993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966EC7-9801-487E-8A69-554A730599CE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3F3AB-5ACB-D5FC-C692-6CEDD5C0B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CEFF3-2A12-9C53-1A0C-45149DCE8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123F97-D886-4C69-83CA-202457947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40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s.j.toole@lancaster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40.png"/><Relationship Id="rId12" Type="http://schemas.openxmlformats.org/officeDocument/2006/relationships/image" Target="../media/image29.png"/><Relationship Id="rId17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8.png"/><Relationship Id="rId5" Type="http://schemas.openxmlformats.org/officeDocument/2006/relationships/image" Target="../media/image2.jpe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1.png"/><Relationship Id="rId9" Type="http://schemas.openxmlformats.org/officeDocument/2006/relationships/image" Target="../media/image25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39.png"/><Relationship Id="rId4" Type="http://schemas.openxmlformats.org/officeDocument/2006/relationships/image" Target="../media/image36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emf"/><Relationship Id="rId4" Type="http://schemas.openxmlformats.org/officeDocument/2006/relationships/image" Target="../media/image2.jpeg"/><Relationship Id="rId9" Type="http://schemas.openxmlformats.org/officeDocument/2006/relationships/image" Target="../media/image4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5" Type="http://schemas.openxmlformats.org/officeDocument/2006/relationships/image" Target="../media/image46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.png"/><Relationship Id="rId7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1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2.jpeg"/><Relationship Id="rId7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54.emf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.png"/><Relationship Id="rId7" Type="http://schemas.openxmlformats.org/officeDocument/2006/relationships/image" Target="../media/image69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2.jpeg"/><Relationship Id="rId9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s.j.toole@lancaster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s.j.toole@lancaster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8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30.png"/><Relationship Id="rId7" Type="http://schemas.openxmlformats.org/officeDocument/2006/relationships/image" Target="../media/image87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2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1F0581-1077-1CA8-6E1E-8E35BF4F3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24D1F81-4AA1-D54B-83A1-D73E15C4F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C83149-7B09-11AA-4509-4984B82B6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007AA4-09CB-5C10-C713-ED04362BE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AFB3D7-4A23-9851-02DB-741C9F643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012542-4F78-FE1D-4E80-7D048CB08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D373173-1172-69FD-78F7-9CD17F16E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6D5265-8D42-978C-5F0B-F8073B73B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r>
              <a:rPr lang="en-GB" sz="5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B0004020202020204" pitchFamily="34" charset="0"/>
              </a:rPr>
              <a:t>Third Harmonic Cavity Design for the Electron-Ion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7D343A-7BAE-18BE-255C-C9B3D24A5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3021" y="4328312"/>
            <a:ext cx="10005951" cy="1458258"/>
          </a:xfrm>
        </p:spPr>
        <p:txBody>
          <a:bodyPr anchor="ctr">
            <a:normAutofit lnSpcReduction="10000"/>
          </a:bodyPr>
          <a:lstStyle/>
          <a:p>
            <a:r>
              <a:rPr lang="en-GB" sz="2000" dirty="0">
                <a:latin typeface="Aptos Light" panose="020B0004020202020204" pitchFamily="34" charset="0"/>
              </a:rPr>
              <a:t>IOP PAB 2026</a:t>
            </a:r>
          </a:p>
          <a:p>
            <a:r>
              <a:rPr lang="en-GB" sz="2000" dirty="0">
                <a:latin typeface="Aptos Light" panose="020B0004020202020204" pitchFamily="34" charset="0"/>
              </a:rPr>
              <a:t>30</a:t>
            </a:r>
            <a:r>
              <a:rPr lang="en-GB" sz="2000" baseline="30000" dirty="0">
                <a:latin typeface="Aptos Light" panose="020B0004020202020204" pitchFamily="34" charset="0"/>
              </a:rPr>
              <a:t>th</a:t>
            </a:r>
            <a:r>
              <a:rPr lang="en-GB" sz="2000" dirty="0">
                <a:latin typeface="Aptos Light" panose="020B0004020202020204" pitchFamily="34" charset="0"/>
              </a:rPr>
              <a:t> June 2026</a:t>
            </a:r>
          </a:p>
          <a:p>
            <a:r>
              <a:rPr lang="en-GB" sz="1800" u="sng" dirty="0">
                <a:latin typeface="Aptos Light" panose="020B0004020202020204" pitchFamily="34" charset="0"/>
              </a:rPr>
              <a:t>S. Toole </a:t>
            </a:r>
            <a:r>
              <a:rPr lang="en-GB" sz="1800" dirty="0">
                <a:latin typeface="Aptos Light" panose="020B0004020202020204" pitchFamily="34" charset="0"/>
                <a:hlinkClick r:id="rId2"/>
              </a:rPr>
              <a:t>s.j.toole@lancaster.ac.uk</a:t>
            </a:r>
            <a:endParaRPr lang="en-GB" sz="1800" dirty="0">
              <a:latin typeface="Aptos Light" panose="020B0004020202020204" pitchFamily="34" charset="0"/>
            </a:endParaRPr>
          </a:p>
          <a:p>
            <a:r>
              <a:rPr lang="en-GB" sz="1800" dirty="0">
                <a:latin typeface="Aptos Light" panose="020B0004020202020204" pitchFamily="34" charset="0"/>
              </a:rPr>
              <a:t>G. Burt, Z. Conway, R. Rimmer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4C5D72-1928-7BFA-B813-BB0E4AEA25BB}"/>
              </a:ext>
            </a:extLst>
          </p:cNvPr>
          <p:cNvSpPr/>
          <p:nvPr/>
        </p:nvSpPr>
        <p:spPr>
          <a:xfrm>
            <a:off x="0" y="6203576"/>
            <a:ext cx="12192000" cy="654424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E1876-A54E-7372-4024-A2629F712A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8324248" y="4361743"/>
            <a:ext cx="3867745" cy="72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9033CA-0A62-BEDB-177F-B80473FFED74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4361743"/>
            <a:ext cx="1314824" cy="48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08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68EED-6CA1-D1E0-299D-E4E043CC6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EB55228F-0A80-3D45-9681-A1A6CBB2B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5989" r="26099" b="43996"/>
          <a:stretch>
            <a:fillRect/>
          </a:stretch>
        </p:blipFill>
        <p:spPr>
          <a:xfrm>
            <a:off x="316969" y="3292876"/>
            <a:ext cx="3870614" cy="2861602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8E4A345-EE48-5E43-2E6B-33C8FBEDA44D}"/>
              </a:ext>
            </a:extLst>
          </p:cNvPr>
          <p:cNvSpPr/>
          <p:nvPr/>
        </p:nvSpPr>
        <p:spPr>
          <a:xfrm>
            <a:off x="91872" y="899918"/>
            <a:ext cx="5323488" cy="20971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5877C4-98F3-9C96-43B0-242F6A0CB254}"/>
              </a:ext>
            </a:extLst>
          </p:cNvPr>
          <p:cNvSpPr txBox="1"/>
          <p:nvPr/>
        </p:nvSpPr>
        <p:spPr>
          <a:xfrm>
            <a:off x="11808887" y="6510292"/>
            <a:ext cx="466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9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607314-6F61-3ABA-8E9A-D000395A1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4634" y="19939"/>
            <a:ext cx="4734353" cy="632538"/>
          </a:xfrm>
        </p:spPr>
        <p:txBody>
          <a:bodyPr anchor="t">
            <a:noAutofit/>
          </a:bodyPr>
          <a:lstStyle/>
          <a:p>
            <a:pPr algn="l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Cell Optimisation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6926C71-4CEE-5021-3D9A-2416622FA7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425219-3F2F-7112-3556-714AF7379C78}"/>
              </a:ext>
            </a:extLst>
          </p:cNvPr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DE20C9C-6DCD-991F-1EA3-0237C0F37517}"/>
                  </a:ext>
                </a:extLst>
              </p:cNvPr>
              <p:cNvSpPr txBox="1"/>
              <p:nvPr/>
            </p:nvSpPr>
            <p:spPr>
              <a:xfrm>
                <a:off x="119190" y="1116642"/>
                <a:ext cx="5353856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1600" b="1" dirty="0">
                    <a:solidFill>
                      <a:srgbClr val="006EBC"/>
                    </a:solidFill>
                    <a:latin typeface="Aptos" panose="02110004020202020204"/>
                  </a:rPr>
                  <a:t>1. Epk/Eacc </a:t>
                </a:r>
                <a:r>
                  <a:rPr lang="en-GB" sz="1600" dirty="0">
                    <a:solidFill>
                      <a:prstClr val="black"/>
                    </a:solidFill>
                    <a:latin typeface="Aptos" panose="02110004020202020204"/>
                  </a:rPr>
                  <a:t>–  surface electric field required to 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sz="16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prstClr val="black"/>
                  </a:solidFill>
                  <a:latin typeface="Aptos" panose="02110004020202020204"/>
                </a:endParaRPr>
              </a:p>
              <a:p>
                <a:pPr lvl="0">
                  <a:defRPr/>
                </a:pPr>
                <a:endParaRPr lang="en-GB" sz="1600" dirty="0">
                  <a:solidFill>
                    <a:prstClr val="black"/>
                  </a:solidFill>
                  <a:latin typeface="Aptos" panose="02110004020202020204"/>
                </a:endParaRPr>
              </a:p>
              <a:p>
                <a:pPr lvl="0">
                  <a:defRPr/>
                </a:pPr>
                <a:r>
                  <a:rPr lang="en-GB" sz="1600" b="1" dirty="0">
                    <a:solidFill>
                      <a:srgbClr val="DC602A"/>
                    </a:solidFill>
                    <a:latin typeface="Aptos" panose="02110004020202020204"/>
                  </a:rPr>
                  <a:t>2. </a:t>
                </a:r>
                <a:r>
                  <a:rPr lang="en-GB" sz="1600" b="1" dirty="0" err="1">
                    <a:solidFill>
                      <a:srgbClr val="DC602A"/>
                    </a:solidFill>
                    <a:latin typeface="Aptos" panose="02110004020202020204"/>
                  </a:rPr>
                  <a:t>Bpk</a:t>
                </a:r>
                <a:r>
                  <a:rPr lang="en-GB" sz="1600" b="1" dirty="0">
                    <a:solidFill>
                      <a:srgbClr val="DC602A"/>
                    </a:solidFill>
                    <a:latin typeface="Aptos" panose="02110004020202020204"/>
                  </a:rPr>
                  <a:t>/Eacc </a:t>
                </a:r>
                <a:r>
                  <a:rPr lang="en-GB" sz="1600" dirty="0">
                    <a:solidFill>
                      <a:prstClr val="black"/>
                    </a:solidFill>
                    <a:latin typeface="Aptos" panose="02110004020202020204"/>
                  </a:rPr>
                  <a:t>– </a:t>
                </a:r>
                <a:r>
                  <a:rPr lang="en-GB" sz="1600" dirty="0">
                    <a:solidFill>
                      <a:prstClr val="black"/>
                    </a:solidFill>
                  </a:rPr>
                  <a:t> surface magnetic field required to 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prstClr val="black"/>
                  </a:solidFill>
                  <a:latin typeface="Aptos" panose="02110004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endParaRPr lang="en-GB" sz="1600" dirty="0">
                  <a:solidFill>
                    <a:prstClr val="black"/>
                  </a:solidFill>
                  <a:latin typeface="Aptos" panose="02110004020202020204"/>
                </a:endParaRPr>
              </a:p>
              <a:p>
                <a:pPr marR="0" lvl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1600" b="1" dirty="0">
                    <a:solidFill>
                      <a:srgbClr val="ECAC12"/>
                    </a:solidFill>
                    <a:latin typeface="Aptos" panose="02110004020202020204"/>
                  </a:rPr>
                  <a:t>3. R/Q </a:t>
                </a:r>
                <a:r>
                  <a:rPr lang="en-GB" sz="1600" dirty="0">
                    <a:solidFill>
                      <a:prstClr val="black"/>
                    </a:solidFill>
                    <a:latin typeface="Aptos" panose="02110004020202020204"/>
                  </a:rPr>
                  <a:t>– how </a:t>
                </a:r>
                <a:r>
                  <a:rPr lang="en-GB" sz="16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ptos" panose="02110004020202020204"/>
                  </a:rPr>
                  <a:t>efficiently</a:t>
                </a:r>
                <a:r>
                  <a:rPr lang="en-GB" sz="1600" dirty="0">
                    <a:solidFill>
                      <a:prstClr val="black"/>
                    </a:solidFill>
                    <a:latin typeface="Aptos" panose="02110004020202020204"/>
                  </a:rPr>
                  <a:t> RF energy is transferred to beam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endParaRPr lang="en-GB" sz="1600" b="1" dirty="0">
                  <a:solidFill>
                    <a:prstClr val="black"/>
                  </a:solidFill>
                  <a:latin typeface="Aptos" panose="02110004020202020204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DE20C9C-6DCD-991F-1EA3-0237C0F37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90" y="1116642"/>
                <a:ext cx="5353856" cy="1815882"/>
              </a:xfrm>
              <a:prstGeom prst="rect">
                <a:avLst/>
              </a:prstGeom>
              <a:blipFill>
                <a:blip r:embed="rId7"/>
                <a:stretch>
                  <a:fillRect l="-683" t="-1007" b="-46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37CA63D-CB2C-3FA5-6613-1C06A894D83D}"/>
              </a:ext>
            </a:extLst>
          </p:cNvPr>
          <p:cNvSpPr/>
          <p:nvPr/>
        </p:nvSpPr>
        <p:spPr>
          <a:xfrm>
            <a:off x="1111177" y="739885"/>
            <a:ext cx="3369883" cy="426467"/>
          </a:xfrm>
          <a:prstGeom prst="roundRect">
            <a:avLst/>
          </a:prstGeom>
          <a:solidFill>
            <a:srgbClr val="2FBED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B50D299-B10B-7788-6FB9-56A36109FA53}"/>
              </a:ext>
            </a:extLst>
          </p:cNvPr>
          <p:cNvSpPr txBox="1"/>
          <p:nvPr/>
        </p:nvSpPr>
        <p:spPr>
          <a:xfrm>
            <a:off x="1010872" y="775735"/>
            <a:ext cx="333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CAVITY OPTIMISATION GOALS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69F5A2-A399-29B0-09A5-B37AE27D192C}"/>
              </a:ext>
            </a:extLst>
          </p:cNvPr>
          <p:cNvSpPr txBox="1"/>
          <p:nvPr/>
        </p:nvSpPr>
        <p:spPr>
          <a:xfrm>
            <a:off x="3291498" y="3325299"/>
            <a:ext cx="1509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6EBC"/>
                </a:solidFill>
              </a:rPr>
              <a:t>Inductive region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62B6A17-A943-4394-10BB-74A992D44812}"/>
              </a:ext>
            </a:extLst>
          </p:cNvPr>
          <p:cNvSpPr txBox="1"/>
          <p:nvPr/>
        </p:nvSpPr>
        <p:spPr>
          <a:xfrm>
            <a:off x="1270706" y="4875459"/>
            <a:ext cx="1603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Capacitive region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EC9E87-9FC8-EA7B-290D-A106D895405D}"/>
              </a:ext>
            </a:extLst>
          </p:cNvPr>
          <p:cNvSpPr txBox="1"/>
          <p:nvPr/>
        </p:nvSpPr>
        <p:spPr>
          <a:xfrm>
            <a:off x="4304474" y="4645825"/>
            <a:ext cx="3114675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</a:rPr>
              <a:t>Cavity geometry is optimised by balancing competing objectives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5053A62-97E6-93EC-4790-DBD2C2E15F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43" y="3716900"/>
            <a:ext cx="727480" cy="1304999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A4589C06-2C3F-FADE-0B95-623665D1F4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63" y="3278875"/>
            <a:ext cx="1745536" cy="10778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29E0208-580D-D917-2FFB-61A3766F403F}"/>
                  </a:ext>
                </a:extLst>
              </p:cNvPr>
              <p:cNvSpPr txBox="1"/>
              <p:nvPr/>
            </p:nvSpPr>
            <p:spPr>
              <a:xfrm>
                <a:off x="2015015" y="3716901"/>
                <a:ext cx="58827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x</m:t>
                          </m:r>
                          <m: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1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29E0208-580D-D917-2FFB-61A3766F4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015" y="3716901"/>
                <a:ext cx="588274" cy="415498"/>
              </a:xfrm>
              <a:prstGeom prst="rect">
                <a:avLst/>
              </a:prstGeom>
              <a:blipFill>
                <a:blip r:embed="rId10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FE2810F-4080-A933-6289-88920D84679E}"/>
                  </a:ext>
                </a:extLst>
              </p:cNvPr>
              <p:cNvSpPr txBox="1"/>
              <p:nvPr/>
            </p:nvSpPr>
            <p:spPr>
              <a:xfrm>
                <a:off x="2607115" y="3364275"/>
                <a:ext cx="641760" cy="445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y</m:t>
                          </m:r>
                          <m:r>
                            <a:rPr lang="en-GB" sz="21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1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FE2810F-4080-A933-6289-88920D846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115" y="3364275"/>
                <a:ext cx="641760" cy="445250"/>
              </a:xfrm>
              <a:prstGeom prst="rect">
                <a:avLst/>
              </a:prstGeom>
              <a:blipFill>
                <a:blip r:embed="rId11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3069364-E7EF-BB49-53AB-CF7E5134B79D}"/>
                  </a:ext>
                </a:extLst>
              </p:cNvPr>
              <p:cNvSpPr txBox="1"/>
              <p:nvPr/>
            </p:nvSpPr>
            <p:spPr>
              <a:xfrm>
                <a:off x="738085" y="4388126"/>
                <a:ext cx="4069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x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3069364-E7EF-BB49-53AB-CF7E5134B7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85" y="4388126"/>
                <a:ext cx="406924" cy="400110"/>
              </a:xfrm>
              <a:prstGeom prst="rect">
                <a:avLst/>
              </a:prstGeom>
              <a:blipFill>
                <a:blip r:embed="rId12"/>
                <a:stretch>
                  <a:fillRect r="-13433" b="-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565693A-56F8-4CE1-0275-9FD57F20451F}"/>
                  </a:ext>
                </a:extLst>
              </p:cNvPr>
              <p:cNvSpPr txBox="1"/>
              <p:nvPr/>
            </p:nvSpPr>
            <p:spPr>
              <a:xfrm>
                <a:off x="1096300" y="3989074"/>
                <a:ext cx="544453" cy="428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y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565693A-56F8-4CE1-0275-9FD57F204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300" y="3989074"/>
                <a:ext cx="544453" cy="428322"/>
              </a:xfrm>
              <a:prstGeom prst="rect">
                <a:avLst/>
              </a:prstGeom>
              <a:blipFill>
                <a:blip r:embed="rId13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277357C-0982-2365-3F7D-4E8793F195E0}"/>
                  </a:ext>
                </a:extLst>
              </p:cNvPr>
              <p:cNvSpPr txBox="1"/>
              <p:nvPr/>
            </p:nvSpPr>
            <p:spPr>
              <a:xfrm>
                <a:off x="2359728" y="6009705"/>
                <a:ext cx="641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λ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277357C-0982-2365-3F7D-4E8793F19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728" y="6009705"/>
                <a:ext cx="641351" cy="400110"/>
              </a:xfrm>
              <a:prstGeom prst="rect">
                <a:avLst/>
              </a:prstGeom>
              <a:blipFill>
                <a:blip r:embed="rId14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74B3DA5-8C5E-A9ED-A0F8-470B1B8E9D8C}"/>
                  </a:ext>
                </a:extLst>
              </p:cNvPr>
              <p:cNvSpPr txBox="1"/>
              <p:nvPr/>
            </p:nvSpPr>
            <p:spPr>
              <a:xfrm>
                <a:off x="-120668" y="4305682"/>
                <a:ext cx="591733" cy="427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eq</m:t>
                          </m:r>
                        </m:sub>
                      </m:sSub>
                    </m:oMath>
                  </m:oMathPara>
                </a14:m>
                <a:endParaRPr lang="en-GB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74B3DA5-8C5E-A9ED-A0F8-470B1B8E9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0668" y="4305682"/>
                <a:ext cx="591733" cy="427425"/>
              </a:xfrm>
              <a:prstGeom prst="rect">
                <a:avLst/>
              </a:prstGeom>
              <a:blipFill>
                <a:blip r:embed="rId15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878803-12E3-0A39-843A-BAE3B28AAB42}"/>
              </a:ext>
            </a:extLst>
          </p:cNvPr>
          <p:cNvCxnSpPr>
            <a:cxnSpLocks/>
          </p:cNvCxnSpPr>
          <p:nvPr/>
        </p:nvCxnSpPr>
        <p:spPr>
          <a:xfrm flipV="1">
            <a:off x="972291" y="5028900"/>
            <a:ext cx="0" cy="89544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58D399F-380B-6359-3EB9-2B5BC9F1C0C3}"/>
                  </a:ext>
                </a:extLst>
              </p:cNvPr>
              <p:cNvSpPr txBox="1"/>
              <p:nvPr/>
            </p:nvSpPr>
            <p:spPr>
              <a:xfrm>
                <a:off x="455126" y="5102889"/>
                <a:ext cx="5492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lang="en-GB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58D399F-380B-6359-3EB9-2B5BC9F1C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26" y="5102889"/>
                <a:ext cx="549270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76">
            <a:extLst>
              <a:ext uri="{FF2B5EF4-FFF2-40B4-BE49-F238E27FC236}">
                <a16:creationId xmlns:a16="http://schemas.microsoft.com/office/drawing/2014/main" id="{C857ABD0-73E7-0A11-4200-B9952B02C3AD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b="66832"/>
          <a:stretch>
            <a:fillRect/>
          </a:stretch>
        </p:blipFill>
        <p:spPr>
          <a:xfrm>
            <a:off x="6144429" y="405771"/>
            <a:ext cx="6047571" cy="227466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A7F407ED-73C2-39CA-5277-20A0C32A8D17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t="34621" r="4491" b="38320"/>
          <a:stretch>
            <a:fillRect/>
          </a:stretch>
        </p:blipFill>
        <p:spPr>
          <a:xfrm>
            <a:off x="6144429" y="2732469"/>
            <a:ext cx="5775981" cy="185571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A99406B-0058-C4E1-832F-2236ECCF4C62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21748" t="65001" r="26749" b="5964"/>
          <a:stretch>
            <a:fillRect/>
          </a:stretch>
        </p:blipFill>
        <p:spPr>
          <a:xfrm>
            <a:off x="7536040" y="4519091"/>
            <a:ext cx="3114675" cy="199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5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 animBg="1"/>
      <p:bldP spid="63" grpId="0"/>
      <p:bldP spid="64" grpId="0"/>
      <p:bldP spid="68" grpId="0"/>
      <p:bldP spid="69" grpId="0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1FC49-2536-75CB-77DA-B93FC0353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10B7C0-EFAF-C66D-1337-EDB1FAB25E2D}"/>
              </a:ext>
            </a:extLst>
          </p:cNvPr>
          <p:cNvSpPr txBox="1"/>
          <p:nvPr/>
        </p:nvSpPr>
        <p:spPr>
          <a:xfrm>
            <a:off x="11779623" y="657345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9BC74F-77CF-D7DE-DA6B-B28891BBFC25}"/>
              </a:ext>
            </a:extLst>
          </p:cNvPr>
          <p:cNvSpPr txBox="1">
            <a:spLocks/>
          </p:cNvSpPr>
          <p:nvPr/>
        </p:nvSpPr>
        <p:spPr>
          <a:xfrm>
            <a:off x="2856168" y="85867"/>
            <a:ext cx="5651500" cy="5112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Display" panose="02110004020202020204"/>
              </a:rPr>
              <a:t>Multi-Objective Optimisation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ptos Display" panose="02110004020202020204"/>
              <a:ea typeface="+mj-ea"/>
              <a:cs typeface="+mj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E4C9FC-5A24-7768-A4A3-71D75B847A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2855" t="30694" r="33684" b="62248"/>
          <a:stretch/>
        </p:blipFill>
        <p:spPr>
          <a:xfrm>
            <a:off x="2453912" y="-9829"/>
            <a:ext cx="521402" cy="59807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25599FC-3378-D6CB-30C2-ADA40A20697B}"/>
              </a:ext>
            </a:extLst>
          </p:cNvPr>
          <p:cNvSpPr txBox="1"/>
          <p:nvPr/>
        </p:nvSpPr>
        <p:spPr>
          <a:xfrm>
            <a:off x="133316" y="920224"/>
            <a:ext cx="6976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design requires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simultaneous optimisation of conflicting objectives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24C693E-3E1B-346A-C945-346C908EC3BF}"/>
                  </a:ext>
                </a:extLst>
              </p:cNvPr>
              <p:cNvSpPr txBox="1"/>
              <p:nvPr/>
            </p:nvSpPr>
            <p:spPr>
              <a:xfrm>
                <a:off x="2091751" y="1504368"/>
                <a:ext cx="1884620" cy="922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500" b="0" i="1" u="none" strike="noStrike" kern="1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𝑚𝑖𝑛</m:t>
                      </m:r>
                      <m:r>
                        <a:rPr kumimoji="0" lang="en-GB" sz="1500" b="0" i="1" u="none" strike="noStrike" kern="1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    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GB" sz="15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kumimoji="0" lang="en-GB" sz="1500" b="0" i="1" u="none" strike="noStrike" kern="1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𝑝𝑘</m:t>
                                  </m:r>
                                </m:sub>
                              </m:sSub>
                              <m:r>
                                <a:rPr kumimoji="0" lang="en-GB" sz="1500" b="0" i="1" u="none" strike="noStrike" kern="1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𝑝𝑘</m:t>
                                  </m:r>
                                </m:sub>
                              </m:sSub>
                              <m:r>
                                <a:rPr kumimoji="0" lang="en-GB" sz="1500" b="0" i="1" u="none" strike="noStrike" kern="1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GB" sz="1500" b="0" i="1" u="none" strike="noStrike" kern="1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  <m:oMath xmlns:m="http://schemas.openxmlformats.org/officeDocument/2006/math">
                      <m:r>
                        <a:rPr kumimoji="0" lang="en-GB" sz="1500" b="0" i="1" u="none" strike="noStrike" kern="1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𝑚𝑎𝑥</m:t>
                      </m:r>
                      <m:r>
                        <a:rPr kumimoji="0" lang="en-GB" sz="1500" b="0" i="1" u="none" strike="noStrike" kern="1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   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GB" sz="15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GB" sz="15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  <m:r>
                            <a:rPr kumimoji="0" lang="en-GB" sz="15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kumimoji="0" lang="en-GB" sz="15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</m:d>
                    </m:oMath>
                  </m:oMathPara>
                </a14:m>
                <a:endParaRPr kumimoji="0" lang="en-GB" sz="15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24C693E-3E1B-346A-C945-346C908EC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1751" y="1504368"/>
                <a:ext cx="1884620" cy="922688"/>
              </a:xfrm>
              <a:prstGeom prst="rect">
                <a:avLst/>
              </a:prstGeom>
              <a:blipFill>
                <a:blip r:embed="rId4"/>
                <a:stretch>
                  <a:fillRect b="-60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FFB4D625-F3E1-4BA7-5FFB-A8911244BC70}"/>
              </a:ext>
            </a:extLst>
          </p:cNvPr>
          <p:cNvSpPr txBox="1"/>
          <p:nvPr/>
        </p:nvSpPr>
        <p:spPr>
          <a:xfrm>
            <a:off x="720289" y="1325545"/>
            <a:ext cx="1733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Design objectives: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E85F5C-5F4A-0CEC-B844-1B02F565311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B14D15-EEB1-5CE9-BB88-9FB188AAEE8B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9CBA1B-3DBB-F652-0187-7820EFB23E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3055" y="1730106"/>
            <a:ext cx="5853200" cy="4495131"/>
          </a:xfrm>
          <a:prstGeom prst="rect">
            <a:avLst/>
          </a:prstGeom>
        </p:spPr>
      </p:pic>
      <p:pic>
        <p:nvPicPr>
          <p:cNvPr id="3" name="Picture 2" descr="A blue and black striped pad&#10;&#10;Description automatically generated">
            <a:extLst>
              <a:ext uri="{FF2B5EF4-FFF2-40B4-BE49-F238E27FC236}">
                <a16:creationId xmlns:a16="http://schemas.microsoft.com/office/drawing/2014/main" id="{4255DFD4-6005-BC18-ADF3-CE515EAA02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7" t="6301" r="33232" b="20213"/>
          <a:stretch>
            <a:fillRect/>
          </a:stretch>
        </p:blipFill>
        <p:spPr>
          <a:xfrm>
            <a:off x="3815074" y="4398646"/>
            <a:ext cx="1166825" cy="1938555"/>
          </a:xfrm>
          <a:prstGeom prst="rect">
            <a:avLst/>
          </a:prstGeom>
        </p:spPr>
      </p:pic>
      <p:pic>
        <p:nvPicPr>
          <p:cNvPr id="8" name="Picture 7" descr="A blue and black striped pad&#10;&#10;Description automatically generated">
            <a:extLst>
              <a:ext uri="{FF2B5EF4-FFF2-40B4-BE49-F238E27FC236}">
                <a16:creationId xmlns:a16="http://schemas.microsoft.com/office/drawing/2014/main" id="{23B1040A-C5D4-D05B-C0A5-CE52B94134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50" t="3954" r="32974" b="20227"/>
          <a:stretch>
            <a:fillRect/>
          </a:stretch>
        </p:blipFill>
        <p:spPr>
          <a:xfrm>
            <a:off x="2732308" y="4405787"/>
            <a:ext cx="1098001" cy="18780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0949C6-7A3F-77F7-F98E-07975FFF506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2" t="9576" r="45481" b="12263"/>
          <a:stretch>
            <a:fillRect/>
          </a:stretch>
        </p:blipFill>
        <p:spPr>
          <a:xfrm>
            <a:off x="5088352" y="4405787"/>
            <a:ext cx="1098002" cy="1871391"/>
          </a:xfrm>
          <a:prstGeom prst="rect">
            <a:avLst/>
          </a:prstGeom>
        </p:spPr>
      </p:pic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2438228-9C1C-76F2-ECA9-E7196CA60BAD}"/>
              </a:ext>
            </a:extLst>
          </p:cNvPr>
          <p:cNvSpPr/>
          <p:nvPr/>
        </p:nvSpPr>
        <p:spPr>
          <a:xfrm>
            <a:off x="7218450" y="4067500"/>
            <a:ext cx="121422" cy="11356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1D507573-C958-6E08-75E2-13DE2282787E}"/>
              </a:ext>
            </a:extLst>
          </p:cNvPr>
          <p:cNvSpPr/>
          <p:nvPr/>
        </p:nvSpPr>
        <p:spPr>
          <a:xfrm>
            <a:off x="7989405" y="3632907"/>
            <a:ext cx="121422" cy="11356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0E7C18BF-9AFA-2D73-BB2A-067E91B45359}"/>
              </a:ext>
            </a:extLst>
          </p:cNvPr>
          <p:cNvSpPr/>
          <p:nvPr/>
        </p:nvSpPr>
        <p:spPr>
          <a:xfrm>
            <a:off x="8887781" y="3126117"/>
            <a:ext cx="121422" cy="11356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1FCD29-A802-A94F-20BE-37597E33964E}"/>
              </a:ext>
            </a:extLst>
          </p:cNvPr>
          <p:cNvSpPr txBox="1"/>
          <p:nvPr/>
        </p:nvSpPr>
        <p:spPr>
          <a:xfrm>
            <a:off x="3427574" y="3873285"/>
            <a:ext cx="199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Candidate geometries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F8F12DB-5F83-36DE-13C7-A0E6A1E2BC89}"/>
              </a:ext>
            </a:extLst>
          </p:cNvPr>
          <p:cNvSpPr/>
          <p:nvPr/>
        </p:nvSpPr>
        <p:spPr>
          <a:xfrm>
            <a:off x="7359586" y="892851"/>
            <a:ext cx="3754356" cy="552859"/>
          </a:xfrm>
          <a:prstGeom prst="roundRect">
            <a:avLst/>
          </a:prstGeom>
          <a:solidFill>
            <a:srgbClr val="3399FF">
              <a:alpha val="10000"/>
            </a:srgbClr>
          </a:solidFill>
          <a:ln>
            <a:solidFill>
              <a:srgbClr val="3399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AEA5CC-E8BA-F55B-BE11-149D88BB2CC2}"/>
              </a:ext>
            </a:extLst>
          </p:cNvPr>
          <p:cNvSpPr txBox="1"/>
          <p:nvPr/>
        </p:nvSpPr>
        <p:spPr>
          <a:xfrm>
            <a:off x="7308875" y="887877"/>
            <a:ext cx="3855778" cy="523220"/>
          </a:xfrm>
          <a:prstGeom prst="rect">
            <a:avLst/>
          </a:prstGeom>
          <a:noFill/>
          <a:ln w="28575" cap="rnd">
            <a:noFill/>
          </a:ln>
          <a:effectLst>
            <a:glow rad="63500">
              <a:srgbClr val="0070C0"/>
            </a:glo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>
                <a:latin typeface="Aptos" panose="020B0004020202020204" pitchFamily="34" charset="0"/>
              </a:rPr>
              <a:t>A design is </a:t>
            </a:r>
            <a:r>
              <a:rPr lang="en-GB" sz="1400" b="1" dirty="0">
                <a:solidFill>
                  <a:srgbClr val="3399FF"/>
                </a:solidFill>
                <a:latin typeface="Aptos" panose="020B0004020202020204" pitchFamily="34" charset="0"/>
              </a:rPr>
              <a:t>Pareto-optimal</a:t>
            </a:r>
            <a:r>
              <a:rPr lang="en-GB" sz="1400" dirty="0">
                <a:solidFill>
                  <a:srgbClr val="3399FF"/>
                </a:solidFill>
                <a:latin typeface="Aptos" panose="020B0004020202020204" pitchFamily="34" charset="0"/>
              </a:rPr>
              <a:t> </a:t>
            </a:r>
            <a:r>
              <a:rPr lang="en-GB" sz="1400" dirty="0">
                <a:latin typeface="Aptos" panose="020B0004020202020204" pitchFamily="34" charset="0"/>
              </a:rPr>
              <a:t>if one objective cannot be improved without degrading another.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3D50C4-B656-592F-AE40-830F48965AA2}"/>
              </a:ext>
            </a:extLst>
          </p:cNvPr>
          <p:cNvSpPr txBox="1"/>
          <p:nvPr/>
        </p:nvSpPr>
        <p:spPr>
          <a:xfrm>
            <a:off x="2892803" y="4146296"/>
            <a:ext cx="761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</a:rPr>
              <a:t>30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47A580-8993-5AA5-67F5-F32E2C77FE36}"/>
              </a:ext>
            </a:extLst>
          </p:cNvPr>
          <p:cNvSpPr txBox="1"/>
          <p:nvPr/>
        </p:nvSpPr>
        <p:spPr>
          <a:xfrm>
            <a:off x="4025216" y="4146296"/>
            <a:ext cx="761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</a:rPr>
              <a:t>35 mm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439C04-9872-7588-D5E0-F88394E26B70}"/>
              </a:ext>
            </a:extLst>
          </p:cNvPr>
          <p:cNvSpPr txBox="1"/>
          <p:nvPr/>
        </p:nvSpPr>
        <p:spPr>
          <a:xfrm>
            <a:off x="5279671" y="4158889"/>
            <a:ext cx="761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</a:rPr>
              <a:t>40 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4D426D-9B32-20C9-233D-607F99ED8FCD}"/>
              </a:ext>
            </a:extLst>
          </p:cNvPr>
          <p:cNvSpPr txBox="1"/>
          <p:nvPr/>
        </p:nvSpPr>
        <p:spPr>
          <a:xfrm>
            <a:off x="107398" y="2583705"/>
            <a:ext cx="583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Multi-objective genetic algorithm </a:t>
            </a:r>
            <a:r>
              <a:rPr lang="en-GB" sz="1400" dirty="0">
                <a:solidFill>
                  <a:prstClr val="black"/>
                </a:solidFill>
              </a:rPr>
              <a:t>is used to identify a set of </a:t>
            </a:r>
            <a:r>
              <a:rPr lang="en-GB" sz="1400" b="1" dirty="0">
                <a:solidFill>
                  <a:srgbClr val="00B0F0"/>
                </a:solidFill>
              </a:rPr>
              <a:t>Pareto-optimal geometries </a:t>
            </a:r>
            <a:r>
              <a:rPr lang="en-GB" sz="1400" dirty="0"/>
              <a:t>satisfying objectives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B6DAA10-8659-4E97-EF95-766100689207}"/>
              </a:ext>
            </a:extLst>
          </p:cNvPr>
          <p:cNvSpPr txBox="1"/>
          <p:nvPr/>
        </p:nvSpPr>
        <p:spPr>
          <a:xfrm>
            <a:off x="80503" y="3263575"/>
            <a:ext cx="59476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point is an individual design candidate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optimisation process</a:t>
            </a:r>
            <a:r>
              <a:rPr lang="en-GB" sz="1400" dirty="0"/>
              <a:t>, where cell elliptical parameters were varied with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aperture radius. </a:t>
            </a:r>
          </a:p>
        </p:txBody>
      </p:sp>
    </p:spTree>
    <p:extLst>
      <p:ext uri="{BB962C8B-B14F-4D97-AF65-F5344CB8AC3E}">
        <p14:creationId xmlns:p14="http://schemas.microsoft.com/office/powerpoint/2010/main" val="323319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E0B4F-204E-93C7-DC68-F0BB83868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E8520-3408-6A01-80DC-25889EF5769B}"/>
              </a:ext>
            </a:extLst>
          </p:cNvPr>
          <p:cNvSpPr txBox="1"/>
          <p:nvPr/>
        </p:nvSpPr>
        <p:spPr>
          <a:xfrm>
            <a:off x="11818070" y="659411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B624F0-33F5-75A2-CD2A-6ED835C1906C}"/>
              </a:ext>
            </a:extLst>
          </p:cNvPr>
          <p:cNvSpPr txBox="1"/>
          <p:nvPr/>
        </p:nvSpPr>
        <p:spPr>
          <a:xfrm>
            <a:off x="0" y="5613762"/>
            <a:ext cx="449788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Each 5-cell configuration satisfies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009900"/>
                </a:solidFill>
              </a:rPr>
              <a:t>Field Flatness ≥98%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009900"/>
                </a:solidFill>
              </a:rPr>
              <a:t>Transit Time Factor  ≥ 0.7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009900"/>
                </a:solidFill>
              </a:rPr>
              <a:t>Evenly distributed surface fields across all cells (close to 1:1)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3C1CD-E328-7F8B-6703-23022AB9DA06}"/>
              </a:ext>
            </a:extLst>
          </p:cNvPr>
          <p:cNvSpPr txBox="1"/>
          <p:nvPr/>
        </p:nvSpPr>
        <p:spPr>
          <a:xfrm>
            <a:off x="3637343" y="0"/>
            <a:ext cx="4816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Trapped Mode Analysis</a:t>
            </a:r>
            <a:endParaRPr lang="en-GB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25DCCA-4F0C-2241-15C2-6FD40929EF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E17ADE-AF95-CE2D-40A9-D94E7E70AEE9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06928CC-3A48-2142-E6D4-A7439CFB7B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5" t="29912" r="4609" b="23025"/>
          <a:stretch>
            <a:fillRect/>
          </a:stretch>
        </p:blipFill>
        <p:spPr bwMode="auto">
          <a:xfrm>
            <a:off x="1651469" y="3691506"/>
            <a:ext cx="2846413" cy="7003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8DDCE80-7070-A742-2EEF-F94DD5E0CF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6" t="22733" b="24222"/>
          <a:stretch>
            <a:fillRect/>
          </a:stretch>
        </p:blipFill>
        <p:spPr bwMode="auto">
          <a:xfrm>
            <a:off x="1651469" y="1932263"/>
            <a:ext cx="2846413" cy="7005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E776B2D-BFF0-0230-074E-F1119EE188D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6" t="28716" r="15577" b="32199"/>
          <a:stretch>
            <a:fillRect/>
          </a:stretch>
        </p:blipFill>
        <p:spPr bwMode="auto">
          <a:xfrm>
            <a:off x="1651469" y="2867986"/>
            <a:ext cx="2846413" cy="6893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2048E30-3049-D75A-9B7E-FB35581F96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2988" y="1312885"/>
            <a:ext cx="4247642" cy="3429475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CD93468-3056-AE1B-8FE1-8868603FC57E}"/>
              </a:ext>
            </a:extLst>
          </p:cNvPr>
          <p:cNvSpPr txBox="1"/>
          <p:nvPr/>
        </p:nvSpPr>
        <p:spPr>
          <a:xfrm>
            <a:off x="10030408" y="1662254"/>
            <a:ext cx="1287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TE11 above cut-off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6F25D6D-39F6-5971-6C8E-5813035CEBD6}"/>
              </a:ext>
            </a:extLst>
          </p:cNvPr>
          <p:cNvSpPr txBox="1"/>
          <p:nvPr/>
        </p:nvSpPr>
        <p:spPr>
          <a:xfrm>
            <a:off x="8040226" y="3981491"/>
            <a:ext cx="1287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TE11 below cut-off</a:t>
            </a:r>
          </a:p>
        </p:txBody>
      </p:sp>
      <p:sp>
        <p:nvSpPr>
          <p:cNvPr id="61" name="Flowchart: Connector 60">
            <a:extLst>
              <a:ext uri="{FF2B5EF4-FFF2-40B4-BE49-F238E27FC236}">
                <a16:creationId xmlns:a16="http://schemas.microsoft.com/office/drawing/2014/main" id="{ED629A8F-8BCB-7802-2CD7-72B8A7899567}"/>
              </a:ext>
            </a:extLst>
          </p:cNvPr>
          <p:cNvSpPr/>
          <p:nvPr/>
        </p:nvSpPr>
        <p:spPr>
          <a:xfrm>
            <a:off x="1375345" y="2219452"/>
            <a:ext cx="152860" cy="146150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>
            <a:extLst>
              <a:ext uri="{FF2B5EF4-FFF2-40B4-BE49-F238E27FC236}">
                <a16:creationId xmlns:a16="http://schemas.microsoft.com/office/drawing/2014/main" id="{B7A06255-8C6F-2019-D331-A63EC2C56AFF}"/>
              </a:ext>
            </a:extLst>
          </p:cNvPr>
          <p:cNvSpPr/>
          <p:nvPr/>
        </p:nvSpPr>
        <p:spPr>
          <a:xfrm>
            <a:off x="1392963" y="3131400"/>
            <a:ext cx="152860" cy="14615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lowchart: Connector 65">
            <a:extLst>
              <a:ext uri="{FF2B5EF4-FFF2-40B4-BE49-F238E27FC236}">
                <a16:creationId xmlns:a16="http://schemas.microsoft.com/office/drawing/2014/main" id="{A6B96729-92ED-CC85-3C6E-5179D8C0FEEF}"/>
              </a:ext>
            </a:extLst>
          </p:cNvPr>
          <p:cNvSpPr/>
          <p:nvPr/>
        </p:nvSpPr>
        <p:spPr>
          <a:xfrm>
            <a:off x="1375345" y="4003794"/>
            <a:ext cx="152860" cy="146150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6033747-6F34-E680-770F-F78D86F69039}"/>
              </a:ext>
            </a:extLst>
          </p:cNvPr>
          <p:cNvSpPr/>
          <p:nvPr/>
        </p:nvSpPr>
        <p:spPr>
          <a:xfrm>
            <a:off x="7445061" y="1412481"/>
            <a:ext cx="4151631" cy="3538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47DFD397-491F-7FEE-C192-5E2933CE13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86727" y="1304302"/>
            <a:ext cx="4953374" cy="3913085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18AE7ABD-3574-E261-8B53-0F1DAFB804EA}"/>
              </a:ext>
            </a:extLst>
          </p:cNvPr>
          <p:cNvSpPr txBox="1"/>
          <p:nvPr/>
        </p:nvSpPr>
        <p:spPr>
          <a:xfrm>
            <a:off x="10144814" y="1701399"/>
            <a:ext cx="1366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Propagation region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A15DD3A-D89A-AE48-9483-4F4E974D8AA8}"/>
              </a:ext>
            </a:extLst>
          </p:cNvPr>
          <p:cNvSpPr txBox="1"/>
          <p:nvPr/>
        </p:nvSpPr>
        <p:spPr>
          <a:xfrm>
            <a:off x="7725343" y="4420115"/>
            <a:ext cx="1287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Trapping region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4AD0A22-5850-A1E5-A978-07ECAED3EA36}"/>
              </a:ext>
            </a:extLst>
          </p:cNvPr>
          <p:cNvSpPr txBox="1"/>
          <p:nvPr/>
        </p:nvSpPr>
        <p:spPr>
          <a:xfrm>
            <a:off x="7071602" y="648550"/>
            <a:ext cx="4917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Beampipe radius sets TE11 cut-off frequency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57F9FE-5893-76BA-4C01-AB32A2D70692}"/>
              </a:ext>
            </a:extLst>
          </p:cNvPr>
          <p:cNvSpPr txBox="1"/>
          <p:nvPr/>
        </p:nvSpPr>
        <p:spPr>
          <a:xfrm>
            <a:off x="7649187" y="1104704"/>
            <a:ext cx="384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TE11 cut-off frequency in circular waveguide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700F0F5-6974-3303-70CD-FCFA0E18A02E}"/>
              </a:ext>
            </a:extLst>
          </p:cNvPr>
          <p:cNvSpPr txBox="1"/>
          <p:nvPr/>
        </p:nvSpPr>
        <p:spPr>
          <a:xfrm>
            <a:off x="181736" y="923321"/>
            <a:ext cx="5914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Initial studies of dipole behaviour begins with a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5-cell structure</a:t>
            </a:r>
          </a:p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cavity aperture radius = beampipe radius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4E65D05-CA22-67DD-E640-A17168AB9375}"/>
              </a:ext>
            </a:extLst>
          </p:cNvPr>
          <p:cNvSpPr txBox="1"/>
          <p:nvPr/>
        </p:nvSpPr>
        <p:spPr>
          <a:xfrm>
            <a:off x="4364454" y="4549272"/>
            <a:ext cx="2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Lowest HOM frequency is trapped within all candidates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D34D3D-6C67-B104-B06E-3F093A81946C}"/>
              </a:ext>
            </a:extLst>
          </p:cNvPr>
          <p:cNvSpPr txBox="1"/>
          <p:nvPr/>
        </p:nvSpPr>
        <p:spPr>
          <a:xfrm>
            <a:off x="1497025" y="1834864"/>
            <a:ext cx="750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 mm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8267B35-3054-8560-471D-FFC7D471FC85}"/>
              </a:ext>
            </a:extLst>
          </p:cNvPr>
          <p:cNvSpPr txBox="1"/>
          <p:nvPr/>
        </p:nvSpPr>
        <p:spPr>
          <a:xfrm>
            <a:off x="1497024" y="2692121"/>
            <a:ext cx="750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35 mm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5407480-4702-AD0C-9C14-C15CBF4AE46C}"/>
              </a:ext>
            </a:extLst>
          </p:cNvPr>
          <p:cNvSpPr txBox="1"/>
          <p:nvPr/>
        </p:nvSpPr>
        <p:spPr>
          <a:xfrm>
            <a:off x="1497025" y="3611882"/>
            <a:ext cx="646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 mm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6F693B7-AA8E-814C-25AF-6D9AC08491F9}"/>
              </a:ext>
            </a:extLst>
          </p:cNvPr>
          <p:cNvSpPr/>
          <p:nvPr/>
        </p:nvSpPr>
        <p:spPr>
          <a:xfrm>
            <a:off x="7115340" y="1430031"/>
            <a:ext cx="4571387" cy="3884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30912FB7-F46C-8F10-44D9-C258D92E8C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3196" y="1279839"/>
            <a:ext cx="5247251" cy="4184723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A96F7A43-BA8C-0012-549E-F79414DF4D1F}"/>
              </a:ext>
            </a:extLst>
          </p:cNvPr>
          <p:cNvSpPr txBox="1"/>
          <p:nvPr/>
        </p:nvSpPr>
        <p:spPr>
          <a:xfrm>
            <a:off x="8832147" y="2055799"/>
            <a:ext cx="2045479" cy="95410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All cavity candidates require a larger beampipe to propagate dipoles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824B14B-5EE9-B862-56BC-507A42839721}"/>
              </a:ext>
            </a:extLst>
          </p:cNvPr>
          <p:cNvSpPr txBox="1"/>
          <p:nvPr/>
        </p:nvSpPr>
        <p:spPr>
          <a:xfrm>
            <a:off x="10285020" y="1646865"/>
            <a:ext cx="150523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Propagation region</a:t>
            </a:r>
          </a:p>
        </p:txBody>
      </p:sp>
    </p:spTree>
    <p:extLst>
      <p:ext uri="{BB962C8B-B14F-4D97-AF65-F5344CB8AC3E}">
        <p14:creationId xmlns:p14="http://schemas.microsoft.com/office/powerpoint/2010/main" val="276995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/>
      <p:bldP spid="95" grpId="0"/>
      <p:bldP spid="108" grpId="0" animBg="1"/>
      <p:bldP spid="109" grpId="0" animBg="1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5CA47-8C3B-A358-B575-CAEA43EF3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8E8C9D-5E2C-1750-75A1-8C7266808D33}"/>
              </a:ext>
            </a:extLst>
          </p:cNvPr>
          <p:cNvSpPr txBox="1"/>
          <p:nvPr/>
        </p:nvSpPr>
        <p:spPr>
          <a:xfrm>
            <a:off x="11818070" y="659411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4B6C7F-4EAB-06B5-47DA-B4B28338E512}"/>
              </a:ext>
            </a:extLst>
          </p:cNvPr>
          <p:cNvSpPr txBox="1"/>
          <p:nvPr/>
        </p:nvSpPr>
        <p:spPr>
          <a:xfrm>
            <a:off x="3637343" y="0"/>
            <a:ext cx="4816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Trapped Mode Analysis</a:t>
            </a:r>
            <a:endParaRPr lang="en-GB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CA440B-5273-6224-378C-7F887BF411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1AA1E1-B56A-50C8-DB7E-1A588F69CED0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9303F0-DD49-FD9B-4918-14D165D89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18" y="894123"/>
            <a:ext cx="4097408" cy="20234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C0342C-0F35-5CCF-58E4-740EB8A541F1}"/>
              </a:ext>
            </a:extLst>
          </p:cNvPr>
          <p:cNvSpPr txBox="1"/>
          <p:nvPr/>
        </p:nvSpPr>
        <p:spPr>
          <a:xfrm>
            <a:off x="38991" y="596200"/>
            <a:ext cx="920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Using a larger beampipe requires an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optimised ‘lip’ transition between cavity and beampipe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3E7604-1318-4C6B-CEA3-88DF8DB9C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9611" y="1109389"/>
            <a:ext cx="5625671" cy="3933574"/>
          </a:xfrm>
          <a:prstGeom prst="rect">
            <a:avLst/>
          </a:prstGeom>
        </p:spPr>
      </p:pic>
      <p:sp>
        <p:nvSpPr>
          <p:cNvPr id="22" name="Left Bracket 21">
            <a:extLst>
              <a:ext uri="{FF2B5EF4-FFF2-40B4-BE49-F238E27FC236}">
                <a16:creationId xmlns:a16="http://schemas.microsoft.com/office/drawing/2014/main" id="{5FC5FE8E-528A-161B-FBA1-B7710472466D}"/>
              </a:ext>
            </a:extLst>
          </p:cNvPr>
          <p:cNvSpPr/>
          <p:nvPr/>
        </p:nvSpPr>
        <p:spPr>
          <a:xfrm rot="16200000">
            <a:off x="1000502" y="2446472"/>
            <a:ext cx="242595" cy="1315594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CC13B78F-14F6-27C7-9242-8858BE4050E5}"/>
              </a:ext>
            </a:extLst>
          </p:cNvPr>
          <p:cNvSpPr/>
          <p:nvPr/>
        </p:nvSpPr>
        <p:spPr>
          <a:xfrm rot="16200000">
            <a:off x="3227257" y="2330876"/>
            <a:ext cx="242595" cy="1562097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Bracket 25">
            <a:extLst>
              <a:ext uri="{FF2B5EF4-FFF2-40B4-BE49-F238E27FC236}">
                <a16:creationId xmlns:a16="http://schemas.microsoft.com/office/drawing/2014/main" id="{A05E74FC-E3E2-3096-5F25-2045F2DB584F}"/>
              </a:ext>
            </a:extLst>
          </p:cNvPr>
          <p:cNvSpPr/>
          <p:nvPr/>
        </p:nvSpPr>
        <p:spPr>
          <a:xfrm rot="16200000">
            <a:off x="2049081" y="2790282"/>
            <a:ext cx="242595" cy="658658"/>
          </a:xfrm>
          <a:prstGeom prst="leftBracke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168496-96E5-69B9-D869-A22BAEEFCDDF}"/>
              </a:ext>
            </a:extLst>
          </p:cNvPr>
          <p:cNvSpPr txBox="1"/>
          <p:nvPr/>
        </p:nvSpPr>
        <p:spPr>
          <a:xfrm>
            <a:off x="2806263" y="3236500"/>
            <a:ext cx="1084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Beampipe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F03C1-B0E7-2A03-EA82-79D56A810AC6}"/>
              </a:ext>
            </a:extLst>
          </p:cNvPr>
          <p:cNvSpPr txBox="1"/>
          <p:nvPr/>
        </p:nvSpPr>
        <p:spPr>
          <a:xfrm>
            <a:off x="779891" y="3236500"/>
            <a:ext cx="769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Cavity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EE1091-AD2E-9F82-59F5-92D66B773F5C}"/>
              </a:ext>
            </a:extLst>
          </p:cNvPr>
          <p:cNvSpPr txBox="1"/>
          <p:nvPr/>
        </p:nvSpPr>
        <p:spPr>
          <a:xfrm>
            <a:off x="1938909" y="3240909"/>
            <a:ext cx="50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Lip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1F13BF9-997E-0198-E5CC-B4E24FB062C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5692"/>
          <a:stretch>
            <a:fillRect/>
          </a:stretch>
        </p:blipFill>
        <p:spPr>
          <a:xfrm rot="10800000">
            <a:off x="753221" y="3616685"/>
            <a:ext cx="3628569" cy="2023411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B8B564B-FD2B-8F08-8822-E2B9F3AF989C}"/>
              </a:ext>
            </a:extLst>
          </p:cNvPr>
          <p:cNvCxnSpPr>
            <a:cxnSpLocks/>
          </p:cNvCxnSpPr>
          <p:nvPr/>
        </p:nvCxnSpPr>
        <p:spPr>
          <a:xfrm>
            <a:off x="11594949" y="2157539"/>
            <a:ext cx="0" cy="26209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9EDFFF5-AB21-933D-6FCF-AD31E122BF06}"/>
              </a:ext>
            </a:extLst>
          </p:cNvPr>
          <p:cNvCxnSpPr>
            <a:cxnSpLocks/>
          </p:cNvCxnSpPr>
          <p:nvPr/>
        </p:nvCxnSpPr>
        <p:spPr>
          <a:xfrm flipV="1">
            <a:off x="11594949" y="1387611"/>
            <a:ext cx="0" cy="8255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F226391-7E9A-114F-7DB1-DB5BE1C7470A}"/>
              </a:ext>
            </a:extLst>
          </p:cNvPr>
          <p:cNvSpPr txBox="1"/>
          <p:nvPr/>
        </p:nvSpPr>
        <p:spPr>
          <a:xfrm>
            <a:off x="11304886" y="1095017"/>
            <a:ext cx="102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propagation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28EA47C-2B62-0229-2122-D89AFA82659A}"/>
              </a:ext>
            </a:extLst>
          </p:cNvPr>
          <p:cNvSpPr txBox="1"/>
          <p:nvPr/>
        </p:nvSpPr>
        <p:spPr>
          <a:xfrm>
            <a:off x="11293570" y="4976929"/>
            <a:ext cx="102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trapping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FD7560-253E-A99C-94C1-F2DD7549E341}"/>
              </a:ext>
            </a:extLst>
          </p:cNvPr>
          <p:cNvSpPr txBox="1"/>
          <p:nvPr/>
        </p:nvSpPr>
        <p:spPr>
          <a:xfrm>
            <a:off x="244215" y="3661876"/>
            <a:ext cx="778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>
                    <a:lumMod val="85000"/>
                  </a:schemeClr>
                </a:solidFill>
              </a:rPr>
              <a:t>example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BCD01C-7D94-6D95-B6F9-B4F114613FA0}"/>
              </a:ext>
            </a:extLst>
          </p:cNvPr>
          <p:cNvSpPr txBox="1"/>
          <p:nvPr/>
        </p:nvSpPr>
        <p:spPr>
          <a:xfrm>
            <a:off x="4532344" y="4956838"/>
            <a:ext cx="61722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buNone/>
            </a:pPr>
            <a:r>
              <a:rPr lang="en-GB" sz="1400" b="0" i="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Maximum aperture limited by:</a:t>
            </a:r>
            <a:r>
              <a:rPr lang="en-US" sz="1400" b="0" i="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​</a:t>
            </a:r>
            <a:endParaRPr lang="en-US" sz="1400" b="0" i="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Evanescent decay of TM010 mode into beampipe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​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TM010 cut-off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​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Cavity sandwiched between 591 MHz cavities –beampipe will have to taper down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323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37A9E-A8F0-6D91-87C1-42FCE2CCD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F6155E1-090A-A73B-0922-6E5BD553E5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754" t="6612" r="5337" b="1720"/>
          <a:stretch>
            <a:fillRect/>
          </a:stretch>
        </p:blipFill>
        <p:spPr>
          <a:xfrm>
            <a:off x="5896753" y="1230418"/>
            <a:ext cx="5308060" cy="47100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3DE9B-5AC7-E005-D935-1856750FF602}"/>
              </a:ext>
            </a:extLst>
          </p:cNvPr>
          <p:cNvSpPr txBox="1"/>
          <p:nvPr/>
        </p:nvSpPr>
        <p:spPr>
          <a:xfrm>
            <a:off x="11878234" y="6571391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latin typeface="Aptos" panose="02110004020202020204"/>
              </a:rPr>
              <a:t>12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C9AF8E-A013-CA9D-CE6C-24B6B7204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4271" y="160728"/>
            <a:ext cx="5308060" cy="541524"/>
          </a:xfrm>
        </p:spPr>
        <p:txBody>
          <a:bodyPr anchor="ctr">
            <a:noAutofit/>
          </a:bodyPr>
          <a:lstStyle/>
          <a:p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HOM Spectrum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8C4C8A1-31A3-8B16-2F36-4800B5B298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1704943-4D80-4D4A-C6BC-F04E5C48C7FF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4920C2-3535-400D-3407-AD8359A86D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3" t="6612" r="49838" b="1720"/>
          <a:stretch>
            <a:fillRect/>
          </a:stretch>
        </p:blipFill>
        <p:spPr>
          <a:xfrm>
            <a:off x="172655" y="1114637"/>
            <a:ext cx="5231382" cy="464198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7E37D33-11F9-C829-DF86-547AC2141CD2}"/>
              </a:ext>
            </a:extLst>
          </p:cNvPr>
          <p:cNvSpPr/>
          <p:nvPr/>
        </p:nvSpPr>
        <p:spPr>
          <a:xfrm>
            <a:off x="8675545" y="1899059"/>
            <a:ext cx="995642" cy="1974914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2BD465-3693-C01A-981A-87DC2F67FECA}"/>
              </a:ext>
            </a:extLst>
          </p:cNvPr>
          <p:cNvSpPr/>
          <p:nvPr/>
        </p:nvSpPr>
        <p:spPr>
          <a:xfrm>
            <a:off x="6671957" y="2223295"/>
            <a:ext cx="713815" cy="1922889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8DAED21-8E5A-255E-BB8B-B93475D12315}"/>
              </a:ext>
            </a:extLst>
          </p:cNvPr>
          <p:cNvSpPr/>
          <p:nvPr/>
        </p:nvSpPr>
        <p:spPr>
          <a:xfrm>
            <a:off x="4034117" y="1751343"/>
            <a:ext cx="519952" cy="814575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B3A5A1-6091-8014-862B-7E74F18F6799}"/>
                  </a:ext>
                </a:extLst>
              </p:cNvPr>
              <p:cNvSpPr txBox="1"/>
              <p:nvPr/>
            </p:nvSpPr>
            <p:spPr>
              <a:xfrm>
                <a:off x="9388372" y="880830"/>
                <a:ext cx="25346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4.1-4.4 GHz band: </a:t>
                </a:r>
                <a:r>
                  <a:rPr lang="en-GB" sz="1600" dirty="0"/>
                  <a:t>high impedance </a:t>
                </a:r>
                <a:r>
                  <a:rPr lang="en-GB" sz="1600" i="1" dirty="0"/>
                  <a:t>and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B3A5A1-6091-8014-862B-7E74F18F6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8372" y="880830"/>
                <a:ext cx="2534686" cy="584775"/>
              </a:xfrm>
              <a:prstGeom prst="rect">
                <a:avLst/>
              </a:prstGeom>
              <a:blipFill>
                <a:blip r:embed="rId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9E7271A-BF78-7DCA-1D51-FEDD7B0DE5BC}"/>
              </a:ext>
            </a:extLst>
          </p:cNvPr>
          <p:cNvSpPr txBox="1"/>
          <p:nvPr/>
        </p:nvSpPr>
        <p:spPr>
          <a:xfrm>
            <a:off x="1567033" y="1899059"/>
            <a:ext cx="1944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~5.3 GHz: </a:t>
            </a:r>
            <a:r>
              <a:rPr lang="en-GB" sz="1400" dirty="0"/>
              <a:t>single high impedance monopole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ABD5E9-C5F0-7611-25C5-B65D005DCCD4}"/>
              </a:ext>
            </a:extLst>
          </p:cNvPr>
          <p:cNvSpPr txBox="1"/>
          <p:nvPr/>
        </p:nvSpPr>
        <p:spPr>
          <a:xfrm>
            <a:off x="5395775" y="889892"/>
            <a:ext cx="2099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2 GHz band: </a:t>
            </a:r>
            <a:r>
              <a:rPr lang="en-GB" sz="1600" dirty="0"/>
              <a:t>high impedance modes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06FBC0-636D-B269-6DA9-52A433B27D15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445658" y="1474667"/>
            <a:ext cx="467368" cy="79125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B15353E-EE29-59B7-85A2-AB6FDC395057}"/>
              </a:ext>
            </a:extLst>
          </p:cNvPr>
          <p:cNvCxnSpPr>
            <a:cxnSpLocks/>
          </p:cNvCxnSpPr>
          <p:nvPr/>
        </p:nvCxnSpPr>
        <p:spPr>
          <a:xfrm flipH="1">
            <a:off x="9466729" y="1432025"/>
            <a:ext cx="515471" cy="62330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315E29-D258-9582-3CDB-EE59F8F3B226}"/>
              </a:ext>
            </a:extLst>
          </p:cNvPr>
          <p:cNvCxnSpPr/>
          <p:nvPr/>
        </p:nvCxnSpPr>
        <p:spPr>
          <a:xfrm>
            <a:off x="3406588" y="2055327"/>
            <a:ext cx="62752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6AA2B03-6AFE-D5EA-B911-F2EF9A46C3E7}"/>
              </a:ext>
            </a:extLst>
          </p:cNvPr>
          <p:cNvSpPr txBox="1"/>
          <p:nvPr/>
        </p:nvSpPr>
        <p:spPr>
          <a:xfrm>
            <a:off x="3387868" y="1306249"/>
            <a:ext cx="2079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Narrowband damping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C83D31B-B952-7AA2-6211-517F0ABDD66C}"/>
              </a:ext>
            </a:extLst>
          </p:cNvPr>
          <p:cNvSpPr txBox="1"/>
          <p:nvPr/>
        </p:nvSpPr>
        <p:spPr>
          <a:xfrm>
            <a:off x="7625706" y="556465"/>
            <a:ext cx="1710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Requires broadband damping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70924D6-4E8C-AA9A-9E21-470BAF29202C}"/>
                  </a:ext>
                </a:extLst>
              </p:cNvPr>
              <p:cNvSpPr txBox="1"/>
              <p:nvPr/>
            </p:nvSpPr>
            <p:spPr>
              <a:xfrm>
                <a:off x="0" y="355933"/>
                <a:ext cx="28847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</a:rPr>
                  <a:t>BLA configuration based on beampipe optimised for TM010 trapping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12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GB" sz="12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70924D6-4E8C-AA9A-9E21-470BAF292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5933"/>
                <a:ext cx="2884762" cy="646331"/>
              </a:xfrm>
              <a:prstGeom prst="rect">
                <a:avLst/>
              </a:prstGeom>
              <a:blipFill>
                <a:blip r:embed="rId6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96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/>
      <p:bldP spid="16" grpId="0"/>
      <p:bldP spid="18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2FF5D-0673-1175-E4EF-23B3B26C1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104DAF0-D69D-B860-78C2-8E5BE70CBE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32" r="1" b="29173"/>
          <a:stretch>
            <a:fillRect/>
          </a:stretch>
        </p:blipFill>
        <p:spPr>
          <a:xfrm>
            <a:off x="8716103" y="4061448"/>
            <a:ext cx="3228972" cy="2234555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5717A88-4A75-8E2B-5444-015FE27DA79E}"/>
              </a:ext>
            </a:extLst>
          </p:cNvPr>
          <p:cNvSpPr/>
          <p:nvPr/>
        </p:nvSpPr>
        <p:spPr>
          <a:xfrm>
            <a:off x="5992906" y="1224499"/>
            <a:ext cx="4503122" cy="33116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3453D31-B02F-8D1D-1C93-7D231FB1134C}"/>
              </a:ext>
            </a:extLst>
          </p:cNvPr>
          <p:cNvSpPr/>
          <p:nvPr/>
        </p:nvSpPr>
        <p:spPr>
          <a:xfrm>
            <a:off x="6463591" y="896196"/>
            <a:ext cx="3399304" cy="532390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50800">
              <a:srgbClr val="000099">
                <a:alpha val="21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2AC286-BB8D-CD75-0F2C-877F4F696895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8CE5F0F-DAED-B18A-F5C7-7846926C9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7212" y="6840"/>
            <a:ext cx="7692672" cy="747172"/>
          </a:xfrm>
        </p:spPr>
        <p:txBody>
          <a:bodyPr anchor="ctr">
            <a:noAutofit/>
          </a:bodyPr>
          <a:lstStyle/>
          <a:p>
            <a:pPr algn="l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Lowest Dipole Frequency Propagation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7D5F65B-2805-9A2A-2150-246811B941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F096EC4-D036-9F00-0D43-2311FC1ED682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635C78-724D-4285-4F30-4643B66266D5}"/>
                  </a:ext>
                </a:extLst>
              </p:cNvPr>
              <p:cNvSpPr txBox="1"/>
              <p:nvPr/>
            </p:nvSpPr>
            <p:spPr>
              <a:xfrm>
                <a:off x="4010455" y="1565665"/>
                <a:ext cx="12876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FF4C4C"/>
                    </a:solidFill>
                  </a:rPr>
                  <a:t>Beampipe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solidFill>
                              <a:srgbClr val="FF4C4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0" smtClean="0">
                            <a:solidFill>
                              <a:srgbClr val="FF4C4C"/>
                            </a:solidFill>
                            <a:latin typeface="Cambria Math" panose="02040503050406030204" pitchFamily="18" charset="0"/>
                          </a:rPr>
                          <m:t>𝐓𝐄</m:t>
                        </m:r>
                      </m:e>
                      <m:sub>
                        <m:r>
                          <a:rPr lang="en-GB" sz="1400" b="1" i="0" smtClean="0">
                            <a:solidFill>
                              <a:srgbClr val="FF4C4C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GB" sz="1400" b="1" dirty="0">
                    <a:solidFill>
                      <a:srgbClr val="FF4C4C"/>
                    </a:solidFill>
                  </a:rPr>
                  <a:t> cut-off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635C78-724D-4285-4F30-4643B6626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455" y="1565665"/>
                <a:ext cx="1287686" cy="523220"/>
              </a:xfrm>
              <a:prstGeom prst="rect">
                <a:avLst/>
              </a:prstGeom>
              <a:blipFill>
                <a:blip r:embed="rId5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A03373-7612-17C9-DE61-7B99624D2F5E}"/>
              </a:ext>
            </a:extLst>
          </p:cNvPr>
          <p:cNvCxnSpPr>
            <a:cxnSpLocks/>
          </p:cNvCxnSpPr>
          <p:nvPr/>
        </p:nvCxnSpPr>
        <p:spPr>
          <a:xfrm flipH="1">
            <a:off x="995082" y="5683624"/>
            <a:ext cx="3110753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B2C0CC4-4234-6875-0856-A9A7E7333221}"/>
              </a:ext>
            </a:extLst>
          </p:cNvPr>
          <p:cNvSpPr txBox="1"/>
          <p:nvPr/>
        </p:nvSpPr>
        <p:spPr>
          <a:xfrm>
            <a:off x="4031747" y="5810057"/>
            <a:ext cx="1834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HOM propagation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BB2EB3-9C88-0D0D-8F28-205013255E21}"/>
              </a:ext>
            </a:extLst>
          </p:cNvPr>
          <p:cNvSpPr txBox="1"/>
          <p:nvPr/>
        </p:nvSpPr>
        <p:spPr>
          <a:xfrm>
            <a:off x="1150858" y="5810057"/>
            <a:ext cx="1455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HOM trapped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BBD43D-40A4-E07F-E49E-BB70DFBDE592}"/>
              </a:ext>
            </a:extLst>
          </p:cNvPr>
          <p:cNvSpPr txBox="1"/>
          <p:nvPr/>
        </p:nvSpPr>
        <p:spPr>
          <a:xfrm>
            <a:off x="7119121" y="902969"/>
            <a:ext cx="22352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solidFill>
                  <a:srgbClr val="F7F7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Takeaway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E8CF4D8-2715-861D-A0D7-924C1AFFDBD7}"/>
                  </a:ext>
                </a:extLst>
              </p:cNvPr>
              <p:cNvSpPr txBox="1"/>
              <p:nvPr/>
            </p:nvSpPr>
            <p:spPr>
              <a:xfrm>
                <a:off x="6105004" y="1503206"/>
                <a:ext cx="4263527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</a:rPr>
                  <a:t>Lip radius determines whether the first dipole is trapped or propagates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</a:rPr>
                  <a:t>Using a </a:t>
                </a:r>
                <a:r>
                  <a:rPr lang="en-GB" sz="1600" u="sng" dirty="0">
                    <a:solidFill>
                      <a:schemeClr val="accent3">
                        <a:lumMod val="50000"/>
                      </a:schemeClr>
                    </a:solidFill>
                  </a:rPr>
                  <a:t>smaller lip increases dipole frequency to push above cut-off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</a:rPr>
                  <a:t>30 mm and 32 mm lip shows promise for damped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600" b="0" dirty="0">
                    <a:solidFill>
                      <a:schemeClr val="accent3">
                        <a:lumMod val="50000"/>
                      </a:schemeClr>
                    </a:solidFill>
                  </a:rPr>
                  <a:t> however,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sz="1600" b="0" dirty="0">
                  <a:solidFill>
                    <a:schemeClr val="accent3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chemeClr val="accent3">
                        <a:lumMod val="50000"/>
                      </a:schemeClr>
                    </a:solidFill>
                  </a:rPr>
                  <a:t> and impedance dipole response to lip radius 2.0GHz – 5.4 GHz </a:t>
                </a:r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</a:rPr>
                  <a:t>must be evaluated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E8CF4D8-2715-861D-A0D7-924C1AFFD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004" y="1503206"/>
                <a:ext cx="4263527" cy="2800767"/>
              </a:xfrm>
              <a:prstGeom prst="rect">
                <a:avLst/>
              </a:prstGeom>
              <a:blipFill>
                <a:blip r:embed="rId6"/>
                <a:stretch>
                  <a:fillRect l="-714" t="-654" r="-429"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83B43A61-1848-F46B-783E-EAA1D360C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04" y="585728"/>
            <a:ext cx="5947302" cy="500600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0FE973C-854F-3260-4A94-A9EB9B9EBE12}"/>
              </a:ext>
            </a:extLst>
          </p:cNvPr>
          <p:cNvSpPr txBox="1"/>
          <p:nvPr/>
        </p:nvSpPr>
        <p:spPr>
          <a:xfrm>
            <a:off x="11851340" y="6605492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latin typeface="Aptos" panose="02110004020202020204"/>
              </a:rPr>
              <a:t>13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923AE5-7CC4-046D-E5B4-D9532BDEE376}"/>
              </a:ext>
            </a:extLst>
          </p:cNvPr>
          <p:cNvSpPr txBox="1"/>
          <p:nvPr/>
        </p:nvSpPr>
        <p:spPr>
          <a:xfrm>
            <a:off x="4357838" y="1827275"/>
            <a:ext cx="118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Beampipe cut-off frequency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B13C7BD-290B-679B-9B00-04B02EA6A718}"/>
              </a:ext>
            </a:extLst>
          </p:cNvPr>
          <p:cNvCxnSpPr/>
          <p:nvPr/>
        </p:nvCxnSpPr>
        <p:spPr>
          <a:xfrm flipH="1">
            <a:off x="4083293" y="2088885"/>
            <a:ext cx="33841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312B40-FFF4-5D0C-CE6E-9887DD8F5064}"/>
              </a:ext>
            </a:extLst>
          </p:cNvPr>
          <p:cNvSpPr txBox="1"/>
          <p:nvPr/>
        </p:nvSpPr>
        <p:spPr>
          <a:xfrm>
            <a:off x="7082708" y="5527604"/>
            <a:ext cx="1749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Lip radius defined from beamline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1E9E01B-02C1-859A-C2EF-A55CBCB8FB61}"/>
                  </a:ext>
                </a:extLst>
              </p:cNvPr>
              <p:cNvSpPr txBox="1"/>
              <p:nvPr/>
            </p:nvSpPr>
            <p:spPr>
              <a:xfrm>
                <a:off x="10807404" y="5593840"/>
                <a:ext cx="668992" cy="3907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lip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1E9E01B-02C1-859A-C2EF-A55CBCB8FB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7404" y="5593840"/>
                <a:ext cx="668992" cy="390748"/>
              </a:xfrm>
              <a:prstGeom prst="rect">
                <a:avLst/>
              </a:prstGeom>
              <a:blipFill>
                <a:blip r:embed="rId8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9291ED7-E681-A117-9288-0D408894778A}"/>
              </a:ext>
            </a:extLst>
          </p:cNvPr>
          <p:cNvCxnSpPr>
            <a:cxnSpLocks/>
          </p:cNvCxnSpPr>
          <p:nvPr/>
        </p:nvCxnSpPr>
        <p:spPr>
          <a:xfrm>
            <a:off x="4083293" y="5683624"/>
            <a:ext cx="1540267" cy="1524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672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A0108-0559-9379-749F-982A1F277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BAEC83C-7D97-302D-F26B-50529AAB5B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15" r="6986"/>
          <a:stretch>
            <a:fillRect/>
          </a:stretch>
        </p:blipFill>
        <p:spPr>
          <a:xfrm>
            <a:off x="7213840" y="1400191"/>
            <a:ext cx="4709217" cy="43647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8D5D56-0C95-4574-97A3-A3ACAE8432E2}"/>
              </a:ext>
            </a:extLst>
          </p:cNvPr>
          <p:cNvSpPr txBox="1"/>
          <p:nvPr/>
        </p:nvSpPr>
        <p:spPr>
          <a:xfrm>
            <a:off x="11779623" y="6562554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14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3C6B2F-F7B2-7810-90B8-887FC4FE1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528" y="14580"/>
            <a:ext cx="8327618" cy="747172"/>
          </a:xfrm>
        </p:spPr>
        <p:txBody>
          <a:bodyPr>
            <a:noAutofit/>
          </a:bodyPr>
          <a:lstStyle/>
          <a:p>
            <a:pPr algn="l"/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 Trapping in Bottleneck Geometry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E5FF2B7-5A00-AC80-05F8-8BDC2DFC8E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B8D8004-54BA-6F46-F434-003AAC4BC8F0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70C334-4C8A-BCE2-B8D5-236B443496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79" r="51502"/>
          <a:stretch>
            <a:fillRect/>
          </a:stretch>
        </p:blipFill>
        <p:spPr>
          <a:xfrm>
            <a:off x="779553" y="1281552"/>
            <a:ext cx="4709216" cy="446454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311E89C-0D7C-149F-8C17-814031B91829}"/>
              </a:ext>
            </a:extLst>
          </p:cNvPr>
          <p:cNvSpPr/>
          <p:nvPr/>
        </p:nvSpPr>
        <p:spPr>
          <a:xfrm rot="167022">
            <a:off x="7936796" y="1798046"/>
            <a:ext cx="866699" cy="3127364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DB5AA3-2C49-C726-92F3-5FF322D59C1E}"/>
              </a:ext>
            </a:extLst>
          </p:cNvPr>
          <p:cNvSpPr/>
          <p:nvPr/>
        </p:nvSpPr>
        <p:spPr>
          <a:xfrm rot="21371309">
            <a:off x="3526285" y="1606352"/>
            <a:ext cx="987680" cy="2065240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5C1AC6-AB99-7D7B-F032-0186E0F38DDA}"/>
              </a:ext>
            </a:extLst>
          </p:cNvPr>
          <p:cNvSpPr/>
          <p:nvPr/>
        </p:nvSpPr>
        <p:spPr>
          <a:xfrm>
            <a:off x="9845894" y="2097452"/>
            <a:ext cx="1111137" cy="2499900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C456F61-51C5-9C56-3581-D9E029BA16A3}"/>
              </a:ext>
            </a:extLst>
          </p:cNvPr>
          <p:cNvSpPr/>
          <p:nvPr/>
        </p:nvSpPr>
        <p:spPr>
          <a:xfrm rot="20853447">
            <a:off x="1369406" y="3242491"/>
            <a:ext cx="564442" cy="1309431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84424-8D69-28F1-7DCF-C35D1116664C}"/>
              </a:ext>
            </a:extLst>
          </p:cNvPr>
          <p:cNvSpPr txBox="1"/>
          <p:nvPr/>
        </p:nvSpPr>
        <p:spPr>
          <a:xfrm>
            <a:off x="5387789" y="1479732"/>
            <a:ext cx="22219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A huge impedance improvement GHz band </a:t>
            </a:r>
            <a:r>
              <a:rPr lang="en-GB" sz="1500" dirty="0"/>
              <a:t>with larger lip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788C94-A6DA-9B50-DE01-0FD49603837B}"/>
              </a:ext>
            </a:extLst>
          </p:cNvPr>
          <p:cNvCxnSpPr>
            <a:cxnSpLocks/>
          </p:cNvCxnSpPr>
          <p:nvPr/>
        </p:nvCxnSpPr>
        <p:spPr>
          <a:xfrm>
            <a:off x="7123708" y="2330824"/>
            <a:ext cx="787071" cy="7199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20F47E-89F4-7660-FEC2-08CB76FB4EE0}"/>
                  </a:ext>
                </a:extLst>
              </p:cNvPr>
              <p:cNvSpPr txBox="1"/>
              <p:nvPr/>
            </p:nvSpPr>
            <p:spPr>
              <a:xfrm>
                <a:off x="1654877" y="4642279"/>
                <a:ext cx="19220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/>
                  <a:t>Improvement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sz="1400" dirty="0"/>
                  <a:t> of 2 GHz band dipoles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20F47E-89F4-7660-FEC2-08CB76FB4E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877" y="4642279"/>
                <a:ext cx="1922041" cy="523220"/>
              </a:xfrm>
              <a:prstGeom prst="rect">
                <a:avLst/>
              </a:prstGeom>
              <a:blipFill>
                <a:blip r:embed="rId5"/>
                <a:stretch>
                  <a:fillRect t="-2353" r="-1899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C619CE-B089-88AB-5486-C0ECB54626C3}"/>
              </a:ext>
            </a:extLst>
          </p:cNvPr>
          <p:cNvCxnSpPr>
            <a:cxnSpLocks/>
          </p:cNvCxnSpPr>
          <p:nvPr/>
        </p:nvCxnSpPr>
        <p:spPr>
          <a:xfrm flipH="1" flipV="1">
            <a:off x="1958423" y="4382696"/>
            <a:ext cx="300675" cy="3023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3F37EFE-91A7-D853-43DF-B63634F672C3}"/>
              </a:ext>
            </a:extLst>
          </p:cNvPr>
          <p:cNvSpPr txBox="1"/>
          <p:nvPr/>
        </p:nvSpPr>
        <p:spPr>
          <a:xfrm>
            <a:off x="10472351" y="616424"/>
            <a:ext cx="16549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Same improvement seen with </a:t>
            </a:r>
            <a:r>
              <a:rPr lang="en-GB" sz="1400" b="1" dirty="0"/>
              <a:t>4 GHz band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18C4C0A-D851-F42B-F454-18FFE640DD42}"/>
              </a:ext>
            </a:extLst>
          </p:cNvPr>
          <p:cNvCxnSpPr>
            <a:cxnSpLocks/>
          </p:cNvCxnSpPr>
          <p:nvPr/>
        </p:nvCxnSpPr>
        <p:spPr>
          <a:xfrm flipH="1">
            <a:off x="10793506" y="1373281"/>
            <a:ext cx="516821" cy="95754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0BFBF31-9757-AD67-3345-3EF5F7F1B5E2}"/>
                  </a:ext>
                </a:extLst>
              </p:cNvPr>
              <p:cNvSpPr txBox="1"/>
              <p:nvPr/>
            </p:nvSpPr>
            <p:spPr>
              <a:xfrm>
                <a:off x="4203794" y="696777"/>
                <a:ext cx="26721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Balanced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sz="1600" b="1" dirty="0"/>
                  <a:t> behaviour, </a:t>
                </a:r>
                <a:r>
                  <a:rPr lang="en-GB" sz="1600" dirty="0"/>
                  <a:t>but outweighed by a…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0BFBF31-9757-AD67-3345-3EF5F7F1B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794" y="696777"/>
                <a:ext cx="2672135" cy="584775"/>
              </a:xfrm>
              <a:prstGeom prst="rect">
                <a:avLst/>
              </a:prstGeom>
              <a:blipFill>
                <a:blip r:embed="rId6"/>
                <a:stretch>
                  <a:fillRect l="-1370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D8EB5D1-71C0-617F-DA03-411C3CFAF5BF}"/>
              </a:ext>
            </a:extLst>
          </p:cNvPr>
          <p:cNvCxnSpPr>
            <a:cxnSpLocks/>
          </p:cNvCxnSpPr>
          <p:nvPr/>
        </p:nvCxnSpPr>
        <p:spPr>
          <a:xfrm flipH="1">
            <a:off x="4285633" y="1281552"/>
            <a:ext cx="226262" cy="59996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B66840CE-792F-5DAD-015C-3936A8D45EC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2194" t="6049" r="35876" b="88621"/>
          <a:stretch>
            <a:fillRect/>
          </a:stretch>
        </p:blipFill>
        <p:spPr>
          <a:xfrm>
            <a:off x="2757593" y="1013990"/>
            <a:ext cx="1304292" cy="26679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747718F-B3D7-852C-C648-C82519F77F8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2194" t="6049" r="35876" b="88621"/>
          <a:stretch>
            <a:fillRect/>
          </a:stretch>
        </p:blipFill>
        <p:spPr>
          <a:xfrm>
            <a:off x="9212884" y="1184109"/>
            <a:ext cx="1304292" cy="26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6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21" grpId="0"/>
      <p:bldP spid="29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0C67F-E508-E190-4278-EEEDE52FF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61503C3E-51CF-7856-4979-525BC6B90F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72C83C-5243-8035-FDB2-AE42019F009A}"/>
              </a:ext>
            </a:extLst>
          </p:cNvPr>
          <p:cNvSpPr txBox="1"/>
          <p:nvPr/>
        </p:nvSpPr>
        <p:spPr>
          <a:xfrm>
            <a:off x="11856681" y="655022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DC1C973-15E9-6AD7-C11D-C6AAEE3E3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1036" y="-8229"/>
            <a:ext cx="8866094" cy="587577"/>
          </a:xfrm>
        </p:spPr>
        <p:txBody>
          <a:bodyPr anchor="ctr">
            <a:noAutofit/>
          </a:bodyPr>
          <a:lstStyle/>
          <a:p>
            <a:pPr algn="l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Cell Optimisation for Dipole Damping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0F8FBF3-F343-2DA9-8647-AF316179B26B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CEF4929-0C1D-8B0C-FB65-F99E22B772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796" b="7103"/>
          <a:stretch>
            <a:fillRect/>
          </a:stretch>
        </p:blipFill>
        <p:spPr>
          <a:xfrm>
            <a:off x="19583" y="579348"/>
            <a:ext cx="2459042" cy="214398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38B401-CEC5-B72F-9128-748446FB3936}"/>
              </a:ext>
            </a:extLst>
          </p:cNvPr>
          <p:cNvCxnSpPr>
            <a:cxnSpLocks/>
          </p:cNvCxnSpPr>
          <p:nvPr/>
        </p:nvCxnSpPr>
        <p:spPr>
          <a:xfrm>
            <a:off x="1275288" y="1642493"/>
            <a:ext cx="1203337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B1E324CD-B64D-D380-8C74-5FC3853A7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5520" y="628553"/>
            <a:ext cx="8422973" cy="583928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C934176-E3D8-0663-408C-69BAC68443E8}"/>
              </a:ext>
            </a:extLst>
          </p:cNvPr>
          <p:cNvSpPr txBox="1"/>
          <p:nvPr/>
        </p:nvSpPr>
        <p:spPr>
          <a:xfrm>
            <a:off x="7618723" y="463320"/>
            <a:ext cx="213020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First Dipole Passband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F5C1D5-88F7-B54B-61FE-D872ECC5E0C3}"/>
              </a:ext>
            </a:extLst>
          </p:cNvPr>
          <p:cNvSpPr txBox="1"/>
          <p:nvPr/>
        </p:nvSpPr>
        <p:spPr>
          <a:xfrm>
            <a:off x="7110519" y="3275111"/>
            <a:ext cx="314661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4 GHz Dipole Bands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3F9DBF9-BAED-74CD-4687-30DBC24D07BF}"/>
              </a:ext>
            </a:extLst>
          </p:cNvPr>
          <p:cNvSpPr txBox="1"/>
          <p:nvPr/>
        </p:nvSpPr>
        <p:spPr>
          <a:xfrm>
            <a:off x="2478625" y="1310876"/>
            <a:ext cx="1417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End cell length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2FE44F5-C3D8-0621-9884-D6DA176BE50F}"/>
              </a:ext>
            </a:extLst>
          </p:cNvPr>
          <p:cNvSpPr/>
          <p:nvPr/>
        </p:nvSpPr>
        <p:spPr>
          <a:xfrm>
            <a:off x="9220008" y="3852998"/>
            <a:ext cx="528917" cy="1604827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B8E0D31-E9D0-FC87-F110-EC859E5B6E80}"/>
              </a:ext>
            </a:extLst>
          </p:cNvPr>
          <p:cNvSpPr/>
          <p:nvPr/>
        </p:nvSpPr>
        <p:spPr>
          <a:xfrm>
            <a:off x="5612833" y="3879717"/>
            <a:ext cx="528917" cy="1339984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43F28F-10E4-5946-079D-2CF301EDE467}"/>
              </a:ext>
            </a:extLst>
          </p:cNvPr>
          <p:cNvSpPr txBox="1"/>
          <p:nvPr/>
        </p:nvSpPr>
        <p:spPr>
          <a:xfrm>
            <a:off x="7618723" y="3760590"/>
            <a:ext cx="1152525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b="1" dirty="0"/>
              <a:t>~4.15 GHz band favours longer end cell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959D0AC-BED4-B4C8-6C66-852244C04623}"/>
              </a:ext>
            </a:extLst>
          </p:cNvPr>
          <p:cNvCxnSpPr/>
          <p:nvPr/>
        </p:nvCxnSpPr>
        <p:spPr>
          <a:xfrm flipH="1">
            <a:off x="6219825" y="4060672"/>
            <a:ext cx="1398898" cy="2065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6D40A0C-6641-9A2B-CB81-6784A9E4474D}"/>
              </a:ext>
            </a:extLst>
          </p:cNvPr>
          <p:cNvCxnSpPr>
            <a:cxnSpLocks/>
          </p:cNvCxnSpPr>
          <p:nvPr/>
        </p:nvCxnSpPr>
        <p:spPr>
          <a:xfrm>
            <a:off x="8547006" y="3951407"/>
            <a:ext cx="67300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262142E-3E7E-33E0-DC9C-2E74DF97AEC4}"/>
                  </a:ext>
                </a:extLst>
              </p:cNvPr>
              <p:cNvSpPr txBox="1"/>
              <p:nvPr/>
            </p:nvSpPr>
            <p:spPr>
              <a:xfrm>
                <a:off x="2711124" y="1810523"/>
                <a:ext cx="211065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2 GHz bands: </a:t>
                </a:r>
                <a:r>
                  <a:rPr lang="en-GB" sz="1600" dirty="0"/>
                  <a:t>smaller end cell length favours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262142E-3E7E-33E0-DC9C-2E74DF97AE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124" y="1810523"/>
                <a:ext cx="2110653" cy="830997"/>
              </a:xfrm>
              <a:prstGeom prst="rect">
                <a:avLst/>
              </a:prstGeom>
              <a:blipFill>
                <a:blip r:embed="rId6"/>
                <a:stretch>
                  <a:fillRect l="-1445" t="-2206" r="-115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4C8DFD-47DE-355B-4213-36B2A65CB8DE}"/>
                  </a:ext>
                </a:extLst>
              </p:cNvPr>
              <p:cNvSpPr txBox="1"/>
              <p:nvPr/>
            </p:nvSpPr>
            <p:spPr>
              <a:xfrm>
                <a:off x="2220025" y="3541040"/>
                <a:ext cx="2754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4 GHz bands</a:t>
                </a:r>
                <a:r>
                  <a:rPr lang="en-GB" sz="1600" dirty="0"/>
                  <a:t>: longer end cell length </a:t>
                </a:r>
                <a:r>
                  <a:rPr lang="en-GB" sz="1600" b="1" dirty="0"/>
                  <a:t>improves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sz="1600" b="1" dirty="0"/>
                  <a:t> and impedance</a:t>
                </a:r>
                <a:endParaRPr lang="en-GB" sz="16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4C8DFD-47DE-355B-4213-36B2A65CB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025" y="3541040"/>
                <a:ext cx="2754152" cy="830997"/>
              </a:xfrm>
              <a:prstGeom prst="rect">
                <a:avLst/>
              </a:prstGeom>
              <a:blipFill>
                <a:blip r:embed="rId7"/>
                <a:stretch>
                  <a:fillRect l="-442" t="-2206" r="-2212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7C3A9F5-162A-2F7C-4BAB-F17A9FA88231}"/>
                  </a:ext>
                </a:extLst>
              </p:cNvPr>
              <p:cNvSpPr txBox="1"/>
              <p:nvPr/>
            </p:nvSpPr>
            <p:spPr>
              <a:xfrm>
                <a:off x="310863" y="4769475"/>
                <a:ext cx="437815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i="1" dirty="0"/>
                  <a:t>We require </a:t>
                </a:r>
                <a:r>
                  <a:rPr lang="en-GB" sz="20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broadband damping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0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and impedance,</a:t>
                </a:r>
                <a:r>
                  <a:rPr lang="en-GB" sz="2000" i="1" dirty="0"/>
                  <a:t> with </a:t>
                </a:r>
                <a:r>
                  <a:rPr lang="en-GB" sz="20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stronger impedance weighting for BBU </a:t>
                </a:r>
                <a:br>
                  <a:rPr lang="en-GB" sz="20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en-GB" sz="2000" b="1" dirty="0">
                    <a:solidFill>
                      <a:schemeClr val="accent6">
                        <a:lumMod val="75000"/>
                      </a:schemeClr>
                    </a:solidFill>
                  </a:rPr>
                  <a:t>longer end cell preferred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7C3A9F5-162A-2F7C-4BAB-F17A9FA88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63" y="4769475"/>
                <a:ext cx="4378159" cy="1323439"/>
              </a:xfrm>
              <a:prstGeom prst="rect">
                <a:avLst/>
              </a:prstGeom>
              <a:blipFill>
                <a:blip r:embed="rId8"/>
                <a:stretch>
                  <a:fillRect t="-2304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99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00BAA-359E-D468-8525-2549743E7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6CE69DF-6C4B-031C-6568-E20B9B839F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33" r="8970"/>
          <a:stretch>
            <a:fillRect/>
          </a:stretch>
        </p:blipFill>
        <p:spPr>
          <a:xfrm>
            <a:off x="1151376" y="1116026"/>
            <a:ext cx="9784389" cy="47559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87090D-9FEE-CABE-053E-31ED9939948C}"/>
              </a:ext>
            </a:extLst>
          </p:cNvPr>
          <p:cNvSpPr txBox="1"/>
          <p:nvPr/>
        </p:nvSpPr>
        <p:spPr>
          <a:xfrm>
            <a:off x="11845269" y="654338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16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E3C8082-02AB-456D-72C8-37EBBF758A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1765" y="21313"/>
            <a:ext cx="5083990" cy="747172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Break-Up Instability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524AA32-A297-E6E5-65D9-3355053F0C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05BD717-B999-2571-5451-6C71965950A1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FBC23C-46C1-5F7A-48E4-59AE974800B1}"/>
              </a:ext>
            </a:extLst>
          </p:cNvPr>
          <p:cNvSpPr txBox="1"/>
          <p:nvPr/>
        </p:nvSpPr>
        <p:spPr>
          <a:xfrm>
            <a:off x="2121449" y="580161"/>
            <a:ext cx="7949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Minimum beam current to drive regenerative beam break up for each cavity</a:t>
            </a:r>
            <a:r>
              <a:rPr lang="en-GB" sz="1100" i="1" baseline="44000" dirty="0"/>
              <a:t>11</a:t>
            </a:r>
            <a:r>
              <a:rPr lang="en-GB" sz="1600" i="1" dirty="0"/>
              <a:t> (</a:t>
            </a:r>
            <a:r>
              <a:rPr lang="en-GB" sz="1600" b="1" i="1" dirty="0" err="1">
                <a:solidFill>
                  <a:srgbClr val="0070C0"/>
                </a:solidFill>
              </a:rPr>
              <a:t>I</a:t>
            </a:r>
            <a:r>
              <a:rPr lang="en-GB" sz="1600" b="1" i="1" baseline="-25000" dirty="0" err="1">
                <a:solidFill>
                  <a:srgbClr val="0070C0"/>
                </a:solidFill>
              </a:rPr>
              <a:t>b</a:t>
            </a:r>
            <a:r>
              <a:rPr lang="en-GB" sz="1600" b="1" i="1" dirty="0">
                <a:solidFill>
                  <a:srgbClr val="0070C0"/>
                </a:solidFill>
              </a:rPr>
              <a:t>= 100 mA</a:t>
            </a:r>
            <a:r>
              <a:rPr lang="en-GB" sz="1600" i="1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43ACDF-4964-9745-BEF4-5788713AFAA0}"/>
                  </a:ext>
                </a:extLst>
              </p:cNvPr>
              <p:cNvSpPr txBox="1"/>
              <p:nvPr/>
            </p:nvSpPr>
            <p:spPr>
              <a:xfrm>
                <a:off x="9918462" y="4858127"/>
                <a:ext cx="9767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𝐮𝐧𝐬𝐭𝐚𝐛𝐥𝐞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43ACDF-4964-9745-BEF4-5788713AF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8462" y="4858127"/>
                <a:ext cx="976777" cy="461665"/>
              </a:xfrm>
              <a:prstGeom prst="rect">
                <a:avLst/>
              </a:prstGeom>
              <a:blipFill>
                <a:blip r:embed="rId5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165690-0E94-A36F-513A-2B0703160DE4}"/>
                  </a:ext>
                </a:extLst>
              </p:cNvPr>
              <p:cNvSpPr txBox="1"/>
              <p:nvPr/>
            </p:nvSpPr>
            <p:spPr>
              <a:xfrm>
                <a:off x="4684127" y="4859268"/>
                <a:ext cx="10794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𝐮𝐧𝐬𝐭𝐚𝐛𝐥𝐞</m:t>
                      </m:r>
                      <m:r>
                        <a:rPr lang="en-GB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165690-0E94-A36F-513A-2B0703160D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4127" y="4859268"/>
                <a:ext cx="1079406" cy="461665"/>
              </a:xfrm>
              <a:prstGeom prst="rect">
                <a:avLst/>
              </a:prstGeom>
              <a:blipFill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C58DD7-9021-5E53-390E-0D02F166EEEB}"/>
                  </a:ext>
                </a:extLst>
              </p:cNvPr>
              <p:cNvSpPr txBox="1"/>
              <p:nvPr/>
            </p:nvSpPr>
            <p:spPr>
              <a:xfrm>
                <a:off x="9983895" y="1554599"/>
                <a:ext cx="8434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𝐬𝐭𝐚𝐛𝐥𝐞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C58DD7-9021-5E53-390E-0D02F166E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3895" y="1554599"/>
                <a:ext cx="843456" cy="461665"/>
              </a:xfrm>
              <a:prstGeom prst="rect">
                <a:avLst/>
              </a:prstGeom>
              <a:blipFill>
                <a:blip r:embed="rId7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C7BB58-66E7-9F4A-3FAD-850BC0B20D56}"/>
                  </a:ext>
                </a:extLst>
              </p:cNvPr>
              <p:cNvSpPr txBox="1"/>
              <p:nvPr/>
            </p:nvSpPr>
            <p:spPr>
              <a:xfrm>
                <a:off x="4684127" y="1530556"/>
                <a:ext cx="10137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𝐬𝐭𝐚𝐛𝐥𝐞</m:t>
                      </m:r>
                      <m:r>
                        <a:rPr lang="en-GB" sz="1200" b="1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C7BB58-66E7-9F4A-3FAD-850BC0B20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4127" y="1530556"/>
                <a:ext cx="1013785" cy="461665"/>
              </a:xfrm>
              <a:prstGeom prst="rect">
                <a:avLst/>
              </a:prstGeom>
              <a:blipFill>
                <a:blip r:embed="rId8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6C5DD4-2826-7C04-5933-77AB27D4DCA6}"/>
                  </a:ext>
                </a:extLst>
              </p:cNvPr>
              <p:cNvSpPr txBox="1"/>
              <p:nvPr/>
            </p:nvSpPr>
            <p:spPr>
              <a:xfrm>
                <a:off x="424564" y="6034188"/>
                <a:ext cx="87469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Threshold currents calculated using cavity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400" dirty="0"/>
                  <a:t> HOM frequency, and lattice recirculation optics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34</m:t>
                        </m:r>
                      </m:sub>
                    </m:sSub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6C5DD4-2826-7C04-5933-77AB27D4D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64" y="6034188"/>
                <a:ext cx="8746946" cy="307777"/>
              </a:xfrm>
              <a:prstGeom prst="rect">
                <a:avLst/>
              </a:prstGeom>
              <a:blipFill>
                <a:blip r:embed="rId9"/>
                <a:stretch>
                  <a:fillRect l="-209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693DE1C-7970-CB55-D132-6DA313BE3CC7}"/>
              </a:ext>
            </a:extLst>
          </p:cNvPr>
          <p:cNvSpPr txBox="1"/>
          <p:nvPr/>
        </p:nvSpPr>
        <p:spPr>
          <a:xfrm>
            <a:off x="9948688" y="711746"/>
            <a:ext cx="2183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All modes stable at operating current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628E49-E5B4-327D-4B83-3B7CE411989A}"/>
              </a:ext>
            </a:extLst>
          </p:cNvPr>
          <p:cNvSpPr txBox="1"/>
          <p:nvPr/>
        </p:nvSpPr>
        <p:spPr>
          <a:xfrm>
            <a:off x="0" y="6511328"/>
            <a:ext cx="62304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baseline="30000" dirty="0"/>
              <a:t>11</a:t>
            </a:r>
            <a:r>
              <a:rPr lang="en-GB" sz="1050" i="1" dirty="0"/>
              <a:t> S. </a:t>
            </a:r>
            <a:r>
              <a:rPr lang="en-GB" sz="1050" i="1" dirty="0" err="1"/>
              <a:t>Sentiyaz</a:t>
            </a:r>
            <a:r>
              <a:rPr lang="en-GB" sz="1050" i="1" dirty="0"/>
              <a:t> (2025) BBU Parameters for EIC-ERL, Private communication,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900B77B-C916-F49F-5CA7-DA4E32539D6C}"/>
              </a:ext>
            </a:extLst>
          </p:cNvPr>
          <p:cNvSpPr/>
          <p:nvPr/>
        </p:nvSpPr>
        <p:spPr>
          <a:xfrm rot="21371309">
            <a:off x="4047422" y="3816581"/>
            <a:ext cx="541253" cy="732107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9F6D20-4822-4573-2E19-31145636DC21}"/>
              </a:ext>
            </a:extLst>
          </p:cNvPr>
          <p:cNvSpPr txBox="1"/>
          <p:nvPr/>
        </p:nvSpPr>
        <p:spPr>
          <a:xfrm>
            <a:off x="4684127" y="3678865"/>
            <a:ext cx="10137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High impedance modes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4AB4D-0296-CD89-8552-4944EFB47444}"/>
              </a:ext>
            </a:extLst>
          </p:cNvPr>
          <p:cNvSpPr/>
          <p:nvPr/>
        </p:nvSpPr>
        <p:spPr>
          <a:xfrm>
            <a:off x="5020235" y="918715"/>
            <a:ext cx="2866442" cy="496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86C07E4-CCBD-5A61-1EE7-6555C25AE4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33" r="8970" b="95706"/>
          <a:stretch>
            <a:fillRect/>
          </a:stretch>
        </p:blipFill>
        <p:spPr>
          <a:xfrm>
            <a:off x="1320344" y="946517"/>
            <a:ext cx="9784389" cy="204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A40A9F3-C9E2-91BB-6D6A-6D3E07D65557}"/>
                  </a:ext>
                </a:extLst>
              </p:cNvPr>
              <p:cNvSpPr txBox="1"/>
              <p:nvPr/>
            </p:nvSpPr>
            <p:spPr>
              <a:xfrm>
                <a:off x="2121449" y="1123364"/>
                <a:ext cx="313764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Horizontal Dipole Polarisation,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endParaRPr lang="en-GB" sz="14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A40A9F3-C9E2-91BB-6D6A-6D3E07D65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449" y="1123364"/>
                <a:ext cx="3137647" cy="307777"/>
              </a:xfrm>
              <a:prstGeom prst="rect">
                <a:avLst/>
              </a:prstGeom>
              <a:blipFill>
                <a:blip r:embed="rId10"/>
                <a:stretch>
                  <a:fillRect l="-583" t="-3922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120376-EDF8-BD6C-FD88-11D15D062D16}"/>
                  </a:ext>
                </a:extLst>
              </p:cNvPr>
              <p:cNvSpPr txBox="1"/>
              <p:nvPr/>
            </p:nvSpPr>
            <p:spPr>
              <a:xfrm>
                <a:off x="7472400" y="1131414"/>
                <a:ext cx="286644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Vertical Dipole Polarisation,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𝟑𝟒</m:t>
                        </m:r>
                      </m:sub>
                    </m:sSub>
                  </m:oMath>
                </a14:m>
                <a:endParaRPr lang="en-GB" sz="14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120376-EDF8-BD6C-FD88-11D15D062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400" y="1131414"/>
                <a:ext cx="2866442" cy="307777"/>
              </a:xfrm>
              <a:prstGeom prst="rect">
                <a:avLst/>
              </a:prstGeom>
              <a:blipFill>
                <a:blip r:embed="rId11"/>
                <a:stretch>
                  <a:fillRect l="-638" t="-6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>
            <a:extLst>
              <a:ext uri="{FF2B5EF4-FFF2-40B4-BE49-F238E27FC236}">
                <a16:creationId xmlns:a16="http://schemas.microsoft.com/office/drawing/2014/main" id="{18BA1CFC-9CDB-E156-14BA-FD00CB2DE3EE}"/>
              </a:ext>
            </a:extLst>
          </p:cNvPr>
          <p:cNvSpPr/>
          <p:nvPr/>
        </p:nvSpPr>
        <p:spPr>
          <a:xfrm rot="21371309">
            <a:off x="9193075" y="4108913"/>
            <a:ext cx="541253" cy="666838"/>
          </a:xfrm>
          <a:prstGeom prst="ellipse">
            <a:avLst/>
          </a:prstGeom>
          <a:noFill/>
          <a:ln>
            <a:solidFill>
              <a:srgbClr val="33CC33"/>
            </a:solidFill>
          </a:ln>
          <a:effectLst>
            <a:glow rad="50800">
              <a:srgbClr val="33CC33">
                <a:alpha val="28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E67FC1-7D61-142D-5576-D646A6D53DAB}"/>
              </a:ext>
            </a:extLst>
          </p:cNvPr>
          <p:cNvSpPr txBox="1"/>
          <p:nvPr/>
        </p:nvSpPr>
        <p:spPr>
          <a:xfrm>
            <a:off x="9731545" y="3951450"/>
            <a:ext cx="10137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High impedance modes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022125-D738-0720-E2A7-990460143AB2}"/>
              </a:ext>
            </a:extLst>
          </p:cNvPr>
          <p:cNvSpPr txBox="1"/>
          <p:nvPr/>
        </p:nvSpPr>
        <p:spPr>
          <a:xfrm>
            <a:off x="4889240" y="4432551"/>
            <a:ext cx="2866442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25400">
              <a:srgbClr val="00B050">
                <a:alpha val="2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600" b="1" dirty="0"/>
              <a:t>Smallest threshold current is 2A, x20 safety margin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BB1BA7B-1E0C-686E-9E41-D93A01C564F0}"/>
              </a:ext>
            </a:extLst>
          </p:cNvPr>
          <p:cNvCxnSpPr>
            <a:stCxn id="32" idx="3"/>
            <a:endCxn id="30" idx="2"/>
          </p:cNvCxnSpPr>
          <p:nvPr/>
        </p:nvCxnSpPr>
        <p:spPr>
          <a:xfrm flipV="1">
            <a:off x="7755682" y="4460322"/>
            <a:ext cx="1437992" cy="26461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87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25C3B-4F0E-A955-B2D9-CD998FBD4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4AFCE17-5740-D559-751D-92A34ACB49BD}"/>
              </a:ext>
            </a:extLst>
          </p:cNvPr>
          <p:cNvSpPr/>
          <p:nvPr/>
        </p:nvSpPr>
        <p:spPr>
          <a:xfrm>
            <a:off x="3015623" y="2010703"/>
            <a:ext cx="5573324" cy="76733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5AB826-2A50-2C7C-5382-FEE8BDF91BCB}"/>
              </a:ext>
            </a:extLst>
          </p:cNvPr>
          <p:cNvSpPr txBox="1"/>
          <p:nvPr/>
        </p:nvSpPr>
        <p:spPr>
          <a:xfrm>
            <a:off x="11851341" y="6571391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latin typeface="Aptos" panose="02110004020202020204"/>
              </a:rPr>
              <a:t>17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9BBAA38-7B8B-6C06-3FB2-FFD1001729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9007" y="160728"/>
            <a:ext cx="5573324" cy="541524"/>
          </a:xfrm>
        </p:spPr>
        <p:txBody>
          <a:bodyPr anchor="ctr">
            <a:noAutofit/>
          </a:bodyPr>
          <a:lstStyle/>
          <a:p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Waveguide Consideration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A855642-DBF1-4D95-1006-4301D31C5F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5A482A1-BEAC-13A7-8F02-996A5E777548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6C24EE-68F1-B13D-2F15-AB40D71C4239}"/>
              </a:ext>
            </a:extLst>
          </p:cNvPr>
          <p:cNvSpPr txBox="1"/>
          <p:nvPr/>
        </p:nvSpPr>
        <p:spPr>
          <a:xfrm>
            <a:off x="0" y="802860"/>
            <a:ext cx="2979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Beampipe absorber shows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good promise for damping dipole modes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17683-1B91-4920-BAC4-68B294B73F23}"/>
              </a:ext>
            </a:extLst>
          </p:cNvPr>
          <p:cNvSpPr txBox="1"/>
          <p:nvPr/>
        </p:nvSpPr>
        <p:spPr>
          <a:xfrm>
            <a:off x="3387229" y="988134"/>
            <a:ext cx="1149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however,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45BABE-EEF6-F89E-89D7-90F0882B3625}"/>
              </a:ext>
            </a:extLst>
          </p:cNvPr>
          <p:cNvSpPr txBox="1"/>
          <p:nvPr/>
        </p:nvSpPr>
        <p:spPr>
          <a:xfrm>
            <a:off x="4666129" y="755691"/>
            <a:ext cx="2859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 a recirculatory machine, </a:t>
            </a:r>
            <a:r>
              <a:rPr lang="en-GB" b="1" dirty="0"/>
              <a:t>available beamline real estate is limited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F261C6-B556-A3F9-719D-A29EE513FE5D}"/>
              </a:ext>
            </a:extLst>
          </p:cNvPr>
          <p:cNvSpPr txBox="1"/>
          <p:nvPr/>
        </p:nvSpPr>
        <p:spPr>
          <a:xfrm>
            <a:off x="7878147" y="854561"/>
            <a:ext cx="2413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Beamline absorber requires warm 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FA263-429D-D132-AB48-8B97090920AD}"/>
              </a:ext>
            </a:extLst>
          </p:cNvPr>
          <p:cNvSpPr txBox="1"/>
          <p:nvPr/>
        </p:nvSpPr>
        <p:spPr>
          <a:xfrm>
            <a:off x="10643758" y="802860"/>
            <a:ext cx="1566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Requires more space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509C4986-B244-15B4-58FE-A22BE8B0E57C}"/>
              </a:ext>
            </a:extLst>
          </p:cNvPr>
          <p:cNvSpPr/>
          <p:nvPr/>
        </p:nvSpPr>
        <p:spPr>
          <a:xfrm rot="16200000">
            <a:off x="7617578" y="951793"/>
            <a:ext cx="197224" cy="380637"/>
          </a:xfrm>
          <a:prstGeom prst="down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B94B2162-0159-6599-2A8B-31A644128A8B}"/>
              </a:ext>
            </a:extLst>
          </p:cNvPr>
          <p:cNvSpPr/>
          <p:nvPr/>
        </p:nvSpPr>
        <p:spPr>
          <a:xfrm rot="16200000">
            <a:off x="10477321" y="935708"/>
            <a:ext cx="197224" cy="380637"/>
          </a:xfrm>
          <a:prstGeom prst="down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7572B9A-D11C-88D3-82CA-03343AFD1B5B}"/>
              </a:ext>
            </a:extLst>
          </p:cNvPr>
          <p:cNvSpPr txBox="1"/>
          <p:nvPr/>
        </p:nvSpPr>
        <p:spPr>
          <a:xfrm>
            <a:off x="2332451" y="4846942"/>
            <a:ext cx="1793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BLA – CAV – WG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E1012F-E9E7-E4B0-F4BC-D6B82066C85C}"/>
              </a:ext>
            </a:extLst>
          </p:cNvPr>
          <p:cNvSpPr txBox="1"/>
          <p:nvPr/>
        </p:nvSpPr>
        <p:spPr>
          <a:xfrm>
            <a:off x="3122443" y="2010703"/>
            <a:ext cx="5573324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2000" b="1" u="sng" dirty="0"/>
              <a:t>Can adding a waveguide provide equivalent or improved HOM damping than a BLA?</a:t>
            </a:r>
            <a:endParaRPr lang="en-GB" sz="2000" u="sng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102B57-A51E-AF6E-9F03-B0D57EB52932}"/>
              </a:ext>
            </a:extLst>
          </p:cNvPr>
          <p:cNvSpPr txBox="1"/>
          <p:nvPr/>
        </p:nvSpPr>
        <p:spPr>
          <a:xfrm>
            <a:off x="6292590" y="5123820"/>
            <a:ext cx="5584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C00000"/>
                </a:solidFill>
              </a:rPr>
              <a:t>Break rotational symmetry </a:t>
            </a:r>
            <a:r>
              <a:rPr lang="en-GB" sz="1600" dirty="0"/>
              <a:t>→ introduce hybrid modes → </a:t>
            </a:r>
            <a:r>
              <a:rPr lang="en-GB" sz="1600" b="1" dirty="0"/>
              <a:t>complex WG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C00000"/>
                </a:solidFill>
              </a:rPr>
              <a:t>Local field enhancement </a:t>
            </a:r>
            <a:r>
              <a:rPr lang="en-GB" sz="1600" dirty="0"/>
              <a:t>around beampipe-WG interface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C00000"/>
                </a:solidFill>
              </a:rPr>
              <a:t>Multipacting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DD5EAD-0CD2-0D9C-FD78-76EA371C0252}"/>
              </a:ext>
            </a:extLst>
          </p:cNvPr>
          <p:cNvSpPr txBox="1"/>
          <p:nvPr/>
        </p:nvSpPr>
        <p:spPr>
          <a:xfrm>
            <a:off x="116116" y="2608762"/>
            <a:ext cx="2258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FFC000"/>
                </a:solidFill>
              </a:rPr>
              <a:t>Possible configuration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8FC896F-EFD0-A546-D75E-DC4A5BF579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676" t="4374"/>
          <a:stretch>
            <a:fillRect/>
          </a:stretch>
        </p:blipFill>
        <p:spPr>
          <a:xfrm>
            <a:off x="5872294" y="2902905"/>
            <a:ext cx="4893958" cy="194403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7709900-1D88-A021-994E-82803E1648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979"/>
          <a:stretch>
            <a:fillRect/>
          </a:stretch>
        </p:blipFill>
        <p:spPr>
          <a:xfrm>
            <a:off x="656559" y="2899280"/>
            <a:ext cx="5145726" cy="193541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D064037-A42B-D9EC-47F7-0128E7D2ACEB}"/>
              </a:ext>
            </a:extLst>
          </p:cNvPr>
          <p:cNvSpPr txBox="1"/>
          <p:nvPr/>
        </p:nvSpPr>
        <p:spPr>
          <a:xfrm>
            <a:off x="7422302" y="4822971"/>
            <a:ext cx="1793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WG – CAV – WG </a:t>
            </a:r>
          </a:p>
        </p:txBody>
      </p:sp>
    </p:spTree>
    <p:extLst>
      <p:ext uri="{BB962C8B-B14F-4D97-AF65-F5344CB8AC3E}">
        <p14:creationId xmlns:p14="http://schemas.microsoft.com/office/powerpoint/2010/main" val="28285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" grpId="0"/>
      <p:bldP spid="5" grpId="0"/>
      <p:bldP spid="7" grpId="0"/>
      <p:bldP spid="8" grpId="0"/>
      <p:bldP spid="12" grpId="0" animBg="1"/>
      <p:bldP spid="18" grpId="0" animBg="1"/>
      <p:bldP spid="39" grpId="0"/>
      <p:bldP spid="42" grpId="0"/>
      <p:bldP spid="43" grpId="0"/>
      <p:bldP spid="45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1CA05-BC8D-3B33-29DE-AF8698A42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73D8BF1-E300-070A-66A0-5E30C0180CC2}"/>
              </a:ext>
            </a:extLst>
          </p:cNvPr>
          <p:cNvSpPr txBox="1"/>
          <p:nvPr/>
        </p:nvSpPr>
        <p:spPr>
          <a:xfrm>
            <a:off x="1837765" y="37313"/>
            <a:ext cx="7734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for an Electron-Ion Collider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852F36-602E-4724-D40A-898002BE5CA5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3BAC4-26B6-F9F8-8BD4-01E0471055D9}"/>
              </a:ext>
            </a:extLst>
          </p:cNvPr>
          <p:cNvSpPr txBox="1"/>
          <p:nvPr/>
        </p:nvSpPr>
        <p:spPr>
          <a:xfrm>
            <a:off x="527381" y="1441579"/>
            <a:ext cx="112332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685FE9-1864-7713-B122-56275BD24D38}"/>
              </a:ext>
            </a:extLst>
          </p:cNvPr>
          <p:cNvSpPr txBox="1"/>
          <p:nvPr/>
        </p:nvSpPr>
        <p:spPr>
          <a:xfrm>
            <a:off x="6258428" y="5603412"/>
            <a:ext cx="56646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Figure 1: </a:t>
            </a:r>
            <a:r>
              <a:rPr lang="en-GB" sz="1100" i="1" dirty="0">
                <a:solidFill>
                  <a:srgbClr val="646464"/>
                </a:solidFill>
              </a:rPr>
              <a:t>Evolving understanding of proton spin origin. (</a:t>
            </a:r>
            <a:r>
              <a:rPr lang="en-GB" sz="1100" b="1" i="1" dirty="0">
                <a:solidFill>
                  <a:srgbClr val="646464"/>
                </a:solidFill>
              </a:rPr>
              <a:t>Left)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proton was composed of three valence quarks, with total spin ½.  </a:t>
            </a:r>
            <a:r>
              <a:rPr kumimoji="0" lang="en-GB" sz="1100" b="1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(Right)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proton contains quarks, as well as a gluonic sea of quark-antiquark pairs; the total spin is composed of that of the elementary spins</a:t>
            </a:r>
            <a:r>
              <a:rPr kumimoji="0" lang="en-GB" sz="1100" b="0" i="1" u="none" strike="noStrike" kern="1200" cap="none" spc="0" normalizeH="0" baseline="3000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2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rPr>
              <a:t>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9105B1-353B-93B5-3F52-201421BBDC2E}"/>
              </a:ext>
            </a:extLst>
          </p:cNvPr>
          <p:cNvSpPr/>
          <p:nvPr/>
        </p:nvSpPr>
        <p:spPr>
          <a:xfrm>
            <a:off x="7503736" y="1977750"/>
            <a:ext cx="739349" cy="615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diagram of a blue circle with a blue arrow&#10;&#10;Description automatically generated">
            <a:extLst>
              <a:ext uri="{FF2B5EF4-FFF2-40B4-BE49-F238E27FC236}">
                <a16:creationId xmlns:a16="http://schemas.microsoft.com/office/drawing/2014/main" id="{AF55BC8D-71F3-6645-5403-2F077ED13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315" y="3587574"/>
            <a:ext cx="5100553" cy="19220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5379C6-D75A-422F-BDF0-45079D8FBC27}"/>
              </a:ext>
            </a:extLst>
          </p:cNvPr>
          <p:cNvSpPr txBox="1"/>
          <p:nvPr/>
        </p:nvSpPr>
        <p:spPr>
          <a:xfrm>
            <a:off x="0" y="6405189"/>
            <a:ext cx="12040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baseline="30000" dirty="0">
                <a:effectLst/>
              </a:rPr>
              <a:t>1</a:t>
            </a:r>
            <a:r>
              <a:rPr lang="en-GB" sz="1050" b="0" dirty="0">
                <a:effectLst/>
              </a:rPr>
              <a:t>“Lipkin, Harry J. 1988. “</a:t>
            </a:r>
            <a:r>
              <a:rPr lang="en-GB" sz="1050" b="0" dirty="0" err="1">
                <a:effectLst/>
              </a:rPr>
              <a:t>Flavor</a:t>
            </a:r>
            <a:r>
              <a:rPr lang="en-GB" sz="1050" b="0" dirty="0">
                <a:effectLst/>
              </a:rPr>
              <a:t> Symmetry, EMC Results and the Spin Content of the Proton.” Physics Letters. B 214 (3): 429–33; </a:t>
            </a:r>
            <a:r>
              <a:rPr lang="en-GB" sz="1050" b="0" baseline="30000" dirty="0">
                <a:effectLst/>
              </a:rPr>
              <a:t>2</a:t>
            </a:r>
            <a:r>
              <a:rPr lang="en-GB" sz="1050" b="0" dirty="0">
                <a:effectLst/>
              </a:rPr>
              <a:t>White Paper on the Electron-Ion Collider in Preparation for the NSAC Long Range Plan.” 2023</a:t>
            </a:r>
            <a:endParaRPr lang="en-GB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537C9D-5816-2B85-84D0-1A4A9760BA9E}"/>
              </a:ext>
            </a:extLst>
          </p:cNvPr>
          <p:cNvSpPr txBox="1"/>
          <p:nvPr/>
        </p:nvSpPr>
        <p:spPr>
          <a:xfrm>
            <a:off x="3717412" y="2880701"/>
            <a:ext cx="3843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 1988, deep inelastic scattering (DIS) experiment revealed valence quarks contribute </a:t>
            </a:r>
            <a:r>
              <a:rPr lang="en-GB" b="1" dirty="0">
                <a:solidFill>
                  <a:srgbClr val="FF0000"/>
                </a:solidFill>
              </a:rPr>
              <a:t>less than 30% of proton spin</a:t>
            </a:r>
            <a:r>
              <a:rPr lang="en-GB" sz="1400" b="1" baseline="30000" dirty="0"/>
              <a:t>1</a:t>
            </a:r>
            <a:endParaRPr lang="en-GB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483D94-2803-0877-5517-D7227D2911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59" t="41162" r="66237" b="43028"/>
          <a:stretch/>
        </p:blipFill>
        <p:spPr>
          <a:xfrm>
            <a:off x="231041" y="3122173"/>
            <a:ext cx="2237422" cy="2259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D13CAC6-CE5A-A977-F9B9-BD9AA1C4E742}"/>
                  </a:ext>
                </a:extLst>
              </p:cNvPr>
              <p:cNvSpPr txBox="1"/>
              <p:nvPr/>
            </p:nvSpPr>
            <p:spPr>
              <a:xfrm>
                <a:off x="2622402" y="3917690"/>
                <a:ext cx="94107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  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D13CAC6-CE5A-A977-F9B9-BD9AA1C4E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402" y="3917690"/>
                <a:ext cx="941070" cy="783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2757DFB5-8259-7896-8103-5763F271D32E}"/>
              </a:ext>
            </a:extLst>
          </p:cNvPr>
          <p:cNvSpPr txBox="1"/>
          <p:nvPr/>
        </p:nvSpPr>
        <p:spPr>
          <a:xfrm>
            <a:off x="70156" y="2925604"/>
            <a:ext cx="1943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Valence quark spin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DE770F-16E8-18DB-9967-A95A0C1E5058}"/>
              </a:ext>
            </a:extLst>
          </p:cNvPr>
          <p:cNvSpPr txBox="1"/>
          <p:nvPr/>
        </p:nvSpPr>
        <p:spPr>
          <a:xfrm>
            <a:off x="222714" y="1568954"/>
            <a:ext cx="3482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Protons, were thought to derive their ½ spin primarily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their constituent valence quarks, </a:t>
            </a:r>
            <a:r>
              <a:rPr lang="en-GB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uud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Multiplication Sign 25">
            <a:extLst>
              <a:ext uri="{FF2B5EF4-FFF2-40B4-BE49-F238E27FC236}">
                <a16:creationId xmlns:a16="http://schemas.microsoft.com/office/drawing/2014/main" id="{EAEB03C1-33FF-36D9-0629-68863AA8B3A5}"/>
              </a:ext>
            </a:extLst>
          </p:cNvPr>
          <p:cNvSpPr/>
          <p:nvPr/>
        </p:nvSpPr>
        <p:spPr>
          <a:xfrm>
            <a:off x="2163071" y="3769691"/>
            <a:ext cx="1285788" cy="1192051"/>
          </a:xfrm>
          <a:prstGeom prst="mathMultiply">
            <a:avLst>
              <a:gd name="adj1" fmla="val 12831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AB18E7-0FF7-D297-DB2D-9C3E6B5F4A54}"/>
              </a:ext>
            </a:extLst>
          </p:cNvPr>
          <p:cNvSpPr/>
          <p:nvPr/>
        </p:nvSpPr>
        <p:spPr>
          <a:xfrm>
            <a:off x="8820270" y="1005664"/>
            <a:ext cx="379902" cy="324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loud 39">
            <a:extLst>
              <a:ext uri="{FF2B5EF4-FFF2-40B4-BE49-F238E27FC236}">
                <a16:creationId xmlns:a16="http://schemas.microsoft.com/office/drawing/2014/main" id="{4F979E2D-17E7-8260-B53A-0E69F2AEDE8B}"/>
              </a:ext>
            </a:extLst>
          </p:cNvPr>
          <p:cNvSpPr/>
          <p:nvPr/>
        </p:nvSpPr>
        <p:spPr>
          <a:xfrm>
            <a:off x="8472085" y="1261363"/>
            <a:ext cx="3273279" cy="1857386"/>
          </a:xfrm>
          <a:prstGeom prst="cloud">
            <a:avLst/>
          </a:prstGeom>
          <a:solidFill>
            <a:srgbClr val="E9EAEB"/>
          </a:solidFill>
          <a:ln>
            <a:solidFill>
              <a:srgbClr val="5556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CB44D38-9FE8-5B62-9CF2-2E047137B533}"/>
                  </a:ext>
                </a:extLst>
              </p:cNvPr>
              <p:cNvSpPr txBox="1"/>
              <p:nvPr/>
            </p:nvSpPr>
            <p:spPr>
              <a:xfrm>
                <a:off x="8590974" y="1909906"/>
                <a:ext cx="2434962" cy="4612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28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CB44D38-9FE8-5B62-9CF2-2E047137B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974" y="1909906"/>
                <a:ext cx="2434962" cy="4612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DF5AC2-CBFD-37C9-D4B9-8520C1593C75}"/>
                  </a:ext>
                </a:extLst>
              </p:cNvPr>
              <p:cNvSpPr txBox="1"/>
              <p:nvPr/>
            </p:nvSpPr>
            <p:spPr>
              <a:xfrm>
                <a:off x="4113344" y="1671504"/>
                <a:ext cx="4404866" cy="1043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DF5AC2-CBFD-37C9-D4B9-8520C1593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344" y="1671504"/>
                <a:ext cx="4404866" cy="10433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E7AA5160-BFE9-0F1A-8F86-9C71EF729DD3}"/>
              </a:ext>
            </a:extLst>
          </p:cNvPr>
          <p:cNvSpPr/>
          <p:nvPr/>
        </p:nvSpPr>
        <p:spPr>
          <a:xfrm>
            <a:off x="8860032" y="1878660"/>
            <a:ext cx="571059" cy="5216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43BCFA7-3A17-5B9A-69D6-4973BF07CA2C}"/>
              </a:ext>
            </a:extLst>
          </p:cNvPr>
          <p:cNvSpPr/>
          <p:nvPr/>
        </p:nvSpPr>
        <p:spPr>
          <a:xfrm>
            <a:off x="9700149" y="1882466"/>
            <a:ext cx="569625" cy="5543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F8F5100-06FD-B4CF-A7F5-1741DB3229F4}"/>
              </a:ext>
            </a:extLst>
          </p:cNvPr>
          <p:cNvSpPr/>
          <p:nvPr/>
        </p:nvSpPr>
        <p:spPr>
          <a:xfrm>
            <a:off x="10538832" y="1862314"/>
            <a:ext cx="611280" cy="6159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269A3A-A912-4222-D02E-A26208D54FCD}"/>
              </a:ext>
            </a:extLst>
          </p:cNvPr>
          <p:cNvSpPr txBox="1"/>
          <p:nvPr/>
        </p:nvSpPr>
        <p:spPr>
          <a:xfrm>
            <a:off x="10682076" y="525114"/>
            <a:ext cx="1943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Quark and gluon orbital angular momentum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75821-7626-9D22-E96A-6A5DD8C4F63C}"/>
              </a:ext>
            </a:extLst>
          </p:cNvPr>
          <p:cNvSpPr txBox="1"/>
          <p:nvPr/>
        </p:nvSpPr>
        <p:spPr>
          <a:xfrm>
            <a:off x="8767406" y="1538556"/>
            <a:ext cx="1168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Gluon spin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E5521D-C874-B6B0-59F7-16EB6CC94A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D3424F-0FD9-216E-C10F-F2A41AE5444F}"/>
              </a:ext>
            </a:extLst>
          </p:cNvPr>
          <p:cNvPicPr>
            <a:picLocks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04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3" grpId="0"/>
      <p:bldP spid="24" grpId="0"/>
      <p:bldP spid="25" grpId="0"/>
      <p:bldP spid="26" grpId="0" animBg="1"/>
      <p:bldP spid="40" grpId="0" animBg="1"/>
      <p:bldP spid="41" grpId="0"/>
      <p:bldP spid="27" grpId="0"/>
      <p:bldP spid="31" grpId="0" animBg="1"/>
      <p:bldP spid="42" grpId="0" animBg="1"/>
      <p:bldP spid="43" grpId="0" animBg="1"/>
      <p:bldP spid="28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DD3F5-80CC-6C2C-DE9C-B2CE7D102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E76044-A073-B802-D63B-815434DB699C}"/>
              </a:ext>
            </a:extLst>
          </p:cNvPr>
          <p:cNvSpPr txBox="1"/>
          <p:nvPr/>
        </p:nvSpPr>
        <p:spPr>
          <a:xfrm>
            <a:off x="11779623" y="6527368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6A0145-B2C8-2190-124B-462B930F84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AB6D2F-01CA-4E4C-A44A-81AA1D589428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E3E76C-790F-95F8-2784-E5FAD65E563C}"/>
              </a:ext>
            </a:extLst>
          </p:cNvPr>
          <p:cNvSpPr txBox="1"/>
          <p:nvPr/>
        </p:nvSpPr>
        <p:spPr>
          <a:xfrm>
            <a:off x="4926839" y="25842"/>
            <a:ext cx="2338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Summary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989B26-A119-6B62-2C35-CC73DF60639E}"/>
              </a:ext>
            </a:extLst>
          </p:cNvPr>
          <p:cNvSpPr txBox="1"/>
          <p:nvPr/>
        </p:nvSpPr>
        <p:spPr>
          <a:xfrm>
            <a:off x="1060315" y="1011677"/>
            <a:ext cx="8900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0C0D61-D2DF-4194-D987-B1C64DA6BD28}"/>
                  </a:ext>
                </a:extLst>
              </p:cNvPr>
              <p:cNvSpPr txBox="1"/>
              <p:nvPr/>
            </p:nvSpPr>
            <p:spPr>
              <a:xfrm>
                <a:off x="809017" y="926487"/>
                <a:ext cx="1057396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Developed 5-cell 3</a:t>
                </a:r>
                <a:r>
                  <a:rPr kumimoji="0" lang="en-GB" sz="2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r</a:t>
                </a:r>
                <a:r>
                  <a:rPr lang="en-GB" sz="2400" baseline="30000" dirty="0">
                    <a:solidFill>
                      <a:prstClr val="black"/>
                    </a:solidFill>
                    <a:latin typeface="Aptos" panose="02110004020202020204"/>
                  </a:rPr>
                  <a:t>d</a:t>
                </a:r>
                <a:r>
                  <a:rPr lang="en-GB" sz="2400" dirty="0">
                    <a:solidFill>
                      <a:prstClr val="black"/>
                    </a:solidFill>
                    <a:latin typeface="Aptos" panose="02110004020202020204"/>
                  </a:rPr>
                  <a:t> harmonic cavity for EIC cooler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endParaRPr lang="en-GB" sz="2400" dirty="0">
                  <a:solidFill>
                    <a:prstClr val="black"/>
                  </a:solidFill>
                  <a:latin typeface="Aptos" panose="02110004020202020204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Optimised</a:t>
                </a:r>
                <a:r>
                  <a:rPr kumimoji="0" lang="en-GB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end-cell and cavity-beampipe geometry for built-in HOM damping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GB" sz="2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en-GB" sz="2400" baseline="0" dirty="0">
                    <a:solidFill>
                      <a:prstClr val="black"/>
                    </a:solidFill>
                    <a:latin typeface="Aptos" panose="02110004020202020204"/>
                  </a:rPr>
                  <a:t>All</a:t>
                </a:r>
                <a:r>
                  <a:rPr lang="en-GB" sz="2400" dirty="0">
                    <a:solidFill>
                      <a:prstClr val="black"/>
                    </a:solidFill>
                    <a:latin typeface="Aptos" panose="02110004020202020204"/>
                  </a:rPr>
                  <a:t> BBU threshold currents at least 1 order of magnitude 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0C0D61-D2DF-4194-D987-B1C64DA6B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017" y="926487"/>
                <a:ext cx="10573966" cy="1938992"/>
              </a:xfrm>
              <a:prstGeom prst="rect">
                <a:avLst/>
              </a:prstGeom>
              <a:blipFill>
                <a:blip r:embed="rId4"/>
                <a:stretch>
                  <a:fillRect l="-807" t="-2516" r="-692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690CE95-812A-BD7C-6495-15A48187CA1E}"/>
              </a:ext>
            </a:extLst>
          </p:cNvPr>
          <p:cNvSpPr txBox="1"/>
          <p:nvPr/>
        </p:nvSpPr>
        <p:spPr>
          <a:xfrm>
            <a:off x="799813" y="3676651"/>
            <a:ext cx="11185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Evaluate if a waveguide provides improved damping for optimisation of space utility	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Perform thermal simulations of BLA with ferrite HOM loads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Change of direction – coaxial coupler for EIC crab cavity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B272B3-57F0-C1D8-5131-92B3EF3E9B2B}"/>
              </a:ext>
            </a:extLst>
          </p:cNvPr>
          <p:cNvSpPr txBox="1"/>
          <p:nvPr/>
        </p:nvSpPr>
        <p:spPr>
          <a:xfrm>
            <a:off x="4836352" y="3058238"/>
            <a:ext cx="2519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714171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85DBDC-F8E0-6046-1165-A073FA76C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54088A8-DBEC-1E4F-ED9E-06197220D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A6FB2C-3BEA-4782-1CD1-B3D806BA9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1BDF87-21CC-0A44-FAF3-0A472C013E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4318EA-B9C4-61BD-291C-921CA8DD31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66CC39C-01CA-91CA-AD95-899B918E6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3E43027-2708-DECA-03DC-8B316CF19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F094F-4BB7-F3E9-991C-B1FEE2A21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0" y="2809015"/>
            <a:ext cx="7299341" cy="1239969"/>
          </a:xfrm>
        </p:spPr>
        <p:txBody>
          <a:bodyPr anchor="b">
            <a:normAutofit/>
          </a:bodyPr>
          <a:lstStyle/>
          <a:p>
            <a:r>
              <a:rPr lang="en-GB" sz="5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B0004020202020204" pitchFamily="34" charset="0"/>
              </a:rPr>
              <a:t>Thank you for listening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6AC99-89DC-C99E-4F75-A9CF19AA8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3021" y="4328312"/>
            <a:ext cx="10005951" cy="1458258"/>
          </a:xfrm>
        </p:spPr>
        <p:txBody>
          <a:bodyPr anchor="ctr">
            <a:normAutofit/>
          </a:bodyPr>
          <a:lstStyle/>
          <a:p>
            <a:r>
              <a:rPr lang="en-GB" sz="2000" dirty="0">
                <a:latin typeface="Aptos Light" panose="020B0004020202020204" pitchFamily="34" charset="0"/>
              </a:rPr>
              <a:t>IOP PAB 2026</a:t>
            </a:r>
          </a:p>
          <a:p>
            <a:r>
              <a:rPr lang="en-GB" sz="1800" u="sng" dirty="0">
                <a:latin typeface="Aptos Light" panose="020B0004020202020204" pitchFamily="34" charset="0"/>
              </a:rPr>
              <a:t>S. Toole </a:t>
            </a:r>
            <a:r>
              <a:rPr lang="en-GB" sz="1800" dirty="0">
                <a:latin typeface="Aptos Light" panose="020B0004020202020204" pitchFamily="34" charset="0"/>
              </a:rPr>
              <a:t> </a:t>
            </a:r>
            <a:r>
              <a:rPr lang="en-GB" sz="1800" u="sng" dirty="0">
                <a:latin typeface="Aptos Light" panose="020B0004020202020204" pitchFamily="34" charset="0"/>
                <a:hlinkClick r:id="rId2"/>
              </a:rPr>
              <a:t>s.j.toole@lancaster.ac.uk</a:t>
            </a:r>
            <a:endParaRPr lang="en-GB" sz="1800" u="sng" dirty="0">
              <a:latin typeface="Aptos Light" panose="020B0004020202020204" pitchFamily="34" charset="0"/>
            </a:endParaRPr>
          </a:p>
          <a:p>
            <a:r>
              <a:rPr lang="en-GB" sz="1800" dirty="0">
                <a:latin typeface="Aptos Light" panose="020B0004020202020204" pitchFamily="34" charset="0"/>
              </a:rPr>
              <a:t>G. Burt, Z. Conway, R. Rimmer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780C66-D1DE-E28B-262F-12B809B96A1F}"/>
              </a:ext>
            </a:extLst>
          </p:cNvPr>
          <p:cNvSpPr/>
          <p:nvPr/>
        </p:nvSpPr>
        <p:spPr>
          <a:xfrm>
            <a:off x="0" y="6203576"/>
            <a:ext cx="12192000" cy="654424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D26AC5-187C-D216-217D-1C7A97AD08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8324248" y="4361743"/>
            <a:ext cx="3867745" cy="72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23FEE2-2861-FD54-E2F5-3D3FE057302A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4361743"/>
            <a:ext cx="1626374" cy="61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5DF4DD-7462-B204-A88F-9B3F3B92279F}"/>
              </a:ext>
            </a:extLst>
          </p:cNvPr>
          <p:cNvSpPr txBox="1"/>
          <p:nvPr/>
        </p:nvSpPr>
        <p:spPr>
          <a:xfrm>
            <a:off x="11779623" y="6527368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770594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2978BF-AB0C-27BE-4529-A5CC4CAB6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5970CB1-21C3-FA28-0F9A-1F988F9BC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3EB4EC-D516-F9A7-B8F3-C678F050B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0A1042-39DA-DDD9-C57C-7DBA127C2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3C3471-1AEC-261E-5B86-CC6028C07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FAC695-AF9A-5849-F681-5B70BA185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6117928-9AD4-300F-9A6A-F33B43C43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031B7B-D2ED-D6D4-7B7D-6EFAF5AF4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0" y="2809015"/>
            <a:ext cx="7299341" cy="1239969"/>
          </a:xfrm>
        </p:spPr>
        <p:txBody>
          <a:bodyPr anchor="b">
            <a:normAutofit/>
          </a:bodyPr>
          <a:lstStyle/>
          <a:p>
            <a:r>
              <a:rPr lang="en-GB" sz="5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B0004020202020204" pitchFamily="34" charset="0"/>
              </a:rPr>
              <a:t>Back-up Slides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EA2FA3-C268-BDF1-F92D-BEE6C3072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3021" y="4328312"/>
            <a:ext cx="10005951" cy="1458258"/>
          </a:xfrm>
        </p:spPr>
        <p:txBody>
          <a:bodyPr anchor="ctr">
            <a:normAutofit/>
          </a:bodyPr>
          <a:lstStyle/>
          <a:p>
            <a:r>
              <a:rPr lang="en-GB" sz="2000" dirty="0">
                <a:latin typeface="Aptos Light" panose="020B0004020202020204" pitchFamily="34" charset="0"/>
              </a:rPr>
              <a:t>IOP PAB 2026</a:t>
            </a:r>
          </a:p>
          <a:p>
            <a:r>
              <a:rPr lang="en-GB" sz="1800" u="sng" dirty="0">
                <a:latin typeface="Aptos Light" panose="020B0004020202020204" pitchFamily="34" charset="0"/>
              </a:rPr>
              <a:t>S. Toole </a:t>
            </a:r>
            <a:r>
              <a:rPr lang="en-GB" sz="1800" dirty="0">
                <a:latin typeface="Aptos Light" panose="020B0004020202020204" pitchFamily="34" charset="0"/>
              </a:rPr>
              <a:t> </a:t>
            </a:r>
            <a:r>
              <a:rPr lang="en-GB" sz="1800" u="sng" dirty="0">
                <a:latin typeface="Aptos Light" panose="020B0004020202020204" pitchFamily="34" charset="0"/>
                <a:hlinkClick r:id="rId2"/>
              </a:rPr>
              <a:t>s.j.toole@lancaster.ac.uk</a:t>
            </a:r>
            <a:endParaRPr lang="en-GB" sz="1800" u="sng" dirty="0">
              <a:latin typeface="Aptos Light" panose="020B0004020202020204" pitchFamily="34" charset="0"/>
            </a:endParaRPr>
          </a:p>
          <a:p>
            <a:r>
              <a:rPr lang="en-GB" sz="1800" dirty="0">
                <a:latin typeface="Aptos Light" panose="020B0004020202020204" pitchFamily="34" charset="0"/>
              </a:rPr>
              <a:t>G. Burt, Z. Conway, R. Rimmer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9F4AA2-88B6-3027-E072-5038616B69BD}"/>
              </a:ext>
            </a:extLst>
          </p:cNvPr>
          <p:cNvSpPr/>
          <p:nvPr/>
        </p:nvSpPr>
        <p:spPr>
          <a:xfrm>
            <a:off x="0" y="6203576"/>
            <a:ext cx="12192000" cy="654424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B74B5E-2328-B47D-ED66-C97A001A20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8324248" y="4361743"/>
            <a:ext cx="3867745" cy="72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DED789-C8E6-C6BB-4268-29610C6A3252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4361743"/>
            <a:ext cx="1626374" cy="61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73F45E-E6A4-F4E5-C8F5-FC09FA25FE4F}"/>
              </a:ext>
            </a:extLst>
          </p:cNvPr>
          <p:cNvSpPr txBox="1"/>
          <p:nvPr/>
        </p:nvSpPr>
        <p:spPr>
          <a:xfrm>
            <a:off x="11779623" y="6527368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673177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EEDFC-CF94-16D8-50CB-5CB47C73D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7412B2-D29F-A08A-C978-8E10BAE2D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" t="49967" b="2645"/>
          <a:stretch>
            <a:fillRect/>
          </a:stretch>
        </p:blipFill>
        <p:spPr>
          <a:xfrm>
            <a:off x="3123596" y="2458583"/>
            <a:ext cx="9003167" cy="3316608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D23A3DFF-8532-0ADA-60A7-8E92BB0E4C99}"/>
              </a:ext>
            </a:extLst>
          </p:cNvPr>
          <p:cNvSpPr/>
          <p:nvPr/>
        </p:nvSpPr>
        <p:spPr>
          <a:xfrm>
            <a:off x="0" y="6435192"/>
            <a:ext cx="12192000" cy="422808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2BFE99-3113-0AC3-EA34-1A2F2D5224B2}"/>
              </a:ext>
            </a:extLst>
          </p:cNvPr>
          <p:cNvSpPr txBox="1"/>
          <p:nvPr/>
        </p:nvSpPr>
        <p:spPr>
          <a:xfrm>
            <a:off x="11857821" y="654338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3CF2192-C914-4F99-9EC8-24B119004022}"/>
              </a:ext>
            </a:extLst>
          </p:cNvPr>
          <p:cNvSpPr txBox="1">
            <a:spLocks/>
          </p:cNvSpPr>
          <p:nvPr/>
        </p:nvSpPr>
        <p:spPr>
          <a:xfrm>
            <a:off x="2788024" y="107100"/>
            <a:ext cx="5799619" cy="6448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Multipacting in the Beampipe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D64753-0BDD-80EA-0D7C-1F4469F72030}"/>
              </a:ext>
            </a:extLst>
          </p:cNvPr>
          <p:cNvSpPr txBox="1"/>
          <p:nvPr/>
        </p:nvSpPr>
        <p:spPr>
          <a:xfrm>
            <a:off x="4320988" y="5811323"/>
            <a:ext cx="7871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646464"/>
                </a:solidFill>
              </a:rPr>
              <a:t>Figure 10: Electron evolution starting from a homogenous distribution of 1000 electrons as a function of rising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GB" sz="1100" b="0" i="1" u="none" strike="noStrike" kern="1200" cap="none" spc="0" normalizeH="0" baseline="-2500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P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 surface field</a:t>
            </a:r>
            <a:r>
              <a:rPr lang="en-GB" sz="1100" i="1" dirty="0">
                <a:solidFill>
                  <a:srgbClr val="646464"/>
                </a:solidFill>
              </a:rPr>
              <a:t>s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on </a:t>
            </a:r>
            <a:r>
              <a:rPr kumimoji="0" lang="en-GB" sz="1100" b="1" i="1" u="sng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5-cell cavity with no lip optimisation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  <a:r>
              <a:rPr kumimoji="0" lang="en-GB" sz="1100" b="0" i="1" u="sng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Nb (2K) SEY curve: 300˚C bakeout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lang="en-GB" sz="1100" i="1" dirty="0">
                <a:solidFill>
                  <a:srgbClr val="646464"/>
                </a:solidFill>
              </a:rPr>
              <a:t> </a:t>
            </a:r>
          </a:p>
        </p:txBody>
      </p:sp>
      <p:pic>
        <p:nvPicPr>
          <p:cNvPr id="32" name="Picture 31" descr="A blue and white graph&#10;&#10;Description automatically generated">
            <a:extLst>
              <a:ext uri="{FF2B5EF4-FFF2-40B4-BE49-F238E27FC236}">
                <a16:creationId xmlns:a16="http://schemas.microsoft.com/office/drawing/2014/main" id="{9F09362E-A628-BEB7-7A8A-2C85F6D5B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6" t="30002" r="45609" b="6410"/>
          <a:stretch/>
        </p:blipFill>
        <p:spPr>
          <a:xfrm>
            <a:off x="10224367" y="831233"/>
            <a:ext cx="1548540" cy="14011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8B4983B-9DAC-32B0-48AD-6FA67D8E542B}"/>
                  </a:ext>
                </a:extLst>
              </p:cNvPr>
              <p:cNvSpPr txBox="1"/>
              <p:nvPr/>
            </p:nvSpPr>
            <p:spPr>
              <a:xfrm>
                <a:off x="419093" y="5417565"/>
                <a:ext cx="2185156" cy="324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Operating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r>
                      <a:rPr lang="en-GB" sz="1400" b="0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=35</m:t>
                    </m:r>
                    <m:r>
                      <a:rPr lang="en-GB" sz="1400" b="0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GB" sz="1400" b="0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b="0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400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8B4983B-9DAC-32B0-48AD-6FA67D8E5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93" y="5417565"/>
                <a:ext cx="2185156" cy="324384"/>
              </a:xfrm>
              <a:prstGeom prst="rect">
                <a:avLst/>
              </a:prstGeom>
              <a:blipFill>
                <a:blip r:embed="rId4"/>
                <a:stretch>
                  <a:fillRect l="-1117" t="-3774" b="-226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AF50C0A-FE19-0D6E-09D8-31F9E0286C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DD92A7-42D3-941B-3371-AC17DD826B1D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DE77CB5-D164-28DF-7078-4EDCA9A1DD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4044341"/>
                  </p:ext>
                </p:extLst>
              </p:nvPr>
            </p:nvGraphicFramePr>
            <p:xfrm>
              <a:off x="419093" y="1116051"/>
              <a:ext cx="3690620" cy="12434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00655">
                      <a:extLst>
                        <a:ext uri="{9D8B030D-6E8A-4147-A177-3AD203B41FA5}">
                          <a16:colId xmlns:a16="http://schemas.microsoft.com/office/drawing/2014/main" val="1565619288"/>
                        </a:ext>
                      </a:extLst>
                    </a:gridCol>
                    <a:gridCol w="989965">
                      <a:extLst>
                        <a:ext uri="{9D8B030D-6E8A-4147-A177-3AD203B41FA5}">
                          <a16:colId xmlns:a16="http://schemas.microsoft.com/office/drawing/2014/main" val="259239369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b="1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b="1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911240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100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SEY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100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8658153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100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SEY</m:t>
                                    </m:r>
                                  </m:e>
                                  <m:sub>
                                    <m:r>
                                      <a:rPr lang="en-GB" sz="1100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08614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Impact energy at first crossover [eV]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16282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Maximum impact energy [eV]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239166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Initial number of electrons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432151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DE77CB5-D164-28DF-7078-4EDCA9A1DD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4044341"/>
                  </p:ext>
                </p:extLst>
              </p:nvPr>
            </p:nvGraphicFramePr>
            <p:xfrm>
              <a:off x="419093" y="1116051"/>
              <a:ext cx="3690620" cy="12434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00655">
                      <a:extLst>
                        <a:ext uri="{9D8B030D-6E8A-4147-A177-3AD203B41FA5}">
                          <a16:colId xmlns:a16="http://schemas.microsoft.com/office/drawing/2014/main" val="1565619288"/>
                        </a:ext>
                      </a:extLst>
                    </a:gridCol>
                    <a:gridCol w="989965">
                      <a:extLst>
                        <a:ext uri="{9D8B030D-6E8A-4147-A177-3AD203B41FA5}">
                          <a16:colId xmlns:a16="http://schemas.microsoft.com/office/drawing/2014/main" val="2592393695"/>
                        </a:ext>
                      </a:extLst>
                    </a:gridCol>
                  </a:tblGrid>
                  <a:tr h="17037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b="1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b="1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9112407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t="-78261" r="-36937" b="-3130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86581531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t="-174468" r="-36937" b="-2063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0861443"/>
                      </a:ext>
                    </a:extLst>
                  </a:tr>
                  <a:tr h="17037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Impact energy at first crossover [eV]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1628247"/>
                      </a:ext>
                    </a:extLst>
                  </a:tr>
                  <a:tr h="17037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Maximum impact energy [eV]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2391669"/>
                      </a:ext>
                    </a:extLst>
                  </a:tr>
                  <a:tr h="17037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Initial number of electrons</a:t>
                          </a:r>
                          <a:endParaRPr lang="en-GB" sz="11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100" kern="100" dirty="0">
                              <a:effectLst/>
                              <a:latin typeface="Cambria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GB" sz="11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4321519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DEB20ED-9E3A-3946-9E06-2EB1891C08A6}"/>
              </a:ext>
            </a:extLst>
          </p:cNvPr>
          <p:cNvSpPr txBox="1"/>
          <p:nvPr/>
        </p:nvSpPr>
        <p:spPr>
          <a:xfrm>
            <a:off x="762001" y="737211"/>
            <a:ext cx="26625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i="1" dirty="0">
                <a:solidFill>
                  <a:schemeClr val="bg1">
                    <a:lumMod val="75000"/>
                  </a:schemeClr>
                </a:solidFill>
              </a:rPr>
              <a:t>Table X: SEY parameters of high purity Nb following 300˚C bakeout.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D19A7D-5772-7FFB-22AC-5CEA2EC1BFE5}"/>
              </a:ext>
            </a:extLst>
          </p:cNvPr>
          <p:cNvSpPr txBox="1"/>
          <p:nvPr/>
        </p:nvSpPr>
        <p:spPr>
          <a:xfrm>
            <a:off x="5759550" y="1482251"/>
            <a:ext cx="171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Multipacting field levels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F4A830-2784-3DF8-6643-5D8BAFED9B7F}"/>
              </a:ext>
            </a:extLst>
          </p:cNvPr>
          <p:cNvCxnSpPr>
            <a:cxnSpLocks/>
          </p:cNvCxnSpPr>
          <p:nvPr/>
        </p:nvCxnSpPr>
        <p:spPr>
          <a:xfrm flipH="1">
            <a:off x="5299972" y="2840925"/>
            <a:ext cx="58984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1DD102-6D9E-AFD1-7C93-83D52218D867}"/>
              </a:ext>
            </a:extLst>
          </p:cNvPr>
          <p:cNvCxnSpPr>
            <a:cxnSpLocks/>
          </p:cNvCxnSpPr>
          <p:nvPr/>
        </p:nvCxnSpPr>
        <p:spPr>
          <a:xfrm flipH="1">
            <a:off x="5889812" y="2984361"/>
            <a:ext cx="58984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77B67B-3B2C-1701-A98B-A5CFFBB7720D}"/>
              </a:ext>
            </a:extLst>
          </p:cNvPr>
          <p:cNvCxnSpPr>
            <a:cxnSpLocks/>
          </p:cNvCxnSpPr>
          <p:nvPr/>
        </p:nvCxnSpPr>
        <p:spPr>
          <a:xfrm flipH="1">
            <a:off x="6479652" y="3199514"/>
            <a:ext cx="58984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B647E94-46E9-8B44-4E70-B5B8E6DB150D}"/>
              </a:ext>
            </a:extLst>
          </p:cNvPr>
          <p:cNvCxnSpPr>
            <a:cxnSpLocks/>
          </p:cNvCxnSpPr>
          <p:nvPr/>
        </p:nvCxnSpPr>
        <p:spPr>
          <a:xfrm flipH="1">
            <a:off x="7181644" y="3352800"/>
            <a:ext cx="294920" cy="7620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2F6140E-3540-5D18-D232-5518293B9730}"/>
              </a:ext>
            </a:extLst>
          </p:cNvPr>
          <p:cNvCxnSpPr>
            <a:cxnSpLocks/>
          </p:cNvCxnSpPr>
          <p:nvPr/>
        </p:nvCxnSpPr>
        <p:spPr>
          <a:xfrm flipH="1" flipV="1">
            <a:off x="7625179" y="3701538"/>
            <a:ext cx="290656" cy="18914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0A75121-4888-EFD7-FFCD-4A128E6CD7D7}"/>
              </a:ext>
            </a:extLst>
          </p:cNvPr>
          <p:cNvSpPr txBox="1"/>
          <p:nvPr/>
        </p:nvSpPr>
        <p:spPr>
          <a:xfrm>
            <a:off x="10023872" y="605009"/>
            <a:ext cx="17170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Unoptimised lip (cavity-beampipe interface)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F12A997-06DD-9B7C-3D35-9A20D66C190B}"/>
              </a:ext>
            </a:extLst>
          </p:cNvPr>
          <p:cNvCxnSpPr/>
          <p:nvPr/>
        </p:nvCxnSpPr>
        <p:spPr>
          <a:xfrm flipH="1">
            <a:off x="10497671" y="1116051"/>
            <a:ext cx="268941" cy="23762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942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40025-5789-DAC4-5DD5-B047097E4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95B669D-5519-E593-85B8-D1EC9409239D}"/>
              </a:ext>
            </a:extLst>
          </p:cNvPr>
          <p:cNvSpPr/>
          <p:nvPr/>
        </p:nvSpPr>
        <p:spPr>
          <a:xfrm>
            <a:off x="0" y="6283582"/>
            <a:ext cx="12192000" cy="574418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3577D1-C04E-FF44-72D8-649C62224B53}"/>
              </a:ext>
            </a:extLst>
          </p:cNvPr>
          <p:cNvSpPr txBox="1"/>
          <p:nvPr/>
        </p:nvSpPr>
        <p:spPr>
          <a:xfrm>
            <a:off x="11810802" y="6506123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907619-A000-2DC1-1430-D6E4ABD871E4}"/>
              </a:ext>
            </a:extLst>
          </p:cNvPr>
          <p:cNvSpPr txBox="1"/>
          <p:nvPr/>
        </p:nvSpPr>
        <p:spPr>
          <a:xfrm>
            <a:off x="527381" y="1441579"/>
            <a:ext cx="112332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62F691-CACF-44DF-0EF1-C9705ECB09FF}"/>
              </a:ext>
            </a:extLst>
          </p:cNvPr>
          <p:cNvSpPr txBox="1"/>
          <p:nvPr/>
        </p:nvSpPr>
        <p:spPr>
          <a:xfrm>
            <a:off x="0" y="6211784"/>
            <a:ext cx="11089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1" baseline="30000" dirty="0">
                <a:solidFill>
                  <a:schemeClr val="bg1"/>
                </a:solidFill>
                <a:effectLst/>
              </a:rPr>
              <a:t>1</a:t>
            </a:r>
            <a:r>
              <a:rPr lang="en-GB" sz="1000" b="0" i="1" dirty="0">
                <a:solidFill>
                  <a:schemeClr val="bg1"/>
                </a:solidFill>
                <a:effectLst/>
              </a:rPr>
              <a:t>Sergey </a:t>
            </a:r>
            <a:r>
              <a:rPr lang="en-GB" sz="1000" b="0" i="1" dirty="0" err="1">
                <a:solidFill>
                  <a:schemeClr val="bg1"/>
                </a:solidFill>
                <a:effectLst/>
              </a:rPr>
              <a:t>Belomestnykh</a:t>
            </a:r>
            <a:r>
              <a:rPr lang="en-GB" sz="1000" b="0" i="1" dirty="0">
                <a:solidFill>
                  <a:schemeClr val="bg1"/>
                </a:solidFill>
                <a:effectLst/>
              </a:rPr>
              <a:t>, and Valery </a:t>
            </a:r>
            <a:r>
              <a:rPr lang="en-GB" sz="1000" b="0" i="1" dirty="0" err="1">
                <a:solidFill>
                  <a:schemeClr val="bg1"/>
                </a:solidFill>
                <a:effectLst/>
              </a:rPr>
              <a:t>Shemelin</a:t>
            </a:r>
            <a:r>
              <a:rPr lang="en-GB" sz="1000" b="0" i="1" dirty="0">
                <a:solidFill>
                  <a:schemeClr val="bg1"/>
                </a:solidFill>
                <a:effectLst/>
              </a:rPr>
              <a:t>. 2008. “Multipacting-Free Transitions between Cavities and Beam-Pipes.” Nuclear Instruments and Methods in Physics Research Section a Accelerators Spectrometers Detectors and Associated Equipment 595 (2): 293–98. https://doi.org/10.1016/j.nima.2008.05.041</a:t>
            </a:r>
            <a:endParaRPr lang="en-GB" sz="1000" i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48F70E-504C-77EB-0CF0-211B4E19B942}"/>
              </a:ext>
            </a:extLst>
          </p:cNvPr>
          <p:cNvSpPr/>
          <p:nvPr/>
        </p:nvSpPr>
        <p:spPr>
          <a:xfrm>
            <a:off x="5114277" y="5828145"/>
            <a:ext cx="4460708" cy="199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BDD1644-1DA1-0EB8-5DCA-9EFEEEDC55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182" t="31381" r="24470" b="16332"/>
          <a:stretch/>
        </p:blipFill>
        <p:spPr>
          <a:xfrm>
            <a:off x="6553200" y="1151378"/>
            <a:ext cx="5111419" cy="4647401"/>
          </a:xfrm>
          <a:prstGeom prst="rect">
            <a:avLst/>
          </a:prstGeom>
        </p:spPr>
      </p:pic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09D70715-25D0-9454-673F-276809B50D7E}"/>
              </a:ext>
            </a:extLst>
          </p:cNvPr>
          <p:cNvSpPr/>
          <p:nvPr/>
        </p:nvSpPr>
        <p:spPr>
          <a:xfrm>
            <a:off x="7976115" y="1734368"/>
            <a:ext cx="703486" cy="683877"/>
          </a:xfrm>
          <a:prstGeom prst="flowChartConnector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6887CB0A-546C-2CA8-682D-8BC09CBACF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0835" y="1164034"/>
                <a:ext cx="5843121" cy="48387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r>
                  <a:rPr lang="en-GB" sz="1600" noProof="0" dirty="0">
                    <a:solidFill>
                      <a:sysClr val="windowText" lastClr="000000"/>
                    </a:solidFill>
                    <a:latin typeface="Aptos" panose="02110004020202020204"/>
                  </a:rPr>
                  <a:t>It </a:t>
                </a:r>
                <a:r>
                  <a:rPr lang="en-GB" sz="1600" dirty="0">
                    <a:solidFill>
                      <a:sysClr val="windowText" lastClr="000000"/>
                    </a:solidFill>
                    <a:latin typeface="Aptos" panose="02110004020202020204"/>
                  </a:rPr>
                  <a:t>is energetically favourable for electrons to exist in a local electric minima due to the associated lower potential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</m:oMath>
                </a14:m>
                <a:r>
                  <a:rPr lang="en-GB" sz="1400" b="0" dirty="0">
                    <a:solidFill>
                      <a:sysClr val="windowText" lastClr="000000"/>
                    </a:solidFill>
                    <a:latin typeface="Aptos" panose="02110004020202020204"/>
                  </a:rPr>
                  <a:t>, which attracts electrons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1400" dirty="0">
                  <a:solidFill>
                    <a:sysClr val="windowText" lastClr="000000"/>
                  </a:solidFill>
                  <a:latin typeface="Aptos" panose="021100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1400" dirty="0">
                  <a:solidFill>
                    <a:sysClr val="windowText" lastClr="000000"/>
                  </a:solidFill>
                  <a:latin typeface="Aptos" panose="021100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1400" dirty="0">
                  <a:solidFill>
                    <a:sysClr val="windowText" lastClr="000000"/>
                  </a:solidFill>
                  <a:latin typeface="Aptos" panose="021100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1400" dirty="0">
                  <a:solidFill>
                    <a:sysClr val="windowText" lastClr="000000"/>
                  </a:solidFill>
                  <a:latin typeface="Aptos" panose="021100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lang="en-GB" sz="1400" dirty="0">
                  <a:solidFill>
                    <a:sysClr val="windowText" lastClr="000000"/>
                  </a:solidFill>
                  <a:latin typeface="Aptos" panose="021100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75000"/>
                      </a:schemeClr>
                    </a:solidFill>
                    <a:effectLst/>
                    <a:uLnTx/>
                    <a:uFillTx/>
                    <a:latin typeface="Aptos" panose="02110004020202020204"/>
                  </a:rPr>
                  <a:t>‘Calm corners’ are eliminated </a:t>
                </a:r>
                <a:r>
                  <a:rPr lang="en-GB" sz="2000" noProof="0" dirty="0">
                    <a:solidFill>
                      <a:schemeClr val="accent3">
                        <a:lumMod val="75000"/>
                      </a:schemeClr>
                    </a:solidFill>
                    <a:latin typeface="Aptos" panose="02110004020202020204"/>
                  </a:rPr>
                  <a:t>by</a:t>
                </a:r>
                <a:r>
                  <a:rPr kumimoji="0" lang="en-GB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75000"/>
                      </a:schemeClr>
                    </a:solidFill>
                    <a:effectLst/>
                    <a:uLnTx/>
                    <a:uFillTx/>
                    <a:latin typeface="Aptos" panose="02110004020202020204"/>
                  </a:rPr>
                  <a:t> </a:t>
                </a:r>
                <a:r>
                  <a:rPr kumimoji="0" lang="en-GB" sz="2000" i="0" u="sng" strike="noStrike" kern="120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75000"/>
                      </a:schemeClr>
                    </a:solidFill>
                    <a:effectLst/>
                    <a:uLnTx/>
                    <a:uFillTx/>
                    <a:latin typeface="Aptos" panose="02110004020202020204"/>
                  </a:rPr>
                  <a:t>encouraging electron drift in the direction of the decaying field</a:t>
                </a:r>
                <a:r>
                  <a:rPr kumimoji="0" lang="en-GB" sz="1800" i="0" u="sng" strike="noStrike" kern="120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75000"/>
                      </a:schemeClr>
                    </a:solidFill>
                    <a:effectLst/>
                    <a:uLnTx/>
                    <a:uFillTx/>
                    <a:latin typeface="Aptos" panose="02110004020202020204"/>
                  </a:rPr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6887CB0A-546C-2CA8-682D-8BC09CBAC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35" y="1164034"/>
                <a:ext cx="5843121" cy="4838715"/>
              </a:xfrm>
              <a:prstGeom prst="rect">
                <a:avLst/>
              </a:prstGeom>
              <a:blipFill>
                <a:blip r:embed="rId3"/>
                <a:stretch>
                  <a:fillRect l="-1148" t="-1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diagram of a curve&#10;&#10;Description automatically generated">
            <a:extLst>
              <a:ext uri="{FF2B5EF4-FFF2-40B4-BE49-F238E27FC236}">
                <a16:creationId xmlns:a16="http://schemas.microsoft.com/office/drawing/2014/main" id="{B3E885C5-19BD-AA78-9784-20CFDFE448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752" y="975030"/>
            <a:ext cx="7342867" cy="237132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41AF55-DBB8-A8FD-4FAD-8FE55D370D63}"/>
              </a:ext>
            </a:extLst>
          </p:cNvPr>
          <p:cNvSpPr txBox="1"/>
          <p:nvPr/>
        </p:nvSpPr>
        <p:spPr>
          <a:xfrm>
            <a:off x="6749850" y="5859363"/>
            <a:ext cx="5198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646464"/>
                </a:solidFill>
              </a:rPr>
              <a:t>Figure 12: (top) Blend at beampipe-lip transition region of </a:t>
            </a:r>
            <a:r>
              <a:rPr lang="en-GB" sz="1100" b="1" i="1" dirty="0">
                <a:solidFill>
                  <a:srgbClr val="646464"/>
                </a:solidFill>
              </a:rPr>
              <a:t>0mm, 12.5mm, and 25mm</a:t>
            </a:r>
            <a:r>
              <a:rPr lang="en-GB" sz="1100" i="1" dirty="0">
                <a:solidFill>
                  <a:srgbClr val="646464"/>
                </a:solidFill>
              </a:rPr>
              <a:t>  (bottom) Elimination of electric field minima at MP location. 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400006C8-5E01-9D17-F206-416633B2EE08}"/>
              </a:ext>
            </a:extLst>
          </p:cNvPr>
          <p:cNvSpPr/>
          <p:nvPr/>
        </p:nvSpPr>
        <p:spPr>
          <a:xfrm rot="8708688">
            <a:off x="8087684" y="1625252"/>
            <a:ext cx="460571" cy="450728"/>
          </a:xfrm>
          <a:prstGeom prst="arc">
            <a:avLst>
              <a:gd name="adj1" fmla="val 16020983"/>
              <a:gd name="adj2" fmla="val 2159392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ABD1C9C-1042-F48F-22B5-0820C01841D1}"/>
              </a:ext>
            </a:extLst>
          </p:cNvPr>
          <p:cNvSpPr/>
          <p:nvPr/>
        </p:nvSpPr>
        <p:spPr>
          <a:xfrm>
            <a:off x="8206209" y="1970612"/>
            <a:ext cx="216694" cy="196548"/>
          </a:xfrm>
          <a:custGeom>
            <a:avLst/>
            <a:gdLst>
              <a:gd name="connsiteX0" fmla="*/ 0 w 216694"/>
              <a:gd name="connsiteY0" fmla="*/ 0 h 196548"/>
              <a:gd name="connsiteX1" fmla="*/ 97632 w 216694"/>
              <a:gd name="connsiteY1" fmla="*/ 192882 h 196548"/>
              <a:gd name="connsiteX2" fmla="*/ 216694 w 216694"/>
              <a:gd name="connsiteY2" fmla="*/ 126207 h 19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196548">
                <a:moveTo>
                  <a:pt x="0" y="0"/>
                </a:moveTo>
                <a:cubicBezTo>
                  <a:pt x="30758" y="85924"/>
                  <a:pt x="61516" y="171848"/>
                  <a:pt x="97632" y="192882"/>
                </a:cubicBezTo>
                <a:cubicBezTo>
                  <a:pt x="133748" y="213916"/>
                  <a:pt x="196057" y="138113"/>
                  <a:pt x="216694" y="126207"/>
                </a:cubicBezTo>
              </a:path>
            </a:pathLst>
          </a:cu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AB5B0D7-DF86-2265-468D-6B14FA966AFE}"/>
                  </a:ext>
                </a:extLst>
              </p:cNvPr>
              <p:cNvSpPr txBox="1"/>
              <p:nvPr/>
            </p:nvSpPr>
            <p:spPr>
              <a:xfrm>
                <a:off x="1748285" y="3920448"/>
                <a:ext cx="27611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∇Φ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AB5B0D7-DF86-2265-468D-6B14FA966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285" y="3920448"/>
                <a:ext cx="276112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05F96A-E3FD-AFDE-1297-DB92206F1A52}"/>
                  </a:ext>
                </a:extLst>
              </p:cNvPr>
              <p:cNvSpPr txBox="1"/>
              <p:nvPr/>
            </p:nvSpPr>
            <p:spPr>
              <a:xfrm>
                <a:off x="566097" y="2099883"/>
                <a:ext cx="3309330" cy="84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𝑤𝑒𝑙𝑙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num>
                                <m:den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0" smtClean="0">
                                      <a:latin typeface="Cambria Math" panose="02040503050406030204" pitchFamily="18" charset="0"/>
                                    </a:rPr>
                                    <m:t>𝐄</m:t>
                                  </m:r>
                                </m:e>
                                <m:sub>
                                  <m:r>
                                    <a:rPr lang="en-GB" sz="2000" b="1" i="0" smtClean="0">
                                      <a:latin typeface="Cambria Math" panose="02040503050406030204" pitchFamily="18" charset="0"/>
                                    </a:rPr>
                                    <m:t>𝐦𝐢𝐧𝐢𝐦𝐚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05F96A-E3FD-AFDE-1297-DB92206F1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97" y="2099883"/>
                <a:ext cx="3309330" cy="84465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D8B466-BE77-32C9-F065-18B1B70F4594}"/>
                  </a:ext>
                </a:extLst>
              </p:cNvPr>
              <p:cNvSpPr txBox="1"/>
              <p:nvPr/>
            </p:nvSpPr>
            <p:spPr>
              <a:xfrm>
                <a:off x="3327341" y="2954402"/>
                <a:ext cx="1404811" cy="55560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D8B466-BE77-32C9-F065-18B1B70F4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341" y="2954402"/>
                <a:ext cx="1404811" cy="5556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FA71715-54E7-65F1-B8FE-449BB471381E}"/>
              </a:ext>
            </a:extLst>
          </p:cNvPr>
          <p:cNvSpPr txBox="1"/>
          <p:nvPr/>
        </p:nvSpPr>
        <p:spPr>
          <a:xfrm>
            <a:off x="1301338" y="3381877"/>
            <a:ext cx="141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Miller force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3FC761C-C940-90CE-A9FC-5111DFDAD1C0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008095" y="3751209"/>
            <a:ext cx="212667" cy="27394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D4CD67D-B025-AF9C-E918-6A41630483B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A4E13A5-89CA-7E2F-C05F-027D9E053A66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6">
            <a:extLst>
              <a:ext uri="{FF2B5EF4-FFF2-40B4-BE49-F238E27FC236}">
                <a16:creationId xmlns:a16="http://schemas.microsoft.com/office/drawing/2014/main" id="{3EFE5CBD-8FC6-6C57-F138-91EBF95E29BB}"/>
              </a:ext>
            </a:extLst>
          </p:cNvPr>
          <p:cNvSpPr txBox="1">
            <a:spLocks/>
          </p:cNvSpPr>
          <p:nvPr/>
        </p:nvSpPr>
        <p:spPr>
          <a:xfrm>
            <a:off x="2339343" y="8617"/>
            <a:ext cx="9025003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B5121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Diagnosing MP in the Beampipe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6A2535-A555-F730-48DD-83E025388A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81" y="3234930"/>
            <a:ext cx="5198032" cy="270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0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3B533-DC3A-869E-5647-7CFE1ACA6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E026CAF-D0F5-0690-723F-BFA6707BD6B4}"/>
              </a:ext>
            </a:extLst>
          </p:cNvPr>
          <p:cNvSpPr/>
          <p:nvPr/>
        </p:nvSpPr>
        <p:spPr>
          <a:xfrm>
            <a:off x="0" y="6203576"/>
            <a:ext cx="12192000" cy="647584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72FC39-3822-E07F-6D14-5D3DC8629D94}"/>
              </a:ext>
            </a:extLst>
          </p:cNvPr>
          <p:cNvSpPr txBox="1"/>
          <p:nvPr/>
        </p:nvSpPr>
        <p:spPr>
          <a:xfrm>
            <a:off x="11779623" y="6527368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DB222F-AAAC-6786-181E-80EED9BCA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23A38F-30B2-67AA-1B91-CCFF04A79A96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563081-ABE2-23B0-165A-06BD1B796413}"/>
              </a:ext>
            </a:extLst>
          </p:cNvPr>
          <p:cNvSpPr txBox="1"/>
          <p:nvPr/>
        </p:nvSpPr>
        <p:spPr>
          <a:xfrm>
            <a:off x="3299012" y="0"/>
            <a:ext cx="5408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BBU ERL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CC4424DC-A911-DB29-9B5F-31B4705707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5951671"/>
                  </p:ext>
                </p:extLst>
              </p:nvPr>
            </p:nvGraphicFramePr>
            <p:xfrm>
              <a:off x="2229117" y="2699687"/>
              <a:ext cx="7548284" cy="2175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9657">
                      <a:extLst>
                        <a:ext uri="{9D8B030D-6E8A-4147-A177-3AD203B41FA5}">
                          <a16:colId xmlns:a16="http://schemas.microsoft.com/office/drawing/2014/main" val="3430002167"/>
                        </a:ext>
                      </a:extLst>
                    </a:gridCol>
                    <a:gridCol w="1606785">
                      <a:extLst>
                        <a:ext uri="{9D8B030D-6E8A-4147-A177-3AD203B41FA5}">
                          <a16:colId xmlns:a16="http://schemas.microsoft.com/office/drawing/2014/main" val="909192562"/>
                        </a:ext>
                      </a:extLst>
                    </a:gridCol>
                    <a:gridCol w="1473581">
                      <a:extLst>
                        <a:ext uri="{9D8B030D-6E8A-4147-A177-3AD203B41FA5}">
                          <a16:colId xmlns:a16="http://schemas.microsoft.com/office/drawing/2014/main" val="3859198159"/>
                        </a:ext>
                      </a:extLst>
                    </a:gridCol>
                    <a:gridCol w="1565159">
                      <a:extLst>
                        <a:ext uri="{9D8B030D-6E8A-4147-A177-3AD203B41FA5}">
                          <a16:colId xmlns:a16="http://schemas.microsoft.com/office/drawing/2014/main" val="961428471"/>
                        </a:ext>
                      </a:extLst>
                    </a:gridCol>
                    <a:gridCol w="1393102">
                      <a:extLst>
                        <a:ext uri="{9D8B030D-6E8A-4147-A177-3AD203B41FA5}">
                          <a16:colId xmlns:a16="http://schemas.microsoft.com/office/drawing/2014/main" val="4109573673"/>
                        </a:ext>
                      </a:extLst>
                    </a:gridCol>
                  </a:tblGrid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Cavity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Energy [MeV]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GB" sz="18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i="0" dirty="0">
                              <a:solidFill>
                                <a:schemeClr val="tx1"/>
                              </a:solidFill>
                            </a:rPr>
                            <a:t>Energy [MeV]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GB" sz="18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23208259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25.052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buNone/>
                          </a:pPr>
                          <a:r>
                            <a:rPr lang="en-GB" sz="1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-2.40998727</a:t>
                          </a:r>
                        </a:p>
                      </a:txBody>
                      <a:tcPr marL="9525" marR="9525" marT="9525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25.025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5.47015190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1145853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nd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26.462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buNone/>
                          </a:pPr>
                          <a:r>
                            <a:rPr lang="en-GB" sz="1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-1.79034846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26.462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4.32234179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90134107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rd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27.899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0.9118264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27.889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3.61400521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987298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th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29.336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2.89340006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29.336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3.77933567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283460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CC4424DC-A911-DB29-9B5F-31B4705707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5951671"/>
                  </p:ext>
                </p:extLst>
              </p:nvPr>
            </p:nvGraphicFramePr>
            <p:xfrm>
              <a:off x="2229117" y="2699687"/>
              <a:ext cx="7548284" cy="2175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9657">
                      <a:extLst>
                        <a:ext uri="{9D8B030D-6E8A-4147-A177-3AD203B41FA5}">
                          <a16:colId xmlns:a16="http://schemas.microsoft.com/office/drawing/2014/main" val="3430002167"/>
                        </a:ext>
                      </a:extLst>
                    </a:gridCol>
                    <a:gridCol w="1606785">
                      <a:extLst>
                        <a:ext uri="{9D8B030D-6E8A-4147-A177-3AD203B41FA5}">
                          <a16:colId xmlns:a16="http://schemas.microsoft.com/office/drawing/2014/main" val="909192562"/>
                        </a:ext>
                      </a:extLst>
                    </a:gridCol>
                    <a:gridCol w="1473581">
                      <a:extLst>
                        <a:ext uri="{9D8B030D-6E8A-4147-A177-3AD203B41FA5}">
                          <a16:colId xmlns:a16="http://schemas.microsoft.com/office/drawing/2014/main" val="3859198159"/>
                        </a:ext>
                      </a:extLst>
                    </a:gridCol>
                    <a:gridCol w="1565159">
                      <a:extLst>
                        <a:ext uri="{9D8B030D-6E8A-4147-A177-3AD203B41FA5}">
                          <a16:colId xmlns:a16="http://schemas.microsoft.com/office/drawing/2014/main" val="961428471"/>
                        </a:ext>
                      </a:extLst>
                    </a:gridCol>
                    <a:gridCol w="1393102">
                      <a:extLst>
                        <a:ext uri="{9D8B030D-6E8A-4147-A177-3AD203B41FA5}">
                          <a16:colId xmlns:a16="http://schemas.microsoft.com/office/drawing/2014/main" val="4109573673"/>
                        </a:ext>
                      </a:extLst>
                    </a:gridCol>
                  </a:tblGrid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Cavity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Energy [MeV]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2863" t="-5556" r="-20249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i="0" dirty="0">
                              <a:solidFill>
                                <a:schemeClr val="tx1"/>
                              </a:solidFill>
                            </a:rPr>
                            <a:t>Energy [MeV]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41485" t="-5556" r="-873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3208259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endParaRPr lang="en-GB" sz="1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25.052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buNone/>
                          </a:pPr>
                          <a:r>
                            <a:rPr lang="en-GB" sz="1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-2.40998727</a:t>
                          </a:r>
                        </a:p>
                      </a:txBody>
                      <a:tcPr marL="9525" marR="9525" marT="9525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25.025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5.47015190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1145853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nd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26.462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>
                            <a:buNone/>
                          </a:pPr>
                          <a:r>
                            <a:rPr lang="en-GB" sz="1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-1.79034846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26.462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4.32234179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90134107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rd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27.899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0.9118264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27.889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3.61400521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987298"/>
                      </a:ext>
                    </a:extLst>
                  </a:tr>
                  <a:tr h="435016">
                    <a:tc>
                      <a:txBody>
                        <a:bodyPr/>
                        <a:lstStyle/>
                        <a:p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r>
                            <a:rPr lang="en-GB" sz="1800" baseline="30000" dirty="0">
                              <a:solidFill>
                                <a:schemeClr val="tx1"/>
                              </a:solidFill>
                            </a:rPr>
                            <a:t>th</a:t>
                          </a:r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29.336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2.89340006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29.336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>
                              <a:solidFill>
                                <a:schemeClr val="tx1"/>
                              </a:solidFill>
                            </a:rPr>
                            <a:t>3.77933567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283460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3356AFC-B17F-6272-EC79-70CAFA26D07C}"/>
              </a:ext>
            </a:extLst>
          </p:cNvPr>
          <p:cNvSpPr txBox="1"/>
          <p:nvPr/>
        </p:nvSpPr>
        <p:spPr>
          <a:xfrm>
            <a:off x="3763470" y="5063970"/>
            <a:ext cx="468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Revolution time = 2.526298722343194e-06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983E3F-A8D9-D1AE-8053-27FE47705671}"/>
                  </a:ext>
                </a:extLst>
              </p:cNvPr>
              <p:cNvSpPr txBox="1"/>
              <p:nvPr/>
            </p:nvSpPr>
            <p:spPr>
              <a:xfrm>
                <a:off x="4467199" y="1149335"/>
                <a:ext cx="3281082" cy="885948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⁡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983E3F-A8D9-D1AE-8053-27FE47705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199" y="1149335"/>
                <a:ext cx="3281082" cy="8859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4838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CA142-8376-8233-DFFD-46EF9DFEC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719DF-B992-9CE2-EBF7-11BADF6C8998}"/>
              </a:ext>
            </a:extLst>
          </p:cNvPr>
          <p:cNvSpPr/>
          <p:nvPr/>
        </p:nvSpPr>
        <p:spPr>
          <a:xfrm>
            <a:off x="0" y="6203576"/>
            <a:ext cx="12192000" cy="647584"/>
          </a:xfrm>
          <a:prstGeom prst="rect">
            <a:avLst/>
          </a:prstGeom>
          <a:solidFill>
            <a:srgbClr val="C00000"/>
          </a:solidFill>
          <a:ln w="28575"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CF7597-8071-9E69-FA8A-51F092CADBCF}"/>
              </a:ext>
            </a:extLst>
          </p:cNvPr>
          <p:cNvSpPr txBox="1"/>
          <p:nvPr/>
        </p:nvSpPr>
        <p:spPr>
          <a:xfrm>
            <a:off x="11779623" y="6527368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F3E7D4-1082-5368-7EA3-69520B1DF0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BF8119-26E0-BC4C-7188-E01AA569E7D5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FC29EE-1FA3-A0A5-E3C6-C5BD6ABDA774}"/>
              </a:ext>
            </a:extLst>
          </p:cNvPr>
          <p:cNvSpPr txBox="1"/>
          <p:nvPr/>
        </p:nvSpPr>
        <p:spPr>
          <a:xfrm>
            <a:off x="3299012" y="0"/>
            <a:ext cx="5408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EIC DIS data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5A32F3-1262-B392-BE96-672E9878E6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2" t="6252" r="1365" b="3466"/>
          <a:stretch>
            <a:fillRect/>
          </a:stretch>
        </p:blipFill>
        <p:spPr bwMode="auto">
          <a:xfrm>
            <a:off x="2898097" y="1122362"/>
            <a:ext cx="5809409" cy="38620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4B7CAE-D168-4DD9-276A-D84EA44F043A}"/>
              </a:ext>
            </a:extLst>
          </p:cNvPr>
          <p:cNvSpPr txBox="1"/>
          <p:nvPr/>
        </p:nvSpPr>
        <p:spPr>
          <a:xfrm>
            <a:off x="7023386" y="4921799"/>
            <a:ext cx="2270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x -</a:t>
            </a:r>
            <a:r>
              <a:rPr lang="en-GB" sz="1400" dirty="0"/>
              <a:t>fraction of proton momentum carried by a struck quark or gluon (Bjorken scaling variable)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E30C6B-DE87-A4EE-3D43-AA5BCD48985C}"/>
                  </a:ext>
                </a:extLst>
              </p:cNvPr>
              <p:cNvSpPr txBox="1"/>
              <p:nvPr/>
            </p:nvSpPr>
            <p:spPr>
              <a:xfrm>
                <a:off x="210193" y="1366700"/>
                <a:ext cx="2945383" cy="958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dirty="0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GB" sz="14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GB" sz="1400" dirty="0"/>
                  <a:t>- negative squared four momentum transfer carried by the exchanged virtual photon during scattering event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E30C6B-DE87-A4EE-3D43-AA5BCD4898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93" y="1366700"/>
                <a:ext cx="2945383" cy="958917"/>
              </a:xfrm>
              <a:prstGeom prst="rect">
                <a:avLst/>
              </a:prstGeom>
              <a:blipFill>
                <a:blip r:embed="rId5"/>
                <a:stretch>
                  <a:fillRect l="-620" t="-637" b="-63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A7275EA-AD15-354E-DA05-60F797C3049E}"/>
              </a:ext>
            </a:extLst>
          </p:cNvPr>
          <p:cNvSpPr txBox="1"/>
          <p:nvPr/>
        </p:nvSpPr>
        <p:spPr>
          <a:xfrm>
            <a:off x="2927981" y="5116923"/>
            <a:ext cx="20832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Achieving this region requires </a:t>
            </a:r>
            <a:r>
              <a:rPr lang="en-GB" sz="1400" b="1" dirty="0"/>
              <a:t>maximising total available energy at collision point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81213B-00CB-A700-04C5-B84F3BDE141B}"/>
              </a:ext>
            </a:extLst>
          </p:cNvPr>
          <p:cNvCxnSpPr>
            <a:cxnSpLocks/>
          </p:cNvCxnSpPr>
          <p:nvPr/>
        </p:nvCxnSpPr>
        <p:spPr>
          <a:xfrm flipV="1">
            <a:off x="3818965" y="4383741"/>
            <a:ext cx="152400" cy="73318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59C37C-BF9E-656C-B905-38F54CEF6C61}"/>
              </a:ext>
            </a:extLst>
          </p:cNvPr>
          <p:cNvCxnSpPr>
            <a:cxnSpLocks/>
          </p:cNvCxnSpPr>
          <p:nvPr/>
        </p:nvCxnSpPr>
        <p:spPr>
          <a:xfrm flipV="1">
            <a:off x="4661647" y="4383741"/>
            <a:ext cx="506968" cy="73318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05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3431B-A206-4EE2-054E-893D0F69B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5F138D-6B06-9F0B-31E6-DE6489FC80EF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E92C7-15C1-E060-6C7E-808D91504510}"/>
              </a:ext>
            </a:extLst>
          </p:cNvPr>
          <p:cNvSpPr txBox="1"/>
          <p:nvPr/>
        </p:nvSpPr>
        <p:spPr>
          <a:xfrm>
            <a:off x="527381" y="1441579"/>
            <a:ext cx="112332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04CD55A-5F4D-A8B0-84C6-79DBCB46E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7223" y="26927"/>
            <a:ext cx="5377554" cy="747172"/>
          </a:xfrm>
        </p:spPr>
        <p:txBody>
          <a:bodyPr anchor="ctr">
            <a:normAutofit/>
          </a:bodyPr>
          <a:lstStyle/>
          <a:p>
            <a:pPr algn="l"/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 Ion Collider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214DB4-0710-B79A-F61A-A61ABC28A85A}"/>
              </a:ext>
            </a:extLst>
          </p:cNvPr>
          <p:cNvSpPr/>
          <p:nvPr/>
        </p:nvSpPr>
        <p:spPr>
          <a:xfrm>
            <a:off x="72827" y="748450"/>
            <a:ext cx="5377554" cy="52467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EIC schematic">
            <a:extLst>
              <a:ext uri="{FF2B5EF4-FFF2-40B4-BE49-F238E27FC236}">
                <a16:creationId xmlns:a16="http://schemas.microsoft.com/office/drawing/2014/main" id="{9E472F3D-037A-A8BC-6EA9-534A4FF946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28"/>
          <a:stretch/>
        </p:blipFill>
        <p:spPr bwMode="auto">
          <a:xfrm>
            <a:off x="44237" y="587108"/>
            <a:ext cx="5406144" cy="532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3AEC02-2545-EFE6-63C0-D1F7228258D1}"/>
              </a:ext>
            </a:extLst>
          </p:cNvPr>
          <p:cNvSpPr txBox="1"/>
          <p:nvPr/>
        </p:nvSpPr>
        <p:spPr>
          <a:xfrm>
            <a:off x="5690468" y="757330"/>
            <a:ext cx="6188618" cy="592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existing 3.4km </a:t>
            </a: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rings of the </a:t>
            </a:r>
            <a:r>
              <a:rPr lang="en-GB" b="1" dirty="0">
                <a:solidFill>
                  <a:prstClr val="black"/>
                </a:solidFill>
                <a:latin typeface="Aptos" panose="02110004020202020204"/>
              </a:rPr>
              <a:t>Relativistic Heavy Ion Collider</a:t>
            </a: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 are used to build: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57576-C745-77B3-65A1-BDD06D4BD173}"/>
              </a:ext>
            </a:extLst>
          </p:cNvPr>
          <p:cNvSpPr txBox="1"/>
          <p:nvPr/>
        </p:nvSpPr>
        <p:spPr>
          <a:xfrm>
            <a:off x="0" y="6551588"/>
            <a:ext cx="112300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aseline="30000" dirty="0"/>
              <a:t>3</a:t>
            </a:r>
            <a:r>
              <a:rPr lang="en-GB" sz="1050" dirty="0"/>
              <a:t>Bnl.gov. (2017). The EIC Machine., </a:t>
            </a:r>
            <a:r>
              <a:rPr lang="en-GB" sz="1050" dirty="0" err="1"/>
              <a:t>Satogata</a:t>
            </a:r>
            <a:r>
              <a:rPr lang="en-GB" sz="1050" dirty="0"/>
              <a:t>, T. (2023). </a:t>
            </a:r>
            <a:r>
              <a:rPr lang="en-GB" sz="1050" baseline="30000" dirty="0"/>
              <a:t>4</a:t>
            </a:r>
            <a:r>
              <a:rPr lang="en-GB" sz="1050" dirty="0"/>
              <a:t>EIC Parameter List Summary. [online] EIC.JLAB. Available at: https://eic.jlab.org/Documents/EIC-General/EIC_ParameterList.pdf.</a:t>
            </a:r>
            <a:endParaRPr lang="en-GB" sz="1050" b="0" baseline="30000" dirty="0">
              <a:effectLst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F646E5-EE19-2A95-6110-0487DF6E132E}"/>
              </a:ext>
            </a:extLst>
          </p:cNvPr>
          <p:cNvCxnSpPr>
            <a:cxnSpLocks/>
          </p:cNvCxnSpPr>
          <p:nvPr/>
        </p:nvCxnSpPr>
        <p:spPr>
          <a:xfrm flipH="1">
            <a:off x="3862097" y="1586035"/>
            <a:ext cx="1854146" cy="74172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  <a:effectLst>
            <a:glow rad="101600">
              <a:schemeClr val="bg1">
                <a:lumMod val="85000"/>
                <a:alpha val="55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DBD3D09-7A62-E3D7-68DE-59B5B1CE03C7}"/>
              </a:ext>
            </a:extLst>
          </p:cNvPr>
          <p:cNvCxnSpPr>
            <a:cxnSpLocks/>
          </p:cNvCxnSpPr>
          <p:nvPr/>
        </p:nvCxnSpPr>
        <p:spPr>
          <a:xfrm flipH="1">
            <a:off x="4164573" y="2318030"/>
            <a:ext cx="1551670" cy="480472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  <a:effectLst>
            <a:glow rad="101600">
              <a:schemeClr val="bg1">
                <a:lumMod val="85000"/>
                <a:alpha val="5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9C662B7-1626-540B-2544-0E8A74853AAD}"/>
              </a:ext>
            </a:extLst>
          </p:cNvPr>
          <p:cNvCxnSpPr>
            <a:cxnSpLocks/>
          </p:cNvCxnSpPr>
          <p:nvPr/>
        </p:nvCxnSpPr>
        <p:spPr>
          <a:xfrm flipH="1">
            <a:off x="4934792" y="3105132"/>
            <a:ext cx="781451" cy="727746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  <a:effectLst>
            <a:glow rad="101600">
              <a:schemeClr val="bg1">
                <a:lumMod val="85000"/>
                <a:alpha val="57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EA90CDDE-C14C-ADA6-14DD-8014F5D611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66EB4D7-64D0-FDAF-D494-46EB433A2141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16DCF59-1002-BDC2-6C56-2E25FCE2DCE5}"/>
              </a:ext>
            </a:extLst>
          </p:cNvPr>
          <p:cNvSpPr txBox="1"/>
          <p:nvPr/>
        </p:nvSpPr>
        <p:spPr>
          <a:xfrm>
            <a:off x="5716243" y="1365069"/>
            <a:ext cx="5969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C000"/>
                </a:solidFill>
              </a:rPr>
              <a:t>Hadron Storage Ring (HSR): </a:t>
            </a:r>
            <a:r>
              <a:rPr lang="en-GB" dirty="0">
                <a:solidFill>
                  <a:prstClr val="black"/>
                </a:solidFill>
              </a:rPr>
              <a:t>storing polarised protons at energies 41-275 GeV.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1E1EC6-5DAB-A13C-2380-01F5451BB70F}"/>
              </a:ext>
            </a:extLst>
          </p:cNvPr>
          <p:cNvSpPr txBox="1"/>
          <p:nvPr/>
        </p:nvSpPr>
        <p:spPr>
          <a:xfrm>
            <a:off x="5716243" y="2136430"/>
            <a:ext cx="5969510" cy="592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0B0F0"/>
                </a:solidFill>
              </a:rPr>
              <a:t>Electron Storage Ring (ESR): </a:t>
            </a:r>
            <a:r>
              <a:rPr lang="en-GB" dirty="0">
                <a:solidFill>
                  <a:prstClr val="black"/>
                </a:solidFill>
              </a:rPr>
              <a:t>storing polarised electrons at energies 5 GeV -18 GeV.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9EA5A1-727C-10D6-AC17-F3DDED8A2E87}"/>
              </a:ext>
            </a:extLst>
          </p:cNvPr>
          <p:cNvSpPr txBox="1"/>
          <p:nvPr/>
        </p:nvSpPr>
        <p:spPr>
          <a:xfrm>
            <a:off x="5716243" y="2906961"/>
            <a:ext cx="5969510" cy="841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chemeClr val="tx2"/>
                </a:solidFill>
              </a:rPr>
              <a:t>Rapid-Cycling Synchrotron (RCS): </a:t>
            </a:r>
            <a:r>
              <a:rPr lang="en-GB" dirty="0">
                <a:solidFill>
                  <a:prstClr val="black"/>
                </a:solidFill>
              </a:rPr>
              <a:t>a pre-injector to accelerate polarised electrons from 200MeV to 5 GeV-18 GeV</a:t>
            </a:r>
            <a:r>
              <a:rPr lang="en-GB" baseline="30000" dirty="0">
                <a:solidFill>
                  <a:prstClr val="black"/>
                </a:solidFill>
              </a:rPr>
              <a:t>4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85D0A357-D062-1E6C-8905-1C2D25F29F5C}"/>
              </a:ext>
            </a:extLst>
          </p:cNvPr>
          <p:cNvSpPr/>
          <p:nvPr/>
        </p:nvSpPr>
        <p:spPr>
          <a:xfrm>
            <a:off x="1764552" y="4270576"/>
            <a:ext cx="911438" cy="902801"/>
          </a:xfrm>
          <a:prstGeom prst="flowChartConnector">
            <a:avLst/>
          </a:prstGeom>
          <a:noFill/>
          <a:ln w="57150">
            <a:solidFill>
              <a:srgbClr val="88A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4AC792C2-67F0-0061-378A-6B15305CEFD2}"/>
              </a:ext>
            </a:extLst>
          </p:cNvPr>
          <p:cNvSpPr/>
          <p:nvPr/>
        </p:nvSpPr>
        <p:spPr>
          <a:xfrm>
            <a:off x="456058" y="3263498"/>
            <a:ext cx="1099699" cy="1073097"/>
          </a:xfrm>
          <a:prstGeom prst="flowChartConnector">
            <a:avLst/>
          </a:prstGeom>
          <a:noFill/>
          <a:ln w="57150">
            <a:solidFill>
              <a:srgbClr val="88A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C83235A-9A71-5D64-74FE-81C5E0ED0ECB}"/>
              </a:ext>
            </a:extLst>
          </p:cNvPr>
          <p:cNvSpPr txBox="1"/>
          <p:nvPr/>
        </p:nvSpPr>
        <p:spPr>
          <a:xfrm>
            <a:off x="2399473" y="5453453"/>
            <a:ext cx="2752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A736"/>
                </a:solidFill>
              </a:rPr>
              <a:t>Two interaction regions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39095EF-2905-547E-793B-496114E62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904647"/>
              </p:ext>
            </p:extLst>
          </p:nvPr>
        </p:nvGraphicFramePr>
        <p:xfrm>
          <a:off x="6530810" y="4141017"/>
          <a:ext cx="491442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7517">
                  <a:extLst>
                    <a:ext uri="{9D8B030D-6E8A-4147-A177-3AD203B41FA5}">
                      <a16:colId xmlns:a16="http://schemas.microsoft.com/office/drawing/2014/main" val="4255786093"/>
                    </a:ext>
                  </a:extLst>
                </a:gridCol>
                <a:gridCol w="1193056">
                  <a:extLst>
                    <a:ext uri="{9D8B030D-6E8A-4147-A177-3AD203B41FA5}">
                      <a16:colId xmlns:a16="http://schemas.microsoft.com/office/drawing/2014/main" val="1364186765"/>
                    </a:ext>
                  </a:extLst>
                </a:gridCol>
                <a:gridCol w="1103856">
                  <a:extLst>
                    <a:ext uri="{9D8B030D-6E8A-4147-A177-3AD203B41FA5}">
                      <a16:colId xmlns:a16="http://schemas.microsoft.com/office/drawing/2014/main" val="3029519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1171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Beam energy [GeV]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275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9002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Beam current [A]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383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Spin polarisation [%]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≥70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244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Luminosity [10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04953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4D08C3-E3A2-3FAF-184A-639E422C10D1}"/>
              </a:ext>
            </a:extLst>
          </p:cNvPr>
          <p:cNvGraphicFramePr>
            <a:graphicFrameLocks noGrp="1"/>
          </p:cNvGraphicFramePr>
          <p:nvPr/>
        </p:nvGraphicFramePr>
        <p:xfrm>
          <a:off x="11995150" y="532765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2191561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05809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0776F024-5871-DFBE-CC4F-E1674F56A469}"/>
              </a:ext>
            </a:extLst>
          </p:cNvPr>
          <p:cNvSpPr txBox="1"/>
          <p:nvPr/>
        </p:nvSpPr>
        <p:spPr>
          <a:xfrm>
            <a:off x="7289461" y="3824207"/>
            <a:ext cx="3397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A7A7A7"/>
                </a:solidFill>
              </a:rPr>
              <a:t>Beam parameters operating at maximum luminosity</a:t>
            </a:r>
            <a:r>
              <a:rPr lang="en-GB" sz="1100" i="1" baseline="30000" dirty="0">
                <a:solidFill>
                  <a:srgbClr val="A7A7A7"/>
                </a:solidFill>
              </a:rPr>
              <a:t>4</a:t>
            </a:r>
            <a:r>
              <a:rPr lang="en-GB" sz="1100" i="1" dirty="0">
                <a:solidFill>
                  <a:srgbClr val="A7A7A7"/>
                </a:solidFill>
              </a:rPr>
              <a:t>.</a:t>
            </a: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DEBF18AD-9487-8BAA-D97B-ED00E3179726}"/>
              </a:ext>
            </a:extLst>
          </p:cNvPr>
          <p:cNvSpPr/>
          <p:nvPr/>
        </p:nvSpPr>
        <p:spPr>
          <a:xfrm>
            <a:off x="2716907" y="1411059"/>
            <a:ext cx="1070313" cy="939001"/>
          </a:xfrm>
          <a:prstGeom prst="flowChartConnector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1EFF707-B111-15BF-2AD1-98C7310577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405" t="35327" r="32049" b="31430"/>
          <a:stretch/>
        </p:blipFill>
        <p:spPr>
          <a:xfrm>
            <a:off x="5784159" y="3964594"/>
            <a:ext cx="1992868" cy="1863927"/>
          </a:xfrm>
          <a:prstGeom prst="rect">
            <a:avLst/>
          </a:prstGeom>
        </p:spPr>
      </p:pic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66BB92E6-50AF-5ACC-17EA-CE95AE80E332}"/>
              </a:ext>
            </a:extLst>
          </p:cNvPr>
          <p:cNvSpPr/>
          <p:nvPr/>
        </p:nvSpPr>
        <p:spPr>
          <a:xfrm>
            <a:off x="5788651" y="4062911"/>
            <a:ext cx="1782634" cy="1667295"/>
          </a:xfrm>
          <a:prstGeom prst="flowChartConnector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58879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42" grpId="0" animBg="1"/>
      <p:bldP spid="43" grpId="0" animBg="1"/>
      <p:bldP spid="44" grpId="0"/>
      <p:bldP spid="24" grpId="0"/>
      <p:bldP spid="24" grpId="1"/>
      <p:bldP spid="25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D231D-A36A-F459-143A-2EE8B2755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9C8BAF7-D7E5-5476-BF17-4AD74CB3CBB0}"/>
              </a:ext>
            </a:extLst>
          </p:cNvPr>
          <p:cNvSpPr txBox="1">
            <a:spLocks/>
          </p:cNvSpPr>
          <p:nvPr/>
        </p:nvSpPr>
        <p:spPr>
          <a:xfrm>
            <a:off x="3283872" y="103606"/>
            <a:ext cx="5236342" cy="5484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Coherent Electron Cooling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356EFC4-4EA6-6434-05AD-7B3783B141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B3A3DF-C446-0A87-30E0-E1DFC1BEB1EC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9929A1D-B30E-9F90-AFA8-6D6A3ED176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140" y="5209408"/>
            <a:ext cx="1914477" cy="680894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2B8A0A98-7498-11D2-C6FC-E01BDB6E46B2}"/>
              </a:ext>
            </a:extLst>
          </p:cNvPr>
          <p:cNvSpPr txBox="1"/>
          <p:nvPr/>
        </p:nvSpPr>
        <p:spPr>
          <a:xfrm>
            <a:off x="-39136" y="6418598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aseline="30000" dirty="0"/>
              <a:t>5</a:t>
            </a:r>
            <a:r>
              <a:rPr lang="en-GB" sz="1050" dirty="0"/>
              <a:t>COHERENT ELECTRON COOLING PHYSICS FOR THE EIC. </a:t>
            </a:r>
            <a:r>
              <a:rPr lang="en-GB" sz="1050" dirty="0" err="1"/>
              <a:t>doi:https</a:t>
            </a:r>
            <a:r>
              <a:rPr lang="en-GB" sz="1050" dirty="0"/>
              <a:t>://doi.org/10.18429/JACoW-IPAC2024-THYD1 </a:t>
            </a:r>
            <a:br>
              <a:rPr lang="en-GB" sz="1050" dirty="0"/>
            </a:br>
            <a:r>
              <a:rPr lang="en-GB" sz="1050" baseline="30000" dirty="0"/>
              <a:t>6</a:t>
            </a:r>
            <a:r>
              <a:rPr lang="en-GB" sz="1050" dirty="0"/>
              <a:t>Ratner, D. (2013). Microbunched Electron Cooling for High-Energy Hadron Beams. Physical Review Letters, 111(8). Bergan, W.F., Mayes, C., Wang, N. and </a:t>
            </a:r>
            <a:r>
              <a:rPr lang="en-GB" sz="1050" dirty="0" err="1"/>
              <a:t>Stupakov</a:t>
            </a:r>
            <a:r>
              <a:rPr lang="en-GB" sz="1050" dirty="0"/>
              <a:t>, G. (2024).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B0EC8D-B9CB-D494-D6AA-D473134D4626}"/>
              </a:ext>
            </a:extLst>
          </p:cNvPr>
          <p:cNvSpPr txBox="1"/>
          <p:nvPr/>
        </p:nvSpPr>
        <p:spPr>
          <a:xfrm>
            <a:off x="229817" y="2577641"/>
            <a:ext cx="139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18 - 275 GeV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676FA2-8A0D-DA24-9243-5DCEFE1FF892}"/>
              </a:ext>
            </a:extLst>
          </p:cNvPr>
          <p:cNvSpPr txBox="1"/>
          <p:nvPr/>
        </p:nvSpPr>
        <p:spPr>
          <a:xfrm>
            <a:off x="229817" y="5688833"/>
            <a:ext cx="139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50 - 150 MeV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EB8BF-96B7-7D46-3719-CA846407ED37}"/>
              </a:ext>
            </a:extLst>
          </p:cNvPr>
          <p:cNvSpPr txBox="1"/>
          <p:nvPr/>
        </p:nvSpPr>
        <p:spPr>
          <a:xfrm>
            <a:off x="776283" y="794121"/>
            <a:ext cx="11031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Heavy ions </a:t>
            </a:r>
            <a:r>
              <a:rPr lang="en-GB" u="sng" dirty="0"/>
              <a:t>do not have an intrinsic damping mechanism </a:t>
            </a:r>
            <a:r>
              <a:rPr lang="en-GB" dirty="0"/>
              <a:t>to counteract emittance growth when subjected to long stores in collider rings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9A3E27-6903-6853-B48E-832C2867F474}"/>
              </a:ext>
            </a:extLst>
          </p:cNvPr>
          <p:cNvSpPr txBox="1"/>
          <p:nvPr/>
        </p:nvSpPr>
        <p:spPr>
          <a:xfrm>
            <a:off x="1158736" y="1397462"/>
            <a:ext cx="987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Emittance growth occurs due to: </a:t>
            </a:r>
            <a:r>
              <a:rPr lang="en-GB" b="1" dirty="0"/>
              <a:t>Intra Beam Scattering → </a:t>
            </a:r>
            <a:r>
              <a:rPr lang="en-GB" b="1" dirty="0">
                <a:solidFill>
                  <a:srgbClr val="C00000"/>
                </a:solidFill>
              </a:rPr>
              <a:t>Degrades 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189CDC7-B399-65CB-3E36-5676757E2AF0}"/>
                  </a:ext>
                </a:extLst>
              </p:cNvPr>
              <p:cNvSpPr txBox="1"/>
              <p:nvPr/>
            </p:nvSpPr>
            <p:spPr>
              <a:xfrm>
                <a:off x="3074728" y="1760903"/>
                <a:ext cx="60425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Vertical emittance grows from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b="1" dirty="0"/>
                  <a:t> to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b="1" dirty="0"/>
                  <a:t> in 2 hours</a:t>
                </a:r>
                <a:r>
                  <a:rPr lang="en-GB" sz="1400" baseline="30000" dirty="0"/>
                  <a:t>5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189CDC7-B399-65CB-3E36-5676757E2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728" y="1760903"/>
                <a:ext cx="6042544" cy="369332"/>
              </a:xfrm>
              <a:prstGeom prst="rect">
                <a:avLst/>
              </a:prstGeom>
              <a:blipFill>
                <a:blip r:embed="rId5"/>
                <a:stretch>
                  <a:fillRect l="-605"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9AD295B-5E24-A7E4-2D2F-3F79AEEF6D8B}"/>
              </a:ext>
            </a:extLst>
          </p:cNvPr>
          <p:cNvSpPr txBox="1"/>
          <p:nvPr/>
        </p:nvSpPr>
        <p:spPr>
          <a:xfrm>
            <a:off x="2724532" y="2124343"/>
            <a:ext cx="6355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External </a:t>
            </a:r>
            <a:r>
              <a:rPr lang="en-GB" b="1" dirty="0"/>
              <a:t>fast cooling mechanism required </a:t>
            </a:r>
            <a:r>
              <a:rPr lang="en-GB" dirty="0"/>
              <a:t>to counteract this</a:t>
            </a:r>
            <a:r>
              <a:rPr lang="en-GB" sz="1400" baseline="30000" dirty="0"/>
              <a:t>6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87C273-1E24-69B8-0693-7DB8666AA1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673"/>
          <a:stretch>
            <a:fillRect/>
          </a:stretch>
        </p:blipFill>
        <p:spPr>
          <a:xfrm>
            <a:off x="701680" y="2420576"/>
            <a:ext cx="2683714" cy="33054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539B0E-A04E-383D-3303-0041A96FC4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6" r="25372"/>
          <a:stretch>
            <a:fillRect/>
          </a:stretch>
        </p:blipFill>
        <p:spPr>
          <a:xfrm>
            <a:off x="3378864" y="2434400"/>
            <a:ext cx="5558119" cy="33054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653307-09AD-B4F5-E69B-E38CEF2C19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7"/>
          <a:stretch>
            <a:fillRect/>
          </a:stretch>
        </p:blipFill>
        <p:spPr>
          <a:xfrm>
            <a:off x="8936983" y="2420576"/>
            <a:ext cx="2808003" cy="33054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B41EB8-7D22-48E5-5725-6B886D7A612F}"/>
              </a:ext>
            </a:extLst>
          </p:cNvPr>
          <p:cNvSpPr txBox="1"/>
          <p:nvPr/>
        </p:nvSpPr>
        <p:spPr>
          <a:xfrm>
            <a:off x="11779623" y="6526319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BF0586-EA95-45A3-3D69-F22C18FE0996}"/>
              </a:ext>
            </a:extLst>
          </p:cNvPr>
          <p:cNvSpPr txBox="1"/>
          <p:nvPr/>
        </p:nvSpPr>
        <p:spPr>
          <a:xfrm>
            <a:off x="7522598" y="439402"/>
            <a:ext cx="240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A future upgrade</a:t>
            </a:r>
          </a:p>
        </p:txBody>
      </p:sp>
    </p:spTree>
    <p:extLst>
      <p:ext uri="{BB962C8B-B14F-4D97-AF65-F5344CB8AC3E}">
        <p14:creationId xmlns:p14="http://schemas.microsoft.com/office/powerpoint/2010/main" val="170322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C6DF8-EFA3-9C40-C570-B736204F2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6F04CF-A868-8530-68BB-547D76849BD0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805CB3-56F6-AC9F-3C5F-FA4E24E09375}"/>
              </a:ext>
            </a:extLst>
          </p:cNvPr>
          <p:cNvSpPr/>
          <p:nvPr/>
        </p:nvSpPr>
        <p:spPr>
          <a:xfrm>
            <a:off x="527381" y="1438275"/>
            <a:ext cx="113047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55BBFE-8D4B-F217-3F01-CB24930658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00" t="22222" r="12187" b="11474"/>
          <a:stretch/>
        </p:blipFill>
        <p:spPr>
          <a:xfrm>
            <a:off x="268928" y="347040"/>
            <a:ext cx="11864366" cy="5875350"/>
          </a:xfrm>
          <a:prstGeom prst="rect">
            <a:avLst/>
          </a:prstGeom>
        </p:spPr>
      </p:pic>
      <p:sp>
        <p:nvSpPr>
          <p:cNvPr id="11" name="Title 6">
            <a:extLst>
              <a:ext uri="{FF2B5EF4-FFF2-40B4-BE49-F238E27FC236}">
                <a16:creationId xmlns:a16="http://schemas.microsoft.com/office/drawing/2014/main" id="{DFFACE0B-D828-9307-832F-AE3502F91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17200" y="-397375"/>
            <a:ext cx="5213466" cy="1152128"/>
          </a:xfrm>
        </p:spPr>
        <p:txBody>
          <a:bodyPr>
            <a:normAutofit/>
          </a:bodyPr>
          <a:lstStyle/>
          <a:p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at the EIC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95909D-0D29-6602-7BAF-91C9E47A52A9}"/>
              </a:ext>
            </a:extLst>
          </p:cNvPr>
          <p:cNvSpPr txBox="1"/>
          <p:nvPr/>
        </p:nvSpPr>
        <p:spPr>
          <a:xfrm>
            <a:off x="134301" y="851216"/>
            <a:ext cx="282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Latest schematic – 2022</a:t>
            </a:r>
            <a:r>
              <a:rPr lang="en-GB" b="1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F23DF6-D34F-4B6A-9DCA-79966CA09E10}"/>
              </a:ext>
            </a:extLst>
          </p:cNvPr>
          <p:cNvSpPr txBox="1"/>
          <p:nvPr/>
        </p:nvSpPr>
        <p:spPr>
          <a:xfrm>
            <a:off x="0" y="6580894"/>
            <a:ext cx="121914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baseline="30000" dirty="0">
                <a:effectLst/>
              </a:rPr>
              <a:t>7</a:t>
            </a:r>
            <a:r>
              <a:rPr lang="en-GB" sz="1050" b="0" dirty="0">
                <a:effectLst/>
              </a:rPr>
              <a:t>Wang, E, W Bergan, F Willeke, S Benson, K Deitrick, Thomas Jefferson, C Mayes, D Douglas, C Gulliford, and N Taylor. n.d. “ELECTRON ION COLLIDER STRONG HADRON COOLING INJECTOR and ERL.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85C92-941E-B87C-4F41-F4ECF1474BEF}"/>
              </a:ext>
            </a:extLst>
          </p:cNvPr>
          <p:cNvSpPr txBox="1"/>
          <p:nvPr/>
        </p:nvSpPr>
        <p:spPr>
          <a:xfrm>
            <a:off x="3744672" y="1511865"/>
            <a:ext cx="32542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Two stage amplification with chicanes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4EECA6-EA21-5880-F84B-92A788C6F18E}"/>
              </a:ext>
            </a:extLst>
          </p:cNvPr>
          <p:cNvSpPr txBox="1"/>
          <p:nvPr/>
        </p:nvSpPr>
        <p:spPr>
          <a:xfrm rot="20047985">
            <a:off x="1901184" y="2007351"/>
            <a:ext cx="7049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Kicker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7ACB61A-6E26-3972-8C99-E710DE80635C}"/>
              </a:ext>
            </a:extLst>
          </p:cNvPr>
          <p:cNvSpPr txBox="1"/>
          <p:nvPr/>
        </p:nvSpPr>
        <p:spPr>
          <a:xfrm rot="1496174">
            <a:off x="7872559" y="2029663"/>
            <a:ext cx="10643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Modulator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3988D8C-7A1A-5B9E-C6D3-8F4F8B78EBBE}"/>
              </a:ext>
            </a:extLst>
          </p:cNvPr>
          <p:cNvSpPr txBox="1"/>
          <p:nvPr/>
        </p:nvSpPr>
        <p:spPr>
          <a:xfrm>
            <a:off x="4646326" y="399395"/>
            <a:ext cx="149540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Hadron Chicane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2AACCED-9934-50B4-D774-84F2BDB2F910}"/>
              </a:ext>
            </a:extLst>
          </p:cNvPr>
          <p:cNvSpPr txBox="1"/>
          <p:nvPr/>
        </p:nvSpPr>
        <p:spPr>
          <a:xfrm>
            <a:off x="4455459" y="2813586"/>
            <a:ext cx="21687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FF"/>
                </a:solidFill>
              </a:rPr>
              <a:t>e</a:t>
            </a:r>
            <a:r>
              <a:rPr lang="en-GB" sz="1400" b="1" baseline="30000" dirty="0">
                <a:solidFill>
                  <a:srgbClr val="0000FF"/>
                </a:solidFill>
              </a:rPr>
              <a:t>-</a:t>
            </a:r>
            <a:r>
              <a:rPr lang="en-GB" sz="1400" b="1" dirty="0">
                <a:solidFill>
                  <a:srgbClr val="0000FF"/>
                </a:solidFill>
              </a:rPr>
              <a:t> </a:t>
            </a:r>
            <a:r>
              <a:rPr lang="en-GB" sz="1400" b="1" dirty="0"/>
              <a:t>to ERL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95AC8DE-CCF8-2463-31C3-FBC686B58D29}"/>
              </a:ext>
            </a:extLst>
          </p:cNvPr>
          <p:cNvSpPr txBox="1"/>
          <p:nvPr/>
        </p:nvSpPr>
        <p:spPr>
          <a:xfrm rot="20232391">
            <a:off x="618749" y="2027616"/>
            <a:ext cx="1402575" cy="3178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151712C-BC6A-7616-125B-2336A60A6008}"/>
              </a:ext>
            </a:extLst>
          </p:cNvPr>
          <p:cNvSpPr txBox="1"/>
          <p:nvPr/>
        </p:nvSpPr>
        <p:spPr>
          <a:xfrm rot="1496174">
            <a:off x="9916238" y="1993919"/>
            <a:ext cx="5036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P</a:t>
            </a:r>
            <a:r>
              <a:rPr lang="en-GB" sz="1400" b="1" baseline="30000" dirty="0">
                <a:solidFill>
                  <a:srgbClr val="FF0000"/>
                </a:solidFill>
              </a:rPr>
              <a:t>+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FB7251-0F7D-2E97-824F-8BFC401F8FB0}"/>
              </a:ext>
            </a:extLst>
          </p:cNvPr>
          <p:cNvSpPr txBox="1"/>
          <p:nvPr/>
        </p:nvSpPr>
        <p:spPr>
          <a:xfrm rot="20110283">
            <a:off x="828054" y="2032630"/>
            <a:ext cx="9646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p</a:t>
            </a:r>
            <a:r>
              <a:rPr lang="en-GB" sz="1400" b="1" baseline="30000" dirty="0">
                <a:solidFill>
                  <a:srgbClr val="FF0000"/>
                </a:solidFill>
              </a:rPr>
              <a:t>+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/>
              <a:t>to HSR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71F094-6707-7075-E4C6-79CDE348EA4A}"/>
              </a:ext>
            </a:extLst>
          </p:cNvPr>
          <p:cNvCxnSpPr>
            <a:cxnSpLocks/>
          </p:cNvCxnSpPr>
          <p:nvPr/>
        </p:nvCxnSpPr>
        <p:spPr>
          <a:xfrm>
            <a:off x="5611906" y="2906123"/>
            <a:ext cx="2496763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CA86DC8-8ECA-8C43-1243-6F36A26280C8}"/>
              </a:ext>
            </a:extLst>
          </p:cNvPr>
          <p:cNvCxnSpPr/>
          <p:nvPr/>
        </p:nvCxnSpPr>
        <p:spPr>
          <a:xfrm flipH="1">
            <a:off x="1643974" y="803002"/>
            <a:ext cx="2605435" cy="12121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580A5C9-49AA-B5F7-FB67-5441A205F832}"/>
              </a:ext>
            </a:extLst>
          </p:cNvPr>
          <p:cNvCxnSpPr/>
          <p:nvPr/>
        </p:nvCxnSpPr>
        <p:spPr>
          <a:xfrm flipH="1">
            <a:off x="1682019" y="847086"/>
            <a:ext cx="2605435" cy="121211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3841B09-9A68-7B0A-18FC-A4C6D5EBF3BB}"/>
              </a:ext>
            </a:extLst>
          </p:cNvPr>
          <p:cNvCxnSpPr>
            <a:cxnSpLocks/>
          </p:cNvCxnSpPr>
          <p:nvPr/>
        </p:nvCxnSpPr>
        <p:spPr>
          <a:xfrm flipH="1" flipV="1">
            <a:off x="7157344" y="1035882"/>
            <a:ext cx="2720115" cy="124162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1230AF-0CCE-C517-5DA9-618E97AFFF16}"/>
              </a:ext>
            </a:extLst>
          </p:cNvPr>
          <p:cNvCxnSpPr>
            <a:cxnSpLocks/>
          </p:cNvCxnSpPr>
          <p:nvPr/>
        </p:nvCxnSpPr>
        <p:spPr>
          <a:xfrm flipH="1" flipV="1">
            <a:off x="7085219" y="1059307"/>
            <a:ext cx="2720115" cy="12416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551F4223-3F2E-D340-57D8-C96FCA65E307}"/>
              </a:ext>
            </a:extLst>
          </p:cNvPr>
          <p:cNvSpPr/>
          <p:nvPr/>
        </p:nvSpPr>
        <p:spPr>
          <a:xfrm>
            <a:off x="4752517" y="669145"/>
            <a:ext cx="1442631" cy="171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B2B1835-58A3-451D-C681-8B2D8AA38926}"/>
              </a:ext>
            </a:extLst>
          </p:cNvPr>
          <p:cNvCxnSpPr>
            <a:cxnSpLocks/>
          </p:cNvCxnSpPr>
          <p:nvPr/>
        </p:nvCxnSpPr>
        <p:spPr>
          <a:xfrm flipH="1">
            <a:off x="4752517" y="760789"/>
            <a:ext cx="11821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71E1DF5-7A16-8BCD-A9BB-434037E9FFFE}"/>
              </a:ext>
            </a:extLst>
          </p:cNvPr>
          <p:cNvSpPr/>
          <p:nvPr/>
        </p:nvSpPr>
        <p:spPr>
          <a:xfrm>
            <a:off x="4756826" y="1079770"/>
            <a:ext cx="1442631" cy="128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E1972FB-F8F1-445E-746E-983300AB94D6}"/>
              </a:ext>
            </a:extLst>
          </p:cNvPr>
          <p:cNvCxnSpPr/>
          <p:nvPr/>
        </p:nvCxnSpPr>
        <p:spPr>
          <a:xfrm flipH="1">
            <a:off x="4550432" y="1079770"/>
            <a:ext cx="1846800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6E60036-7421-8EEF-C8EA-CE68169A8D09}"/>
              </a:ext>
            </a:extLst>
          </p:cNvPr>
          <p:cNvCxnSpPr>
            <a:cxnSpLocks/>
          </p:cNvCxnSpPr>
          <p:nvPr/>
        </p:nvCxnSpPr>
        <p:spPr>
          <a:xfrm flipH="1">
            <a:off x="199430" y="2379876"/>
            <a:ext cx="727583" cy="3371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94FF4A11-3D04-2398-0784-8A383EE667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110A1B7-5975-E1D3-2F4C-72A765362DB0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10918224" y="489825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2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7A509-610A-9633-6E5D-E31705735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FEB28-66B4-50BD-24D6-3E24E0C9114E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16AD32-B446-5A31-7C2E-F5C8FEF73F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641" t="44515" r="12187" b="11475"/>
          <a:stretch>
            <a:fillRect/>
          </a:stretch>
        </p:blipFill>
        <p:spPr>
          <a:xfrm>
            <a:off x="182000" y="754753"/>
            <a:ext cx="11827445" cy="42948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A8D934-E6DE-2AC4-82CB-AC9F68BC0A59}"/>
              </a:ext>
            </a:extLst>
          </p:cNvPr>
          <p:cNvSpPr txBox="1"/>
          <p:nvPr/>
        </p:nvSpPr>
        <p:spPr>
          <a:xfrm>
            <a:off x="0" y="6543506"/>
            <a:ext cx="11923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baseline="30000" dirty="0">
                <a:effectLst/>
              </a:rPr>
              <a:t>7</a:t>
            </a:r>
            <a:r>
              <a:rPr lang="en-GB" sz="1050" b="0" dirty="0">
                <a:effectLst/>
              </a:rPr>
              <a:t>Wang, E, W Bergan, F Willeke, S Benson, K Deitrick, Thomas Jefferson, C Mayes, D Douglas, C Gulliford, and N Taylor. n.d. “ELECTRON ION COLLIDER STRONG HADRON COOLING INJECTOR and ERL.</a:t>
            </a:r>
            <a:endParaRPr lang="en-GB" sz="10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0F6F02-A514-C1F1-D7EC-B2C85B1F4112}"/>
              </a:ext>
            </a:extLst>
          </p:cNvPr>
          <p:cNvSpPr txBox="1"/>
          <p:nvPr/>
        </p:nvSpPr>
        <p:spPr>
          <a:xfrm rot="20232391">
            <a:off x="618749" y="2027616"/>
            <a:ext cx="1402575" cy="3178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F977AC-24DE-9A9C-35B6-8A47D8800E1E}"/>
              </a:ext>
            </a:extLst>
          </p:cNvPr>
          <p:cNvSpPr/>
          <p:nvPr/>
        </p:nvSpPr>
        <p:spPr>
          <a:xfrm>
            <a:off x="4852345" y="544272"/>
            <a:ext cx="1442631" cy="171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A1A2CF7-3FD2-569C-6891-A87B8C36BC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6046463-4464-8F92-5347-6AF22D0E39E3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10918224" y="489825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eft Bracket 11">
            <a:extLst>
              <a:ext uri="{FF2B5EF4-FFF2-40B4-BE49-F238E27FC236}">
                <a16:creationId xmlns:a16="http://schemas.microsoft.com/office/drawing/2014/main" id="{AB85CCB5-9B3E-6D30-B193-54B42906FFB9}"/>
              </a:ext>
            </a:extLst>
          </p:cNvPr>
          <p:cNvSpPr/>
          <p:nvPr/>
        </p:nvSpPr>
        <p:spPr>
          <a:xfrm rot="16200000">
            <a:off x="5374625" y="3804993"/>
            <a:ext cx="299643" cy="1142557"/>
          </a:xfrm>
          <a:prstGeom prst="leftBracket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3D348E-C81D-CD9B-31BF-1774BDE0EAB3}"/>
              </a:ext>
            </a:extLst>
          </p:cNvPr>
          <p:cNvSpPr/>
          <p:nvPr/>
        </p:nvSpPr>
        <p:spPr>
          <a:xfrm>
            <a:off x="182000" y="612989"/>
            <a:ext cx="8665679" cy="2398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0D4512-763F-D7A1-8FB4-6833B201DC5D}"/>
              </a:ext>
            </a:extLst>
          </p:cNvPr>
          <p:cNvSpPr/>
          <p:nvPr/>
        </p:nvSpPr>
        <p:spPr>
          <a:xfrm>
            <a:off x="561588" y="784205"/>
            <a:ext cx="8525435" cy="2013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52FBC6-1DB2-E13E-AC19-B0056B6F2D42}"/>
              </a:ext>
            </a:extLst>
          </p:cNvPr>
          <p:cNvSpPr/>
          <p:nvPr/>
        </p:nvSpPr>
        <p:spPr>
          <a:xfrm rot="19793296">
            <a:off x="6639492" y="778907"/>
            <a:ext cx="3296466" cy="839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491A8141-D6BB-FF67-1659-AEB6097C0C1C}"/>
              </a:ext>
            </a:extLst>
          </p:cNvPr>
          <p:cNvSpPr/>
          <p:nvPr/>
        </p:nvSpPr>
        <p:spPr>
          <a:xfrm rot="16200000">
            <a:off x="7159605" y="3804002"/>
            <a:ext cx="299643" cy="1160017"/>
          </a:xfrm>
          <a:prstGeom prst="leftBracket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085F85-6885-9BAC-6FE6-64D136369BA0}"/>
              </a:ext>
            </a:extLst>
          </p:cNvPr>
          <p:cNvSpPr txBox="1"/>
          <p:nvPr/>
        </p:nvSpPr>
        <p:spPr>
          <a:xfrm>
            <a:off x="5249489" y="1045282"/>
            <a:ext cx="2447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Primary electron cooler accelerating cavities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E287329-B190-F64C-9ADC-B7F37B03A8A6}"/>
              </a:ext>
            </a:extLst>
          </p:cNvPr>
          <p:cNvCxnSpPr/>
          <p:nvPr/>
        </p:nvCxnSpPr>
        <p:spPr>
          <a:xfrm flipH="1">
            <a:off x="5540434" y="1990165"/>
            <a:ext cx="654178" cy="151503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7F9EA5D-1199-C44B-445B-3530AAE6C7F7}"/>
              </a:ext>
            </a:extLst>
          </p:cNvPr>
          <p:cNvCxnSpPr>
            <a:cxnSpLocks/>
            <a:stCxn id="6" idx="1"/>
          </p:cNvCxnSpPr>
          <p:nvPr/>
        </p:nvCxnSpPr>
        <p:spPr>
          <a:xfrm>
            <a:off x="6861923" y="2025499"/>
            <a:ext cx="438227" cy="141933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3BF7CE3-FB0C-8B68-D00E-281F23B09977}"/>
              </a:ext>
            </a:extLst>
          </p:cNvPr>
          <p:cNvSpPr txBox="1"/>
          <p:nvPr/>
        </p:nvSpPr>
        <p:spPr>
          <a:xfrm>
            <a:off x="5525481" y="5425306"/>
            <a:ext cx="189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Third harmonic cavities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5203536-707B-2387-0E96-B24475920FBA}"/>
              </a:ext>
            </a:extLst>
          </p:cNvPr>
          <p:cNvCxnSpPr>
            <a:cxnSpLocks/>
          </p:cNvCxnSpPr>
          <p:nvPr/>
        </p:nvCxnSpPr>
        <p:spPr>
          <a:xfrm flipV="1">
            <a:off x="6421301" y="4468044"/>
            <a:ext cx="0" cy="957262"/>
          </a:xfrm>
          <a:prstGeom prst="straightConnector1">
            <a:avLst/>
          </a:prstGeom>
          <a:ln w="57150">
            <a:solidFill>
              <a:srgbClr val="00FCF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B688B622-A8F4-2C37-5223-67C785AD8469}"/>
              </a:ext>
            </a:extLst>
          </p:cNvPr>
          <p:cNvSpPr/>
          <p:nvPr/>
        </p:nvSpPr>
        <p:spPr>
          <a:xfrm>
            <a:off x="6075240" y="3444830"/>
            <a:ext cx="654178" cy="885901"/>
          </a:xfrm>
          <a:prstGeom prst="ellipse">
            <a:avLst/>
          </a:prstGeom>
          <a:noFill/>
          <a:ln w="76200">
            <a:solidFill>
              <a:srgbClr val="00FCF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E5485E7C-9229-AEA4-4101-59A54FA62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17200" y="-397375"/>
            <a:ext cx="5213466" cy="1152128"/>
          </a:xfrm>
        </p:spPr>
        <p:txBody>
          <a:bodyPr>
            <a:normAutofit/>
          </a:bodyPr>
          <a:lstStyle/>
          <a:p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at the EIC</a:t>
            </a:r>
          </a:p>
        </p:txBody>
      </p:sp>
    </p:spTree>
    <p:extLst>
      <p:ext uri="{BB962C8B-B14F-4D97-AF65-F5344CB8AC3E}">
        <p14:creationId xmlns:p14="http://schemas.microsoft.com/office/powerpoint/2010/main" val="3012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D5603-6BD2-2E9E-546C-D921CFEAD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4CADD8-3842-8203-3BAB-141A4B40B31C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D278D8-D457-8E98-7A67-D246711B4A00}"/>
              </a:ext>
            </a:extLst>
          </p:cNvPr>
          <p:cNvSpPr txBox="1"/>
          <p:nvPr/>
        </p:nvSpPr>
        <p:spPr>
          <a:xfrm rot="20232391">
            <a:off x="618749" y="2027616"/>
            <a:ext cx="1402575" cy="3178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2D7790-AD3F-CA0A-88C1-20ADE06FB237}"/>
              </a:ext>
            </a:extLst>
          </p:cNvPr>
          <p:cNvSpPr/>
          <p:nvPr/>
        </p:nvSpPr>
        <p:spPr>
          <a:xfrm>
            <a:off x="4852345" y="544272"/>
            <a:ext cx="1442631" cy="171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08ED966-A47B-E64E-9ACE-66560F9226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96D4F6B-CC1E-DC17-93F8-BE415F62C7EC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868" y="24513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6">
            <a:extLst>
              <a:ext uri="{FF2B5EF4-FFF2-40B4-BE49-F238E27FC236}">
                <a16:creationId xmlns:a16="http://schemas.microsoft.com/office/drawing/2014/main" id="{1201834D-1D65-02AA-B478-51E166C01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120" y="6840"/>
            <a:ext cx="7225553" cy="918464"/>
          </a:xfrm>
        </p:spPr>
        <p:txBody>
          <a:bodyPr anchor="ctr">
            <a:normAutofit/>
          </a:bodyPr>
          <a:lstStyle/>
          <a:p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Recovery Linacs &amp; BBU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F708CA-15D6-5A28-39FD-481DAC75F3AC}"/>
                  </a:ext>
                </a:extLst>
              </p:cNvPr>
              <p:cNvSpPr txBox="1"/>
              <p:nvPr/>
            </p:nvSpPr>
            <p:spPr>
              <a:xfrm>
                <a:off x="362003" y="1200910"/>
                <a:ext cx="45620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GB" sz="1600" dirty="0"/>
                  <a:t>Beam accelerated by SRF cavities</a:t>
                </a:r>
              </a:p>
              <a:p>
                <a:pPr marL="342900" indent="-342900">
                  <a:buAutoNum type="arabicPeriod"/>
                </a:pPr>
                <a:endParaRPr lang="en-GB" sz="1600" dirty="0"/>
              </a:p>
              <a:p>
                <a:r>
                  <a:rPr lang="en-GB" sz="1600" dirty="0"/>
                  <a:t>2. After use, beam is recirculated back to cavities with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600" dirty="0"/>
                  <a:t> phase difference</a:t>
                </a:r>
              </a:p>
              <a:p>
                <a:endParaRPr lang="en-GB" sz="1600" dirty="0"/>
              </a:p>
              <a:p>
                <a:r>
                  <a:rPr lang="en-GB" sz="1600" dirty="0"/>
                  <a:t>3. Beam is decelerated, returning its energy back to cavities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F708CA-15D6-5A28-39FD-481DAC75F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03" y="1200910"/>
                <a:ext cx="4562060" cy="1815882"/>
              </a:xfrm>
              <a:prstGeom prst="rect">
                <a:avLst/>
              </a:prstGeom>
              <a:blipFill>
                <a:blip r:embed="rId4"/>
                <a:stretch>
                  <a:fillRect l="-668" t="-1007" b="-3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C2BD68A-71E7-CA5C-F49A-7F342F1BBD58}"/>
              </a:ext>
            </a:extLst>
          </p:cNvPr>
          <p:cNvSpPr txBox="1"/>
          <p:nvPr/>
        </p:nvSpPr>
        <p:spPr>
          <a:xfrm>
            <a:off x="7178869" y="4315977"/>
            <a:ext cx="442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Limits maximum operable beam current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Compromises complete energy recovery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E70BB8-2958-B41A-CC9F-BF33F7FF2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050" y="648998"/>
            <a:ext cx="5222665" cy="331419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6A8839F-AD57-6232-25C0-A4BD3EE94DC4}"/>
              </a:ext>
            </a:extLst>
          </p:cNvPr>
          <p:cNvSpPr txBox="1"/>
          <p:nvPr/>
        </p:nvSpPr>
        <p:spPr>
          <a:xfrm>
            <a:off x="218568" y="828108"/>
            <a:ext cx="168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ERL operation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699988-1B10-14D6-F2C4-6A7366236425}"/>
              </a:ext>
            </a:extLst>
          </p:cNvPr>
          <p:cNvSpPr txBox="1"/>
          <p:nvPr/>
        </p:nvSpPr>
        <p:spPr>
          <a:xfrm>
            <a:off x="1647744" y="3107003"/>
            <a:ext cx="31139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Break Up Instability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88F358-F3D3-7A37-0E2C-20211065BAAB}"/>
              </a:ext>
            </a:extLst>
          </p:cNvPr>
          <p:cNvSpPr txBox="1"/>
          <p:nvPr/>
        </p:nvSpPr>
        <p:spPr>
          <a:xfrm>
            <a:off x="218567" y="3712533"/>
            <a:ext cx="1340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Bunch enters cavity off axis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2525FF-54C7-8F1A-D73F-BD4CA0152C88}"/>
              </a:ext>
            </a:extLst>
          </p:cNvPr>
          <p:cNvSpPr txBox="1"/>
          <p:nvPr/>
        </p:nvSpPr>
        <p:spPr>
          <a:xfrm>
            <a:off x="2395646" y="3718628"/>
            <a:ext cx="14763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Deflecting </a:t>
            </a:r>
            <a:r>
              <a:rPr lang="en-GB" sz="1500" u="sng" dirty="0"/>
              <a:t>HOM is excited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D28C03-ECCC-6832-ABDC-E96BD2318BBD}"/>
              </a:ext>
            </a:extLst>
          </p:cNvPr>
          <p:cNvSpPr txBox="1"/>
          <p:nvPr/>
        </p:nvSpPr>
        <p:spPr>
          <a:xfrm>
            <a:off x="4848048" y="3712533"/>
            <a:ext cx="15437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Bunch experiences </a:t>
            </a:r>
            <a:r>
              <a:rPr lang="en-GB" sz="1500" u="sng" dirty="0"/>
              <a:t>transverse kick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DCD18E-6726-9F6C-B855-F5C1DCA766BE}"/>
              </a:ext>
            </a:extLst>
          </p:cNvPr>
          <p:cNvSpPr txBox="1"/>
          <p:nvPr/>
        </p:nvSpPr>
        <p:spPr>
          <a:xfrm>
            <a:off x="4761675" y="5402500"/>
            <a:ext cx="16239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Bunch </a:t>
            </a:r>
            <a:r>
              <a:rPr lang="en-GB" sz="1500" u="sng" dirty="0"/>
              <a:t>returns to cavity with larger transverse offset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51461D-1A86-A16C-FEFD-B336977434E9}"/>
              </a:ext>
            </a:extLst>
          </p:cNvPr>
          <p:cNvSpPr txBox="1"/>
          <p:nvPr/>
        </p:nvSpPr>
        <p:spPr>
          <a:xfrm>
            <a:off x="2321851" y="5410140"/>
            <a:ext cx="16239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Bunch receives </a:t>
            </a:r>
            <a:r>
              <a:rPr lang="en-GB" sz="1500" u="sng" dirty="0"/>
              <a:t>another transverse kick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078ABD4-4DEA-060B-C73A-28430C410042}"/>
              </a:ext>
            </a:extLst>
          </p:cNvPr>
          <p:cNvSpPr txBox="1"/>
          <p:nvPr/>
        </p:nvSpPr>
        <p:spPr>
          <a:xfrm>
            <a:off x="30123" y="5349450"/>
            <a:ext cx="17039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Bunch decelerated, </a:t>
            </a:r>
            <a:r>
              <a:rPr lang="en-GB" sz="1500" u="sng" dirty="0"/>
              <a:t>HOM energy grows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D8DC2E4-9AC2-375A-36A2-40A6D5F78AF4}"/>
              </a:ext>
            </a:extLst>
          </p:cNvPr>
          <p:cNvCxnSpPr>
            <a:cxnSpLocks/>
          </p:cNvCxnSpPr>
          <p:nvPr/>
        </p:nvCxnSpPr>
        <p:spPr>
          <a:xfrm flipV="1">
            <a:off x="1719070" y="4048687"/>
            <a:ext cx="673106" cy="53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24AA32A-C1E4-2576-23A4-C8AC1E5F6245}"/>
              </a:ext>
            </a:extLst>
          </p:cNvPr>
          <p:cNvCxnSpPr>
            <a:cxnSpLocks/>
          </p:cNvCxnSpPr>
          <p:nvPr/>
        </p:nvCxnSpPr>
        <p:spPr>
          <a:xfrm>
            <a:off x="4061012" y="4011016"/>
            <a:ext cx="787036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7B6998D-A274-803A-D381-D6E21F40DEB9}"/>
              </a:ext>
            </a:extLst>
          </p:cNvPr>
          <p:cNvCxnSpPr>
            <a:cxnSpLocks/>
          </p:cNvCxnSpPr>
          <p:nvPr/>
        </p:nvCxnSpPr>
        <p:spPr>
          <a:xfrm>
            <a:off x="5619940" y="4571949"/>
            <a:ext cx="0" cy="6818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E652812-2AD9-3EAE-731A-C9DED7185804}"/>
              </a:ext>
            </a:extLst>
          </p:cNvPr>
          <p:cNvCxnSpPr>
            <a:cxnSpLocks/>
            <a:endCxn id="32" idx="3"/>
          </p:cNvCxnSpPr>
          <p:nvPr/>
        </p:nvCxnSpPr>
        <p:spPr>
          <a:xfrm flipH="1">
            <a:off x="3945819" y="5802555"/>
            <a:ext cx="742062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A1DA61C-5554-2C6E-B5FC-EFFAD3C5C0E4}"/>
              </a:ext>
            </a:extLst>
          </p:cNvPr>
          <p:cNvCxnSpPr>
            <a:cxnSpLocks/>
          </p:cNvCxnSpPr>
          <p:nvPr/>
        </p:nvCxnSpPr>
        <p:spPr>
          <a:xfrm flipH="1">
            <a:off x="1719070" y="5794915"/>
            <a:ext cx="618099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29B33CD-64AE-905B-07A0-B12ACFD7E646}"/>
              </a:ext>
            </a:extLst>
          </p:cNvPr>
          <p:cNvCxnSpPr>
            <a:cxnSpLocks/>
          </p:cNvCxnSpPr>
          <p:nvPr/>
        </p:nvCxnSpPr>
        <p:spPr>
          <a:xfrm flipV="1">
            <a:off x="888152" y="4540255"/>
            <a:ext cx="0" cy="6818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16158B9-9802-BC0F-BB56-8D1E9D5F548A}"/>
              </a:ext>
            </a:extLst>
          </p:cNvPr>
          <p:cNvSpPr txBox="1"/>
          <p:nvPr/>
        </p:nvSpPr>
        <p:spPr>
          <a:xfrm>
            <a:off x="1982873" y="4668244"/>
            <a:ext cx="272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Positive feedback loop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A9335B9-2DD8-0E33-D6EF-FCB99B069746}"/>
              </a:ext>
            </a:extLst>
          </p:cNvPr>
          <p:cNvSpPr txBox="1"/>
          <p:nvPr/>
        </p:nvSpPr>
        <p:spPr>
          <a:xfrm>
            <a:off x="6973379" y="5741865"/>
            <a:ext cx="453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</a:rPr>
              <a:t>Deflecting modes must be sufficiently damped</a:t>
            </a:r>
          </a:p>
        </p:txBody>
      </p:sp>
    </p:spTree>
    <p:extLst>
      <p:ext uri="{BB962C8B-B14F-4D97-AF65-F5344CB8AC3E}">
        <p14:creationId xmlns:p14="http://schemas.microsoft.com/office/powerpoint/2010/main" val="272957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28" grpId="0"/>
      <p:bldP spid="29" grpId="0"/>
      <p:bldP spid="30" grpId="0"/>
      <p:bldP spid="31" grpId="0"/>
      <p:bldP spid="32" grpId="0"/>
      <p:bldP spid="35" grpId="0"/>
      <p:bldP spid="67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ACDFD-8540-B01B-C75C-F6074BD9D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795A1C67-339C-7C6F-04E2-67AD7FF8E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155" y="2559134"/>
            <a:ext cx="6067280" cy="361949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590CCBE-CF85-0823-A7D2-8A4539FFE4BD}"/>
              </a:ext>
            </a:extLst>
          </p:cNvPr>
          <p:cNvSpPr/>
          <p:nvPr/>
        </p:nvSpPr>
        <p:spPr>
          <a:xfrm>
            <a:off x="0" y="6430775"/>
            <a:ext cx="12192000" cy="47442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50" baseline="30000" dirty="0">
                <a:solidFill>
                  <a:schemeClr val="tx1"/>
                </a:solidFill>
              </a:rPr>
              <a:t>8</a:t>
            </a:r>
            <a:r>
              <a:rPr lang="en-GB" sz="1050" dirty="0">
                <a:solidFill>
                  <a:schemeClr val="tx1"/>
                </a:solidFill>
              </a:rPr>
              <a:t>Byrd, J.M., Baptiste, K., De Santis, S., Kosta, S., Lo, C.C., Plate, D., Rimmer, R.A. and Franks, M. (2000). Design of a higher harmonic RF system for the Advanced Light Source. Nuclear Instruments and Methods in Physics Research Section A: Accelerators, Spectrometers, Detectors and Associated Equipment, [online] 439(1), pp.15–25. </a:t>
            </a:r>
            <a:r>
              <a:rPr lang="en-GB" sz="1050" dirty="0" err="1">
                <a:solidFill>
                  <a:schemeClr val="tx1"/>
                </a:solidFill>
              </a:rPr>
              <a:t>doi:https</a:t>
            </a:r>
            <a:r>
              <a:rPr lang="en-GB" sz="1050" dirty="0">
                <a:solidFill>
                  <a:schemeClr val="tx1"/>
                </a:solidFill>
              </a:rPr>
              <a:t>://doi.org/10.1016/s0168-9002(99)00892-x.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90ADBD-B731-1735-6353-866117317E12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7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A6309F-AE3B-89B6-89E8-E4055648E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7004" y="-70250"/>
            <a:ext cx="7249166" cy="747172"/>
          </a:xfrm>
        </p:spPr>
        <p:txBody>
          <a:bodyPr>
            <a:normAutofit fontScale="90000"/>
          </a:bodyPr>
          <a:lstStyle/>
          <a:p>
            <a:pPr algn="l"/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for Third Harmonic Cavities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253D39F-4857-45A8-E5F4-59D754B0F8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FE27187-D3A7-0278-DBAD-3DD8B755395A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814A18-214C-7370-0197-EC2FBAB11991}"/>
                  </a:ext>
                </a:extLst>
              </p:cNvPr>
              <p:cNvSpPr txBox="1"/>
              <p:nvPr/>
            </p:nvSpPr>
            <p:spPr>
              <a:xfrm>
                <a:off x="10681288" y="969161"/>
                <a:ext cx="1404295" cy="42178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814A18-214C-7370-0197-EC2FBAB11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1288" y="969161"/>
                <a:ext cx="1404295" cy="421782"/>
              </a:xfrm>
              <a:prstGeom prst="rect">
                <a:avLst/>
              </a:prstGeom>
              <a:blipFill>
                <a:blip r:embed="rId5"/>
                <a:stretch>
                  <a:fillRect l="-4274" b="-6944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6C0BE8-8C9B-B32A-4042-AB4B51F32CBD}"/>
                  </a:ext>
                </a:extLst>
              </p:cNvPr>
              <p:cNvSpPr txBox="1"/>
              <p:nvPr/>
            </p:nvSpPr>
            <p:spPr>
              <a:xfrm>
                <a:off x="6811575" y="1850127"/>
                <a:ext cx="4705391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6C0BE8-8C9B-B32A-4042-AB4B51F32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575" y="1850127"/>
                <a:ext cx="4705391" cy="6163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36BBA9A-833E-909A-4431-1980FABE9E8D}"/>
              </a:ext>
            </a:extLst>
          </p:cNvPr>
          <p:cNvSpPr txBox="1"/>
          <p:nvPr/>
        </p:nvSpPr>
        <p:spPr>
          <a:xfrm>
            <a:off x="428647" y="743513"/>
            <a:ext cx="4768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Cooler </a:t>
            </a:r>
            <a:r>
              <a:rPr lang="en-GB" b="1" dirty="0">
                <a:solidFill>
                  <a:srgbClr val="00B0F0"/>
                </a:solidFill>
              </a:rPr>
              <a:t>electron bunch length is 4-5 cm, </a:t>
            </a:r>
            <a:r>
              <a:rPr lang="en-GB" dirty="0"/>
              <a:t>occupying 36 degrees of 591 MHz RF voltage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BBEB5F-6816-40F2-C482-F9561C222476}"/>
              </a:ext>
            </a:extLst>
          </p:cNvPr>
          <p:cNvSpPr txBox="1"/>
          <p:nvPr/>
        </p:nvSpPr>
        <p:spPr>
          <a:xfrm>
            <a:off x="1317113" y="1820183"/>
            <a:ext cx="28585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C00000"/>
                </a:solidFill>
              </a:rPr>
              <a:t>Curved electron bunch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C00000"/>
                </a:solidFill>
              </a:rPr>
              <a:t>Poor cooling efficiency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FE87B58-DEC8-A2FB-53D4-84FDA61B3F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19228" y="2652423"/>
            <a:ext cx="6559854" cy="359065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91722BD1-C34F-1F67-1C9A-AFD40A3559A3}"/>
              </a:ext>
            </a:extLst>
          </p:cNvPr>
          <p:cNvSpPr/>
          <p:nvPr/>
        </p:nvSpPr>
        <p:spPr>
          <a:xfrm rot="19192283">
            <a:off x="3247637" y="3745558"/>
            <a:ext cx="185217" cy="681902"/>
          </a:xfrm>
          <a:prstGeom prst="ellipse">
            <a:avLst/>
          </a:prstGeom>
          <a:solidFill>
            <a:srgbClr val="F2F2F2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223A8F8C-9DDB-E5AC-A929-36DB302D2572}"/>
              </a:ext>
            </a:extLst>
          </p:cNvPr>
          <p:cNvSpPr/>
          <p:nvPr/>
        </p:nvSpPr>
        <p:spPr>
          <a:xfrm>
            <a:off x="3225725" y="3962911"/>
            <a:ext cx="45719" cy="45719"/>
          </a:xfrm>
          <a:prstGeom prst="flowChartConnector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0C5BEE58-DFC3-00B2-ABA7-B6FD600C37A0}"/>
              </a:ext>
            </a:extLst>
          </p:cNvPr>
          <p:cNvSpPr/>
          <p:nvPr/>
        </p:nvSpPr>
        <p:spPr>
          <a:xfrm>
            <a:off x="3317385" y="4067058"/>
            <a:ext cx="45719" cy="45719"/>
          </a:xfrm>
          <a:prstGeom prst="flowChartConnector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C807421A-0184-2E25-ACE2-9969C817E8DC}"/>
              </a:ext>
            </a:extLst>
          </p:cNvPr>
          <p:cNvSpPr/>
          <p:nvPr/>
        </p:nvSpPr>
        <p:spPr>
          <a:xfrm>
            <a:off x="3412635" y="4177712"/>
            <a:ext cx="45719" cy="45719"/>
          </a:xfrm>
          <a:prstGeom prst="flowChartConnector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7CA9EA0C-DBE6-6C0D-4800-79BF5BB83A8A}"/>
              </a:ext>
            </a:extLst>
          </p:cNvPr>
          <p:cNvSpPr/>
          <p:nvPr/>
        </p:nvSpPr>
        <p:spPr>
          <a:xfrm>
            <a:off x="3137840" y="3854010"/>
            <a:ext cx="45719" cy="45719"/>
          </a:xfrm>
          <a:prstGeom prst="flowChartConnector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B16241F6-B1C4-8C75-ADE6-98EB7CE7E041}"/>
              </a:ext>
            </a:extLst>
          </p:cNvPr>
          <p:cNvSpPr/>
          <p:nvPr/>
        </p:nvSpPr>
        <p:spPr>
          <a:xfrm>
            <a:off x="3503564" y="4280106"/>
            <a:ext cx="45719" cy="45719"/>
          </a:xfrm>
          <a:prstGeom prst="flowChartConnector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98BE17B-9C2A-78FE-2961-9FB07BB4B70F}"/>
              </a:ext>
            </a:extLst>
          </p:cNvPr>
          <p:cNvCxnSpPr/>
          <p:nvPr/>
        </p:nvCxnSpPr>
        <p:spPr>
          <a:xfrm>
            <a:off x="3138184" y="3794761"/>
            <a:ext cx="872197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E9D797-F777-3268-9E64-A4C21F8189F2}"/>
              </a:ext>
            </a:extLst>
          </p:cNvPr>
          <p:cNvCxnSpPr>
            <a:cxnSpLocks/>
          </p:cNvCxnSpPr>
          <p:nvPr/>
        </p:nvCxnSpPr>
        <p:spPr>
          <a:xfrm>
            <a:off x="3634891" y="4317514"/>
            <a:ext cx="69313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0C4EC2B-055C-5596-E664-E35256E0F3EC}"/>
              </a:ext>
            </a:extLst>
          </p:cNvPr>
          <p:cNvCxnSpPr>
            <a:cxnSpLocks/>
          </p:cNvCxnSpPr>
          <p:nvPr/>
        </p:nvCxnSpPr>
        <p:spPr>
          <a:xfrm>
            <a:off x="3450539" y="4043039"/>
            <a:ext cx="37433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7B34F21-2BAA-0403-8124-87B7DA2BDAC4}"/>
              </a:ext>
            </a:extLst>
          </p:cNvPr>
          <p:cNvSpPr txBox="1"/>
          <p:nvPr/>
        </p:nvSpPr>
        <p:spPr>
          <a:xfrm>
            <a:off x="4216056" y="3223069"/>
            <a:ext cx="13427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Bunch head, centre, and tail see different voltages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Causes curved bunch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8C8BC0-5E28-B6A3-6D89-D70C07A74044}"/>
              </a:ext>
            </a:extLst>
          </p:cNvPr>
          <p:cNvSpPr txBox="1"/>
          <p:nvPr/>
        </p:nvSpPr>
        <p:spPr>
          <a:xfrm>
            <a:off x="2603501" y="2652423"/>
            <a:ext cx="127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sz="1400" b="1" baseline="30000" dirty="0">
                <a:latin typeface="Cambria" panose="02040503050406030204" pitchFamily="18" charset="0"/>
                <a:ea typeface="Cambria" panose="02040503050406030204" pitchFamily="18" charset="0"/>
              </a:rPr>
              <a:t>st</a:t>
            </a:r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  harmonic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42D272-A481-9055-B50F-50ED7DE3D1D5}"/>
              </a:ext>
            </a:extLst>
          </p:cNvPr>
          <p:cNvSpPr txBox="1"/>
          <p:nvPr/>
        </p:nvSpPr>
        <p:spPr>
          <a:xfrm>
            <a:off x="8292500" y="2444898"/>
            <a:ext cx="2545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sz="1400" b="1" baseline="30000" dirty="0">
                <a:latin typeface="Cambria" panose="02040503050406030204" pitchFamily="18" charset="0"/>
                <a:ea typeface="Cambria" panose="02040503050406030204" pitchFamily="18" charset="0"/>
              </a:rPr>
              <a:t>st</a:t>
            </a:r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  harmonic + 3</a:t>
            </a:r>
            <a:r>
              <a:rPr lang="en-GB" sz="1400" b="1" baseline="30000" dirty="0">
                <a:latin typeface="Cambria" panose="02040503050406030204" pitchFamily="18" charset="0"/>
                <a:ea typeface="Cambria" panose="02040503050406030204" pitchFamily="18" charset="0"/>
              </a:rPr>
              <a:t>rd</a:t>
            </a:r>
            <a:r>
              <a:rPr lang="en-GB" sz="1400" b="1" dirty="0">
                <a:latin typeface="Cambria" panose="02040503050406030204" pitchFamily="18" charset="0"/>
                <a:ea typeface="Cambria" panose="02040503050406030204" pitchFamily="18" charset="0"/>
              </a:rPr>
              <a:t> harmonic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E845364-4F13-6C05-4306-3FEB836BF26E}"/>
              </a:ext>
            </a:extLst>
          </p:cNvPr>
          <p:cNvSpPr/>
          <p:nvPr/>
        </p:nvSpPr>
        <p:spPr>
          <a:xfrm rot="16200000">
            <a:off x="9591031" y="3908559"/>
            <a:ext cx="150558" cy="50645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52195E3F-C081-4FD2-11BF-949DE50B833A}"/>
              </a:ext>
            </a:extLst>
          </p:cNvPr>
          <p:cNvSpPr/>
          <p:nvPr/>
        </p:nvSpPr>
        <p:spPr>
          <a:xfrm>
            <a:off x="2757488" y="1332712"/>
            <a:ext cx="93662" cy="474425"/>
          </a:xfrm>
          <a:prstGeom prst="downArrow">
            <a:avLst>
              <a:gd name="adj1" fmla="val 50000"/>
              <a:gd name="adj2" fmla="val 5971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C162990-1791-8ECD-DD97-21450F001893}"/>
              </a:ext>
            </a:extLst>
          </p:cNvPr>
          <p:cNvSpPr txBox="1"/>
          <p:nvPr/>
        </p:nvSpPr>
        <p:spPr>
          <a:xfrm>
            <a:off x="8084546" y="4514053"/>
            <a:ext cx="13285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Total voltage is flat across bunch centre </a:t>
            </a:r>
            <a:br>
              <a:rPr lang="en-GB" sz="1100" dirty="0"/>
            </a:br>
            <a:r>
              <a:rPr lang="en-GB" sz="1100" b="1" dirty="0">
                <a:solidFill>
                  <a:srgbClr val="00B050"/>
                </a:solidFill>
              </a:rPr>
              <a:t>linearity restored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5503D60-DC79-D9EB-B547-F3DCC12C6789}"/>
                  </a:ext>
                </a:extLst>
              </p:cNvPr>
              <p:cNvSpPr txBox="1"/>
              <p:nvPr/>
            </p:nvSpPr>
            <p:spPr>
              <a:xfrm>
                <a:off x="7636921" y="972564"/>
                <a:ext cx="252466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5503D60-DC79-D9EB-B547-F3DCC12C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921" y="972564"/>
                <a:ext cx="2524665" cy="276999"/>
              </a:xfrm>
              <a:prstGeom prst="rect">
                <a:avLst/>
              </a:prstGeom>
              <a:blipFill>
                <a:blip r:embed="rId8"/>
                <a:stretch>
                  <a:fillRect l="-1932" t="-444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57FCDB2E-A322-9EB1-72A9-BD11D5F176CF}"/>
              </a:ext>
            </a:extLst>
          </p:cNvPr>
          <p:cNvSpPr txBox="1"/>
          <p:nvPr/>
        </p:nvSpPr>
        <p:spPr>
          <a:xfrm>
            <a:off x="6100071" y="804165"/>
            <a:ext cx="1411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GB" sz="1400" b="1" i="1" baseline="30000" dirty="0">
                <a:solidFill>
                  <a:schemeClr val="bg2">
                    <a:lumMod val="50000"/>
                  </a:schemeClr>
                </a:solidFill>
              </a:rPr>
              <a:t>st</a:t>
            </a:r>
            <a:r>
              <a:rPr lang="en-GB" sz="1400" b="1" i="1" dirty="0">
                <a:solidFill>
                  <a:schemeClr val="bg2">
                    <a:lumMod val="50000"/>
                  </a:schemeClr>
                </a:solidFill>
              </a:rPr>
              <a:t> harmonic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58ABB13-02C1-C136-5EBF-99B1115621AF}"/>
              </a:ext>
            </a:extLst>
          </p:cNvPr>
          <p:cNvSpPr txBox="1"/>
          <p:nvPr/>
        </p:nvSpPr>
        <p:spPr>
          <a:xfrm>
            <a:off x="6096000" y="1559468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GB" sz="1400" b="1" i="1" baseline="30000" dirty="0">
                <a:solidFill>
                  <a:schemeClr val="bg2">
                    <a:lumMod val="50000"/>
                  </a:schemeClr>
                </a:solidFill>
              </a:rPr>
              <a:t>st</a:t>
            </a:r>
            <a:r>
              <a:rPr lang="en-GB" sz="1400" b="1" i="1" dirty="0">
                <a:solidFill>
                  <a:schemeClr val="bg2">
                    <a:lumMod val="50000"/>
                  </a:schemeClr>
                </a:solidFill>
              </a:rPr>
              <a:t> + 3</a:t>
            </a:r>
            <a:r>
              <a:rPr lang="en-GB" sz="1400" b="1" i="1" baseline="30000" dirty="0">
                <a:solidFill>
                  <a:schemeClr val="bg2">
                    <a:lumMod val="50000"/>
                  </a:schemeClr>
                </a:solidFill>
              </a:rPr>
              <a:t>rd</a:t>
            </a:r>
            <a:r>
              <a:rPr lang="en-GB" sz="1400" b="1" i="1" dirty="0">
                <a:solidFill>
                  <a:schemeClr val="bg2">
                    <a:lumMod val="50000"/>
                  </a:schemeClr>
                </a:solidFill>
              </a:rPr>
              <a:t> harmonic</a:t>
            </a:r>
          </a:p>
        </p:txBody>
      </p:sp>
    </p:spTree>
    <p:extLst>
      <p:ext uri="{BB962C8B-B14F-4D97-AF65-F5344CB8AC3E}">
        <p14:creationId xmlns:p14="http://schemas.microsoft.com/office/powerpoint/2010/main" val="20906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6" grpId="0"/>
      <p:bldP spid="11" grpId="0"/>
      <p:bldP spid="18" grpId="0" animBg="1"/>
      <p:bldP spid="22" grpId="0" animBg="1"/>
      <p:bldP spid="25" grpId="0" animBg="1"/>
      <p:bldP spid="38" grpId="0" animBg="1"/>
      <p:bldP spid="39" grpId="0" animBg="1"/>
      <p:bldP spid="40" grpId="0" animBg="1"/>
      <p:bldP spid="55" grpId="0"/>
      <p:bldP spid="57" grpId="0"/>
      <p:bldP spid="61" grpId="0" animBg="1"/>
      <p:bldP spid="62" grpId="0" animBg="1"/>
      <p:bldP spid="63" grpId="0"/>
      <p:bldP spid="66" grpId="0"/>
      <p:bldP spid="67" grpId="0"/>
      <p:bldP spid="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4E2FC-6D8A-E860-C74C-172B27F61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37FD202-C79B-2B01-D6D1-E4E6B3C579CF}"/>
              </a:ext>
            </a:extLst>
          </p:cNvPr>
          <p:cNvSpPr txBox="1"/>
          <p:nvPr/>
        </p:nvSpPr>
        <p:spPr>
          <a:xfrm>
            <a:off x="527381" y="1441579"/>
            <a:ext cx="112332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6F7DC36-3D36-A589-ECDE-4211618DF9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706" t="52771" r="51986" b="21021"/>
          <a:stretch/>
        </p:blipFill>
        <p:spPr>
          <a:xfrm>
            <a:off x="7520892" y="468556"/>
            <a:ext cx="4143727" cy="25091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38E6DA-3D98-6119-902F-E1086844A5AF}"/>
              </a:ext>
            </a:extLst>
          </p:cNvPr>
          <p:cNvSpPr txBox="1"/>
          <p:nvPr/>
        </p:nvSpPr>
        <p:spPr>
          <a:xfrm>
            <a:off x="11923058" y="6586355"/>
            <a:ext cx="4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7AEADB-6C45-69B4-51BA-F9FBCA6A2C8D}"/>
              </a:ext>
            </a:extLst>
          </p:cNvPr>
          <p:cNvSpPr txBox="1"/>
          <p:nvPr/>
        </p:nvSpPr>
        <p:spPr>
          <a:xfrm>
            <a:off x="8267890" y="2988568"/>
            <a:ext cx="34927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bg2">
                    <a:lumMod val="75000"/>
                  </a:schemeClr>
                </a:solidFill>
              </a:rPr>
              <a:t>591MHz SRF 5-cell cavity module for the ERL cooler</a:t>
            </a:r>
            <a:r>
              <a:rPr lang="en-GB" sz="1100" i="1" baseline="30000" dirty="0">
                <a:solidFill>
                  <a:schemeClr val="bg2">
                    <a:lumMod val="75000"/>
                  </a:schemeClr>
                </a:solidFill>
              </a:rPr>
              <a:t>10</a:t>
            </a:r>
            <a:endParaRPr lang="en-GB" sz="11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B2C68C-AAE3-1727-C245-0BC518AC71E7}"/>
              </a:ext>
            </a:extLst>
          </p:cNvPr>
          <p:cNvSpPr txBox="1"/>
          <p:nvPr/>
        </p:nvSpPr>
        <p:spPr>
          <a:xfrm>
            <a:off x="-67893" y="6416525"/>
            <a:ext cx="121914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57200"/>
            <a:r>
              <a:rPr lang="en-GB" sz="1050" b="0" i="1" baseline="30000" dirty="0">
                <a:effectLst/>
              </a:rPr>
              <a:t>9</a:t>
            </a:r>
            <a:r>
              <a:rPr lang="en-GB" sz="1050" dirty="0"/>
              <a:t> Rimmer, R. (2021). An Overview of RF Systems for the EIC. </a:t>
            </a:r>
            <a:r>
              <a:rPr lang="en-GB" sz="1050" i="1" dirty="0"/>
              <a:t>JaCoW</a:t>
            </a:r>
            <a:r>
              <a:rPr lang="en-GB" sz="1050" dirty="0"/>
              <a:t>. </a:t>
            </a:r>
            <a:r>
              <a:rPr lang="en-GB" sz="1050" dirty="0" err="1"/>
              <a:t>doi:https</a:t>
            </a:r>
            <a:r>
              <a:rPr lang="en-GB" sz="1050" dirty="0"/>
              <a:t>://doi.org/10.18429/JACoW-IPAC2021-MOPAB385 </a:t>
            </a:r>
            <a:br>
              <a:rPr lang="en-GB" sz="1050" i="1" dirty="0"/>
            </a:br>
            <a:r>
              <a:rPr lang="en-GB" sz="1050" i="1" baseline="30000" dirty="0"/>
              <a:t>10</a:t>
            </a:r>
            <a:r>
              <a:rPr lang="en-GB" sz="1050" dirty="0"/>
              <a:t>Rimmer, R. and Daly, E. (2022). CAVITY AND CRYOMODULE DEVELOPMENTS FOR EIC. JaCoW. </a:t>
            </a:r>
            <a:r>
              <a:rPr lang="en-GB" sz="1050" dirty="0" err="1"/>
              <a:t>doi:https</a:t>
            </a:r>
            <a:r>
              <a:rPr lang="en-GB" sz="1050" dirty="0"/>
              <a:t>://doi.org/10.18429/JACoW-eeFACT2022-WEXAS0101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3B2CD9-5586-B216-D66F-9DE685F7F904}"/>
              </a:ext>
            </a:extLst>
          </p:cNvPr>
          <p:cNvSpPr txBox="1">
            <a:spLocks/>
          </p:cNvSpPr>
          <p:nvPr/>
        </p:nvSpPr>
        <p:spPr>
          <a:xfrm>
            <a:off x="3389519" y="14421"/>
            <a:ext cx="6210881" cy="7471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1773MHz Cavities: The Spec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BA6CE0-3A8F-D32E-2FC2-D249FB06B1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878" t="17021" r="25478" b="73436"/>
          <a:stretch/>
        </p:blipFill>
        <p:spPr>
          <a:xfrm>
            <a:off x="9572758" y="6840"/>
            <a:ext cx="2619242" cy="4908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E4B7E6-C2D0-E839-122C-EEBE7B552BB3}"/>
              </a:ext>
            </a:extLst>
          </p:cNvPr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7555" b="19269"/>
          <a:stretch/>
        </p:blipFill>
        <p:spPr bwMode="auto">
          <a:xfrm>
            <a:off x="0" y="6840"/>
            <a:ext cx="1245140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68E515CD-739C-DCD8-0662-21C5FDB6D1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7087939"/>
                  </p:ext>
                </p:extLst>
              </p:nvPr>
            </p:nvGraphicFramePr>
            <p:xfrm>
              <a:off x="8438330" y="3590251"/>
              <a:ext cx="3226289" cy="2181312"/>
            </p:xfrm>
            <a:graphic>
              <a:graphicData uri="http://schemas.openxmlformats.org/drawingml/2006/table">
                <a:tbl>
                  <a:tblPr/>
                  <a:tblGrid>
                    <a:gridCol w="2260489">
                      <a:extLst>
                        <a:ext uri="{9D8B030D-6E8A-4147-A177-3AD203B41FA5}">
                          <a16:colId xmlns:a16="http://schemas.microsoft.com/office/drawing/2014/main" val="792706627"/>
                        </a:ext>
                      </a:extLst>
                    </a:gridCol>
                    <a:gridCol w="965800">
                      <a:extLst>
                        <a:ext uri="{9D8B030D-6E8A-4147-A177-3AD203B41FA5}">
                          <a16:colId xmlns:a16="http://schemas.microsoft.com/office/drawing/2014/main" val="902819024"/>
                        </a:ext>
                      </a:extLst>
                    </a:gridCol>
                  </a:tblGrid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Parameter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Value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77051466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Frequency [MHz] 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1773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13440708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V </a:t>
                          </a:r>
                          <a:r>
                            <a:rPr lang="en-GB" sz="1600" b="0" i="0" u="none" strike="noStrike" baseline="-250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5-cell </a:t>
                          </a:r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[MV]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6.33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09851546"/>
                      </a:ext>
                    </a:extLst>
                  </a:tr>
                  <a:tr h="525098"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pk</m:t>
                                    </m:r>
                                  </m:sub>
                                </m:sSub>
                                <m:r>
                                  <a:rPr lang="en-GB" sz="16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GB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acc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2.77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12525401"/>
                      </a:ext>
                    </a:extLst>
                  </a:tr>
                  <a:tr h="525098"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  <m:r>
                                <a:rPr lang="en-GB" sz="1600" b="0" i="0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GB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[</a:t>
                          </a:r>
                          <a:r>
                            <a:rPr lang="en-GB" sz="16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mT</a:t>
                          </a: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/MV/m]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5.54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81258002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[MV/m] 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15.4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216739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68E515CD-739C-DCD8-0662-21C5FDB6D1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7087939"/>
                  </p:ext>
                </p:extLst>
              </p:nvPr>
            </p:nvGraphicFramePr>
            <p:xfrm>
              <a:off x="8438330" y="3590251"/>
              <a:ext cx="3226289" cy="2181312"/>
            </p:xfrm>
            <a:graphic>
              <a:graphicData uri="http://schemas.openxmlformats.org/drawingml/2006/table">
                <a:tbl>
                  <a:tblPr/>
                  <a:tblGrid>
                    <a:gridCol w="2260489">
                      <a:extLst>
                        <a:ext uri="{9D8B030D-6E8A-4147-A177-3AD203B41FA5}">
                          <a16:colId xmlns:a16="http://schemas.microsoft.com/office/drawing/2014/main" val="792706627"/>
                        </a:ext>
                      </a:extLst>
                    </a:gridCol>
                    <a:gridCol w="965800">
                      <a:extLst>
                        <a:ext uri="{9D8B030D-6E8A-4147-A177-3AD203B41FA5}">
                          <a16:colId xmlns:a16="http://schemas.microsoft.com/office/drawing/2014/main" val="902819024"/>
                        </a:ext>
                      </a:extLst>
                    </a:gridCol>
                  </a:tblGrid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Parameter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Value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77051466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Frequency [MHz] 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1773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13440708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V </a:t>
                          </a:r>
                          <a:r>
                            <a:rPr lang="en-GB" sz="1600" b="0" i="0" u="none" strike="noStrike" baseline="-250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5-cell </a:t>
                          </a:r>
                          <a:r>
                            <a:rPr lang="en-GB" sz="16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[MV]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6.33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09851546"/>
                      </a:ext>
                    </a:extLst>
                  </a:tr>
                  <a:tr h="52509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166279" r="-43127" b="-1779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2.77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12525401"/>
                      </a:ext>
                    </a:extLst>
                  </a:tr>
                  <a:tr h="52509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266279" r="-43127" b="-779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5.54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81258002"/>
                      </a:ext>
                    </a:extLst>
                  </a:tr>
                  <a:tr h="2827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670213" r="-43127" b="-425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15.4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2167393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27EBE6B-F737-8381-3FDC-017766C5516B}"/>
                  </a:ext>
                </a:extLst>
              </p:cNvPr>
              <p:cNvSpPr txBox="1"/>
              <p:nvPr/>
            </p:nvSpPr>
            <p:spPr>
              <a:xfrm>
                <a:off x="527380" y="1237129"/>
                <a:ext cx="6466131" cy="3385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i="1" u="sng" dirty="0">
                    <a:solidFill>
                      <a:srgbClr val="C00000"/>
                    </a:solidFill>
                  </a:rPr>
                  <a:t>Electron beam current in cooler is 100 mA : </a:t>
                </a:r>
                <a:r>
                  <a:rPr lang="en-GB" b="1" dirty="0"/>
                  <a:t>HOM impedance is a major issue</a:t>
                </a:r>
              </a:p>
              <a:p>
                <a:endParaRPr lang="en-GB" b="1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b="1" dirty="0"/>
                  <a:t>Minimum aperture radius,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GB" b="1" dirty="0"/>
                  <a:t>: 30 mm</a:t>
                </a:r>
              </a:p>
              <a:p>
                <a:pPr lvl="1"/>
                <a:r>
                  <a:rPr lang="en-GB" i="1" dirty="0"/>
                  <a:t>Maximise HOM propagation by lowering cut-off frequency</a:t>
                </a:r>
              </a:p>
              <a:p>
                <a:pPr lvl="1"/>
                <a:endParaRPr lang="en-GB" i="1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dirty="0"/>
                  <a:t>All SRF cavities adopt maximum allowable surface fields of </a:t>
                </a:r>
                <a:r>
                  <a:rPr lang="en-GB" b="1" dirty="0"/>
                  <a:t>40 MV/m (E</a:t>
                </a:r>
                <a:r>
                  <a:rPr lang="en-GB" b="1" baseline="-25000" dirty="0"/>
                  <a:t>pk</a:t>
                </a:r>
                <a:r>
                  <a:rPr lang="en-GB" b="1" dirty="0"/>
                  <a:t>)</a:t>
                </a:r>
                <a:r>
                  <a:rPr lang="en-GB" dirty="0"/>
                  <a:t> and </a:t>
                </a:r>
                <a:r>
                  <a:rPr lang="en-GB" b="1" dirty="0"/>
                  <a:t>80 </a:t>
                </a:r>
                <a:r>
                  <a:rPr lang="en-GB" b="1" dirty="0" err="1"/>
                  <a:t>mT</a:t>
                </a:r>
                <a:r>
                  <a:rPr lang="en-GB" b="1" dirty="0"/>
                  <a:t> (</a:t>
                </a:r>
                <a:r>
                  <a:rPr lang="en-GB" b="1" dirty="0" err="1"/>
                  <a:t>B</a:t>
                </a:r>
                <a:r>
                  <a:rPr lang="en-GB" b="1" baseline="-25000" dirty="0" err="1"/>
                  <a:t>pk</a:t>
                </a:r>
                <a:r>
                  <a:rPr lang="en-GB" b="1" dirty="0"/>
                  <a:t>)</a:t>
                </a:r>
                <a:r>
                  <a:rPr lang="en-GB" sz="1400" baseline="30000" dirty="0"/>
                  <a:t>9</a:t>
                </a:r>
                <a:r>
                  <a:rPr lang="en-GB" sz="1400" dirty="0"/>
                  <a:t> </a:t>
                </a:r>
                <a:br>
                  <a:rPr lang="en-GB" sz="1400" dirty="0"/>
                </a:br>
                <a:r>
                  <a:rPr lang="en-GB" sz="1600" dirty="0"/>
                  <a:t>- 19 MV provided to 3 cavities, 6.33 MV per cavity</a:t>
                </a:r>
                <a:endParaRPr lang="en-GB" sz="1400" dirty="0"/>
              </a:p>
              <a:p>
                <a:endParaRPr lang="en-GB" b="1" dirty="0"/>
              </a:p>
              <a:p>
                <a:endParaRPr lang="en-GB" b="1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u="sng" dirty="0"/>
                  <a:t>5-cells per cryomodule, three cryomodules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27EBE6B-F737-8381-3FDC-017766C551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80" y="1237129"/>
                <a:ext cx="6466131" cy="3385542"/>
              </a:xfrm>
              <a:prstGeom prst="rect">
                <a:avLst/>
              </a:prstGeom>
              <a:blipFill>
                <a:blip r:embed="rId7"/>
                <a:stretch>
                  <a:fillRect l="-849" t="-901" r="-472" b="-21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1D2EE3C-C1FE-E10E-9DCC-C52E2DF539D7}"/>
              </a:ext>
            </a:extLst>
          </p:cNvPr>
          <p:cNvSpPr txBox="1"/>
          <p:nvPr/>
        </p:nvSpPr>
        <p:spPr>
          <a:xfrm>
            <a:off x="2510118" y="5206629"/>
            <a:ext cx="4661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CAC12"/>
                </a:solidFill>
              </a:rPr>
              <a:t>How large can the aperture be while satisfying cavity specification?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CFDB7D-79D9-E4AB-6E7F-B9C58B1ABB9E}"/>
              </a:ext>
            </a:extLst>
          </p:cNvPr>
          <p:cNvSpPr/>
          <p:nvPr/>
        </p:nvSpPr>
        <p:spPr>
          <a:xfrm>
            <a:off x="330154" y="1108183"/>
            <a:ext cx="6466131" cy="747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8F61F7-4A85-3E16-E0C1-A05677EEE56B}"/>
              </a:ext>
            </a:extLst>
          </p:cNvPr>
          <p:cNvSpPr/>
          <p:nvPr/>
        </p:nvSpPr>
        <p:spPr>
          <a:xfrm>
            <a:off x="330154" y="1856473"/>
            <a:ext cx="6466131" cy="1091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CCDC05-9881-9563-D693-19271FFACB2D}"/>
              </a:ext>
            </a:extLst>
          </p:cNvPr>
          <p:cNvSpPr/>
          <p:nvPr/>
        </p:nvSpPr>
        <p:spPr>
          <a:xfrm>
            <a:off x="390882" y="2864084"/>
            <a:ext cx="6466131" cy="830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AC33FA-782F-7496-F190-EEE0944E78D3}"/>
              </a:ext>
            </a:extLst>
          </p:cNvPr>
          <p:cNvSpPr/>
          <p:nvPr/>
        </p:nvSpPr>
        <p:spPr>
          <a:xfrm>
            <a:off x="330153" y="4148137"/>
            <a:ext cx="6466131" cy="830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5BA8D4-A950-DA7B-B6B2-1383EACB7BEB}"/>
              </a:ext>
            </a:extLst>
          </p:cNvPr>
          <p:cNvSpPr/>
          <p:nvPr/>
        </p:nvSpPr>
        <p:spPr>
          <a:xfrm>
            <a:off x="1820628" y="5068802"/>
            <a:ext cx="6466131" cy="830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08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2648</Words>
  <Application>Microsoft Office PowerPoint</Application>
  <PresentationFormat>Widescreen</PresentationFormat>
  <Paragraphs>381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Aptos</vt:lpstr>
      <vt:lpstr>Aptos Display</vt:lpstr>
      <vt:lpstr>Aptos Light</vt:lpstr>
      <vt:lpstr>Aptos Narrow</vt:lpstr>
      <vt:lpstr>Arial</vt:lpstr>
      <vt:lpstr>Calibri</vt:lpstr>
      <vt:lpstr>Cambria</vt:lpstr>
      <vt:lpstr>Cambria Math</vt:lpstr>
      <vt:lpstr>Segoe UI</vt:lpstr>
      <vt:lpstr>Wingdings</vt:lpstr>
      <vt:lpstr>Office Theme</vt:lpstr>
      <vt:lpstr>Third Harmonic Cavity Design for the Electron-Ion Collider</vt:lpstr>
      <vt:lpstr>PowerPoint Presentation</vt:lpstr>
      <vt:lpstr>The Electron Ion Collider </vt:lpstr>
      <vt:lpstr>PowerPoint Presentation</vt:lpstr>
      <vt:lpstr>Cooling at the EIC</vt:lpstr>
      <vt:lpstr>Cooling at the EIC</vt:lpstr>
      <vt:lpstr>Energy Recovery Linacs &amp; BBU</vt:lpstr>
      <vt:lpstr>Motivation for Third Harmonic Cavities</vt:lpstr>
      <vt:lpstr>PowerPoint Presentation</vt:lpstr>
      <vt:lpstr>Single Cell Optimisation</vt:lpstr>
      <vt:lpstr>PowerPoint Presentation</vt:lpstr>
      <vt:lpstr>PowerPoint Presentation</vt:lpstr>
      <vt:lpstr>PowerPoint Presentation</vt:lpstr>
      <vt:lpstr>Baseline HOM Spectrum</vt:lpstr>
      <vt:lpstr>Lowest Dipole Frequency Propagation</vt:lpstr>
      <vt:lpstr>Mode Trapping in Bottleneck Geometry</vt:lpstr>
      <vt:lpstr>End Cell Optimisation for Dipole Damping</vt:lpstr>
      <vt:lpstr>Beam Break-Up Instability</vt:lpstr>
      <vt:lpstr>Waveguide Consideration</vt:lpstr>
      <vt:lpstr>PowerPoint Presentation</vt:lpstr>
      <vt:lpstr>Thank you for listening</vt:lpstr>
      <vt:lpstr>Back-up Slides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Toole, Sara (Postgraduate Researcher)</dc:creator>
  <cp:lastModifiedBy>Toole, Sara (Postgraduate Researcher)</cp:lastModifiedBy>
  <cp:revision>729</cp:revision>
  <dcterms:created xsi:type="dcterms:W3CDTF">2026-06-01T11:19:48Z</dcterms:created>
  <dcterms:modified xsi:type="dcterms:W3CDTF">2026-06-30T06:11:12Z</dcterms:modified>
</cp:coreProperties>
</file>