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58" r:id="rId4"/>
    <p:sldId id="268" r:id="rId5"/>
    <p:sldId id="285" r:id="rId6"/>
    <p:sldId id="286" r:id="rId7"/>
    <p:sldId id="291" r:id="rId8"/>
    <p:sldId id="260" r:id="rId9"/>
    <p:sldId id="287" r:id="rId10"/>
    <p:sldId id="288" r:id="rId11"/>
    <p:sldId id="269" r:id="rId12"/>
    <p:sldId id="271" r:id="rId13"/>
    <p:sldId id="261" r:id="rId14"/>
    <p:sldId id="277" r:id="rId15"/>
    <p:sldId id="290" r:id="rId16"/>
    <p:sldId id="273" r:id="rId17"/>
    <p:sldId id="280" r:id="rId18"/>
    <p:sldId id="281" r:id="rId19"/>
    <p:sldId id="263" r:id="rId20"/>
    <p:sldId id="264" r:id="rId21"/>
    <p:sldId id="262" r:id="rId22"/>
    <p:sldId id="276" r:id="rId23"/>
    <p:sldId id="283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0314A4E8-5BBF-45BF-8DB3-207A6F21243C}">
          <p14:sldIdLst>
            <p14:sldId id="256"/>
            <p14:sldId id="257"/>
            <p14:sldId id="258"/>
            <p14:sldId id="268"/>
            <p14:sldId id="285"/>
            <p14:sldId id="286"/>
            <p14:sldId id="291"/>
            <p14:sldId id="260"/>
            <p14:sldId id="287"/>
            <p14:sldId id="288"/>
          </p14:sldIdLst>
        </p14:section>
        <p14:section name="Untitled Section" id="{370FEA83-FF72-49E5-84DA-8F93D9BA522E}">
          <p14:sldIdLst>
            <p14:sldId id="269"/>
            <p14:sldId id="271"/>
            <p14:sldId id="261"/>
            <p14:sldId id="277"/>
            <p14:sldId id="290"/>
            <p14:sldId id="273"/>
            <p14:sldId id="280"/>
            <p14:sldId id="281"/>
            <p14:sldId id="263"/>
            <p14:sldId id="264"/>
            <p14:sldId id="262"/>
            <p14:sldId id="276"/>
            <p14:sldId id="283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101FF"/>
    <a:srgbClr val="9A0000"/>
    <a:srgbClr val="FFFF00"/>
    <a:srgbClr val="35DE00"/>
    <a:srgbClr val="66FF33"/>
    <a:srgbClr val="6BCEF5"/>
    <a:srgbClr val="D8F2FC"/>
    <a:srgbClr val="E2E2E2"/>
    <a:srgbClr val="A47D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9" autoAdjust="0"/>
    <p:restoredTop sz="94660"/>
  </p:normalViewPr>
  <p:slideViewPr>
    <p:cSldViewPr snapToGrid="0">
      <p:cViewPr>
        <p:scale>
          <a:sx n="75" d="100"/>
          <a:sy n="75" d="100"/>
        </p:scale>
        <p:origin x="284" y="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E6D62-D604-4929-83ED-EE1CE7DABF76}" type="datetimeFigureOut">
              <a:rPr lang="en-GB" smtClean="0"/>
              <a:t>29/06/2026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B34D5A-300B-4C8F-8FD1-43E2E0FECD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71356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6D3FE-FE76-CDC2-4286-29D1A40B94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3FDC816-9F8D-68E1-8D6B-7C4ABEB41C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2067D4-3818-4F8F-7F1F-239504AE81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AB733-E77C-4ADB-8390-EF59E46CB344}" type="datetime1">
              <a:rPr lang="en-GB" smtClean="0"/>
              <a:t>29/06/2026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4F540E-2309-207D-B3C6-1B2A9F74A1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BECC5F-1E0B-E987-14AD-1E3D1D64C2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622B8-4707-416F-A620-EB06C9B5D0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27306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2ECC74-9D51-15A1-39F0-DE0AF601DB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FDBEBA6-DAD9-C21A-BAC8-81CA4B8457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51F6A0-7A65-4E69-1CFD-B8431A99C0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72E47-1210-47E7-9DBB-E772AC66F4F8}" type="datetime1">
              <a:rPr lang="en-GB" smtClean="0"/>
              <a:t>29/06/2026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AAA6C1-2EC7-FC51-6F0A-E5D3F20109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942354-5D93-900E-CF31-C7DD8DCA2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622B8-4707-416F-A620-EB06C9B5D0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20981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DD940A2-8642-AAD6-8709-6177FC81D0C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7EB36AA-9A61-7A1D-B0BA-A8BE624C74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2D932E-2B7C-B278-2E83-C3CD7FB1FE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C1B4C-1B0E-4122-9427-03AB84F699B4}" type="datetime1">
              <a:rPr lang="en-GB" smtClean="0"/>
              <a:t>29/06/2026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564274-CB66-552C-956D-AE689CB60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154540-6C5D-CE8B-0A18-CA8BE47B6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622B8-4707-416F-A620-EB06C9B5D0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49542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D7FE7F-A757-18EC-6869-66AD62D627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3E836B-219B-6FED-CA88-788CBAF24C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8C5FC-F5B1-1706-66D6-A83645314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96D10-5009-4862-99F2-E596BAABD027}" type="datetime1">
              <a:rPr lang="en-GB" smtClean="0"/>
              <a:t>29/06/2026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3E6707-2EA3-A0D7-062D-FE9D67991B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8C9DA4-DBF5-E7DE-B0A2-45DDBDB204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622B8-4707-416F-A620-EB06C9B5D0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9569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A3ED9E-083E-C2CD-58CC-88A979714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5FDBB8-75C3-F058-5F7D-B38A637E4C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34BFFD-11C3-9BCB-F89F-4C36E6F27F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1C6E4-51D7-4292-A0B3-787EAF2D6231}" type="datetime1">
              <a:rPr lang="en-GB" smtClean="0"/>
              <a:t>29/06/2026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A021EB-CA07-BCCC-CC8E-F165A4F751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899780-4E00-A233-29A9-786F3ED91A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622B8-4707-416F-A620-EB06C9B5D0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87379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F5AE65-5F07-3D91-004A-088035F216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EA323C-B7C9-4B22-C6C7-1416EAE3013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3855C54-6BF5-E933-1165-D75E9A633B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F3DBCA8-DD71-BBCA-EB6A-BB96EE2799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C69B1-A7BA-4D56-9944-62A5A77385FC}" type="datetime1">
              <a:rPr lang="en-GB" smtClean="0"/>
              <a:t>29/06/2026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E926F0-7F12-08BC-F7E7-D3D3785C9A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4828ED-7BEE-5908-93C1-063BF949C3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622B8-4707-416F-A620-EB06C9B5D0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8512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8FF079-FDAD-47A2-A646-EEF96C1CCB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845328-47E0-6A6A-48D1-9E6895FE15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C36FAE3-F8A4-62FA-3865-34B3C64635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DF56242-6A11-A396-EDFE-3AC0F425404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E177140-BF2B-3237-D697-4CF2DB838DE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40E56D6-F3EC-F605-FEFE-740CCB8ED7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E144E-65D4-41A9-B131-0A98EFBA9F32}" type="datetime1">
              <a:rPr lang="en-GB" smtClean="0"/>
              <a:t>29/06/2026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C633D80-BDBE-FE53-38B2-D6278C4ED0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E82F1B7-C760-109C-AC2D-B2773F1CBB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622B8-4707-416F-A620-EB06C9B5D0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1010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88EE26-A738-53D6-591F-BDFC7D2A02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4E111CF-B718-68A4-7DB1-3A01C064D4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529E6-16D0-422A-A9D8-CC99CEE54E90}" type="datetime1">
              <a:rPr lang="en-GB" smtClean="0"/>
              <a:t>29/06/2026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5611BD1-292A-C12B-9785-91E62C7DA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1B24B0-CB4B-C364-B630-39DDE7411D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622B8-4707-416F-A620-EB06C9B5D0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2122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A5560EE-8498-5B00-36FF-7A55826E8E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520EC-491A-416D-B89B-6F005E468F57}" type="datetime1">
              <a:rPr lang="en-GB" smtClean="0"/>
              <a:t>29/06/2026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C62087C-BCFD-F55B-3BB9-4B520D4880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2A5999-F3A1-DE1C-A081-A059E862F7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622B8-4707-416F-A620-EB06C9B5D0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71353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7F2696-6708-C907-7EC3-C0CFEE08CE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C5E25D-0FDA-4E12-0777-99AD99135B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F75AE7-4E9B-A6AC-1DE2-5A983552F2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0A3C2C-20A8-FD53-DE7D-83E084E94D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32885-4BF9-4A01-ADDE-2F97C0E4A87D}" type="datetime1">
              <a:rPr lang="en-GB" smtClean="0"/>
              <a:t>29/06/2026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8B2136-C931-5A17-D99E-C2A1B8CC38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CEAA76-1DEA-F6B9-1293-01306FC234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622B8-4707-416F-A620-EB06C9B5D0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11368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A8B090-822B-7333-2988-1E43145361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2EABFBC-A8B4-17A5-0775-6AAB4B73AAB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EA22573-3C7A-91CC-D5A9-F6FFCA2067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2F3180-13C4-6FE8-45AF-0C89BFACD2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79DEF-919B-4670-BF58-E0D6F9527A80}" type="datetime1">
              <a:rPr lang="en-GB" smtClean="0"/>
              <a:t>29/06/2026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07A716-6580-E44C-9AB9-419CD15E6E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67DAE6-5592-5108-CA1B-5397B60D3F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622B8-4707-416F-A620-EB06C9B5D0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00046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BBFD320-DFED-7AF6-A6FE-913AD99711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5838ED-0149-7A7E-151A-3521454BB2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481252-CAE4-162F-6F9F-9EC9E517F6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1154D54-0ED1-420B-B843-C7535BB12FFE}" type="datetime1">
              <a:rPr lang="en-GB" smtClean="0"/>
              <a:t>29/06/2026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0F13A5-36CA-A0BE-BC19-583B7FDD8B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7AD82D-04D3-40F4-200A-5E002DB28B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F8622B8-4707-416F-A620-EB06C9B5D0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373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hyperlink" Target="mailto:j.bradbury3@lancaster.ac.uk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gif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hyperlink" Target="mailto:j.bradbury3@lancaster.ac.uk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gif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2.jpeg"/><Relationship Id="rId7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A03FB490-780A-F922-E8DB-1BAE4CD3A8F0}"/>
              </a:ext>
            </a:extLst>
          </p:cNvPr>
          <p:cNvSpPr/>
          <p:nvPr/>
        </p:nvSpPr>
        <p:spPr>
          <a:xfrm>
            <a:off x="0" y="531697"/>
            <a:ext cx="12192000" cy="1600633"/>
          </a:xfrm>
          <a:prstGeom prst="rect">
            <a:avLst/>
          </a:prstGeom>
          <a:solidFill>
            <a:srgbClr val="AE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52437FA-5AFF-6BB4-036A-4A443614C40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39331" y="2424146"/>
            <a:ext cx="9144000" cy="1655762"/>
          </a:xfrm>
        </p:spPr>
        <p:txBody>
          <a:bodyPr>
            <a:normAutofit/>
          </a:bodyPr>
          <a:lstStyle/>
          <a:p>
            <a:r>
              <a:rPr lang="en-US" sz="1800" b="1" dirty="0"/>
              <a:t>Joseph T. Bradbury</a:t>
            </a:r>
            <a:r>
              <a:rPr lang="en-US" sz="1800" baseline="30000" dirty="0"/>
              <a:t>1,2</a:t>
            </a:r>
          </a:p>
          <a:p>
            <a:r>
              <a:rPr lang="en-US" sz="1300" dirty="0"/>
              <a:t>Postdoctoral researcher</a:t>
            </a:r>
          </a:p>
          <a:p>
            <a:r>
              <a:rPr lang="en-US" sz="13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j.bradbury3@lancaster.ac.uk</a:t>
            </a:r>
            <a:endParaRPr lang="en-US" sz="1300" dirty="0"/>
          </a:p>
          <a:p>
            <a:endParaRPr lang="en-GB" sz="1300" dirty="0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68E3EA18-A5A5-97D2-BAFC-9AB713CFD01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 bwMode="auto">
          <a:xfrm>
            <a:off x="965200" y="854959"/>
            <a:ext cx="10261599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Development of a compact terahertz-driven transverse streaker for femtosecond electron beam diagnostics</a:t>
            </a:r>
            <a:endParaRPr kumimoji="0" lang="en-US" altLang="en-US" sz="4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6" name="Picture 5" descr="The Cockcroft Institute | Accelerator Science and Technology">
            <a:extLst>
              <a:ext uri="{FF2B5EF4-FFF2-40B4-BE49-F238E27FC236}">
                <a16:creationId xmlns:a16="http://schemas.microsoft.com/office/drawing/2014/main" id="{90DAB185-1393-695D-FC6A-FD23338352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6241" y="5970057"/>
            <a:ext cx="1533304" cy="86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>
            <a:extLst>
              <a:ext uri="{FF2B5EF4-FFF2-40B4-BE49-F238E27FC236}">
                <a16:creationId xmlns:a16="http://schemas.microsoft.com/office/drawing/2014/main" id="{3D0B153C-EB6F-12E5-30E8-8015705D2B5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35" b="20023"/>
          <a:stretch/>
        </p:blipFill>
        <p:spPr bwMode="auto">
          <a:xfrm>
            <a:off x="5117064" y="6056087"/>
            <a:ext cx="2281274" cy="808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732E0DD-C22F-1284-F9D6-74ACA26E641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47" y="5921752"/>
            <a:ext cx="3216574" cy="936248"/>
          </a:xfrm>
          <a:prstGeom prst="rect">
            <a:avLst/>
          </a:prstGeom>
        </p:spPr>
      </p:pic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F4D791D-A23F-6F59-0DC0-C6DD87628A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622B8-4707-416F-A620-EB06C9B5D036}" type="slidenum">
              <a:rPr lang="en-GB" smtClean="0"/>
              <a:t>1</a:t>
            </a:fld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32E4948-F837-F1CA-10A5-40DE2FCF627D}"/>
              </a:ext>
            </a:extLst>
          </p:cNvPr>
          <p:cNvSpPr txBox="1"/>
          <p:nvPr/>
        </p:nvSpPr>
        <p:spPr>
          <a:xfrm>
            <a:off x="455229" y="5622935"/>
            <a:ext cx="118180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Laurence J. R. Nix</a:t>
            </a:r>
            <a:r>
              <a:rPr lang="en-US" sz="1200" baseline="30000" dirty="0"/>
              <a:t>1,2</a:t>
            </a:r>
            <a:r>
              <a:rPr lang="en-US" sz="1200" dirty="0"/>
              <a:t>, Christopher T. Shaw</a:t>
            </a:r>
            <a:r>
              <a:rPr lang="en-US" sz="1200" baseline="30000" dirty="0"/>
              <a:t>1,2</a:t>
            </a:r>
            <a:r>
              <a:rPr lang="en-US" sz="1200" dirty="0"/>
              <a:t>, Matt Beardsley</a:t>
            </a:r>
            <a:r>
              <a:rPr lang="en-US" sz="1200" baseline="30000" dirty="0"/>
              <a:t>4</a:t>
            </a:r>
            <a:r>
              <a:rPr lang="en-US" sz="1200" dirty="0"/>
              <a:t>, Peter Huggard</a:t>
            </a:r>
            <a:r>
              <a:rPr lang="en-US" sz="1200" baseline="30000" dirty="0"/>
              <a:t>4</a:t>
            </a:r>
            <a:r>
              <a:rPr lang="en-US" sz="1200" dirty="0"/>
              <a:t>, Robert B. Appleby</a:t>
            </a:r>
            <a:r>
              <a:rPr lang="en-US" sz="1200" baseline="30000" dirty="0"/>
              <a:t>1,3</a:t>
            </a:r>
            <a:r>
              <a:rPr lang="en-US" sz="1200" dirty="0"/>
              <a:t>, Darren M. Graham</a:t>
            </a:r>
            <a:r>
              <a:rPr lang="en-US" sz="1200" baseline="30000" dirty="0"/>
              <a:t>1,3</a:t>
            </a:r>
            <a:r>
              <a:rPr lang="en-US" sz="1200" dirty="0"/>
              <a:t>, Rosa Letizia</a:t>
            </a:r>
            <a:r>
              <a:rPr lang="en-US" sz="1200" baseline="30000" dirty="0"/>
              <a:t>1,2</a:t>
            </a:r>
            <a:r>
              <a:rPr lang="en-US" sz="1200" dirty="0"/>
              <a:t>, Graeme Burt</a:t>
            </a:r>
            <a:r>
              <a:rPr lang="en-US" sz="1200" baseline="30000" dirty="0"/>
              <a:t>1,2</a:t>
            </a:r>
            <a:r>
              <a:rPr lang="en-US" sz="1200" dirty="0"/>
              <a:t>, Steven P. Jamison</a:t>
            </a:r>
            <a:r>
              <a:rPr lang="en-US" sz="1200" baseline="30000" dirty="0"/>
              <a:t>1,2</a:t>
            </a:r>
            <a:endParaRPr lang="en-GB" sz="1200" baseline="30000" dirty="0"/>
          </a:p>
        </p:txBody>
      </p:sp>
      <p:pic>
        <p:nvPicPr>
          <p:cNvPr id="13" name="Picture 2" descr="University logo | University brand | StaffNet | The ...">
            <a:extLst>
              <a:ext uri="{FF2B5EF4-FFF2-40B4-BE49-F238E27FC236}">
                <a16:creationId xmlns:a16="http://schemas.microsoft.com/office/drawing/2014/main" id="{0AE77D70-7791-1FC5-A285-4494A22A846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52" t="16627" r="16451" b="20022"/>
          <a:stretch/>
        </p:blipFill>
        <p:spPr bwMode="auto">
          <a:xfrm>
            <a:off x="7607869" y="6034842"/>
            <a:ext cx="1988251" cy="829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STFC+logo (1).png | We The Curious">
            <a:extLst>
              <a:ext uri="{FF2B5EF4-FFF2-40B4-BE49-F238E27FC236}">
                <a16:creationId xmlns:a16="http://schemas.microsoft.com/office/drawing/2014/main" id="{7ABB91DE-838F-B411-CB4D-A7A10C2E29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8826" y="6022651"/>
            <a:ext cx="2434970" cy="626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04781D2-E3B7-E3AB-12DD-110AD09C406A}"/>
              </a:ext>
            </a:extLst>
          </p:cNvPr>
          <p:cNvSpPr txBox="1"/>
          <p:nvPr/>
        </p:nvSpPr>
        <p:spPr>
          <a:xfrm>
            <a:off x="4288672" y="5887804"/>
            <a:ext cx="46375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1</a:t>
            </a:r>
            <a:endParaRPr lang="en-GB" sz="9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4EA43DA-F217-4BD5-8955-5D218F763D99}"/>
              </a:ext>
            </a:extLst>
          </p:cNvPr>
          <p:cNvSpPr txBox="1"/>
          <p:nvPr/>
        </p:nvSpPr>
        <p:spPr>
          <a:xfrm>
            <a:off x="7375989" y="5887804"/>
            <a:ext cx="46375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2</a:t>
            </a:r>
            <a:endParaRPr lang="en-GB" sz="9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08386D8-57D5-FF34-9CF3-8E556DEB098F}"/>
              </a:ext>
            </a:extLst>
          </p:cNvPr>
          <p:cNvSpPr txBox="1"/>
          <p:nvPr/>
        </p:nvSpPr>
        <p:spPr>
          <a:xfrm>
            <a:off x="9410594" y="5887804"/>
            <a:ext cx="46375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3</a:t>
            </a:r>
            <a:endParaRPr lang="en-GB" sz="9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C82B7CB-4F16-B776-CF04-124D92D7039D}"/>
              </a:ext>
            </a:extLst>
          </p:cNvPr>
          <p:cNvSpPr txBox="1"/>
          <p:nvPr/>
        </p:nvSpPr>
        <p:spPr>
          <a:xfrm>
            <a:off x="11854074" y="5887804"/>
            <a:ext cx="46375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4</a:t>
            </a:r>
            <a:endParaRPr lang="en-GB" sz="9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A849988-A5A8-D6F8-05CE-F824F900967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510631" y="3554377"/>
            <a:ext cx="747398" cy="1359259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0E76A9CF-01DA-CE5F-A9E4-7255E7E7042B}"/>
              </a:ext>
            </a:extLst>
          </p:cNvPr>
          <p:cNvSpPr txBox="1"/>
          <p:nvPr/>
        </p:nvSpPr>
        <p:spPr>
          <a:xfrm>
            <a:off x="3606798" y="4611117"/>
            <a:ext cx="4978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THz beam manipulation systems STFC ESR project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22742216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7D4E5C7-ABCF-04CA-1239-AA10C7A68679}"/>
              </a:ext>
            </a:extLst>
          </p:cNvPr>
          <p:cNvSpPr/>
          <p:nvPr/>
        </p:nvSpPr>
        <p:spPr>
          <a:xfrm>
            <a:off x="0" y="6610145"/>
            <a:ext cx="12192000" cy="247853"/>
          </a:xfrm>
          <a:prstGeom prst="rect">
            <a:avLst/>
          </a:prstGeom>
          <a:solidFill>
            <a:srgbClr val="AE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6895759-080E-56B9-951A-ACFF8FC12C57}"/>
              </a:ext>
            </a:extLst>
          </p:cNvPr>
          <p:cNvSpPr/>
          <p:nvPr/>
        </p:nvSpPr>
        <p:spPr>
          <a:xfrm>
            <a:off x="0" y="1"/>
            <a:ext cx="12192000" cy="670560"/>
          </a:xfrm>
          <a:prstGeom prst="rect">
            <a:avLst/>
          </a:prstGeom>
          <a:solidFill>
            <a:srgbClr val="AE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AB14EE6-CD23-B3B6-0022-BBCD33D886B5}"/>
              </a:ext>
            </a:extLst>
          </p:cNvPr>
          <p:cNvSpPr txBox="1"/>
          <p:nvPr/>
        </p:nvSpPr>
        <p:spPr>
          <a:xfrm>
            <a:off x="101600" y="42893"/>
            <a:ext cx="12090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THz source</a:t>
            </a:r>
            <a:endParaRPr lang="en-GB" sz="3200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0E002E-0CB5-730F-A16C-B3D1764BEC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559550"/>
            <a:ext cx="2743200" cy="365125"/>
          </a:xfrm>
        </p:spPr>
        <p:txBody>
          <a:bodyPr/>
          <a:lstStyle/>
          <a:p>
            <a:fld id="{4F8622B8-4707-416F-A620-EB06C9B5D036}" type="slidenum">
              <a:rPr lang="en-GB" smtClean="0">
                <a:solidFill>
                  <a:schemeClr val="bg1"/>
                </a:solidFill>
              </a:rPr>
              <a:t>10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56C19CD-9BBB-9B1B-81C2-E6D3265C390C}"/>
              </a:ext>
            </a:extLst>
          </p:cNvPr>
          <p:cNvSpPr txBox="1"/>
          <p:nvPr/>
        </p:nvSpPr>
        <p:spPr>
          <a:xfrm>
            <a:off x="0" y="6619671"/>
            <a:ext cx="100656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>
                <a:solidFill>
                  <a:schemeClr val="bg1"/>
                </a:solidFill>
              </a:rPr>
              <a:t>Institute of Physics Particle Accelerators and Beams conference, 30</a:t>
            </a:r>
            <a:r>
              <a:rPr lang="en-US" sz="900" i="1" baseline="30000" dirty="0">
                <a:solidFill>
                  <a:schemeClr val="bg1"/>
                </a:solidFill>
              </a:rPr>
              <a:t>th</a:t>
            </a:r>
            <a:r>
              <a:rPr lang="en-US" sz="900" i="1" dirty="0">
                <a:solidFill>
                  <a:schemeClr val="bg1"/>
                </a:solidFill>
              </a:rPr>
              <a:t> June 2026, Lancaster, Joseph Bradbury</a:t>
            </a:r>
            <a:endParaRPr lang="en-GB" sz="900" i="1" dirty="0">
              <a:solidFill>
                <a:schemeClr val="bg1"/>
              </a:solidFill>
            </a:endParaRPr>
          </a:p>
        </p:txBody>
      </p:sp>
      <p:pic>
        <p:nvPicPr>
          <p:cNvPr id="2" name="Content Placeholder 4">
            <a:extLst>
              <a:ext uri="{FF2B5EF4-FFF2-40B4-BE49-F238E27FC236}">
                <a16:creationId xmlns:a16="http://schemas.microsoft.com/office/drawing/2014/main" id="{212BD36A-2235-04C3-D76E-A7C2D54CF32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1934" y="3387569"/>
            <a:ext cx="8914101" cy="277924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7618146-F835-84EF-FAC4-59E0AE5979BF}"/>
              </a:ext>
            </a:extLst>
          </p:cNvPr>
          <p:cNvSpPr txBox="1"/>
          <p:nvPr/>
        </p:nvSpPr>
        <p:spPr>
          <a:xfrm>
            <a:off x="25400" y="703125"/>
            <a:ext cx="61214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/>
              <a:t>Periodically-poled lithium niobate wafer stacks (PPLN)</a:t>
            </a:r>
            <a:endParaRPr lang="en-GB" sz="1800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DF8EA76-2B46-B254-9858-F9F756881A08}"/>
              </a:ext>
            </a:extLst>
          </p:cNvPr>
          <p:cNvSpPr txBox="1"/>
          <p:nvPr/>
        </p:nvSpPr>
        <p:spPr>
          <a:xfrm>
            <a:off x="101600" y="1072457"/>
            <a:ext cx="9728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Hand made by layering wafers of lithium niobate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Alternating orientation of polarization axis for quasi-phase matching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THz generation via non-linear optical rectification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THz electric fields of &gt;10 MV/m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Narrowband THz emission extends interaction length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THz central frequency set by wafer thickness (poling period)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Adding two wafers adds one THz cycle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5C0C56E-91F6-A1F0-7359-02E64F2C7225}"/>
              </a:ext>
            </a:extLst>
          </p:cNvPr>
          <p:cNvSpPr txBox="1"/>
          <p:nvPr/>
        </p:nvSpPr>
        <p:spPr>
          <a:xfrm>
            <a:off x="4625220" y="6244278"/>
            <a:ext cx="52843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Illustrative diagram of a PPLN wafer stack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40683453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7ADECFAF-B357-5366-F969-EDEE789F8261}"/>
              </a:ext>
            </a:extLst>
          </p:cNvPr>
          <p:cNvSpPr/>
          <p:nvPr/>
        </p:nvSpPr>
        <p:spPr>
          <a:xfrm>
            <a:off x="788670" y="995332"/>
            <a:ext cx="4871675" cy="2769650"/>
          </a:xfrm>
          <a:prstGeom prst="rect">
            <a:avLst/>
          </a:prstGeom>
          <a:noFill/>
          <a:ln w="38100">
            <a:solidFill>
              <a:srgbClr val="9A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572361E-CE09-DFF6-C635-95F1793DA24F}"/>
              </a:ext>
            </a:extLst>
          </p:cNvPr>
          <p:cNvSpPr/>
          <p:nvPr/>
        </p:nvSpPr>
        <p:spPr>
          <a:xfrm>
            <a:off x="0" y="6610145"/>
            <a:ext cx="12192000" cy="247853"/>
          </a:xfrm>
          <a:prstGeom prst="rect">
            <a:avLst/>
          </a:prstGeom>
          <a:solidFill>
            <a:srgbClr val="AE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6895759-080E-56B9-951A-ACFF8FC12C57}"/>
              </a:ext>
            </a:extLst>
          </p:cNvPr>
          <p:cNvSpPr/>
          <p:nvPr/>
        </p:nvSpPr>
        <p:spPr>
          <a:xfrm>
            <a:off x="0" y="1"/>
            <a:ext cx="12192000" cy="670560"/>
          </a:xfrm>
          <a:prstGeom prst="rect">
            <a:avLst/>
          </a:prstGeom>
          <a:solidFill>
            <a:srgbClr val="AE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AB14EE6-CD23-B3B6-0022-BBCD33D886B5}"/>
              </a:ext>
            </a:extLst>
          </p:cNvPr>
          <p:cNvSpPr txBox="1"/>
          <p:nvPr/>
        </p:nvSpPr>
        <p:spPr>
          <a:xfrm>
            <a:off x="101599" y="42893"/>
            <a:ext cx="80884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Terahertz dielectric-lined waveguides (DLWs)</a:t>
            </a:r>
            <a:endParaRPr lang="en-GB" sz="3200" dirty="0">
              <a:solidFill>
                <a:schemeClr val="bg1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3C2ADB2-5F23-2316-B996-AA3433C3BD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550660"/>
            <a:ext cx="2743200" cy="365125"/>
          </a:xfrm>
        </p:spPr>
        <p:txBody>
          <a:bodyPr/>
          <a:lstStyle/>
          <a:p>
            <a:fld id="{4F8622B8-4707-416F-A620-EB06C9B5D036}" type="slidenum">
              <a:rPr lang="en-GB" smtClean="0">
                <a:solidFill>
                  <a:schemeClr val="bg1"/>
                </a:solidFill>
              </a:rPr>
              <a:t>11</a:t>
            </a:fld>
            <a:endParaRPr lang="en-GB">
              <a:solidFill>
                <a:schemeClr val="bg1"/>
              </a:solidFill>
            </a:endParaRPr>
          </a:p>
        </p:txBody>
      </p:sp>
      <p:pic>
        <p:nvPicPr>
          <p:cNvPr id="3" name="Picture 2" descr="A group of colorful squares&#10;&#10;AI-generated content may be incorrect.">
            <a:extLst>
              <a:ext uri="{FF2B5EF4-FFF2-40B4-BE49-F238E27FC236}">
                <a16:creationId xmlns:a16="http://schemas.microsoft.com/office/drawing/2014/main" id="{5FCC7473-6301-2AA3-4A87-17BB9B047D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4" t="6888" r="37901" b="51271"/>
          <a:stretch/>
        </p:blipFill>
        <p:spPr>
          <a:xfrm>
            <a:off x="914399" y="1482089"/>
            <a:ext cx="4457701" cy="210614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1A78D2F-84AD-2CAE-F369-0143FF6C4717}"/>
              </a:ext>
            </a:extLst>
          </p:cNvPr>
          <p:cNvSpPr txBox="1"/>
          <p:nvPr/>
        </p:nvSpPr>
        <p:spPr>
          <a:xfrm>
            <a:off x="-33865" y="626369"/>
            <a:ext cx="6769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Field components of the LSM</a:t>
            </a:r>
            <a:r>
              <a:rPr lang="en-US" b="1" baseline="-25000" dirty="0"/>
              <a:t>01</a:t>
            </a:r>
            <a:r>
              <a:rPr lang="en-US" b="1" dirty="0"/>
              <a:t> mode</a:t>
            </a:r>
            <a:endParaRPr lang="en-GB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F2185F2-985E-2A6B-2BAE-D5E4264F9A1A}"/>
              </a:ext>
            </a:extLst>
          </p:cNvPr>
          <p:cNvSpPr txBox="1"/>
          <p:nvPr/>
        </p:nvSpPr>
        <p:spPr>
          <a:xfrm>
            <a:off x="0" y="6619671"/>
            <a:ext cx="100656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>
                <a:solidFill>
                  <a:schemeClr val="bg1"/>
                </a:solidFill>
              </a:rPr>
              <a:t>Institute of Physics Particle Accelerators and Beams conference, 30</a:t>
            </a:r>
            <a:r>
              <a:rPr lang="en-US" sz="900" i="1" baseline="30000" dirty="0">
                <a:solidFill>
                  <a:schemeClr val="bg1"/>
                </a:solidFill>
              </a:rPr>
              <a:t>th</a:t>
            </a:r>
            <a:r>
              <a:rPr lang="en-US" sz="900" i="1" dirty="0">
                <a:solidFill>
                  <a:schemeClr val="bg1"/>
                </a:solidFill>
              </a:rPr>
              <a:t> June 2026, Lancaster, Joseph Bradbury</a:t>
            </a:r>
            <a:endParaRPr lang="en-GB" sz="900" i="1" dirty="0">
              <a:solidFill>
                <a:schemeClr val="bg1"/>
              </a:solidFill>
            </a:endParaRPr>
          </a:p>
        </p:txBody>
      </p:sp>
      <p:pic>
        <p:nvPicPr>
          <p:cNvPr id="9" name="Picture 8" descr="A group of colorful squares&#10;&#10;AI-generated content may be incorrect.">
            <a:extLst>
              <a:ext uri="{FF2B5EF4-FFF2-40B4-BE49-F238E27FC236}">
                <a16:creationId xmlns:a16="http://schemas.microsoft.com/office/drawing/2014/main" id="{275D3F63-C2D1-611A-CD39-A1BF321DF3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379" t="55298" r="7059" b="3285"/>
          <a:stretch/>
        </p:blipFill>
        <p:spPr>
          <a:xfrm>
            <a:off x="8510832" y="4335607"/>
            <a:ext cx="2457464" cy="214706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A4F830D-72C1-C9E7-B0C9-5C40B9D9A067}"/>
              </a:ext>
            </a:extLst>
          </p:cNvPr>
          <p:cNvSpPr txBox="1"/>
          <p:nvPr/>
        </p:nvSpPr>
        <p:spPr>
          <a:xfrm>
            <a:off x="2056085" y="966950"/>
            <a:ext cx="6769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Transverse electric fields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2EB1095-BA48-8CDC-4F0F-7BF9E59FA07E}"/>
              </a:ext>
            </a:extLst>
          </p:cNvPr>
          <p:cNvSpPr txBox="1"/>
          <p:nvPr/>
        </p:nvSpPr>
        <p:spPr>
          <a:xfrm>
            <a:off x="8465111" y="995332"/>
            <a:ext cx="3049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Longitudinal electric field</a:t>
            </a:r>
            <a:endParaRPr lang="en-GB" dirty="0"/>
          </a:p>
        </p:txBody>
      </p:sp>
      <p:pic>
        <p:nvPicPr>
          <p:cNvPr id="13" name="Picture 12" descr="A group of colorful squares&#10;&#10;AI-generated content may be incorrect.">
            <a:extLst>
              <a:ext uri="{FF2B5EF4-FFF2-40B4-BE49-F238E27FC236}">
                <a16:creationId xmlns:a16="http://schemas.microsoft.com/office/drawing/2014/main" id="{F776C203-D1DE-A065-14DA-7860F84972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691" r="36383" b="3468"/>
          <a:stretch/>
        </p:blipFill>
        <p:spPr>
          <a:xfrm>
            <a:off x="333965" y="4344123"/>
            <a:ext cx="5135096" cy="210614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C1783D5-38D5-3A41-1167-FB76F4F8346C}"/>
              </a:ext>
            </a:extLst>
          </p:cNvPr>
          <p:cNvSpPr txBox="1"/>
          <p:nvPr/>
        </p:nvSpPr>
        <p:spPr>
          <a:xfrm>
            <a:off x="2018121" y="3865628"/>
            <a:ext cx="6769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Transverse magnetic fields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01C1B87-CF34-9F2F-837C-6A7AC03C6325}"/>
              </a:ext>
            </a:extLst>
          </p:cNvPr>
          <p:cNvSpPr txBox="1"/>
          <p:nvPr/>
        </p:nvSpPr>
        <p:spPr>
          <a:xfrm>
            <a:off x="8350068" y="3823462"/>
            <a:ext cx="33049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Longitudinal magnetic field</a:t>
            </a:r>
            <a:endParaRPr lang="en-GB" dirty="0"/>
          </a:p>
        </p:txBody>
      </p:sp>
      <p:pic>
        <p:nvPicPr>
          <p:cNvPr id="16" name="Picture 15" descr="A group of colorful squares&#10;&#10;AI-generated content may be incorrect.">
            <a:extLst>
              <a:ext uri="{FF2B5EF4-FFF2-40B4-BE49-F238E27FC236}">
                <a16:creationId xmlns:a16="http://schemas.microsoft.com/office/drawing/2014/main" id="{30EB1174-80F8-FB44-83F5-53C44F671A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789" t="7273" r="7721" b="51208"/>
          <a:stretch/>
        </p:blipFill>
        <p:spPr>
          <a:xfrm>
            <a:off x="8395788" y="1520668"/>
            <a:ext cx="2406030" cy="211252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A9493288-ACD6-8592-AD36-4FF342DC286C}"/>
              </a:ext>
            </a:extLst>
          </p:cNvPr>
          <p:cNvSpPr txBox="1"/>
          <p:nvPr/>
        </p:nvSpPr>
        <p:spPr>
          <a:xfrm>
            <a:off x="2018121" y="1197396"/>
            <a:ext cx="528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E</a:t>
            </a:r>
            <a:r>
              <a:rPr lang="en-US" i="1" baseline="-25000" dirty="0"/>
              <a:t>x</a:t>
            </a:r>
            <a:endParaRPr lang="en-GB" i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7BDE2A0-A819-5749-1A9D-D05F1F6D1842}"/>
              </a:ext>
            </a:extLst>
          </p:cNvPr>
          <p:cNvSpPr txBox="1"/>
          <p:nvPr/>
        </p:nvSpPr>
        <p:spPr>
          <a:xfrm>
            <a:off x="4374590" y="1223629"/>
            <a:ext cx="4365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E</a:t>
            </a:r>
            <a:r>
              <a:rPr lang="en-US" i="1" baseline="-25000" dirty="0"/>
              <a:t>y</a:t>
            </a:r>
            <a:endParaRPr lang="en-GB" i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27535D5-38DF-F09A-722F-0F0869D802FB}"/>
              </a:ext>
            </a:extLst>
          </p:cNvPr>
          <p:cNvSpPr txBox="1"/>
          <p:nvPr/>
        </p:nvSpPr>
        <p:spPr>
          <a:xfrm>
            <a:off x="2056085" y="4087561"/>
            <a:ext cx="528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err="1"/>
              <a:t>H</a:t>
            </a:r>
            <a:r>
              <a:rPr lang="en-US" i="1" baseline="-25000" dirty="0" err="1"/>
              <a:t>x</a:t>
            </a:r>
            <a:endParaRPr lang="en-GB" i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C9CB9B8-48EF-1EC5-EB5D-825B345033CB}"/>
              </a:ext>
            </a:extLst>
          </p:cNvPr>
          <p:cNvSpPr txBox="1"/>
          <p:nvPr/>
        </p:nvSpPr>
        <p:spPr>
          <a:xfrm>
            <a:off x="4374590" y="4078230"/>
            <a:ext cx="528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H</a:t>
            </a:r>
            <a:r>
              <a:rPr lang="en-US" i="1" baseline="-25000" dirty="0"/>
              <a:t>y</a:t>
            </a:r>
            <a:endParaRPr lang="en-GB" i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AE4E168-E386-B2CB-2895-EEB63AB33231}"/>
              </a:ext>
            </a:extLst>
          </p:cNvPr>
          <p:cNvSpPr txBox="1"/>
          <p:nvPr/>
        </p:nvSpPr>
        <p:spPr>
          <a:xfrm>
            <a:off x="9629140" y="1228249"/>
            <a:ext cx="4365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err="1"/>
              <a:t>E</a:t>
            </a:r>
            <a:r>
              <a:rPr lang="en-US" i="1" baseline="-25000" dirty="0" err="1"/>
              <a:t>z</a:t>
            </a:r>
            <a:endParaRPr lang="en-GB" i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9BCB780-3BA0-ADAA-09F1-0F4DB8AB9E06}"/>
              </a:ext>
            </a:extLst>
          </p:cNvPr>
          <p:cNvSpPr txBox="1"/>
          <p:nvPr/>
        </p:nvSpPr>
        <p:spPr>
          <a:xfrm>
            <a:off x="6029461" y="1979845"/>
            <a:ext cx="193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Dielectric lining</a:t>
            </a:r>
            <a:endParaRPr lang="en-GB" sz="14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CA0E89E-A3C6-E114-3781-E3AF9ADE92E9}"/>
              </a:ext>
            </a:extLst>
          </p:cNvPr>
          <p:cNvSpPr txBox="1"/>
          <p:nvPr/>
        </p:nvSpPr>
        <p:spPr>
          <a:xfrm>
            <a:off x="5817117" y="5135585"/>
            <a:ext cx="15078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LSM modes defined by H</a:t>
            </a:r>
            <a:r>
              <a:rPr lang="en-US" sz="1400" baseline="-25000" dirty="0"/>
              <a:t>y </a:t>
            </a:r>
            <a:r>
              <a:rPr lang="en-US" sz="1400" dirty="0"/>
              <a:t>=0</a:t>
            </a:r>
            <a:endParaRPr lang="en-GB" sz="1400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F680793-CFBB-93EC-AB6B-CE7ECE6AC75C}"/>
              </a:ext>
            </a:extLst>
          </p:cNvPr>
          <p:cNvSpPr/>
          <p:nvPr/>
        </p:nvSpPr>
        <p:spPr>
          <a:xfrm>
            <a:off x="788669" y="3845258"/>
            <a:ext cx="4871675" cy="2657142"/>
          </a:xfrm>
          <a:prstGeom prst="rect">
            <a:avLst/>
          </a:prstGeom>
          <a:noFill/>
          <a:ln w="38100">
            <a:solidFill>
              <a:srgbClr val="9A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97D14E2-8DA2-93E5-6D8B-8C6F7363FE1D}"/>
              </a:ext>
            </a:extLst>
          </p:cNvPr>
          <p:cNvSpPr/>
          <p:nvPr/>
        </p:nvSpPr>
        <p:spPr>
          <a:xfrm>
            <a:off x="8350069" y="986814"/>
            <a:ext cx="2881812" cy="2778167"/>
          </a:xfrm>
          <a:prstGeom prst="rect">
            <a:avLst/>
          </a:prstGeom>
          <a:noFill/>
          <a:ln w="38100">
            <a:solidFill>
              <a:srgbClr val="9A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BB3123A5-AE79-0E07-8050-9AA6D49253E6}"/>
              </a:ext>
            </a:extLst>
          </p:cNvPr>
          <p:cNvSpPr/>
          <p:nvPr/>
        </p:nvSpPr>
        <p:spPr>
          <a:xfrm>
            <a:off x="8354059" y="3855832"/>
            <a:ext cx="2881812" cy="2637041"/>
          </a:xfrm>
          <a:prstGeom prst="rect">
            <a:avLst/>
          </a:prstGeom>
          <a:noFill/>
          <a:ln w="38100">
            <a:solidFill>
              <a:srgbClr val="9A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51E71B8-70B2-239C-B652-0FDAB00E44DC}"/>
              </a:ext>
            </a:extLst>
          </p:cNvPr>
          <p:cNvSpPr txBox="1"/>
          <p:nvPr/>
        </p:nvSpPr>
        <p:spPr>
          <a:xfrm>
            <a:off x="9659257" y="4019862"/>
            <a:ext cx="4365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H</a:t>
            </a:r>
            <a:r>
              <a:rPr lang="en-US" i="1" baseline="-25000" dirty="0"/>
              <a:t>z</a:t>
            </a:r>
            <a:endParaRPr lang="en-GB" i="1" dirty="0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D8186433-71A5-8723-D75E-5A8A21F51540}"/>
              </a:ext>
            </a:extLst>
          </p:cNvPr>
          <p:cNvCxnSpPr>
            <a:cxnSpLocks/>
            <a:stCxn id="22" idx="1"/>
          </p:cNvCxnSpPr>
          <p:nvPr/>
        </p:nvCxnSpPr>
        <p:spPr>
          <a:xfrm flipH="1" flipV="1">
            <a:off x="5310188" y="1921399"/>
            <a:ext cx="719273" cy="21233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269E46E6-5469-C0B2-81B9-DFC7CA397F33}"/>
              </a:ext>
            </a:extLst>
          </p:cNvPr>
          <p:cNvCxnSpPr>
            <a:cxnSpLocks/>
            <a:stCxn id="22" idx="1"/>
          </p:cNvCxnSpPr>
          <p:nvPr/>
        </p:nvCxnSpPr>
        <p:spPr>
          <a:xfrm flipH="1">
            <a:off x="5310188" y="2133734"/>
            <a:ext cx="719273" cy="101043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0B03F3C1-069D-180B-4B2B-0E9A870CB353}"/>
              </a:ext>
            </a:extLst>
          </p:cNvPr>
          <p:cNvSpPr txBox="1"/>
          <p:nvPr/>
        </p:nvSpPr>
        <p:spPr>
          <a:xfrm>
            <a:off x="6075180" y="2684595"/>
            <a:ext cx="193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Central vacuum region</a:t>
            </a:r>
            <a:endParaRPr lang="en-GB" sz="1400" dirty="0"/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5748A210-D84C-FE1D-D3A5-9FB954D20DF8}"/>
              </a:ext>
            </a:extLst>
          </p:cNvPr>
          <p:cNvCxnSpPr>
            <a:cxnSpLocks/>
          </p:cNvCxnSpPr>
          <p:nvPr/>
        </p:nvCxnSpPr>
        <p:spPr>
          <a:xfrm flipH="1" flipV="1">
            <a:off x="5229194" y="2516023"/>
            <a:ext cx="866806" cy="30337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486AABB7-B811-40AE-540F-984D73682706}"/>
              </a:ext>
            </a:extLst>
          </p:cNvPr>
          <p:cNvCxnSpPr>
            <a:cxnSpLocks/>
          </p:cNvCxnSpPr>
          <p:nvPr/>
        </p:nvCxnSpPr>
        <p:spPr>
          <a:xfrm flipH="1">
            <a:off x="5032828" y="5397195"/>
            <a:ext cx="807451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99882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99EC983-C3D5-8476-E9A1-B63305BBCF90}"/>
              </a:ext>
            </a:extLst>
          </p:cNvPr>
          <p:cNvSpPr/>
          <p:nvPr/>
        </p:nvSpPr>
        <p:spPr>
          <a:xfrm>
            <a:off x="0" y="6610145"/>
            <a:ext cx="12192000" cy="247853"/>
          </a:xfrm>
          <a:prstGeom prst="rect">
            <a:avLst/>
          </a:prstGeom>
          <a:solidFill>
            <a:srgbClr val="AE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6895759-080E-56B9-951A-ACFF8FC12C57}"/>
              </a:ext>
            </a:extLst>
          </p:cNvPr>
          <p:cNvSpPr/>
          <p:nvPr/>
        </p:nvSpPr>
        <p:spPr>
          <a:xfrm>
            <a:off x="0" y="1"/>
            <a:ext cx="12192000" cy="670560"/>
          </a:xfrm>
          <a:prstGeom prst="rect">
            <a:avLst/>
          </a:prstGeom>
          <a:solidFill>
            <a:srgbClr val="AE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AB14EE6-CD23-B3B6-0022-BBCD33D886B5}"/>
              </a:ext>
            </a:extLst>
          </p:cNvPr>
          <p:cNvSpPr txBox="1"/>
          <p:nvPr/>
        </p:nvSpPr>
        <p:spPr>
          <a:xfrm>
            <a:off x="101599" y="42893"/>
            <a:ext cx="80884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Terahertz dielectric-lined waveguides (DLWs)</a:t>
            </a:r>
            <a:endParaRPr lang="en-GB" sz="3200" dirty="0">
              <a:solidFill>
                <a:schemeClr val="bg1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3C2ADB2-5F23-2316-B996-AA3433C3BD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548664"/>
            <a:ext cx="2743200" cy="365125"/>
          </a:xfrm>
        </p:spPr>
        <p:txBody>
          <a:bodyPr/>
          <a:lstStyle/>
          <a:p>
            <a:fld id="{4F8622B8-4707-416F-A620-EB06C9B5D036}" type="slidenum">
              <a:rPr lang="en-GB" smtClean="0">
                <a:solidFill>
                  <a:schemeClr val="bg1"/>
                </a:solidFill>
              </a:rPr>
              <a:t>12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1A78D2F-84AD-2CAE-F369-0143FF6C4717}"/>
              </a:ext>
            </a:extLst>
          </p:cNvPr>
          <p:cNvSpPr txBox="1"/>
          <p:nvPr/>
        </p:nvSpPr>
        <p:spPr>
          <a:xfrm>
            <a:off x="67733" y="713453"/>
            <a:ext cx="6769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Cancellation of transverse forces</a:t>
            </a:r>
            <a:endParaRPr lang="en-GB" b="1" dirty="0"/>
          </a:p>
        </p:txBody>
      </p:sp>
      <p:pic>
        <p:nvPicPr>
          <p:cNvPr id="7" name="Content Placeholder 4" descr="A group of colored squares&#10;&#10;AI-generated content may be incorrect.">
            <a:extLst>
              <a:ext uri="{FF2B5EF4-FFF2-40B4-BE49-F238E27FC236}">
                <a16:creationId xmlns:a16="http://schemas.microsoft.com/office/drawing/2014/main" id="{CBE08C04-AF82-446F-30E7-2C2F073EBA8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85" r="7412" b="50623"/>
          <a:stretch/>
        </p:blipFill>
        <p:spPr>
          <a:xfrm>
            <a:off x="5638869" y="1535960"/>
            <a:ext cx="6045131" cy="3282783"/>
          </a:xfr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57EA23C-2CDB-EB54-A00E-A6FA07965D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5378" y="4636666"/>
            <a:ext cx="2372436" cy="97567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19A6321-60E9-7855-89D9-6AC5367C95BB}"/>
                  </a:ext>
                </a:extLst>
              </p:cNvPr>
              <p:cNvSpPr txBox="1"/>
              <p:nvPr/>
            </p:nvSpPr>
            <p:spPr>
              <a:xfrm>
                <a:off x="384323" y="1780744"/>
                <a:ext cx="5532968" cy="34163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E</a:t>
                </a:r>
                <a:r>
                  <a:rPr lang="en-US" baseline="-25000" dirty="0"/>
                  <a:t>y</a:t>
                </a:r>
                <a:r>
                  <a:rPr lang="en-US" dirty="0"/>
                  <a:t> and B</a:t>
                </a:r>
                <a:r>
                  <a:rPr lang="en-US" baseline="-25000" dirty="0"/>
                  <a:t>x</a:t>
                </a:r>
                <a:r>
                  <a:rPr lang="en-US" dirty="0"/>
                  <a:t> exert opposing y-oriented forces on an electron beam propagating along z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n-US" dirty="0"/>
                  <a:t>, these forces significantly cancel out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Define the net vertically deflecting field D</a:t>
                </a:r>
                <a:r>
                  <a:rPr lang="en-US" baseline="-25000" dirty="0"/>
                  <a:t>y</a:t>
                </a:r>
                <a:r>
                  <a:rPr lang="en-US" dirty="0"/>
                  <a:t> , and cancellation factor C: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19A6321-60E9-7855-89D9-6AC5367C95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323" y="1780744"/>
                <a:ext cx="5532968" cy="3416320"/>
              </a:xfrm>
              <a:prstGeom prst="rect">
                <a:avLst/>
              </a:prstGeom>
              <a:blipFill>
                <a:blip r:embed="rId4"/>
                <a:stretch>
                  <a:fillRect l="-661" t="-71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07B1B7C8-E981-ABAF-A4A3-9F4F9CA2075A}"/>
              </a:ext>
            </a:extLst>
          </p:cNvPr>
          <p:cNvSpPr txBox="1"/>
          <p:nvPr/>
        </p:nvSpPr>
        <p:spPr>
          <a:xfrm>
            <a:off x="0" y="6619671"/>
            <a:ext cx="100656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>
                <a:solidFill>
                  <a:schemeClr val="bg1"/>
                </a:solidFill>
              </a:rPr>
              <a:t>Institute of Physics Particle Accelerators and Beams conference, 30</a:t>
            </a:r>
            <a:r>
              <a:rPr lang="en-US" sz="900" i="1" baseline="30000" dirty="0">
                <a:solidFill>
                  <a:schemeClr val="bg1"/>
                </a:solidFill>
              </a:rPr>
              <a:t>th</a:t>
            </a:r>
            <a:r>
              <a:rPr lang="en-US" sz="900" i="1" dirty="0">
                <a:solidFill>
                  <a:schemeClr val="bg1"/>
                </a:solidFill>
              </a:rPr>
              <a:t> June 2026, Lancaster, Joseph Bradbury</a:t>
            </a:r>
            <a:endParaRPr lang="en-GB" sz="9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35578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565FCD36-37C2-0A48-F97F-C6AB8A3747BC}"/>
              </a:ext>
            </a:extLst>
          </p:cNvPr>
          <p:cNvSpPr/>
          <p:nvPr/>
        </p:nvSpPr>
        <p:spPr>
          <a:xfrm>
            <a:off x="0" y="6610145"/>
            <a:ext cx="12192000" cy="247853"/>
          </a:xfrm>
          <a:prstGeom prst="rect">
            <a:avLst/>
          </a:prstGeom>
          <a:solidFill>
            <a:srgbClr val="AE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6895759-080E-56B9-951A-ACFF8FC12C57}"/>
              </a:ext>
            </a:extLst>
          </p:cNvPr>
          <p:cNvSpPr/>
          <p:nvPr/>
        </p:nvSpPr>
        <p:spPr>
          <a:xfrm>
            <a:off x="0" y="1"/>
            <a:ext cx="12192000" cy="670560"/>
          </a:xfrm>
          <a:prstGeom prst="rect">
            <a:avLst/>
          </a:prstGeom>
          <a:solidFill>
            <a:srgbClr val="AE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AB14EE6-CD23-B3B6-0022-BBCD33D886B5}"/>
              </a:ext>
            </a:extLst>
          </p:cNvPr>
          <p:cNvSpPr txBox="1"/>
          <p:nvPr/>
        </p:nvSpPr>
        <p:spPr>
          <a:xfrm>
            <a:off x="101600" y="42893"/>
            <a:ext cx="58518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DLW </a:t>
            </a:r>
            <a:r>
              <a:rPr lang="en-US" sz="3200" dirty="0" err="1">
                <a:solidFill>
                  <a:schemeClr val="bg1"/>
                </a:solidFill>
              </a:rPr>
              <a:t>optimisation</a:t>
            </a:r>
            <a:endParaRPr lang="en-GB" sz="3200" dirty="0">
              <a:solidFill>
                <a:schemeClr val="bg1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AB96164-7E80-6DFB-0483-8D945609D6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546850"/>
            <a:ext cx="2743200" cy="365125"/>
          </a:xfrm>
        </p:spPr>
        <p:txBody>
          <a:bodyPr/>
          <a:lstStyle/>
          <a:p>
            <a:fld id="{4F8622B8-4707-416F-A620-EB06C9B5D036}" type="slidenum">
              <a:rPr lang="en-GB" smtClean="0">
                <a:solidFill>
                  <a:schemeClr val="bg1"/>
                </a:solidFill>
              </a:rPr>
              <a:t>13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CEFEB70-570E-DFE0-55A9-4F27398E5F47}"/>
              </a:ext>
            </a:extLst>
          </p:cNvPr>
          <p:cNvSpPr txBox="1"/>
          <p:nvPr/>
        </p:nvSpPr>
        <p:spPr>
          <a:xfrm>
            <a:off x="101600" y="738338"/>
            <a:ext cx="370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Figures of merit </a:t>
            </a:r>
            <a:endParaRPr lang="en-GB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6E69135-9D3B-73B5-D2D1-6F9AC1CD7EC1}"/>
              </a:ext>
            </a:extLst>
          </p:cNvPr>
          <p:cNvSpPr txBox="1"/>
          <p:nvPr/>
        </p:nvSpPr>
        <p:spPr>
          <a:xfrm>
            <a:off x="429262" y="1328299"/>
            <a:ext cx="691388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Cancellation factor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  <a:p>
            <a:endParaRPr lang="en-US" sz="1200" dirty="0"/>
          </a:p>
          <a:p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Power-normalized deflecting field</a:t>
            </a:r>
          </a:p>
          <a:p>
            <a:pPr lvl="1"/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Walk-off length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sz="1200" dirty="0"/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Longitudinal resolution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D74073A-6893-489A-7A91-FC2C780FCB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9303" y="1166897"/>
            <a:ext cx="1630525" cy="67056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20716B7-075B-A28D-A9CE-1419ABB35A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1492" y="2305332"/>
            <a:ext cx="1786145" cy="66204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7CCD1BB-6DC7-C5A1-1A0C-6CAE7B0A81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86786" y="3667225"/>
            <a:ext cx="3095414" cy="48178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A89630D-17BC-764B-A1DD-F0F96042F4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14984" y="5130711"/>
            <a:ext cx="4039018" cy="72730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F7AA0BE-9CEC-0018-AEAF-540CC5FCD22F}"/>
              </a:ext>
            </a:extLst>
          </p:cNvPr>
          <p:cNvSpPr txBox="1"/>
          <p:nvPr/>
        </p:nvSpPr>
        <p:spPr>
          <a:xfrm>
            <a:off x="0" y="6619671"/>
            <a:ext cx="100656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>
                <a:solidFill>
                  <a:schemeClr val="bg1"/>
                </a:solidFill>
              </a:rPr>
              <a:t>Institute of Physics Particle Accelerators and Beams conference, 30</a:t>
            </a:r>
            <a:r>
              <a:rPr lang="en-US" sz="900" i="1" baseline="30000" dirty="0">
                <a:solidFill>
                  <a:schemeClr val="bg1"/>
                </a:solidFill>
              </a:rPr>
              <a:t>th</a:t>
            </a:r>
            <a:r>
              <a:rPr lang="en-US" sz="900" i="1" dirty="0">
                <a:solidFill>
                  <a:schemeClr val="bg1"/>
                </a:solidFill>
              </a:rPr>
              <a:t> June 2026, Lancaster, Joseph Bradbury</a:t>
            </a:r>
            <a:endParaRPr lang="en-GB" sz="900" i="1" dirty="0">
              <a:solidFill>
                <a:schemeClr val="bg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4837D3A-E4A9-451D-943C-22B8E9695988}"/>
              </a:ext>
            </a:extLst>
          </p:cNvPr>
          <p:cNvSpPr txBox="1"/>
          <p:nvPr/>
        </p:nvSpPr>
        <p:spPr>
          <a:xfrm>
            <a:off x="709083" y="5409559"/>
            <a:ext cx="61214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Wavelength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Transverse voltage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err="1"/>
              <a:t>Betatron</a:t>
            </a:r>
            <a:r>
              <a:rPr lang="en-US" sz="1200" dirty="0"/>
              <a:t> phase advance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Deflecting phase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89F2FD2-B792-BB57-1B70-5FE72098646C}"/>
              </a:ext>
            </a:extLst>
          </p:cNvPr>
          <p:cNvSpPr txBox="1"/>
          <p:nvPr/>
        </p:nvSpPr>
        <p:spPr>
          <a:xfrm>
            <a:off x="2756271" y="5404102"/>
            <a:ext cx="645795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Beam momentum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Beam emittance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Beta function at deflector</a:t>
            </a:r>
          </a:p>
        </p:txBody>
      </p:sp>
    </p:spTree>
    <p:extLst>
      <p:ext uri="{BB962C8B-B14F-4D97-AF65-F5344CB8AC3E}">
        <p14:creationId xmlns:p14="http://schemas.microsoft.com/office/powerpoint/2010/main" val="3524015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67E88A7-9C02-0C67-98F5-9FC2E1219BBF}"/>
              </a:ext>
            </a:extLst>
          </p:cNvPr>
          <p:cNvSpPr/>
          <p:nvPr/>
        </p:nvSpPr>
        <p:spPr>
          <a:xfrm>
            <a:off x="0" y="6610145"/>
            <a:ext cx="12192000" cy="247853"/>
          </a:xfrm>
          <a:prstGeom prst="rect">
            <a:avLst/>
          </a:prstGeom>
          <a:solidFill>
            <a:srgbClr val="AE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6895759-080E-56B9-951A-ACFF8FC12C57}"/>
              </a:ext>
            </a:extLst>
          </p:cNvPr>
          <p:cNvSpPr/>
          <p:nvPr/>
        </p:nvSpPr>
        <p:spPr>
          <a:xfrm>
            <a:off x="0" y="1"/>
            <a:ext cx="12192000" cy="670560"/>
          </a:xfrm>
          <a:prstGeom prst="rect">
            <a:avLst/>
          </a:prstGeom>
          <a:solidFill>
            <a:srgbClr val="AE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AB14EE6-CD23-B3B6-0022-BBCD33D886B5}"/>
              </a:ext>
            </a:extLst>
          </p:cNvPr>
          <p:cNvSpPr txBox="1"/>
          <p:nvPr/>
        </p:nvSpPr>
        <p:spPr>
          <a:xfrm>
            <a:off x="101599" y="42893"/>
            <a:ext cx="44534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DLW </a:t>
            </a:r>
            <a:r>
              <a:rPr lang="en-US" sz="3200" dirty="0" err="1">
                <a:solidFill>
                  <a:schemeClr val="bg1"/>
                </a:solidFill>
              </a:rPr>
              <a:t>optimisation</a:t>
            </a:r>
            <a:endParaRPr lang="en-GB" sz="3200" dirty="0">
              <a:solidFill>
                <a:schemeClr val="bg1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84C76BC-7311-101A-6334-B6C7A6E25F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546850"/>
            <a:ext cx="2743200" cy="365125"/>
          </a:xfrm>
        </p:spPr>
        <p:txBody>
          <a:bodyPr/>
          <a:lstStyle/>
          <a:p>
            <a:fld id="{4F8622B8-4707-416F-A620-EB06C9B5D036}" type="slidenum">
              <a:rPr lang="en-GB" smtClean="0">
                <a:solidFill>
                  <a:schemeClr val="bg1"/>
                </a:solidFill>
              </a:rPr>
              <a:t>14</a:t>
            </a:fld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3" name="Picture 2" descr="A screenshot of a graph&#10;&#10;AI-generated content may be incorrect.">
            <a:extLst>
              <a:ext uri="{FF2B5EF4-FFF2-40B4-BE49-F238E27FC236}">
                <a16:creationId xmlns:a16="http://schemas.microsoft.com/office/drawing/2014/main" id="{4A86D598-A370-BF14-B6B1-9A0C00E602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70" t="3131" r="65712" b="50525"/>
          <a:stretch/>
        </p:blipFill>
        <p:spPr>
          <a:xfrm>
            <a:off x="4162869" y="1058603"/>
            <a:ext cx="3696342" cy="2309464"/>
          </a:xfrm>
          <a:prstGeom prst="rect">
            <a:avLst/>
          </a:prstGeom>
        </p:spPr>
      </p:pic>
      <p:sp>
        <p:nvSpPr>
          <p:cNvPr id="9" name="Multiplication Sign 8">
            <a:extLst>
              <a:ext uri="{FF2B5EF4-FFF2-40B4-BE49-F238E27FC236}">
                <a16:creationId xmlns:a16="http://schemas.microsoft.com/office/drawing/2014/main" id="{36A94511-4AAF-F913-ACAB-09C7C3D50EEC}"/>
              </a:ext>
            </a:extLst>
          </p:cNvPr>
          <p:cNvSpPr/>
          <p:nvPr/>
        </p:nvSpPr>
        <p:spPr>
          <a:xfrm>
            <a:off x="9750427" y="721283"/>
            <a:ext cx="238125" cy="260350"/>
          </a:xfrm>
          <a:prstGeom prst="mathMultiply">
            <a:avLst>
              <a:gd name="adj1" fmla="val 1352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DB4730B-A740-3382-EDFF-5956351469DE}"/>
              </a:ext>
            </a:extLst>
          </p:cNvPr>
          <p:cNvSpPr txBox="1"/>
          <p:nvPr/>
        </p:nvSpPr>
        <p:spPr>
          <a:xfrm>
            <a:off x="9953624" y="712770"/>
            <a:ext cx="52387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Indicates the optimised design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67422DA-68CE-8C1F-54B9-313160073A56}"/>
              </a:ext>
            </a:extLst>
          </p:cNvPr>
          <p:cNvSpPr txBox="1"/>
          <p:nvPr/>
        </p:nvSpPr>
        <p:spPr>
          <a:xfrm>
            <a:off x="25402" y="654186"/>
            <a:ext cx="897889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sz="1800" b="1" dirty="0"/>
              <a:t>Comparing DLW geometries </a:t>
            </a:r>
            <a:r>
              <a:rPr lang="en-GB" b="1" dirty="0"/>
              <a:t>at f = 0.4 THz</a:t>
            </a:r>
            <a:endParaRPr lang="en-GB" sz="1800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FDB0567-80CA-41D9-07B9-4081DB9EEA6D}"/>
              </a:ext>
            </a:extLst>
          </p:cNvPr>
          <p:cNvSpPr txBox="1"/>
          <p:nvPr/>
        </p:nvSpPr>
        <p:spPr>
          <a:xfrm>
            <a:off x="0" y="6619671"/>
            <a:ext cx="100656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>
                <a:solidFill>
                  <a:schemeClr val="bg1"/>
                </a:solidFill>
              </a:rPr>
              <a:t>Institute of Physics Particle Accelerators and Beams conference, 30</a:t>
            </a:r>
            <a:r>
              <a:rPr lang="en-US" sz="900" i="1" baseline="30000" dirty="0">
                <a:solidFill>
                  <a:schemeClr val="bg1"/>
                </a:solidFill>
              </a:rPr>
              <a:t>th</a:t>
            </a:r>
            <a:r>
              <a:rPr lang="en-US" sz="900" i="1" dirty="0">
                <a:solidFill>
                  <a:schemeClr val="bg1"/>
                </a:solidFill>
              </a:rPr>
              <a:t> June 2026, Lancaster, Joseph Bradbury</a:t>
            </a:r>
            <a:endParaRPr lang="en-GB" sz="900" i="1" dirty="0">
              <a:solidFill>
                <a:schemeClr val="bg1"/>
              </a:solidFill>
            </a:endParaRPr>
          </a:p>
        </p:txBody>
      </p:sp>
      <p:pic>
        <p:nvPicPr>
          <p:cNvPr id="13" name="Picture 12" descr="A screenshot of a graph&#10;&#10;AI-generated content may be incorrect.">
            <a:extLst>
              <a:ext uri="{FF2B5EF4-FFF2-40B4-BE49-F238E27FC236}">
                <a16:creationId xmlns:a16="http://schemas.microsoft.com/office/drawing/2014/main" id="{7380BE0F-3C36-C0F6-63FF-D838906054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42" t="50776" r="34240" b="2879"/>
          <a:stretch/>
        </p:blipFill>
        <p:spPr>
          <a:xfrm>
            <a:off x="4372220" y="3918714"/>
            <a:ext cx="3696341" cy="2309464"/>
          </a:xfrm>
          <a:prstGeom prst="rect">
            <a:avLst/>
          </a:prstGeom>
        </p:spPr>
      </p:pic>
      <p:pic>
        <p:nvPicPr>
          <p:cNvPr id="14" name="Picture 13" descr="A screenshot of a graph&#10;&#10;AI-generated content may be incorrect.">
            <a:extLst>
              <a:ext uri="{FF2B5EF4-FFF2-40B4-BE49-F238E27FC236}">
                <a16:creationId xmlns:a16="http://schemas.microsoft.com/office/drawing/2014/main" id="{84F742CA-050E-A86D-D575-101830D140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204" t="3131" r="3223" b="50525"/>
          <a:stretch/>
        </p:blipFill>
        <p:spPr>
          <a:xfrm>
            <a:off x="2046" y="1035040"/>
            <a:ext cx="3777224" cy="2309464"/>
          </a:xfrm>
          <a:prstGeom prst="rect">
            <a:avLst/>
          </a:prstGeom>
        </p:spPr>
      </p:pic>
      <p:pic>
        <p:nvPicPr>
          <p:cNvPr id="15" name="Picture 14" descr="A group of different colored squares&#10;&#10;AI-generated content may be incorrect.">
            <a:extLst>
              <a:ext uri="{FF2B5EF4-FFF2-40B4-BE49-F238E27FC236}">
                <a16:creationId xmlns:a16="http://schemas.microsoft.com/office/drawing/2014/main" id="{C3A3A7A4-1973-4C64-0926-9AFD180C73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767" t="50703" r="1122" b="2734"/>
          <a:stretch/>
        </p:blipFill>
        <p:spPr>
          <a:xfrm>
            <a:off x="7859211" y="2475370"/>
            <a:ext cx="4310765" cy="2247894"/>
          </a:xfrm>
          <a:prstGeom prst="rect">
            <a:avLst/>
          </a:prstGeom>
        </p:spPr>
      </p:pic>
      <p:pic>
        <p:nvPicPr>
          <p:cNvPr id="17" name="Picture 16" descr="A screenshot of a graph&#10;&#10;AI-generated content may be incorrect.">
            <a:extLst>
              <a:ext uri="{FF2B5EF4-FFF2-40B4-BE49-F238E27FC236}">
                <a16:creationId xmlns:a16="http://schemas.microsoft.com/office/drawing/2014/main" id="{CD13B95F-E772-9525-50F0-25BEDF3D44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86" t="3131" r="34696" b="50525"/>
          <a:stretch/>
        </p:blipFill>
        <p:spPr>
          <a:xfrm>
            <a:off x="18487" y="3912573"/>
            <a:ext cx="3696341" cy="2309464"/>
          </a:xfrm>
          <a:prstGeom prst="rect">
            <a:avLst/>
          </a:prstGeom>
        </p:spPr>
      </p:pic>
      <p:sp>
        <p:nvSpPr>
          <p:cNvPr id="20" name="Arrow: Left-Right 19">
            <a:extLst>
              <a:ext uri="{FF2B5EF4-FFF2-40B4-BE49-F238E27FC236}">
                <a16:creationId xmlns:a16="http://schemas.microsoft.com/office/drawing/2014/main" id="{2588021E-3C4D-12B3-B752-21D3F7B6DEF5}"/>
              </a:ext>
            </a:extLst>
          </p:cNvPr>
          <p:cNvSpPr/>
          <p:nvPr/>
        </p:nvSpPr>
        <p:spPr>
          <a:xfrm>
            <a:off x="3714828" y="4831994"/>
            <a:ext cx="650939" cy="247854"/>
          </a:xfrm>
          <a:prstGeom prst="left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3387838-2E3F-18C5-8149-99119F1DBFE6}"/>
              </a:ext>
            </a:extLst>
          </p:cNvPr>
          <p:cNvSpPr txBox="1"/>
          <p:nvPr/>
        </p:nvSpPr>
        <p:spPr>
          <a:xfrm>
            <a:off x="1576874" y="6186836"/>
            <a:ext cx="56949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Trade-off between field strength and interaction length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250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4D7F9A2-5B0F-184A-980E-E3E0D36FC887}"/>
              </a:ext>
            </a:extLst>
          </p:cNvPr>
          <p:cNvSpPr/>
          <p:nvPr/>
        </p:nvSpPr>
        <p:spPr>
          <a:xfrm>
            <a:off x="0" y="6610145"/>
            <a:ext cx="12192000" cy="247853"/>
          </a:xfrm>
          <a:prstGeom prst="rect">
            <a:avLst/>
          </a:prstGeom>
          <a:solidFill>
            <a:srgbClr val="AE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6895759-080E-56B9-951A-ACFF8FC12C57}"/>
              </a:ext>
            </a:extLst>
          </p:cNvPr>
          <p:cNvSpPr/>
          <p:nvPr/>
        </p:nvSpPr>
        <p:spPr>
          <a:xfrm>
            <a:off x="0" y="1"/>
            <a:ext cx="12192000" cy="670560"/>
          </a:xfrm>
          <a:prstGeom prst="rect">
            <a:avLst/>
          </a:prstGeom>
          <a:solidFill>
            <a:srgbClr val="AE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AB14EE6-CD23-B3B6-0022-BBCD33D886B5}"/>
              </a:ext>
            </a:extLst>
          </p:cNvPr>
          <p:cNvSpPr txBox="1"/>
          <p:nvPr/>
        </p:nvSpPr>
        <p:spPr>
          <a:xfrm>
            <a:off x="101599" y="42893"/>
            <a:ext cx="82005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Beam size and field uniformity</a:t>
            </a:r>
            <a:endParaRPr lang="en-GB" sz="3200" dirty="0">
              <a:solidFill>
                <a:schemeClr val="bg1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84C76BC-7311-101A-6334-B6C7A6E25F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545032"/>
            <a:ext cx="2743200" cy="365125"/>
          </a:xfrm>
        </p:spPr>
        <p:txBody>
          <a:bodyPr/>
          <a:lstStyle/>
          <a:p>
            <a:fld id="{4F8622B8-4707-416F-A620-EB06C9B5D036}" type="slidenum">
              <a:rPr lang="en-GB" smtClean="0">
                <a:solidFill>
                  <a:schemeClr val="bg1"/>
                </a:solidFill>
              </a:rPr>
              <a:t>15</a:t>
            </a:fld>
            <a:endParaRPr lang="en-GB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467E36-510C-A888-4B64-4D70611607EB}"/>
              </a:ext>
            </a:extLst>
          </p:cNvPr>
          <p:cNvSpPr txBox="1"/>
          <p:nvPr/>
        </p:nvSpPr>
        <p:spPr>
          <a:xfrm>
            <a:off x="0" y="6619671"/>
            <a:ext cx="100656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>
                <a:solidFill>
                  <a:schemeClr val="bg1"/>
                </a:solidFill>
              </a:rPr>
              <a:t>Institute of Physics Particle Accelerators and Beams conference, 30</a:t>
            </a:r>
            <a:r>
              <a:rPr lang="en-US" sz="900" i="1" baseline="30000" dirty="0">
                <a:solidFill>
                  <a:schemeClr val="bg1"/>
                </a:solidFill>
              </a:rPr>
              <a:t>th</a:t>
            </a:r>
            <a:r>
              <a:rPr lang="en-US" sz="900" i="1" dirty="0">
                <a:solidFill>
                  <a:schemeClr val="bg1"/>
                </a:solidFill>
              </a:rPr>
              <a:t> June 2026, Lancaster, Joseph Bradbury</a:t>
            </a:r>
            <a:endParaRPr lang="en-GB" sz="900" i="1" dirty="0">
              <a:solidFill>
                <a:schemeClr val="bg1"/>
              </a:solidFill>
            </a:endParaRPr>
          </a:p>
        </p:txBody>
      </p:sp>
      <p:pic>
        <p:nvPicPr>
          <p:cNvPr id="8" name="Picture 7" descr="A screenshot of a graph&#10;&#10;AI-generated content may be incorrect.">
            <a:extLst>
              <a:ext uri="{FF2B5EF4-FFF2-40B4-BE49-F238E27FC236}">
                <a16:creationId xmlns:a16="http://schemas.microsoft.com/office/drawing/2014/main" id="{51B309A6-6397-2820-A971-1C4EFB7CBE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99" y="720952"/>
            <a:ext cx="4151120" cy="3113340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B7A33F4A-1546-D68B-6645-B015ED017CEB}"/>
              </a:ext>
            </a:extLst>
          </p:cNvPr>
          <p:cNvGrpSpPr/>
          <p:nvPr/>
        </p:nvGrpSpPr>
        <p:grpSpPr>
          <a:xfrm>
            <a:off x="4704444" y="3085844"/>
            <a:ext cx="7347855" cy="3064129"/>
            <a:chOff x="1187146" y="298389"/>
            <a:chExt cx="8014887" cy="3329162"/>
          </a:xfrm>
        </p:grpSpPr>
        <p:pic>
          <p:nvPicPr>
            <p:cNvPr id="10" name="Picture 9" descr="A graph of a curve&#10;&#10;AI-generated content may be incorrect.">
              <a:extLst>
                <a:ext uri="{FF2B5EF4-FFF2-40B4-BE49-F238E27FC236}">
                  <a16:creationId xmlns:a16="http://schemas.microsoft.com/office/drawing/2014/main" id="{8F007B07-90CB-1789-99B3-1514B5F2B8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7146" y="369403"/>
              <a:ext cx="4344987" cy="3258148"/>
            </a:xfrm>
            <a:prstGeom prst="rect">
              <a:avLst/>
            </a:prstGeom>
          </p:spPr>
        </p:pic>
        <p:pic>
          <p:nvPicPr>
            <p:cNvPr id="11" name="Picture 10" descr="A graph of a ball&#10;&#10;AI-generated content may be incorrect.">
              <a:extLst>
                <a:ext uri="{FF2B5EF4-FFF2-40B4-BE49-F238E27FC236}">
                  <a16:creationId xmlns:a16="http://schemas.microsoft.com/office/drawing/2014/main" id="{33BA7855-0C8C-BC86-40EA-C6DC4F24499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970"/>
            <a:stretch/>
          </p:blipFill>
          <p:spPr>
            <a:xfrm>
              <a:off x="5203367" y="298389"/>
              <a:ext cx="3998666" cy="3258416"/>
            </a:xfrm>
            <a:prstGeom prst="rect">
              <a:avLst/>
            </a:prstGeom>
          </p:spPr>
        </p:pic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E429406F-F316-3B83-324E-6447D6849915}"/>
              </a:ext>
            </a:extLst>
          </p:cNvPr>
          <p:cNvSpPr txBox="1"/>
          <p:nvPr/>
        </p:nvSpPr>
        <p:spPr>
          <a:xfrm>
            <a:off x="4354765" y="1290085"/>
            <a:ext cx="2667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A 100 um rms radius beam, overlaid onto the total y-deflecting field.</a:t>
            </a:r>
          </a:p>
        </p:txBody>
      </p:sp>
      <p:pic>
        <p:nvPicPr>
          <p:cNvPr id="15" name="Picture 14" descr="A group of blue rectangles with different colors&#10;&#10;AI-generated content may be incorrect.">
            <a:extLst>
              <a:ext uri="{FF2B5EF4-FFF2-40B4-BE49-F238E27FC236}">
                <a16:creationId xmlns:a16="http://schemas.microsoft.com/office/drawing/2014/main" id="{AF4AC24F-AD7A-7E8F-92E5-0E6073376B3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84" t="35080" r="38074" b="33989"/>
          <a:stretch/>
        </p:blipFill>
        <p:spPr>
          <a:xfrm>
            <a:off x="101599" y="3830351"/>
            <a:ext cx="3911690" cy="223012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7C30044-0ED7-C8B5-77B8-1A77FBB29D39}"/>
              </a:ext>
            </a:extLst>
          </p:cNvPr>
          <p:cNvSpPr txBox="1"/>
          <p:nvPr/>
        </p:nvSpPr>
        <p:spPr>
          <a:xfrm>
            <a:off x="453579" y="6042233"/>
            <a:ext cx="3447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2D phase space density </a:t>
            </a:r>
          </a:p>
          <a:p>
            <a:pPr algn="ctr"/>
            <a:r>
              <a:rPr lang="en-US" sz="1400" dirty="0"/>
              <a:t> y’ is correlated with time</a:t>
            </a:r>
            <a:endParaRPr lang="en-GB" sz="14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1531D44-CC3D-E6EB-0680-3B93A5DD931D}"/>
              </a:ext>
            </a:extLst>
          </p:cNvPr>
          <p:cNvSpPr txBox="1"/>
          <p:nvPr/>
        </p:nvSpPr>
        <p:spPr>
          <a:xfrm>
            <a:off x="6230737" y="6069421"/>
            <a:ext cx="48287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3D projected phase space density</a:t>
            </a:r>
          </a:p>
          <a:p>
            <a:pPr algn="ctr"/>
            <a:r>
              <a:rPr lang="en-US" sz="1400" dirty="0"/>
              <a:t>y’ is correlated with transverse position as well as time</a:t>
            </a:r>
            <a:endParaRPr lang="en-GB" sz="1400" dirty="0"/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42242E19-FFB6-9DAB-CD21-D72574F0F871}"/>
              </a:ext>
            </a:extLst>
          </p:cNvPr>
          <p:cNvSpPr/>
          <p:nvPr/>
        </p:nvSpPr>
        <p:spPr>
          <a:xfrm>
            <a:off x="4017799" y="4501005"/>
            <a:ext cx="769224" cy="320752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971D7B0-21C3-3CA9-F4FB-D242FA512D19}"/>
              </a:ext>
            </a:extLst>
          </p:cNvPr>
          <p:cNvSpPr txBox="1"/>
          <p:nvPr/>
        </p:nvSpPr>
        <p:spPr>
          <a:xfrm>
            <a:off x="5493557" y="2997316"/>
            <a:ext cx="2667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Phase space density in (</a:t>
            </a:r>
            <a:r>
              <a:rPr lang="en-US" sz="1400" dirty="0" err="1"/>
              <a:t>y,y’,t</a:t>
            </a:r>
            <a:r>
              <a:rPr lang="en-US" sz="1400" dirty="0"/>
              <a:t>) </a:t>
            </a:r>
            <a:endParaRPr lang="en-GB" sz="14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8CB88F6-9DC7-54C7-45EC-7D15BADCBCCB}"/>
              </a:ext>
            </a:extLst>
          </p:cNvPr>
          <p:cNvSpPr txBox="1"/>
          <p:nvPr/>
        </p:nvSpPr>
        <p:spPr>
          <a:xfrm>
            <a:off x="9175532" y="3002809"/>
            <a:ext cx="2667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Phase space density in (</a:t>
            </a:r>
            <a:r>
              <a:rPr lang="en-US" sz="1400" dirty="0" err="1"/>
              <a:t>x,y’,t</a:t>
            </a:r>
            <a:r>
              <a:rPr lang="en-US" sz="1400" dirty="0"/>
              <a:t>) 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139879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 animBg="1"/>
      <p:bldP spid="19" grpId="0"/>
      <p:bldP spid="2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E858F7B-CE4F-D2F4-B823-7F25D3A74634}"/>
              </a:ext>
            </a:extLst>
          </p:cNvPr>
          <p:cNvSpPr/>
          <p:nvPr/>
        </p:nvSpPr>
        <p:spPr>
          <a:xfrm>
            <a:off x="0" y="6610145"/>
            <a:ext cx="12192000" cy="247853"/>
          </a:xfrm>
          <a:prstGeom prst="rect">
            <a:avLst/>
          </a:prstGeom>
          <a:solidFill>
            <a:srgbClr val="AE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6895759-080E-56B9-951A-ACFF8FC12C57}"/>
              </a:ext>
            </a:extLst>
          </p:cNvPr>
          <p:cNvSpPr/>
          <p:nvPr/>
        </p:nvSpPr>
        <p:spPr>
          <a:xfrm>
            <a:off x="0" y="1"/>
            <a:ext cx="12192000" cy="670560"/>
          </a:xfrm>
          <a:prstGeom prst="rect">
            <a:avLst/>
          </a:prstGeom>
          <a:solidFill>
            <a:srgbClr val="AE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AB14EE6-CD23-B3B6-0022-BBCD33D886B5}"/>
              </a:ext>
            </a:extLst>
          </p:cNvPr>
          <p:cNvSpPr txBox="1"/>
          <p:nvPr/>
        </p:nvSpPr>
        <p:spPr>
          <a:xfrm>
            <a:off x="101600" y="42893"/>
            <a:ext cx="4526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DLW </a:t>
            </a:r>
            <a:r>
              <a:rPr lang="en-US" sz="3200" dirty="0" err="1">
                <a:solidFill>
                  <a:schemeClr val="bg1"/>
                </a:solidFill>
              </a:rPr>
              <a:t>optimisation</a:t>
            </a:r>
            <a:endParaRPr lang="en-GB" sz="3200" dirty="0">
              <a:solidFill>
                <a:schemeClr val="bg1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84C76BC-7311-101A-6334-B6C7A6E25F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541670"/>
            <a:ext cx="2743200" cy="365125"/>
          </a:xfrm>
        </p:spPr>
        <p:txBody>
          <a:bodyPr/>
          <a:lstStyle/>
          <a:p>
            <a:fld id="{4F8622B8-4707-416F-A620-EB06C9B5D036}" type="slidenum">
              <a:rPr lang="en-GB" smtClean="0">
                <a:solidFill>
                  <a:schemeClr val="bg1"/>
                </a:solidFill>
              </a:rPr>
              <a:t>16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5D0BF89-D81F-7419-58BA-049572DF94A3}"/>
              </a:ext>
            </a:extLst>
          </p:cNvPr>
          <p:cNvSpPr txBox="1"/>
          <p:nvPr/>
        </p:nvSpPr>
        <p:spPr>
          <a:xfrm>
            <a:off x="25402" y="654186"/>
            <a:ext cx="78930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sz="1800" b="1" dirty="0"/>
              <a:t>Manufacturing tolerances and tuning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0FF5FCE-4B2F-9842-E8C9-7123FED7AD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7690" y="702611"/>
            <a:ext cx="4549308" cy="294304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B6B56DD-EBA9-AA24-E3BA-EA01C9104A4C}"/>
              </a:ext>
            </a:extLst>
          </p:cNvPr>
          <p:cNvSpPr txBox="1"/>
          <p:nvPr/>
        </p:nvSpPr>
        <p:spPr>
          <a:xfrm>
            <a:off x="137677" y="1420388"/>
            <a:ext cx="3591769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Manufacturing tolerances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Phase velocity mismatch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Phase slippage accumulates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Effective transverse voltage</a:t>
            </a:r>
          </a:p>
          <a:p>
            <a:r>
              <a:rPr lang="en-US" dirty="0"/>
              <a:t>is reduced (transit-time factor)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AB6F725-A89F-9B89-3B3B-8053AD432518}"/>
              </a:ext>
            </a:extLst>
          </p:cNvPr>
          <p:cNvCxnSpPr/>
          <p:nvPr/>
        </p:nvCxnSpPr>
        <p:spPr>
          <a:xfrm>
            <a:off x="1530941" y="1928263"/>
            <a:ext cx="0" cy="73392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1D3162FE-3A9B-0423-79F8-DC62DBBB57E5}"/>
              </a:ext>
            </a:extLst>
          </p:cNvPr>
          <p:cNvCxnSpPr/>
          <p:nvPr/>
        </p:nvCxnSpPr>
        <p:spPr>
          <a:xfrm>
            <a:off x="1530941" y="3288834"/>
            <a:ext cx="0" cy="73392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65E330D-E7F6-1D2D-BD79-CBA661C3FEB7}"/>
              </a:ext>
            </a:extLst>
          </p:cNvPr>
          <p:cNvCxnSpPr/>
          <p:nvPr/>
        </p:nvCxnSpPr>
        <p:spPr>
          <a:xfrm>
            <a:off x="1530941" y="4687505"/>
            <a:ext cx="0" cy="73392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FAF7C40D-FEC1-5148-4253-F2FD0E9A538D}"/>
              </a:ext>
            </a:extLst>
          </p:cNvPr>
          <p:cNvSpPr txBox="1"/>
          <p:nvPr/>
        </p:nvSpPr>
        <p:spPr>
          <a:xfrm>
            <a:off x="9448800" y="1677979"/>
            <a:ext cx="274320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Transit time factor for 0.4 THz DLWs with + 5 um dielectric thickness error</a:t>
            </a:r>
            <a:endParaRPr lang="en-GB" sz="1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D8C8DDC-16B0-80B8-83AF-B70AA33B7C7E}"/>
              </a:ext>
            </a:extLst>
          </p:cNvPr>
          <p:cNvSpPr txBox="1"/>
          <p:nvPr/>
        </p:nvSpPr>
        <p:spPr>
          <a:xfrm>
            <a:off x="0" y="6619671"/>
            <a:ext cx="100656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>
                <a:solidFill>
                  <a:schemeClr val="bg1"/>
                </a:solidFill>
              </a:rPr>
              <a:t>Institute of Physics Particle Accelerators and Beams conference, 30</a:t>
            </a:r>
            <a:r>
              <a:rPr lang="en-US" sz="900" i="1" baseline="30000" dirty="0">
                <a:solidFill>
                  <a:schemeClr val="bg1"/>
                </a:solidFill>
              </a:rPr>
              <a:t>th</a:t>
            </a:r>
            <a:r>
              <a:rPr lang="en-US" sz="900" i="1" dirty="0">
                <a:solidFill>
                  <a:schemeClr val="bg1"/>
                </a:solidFill>
              </a:rPr>
              <a:t> June 2026, Lancaster, Joseph Bradbury</a:t>
            </a:r>
            <a:endParaRPr lang="en-GB" sz="900" i="1" dirty="0">
              <a:solidFill>
                <a:schemeClr val="bg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7A97EC8-D4B1-EE8A-2403-E32D461CAA2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1232" t="993" b="66672"/>
          <a:stretch/>
        </p:blipFill>
        <p:spPr>
          <a:xfrm>
            <a:off x="5088256" y="3680587"/>
            <a:ext cx="4273196" cy="240227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64B813B-7021-94B9-CD76-42F25879547B}"/>
              </a:ext>
            </a:extLst>
          </p:cNvPr>
          <p:cNvSpPr txBox="1"/>
          <p:nvPr/>
        </p:nvSpPr>
        <p:spPr>
          <a:xfrm>
            <a:off x="9448800" y="4441358"/>
            <a:ext cx="2233204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Width and gap height tuning for a 0.4 THz DLW.</a:t>
            </a:r>
          </a:p>
          <a:p>
            <a:endParaRPr lang="en-US" sz="1400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7E727D7-A020-1E58-6617-D0E9989E1150}"/>
              </a:ext>
            </a:extLst>
          </p:cNvPr>
          <p:cNvCxnSpPr/>
          <p:nvPr/>
        </p:nvCxnSpPr>
        <p:spPr>
          <a:xfrm>
            <a:off x="5204367" y="6213475"/>
            <a:ext cx="453483" cy="0"/>
          </a:xfrm>
          <a:prstGeom prst="line">
            <a:avLst/>
          </a:prstGeom>
          <a:ln>
            <a:solidFill>
              <a:srgbClr val="3101FF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79BBDC3-7E30-86A0-2626-6151D06CD781}"/>
              </a:ext>
            </a:extLst>
          </p:cNvPr>
          <p:cNvCxnSpPr/>
          <p:nvPr/>
        </p:nvCxnSpPr>
        <p:spPr>
          <a:xfrm>
            <a:off x="7525564" y="6213475"/>
            <a:ext cx="453483" cy="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97A0C009-DAAA-32CA-9B3C-809B17C83BB8}"/>
              </a:ext>
            </a:extLst>
          </p:cNvPr>
          <p:cNvSpPr txBox="1"/>
          <p:nvPr/>
        </p:nvSpPr>
        <p:spPr>
          <a:xfrm>
            <a:off x="5657850" y="6092386"/>
            <a:ext cx="156291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Tuned width deviation</a:t>
            </a:r>
          </a:p>
          <a:p>
            <a:endParaRPr lang="en-US" sz="900" dirty="0"/>
          </a:p>
          <a:p>
            <a:r>
              <a:rPr lang="en-US" sz="900" dirty="0"/>
              <a:t>Tuned gap height deviation</a:t>
            </a:r>
            <a:endParaRPr lang="en-GB" sz="9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4F04A24-1767-A670-9983-5716017FDC57}"/>
              </a:ext>
            </a:extLst>
          </p:cNvPr>
          <p:cNvSpPr txBox="1"/>
          <p:nvPr/>
        </p:nvSpPr>
        <p:spPr>
          <a:xfrm>
            <a:off x="7979047" y="6093823"/>
            <a:ext cx="370295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Dy (width tuning)</a:t>
            </a:r>
          </a:p>
          <a:p>
            <a:endParaRPr lang="en-US" sz="900" dirty="0"/>
          </a:p>
          <a:p>
            <a:r>
              <a:rPr lang="en-US" sz="900" dirty="0"/>
              <a:t>Dy (gap-height tuning)</a:t>
            </a:r>
            <a:endParaRPr lang="en-GB" sz="900" dirty="0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5F931857-B8D9-4119-AFE0-4CCDEC7CD80A}"/>
              </a:ext>
            </a:extLst>
          </p:cNvPr>
          <p:cNvCxnSpPr/>
          <p:nvPr/>
        </p:nvCxnSpPr>
        <p:spPr>
          <a:xfrm>
            <a:off x="7525563" y="6473825"/>
            <a:ext cx="453483" cy="0"/>
          </a:xfrm>
          <a:prstGeom prst="line">
            <a:avLst/>
          </a:prstGeom>
          <a:ln>
            <a:solidFill>
              <a:srgbClr val="FF0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841CBE8-476E-D6F9-DC56-4DE6B4E59147}"/>
              </a:ext>
            </a:extLst>
          </p:cNvPr>
          <p:cNvCxnSpPr/>
          <p:nvPr/>
        </p:nvCxnSpPr>
        <p:spPr>
          <a:xfrm>
            <a:off x="5204367" y="6473825"/>
            <a:ext cx="453483" cy="0"/>
          </a:xfrm>
          <a:prstGeom prst="line">
            <a:avLst/>
          </a:prstGeom>
          <a:ln>
            <a:solidFill>
              <a:srgbClr val="3101FF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054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9" grpId="0"/>
      <p:bldP spid="19" grpId="0"/>
      <p:bldP spid="2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17BBD318-E514-6477-EE57-E4DE6CD3D008}"/>
              </a:ext>
            </a:extLst>
          </p:cNvPr>
          <p:cNvSpPr/>
          <p:nvPr/>
        </p:nvSpPr>
        <p:spPr>
          <a:xfrm>
            <a:off x="0" y="6610145"/>
            <a:ext cx="12192000" cy="247853"/>
          </a:xfrm>
          <a:prstGeom prst="rect">
            <a:avLst/>
          </a:prstGeom>
          <a:solidFill>
            <a:srgbClr val="AE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6895759-080E-56B9-951A-ACFF8FC12C57}"/>
              </a:ext>
            </a:extLst>
          </p:cNvPr>
          <p:cNvSpPr/>
          <p:nvPr/>
        </p:nvSpPr>
        <p:spPr>
          <a:xfrm>
            <a:off x="0" y="1"/>
            <a:ext cx="12192000" cy="670560"/>
          </a:xfrm>
          <a:prstGeom prst="rect">
            <a:avLst/>
          </a:prstGeom>
          <a:solidFill>
            <a:srgbClr val="AE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AB14EE6-CD23-B3B6-0022-BBCD33D886B5}"/>
              </a:ext>
            </a:extLst>
          </p:cNvPr>
          <p:cNvSpPr txBox="1"/>
          <p:nvPr/>
        </p:nvSpPr>
        <p:spPr>
          <a:xfrm>
            <a:off x="101600" y="42893"/>
            <a:ext cx="4526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DLW </a:t>
            </a:r>
            <a:r>
              <a:rPr lang="en-US" sz="3200" dirty="0" err="1">
                <a:solidFill>
                  <a:schemeClr val="bg1"/>
                </a:solidFill>
              </a:rPr>
              <a:t>optimisation</a:t>
            </a:r>
            <a:endParaRPr lang="en-GB" sz="3200" dirty="0">
              <a:solidFill>
                <a:schemeClr val="bg1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84C76BC-7311-101A-6334-B6C7A6E25F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530518"/>
            <a:ext cx="2743200" cy="365125"/>
          </a:xfrm>
        </p:spPr>
        <p:txBody>
          <a:bodyPr/>
          <a:lstStyle/>
          <a:p>
            <a:fld id="{4F8622B8-4707-416F-A620-EB06C9B5D036}" type="slidenum">
              <a:rPr lang="en-GB" smtClean="0">
                <a:solidFill>
                  <a:schemeClr val="bg1"/>
                </a:solidFill>
              </a:rPr>
              <a:t>17</a:t>
            </a:fld>
            <a:endParaRPr lang="en-GB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69173DA-EC00-5DD1-0529-AA876907E232}"/>
              </a:ext>
            </a:extLst>
          </p:cNvPr>
          <p:cNvSpPr txBox="1"/>
          <p:nvPr/>
        </p:nvSpPr>
        <p:spPr>
          <a:xfrm>
            <a:off x="25402" y="654186"/>
            <a:ext cx="78930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sz="1800" b="1" dirty="0"/>
              <a:t>Multi-objective optimisation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12DF6C2-67A8-5280-A63B-1BE79C41B3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760" y="2078885"/>
            <a:ext cx="6751320" cy="222140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AA15D9A-00B3-31AE-F964-D204E0A6A6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344" y="4379914"/>
            <a:ext cx="6773162" cy="2148839"/>
          </a:xfrm>
          <a:prstGeom prst="rect">
            <a:avLst/>
          </a:prstGeom>
        </p:spPr>
      </p:pic>
      <p:sp>
        <p:nvSpPr>
          <p:cNvPr id="10" name="Multiplication Sign 9">
            <a:extLst>
              <a:ext uri="{FF2B5EF4-FFF2-40B4-BE49-F238E27FC236}">
                <a16:creationId xmlns:a16="http://schemas.microsoft.com/office/drawing/2014/main" id="{BB6ADD14-A4E6-06B3-A3D6-1CFAAE688C4C}"/>
              </a:ext>
            </a:extLst>
          </p:cNvPr>
          <p:cNvSpPr/>
          <p:nvPr/>
        </p:nvSpPr>
        <p:spPr>
          <a:xfrm>
            <a:off x="2885654" y="2661974"/>
            <a:ext cx="238125" cy="260350"/>
          </a:xfrm>
          <a:prstGeom prst="mathMultiply">
            <a:avLst>
              <a:gd name="adj1" fmla="val 1352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8B082BF-12D1-38E7-1477-7FD53CA74362}"/>
              </a:ext>
            </a:extLst>
          </p:cNvPr>
          <p:cNvSpPr txBox="1"/>
          <p:nvPr/>
        </p:nvSpPr>
        <p:spPr>
          <a:xfrm>
            <a:off x="7726680" y="2430849"/>
            <a:ext cx="3683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Pareto front in 2D objective space. </a:t>
            </a:r>
          </a:p>
          <a:p>
            <a:endParaRPr lang="en-US" sz="1400" dirty="0"/>
          </a:p>
          <a:p>
            <a:r>
              <a:rPr lang="en-US" sz="1400" dirty="0"/>
              <a:t>Each point represents one design geometry.</a:t>
            </a:r>
          </a:p>
          <a:p>
            <a:endParaRPr lang="en-US" sz="1400" dirty="0"/>
          </a:p>
          <a:p>
            <a:r>
              <a:rPr lang="en-US" sz="1400" dirty="0"/>
              <a:t>Resolution = 34 fs</a:t>
            </a:r>
          </a:p>
          <a:p>
            <a:r>
              <a:rPr lang="en-US" sz="1400" dirty="0"/>
              <a:t>TTF = 65%</a:t>
            </a:r>
            <a:endParaRPr lang="en-GB" sz="1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191E59F-7545-B808-CDC8-4A101A54175D}"/>
              </a:ext>
            </a:extLst>
          </p:cNvPr>
          <p:cNvSpPr txBox="1"/>
          <p:nvPr/>
        </p:nvSpPr>
        <p:spPr>
          <a:xfrm>
            <a:off x="7726680" y="4790814"/>
            <a:ext cx="362712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Parallel coordinates plot</a:t>
            </a:r>
            <a:r>
              <a:rPr lang="en-GB" sz="1400" dirty="0"/>
              <a:t> showing the cross sectional parameters, and two key objectives. </a:t>
            </a:r>
          </a:p>
          <a:p>
            <a:endParaRPr lang="en-GB" sz="1400" dirty="0"/>
          </a:p>
          <a:p>
            <a:r>
              <a:rPr lang="en-GB" sz="1400" dirty="0"/>
              <a:t>Each line represents one design geometry.</a:t>
            </a:r>
            <a:endParaRPr lang="en-US" sz="1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50FCB01-2A92-EF43-BAA3-8572D5F694FB}"/>
              </a:ext>
            </a:extLst>
          </p:cNvPr>
          <p:cNvSpPr txBox="1"/>
          <p:nvPr/>
        </p:nvSpPr>
        <p:spPr>
          <a:xfrm>
            <a:off x="101600" y="1023518"/>
            <a:ext cx="682243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u="sng" dirty="0"/>
              <a:t>Two key objectives: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Streaking resolution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Sensitivity to dielectric thickness errors (transit-time factor for + 5 um tolerance)</a:t>
            </a:r>
            <a:endParaRPr lang="en-GB" sz="1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602F10C-EAA4-4BF4-E4C3-27D533D3BB75}"/>
              </a:ext>
            </a:extLst>
          </p:cNvPr>
          <p:cNvSpPr txBox="1"/>
          <p:nvPr/>
        </p:nvSpPr>
        <p:spPr>
          <a:xfrm>
            <a:off x="0" y="6619671"/>
            <a:ext cx="100656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>
                <a:solidFill>
                  <a:schemeClr val="bg1"/>
                </a:solidFill>
              </a:rPr>
              <a:t>Institute of Physics Particle Accelerators and Beams conference, 30</a:t>
            </a:r>
            <a:r>
              <a:rPr lang="en-US" sz="900" i="1" baseline="30000" dirty="0">
                <a:solidFill>
                  <a:schemeClr val="bg1"/>
                </a:solidFill>
              </a:rPr>
              <a:t>th</a:t>
            </a:r>
            <a:r>
              <a:rPr lang="en-US" sz="900" i="1" dirty="0">
                <a:solidFill>
                  <a:schemeClr val="bg1"/>
                </a:solidFill>
              </a:rPr>
              <a:t> June 2026, Lancaster, Joseph Bradbury</a:t>
            </a:r>
            <a:endParaRPr lang="en-GB" sz="9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97648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4D7F9A2-5B0F-184A-980E-E3E0D36FC887}"/>
              </a:ext>
            </a:extLst>
          </p:cNvPr>
          <p:cNvSpPr/>
          <p:nvPr/>
        </p:nvSpPr>
        <p:spPr>
          <a:xfrm>
            <a:off x="0" y="6610145"/>
            <a:ext cx="12192000" cy="247853"/>
          </a:xfrm>
          <a:prstGeom prst="rect">
            <a:avLst/>
          </a:prstGeom>
          <a:solidFill>
            <a:srgbClr val="AE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6895759-080E-56B9-951A-ACFF8FC12C57}"/>
              </a:ext>
            </a:extLst>
          </p:cNvPr>
          <p:cNvSpPr/>
          <p:nvPr/>
        </p:nvSpPr>
        <p:spPr>
          <a:xfrm>
            <a:off x="0" y="1"/>
            <a:ext cx="12192000" cy="670560"/>
          </a:xfrm>
          <a:prstGeom prst="rect">
            <a:avLst/>
          </a:prstGeom>
          <a:solidFill>
            <a:srgbClr val="AE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AB14EE6-CD23-B3B6-0022-BBCD33D886B5}"/>
              </a:ext>
            </a:extLst>
          </p:cNvPr>
          <p:cNvSpPr txBox="1"/>
          <p:nvPr/>
        </p:nvSpPr>
        <p:spPr>
          <a:xfrm>
            <a:off x="101600" y="42893"/>
            <a:ext cx="4526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Conclusions</a:t>
            </a:r>
            <a:endParaRPr lang="en-GB" sz="3200" dirty="0">
              <a:solidFill>
                <a:schemeClr val="bg1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84C76BC-7311-101A-6334-B6C7A6E25F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545032"/>
            <a:ext cx="2743200" cy="365125"/>
          </a:xfrm>
        </p:spPr>
        <p:txBody>
          <a:bodyPr/>
          <a:lstStyle/>
          <a:p>
            <a:fld id="{4F8622B8-4707-416F-A620-EB06C9B5D036}" type="slidenum">
              <a:rPr lang="en-GB" smtClean="0">
                <a:solidFill>
                  <a:schemeClr val="bg1"/>
                </a:solidFill>
              </a:rPr>
              <a:t>18</a:t>
            </a:fld>
            <a:endParaRPr lang="en-GB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B038BDF-B44B-E803-72FA-73B92E62B78B}"/>
              </a:ext>
            </a:extLst>
          </p:cNvPr>
          <p:cNvSpPr txBox="1"/>
          <p:nvPr/>
        </p:nvSpPr>
        <p:spPr>
          <a:xfrm>
            <a:off x="228600" y="1315720"/>
            <a:ext cx="105664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We have designed an early-stage commercial prototype THz-driven streaking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In-depth optimization of the DLW interaction structure was carried out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 resolution of 34 fs is predicted using a 1 mm-</a:t>
            </a:r>
            <a:r>
              <a:rPr lang="en-US" dirty="0" err="1"/>
              <a:t>mrad</a:t>
            </a:r>
            <a:r>
              <a:rPr lang="en-US" dirty="0"/>
              <a:t>, 100 MeV beam, with 10 </a:t>
            </a:r>
            <a:r>
              <a:rPr lang="en-US" dirty="0" err="1"/>
              <a:t>mJ</a:t>
            </a:r>
            <a:r>
              <a:rPr lang="en-US" dirty="0"/>
              <a:t> of laser pulse energy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Fabrication is now underway at Rutherford Appleton Laboratory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Plans to conduct experimental tests in the near future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467E36-510C-A888-4B64-4D70611607EB}"/>
              </a:ext>
            </a:extLst>
          </p:cNvPr>
          <p:cNvSpPr txBox="1"/>
          <p:nvPr/>
        </p:nvSpPr>
        <p:spPr>
          <a:xfrm>
            <a:off x="0" y="6619671"/>
            <a:ext cx="100656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>
                <a:solidFill>
                  <a:schemeClr val="bg1"/>
                </a:solidFill>
              </a:rPr>
              <a:t>Institute of Physics Particle Accelerators and Beams conference, 30</a:t>
            </a:r>
            <a:r>
              <a:rPr lang="en-US" sz="900" i="1" baseline="30000" dirty="0">
                <a:solidFill>
                  <a:schemeClr val="bg1"/>
                </a:solidFill>
              </a:rPr>
              <a:t>th</a:t>
            </a:r>
            <a:r>
              <a:rPr lang="en-US" sz="900" i="1" dirty="0">
                <a:solidFill>
                  <a:schemeClr val="bg1"/>
                </a:solidFill>
              </a:rPr>
              <a:t> June 2026, Lancaster, Joseph Bradbury</a:t>
            </a:r>
            <a:endParaRPr lang="en-GB" sz="9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47728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6895759-080E-56B9-951A-ACFF8FC12C57}"/>
              </a:ext>
            </a:extLst>
          </p:cNvPr>
          <p:cNvSpPr/>
          <p:nvPr/>
        </p:nvSpPr>
        <p:spPr>
          <a:xfrm>
            <a:off x="0" y="1"/>
            <a:ext cx="12192000" cy="670560"/>
          </a:xfrm>
          <a:prstGeom prst="rect">
            <a:avLst/>
          </a:prstGeom>
          <a:solidFill>
            <a:srgbClr val="AE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0B72062-417B-E25C-BD9D-6710F2813E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622B8-4707-416F-A620-EB06C9B5D036}" type="slidenum">
              <a:rPr lang="en-GB" smtClean="0"/>
              <a:t>19</a:t>
            </a:fld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857B6F7-82DD-5376-540F-76FEEB57CBF4}"/>
              </a:ext>
            </a:extLst>
          </p:cNvPr>
          <p:cNvSpPr txBox="1">
            <a:spLocks/>
          </p:cNvSpPr>
          <p:nvPr/>
        </p:nvSpPr>
        <p:spPr>
          <a:xfrm>
            <a:off x="1523997" y="3042470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800" b="1" dirty="0"/>
              <a:t>Joseph T. Bradbury</a:t>
            </a:r>
          </a:p>
          <a:p>
            <a:pPr marL="0" indent="0" algn="ctr">
              <a:buNone/>
            </a:pPr>
            <a:r>
              <a:rPr lang="en-US" sz="13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j.bradbury3@lancaster.ac.uk</a:t>
            </a:r>
            <a:endParaRPr lang="en-US" sz="1300" dirty="0"/>
          </a:p>
        </p:txBody>
      </p:sp>
      <p:pic>
        <p:nvPicPr>
          <p:cNvPr id="6" name="Picture 5" descr="The Cockcroft Institute | Accelerator Science and Technology">
            <a:extLst>
              <a:ext uri="{FF2B5EF4-FFF2-40B4-BE49-F238E27FC236}">
                <a16:creationId xmlns:a16="http://schemas.microsoft.com/office/drawing/2014/main" id="{8F363067-4558-C67F-5D7C-B097F2A192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6241" y="5970057"/>
            <a:ext cx="1533304" cy="86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>
            <a:extLst>
              <a:ext uri="{FF2B5EF4-FFF2-40B4-BE49-F238E27FC236}">
                <a16:creationId xmlns:a16="http://schemas.microsoft.com/office/drawing/2014/main" id="{8EAC5BC3-833A-7CE2-8650-79D4D6355D1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35" b="20023"/>
          <a:stretch/>
        </p:blipFill>
        <p:spPr bwMode="auto">
          <a:xfrm>
            <a:off x="5117064" y="6056087"/>
            <a:ext cx="2281274" cy="808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B90C7E4-DC9D-4364-A910-26284A834B1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47" y="5921752"/>
            <a:ext cx="3216574" cy="936248"/>
          </a:xfrm>
          <a:prstGeom prst="rect">
            <a:avLst/>
          </a:prstGeom>
        </p:spPr>
      </p:pic>
      <p:sp>
        <p:nvSpPr>
          <p:cNvPr id="9" name="Slide Number Placeholder 10">
            <a:extLst>
              <a:ext uri="{FF2B5EF4-FFF2-40B4-BE49-F238E27FC236}">
                <a16:creationId xmlns:a16="http://schemas.microsoft.com/office/drawing/2014/main" id="{E92F02F6-F7B4-3D56-E4A0-CFE1D7061D27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F8622B8-4707-416F-A620-EB06C9B5D036}" type="slidenum">
              <a:rPr lang="en-GB" smtClean="0"/>
              <a:pPr/>
              <a:t>19</a:t>
            </a:fld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8E666BD-D9AA-2BF6-03CC-192F970C1169}"/>
              </a:ext>
            </a:extLst>
          </p:cNvPr>
          <p:cNvSpPr txBox="1"/>
          <p:nvPr/>
        </p:nvSpPr>
        <p:spPr>
          <a:xfrm>
            <a:off x="499782" y="5422112"/>
            <a:ext cx="118180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Laurence J. R. Nix</a:t>
            </a:r>
            <a:r>
              <a:rPr lang="en-US" sz="1200" baseline="30000" dirty="0"/>
              <a:t>1,2</a:t>
            </a:r>
            <a:r>
              <a:rPr lang="en-US" sz="1200" dirty="0"/>
              <a:t>, Christopher T. Shaw</a:t>
            </a:r>
            <a:r>
              <a:rPr lang="en-US" sz="1200" baseline="30000" dirty="0"/>
              <a:t>1,2</a:t>
            </a:r>
            <a:r>
              <a:rPr lang="en-US" sz="1200" dirty="0"/>
              <a:t>, Matt Beardsley</a:t>
            </a:r>
            <a:r>
              <a:rPr lang="en-US" sz="1200" baseline="30000" dirty="0"/>
              <a:t>4</a:t>
            </a:r>
            <a:r>
              <a:rPr lang="en-US" sz="1200" dirty="0"/>
              <a:t>, Peter Huggard</a:t>
            </a:r>
            <a:r>
              <a:rPr lang="en-US" sz="1200" baseline="30000" dirty="0"/>
              <a:t>4</a:t>
            </a:r>
            <a:r>
              <a:rPr lang="en-US" sz="1200" dirty="0"/>
              <a:t>, Robert B. Appleby</a:t>
            </a:r>
            <a:r>
              <a:rPr lang="en-US" sz="1200" baseline="30000" dirty="0"/>
              <a:t>1,3</a:t>
            </a:r>
            <a:r>
              <a:rPr lang="en-US" sz="1200" dirty="0"/>
              <a:t>, Darren M. Graham</a:t>
            </a:r>
            <a:r>
              <a:rPr lang="en-US" sz="1200" baseline="30000" dirty="0"/>
              <a:t>1,3</a:t>
            </a:r>
            <a:r>
              <a:rPr lang="en-US" sz="1200" dirty="0"/>
              <a:t>, Rosa Letizia</a:t>
            </a:r>
            <a:r>
              <a:rPr lang="en-US" sz="1200" baseline="30000" dirty="0"/>
              <a:t>1,2</a:t>
            </a:r>
            <a:r>
              <a:rPr lang="en-US" sz="1200" dirty="0"/>
              <a:t>, Graeme Burt</a:t>
            </a:r>
            <a:r>
              <a:rPr lang="en-US" sz="1200" baseline="30000" dirty="0"/>
              <a:t>1,2</a:t>
            </a:r>
            <a:r>
              <a:rPr lang="en-US" sz="1200" dirty="0"/>
              <a:t>, Steven P. Jamison</a:t>
            </a:r>
            <a:r>
              <a:rPr lang="en-US" sz="1200" baseline="30000" dirty="0"/>
              <a:t>1,2</a:t>
            </a:r>
            <a:endParaRPr lang="en-GB" sz="1200" baseline="30000" dirty="0"/>
          </a:p>
        </p:txBody>
      </p:sp>
      <p:pic>
        <p:nvPicPr>
          <p:cNvPr id="11" name="Picture 2" descr="University logo | University brand | StaffNet | The ...">
            <a:extLst>
              <a:ext uri="{FF2B5EF4-FFF2-40B4-BE49-F238E27FC236}">
                <a16:creationId xmlns:a16="http://schemas.microsoft.com/office/drawing/2014/main" id="{22CB5F53-66DA-A9AE-CC34-0E345D00E64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52" t="16627" r="16451" b="20022"/>
          <a:stretch/>
        </p:blipFill>
        <p:spPr bwMode="auto">
          <a:xfrm>
            <a:off x="7607869" y="6034842"/>
            <a:ext cx="1988251" cy="829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STFC+logo (1).png | We The Curious">
            <a:extLst>
              <a:ext uri="{FF2B5EF4-FFF2-40B4-BE49-F238E27FC236}">
                <a16:creationId xmlns:a16="http://schemas.microsoft.com/office/drawing/2014/main" id="{6C7196B6-284E-6099-F5F4-4898277E6D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8826" y="6022651"/>
            <a:ext cx="2434970" cy="626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612D1DE-65C1-7708-793F-CBBF4DC2CA7F}"/>
              </a:ext>
            </a:extLst>
          </p:cNvPr>
          <p:cNvSpPr txBox="1"/>
          <p:nvPr/>
        </p:nvSpPr>
        <p:spPr>
          <a:xfrm>
            <a:off x="4288672" y="5887804"/>
            <a:ext cx="46375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1</a:t>
            </a:r>
            <a:endParaRPr lang="en-GB" sz="9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359EFBE-8273-65BC-4697-582556C7EF18}"/>
              </a:ext>
            </a:extLst>
          </p:cNvPr>
          <p:cNvSpPr txBox="1"/>
          <p:nvPr/>
        </p:nvSpPr>
        <p:spPr>
          <a:xfrm>
            <a:off x="7375989" y="5887804"/>
            <a:ext cx="46375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2</a:t>
            </a:r>
            <a:endParaRPr lang="en-GB" sz="9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BA7D8D9-7229-A3A1-B6AE-4C1F5AEC1454}"/>
              </a:ext>
            </a:extLst>
          </p:cNvPr>
          <p:cNvSpPr txBox="1"/>
          <p:nvPr/>
        </p:nvSpPr>
        <p:spPr>
          <a:xfrm>
            <a:off x="9410594" y="5887804"/>
            <a:ext cx="46375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3</a:t>
            </a:r>
            <a:endParaRPr lang="en-GB" sz="9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4C5D3D4-CD1D-9BB1-8095-EE0D67BB46BC}"/>
              </a:ext>
            </a:extLst>
          </p:cNvPr>
          <p:cNvSpPr txBox="1"/>
          <p:nvPr/>
        </p:nvSpPr>
        <p:spPr>
          <a:xfrm>
            <a:off x="11854074" y="5887804"/>
            <a:ext cx="46375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4</a:t>
            </a:r>
            <a:endParaRPr lang="en-GB" sz="9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F5FBB9F-F706-69EE-0F55-3F4BC50928AD}"/>
              </a:ext>
            </a:extLst>
          </p:cNvPr>
          <p:cNvSpPr txBox="1"/>
          <p:nvPr/>
        </p:nvSpPr>
        <p:spPr>
          <a:xfrm>
            <a:off x="2336799" y="843678"/>
            <a:ext cx="75184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/>
              <a:t>Thanks for listening! </a:t>
            </a:r>
          </a:p>
          <a:p>
            <a:pPr algn="ctr"/>
            <a:r>
              <a:rPr lang="en-US" sz="4400" dirty="0"/>
              <a:t>Any questions?</a:t>
            </a:r>
            <a:endParaRPr lang="en-GB" sz="4400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0334852C-1E8E-A6BE-DCF2-1ED9413754B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722298" y="3382441"/>
            <a:ext cx="747398" cy="1359259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62A70BE0-494A-B73D-6D7C-ECAFE08CC05F}"/>
              </a:ext>
            </a:extLst>
          </p:cNvPr>
          <p:cNvSpPr txBox="1"/>
          <p:nvPr/>
        </p:nvSpPr>
        <p:spPr>
          <a:xfrm>
            <a:off x="3606798" y="4429692"/>
            <a:ext cx="4978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THz beam manipulation systems STFC ESR project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5031237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7D4E5C7-ABCF-04CA-1239-AA10C7A68679}"/>
              </a:ext>
            </a:extLst>
          </p:cNvPr>
          <p:cNvSpPr/>
          <p:nvPr/>
        </p:nvSpPr>
        <p:spPr>
          <a:xfrm>
            <a:off x="0" y="6610145"/>
            <a:ext cx="12192000" cy="247853"/>
          </a:xfrm>
          <a:prstGeom prst="rect">
            <a:avLst/>
          </a:prstGeom>
          <a:solidFill>
            <a:srgbClr val="AE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6895759-080E-56B9-951A-ACFF8FC12C57}"/>
              </a:ext>
            </a:extLst>
          </p:cNvPr>
          <p:cNvSpPr/>
          <p:nvPr/>
        </p:nvSpPr>
        <p:spPr>
          <a:xfrm>
            <a:off x="0" y="1"/>
            <a:ext cx="12192000" cy="670560"/>
          </a:xfrm>
          <a:prstGeom prst="rect">
            <a:avLst/>
          </a:prstGeom>
          <a:solidFill>
            <a:srgbClr val="AE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AB14EE6-CD23-B3B6-0022-BBCD33D886B5}"/>
              </a:ext>
            </a:extLst>
          </p:cNvPr>
          <p:cNvSpPr txBox="1"/>
          <p:nvPr/>
        </p:nvSpPr>
        <p:spPr>
          <a:xfrm>
            <a:off x="101600" y="42893"/>
            <a:ext cx="2524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Contents</a:t>
            </a:r>
            <a:endParaRPr lang="en-GB" sz="3200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0E002E-0CB5-730F-A16C-B3D1764BEC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559550"/>
            <a:ext cx="2743200" cy="365125"/>
          </a:xfrm>
        </p:spPr>
        <p:txBody>
          <a:bodyPr/>
          <a:lstStyle/>
          <a:p>
            <a:fld id="{4F8622B8-4707-416F-A620-EB06C9B5D036}" type="slidenum">
              <a:rPr lang="en-GB" smtClean="0">
                <a:solidFill>
                  <a:schemeClr val="bg1"/>
                </a:solidFill>
              </a:rPr>
              <a:t>2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FC07ECD-3439-C731-209B-196546B78268}"/>
              </a:ext>
            </a:extLst>
          </p:cNvPr>
          <p:cNvSpPr txBox="1"/>
          <p:nvPr/>
        </p:nvSpPr>
        <p:spPr>
          <a:xfrm>
            <a:off x="403013" y="734914"/>
            <a:ext cx="9357360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1500" dirty="0"/>
              <a:t>Introduction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500" dirty="0"/>
              <a:t>Our research group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500" dirty="0"/>
              <a:t>Transverse streaking, and why use terahertz (THz)?</a:t>
            </a:r>
          </a:p>
          <a:p>
            <a:pPr marL="800100" lvl="1" indent="-342900">
              <a:buAutoNum type="arabicPeriod"/>
            </a:pPr>
            <a:endParaRPr lang="en-US" sz="1500" dirty="0"/>
          </a:p>
          <a:p>
            <a:pPr marL="342900" indent="-342900">
              <a:buAutoNum type="arabicPeriod"/>
            </a:pPr>
            <a:r>
              <a:rPr lang="en-US" sz="1500" dirty="0"/>
              <a:t>Device overview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500" dirty="0"/>
              <a:t>Accelerator requirements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500" dirty="0"/>
              <a:t>Constituent parts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1500" dirty="0"/>
          </a:p>
          <a:p>
            <a:pPr marL="342900" indent="-342900">
              <a:buFont typeface="+mj-lt"/>
              <a:buAutoNum type="arabicPeriod"/>
            </a:pPr>
            <a:r>
              <a:rPr lang="en-US" sz="1500" dirty="0"/>
              <a:t>Contextual literature on THz-driven deflecting structures</a:t>
            </a:r>
          </a:p>
          <a:p>
            <a:pPr marL="800100" lvl="1" indent="-342900">
              <a:buAutoNum type="arabicPeriod"/>
            </a:pPr>
            <a:endParaRPr lang="en-US" sz="1500" dirty="0"/>
          </a:p>
          <a:p>
            <a:pPr marL="342900" indent="-342900">
              <a:buAutoNum type="arabicPeriod"/>
            </a:pPr>
            <a:r>
              <a:rPr lang="en-US" sz="1500" dirty="0"/>
              <a:t>Deflection in dielectric-lined waveguides (DLWs)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500" dirty="0"/>
              <a:t>DLW geometry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500" dirty="0"/>
              <a:t>Dispersion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500" dirty="0"/>
              <a:t>THz source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500" dirty="0"/>
              <a:t>EM fields</a:t>
            </a:r>
          </a:p>
          <a:p>
            <a:pPr marL="800100" lvl="1" indent="-342900">
              <a:buAutoNum type="arabicPeriod"/>
            </a:pPr>
            <a:endParaRPr lang="en-US" sz="1500" dirty="0"/>
          </a:p>
          <a:p>
            <a:pPr marL="342900" indent="-342900">
              <a:buAutoNum type="arabicPeriod"/>
            </a:pPr>
            <a:r>
              <a:rPr lang="en-US" sz="1500" dirty="0"/>
              <a:t>DLW </a:t>
            </a:r>
            <a:r>
              <a:rPr lang="en-US" sz="1500" dirty="0" err="1"/>
              <a:t>optimisation</a:t>
            </a:r>
            <a:endParaRPr lang="en-US" sz="15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500" dirty="0"/>
              <a:t>Figures of merit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500" dirty="0"/>
              <a:t>Beam size and field uniformity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500" dirty="0"/>
              <a:t>Manufacturing tolerances and tuning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500" dirty="0"/>
              <a:t>Multi-objective </a:t>
            </a:r>
            <a:r>
              <a:rPr lang="en-US" sz="1500" dirty="0" err="1"/>
              <a:t>optimisation</a:t>
            </a:r>
            <a:endParaRPr lang="en-US" sz="1500" dirty="0"/>
          </a:p>
          <a:p>
            <a:pPr marL="800100" lvl="1" indent="-342900">
              <a:buAutoNum type="arabicPeriod"/>
            </a:pPr>
            <a:endParaRPr lang="en-US" sz="1500" dirty="0"/>
          </a:p>
          <a:p>
            <a:pPr marL="342900" indent="-342900">
              <a:buAutoNum type="arabicPeriod"/>
            </a:pPr>
            <a:r>
              <a:rPr lang="en-GB" sz="1500" dirty="0"/>
              <a:t>Conclusions</a:t>
            </a:r>
          </a:p>
          <a:p>
            <a:pPr marL="342900" indent="-342900">
              <a:buAutoNum type="arabicPeriod"/>
            </a:pPr>
            <a:endParaRPr lang="en-GB" sz="1500" dirty="0"/>
          </a:p>
          <a:p>
            <a:pPr marL="342900" indent="-342900">
              <a:buAutoNum type="arabicPeriod"/>
            </a:pPr>
            <a:r>
              <a:rPr lang="en-GB" sz="1500" dirty="0"/>
              <a:t>Questions</a:t>
            </a:r>
          </a:p>
          <a:p>
            <a:pPr marL="342900" indent="-342900">
              <a:buAutoNum type="arabicPeriod"/>
            </a:pPr>
            <a:endParaRPr lang="en-GB" sz="15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56C19CD-9BBB-9B1B-81C2-E6D3265C390C}"/>
              </a:ext>
            </a:extLst>
          </p:cNvPr>
          <p:cNvSpPr txBox="1"/>
          <p:nvPr/>
        </p:nvSpPr>
        <p:spPr>
          <a:xfrm>
            <a:off x="0" y="6619671"/>
            <a:ext cx="100656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>
                <a:solidFill>
                  <a:schemeClr val="bg1"/>
                </a:solidFill>
              </a:rPr>
              <a:t>Institute of Physics Particle Accelerators and Beams conference, 30</a:t>
            </a:r>
            <a:r>
              <a:rPr lang="en-US" sz="900" i="1" baseline="30000" dirty="0">
                <a:solidFill>
                  <a:schemeClr val="bg1"/>
                </a:solidFill>
              </a:rPr>
              <a:t>th</a:t>
            </a:r>
            <a:r>
              <a:rPr lang="en-US" sz="900" i="1" dirty="0">
                <a:solidFill>
                  <a:schemeClr val="bg1"/>
                </a:solidFill>
              </a:rPr>
              <a:t> June 2026, Lancaster, Joseph Bradbury</a:t>
            </a:r>
            <a:endParaRPr lang="en-GB" sz="9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59910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6895759-080E-56B9-951A-ACFF8FC12C57}"/>
              </a:ext>
            </a:extLst>
          </p:cNvPr>
          <p:cNvSpPr/>
          <p:nvPr/>
        </p:nvSpPr>
        <p:spPr>
          <a:xfrm>
            <a:off x="0" y="1"/>
            <a:ext cx="12192000" cy="670560"/>
          </a:xfrm>
          <a:prstGeom prst="rect">
            <a:avLst/>
          </a:prstGeom>
          <a:solidFill>
            <a:srgbClr val="AE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AB14EE6-CD23-B3B6-0022-BBCD33D886B5}"/>
              </a:ext>
            </a:extLst>
          </p:cNvPr>
          <p:cNvSpPr txBox="1"/>
          <p:nvPr/>
        </p:nvSpPr>
        <p:spPr>
          <a:xfrm>
            <a:off x="101600" y="42893"/>
            <a:ext cx="2524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Extra slides</a:t>
            </a:r>
            <a:endParaRPr lang="en-GB" sz="3200" dirty="0">
              <a:solidFill>
                <a:schemeClr val="bg1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A0DE55E-F08A-4FC6-43B5-3EDCA49284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622B8-4707-416F-A620-EB06C9B5D036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45030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6895759-080E-56B9-951A-ACFF8FC12C57}"/>
              </a:ext>
            </a:extLst>
          </p:cNvPr>
          <p:cNvSpPr/>
          <p:nvPr/>
        </p:nvSpPr>
        <p:spPr>
          <a:xfrm>
            <a:off x="0" y="1"/>
            <a:ext cx="12192000" cy="670560"/>
          </a:xfrm>
          <a:prstGeom prst="rect">
            <a:avLst/>
          </a:prstGeom>
          <a:solidFill>
            <a:srgbClr val="AE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AB14EE6-CD23-B3B6-0022-BBCD33D886B5}"/>
              </a:ext>
            </a:extLst>
          </p:cNvPr>
          <p:cNvSpPr txBox="1"/>
          <p:nvPr/>
        </p:nvSpPr>
        <p:spPr>
          <a:xfrm>
            <a:off x="101600" y="42893"/>
            <a:ext cx="4907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DLW </a:t>
            </a:r>
            <a:r>
              <a:rPr lang="en-US" sz="3200" dirty="0" err="1">
                <a:solidFill>
                  <a:schemeClr val="bg1"/>
                </a:solidFill>
              </a:rPr>
              <a:t>optimisation</a:t>
            </a:r>
            <a:endParaRPr lang="en-GB" sz="3200" dirty="0">
              <a:solidFill>
                <a:schemeClr val="bg1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84C76BC-7311-101A-6334-B6C7A6E25F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622B8-4707-416F-A620-EB06C9B5D036}" type="slidenum">
              <a:rPr lang="en-GB" smtClean="0"/>
              <a:t>21</a:t>
            </a:fld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CD23AB-6608-7FFF-4165-6C7D2F165F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600" y="1452562"/>
            <a:ext cx="5657849" cy="4351338"/>
          </a:xfrm>
        </p:spPr>
        <p:txBody>
          <a:bodyPr>
            <a:norm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sz="1400" dirty="0"/>
              <a:t>Choose a target synchronised interaction frequency</a:t>
            </a:r>
          </a:p>
          <a:p>
            <a:pPr marL="342900" indent="-342900">
              <a:buFont typeface="+mj-lt"/>
              <a:buAutoNum type="arabicPeriod"/>
            </a:pPr>
            <a:endParaRPr lang="en-GB" sz="1400" dirty="0"/>
          </a:p>
          <a:p>
            <a:pPr marL="342900" indent="-342900">
              <a:buFont typeface="+mj-lt"/>
              <a:buAutoNum type="arabicPeriod"/>
            </a:pPr>
            <a:r>
              <a:rPr lang="en-GB" sz="1400" dirty="0"/>
              <a:t>Consider all possible combinations of DLW width and gap height</a:t>
            </a:r>
          </a:p>
          <a:p>
            <a:pPr marL="342900" indent="-342900">
              <a:buFont typeface="+mj-lt"/>
              <a:buAutoNum type="arabicPeriod"/>
            </a:pPr>
            <a:endParaRPr lang="en-GB" sz="1400" dirty="0"/>
          </a:p>
          <a:p>
            <a:pPr marL="342900" indent="-342900">
              <a:buFont typeface="+mj-lt"/>
              <a:buAutoNum type="arabicPeriod"/>
            </a:pPr>
            <a:r>
              <a:rPr lang="en-GB" sz="1400" dirty="0"/>
              <a:t>For each combination, solve the dispersion relation to determine the dielectric thickness, </a:t>
            </a:r>
            <a:r>
              <a:rPr lang="en-GB" sz="1400" i="1" dirty="0"/>
              <a:t>d, </a:t>
            </a:r>
            <a:r>
              <a:rPr lang="en-GB" sz="1400" dirty="0"/>
              <a:t>required to synchronise (</a:t>
            </a:r>
            <a:r>
              <a:rPr lang="en-GB" sz="1400" dirty="0" err="1"/>
              <a:t>v_p</a:t>
            </a:r>
            <a:r>
              <a:rPr lang="en-GB" sz="1400" dirty="0"/>
              <a:t>=c) the frequency to electrons</a:t>
            </a:r>
          </a:p>
          <a:p>
            <a:pPr marL="342900" indent="-342900">
              <a:buFont typeface="+mj-lt"/>
              <a:buAutoNum type="arabicPeriod"/>
            </a:pPr>
            <a:endParaRPr lang="en-GB" sz="1400" dirty="0"/>
          </a:p>
          <a:p>
            <a:pPr marL="342900" indent="-342900">
              <a:buFont typeface="+mj-lt"/>
              <a:buAutoNum type="arabicPeriod"/>
            </a:pPr>
            <a:r>
              <a:rPr lang="en-GB" sz="1400" dirty="0"/>
              <a:t>Set of synchronised geometries determined (</a:t>
            </a:r>
            <a:r>
              <a:rPr lang="en-GB" sz="1400" dirty="0" err="1"/>
              <a:t>w,a,d</a:t>
            </a:r>
            <a:r>
              <a:rPr lang="en-GB" sz="1400" dirty="0"/>
              <a:t>)</a:t>
            </a:r>
          </a:p>
          <a:p>
            <a:pPr marL="342900" indent="-342900">
              <a:buFont typeface="+mj-lt"/>
              <a:buAutoNum type="arabicPeriod"/>
            </a:pPr>
            <a:endParaRPr lang="en-GB" sz="1400" dirty="0"/>
          </a:p>
          <a:p>
            <a:pPr marL="342900" indent="-342900">
              <a:buFont typeface="+mj-lt"/>
              <a:buAutoNum type="arabicPeriod"/>
            </a:pPr>
            <a:r>
              <a:rPr lang="en-GB" sz="1400" dirty="0"/>
              <a:t>Calculate figures of merit</a:t>
            </a:r>
          </a:p>
          <a:p>
            <a:pPr marL="342900" indent="-342900">
              <a:buFont typeface="+mj-lt"/>
              <a:buAutoNum type="arabicPeriod"/>
            </a:pPr>
            <a:endParaRPr lang="en-GB" sz="1400" dirty="0"/>
          </a:p>
          <a:p>
            <a:pPr marL="342900" indent="-342900">
              <a:buFont typeface="+mj-lt"/>
              <a:buAutoNum type="arabicPeriod"/>
            </a:pPr>
            <a:r>
              <a:rPr lang="en-GB" sz="1400" dirty="0"/>
              <a:t>Repeat for other interaction frequencies</a:t>
            </a:r>
            <a:endParaRPr lang="en-GB" sz="1100" dirty="0"/>
          </a:p>
        </p:txBody>
      </p:sp>
      <p:pic>
        <p:nvPicPr>
          <p:cNvPr id="6" name="Picture 5" descr="A black background with white dots&#10;&#10;AI-generated content may be incorrect.">
            <a:extLst>
              <a:ext uri="{FF2B5EF4-FFF2-40B4-BE49-F238E27FC236}">
                <a16:creationId xmlns:a16="http://schemas.microsoft.com/office/drawing/2014/main" id="{BC3132B3-E3B4-D8AA-115A-D2BB65C610A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7866" y="821337"/>
            <a:ext cx="6445468" cy="347416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8FFF8F3-345C-6101-75A8-A149C2F73349}"/>
              </a:ext>
            </a:extLst>
          </p:cNvPr>
          <p:cNvSpPr txBox="1"/>
          <p:nvPr/>
        </p:nvSpPr>
        <p:spPr>
          <a:xfrm>
            <a:off x="6127019" y="4369515"/>
            <a:ext cx="57581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Schematic diagram showing the cross section of a rectangular dielectric-lined waveguide</a:t>
            </a:r>
            <a:endParaRPr lang="en-GB" sz="11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583BBFD-ECDF-8A34-43F0-294B549B377B}"/>
              </a:ext>
            </a:extLst>
          </p:cNvPr>
          <p:cNvSpPr txBox="1"/>
          <p:nvPr/>
        </p:nvSpPr>
        <p:spPr>
          <a:xfrm>
            <a:off x="101600" y="747319"/>
            <a:ext cx="61214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sz="1800" b="1" dirty="0"/>
              <a:t>General approach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AAA52AC-629E-FE00-CF17-8925290906E2}"/>
              </a:ext>
            </a:extLst>
          </p:cNvPr>
          <p:cNvSpPr/>
          <p:nvPr/>
        </p:nvSpPr>
        <p:spPr>
          <a:xfrm>
            <a:off x="0" y="6610145"/>
            <a:ext cx="12192000" cy="247853"/>
          </a:xfrm>
          <a:prstGeom prst="rect">
            <a:avLst/>
          </a:prstGeom>
          <a:solidFill>
            <a:srgbClr val="AE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A729017-FA31-560F-9014-34A423837CA9}"/>
              </a:ext>
            </a:extLst>
          </p:cNvPr>
          <p:cNvSpPr txBox="1"/>
          <p:nvPr/>
        </p:nvSpPr>
        <p:spPr>
          <a:xfrm>
            <a:off x="0" y="6619671"/>
            <a:ext cx="100656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>
                <a:solidFill>
                  <a:schemeClr val="bg1"/>
                </a:solidFill>
              </a:rPr>
              <a:t>Institute of Physics Particle Accelerators and Beams conference, 30</a:t>
            </a:r>
            <a:r>
              <a:rPr lang="en-US" sz="900" i="1" baseline="30000" dirty="0">
                <a:solidFill>
                  <a:schemeClr val="bg1"/>
                </a:solidFill>
              </a:rPr>
              <a:t>th</a:t>
            </a:r>
            <a:r>
              <a:rPr lang="en-US" sz="900" i="1" dirty="0">
                <a:solidFill>
                  <a:schemeClr val="bg1"/>
                </a:solidFill>
              </a:rPr>
              <a:t> June 2026, Lancaster, Joseph Bradbury</a:t>
            </a:r>
            <a:endParaRPr lang="en-GB" sz="9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91463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6895759-080E-56B9-951A-ACFF8FC12C57}"/>
              </a:ext>
            </a:extLst>
          </p:cNvPr>
          <p:cNvSpPr/>
          <p:nvPr/>
        </p:nvSpPr>
        <p:spPr>
          <a:xfrm>
            <a:off x="0" y="1"/>
            <a:ext cx="12192000" cy="670560"/>
          </a:xfrm>
          <a:prstGeom prst="rect">
            <a:avLst/>
          </a:prstGeom>
          <a:solidFill>
            <a:srgbClr val="AE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AB14EE6-CD23-B3B6-0022-BBCD33D886B5}"/>
              </a:ext>
            </a:extLst>
          </p:cNvPr>
          <p:cNvSpPr txBox="1"/>
          <p:nvPr/>
        </p:nvSpPr>
        <p:spPr>
          <a:xfrm>
            <a:off x="101599" y="42893"/>
            <a:ext cx="49106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DLW </a:t>
            </a:r>
            <a:r>
              <a:rPr lang="en-US" sz="3200" dirty="0" err="1">
                <a:solidFill>
                  <a:schemeClr val="bg1"/>
                </a:solidFill>
              </a:rPr>
              <a:t>optimisation</a:t>
            </a:r>
            <a:endParaRPr lang="en-GB" sz="3200" dirty="0">
              <a:solidFill>
                <a:schemeClr val="bg1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84C76BC-7311-101A-6334-B6C7A6E25F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622B8-4707-416F-A620-EB06C9B5D036}" type="slidenum">
              <a:rPr lang="en-GB" smtClean="0"/>
              <a:t>22</a:t>
            </a:fld>
            <a:endParaRPr lang="en-GB"/>
          </a:p>
        </p:txBody>
      </p:sp>
      <p:pic>
        <p:nvPicPr>
          <p:cNvPr id="3" name="Content Placeholder 5" descr="A group of graphs showing different sizes of data&#10;&#10;AI-generated content may be incorrect.">
            <a:extLst>
              <a:ext uri="{FF2B5EF4-FFF2-40B4-BE49-F238E27FC236}">
                <a16:creationId xmlns:a16="http://schemas.microsoft.com/office/drawing/2014/main" id="{8F46FB17-EAF9-E519-3142-737106AFADA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13" t="4919" r="7960" b="2581"/>
          <a:stretch>
            <a:fillRect/>
          </a:stretch>
        </p:blipFill>
        <p:spPr>
          <a:xfrm>
            <a:off x="238759" y="1499817"/>
            <a:ext cx="7178042" cy="4299066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3633F30-ECF3-2D8C-4C19-F151B5C1AB1E}"/>
              </a:ext>
            </a:extLst>
          </p:cNvPr>
          <p:cNvSpPr txBox="1"/>
          <p:nvPr/>
        </p:nvSpPr>
        <p:spPr>
          <a:xfrm>
            <a:off x="25402" y="654186"/>
            <a:ext cx="78930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sz="1800" b="1" dirty="0"/>
              <a:t>Interaction frequency choice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10BA8B5-6BA3-8E0E-356A-4E87F7AD77D0}"/>
              </a:ext>
            </a:extLst>
          </p:cNvPr>
          <p:cNvSpPr txBox="1"/>
          <p:nvPr/>
        </p:nvSpPr>
        <p:spPr>
          <a:xfrm>
            <a:off x="7564120" y="1991360"/>
            <a:ext cx="4343400" cy="24776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Higher interaction frequencies come with: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7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Improved resolution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Longer walk-off length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Thinner dielectric requirement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Decreased deflecting field strength</a:t>
            </a:r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F86CC2D-5BE1-9F70-CE8C-F20580096810}"/>
              </a:ext>
            </a:extLst>
          </p:cNvPr>
          <p:cNvSpPr/>
          <p:nvPr/>
        </p:nvSpPr>
        <p:spPr>
          <a:xfrm>
            <a:off x="0" y="6610145"/>
            <a:ext cx="12192000" cy="247853"/>
          </a:xfrm>
          <a:prstGeom prst="rect">
            <a:avLst/>
          </a:prstGeom>
          <a:solidFill>
            <a:srgbClr val="AE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CD89479-1003-E2D6-8A47-5E21AA1F3EEB}"/>
              </a:ext>
            </a:extLst>
          </p:cNvPr>
          <p:cNvSpPr txBox="1"/>
          <p:nvPr/>
        </p:nvSpPr>
        <p:spPr>
          <a:xfrm>
            <a:off x="0" y="6619671"/>
            <a:ext cx="100656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>
                <a:solidFill>
                  <a:schemeClr val="bg1"/>
                </a:solidFill>
              </a:rPr>
              <a:t>Institute of Physics Particle Accelerators and Beams conference, 30</a:t>
            </a:r>
            <a:r>
              <a:rPr lang="en-US" sz="900" i="1" baseline="30000" dirty="0">
                <a:solidFill>
                  <a:schemeClr val="bg1"/>
                </a:solidFill>
              </a:rPr>
              <a:t>th</a:t>
            </a:r>
            <a:r>
              <a:rPr lang="en-US" sz="900" i="1" dirty="0">
                <a:solidFill>
                  <a:schemeClr val="bg1"/>
                </a:solidFill>
              </a:rPr>
              <a:t> June 2026, Lancaster, Joseph Bradbury</a:t>
            </a:r>
            <a:endParaRPr lang="en-GB" sz="9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97624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6895759-080E-56B9-951A-ACFF8FC12C57}"/>
              </a:ext>
            </a:extLst>
          </p:cNvPr>
          <p:cNvSpPr/>
          <p:nvPr/>
        </p:nvSpPr>
        <p:spPr>
          <a:xfrm>
            <a:off x="0" y="1"/>
            <a:ext cx="12192000" cy="670560"/>
          </a:xfrm>
          <a:prstGeom prst="rect">
            <a:avLst/>
          </a:prstGeom>
          <a:solidFill>
            <a:srgbClr val="AE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AB14EE6-CD23-B3B6-0022-BBCD33D886B5}"/>
              </a:ext>
            </a:extLst>
          </p:cNvPr>
          <p:cNvSpPr txBox="1"/>
          <p:nvPr/>
        </p:nvSpPr>
        <p:spPr>
          <a:xfrm>
            <a:off x="101600" y="42893"/>
            <a:ext cx="4526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DLW </a:t>
            </a:r>
            <a:r>
              <a:rPr lang="en-US" sz="3200" dirty="0" err="1">
                <a:solidFill>
                  <a:schemeClr val="bg1"/>
                </a:solidFill>
              </a:rPr>
              <a:t>optimisation</a:t>
            </a:r>
            <a:endParaRPr lang="en-GB" sz="3200" dirty="0">
              <a:solidFill>
                <a:schemeClr val="bg1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84C76BC-7311-101A-6334-B6C7A6E25F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622B8-4707-416F-A620-EB06C9B5D036}" type="slidenum">
              <a:rPr lang="en-GB" smtClean="0"/>
              <a:t>23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5D0BF89-D81F-7419-58BA-049572DF94A3}"/>
              </a:ext>
            </a:extLst>
          </p:cNvPr>
          <p:cNvSpPr txBox="1"/>
          <p:nvPr/>
        </p:nvSpPr>
        <p:spPr>
          <a:xfrm>
            <a:off x="25402" y="654186"/>
            <a:ext cx="78930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sz="1800" b="1" dirty="0"/>
              <a:t>Manufacturing tolerances and tuning</a:t>
            </a:r>
          </a:p>
        </p:txBody>
      </p:sp>
      <p:pic>
        <p:nvPicPr>
          <p:cNvPr id="7" name="Content Placeholder 5" descr="A diagram of a function&#10;&#10;AI-generated content may be incorrect.">
            <a:extLst>
              <a:ext uri="{FF2B5EF4-FFF2-40B4-BE49-F238E27FC236}">
                <a16:creationId xmlns:a16="http://schemas.microsoft.com/office/drawing/2014/main" id="{B6094F85-DA34-22E9-7DD9-E865360B4F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0" y="1254590"/>
            <a:ext cx="6489080" cy="486681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BA153C3-31CB-26B7-866B-62AB6AB61F04}"/>
              </a:ext>
            </a:extLst>
          </p:cNvPr>
          <p:cNvSpPr txBox="1"/>
          <p:nvPr/>
        </p:nvSpPr>
        <p:spPr>
          <a:xfrm>
            <a:off x="6426200" y="1648873"/>
            <a:ext cx="518668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If the width, gap height, or dielectric thickness are altered, the synchronous interaction frequency can be adjusted.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We use </a:t>
            </a:r>
            <a:r>
              <a:rPr lang="en-US" dirty="0" err="1"/>
              <a:t>discretised</a:t>
            </a:r>
            <a:r>
              <a:rPr lang="en-US" dirty="0"/>
              <a:t> width tuning to adjust the synchronous frequency.</a:t>
            </a:r>
          </a:p>
          <a:p>
            <a:r>
              <a:rPr lang="en-US" dirty="0"/>
              <a:t> </a:t>
            </a:r>
          </a:p>
          <a:p>
            <a:endParaRPr lang="en-US" dirty="0"/>
          </a:p>
          <a:p>
            <a:r>
              <a:rPr lang="en-US" dirty="0"/>
              <a:t>DLW tuning compensates for manufacturing tolerances in the structure, as well as the PPLN wafer stack THz source.</a:t>
            </a:r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3226DAD-32CC-578A-5783-580A5F687DBB}"/>
              </a:ext>
            </a:extLst>
          </p:cNvPr>
          <p:cNvSpPr/>
          <p:nvPr/>
        </p:nvSpPr>
        <p:spPr>
          <a:xfrm>
            <a:off x="0" y="6610145"/>
            <a:ext cx="12192000" cy="247853"/>
          </a:xfrm>
          <a:prstGeom prst="rect">
            <a:avLst/>
          </a:prstGeom>
          <a:solidFill>
            <a:srgbClr val="AE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1AC4385-571D-AC42-0360-6FFEE01CD3DE}"/>
              </a:ext>
            </a:extLst>
          </p:cNvPr>
          <p:cNvSpPr txBox="1"/>
          <p:nvPr/>
        </p:nvSpPr>
        <p:spPr>
          <a:xfrm>
            <a:off x="0" y="6619671"/>
            <a:ext cx="100656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>
                <a:solidFill>
                  <a:schemeClr val="bg1"/>
                </a:solidFill>
              </a:rPr>
              <a:t>Institute of Physics Particle Accelerators and Beams conference, 30</a:t>
            </a:r>
            <a:r>
              <a:rPr lang="en-US" sz="900" i="1" baseline="30000" dirty="0">
                <a:solidFill>
                  <a:schemeClr val="bg1"/>
                </a:solidFill>
              </a:rPr>
              <a:t>th</a:t>
            </a:r>
            <a:r>
              <a:rPr lang="en-US" sz="900" i="1" dirty="0">
                <a:solidFill>
                  <a:schemeClr val="bg1"/>
                </a:solidFill>
              </a:rPr>
              <a:t> June 2026, Lancaster, Joseph Bradbury</a:t>
            </a:r>
            <a:endParaRPr lang="en-GB" sz="9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22181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FF3B898-D6E8-4B5A-C2A4-B93687E0625B}"/>
              </a:ext>
            </a:extLst>
          </p:cNvPr>
          <p:cNvSpPr/>
          <p:nvPr/>
        </p:nvSpPr>
        <p:spPr>
          <a:xfrm>
            <a:off x="0" y="6610145"/>
            <a:ext cx="12192000" cy="247853"/>
          </a:xfrm>
          <a:prstGeom prst="rect">
            <a:avLst/>
          </a:prstGeom>
          <a:solidFill>
            <a:srgbClr val="AE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6895759-080E-56B9-951A-ACFF8FC12C57}"/>
              </a:ext>
            </a:extLst>
          </p:cNvPr>
          <p:cNvSpPr/>
          <p:nvPr/>
        </p:nvSpPr>
        <p:spPr>
          <a:xfrm>
            <a:off x="0" y="1"/>
            <a:ext cx="12192000" cy="670560"/>
          </a:xfrm>
          <a:prstGeom prst="rect">
            <a:avLst/>
          </a:prstGeom>
          <a:solidFill>
            <a:srgbClr val="AE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AB14EE6-CD23-B3B6-0022-BBCD33D886B5}"/>
              </a:ext>
            </a:extLst>
          </p:cNvPr>
          <p:cNvSpPr txBox="1"/>
          <p:nvPr/>
        </p:nvSpPr>
        <p:spPr>
          <a:xfrm>
            <a:off x="101600" y="42893"/>
            <a:ext cx="2524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Introduction</a:t>
            </a:r>
            <a:endParaRPr lang="en-GB" sz="3200" dirty="0">
              <a:solidFill>
                <a:schemeClr val="bg1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6EC0680-D585-25C0-339A-075894D6E2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559550"/>
            <a:ext cx="2743200" cy="365125"/>
          </a:xfrm>
        </p:spPr>
        <p:txBody>
          <a:bodyPr/>
          <a:lstStyle/>
          <a:p>
            <a:fld id="{4F8622B8-4707-416F-A620-EB06C9B5D036}" type="slidenum">
              <a:rPr lang="en-GB" smtClean="0">
                <a:solidFill>
                  <a:schemeClr val="bg1"/>
                </a:solidFill>
              </a:rPr>
              <a:t>3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D0FAF11-EE5F-8366-5FA8-6A12F481A683}"/>
              </a:ext>
            </a:extLst>
          </p:cNvPr>
          <p:cNvSpPr txBox="1"/>
          <p:nvPr/>
        </p:nvSpPr>
        <p:spPr>
          <a:xfrm>
            <a:off x="144780" y="697065"/>
            <a:ext cx="751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The Terahertz Acceleration Group at The Cockcroft Institute</a:t>
            </a:r>
            <a:endParaRPr lang="en-GB" b="1" dirty="0"/>
          </a:p>
        </p:txBody>
      </p:sp>
      <p:pic>
        <p:nvPicPr>
          <p:cNvPr id="6" name="Picture 5" descr="The Cockcroft Institute | Accelerator Science and Technology">
            <a:extLst>
              <a:ext uri="{FF2B5EF4-FFF2-40B4-BE49-F238E27FC236}">
                <a16:creationId xmlns:a16="http://schemas.microsoft.com/office/drawing/2014/main" id="{148817E8-EB4E-197C-D580-6E9DF571A9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510" y="1050190"/>
            <a:ext cx="1412240" cy="79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>
            <a:extLst>
              <a:ext uri="{FF2B5EF4-FFF2-40B4-BE49-F238E27FC236}">
                <a16:creationId xmlns:a16="http://schemas.microsoft.com/office/drawing/2014/main" id="{B3D493B4-AA09-7CBA-4A33-668F35E1614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35" b="20023"/>
          <a:stretch/>
        </p:blipFill>
        <p:spPr bwMode="auto">
          <a:xfrm>
            <a:off x="2034983" y="1095047"/>
            <a:ext cx="2136967" cy="757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University logo | University brand | StaffNet | The ...">
            <a:extLst>
              <a:ext uri="{FF2B5EF4-FFF2-40B4-BE49-F238E27FC236}">
                <a16:creationId xmlns:a16="http://schemas.microsoft.com/office/drawing/2014/main" id="{4E4F08A9-77E9-26C3-69CB-B8061FA65F0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52" t="16627" r="16451" b="20022"/>
          <a:stretch/>
        </p:blipFill>
        <p:spPr bwMode="auto">
          <a:xfrm>
            <a:off x="4483767" y="1073802"/>
            <a:ext cx="1873287" cy="781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60991B2-9A09-8105-61F1-4364E59CA4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332" y="2855218"/>
            <a:ext cx="3702637" cy="302213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629F858-162F-4855-FA70-DD2C253A2E8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76969" y="2932360"/>
            <a:ext cx="3182071" cy="2657279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292F135E-76EE-95C4-13AC-807E27497263}"/>
              </a:ext>
            </a:extLst>
          </p:cNvPr>
          <p:cNvGrpSpPr/>
          <p:nvPr/>
        </p:nvGrpSpPr>
        <p:grpSpPr>
          <a:xfrm>
            <a:off x="7046148" y="2837975"/>
            <a:ext cx="5136811" cy="3237064"/>
            <a:chOff x="7340788" y="3191102"/>
            <a:chExt cx="5136811" cy="3237064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3584D7E9-7609-81E1-341E-14EE5C06CCF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340788" y="3191102"/>
              <a:ext cx="3040620" cy="3237064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2497D532-F83F-AB3D-2A71-C0CC8C8C0CE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0388787" y="3216883"/>
              <a:ext cx="2088812" cy="3202536"/>
            </a:xfrm>
            <a:prstGeom prst="rect">
              <a:avLst/>
            </a:prstGeom>
          </p:spPr>
        </p:pic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9B0E2010-197C-ADAC-4E99-E36407B82F30}"/>
              </a:ext>
            </a:extLst>
          </p:cNvPr>
          <p:cNvSpPr txBox="1"/>
          <p:nvPr/>
        </p:nvSpPr>
        <p:spPr>
          <a:xfrm>
            <a:off x="390320" y="2296868"/>
            <a:ext cx="41989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/>
              <a:t>Laser-driven THz generation</a:t>
            </a:r>
            <a:endParaRPr lang="en-GB" u="sng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A57209D-F69A-ADEA-CB56-54F9B87E6E4E}"/>
              </a:ext>
            </a:extLst>
          </p:cNvPr>
          <p:cNvSpPr txBox="1"/>
          <p:nvPr/>
        </p:nvSpPr>
        <p:spPr>
          <a:xfrm>
            <a:off x="3688407" y="2288932"/>
            <a:ext cx="40327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/>
              <a:t>THz-driven interaction structures</a:t>
            </a:r>
            <a:endParaRPr lang="en-GB" u="sng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9444958-C29D-B326-7EB1-47F74C980CF8}"/>
              </a:ext>
            </a:extLst>
          </p:cNvPr>
          <p:cNvSpPr txBox="1"/>
          <p:nvPr/>
        </p:nvSpPr>
        <p:spPr>
          <a:xfrm>
            <a:off x="8256823" y="2296868"/>
            <a:ext cx="40327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/>
              <a:t>THz-control of electron beams</a:t>
            </a:r>
            <a:endParaRPr lang="en-GB" u="sng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1955B51-8E2A-5773-5441-366462364B98}"/>
              </a:ext>
            </a:extLst>
          </p:cNvPr>
          <p:cNvSpPr txBox="1"/>
          <p:nvPr/>
        </p:nvSpPr>
        <p:spPr>
          <a:xfrm>
            <a:off x="8042236" y="2623242"/>
            <a:ext cx="40327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Bunch compression</a:t>
            </a:r>
            <a:endParaRPr lang="en-GB" sz="12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BBB42DD-1949-985A-3B34-BD08CB25A861}"/>
              </a:ext>
            </a:extLst>
          </p:cNvPr>
          <p:cNvSpPr txBox="1"/>
          <p:nvPr/>
        </p:nvSpPr>
        <p:spPr>
          <a:xfrm>
            <a:off x="10273173" y="2603934"/>
            <a:ext cx="40327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Laser </a:t>
            </a:r>
            <a:r>
              <a:rPr lang="en-US" sz="1200" dirty="0" err="1"/>
              <a:t>synchronisation</a:t>
            </a:r>
            <a:endParaRPr lang="en-GB" sz="12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4F03C1E-75FA-D16A-AF7E-3672D68EA430}"/>
              </a:ext>
            </a:extLst>
          </p:cNvPr>
          <p:cNvSpPr txBox="1"/>
          <p:nvPr/>
        </p:nvSpPr>
        <p:spPr>
          <a:xfrm>
            <a:off x="3950273" y="5922897"/>
            <a:ext cx="331089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/>
              <a:t>L. J. R. Nix </a:t>
            </a:r>
            <a:r>
              <a:rPr lang="en-GB" sz="1000" i="1" dirty="0"/>
              <a:t>et al. “Terahertz-driven acceleration of </a:t>
            </a:r>
            <a:r>
              <a:rPr lang="en-GB" sz="1000" i="1" dirty="0" err="1"/>
              <a:t>subrelativistic</a:t>
            </a:r>
            <a:r>
              <a:rPr lang="en-GB" sz="1000" i="1" dirty="0"/>
              <a:t> electron beams using tapered rectangular dielectric-lined waveguides” </a:t>
            </a:r>
            <a:r>
              <a:rPr lang="en-GB" sz="1000" dirty="0"/>
              <a:t>Phys. Rev. Accel. Beams 27</a:t>
            </a:r>
            <a:r>
              <a:rPr lang="en-GB" sz="1000" b="1" dirty="0"/>
              <a:t> </a:t>
            </a:r>
            <a:r>
              <a:rPr lang="en-GB" sz="1000" dirty="0"/>
              <a:t>041302 (2024)</a:t>
            </a:r>
            <a:endParaRPr lang="en-GB" sz="1000" i="1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DCB7AC9-D3EA-B466-05CE-5E77BF62DC6C}"/>
              </a:ext>
            </a:extLst>
          </p:cNvPr>
          <p:cNvSpPr txBox="1"/>
          <p:nvPr/>
        </p:nvSpPr>
        <p:spPr>
          <a:xfrm>
            <a:off x="418374" y="5998839"/>
            <a:ext cx="313153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P.J. Dalton </a:t>
            </a:r>
            <a:r>
              <a:rPr lang="en-US" sz="1000" i="1" dirty="0"/>
              <a:t>et al. </a:t>
            </a:r>
            <a:r>
              <a:rPr lang="en-US" sz="1000" dirty="0"/>
              <a:t>“</a:t>
            </a:r>
            <a:r>
              <a:rPr lang="en-US" sz="1000" i="1" dirty="0"/>
              <a:t>Cryogenically cooled periodically poled lithium niobate wafer stacks for multi-cycle terahertz pulses</a:t>
            </a:r>
            <a:r>
              <a:rPr lang="en-US" sz="1000" dirty="0"/>
              <a:t>” </a:t>
            </a:r>
            <a:r>
              <a:rPr lang="fr-FR" sz="1000" dirty="0"/>
              <a:t>Appl. Phys. Lett. 125, 141101 (2024)</a:t>
            </a:r>
            <a:endParaRPr lang="en-GB" sz="10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AC6F4AB-EC12-D046-CCEA-481925B3F2ED}"/>
              </a:ext>
            </a:extLst>
          </p:cNvPr>
          <p:cNvSpPr txBox="1"/>
          <p:nvPr/>
        </p:nvSpPr>
        <p:spPr>
          <a:xfrm>
            <a:off x="7329298" y="6075039"/>
            <a:ext cx="3809255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b="0" i="0" dirty="0">
                <a:solidFill>
                  <a:srgbClr val="222222"/>
                </a:solidFill>
                <a:effectLst/>
              </a:rPr>
              <a:t>Hibberd, Morgan T., et al. "</a:t>
            </a:r>
            <a:r>
              <a:rPr lang="en-GB" sz="1000" b="0" i="1" dirty="0">
                <a:solidFill>
                  <a:srgbClr val="222222"/>
                </a:solidFill>
                <a:effectLst/>
              </a:rPr>
              <a:t>Terahertz control of relativistic electron beams for femtosecond bunching and laser-synchronized temporal locking</a:t>
            </a:r>
            <a:r>
              <a:rPr lang="en-GB" sz="1000" b="0" i="0" dirty="0">
                <a:solidFill>
                  <a:srgbClr val="222222"/>
                </a:solidFill>
                <a:effectLst/>
              </a:rPr>
              <a:t>" </a:t>
            </a:r>
            <a:r>
              <a:rPr lang="en-GB" sz="1000" b="0" i="1" dirty="0" err="1">
                <a:solidFill>
                  <a:srgbClr val="222222"/>
                </a:solidFill>
                <a:effectLst/>
              </a:rPr>
              <a:t>arXiv</a:t>
            </a:r>
            <a:r>
              <a:rPr lang="en-GB" sz="1000" b="0" i="1" dirty="0">
                <a:solidFill>
                  <a:srgbClr val="222222"/>
                </a:solidFill>
                <a:effectLst/>
              </a:rPr>
              <a:t> preprint arXiv:2508.20685</a:t>
            </a:r>
            <a:r>
              <a:rPr lang="en-GB" sz="1000" b="0" i="0" dirty="0">
                <a:solidFill>
                  <a:srgbClr val="222222"/>
                </a:solidFill>
                <a:effectLst/>
              </a:rPr>
              <a:t> (2025).</a:t>
            </a:r>
            <a:endParaRPr lang="en-GB" sz="1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BA499C3-949D-5BF4-3329-6DC8AA58A0E0}"/>
              </a:ext>
            </a:extLst>
          </p:cNvPr>
          <p:cNvSpPr txBox="1"/>
          <p:nvPr/>
        </p:nvSpPr>
        <p:spPr>
          <a:xfrm>
            <a:off x="0" y="6619671"/>
            <a:ext cx="100656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>
                <a:solidFill>
                  <a:schemeClr val="bg1"/>
                </a:solidFill>
              </a:rPr>
              <a:t>Institute of Physics Particle Accelerators and Beams conference, 30</a:t>
            </a:r>
            <a:r>
              <a:rPr lang="en-US" sz="900" i="1" baseline="30000" dirty="0">
                <a:solidFill>
                  <a:schemeClr val="bg1"/>
                </a:solidFill>
              </a:rPr>
              <a:t>th</a:t>
            </a:r>
            <a:r>
              <a:rPr lang="en-US" sz="900" i="1" dirty="0">
                <a:solidFill>
                  <a:schemeClr val="bg1"/>
                </a:solidFill>
              </a:rPr>
              <a:t> June 2026, Lancaster, Joseph Bradbury</a:t>
            </a:r>
            <a:endParaRPr lang="en-GB" sz="9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60564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50D5-79FC-07E7-089E-F33710BD0A81}"/>
              </a:ext>
            </a:extLst>
          </p:cNvPr>
          <p:cNvSpPr/>
          <p:nvPr/>
        </p:nvSpPr>
        <p:spPr>
          <a:xfrm>
            <a:off x="0" y="6610145"/>
            <a:ext cx="12192000" cy="247853"/>
          </a:xfrm>
          <a:prstGeom prst="rect">
            <a:avLst/>
          </a:prstGeom>
          <a:solidFill>
            <a:srgbClr val="AE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6895759-080E-56B9-951A-ACFF8FC12C57}"/>
              </a:ext>
            </a:extLst>
          </p:cNvPr>
          <p:cNvSpPr/>
          <p:nvPr/>
        </p:nvSpPr>
        <p:spPr>
          <a:xfrm>
            <a:off x="0" y="1"/>
            <a:ext cx="12192000" cy="670560"/>
          </a:xfrm>
          <a:prstGeom prst="rect">
            <a:avLst/>
          </a:prstGeom>
          <a:solidFill>
            <a:srgbClr val="AE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AB14EE6-CD23-B3B6-0022-BBCD33D886B5}"/>
              </a:ext>
            </a:extLst>
          </p:cNvPr>
          <p:cNvSpPr txBox="1"/>
          <p:nvPr/>
        </p:nvSpPr>
        <p:spPr>
          <a:xfrm>
            <a:off x="101600" y="42893"/>
            <a:ext cx="2524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Introduction</a:t>
            </a:r>
            <a:endParaRPr lang="en-GB" sz="3200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55EF8B-6BD6-4C26-2573-63DAFA806E75}"/>
              </a:ext>
            </a:extLst>
          </p:cNvPr>
          <p:cNvSpPr txBox="1"/>
          <p:nvPr/>
        </p:nvSpPr>
        <p:spPr>
          <a:xfrm>
            <a:off x="67401" y="673715"/>
            <a:ext cx="43166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Introduction to transverse streaking</a:t>
            </a:r>
            <a:endParaRPr lang="en-GB" b="1" dirty="0"/>
          </a:p>
        </p:txBody>
      </p:sp>
      <p:pic>
        <p:nvPicPr>
          <p:cNvPr id="8" name="Picture 7" descr="A group of blue rectangles with different colors&#10;&#10;AI-generated content may be incorrect.">
            <a:extLst>
              <a:ext uri="{FF2B5EF4-FFF2-40B4-BE49-F238E27FC236}">
                <a16:creationId xmlns:a16="http://schemas.microsoft.com/office/drawing/2014/main" id="{809D03BB-46AD-9518-03FF-BA8BAB211A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93" t="35542" r="66994" b="33527"/>
          <a:stretch/>
        </p:blipFill>
        <p:spPr>
          <a:xfrm>
            <a:off x="479734" y="2489282"/>
            <a:ext cx="2861180" cy="1601891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AB2A2EE4-48BB-CEF4-8065-BC30437F3C57}"/>
              </a:ext>
            </a:extLst>
          </p:cNvPr>
          <p:cNvGrpSpPr/>
          <p:nvPr/>
        </p:nvGrpSpPr>
        <p:grpSpPr>
          <a:xfrm>
            <a:off x="5039119" y="1415331"/>
            <a:ext cx="1749425" cy="791944"/>
            <a:chOff x="3740150" y="1561569"/>
            <a:chExt cx="1749425" cy="791944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8D606BB-594D-EA0A-633D-9BEA6FF22689}"/>
                </a:ext>
              </a:extLst>
            </p:cNvPr>
            <p:cNvSpPr/>
            <p:nvPr/>
          </p:nvSpPr>
          <p:spPr>
            <a:xfrm>
              <a:off x="3740150" y="1561569"/>
              <a:ext cx="1749425" cy="178152"/>
            </a:xfrm>
            <a:prstGeom prst="rect">
              <a:avLst/>
            </a:prstGeom>
            <a:solidFill>
              <a:srgbClr val="B489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FE99806-F2E1-9970-20D1-0E08E519A1CF}"/>
                </a:ext>
              </a:extLst>
            </p:cNvPr>
            <p:cNvSpPr/>
            <p:nvPr/>
          </p:nvSpPr>
          <p:spPr>
            <a:xfrm>
              <a:off x="3740150" y="2175361"/>
              <a:ext cx="1749425" cy="178152"/>
            </a:xfrm>
            <a:prstGeom prst="rect">
              <a:avLst/>
            </a:prstGeom>
            <a:solidFill>
              <a:srgbClr val="B489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C082E4C-C911-6EE3-7F50-AE22F18F600E}"/>
                </a:ext>
              </a:extLst>
            </p:cNvPr>
            <p:cNvSpPr/>
            <p:nvPr/>
          </p:nvSpPr>
          <p:spPr>
            <a:xfrm>
              <a:off x="3740150" y="1739721"/>
              <a:ext cx="1749425" cy="52458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0B59FF76-5F73-585C-450C-8D22C9FC039A}"/>
                </a:ext>
              </a:extLst>
            </p:cNvPr>
            <p:cNvSpPr/>
            <p:nvPr/>
          </p:nvSpPr>
          <p:spPr>
            <a:xfrm>
              <a:off x="3740150" y="2124865"/>
              <a:ext cx="1749425" cy="52458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4" name="Picture 2" descr="Sine Wave Graph Images – Browse 4,012 Stock Photos, Vectors, and Video |  Adobe Stock">
              <a:extLst>
                <a:ext uri="{FF2B5EF4-FFF2-40B4-BE49-F238E27FC236}">
                  <a16:creationId xmlns:a16="http://schemas.microsoft.com/office/drawing/2014/main" id="{A77F0844-1F5F-FFE3-9C33-ED10AC6AB84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775" t="29198" r="7609" b="28784"/>
            <a:stretch>
              <a:fillRect/>
            </a:stretch>
          </p:blipFill>
          <p:spPr bwMode="auto">
            <a:xfrm>
              <a:off x="4003087" y="1821071"/>
              <a:ext cx="1223549" cy="3037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01A33DD5-20F6-4091-45F0-11766E7A0970}"/>
                </a:ext>
              </a:extLst>
            </p:cNvPr>
            <p:cNvSpPr/>
            <p:nvPr/>
          </p:nvSpPr>
          <p:spPr>
            <a:xfrm>
              <a:off x="4467224" y="1935584"/>
              <a:ext cx="296067" cy="80396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8BBFBA1A-C4C7-AF21-C7F1-BBFE72C508D2}"/>
              </a:ext>
            </a:extLst>
          </p:cNvPr>
          <p:cNvSpPr/>
          <p:nvPr/>
        </p:nvSpPr>
        <p:spPr>
          <a:xfrm>
            <a:off x="1884549" y="1772167"/>
            <a:ext cx="296067" cy="80396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 descr="A group of images of different colors&#10;&#10;AI-generated content may be incorrect.">
            <a:extLst>
              <a:ext uri="{FF2B5EF4-FFF2-40B4-BE49-F238E27FC236}">
                <a16:creationId xmlns:a16="http://schemas.microsoft.com/office/drawing/2014/main" id="{2EB03030-6A52-3043-FB68-A5B3D95E27F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95" t="55359" r="55389" b="11473"/>
          <a:stretch>
            <a:fillRect/>
          </a:stretch>
        </p:blipFill>
        <p:spPr>
          <a:xfrm>
            <a:off x="9011268" y="1504407"/>
            <a:ext cx="2166583" cy="696999"/>
          </a:xfrm>
          <a:prstGeom prst="rect">
            <a:avLst/>
          </a:prstGeom>
          <a:scene3d>
            <a:camera prst="isometricLeftDown">
              <a:rot lat="900003" lon="2700002" rev="0"/>
            </a:camera>
            <a:lightRig rig="threePt" dir="t"/>
          </a:scene3d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CA887500-189A-0575-88D1-786EB31B27F5}"/>
              </a:ext>
            </a:extLst>
          </p:cNvPr>
          <p:cNvSpPr txBox="1"/>
          <p:nvPr/>
        </p:nvSpPr>
        <p:spPr>
          <a:xfrm>
            <a:off x="1208185" y="1026469"/>
            <a:ext cx="17825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Incoming bunch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FC1802E-2856-4BB0-AD6D-3B3E78CFE8B6}"/>
              </a:ext>
            </a:extLst>
          </p:cNvPr>
          <p:cNvSpPr txBox="1"/>
          <p:nvPr/>
        </p:nvSpPr>
        <p:spPr>
          <a:xfrm>
            <a:off x="9369926" y="1026470"/>
            <a:ext cx="19517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Detection screen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952A83A-CB02-4860-371D-21D3EB6FBB6D}"/>
              </a:ext>
            </a:extLst>
          </p:cNvPr>
          <p:cNvSpPr txBox="1"/>
          <p:nvPr/>
        </p:nvSpPr>
        <p:spPr>
          <a:xfrm>
            <a:off x="5302056" y="1055517"/>
            <a:ext cx="1219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THz streaker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99B69C7-8235-EC0D-0BF2-9957866DC01A}"/>
              </a:ext>
            </a:extLst>
          </p:cNvPr>
          <p:cNvSpPr/>
          <p:nvPr/>
        </p:nvSpPr>
        <p:spPr>
          <a:xfrm>
            <a:off x="612723" y="5480209"/>
            <a:ext cx="154781" cy="39290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BF006AF-72E5-9427-9310-DD58B5672865}"/>
              </a:ext>
            </a:extLst>
          </p:cNvPr>
          <p:cNvSpPr/>
          <p:nvPr/>
        </p:nvSpPr>
        <p:spPr>
          <a:xfrm>
            <a:off x="4474270" y="5507600"/>
            <a:ext cx="154781" cy="39290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DBC00D1-049F-066E-A44C-9E1D2537B8F4}"/>
              </a:ext>
            </a:extLst>
          </p:cNvPr>
          <p:cNvSpPr/>
          <p:nvPr/>
        </p:nvSpPr>
        <p:spPr>
          <a:xfrm>
            <a:off x="7226300" y="5507600"/>
            <a:ext cx="154781" cy="39290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395EA17-FE9C-C7A9-F239-64A75F92C10B}"/>
              </a:ext>
            </a:extLst>
          </p:cNvPr>
          <p:cNvSpPr/>
          <p:nvPr/>
        </p:nvSpPr>
        <p:spPr>
          <a:xfrm>
            <a:off x="4415086" y="1060450"/>
            <a:ext cx="2965996" cy="3573866"/>
          </a:xfrm>
          <a:prstGeom prst="rect">
            <a:avLst/>
          </a:prstGeom>
          <a:noFill/>
          <a:ln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A943D65D-3E4A-7EC1-CF57-BD933D8124F7}"/>
              </a:ext>
            </a:extLst>
          </p:cNvPr>
          <p:cNvSpPr/>
          <p:nvPr/>
        </p:nvSpPr>
        <p:spPr>
          <a:xfrm>
            <a:off x="479734" y="1055517"/>
            <a:ext cx="2967098" cy="3573866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6F95C387-E447-E1C7-E7F4-DA08A9F24512}"/>
              </a:ext>
            </a:extLst>
          </p:cNvPr>
          <p:cNvSpPr/>
          <p:nvPr/>
        </p:nvSpPr>
        <p:spPr>
          <a:xfrm>
            <a:off x="8422640" y="1060450"/>
            <a:ext cx="3013322" cy="3573866"/>
          </a:xfrm>
          <a:prstGeom prst="rect">
            <a:avLst/>
          </a:prstGeom>
          <a:noFill/>
          <a:ln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Arrow: Right 29">
            <a:extLst>
              <a:ext uri="{FF2B5EF4-FFF2-40B4-BE49-F238E27FC236}">
                <a16:creationId xmlns:a16="http://schemas.microsoft.com/office/drawing/2014/main" id="{C4CBCFAB-3646-5893-20AB-D4ACA54E78DA}"/>
              </a:ext>
            </a:extLst>
          </p:cNvPr>
          <p:cNvSpPr/>
          <p:nvPr/>
        </p:nvSpPr>
        <p:spPr>
          <a:xfrm>
            <a:off x="3514136" y="1772167"/>
            <a:ext cx="819150" cy="45719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1" name="Arrow: Right 30">
            <a:extLst>
              <a:ext uri="{FF2B5EF4-FFF2-40B4-BE49-F238E27FC236}">
                <a16:creationId xmlns:a16="http://schemas.microsoft.com/office/drawing/2014/main" id="{7A8A8D6F-F7D2-810D-8611-E0763AF84E63}"/>
              </a:ext>
            </a:extLst>
          </p:cNvPr>
          <p:cNvSpPr/>
          <p:nvPr/>
        </p:nvSpPr>
        <p:spPr>
          <a:xfrm>
            <a:off x="7429204" y="1776879"/>
            <a:ext cx="951764" cy="45719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Arrow: Right 31">
            <a:extLst>
              <a:ext uri="{FF2B5EF4-FFF2-40B4-BE49-F238E27FC236}">
                <a16:creationId xmlns:a16="http://schemas.microsoft.com/office/drawing/2014/main" id="{9FCE8E01-2839-B62B-2833-C7886FB204EA}"/>
              </a:ext>
            </a:extLst>
          </p:cNvPr>
          <p:cNvSpPr/>
          <p:nvPr/>
        </p:nvSpPr>
        <p:spPr>
          <a:xfrm rot="320124">
            <a:off x="7428670" y="1856698"/>
            <a:ext cx="951764" cy="45719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Arrow: Right 32">
            <a:extLst>
              <a:ext uri="{FF2B5EF4-FFF2-40B4-BE49-F238E27FC236}">
                <a16:creationId xmlns:a16="http://schemas.microsoft.com/office/drawing/2014/main" id="{9F286BB8-85C5-37FC-DFE7-80F79A067902}"/>
              </a:ext>
            </a:extLst>
          </p:cNvPr>
          <p:cNvSpPr/>
          <p:nvPr/>
        </p:nvSpPr>
        <p:spPr>
          <a:xfrm rot="21161389">
            <a:off x="7428049" y="1693733"/>
            <a:ext cx="951763" cy="45719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0" name="Picture 39" descr="A blue square with a rainbow colored circle&#10;&#10;AI-generated content may be incorrect.">
            <a:extLst>
              <a:ext uri="{FF2B5EF4-FFF2-40B4-BE49-F238E27FC236}">
                <a16:creationId xmlns:a16="http://schemas.microsoft.com/office/drawing/2014/main" id="{276F0F23-58B5-5E37-09D8-B3408775103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582" t="5604" r="4724" b="9677"/>
          <a:stretch>
            <a:fillRect/>
          </a:stretch>
        </p:blipFill>
        <p:spPr>
          <a:xfrm>
            <a:off x="11727295" y="1716592"/>
            <a:ext cx="392496" cy="1964657"/>
          </a:xfrm>
          <a:prstGeom prst="rect">
            <a:avLst/>
          </a:prstGeom>
        </p:spPr>
      </p:pic>
      <p:sp>
        <p:nvSpPr>
          <p:cNvPr id="44" name="Slide Number Placeholder 2057">
            <a:extLst>
              <a:ext uri="{FF2B5EF4-FFF2-40B4-BE49-F238E27FC236}">
                <a16:creationId xmlns:a16="http://schemas.microsoft.com/office/drawing/2014/main" id="{FD12173F-6C43-D047-8C40-282E77EB0542}"/>
              </a:ext>
            </a:extLst>
          </p:cNvPr>
          <p:cNvSpPr txBox="1">
            <a:spLocks/>
          </p:cNvSpPr>
          <p:nvPr/>
        </p:nvSpPr>
        <p:spPr>
          <a:xfrm>
            <a:off x="8763000" y="65468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E4EF70E-86FB-43E7-A209-11ED9114742B}" type="slidenum">
              <a:rPr lang="en-GB" smtClean="0">
                <a:solidFill>
                  <a:schemeClr val="bg1"/>
                </a:solidFill>
              </a:rPr>
              <a:pPr/>
              <a:t>4</a:t>
            </a:fld>
            <a:endParaRPr lang="en-GB">
              <a:solidFill>
                <a:schemeClr val="bg1"/>
              </a:solidFill>
            </a:endParaRPr>
          </a:p>
        </p:txBody>
      </p:sp>
      <p:pic>
        <p:nvPicPr>
          <p:cNvPr id="51" name="Picture 50" descr="A group of blue rectangles with different colors&#10;&#10;AI-generated content may be incorrect.">
            <a:extLst>
              <a:ext uri="{FF2B5EF4-FFF2-40B4-BE49-F238E27FC236}">
                <a16:creationId xmlns:a16="http://schemas.microsoft.com/office/drawing/2014/main" id="{0B9E4521-3503-15C7-B0A6-84CD24D5D3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84" t="35080" r="38074" b="33989"/>
          <a:stretch/>
        </p:blipFill>
        <p:spPr>
          <a:xfrm>
            <a:off x="4474270" y="2424181"/>
            <a:ext cx="2817201" cy="1606138"/>
          </a:xfrm>
          <a:prstGeom prst="rect">
            <a:avLst/>
          </a:prstGeom>
        </p:spPr>
      </p:pic>
      <p:pic>
        <p:nvPicPr>
          <p:cNvPr id="52" name="Picture 51" descr="A group of blue rectangles with different colors&#10;&#10;AI-generated content may be incorrect.">
            <a:extLst>
              <a:ext uri="{FF2B5EF4-FFF2-40B4-BE49-F238E27FC236}">
                <a16:creationId xmlns:a16="http://schemas.microsoft.com/office/drawing/2014/main" id="{6F66F66A-5EE7-8883-3CE0-9C3AC6FBE2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151" t="65417" r="8899" b="3652"/>
          <a:stretch/>
        </p:blipFill>
        <p:spPr>
          <a:xfrm>
            <a:off x="8473880" y="2434687"/>
            <a:ext cx="2910841" cy="1585125"/>
          </a:xfrm>
          <a:prstGeom prst="rect">
            <a:avLst/>
          </a:prstGeom>
        </p:spPr>
      </p:pic>
      <p:sp>
        <p:nvSpPr>
          <p:cNvPr id="53" name="TextBox 52">
            <a:extLst>
              <a:ext uri="{FF2B5EF4-FFF2-40B4-BE49-F238E27FC236}">
                <a16:creationId xmlns:a16="http://schemas.microsoft.com/office/drawing/2014/main" id="{182CD292-8879-85A4-CC97-3824C4320049}"/>
              </a:ext>
            </a:extLst>
          </p:cNvPr>
          <p:cNvSpPr txBox="1"/>
          <p:nvPr/>
        </p:nvSpPr>
        <p:spPr>
          <a:xfrm>
            <a:off x="612723" y="4116452"/>
            <a:ext cx="22373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No significant transverse momentum correlations </a:t>
            </a:r>
            <a:endParaRPr lang="en-GB" sz="1200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BF826C3-770B-F698-67AC-07072BB4B0BA}"/>
              </a:ext>
            </a:extLst>
          </p:cNvPr>
          <p:cNvSpPr txBox="1"/>
          <p:nvPr/>
        </p:nvSpPr>
        <p:spPr>
          <a:xfrm>
            <a:off x="4585694" y="4126568"/>
            <a:ext cx="27057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Imparts longitudinally dependent transverse momentum</a:t>
            </a:r>
            <a:endParaRPr lang="en-GB" sz="1200" dirty="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CB17AE4-7397-CD8C-1C59-08D7BD13494F}"/>
              </a:ext>
            </a:extLst>
          </p:cNvPr>
          <p:cNvSpPr txBox="1"/>
          <p:nvPr/>
        </p:nvSpPr>
        <p:spPr>
          <a:xfrm>
            <a:off x="8531648" y="4104625"/>
            <a:ext cx="28530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Longitudinal coordinate is mapped transversely onto detection screen</a:t>
            </a:r>
            <a:endParaRPr lang="en-GB" sz="1200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15E9ACD-9B97-4B51-D0FE-633E3B771E33}"/>
              </a:ext>
            </a:extLst>
          </p:cNvPr>
          <p:cNvSpPr txBox="1"/>
          <p:nvPr/>
        </p:nvSpPr>
        <p:spPr>
          <a:xfrm>
            <a:off x="479734" y="4768842"/>
            <a:ext cx="5451166" cy="17851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u="sng" dirty="0"/>
              <a:t>Beam diagnostics </a:t>
            </a:r>
            <a:r>
              <a:rPr lang="en-US" sz="1400" u="sng" dirty="0" err="1"/>
              <a:t>utilising</a:t>
            </a:r>
            <a:r>
              <a:rPr lang="en-US" sz="1400" u="sng" dirty="0"/>
              <a:t> transverse streaking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Bunch duration / profile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Bunch arrival time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Longitudinal phase space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Slice measurements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dirty="0"/>
              <a:t>Emittance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dirty="0"/>
              <a:t>Energy spread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dirty="0"/>
              <a:t>Beam size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dirty="0"/>
              <a:t>+ more…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6B75832-01E8-74BA-5AC4-2634ADFE40E3}"/>
              </a:ext>
            </a:extLst>
          </p:cNvPr>
          <p:cNvSpPr txBox="1"/>
          <p:nvPr/>
        </p:nvSpPr>
        <p:spPr>
          <a:xfrm>
            <a:off x="6096000" y="4748180"/>
            <a:ext cx="5334822" cy="18158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u="sng" dirty="0"/>
              <a:t>Why use terahertz?</a:t>
            </a:r>
          </a:p>
          <a:p>
            <a:endParaRPr lang="en-US" sz="1400" u="sng" dirty="0"/>
          </a:p>
          <a:p>
            <a:r>
              <a:rPr lang="en-US" sz="1200" dirty="0"/>
              <a:t>RF-driven:      f = 3 GHz – 12 GHz  </a:t>
            </a:r>
          </a:p>
          <a:p>
            <a:r>
              <a:rPr lang="en-US" sz="1200" dirty="0"/>
              <a:t>THz-driven:    f = 0.4 THz</a:t>
            </a:r>
          </a:p>
          <a:p>
            <a:endParaRPr lang="en-US" sz="1200" u="sng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Compact cm-scale structures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No costly and bulky klystrons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Intrinsically laser-synchronized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Temporal resolution is proportional to streaking frequency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EDE8DE2-BBD7-1315-C984-BEF9488737A4}"/>
              </a:ext>
            </a:extLst>
          </p:cNvPr>
          <p:cNvSpPr txBox="1"/>
          <p:nvPr/>
        </p:nvSpPr>
        <p:spPr>
          <a:xfrm>
            <a:off x="0" y="6619671"/>
            <a:ext cx="100656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>
                <a:solidFill>
                  <a:schemeClr val="bg1"/>
                </a:solidFill>
              </a:rPr>
              <a:t>Institute of Physics Particle Accelerators and Beams conference, 30</a:t>
            </a:r>
            <a:r>
              <a:rPr lang="en-US" sz="900" i="1" baseline="30000" dirty="0">
                <a:solidFill>
                  <a:schemeClr val="bg1"/>
                </a:solidFill>
              </a:rPr>
              <a:t>th</a:t>
            </a:r>
            <a:r>
              <a:rPr lang="en-US" sz="900" i="1" dirty="0">
                <a:solidFill>
                  <a:schemeClr val="bg1"/>
                </a:solidFill>
              </a:rPr>
              <a:t> June 2026, Lancaster, Joseph Bradbury</a:t>
            </a:r>
            <a:endParaRPr lang="en-GB" sz="9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01461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9562F388-80BF-96B5-EE5D-E0E8C21F766E}"/>
              </a:ext>
            </a:extLst>
          </p:cNvPr>
          <p:cNvSpPr/>
          <p:nvPr/>
        </p:nvSpPr>
        <p:spPr>
          <a:xfrm>
            <a:off x="0" y="6610145"/>
            <a:ext cx="12192000" cy="247853"/>
          </a:xfrm>
          <a:prstGeom prst="rect">
            <a:avLst/>
          </a:prstGeom>
          <a:solidFill>
            <a:srgbClr val="AE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6895759-080E-56B9-951A-ACFF8FC12C57}"/>
              </a:ext>
            </a:extLst>
          </p:cNvPr>
          <p:cNvSpPr/>
          <p:nvPr/>
        </p:nvSpPr>
        <p:spPr>
          <a:xfrm>
            <a:off x="0" y="1"/>
            <a:ext cx="12192000" cy="670560"/>
          </a:xfrm>
          <a:prstGeom prst="rect">
            <a:avLst/>
          </a:prstGeom>
          <a:solidFill>
            <a:srgbClr val="AE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AB14EE6-CD23-B3B6-0022-BBCD33D886B5}"/>
              </a:ext>
            </a:extLst>
          </p:cNvPr>
          <p:cNvSpPr txBox="1"/>
          <p:nvPr/>
        </p:nvSpPr>
        <p:spPr>
          <a:xfrm>
            <a:off x="101599" y="42893"/>
            <a:ext cx="75776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Device overview: facility requirements</a:t>
            </a:r>
            <a:endParaRPr lang="en-GB" sz="3200" dirty="0">
              <a:solidFill>
                <a:schemeClr val="bg1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0269783-7719-6538-1D85-A618B89DEE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551088"/>
            <a:ext cx="2743200" cy="365125"/>
          </a:xfrm>
        </p:spPr>
        <p:txBody>
          <a:bodyPr/>
          <a:lstStyle/>
          <a:p>
            <a:fld id="{4F8622B8-4707-416F-A620-EB06C9B5D036}" type="slidenum">
              <a:rPr lang="en-GB" smtClean="0">
                <a:solidFill>
                  <a:schemeClr val="bg1"/>
                </a:solidFill>
              </a:rPr>
              <a:t>5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D403476-4872-3D6B-5A80-C73648A6A1C7}"/>
              </a:ext>
            </a:extLst>
          </p:cNvPr>
          <p:cNvSpPr txBox="1"/>
          <p:nvPr/>
        </p:nvSpPr>
        <p:spPr>
          <a:xfrm>
            <a:off x="0" y="6619671"/>
            <a:ext cx="100656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>
                <a:solidFill>
                  <a:schemeClr val="bg1"/>
                </a:solidFill>
              </a:rPr>
              <a:t>Institute of Physics Particle Accelerators and Beams conference, 30</a:t>
            </a:r>
            <a:r>
              <a:rPr lang="en-US" sz="900" i="1" baseline="30000" dirty="0">
                <a:solidFill>
                  <a:schemeClr val="bg1"/>
                </a:solidFill>
              </a:rPr>
              <a:t>th</a:t>
            </a:r>
            <a:r>
              <a:rPr lang="en-US" sz="900" i="1" dirty="0">
                <a:solidFill>
                  <a:schemeClr val="bg1"/>
                </a:solidFill>
              </a:rPr>
              <a:t> June 2026, Lancaster, Joseph Bradbury</a:t>
            </a:r>
            <a:endParaRPr lang="en-GB" sz="900" i="1" dirty="0">
              <a:solidFill>
                <a:schemeClr val="bg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DD7467B-6D8C-1240-123D-66F9211BE268}"/>
              </a:ext>
            </a:extLst>
          </p:cNvPr>
          <p:cNvSpPr/>
          <p:nvPr/>
        </p:nvSpPr>
        <p:spPr>
          <a:xfrm>
            <a:off x="2766060" y="1925233"/>
            <a:ext cx="9199152" cy="18755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55E746C-02BE-1858-D575-C27B98A7E2A2}"/>
              </a:ext>
            </a:extLst>
          </p:cNvPr>
          <p:cNvSpPr/>
          <p:nvPr/>
        </p:nvSpPr>
        <p:spPr>
          <a:xfrm>
            <a:off x="8506945" y="1465792"/>
            <a:ext cx="216834" cy="108225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8AA0325-8079-0241-04D7-4718DEB69028}"/>
              </a:ext>
            </a:extLst>
          </p:cNvPr>
          <p:cNvSpPr/>
          <p:nvPr/>
        </p:nvSpPr>
        <p:spPr>
          <a:xfrm>
            <a:off x="11920069" y="1465792"/>
            <a:ext cx="112991" cy="1082250"/>
          </a:xfrm>
          <a:prstGeom prst="rect">
            <a:avLst/>
          </a:prstGeom>
          <a:solidFill>
            <a:srgbClr val="66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C65F17A-343F-696E-CDD6-5346C15CF006}"/>
              </a:ext>
            </a:extLst>
          </p:cNvPr>
          <p:cNvSpPr txBox="1"/>
          <p:nvPr/>
        </p:nvSpPr>
        <p:spPr>
          <a:xfrm>
            <a:off x="85484" y="731304"/>
            <a:ext cx="515171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Accelerator facility requirements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Fully relativistic 100 MeV+ electrons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Bunch duration &lt; 1 </a:t>
            </a:r>
            <a:r>
              <a:rPr lang="en-US" sz="1600" dirty="0" err="1"/>
              <a:t>ps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Emittance </a:t>
            </a:r>
            <a:r>
              <a:rPr lang="en-GB" sz="1600" dirty="0"/>
              <a:t>≲ 1mm-mrad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Quadrupole magnets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Beam imaging capability</a:t>
            </a:r>
          </a:p>
          <a:p>
            <a:endParaRPr lang="en-GB" sz="16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6395286-BCAE-557E-5C01-B248B858112F}"/>
              </a:ext>
            </a:extLst>
          </p:cNvPr>
          <p:cNvSpPr txBox="1"/>
          <p:nvPr/>
        </p:nvSpPr>
        <p:spPr>
          <a:xfrm>
            <a:off x="85484" y="4586415"/>
            <a:ext cx="355479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Ultrafast laser amplifier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10 </a:t>
            </a:r>
            <a:r>
              <a:rPr lang="en-US" sz="1600" dirty="0" err="1"/>
              <a:t>mJ</a:t>
            </a:r>
            <a:r>
              <a:rPr lang="en-US" sz="1600" dirty="0"/>
              <a:t> NIR laser pulses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&lt; 1 </a:t>
            </a:r>
            <a:r>
              <a:rPr lang="en-US" sz="1600" dirty="0" err="1"/>
              <a:t>ps</a:t>
            </a:r>
            <a:r>
              <a:rPr lang="en-US" sz="1600" dirty="0"/>
              <a:t> pulse duration</a:t>
            </a:r>
            <a:endParaRPr lang="en-GB" sz="1600" dirty="0"/>
          </a:p>
          <a:p>
            <a:endParaRPr lang="en-GB" sz="16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8443859-2E8E-1203-B34E-325CB015A5F7}"/>
              </a:ext>
            </a:extLst>
          </p:cNvPr>
          <p:cNvSpPr txBox="1"/>
          <p:nvPr/>
        </p:nvSpPr>
        <p:spPr>
          <a:xfrm>
            <a:off x="2695655" y="2102215"/>
            <a:ext cx="18015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Incoming electron beam</a:t>
            </a:r>
            <a:endParaRPr lang="en-GB" sz="12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88D49DE-B6FD-603F-0ACB-FCD52E71C1B7}"/>
              </a:ext>
            </a:extLst>
          </p:cNvPr>
          <p:cNvSpPr txBox="1"/>
          <p:nvPr/>
        </p:nvSpPr>
        <p:spPr>
          <a:xfrm>
            <a:off x="8545045" y="1097164"/>
            <a:ext cx="9829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Quadrupole</a:t>
            </a:r>
          </a:p>
          <a:p>
            <a:pPr algn="ctr"/>
            <a:r>
              <a:rPr lang="en-US" sz="1200" dirty="0"/>
              <a:t>magnet</a:t>
            </a:r>
            <a:endParaRPr lang="en-GB" sz="12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D220415-8E33-465F-0979-AFF56CE2E6CB}"/>
              </a:ext>
            </a:extLst>
          </p:cNvPr>
          <p:cNvSpPr txBox="1"/>
          <p:nvPr/>
        </p:nvSpPr>
        <p:spPr>
          <a:xfrm>
            <a:off x="11146300" y="1097063"/>
            <a:ext cx="8395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Detection</a:t>
            </a:r>
          </a:p>
          <a:p>
            <a:pPr algn="ctr"/>
            <a:r>
              <a:rPr lang="en-US" sz="1200" dirty="0"/>
              <a:t>screen</a:t>
            </a:r>
            <a:endParaRPr lang="en-GB" sz="12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C99FB83-A8CF-0240-392C-5F323A2811D6}"/>
              </a:ext>
            </a:extLst>
          </p:cNvPr>
          <p:cNvSpPr txBox="1"/>
          <p:nvPr/>
        </p:nvSpPr>
        <p:spPr>
          <a:xfrm>
            <a:off x="2806807" y="5074521"/>
            <a:ext cx="15792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Incoming laser beam</a:t>
            </a:r>
            <a:endParaRPr lang="en-GB" sz="1200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A75DE6B3-A03C-3073-1F0D-E84308228164}"/>
              </a:ext>
            </a:extLst>
          </p:cNvPr>
          <p:cNvGrpSpPr/>
          <p:nvPr/>
        </p:nvGrpSpPr>
        <p:grpSpPr>
          <a:xfrm rot="18987170">
            <a:off x="10943147" y="2506810"/>
            <a:ext cx="418198" cy="260350"/>
            <a:chOff x="9666514" y="3556001"/>
            <a:chExt cx="418198" cy="260350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8EC57830-90D6-A8DF-3DCB-729467C81524}"/>
                </a:ext>
              </a:extLst>
            </p:cNvPr>
            <p:cNvSpPr/>
            <p:nvPr/>
          </p:nvSpPr>
          <p:spPr>
            <a:xfrm>
              <a:off x="9666514" y="3556001"/>
              <a:ext cx="271236" cy="260350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Rectangle: Top Corners Snipped 26">
              <a:extLst>
                <a:ext uri="{FF2B5EF4-FFF2-40B4-BE49-F238E27FC236}">
                  <a16:creationId xmlns:a16="http://schemas.microsoft.com/office/drawing/2014/main" id="{C421E385-20C5-6987-1BC8-8DBC6C1B29D5}"/>
                </a:ext>
              </a:extLst>
            </p:cNvPr>
            <p:cNvSpPr/>
            <p:nvPr/>
          </p:nvSpPr>
          <p:spPr>
            <a:xfrm rot="16200000">
              <a:off x="9910268" y="3622222"/>
              <a:ext cx="220980" cy="127908"/>
            </a:xfrm>
            <a:prstGeom prst="snip2SameRect">
              <a:avLst>
                <a:gd name="adj1" fmla="val 38220"/>
                <a:gd name="adj2" fmla="val 3232"/>
              </a:avLst>
            </a:prstGeom>
            <a:solidFill>
              <a:schemeClr val="tx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D8ED1C91-2387-3749-13AD-058031142C0C}"/>
              </a:ext>
            </a:extLst>
          </p:cNvPr>
          <p:cNvSpPr txBox="1"/>
          <p:nvPr/>
        </p:nvSpPr>
        <p:spPr>
          <a:xfrm>
            <a:off x="10185216" y="2472901"/>
            <a:ext cx="7139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Camera</a:t>
            </a:r>
            <a:endParaRPr lang="en-GB" sz="1200" dirty="0"/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DAE17903-57C2-F898-11E9-23B48A620ED8}"/>
              </a:ext>
            </a:extLst>
          </p:cNvPr>
          <p:cNvSpPr/>
          <p:nvPr/>
        </p:nvSpPr>
        <p:spPr>
          <a:xfrm>
            <a:off x="5358084" y="1484842"/>
            <a:ext cx="216834" cy="108225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054EBA25-48B5-D46F-1D5B-B017DEDABAA5}"/>
              </a:ext>
            </a:extLst>
          </p:cNvPr>
          <p:cNvSpPr/>
          <p:nvPr/>
        </p:nvSpPr>
        <p:spPr>
          <a:xfrm>
            <a:off x="5020365" y="1476081"/>
            <a:ext cx="216834" cy="108225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64D5DF0E-ED50-A6BA-040A-70F2D15019CA}"/>
              </a:ext>
            </a:extLst>
          </p:cNvPr>
          <p:cNvSpPr/>
          <p:nvPr/>
        </p:nvSpPr>
        <p:spPr>
          <a:xfrm>
            <a:off x="4661839" y="1484842"/>
            <a:ext cx="216834" cy="108225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ED7C84E9-E436-13B7-2740-BD20C5845694}"/>
              </a:ext>
            </a:extLst>
          </p:cNvPr>
          <p:cNvSpPr txBox="1"/>
          <p:nvPr/>
        </p:nvSpPr>
        <p:spPr>
          <a:xfrm>
            <a:off x="4649536" y="1030433"/>
            <a:ext cx="9829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Quadrupole</a:t>
            </a:r>
          </a:p>
          <a:p>
            <a:pPr algn="ctr"/>
            <a:r>
              <a:rPr lang="en-US" sz="1200" dirty="0"/>
              <a:t>magnets</a:t>
            </a:r>
            <a:endParaRPr lang="en-GB" sz="1200" dirty="0"/>
          </a:p>
        </p:txBody>
      </p: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9AB7B0F8-EC19-AB85-1673-7F849CF8B1DE}"/>
              </a:ext>
            </a:extLst>
          </p:cNvPr>
          <p:cNvCxnSpPr>
            <a:cxnSpLocks/>
          </p:cNvCxnSpPr>
          <p:nvPr/>
        </p:nvCxnSpPr>
        <p:spPr>
          <a:xfrm flipH="1">
            <a:off x="2879893" y="5102699"/>
            <a:ext cx="4630205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76209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9562F388-80BF-96B5-EE5D-E0E8C21F766E}"/>
              </a:ext>
            </a:extLst>
          </p:cNvPr>
          <p:cNvSpPr/>
          <p:nvPr/>
        </p:nvSpPr>
        <p:spPr>
          <a:xfrm>
            <a:off x="0" y="6610145"/>
            <a:ext cx="12192000" cy="247853"/>
          </a:xfrm>
          <a:prstGeom prst="rect">
            <a:avLst/>
          </a:prstGeom>
          <a:solidFill>
            <a:srgbClr val="AE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6895759-080E-56B9-951A-ACFF8FC12C57}"/>
              </a:ext>
            </a:extLst>
          </p:cNvPr>
          <p:cNvSpPr/>
          <p:nvPr/>
        </p:nvSpPr>
        <p:spPr>
          <a:xfrm>
            <a:off x="0" y="1"/>
            <a:ext cx="12192000" cy="670560"/>
          </a:xfrm>
          <a:prstGeom prst="rect">
            <a:avLst/>
          </a:prstGeom>
          <a:solidFill>
            <a:srgbClr val="AE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AB14EE6-CD23-B3B6-0022-BBCD33D886B5}"/>
              </a:ext>
            </a:extLst>
          </p:cNvPr>
          <p:cNvSpPr txBox="1"/>
          <p:nvPr/>
        </p:nvSpPr>
        <p:spPr>
          <a:xfrm>
            <a:off x="101599" y="42893"/>
            <a:ext cx="92879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Device overview: commercial THz streaker</a:t>
            </a:r>
            <a:endParaRPr lang="en-GB" sz="3200" dirty="0">
              <a:solidFill>
                <a:schemeClr val="bg1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0269783-7719-6538-1D85-A618B89DEE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551088"/>
            <a:ext cx="2743200" cy="365125"/>
          </a:xfrm>
        </p:spPr>
        <p:txBody>
          <a:bodyPr/>
          <a:lstStyle/>
          <a:p>
            <a:fld id="{4F8622B8-4707-416F-A620-EB06C9B5D036}" type="slidenum">
              <a:rPr lang="en-GB" smtClean="0">
                <a:solidFill>
                  <a:schemeClr val="bg1"/>
                </a:solidFill>
              </a:rPr>
              <a:t>6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D403476-4872-3D6B-5A80-C73648A6A1C7}"/>
              </a:ext>
            </a:extLst>
          </p:cNvPr>
          <p:cNvSpPr txBox="1"/>
          <p:nvPr/>
        </p:nvSpPr>
        <p:spPr>
          <a:xfrm>
            <a:off x="0" y="6619671"/>
            <a:ext cx="100656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>
                <a:solidFill>
                  <a:schemeClr val="bg1"/>
                </a:solidFill>
              </a:rPr>
              <a:t>Institute of Physics Particle Accelerators and Beams conference, 30</a:t>
            </a:r>
            <a:r>
              <a:rPr lang="en-US" sz="900" i="1" baseline="30000" dirty="0">
                <a:solidFill>
                  <a:schemeClr val="bg1"/>
                </a:solidFill>
              </a:rPr>
              <a:t>th</a:t>
            </a:r>
            <a:r>
              <a:rPr lang="en-US" sz="900" i="1" dirty="0">
                <a:solidFill>
                  <a:schemeClr val="bg1"/>
                </a:solidFill>
              </a:rPr>
              <a:t> June 2026, Lancaster, Joseph Bradbury</a:t>
            </a:r>
            <a:endParaRPr lang="en-GB" sz="900" i="1" dirty="0">
              <a:solidFill>
                <a:schemeClr val="bg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DD7467B-6D8C-1240-123D-66F9211BE268}"/>
              </a:ext>
            </a:extLst>
          </p:cNvPr>
          <p:cNvSpPr/>
          <p:nvPr/>
        </p:nvSpPr>
        <p:spPr>
          <a:xfrm>
            <a:off x="2766060" y="1925233"/>
            <a:ext cx="9199152" cy="18755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55E746C-02BE-1858-D575-C27B98A7E2A2}"/>
              </a:ext>
            </a:extLst>
          </p:cNvPr>
          <p:cNvSpPr/>
          <p:nvPr/>
        </p:nvSpPr>
        <p:spPr>
          <a:xfrm>
            <a:off x="8506945" y="1465792"/>
            <a:ext cx="216834" cy="108225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8AA0325-8079-0241-04D7-4718DEB69028}"/>
              </a:ext>
            </a:extLst>
          </p:cNvPr>
          <p:cNvSpPr/>
          <p:nvPr/>
        </p:nvSpPr>
        <p:spPr>
          <a:xfrm>
            <a:off x="11920069" y="1465792"/>
            <a:ext cx="112991" cy="1082250"/>
          </a:xfrm>
          <a:prstGeom prst="rect">
            <a:avLst/>
          </a:prstGeom>
          <a:solidFill>
            <a:srgbClr val="66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CD40CEF-382E-5A9E-4A71-03570864F786}"/>
              </a:ext>
            </a:extLst>
          </p:cNvPr>
          <p:cNvSpPr/>
          <p:nvPr/>
        </p:nvSpPr>
        <p:spPr>
          <a:xfrm>
            <a:off x="6148693" y="3822465"/>
            <a:ext cx="1553079" cy="1446601"/>
          </a:xfrm>
          <a:prstGeom prst="rect">
            <a:avLst/>
          </a:prstGeom>
          <a:solidFill>
            <a:srgbClr val="E2E2E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49C851B-A65D-1361-3AED-B76E1C86EC90}"/>
              </a:ext>
            </a:extLst>
          </p:cNvPr>
          <p:cNvSpPr/>
          <p:nvPr/>
        </p:nvSpPr>
        <p:spPr>
          <a:xfrm>
            <a:off x="6150646" y="1437047"/>
            <a:ext cx="1980335" cy="203128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8443859-2E8E-1203-B34E-325CB015A5F7}"/>
              </a:ext>
            </a:extLst>
          </p:cNvPr>
          <p:cNvSpPr txBox="1"/>
          <p:nvPr/>
        </p:nvSpPr>
        <p:spPr>
          <a:xfrm>
            <a:off x="2695655" y="2102215"/>
            <a:ext cx="18015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Incoming electron beam</a:t>
            </a:r>
            <a:endParaRPr lang="en-GB" sz="12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88D49DE-B6FD-603F-0ACB-FCD52E71C1B7}"/>
              </a:ext>
            </a:extLst>
          </p:cNvPr>
          <p:cNvSpPr txBox="1"/>
          <p:nvPr/>
        </p:nvSpPr>
        <p:spPr>
          <a:xfrm>
            <a:off x="8545045" y="1097164"/>
            <a:ext cx="9829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Quadrupole</a:t>
            </a:r>
          </a:p>
          <a:p>
            <a:pPr algn="ctr"/>
            <a:r>
              <a:rPr lang="en-US" sz="1200" dirty="0"/>
              <a:t>magnet</a:t>
            </a:r>
            <a:endParaRPr lang="en-GB" sz="12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D220415-8E33-465F-0979-AFF56CE2E6CB}"/>
              </a:ext>
            </a:extLst>
          </p:cNvPr>
          <p:cNvSpPr txBox="1"/>
          <p:nvPr/>
        </p:nvSpPr>
        <p:spPr>
          <a:xfrm>
            <a:off x="11146300" y="1097063"/>
            <a:ext cx="8395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Detection</a:t>
            </a:r>
          </a:p>
          <a:p>
            <a:pPr algn="ctr"/>
            <a:r>
              <a:rPr lang="en-US" sz="1200" dirty="0"/>
              <a:t>screen</a:t>
            </a:r>
            <a:endParaRPr lang="en-GB" sz="12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C99FB83-A8CF-0240-392C-5F323A2811D6}"/>
              </a:ext>
            </a:extLst>
          </p:cNvPr>
          <p:cNvSpPr txBox="1"/>
          <p:nvPr/>
        </p:nvSpPr>
        <p:spPr>
          <a:xfrm>
            <a:off x="2806807" y="5074521"/>
            <a:ext cx="15792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Incoming laser beam</a:t>
            </a:r>
            <a:endParaRPr lang="en-GB" sz="1200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A75DE6B3-A03C-3073-1F0D-E84308228164}"/>
              </a:ext>
            </a:extLst>
          </p:cNvPr>
          <p:cNvGrpSpPr/>
          <p:nvPr/>
        </p:nvGrpSpPr>
        <p:grpSpPr>
          <a:xfrm rot="18987170">
            <a:off x="10943147" y="2506810"/>
            <a:ext cx="418198" cy="260350"/>
            <a:chOff x="9666514" y="3556001"/>
            <a:chExt cx="418198" cy="260350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8EC57830-90D6-A8DF-3DCB-729467C81524}"/>
                </a:ext>
              </a:extLst>
            </p:cNvPr>
            <p:cNvSpPr/>
            <p:nvPr/>
          </p:nvSpPr>
          <p:spPr>
            <a:xfrm>
              <a:off x="9666514" y="3556001"/>
              <a:ext cx="271236" cy="260350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Rectangle: Top Corners Snipped 26">
              <a:extLst>
                <a:ext uri="{FF2B5EF4-FFF2-40B4-BE49-F238E27FC236}">
                  <a16:creationId xmlns:a16="http://schemas.microsoft.com/office/drawing/2014/main" id="{C421E385-20C5-6987-1BC8-8DBC6C1B29D5}"/>
                </a:ext>
              </a:extLst>
            </p:cNvPr>
            <p:cNvSpPr/>
            <p:nvPr/>
          </p:nvSpPr>
          <p:spPr>
            <a:xfrm rot="16200000">
              <a:off x="9910268" y="3622222"/>
              <a:ext cx="220980" cy="127908"/>
            </a:xfrm>
            <a:prstGeom prst="snip2SameRect">
              <a:avLst>
                <a:gd name="adj1" fmla="val 38220"/>
                <a:gd name="adj2" fmla="val 3232"/>
              </a:avLst>
            </a:prstGeom>
            <a:solidFill>
              <a:schemeClr val="tx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D8ED1C91-2387-3749-13AD-058031142C0C}"/>
              </a:ext>
            </a:extLst>
          </p:cNvPr>
          <p:cNvSpPr txBox="1"/>
          <p:nvPr/>
        </p:nvSpPr>
        <p:spPr>
          <a:xfrm>
            <a:off x="10185216" y="2472901"/>
            <a:ext cx="7139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Camera</a:t>
            </a:r>
            <a:endParaRPr lang="en-GB" sz="12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7F1880B-C1C5-5DEA-D297-4C64AFD2C373}"/>
              </a:ext>
            </a:extLst>
          </p:cNvPr>
          <p:cNvSpPr/>
          <p:nvPr/>
        </p:nvSpPr>
        <p:spPr>
          <a:xfrm>
            <a:off x="6767083" y="1656206"/>
            <a:ext cx="711097" cy="157010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6B578F3D-3362-77E2-68C3-A230C65A9968}"/>
              </a:ext>
            </a:extLst>
          </p:cNvPr>
          <p:cNvCxnSpPr>
            <a:cxnSpLocks/>
          </p:cNvCxnSpPr>
          <p:nvPr/>
        </p:nvCxnSpPr>
        <p:spPr>
          <a:xfrm flipV="1">
            <a:off x="5486400" y="3035674"/>
            <a:ext cx="0" cy="989851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2804A635-262C-8156-3081-8EE945016CD4}"/>
              </a:ext>
            </a:extLst>
          </p:cNvPr>
          <p:cNvCxnSpPr>
            <a:cxnSpLocks/>
          </p:cNvCxnSpPr>
          <p:nvPr/>
        </p:nvCxnSpPr>
        <p:spPr>
          <a:xfrm flipV="1">
            <a:off x="6953250" y="2292394"/>
            <a:ext cx="0" cy="750573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Rectangle 41">
            <a:extLst>
              <a:ext uri="{FF2B5EF4-FFF2-40B4-BE49-F238E27FC236}">
                <a16:creationId xmlns:a16="http://schemas.microsoft.com/office/drawing/2014/main" id="{0BB8A175-A6BD-3D09-2F27-53A4C57E7DE8}"/>
              </a:ext>
            </a:extLst>
          </p:cNvPr>
          <p:cNvSpPr/>
          <p:nvPr/>
        </p:nvSpPr>
        <p:spPr>
          <a:xfrm>
            <a:off x="6797772" y="1863525"/>
            <a:ext cx="649717" cy="281577"/>
          </a:xfrm>
          <a:prstGeom prst="rect">
            <a:avLst/>
          </a:prstGeom>
          <a:solidFill>
            <a:srgbClr val="A47D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86691B23-EF7F-6510-10AE-21C4D0574AA3}"/>
              </a:ext>
            </a:extLst>
          </p:cNvPr>
          <p:cNvSpPr/>
          <p:nvPr/>
        </p:nvSpPr>
        <p:spPr>
          <a:xfrm>
            <a:off x="6797772" y="2143889"/>
            <a:ext cx="347376" cy="14850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7D7B8C72-99F4-2312-4C5A-3AA790188AAC}"/>
              </a:ext>
            </a:extLst>
          </p:cNvPr>
          <p:cNvCxnSpPr>
            <a:cxnSpLocks/>
          </p:cNvCxnSpPr>
          <p:nvPr/>
        </p:nvCxnSpPr>
        <p:spPr>
          <a:xfrm flipH="1">
            <a:off x="5367805" y="2894270"/>
            <a:ext cx="239682" cy="25583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1CDC6C46-8B5D-EFFD-AF25-60503FBADD78}"/>
              </a:ext>
            </a:extLst>
          </p:cNvPr>
          <p:cNvCxnSpPr>
            <a:cxnSpLocks/>
          </p:cNvCxnSpPr>
          <p:nvPr/>
        </p:nvCxnSpPr>
        <p:spPr>
          <a:xfrm flipH="1">
            <a:off x="6835314" y="2922030"/>
            <a:ext cx="239682" cy="25583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922789C8-59C0-ED1C-C856-5B45E47FE1B7}"/>
              </a:ext>
            </a:extLst>
          </p:cNvPr>
          <p:cNvCxnSpPr>
            <a:cxnSpLocks/>
          </p:cNvCxnSpPr>
          <p:nvPr/>
        </p:nvCxnSpPr>
        <p:spPr>
          <a:xfrm flipH="1" flipV="1">
            <a:off x="5367378" y="3915538"/>
            <a:ext cx="238043" cy="2400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Rectangle 51">
            <a:extLst>
              <a:ext uri="{FF2B5EF4-FFF2-40B4-BE49-F238E27FC236}">
                <a16:creationId xmlns:a16="http://schemas.microsoft.com/office/drawing/2014/main" id="{F430AC93-85F3-1F29-90AF-3741ACDBF891}"/>
              </a:ext>
            </a:extLst>
          </p:cNvPr>
          <p:cNvSpPr/>
          <p:nvPr/>
        </p:nvSpPr>
        <p:spPr>
          <a:xfrm>
            <a:off x="6293580" y="3954552"/>
            <a:ext cx="1301020" cy="46728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69D0ACB-4E3B-3CDD-E778-72FE3AF50AA0}"/>
              </a:ext>
            </a:extLst>
          </p:cNvPr>
          <p:cNvCxnSpPr>
            <a:cxnSpLocks/>
          </p:cNvCxnSpPr>
          <p:nvPr/>
        </p:nvCxnSpPr>
        <p:spPr>
          <a:xfrm flipH="1">
            <a:off x="6441978" y="4291042"/>
            <a:ext cx="103620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19AA193-A413-B240-A078-7558821C8CBB}"/>
              </a:ext>
            </a:extLst>
          </p:cNvPr>
          <p:cNvCxnSpPr>
            <a:cxnSpLocks/>
          </p:cNvCxnSpPr>
          <p:nvPr/>
        </p:nvCxnSpPr>
        <p:spPr>
          <a:xfrm flipH="1" flipV="1">
            <a:off x="5486400" y="4025525"/>
            <a:ext cx="2030064" cy="1005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0D24D9B8-A821-7DF0-18FB-DAAE0CB8C03E}"/>
              </a:ext>
            </a:extLst>
          </p:cNvPr>
          <p:cNvCxnSpPr>
            <a:cxnSpLocks/>
          </p:cNvCxnSpPr>
          <p:nvPr/>
        </p:nvCxnSpPr>
        <p:spPr>
          <a:xfrm flipV="1">
            <a:off x="7478180" y="4059351"/>
            <a:ext cx="0" cy="24765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5A846457-5A32-F90A-67EC-1F59A595AEA0}"/>
              </a:ext>
            </a:extLst>
          </p:cNvPr>
          <p:cNvCxnSpPr>
            <a:cxnSpLocks/>
          </p:cNvCxnSpPr>
          <p:nvPr/>
        </p:nvCxnSpPr>
        <p:spPr>
          <a:xfrm flipH="1" flipV="1">
            <a:off x="7397443" y="3892766"/>
            <a:ext cx="238043" cy="2400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CDB6E883-1FBE-873A-4B83-580433463C2F}"/>
              </a:ext>
            </a:extLst>
          </p:cNvPr>
          <p:cNvCxnSpPr>
            <a:cxnSpLocks/>
          </p:cNvCxnSpPr>
          <p:nvPr/>
        </p:nvCxnSpPr>
        <p:spPr>
          <a:xfrm flipH="1">
            <a:off x="7397443" y="4179087"/>
            <a:ext cx="239682" cy="25583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C6252DCF-7252-4A51-1872-19B34B459FC1}"/>
              </a:ext>
            </a:extLst>
          </p:cNvPr>
          <p:cNvSpPr txBox="1"/>
          <p:nvPr/>
        </p:nvSpPr>
        <p:spPr>
          <a:xfrm>
            <a:off x="9082305" y="3049949"/>
            <a:ext cx="18896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DLW interaction structure</a:t>
            </a:r>
            <a:endParaRPr lang="en-GB" sz="1200" dirty="0"/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2BFB06C0-8BBB-DAA0-0470-F7602032BED4}"/>
              </a:ext>
            </a:extLst>
          </p:cNvPr>
          <p:cNvGrpSpPr/>
          <p:nvPr/>
        </p:nvGrpSpPr>
        <p:grpSpPr>
          <a:xfrm rot="9598546">
            <a:off x="6839482" y="4497427"/>
            <a:ext cx="370269" cy="167233"/>
            <a:chOff x="9666514" y="3556001"/>
            <a:chExt cx="418198" cy="260350"/>
          </a:xfrm>
        </p:grpSpPr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0FA9F97B-BCF7-E6E8-6D67-C65A7B68B2FB}"/>
                </a:ext>
              </a:extLst>
            </p:cNvPr>
            <p:cNvSpPr/>
            <p:nvPr/>
          </p:nvSpPr>
          <p:spPr>
            <a:xfrm>
              <a:off x="9666514" y="3556001"/>
              <a:ext cx="271236" cy="260350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3" name="Rectangle: Top Corners Snipped 62">
              <a:extLst>
                <a:ext uri="{FF2B5EF4-FFF2-40B4-BE49-F238E27FC236}">
                  <a16:creationId xmlns:a16="http://schemas.microsoft.com/office/drawing/2014/main" id="{2A633A32-28D2-46E1-5B45-716F22538408}"/>
                </a:ext>
              </a:extLst>
            </p:cNvPr>
            <p:cNvSpPr/>
            <p:nvPr/>
          </p:nvSpPr>
          <p:spPr>
            <a:xfrm rot="16200000">
              <a:off x="9910268" y="3622222"/>
              <a:ext cx="220980" cy="127908"/>
            </a:xfrm>
            <a:prstGeom prst="snip2SameRect">
              <a:avLst>
                <a:gd name="adj1" fmla="val 38220"/>
                <a:gd name="adj2" fmla="val 3232"/>
              </a:avLst>
            </a:prstGeom>
            <a:solidFill>
              <a:schemeClr val="tx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DEA3FB71-3916-647E-8500-7EC0A7451220}"/>
              </a:ext>
            </a:extLst>
          </p:cNvPr>
          <p:cNvGrpSpPr/>
          <p:nvPr/>
        </p:nvGrpSpPr>
        <p:grpSpPr>
          <a:xfrm rot="10800000">
            <a:off x="8262503" y="3012365"/>
            <a:ext cx="404102" cy="176687"/>
            <a:chOff x="9666514" y="3556001"/>
            <a:chExt cx="418198" cy="260350"/>
          </a:xfrm>
        </p:grpSpPr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455DF38D-1467-3DC9-2A3A-009F4768ED4C}"/>
                </a:ext>
              </a:extLst>
            </p:cNvPr>
            <p:cNvSpPr/>
            <p:nvPr/>
          </p:nvSpPr>
          <p:spPr>
            <a:xfrm>
              <a:off x="9666514" y="3556001"/>
              <a:ext cx="271236" cy="260350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6" name="Rectangle: Top Corners Snipped 65">
              <a:extLst>
                <a:ext uri="{FF2B5EF4-FFF2-40B4-BE49-F238E27FC236}">
                  <a16:creationId xmlns:a16="http://schemas.microsoft.com/office/drawing/2014/main" id="{D3BC2370-AB97-6B8A-47D4-405720BB2BE8}"/>
                </a:ext>
              </a:extLst>
            </p:cNvPr>
            <p:cNvSpPr/>
            <p:nvPr/>
          </p:nvSpPr>
          <p:spPr>
            <a:xfrm rot="16200000">
              <a:off x="9910268" y="3622222"/>
              <a:ext cx="220980" cy="127908"/>
            </a:xfrm>
            <a:prstGeom prst="snip2SameRect">
              <a:avLst>
                <a:gd name="adj1" fmla="val 38220"/>
                <a:gd name="adj2" fmla="val 3232"/>
              </a:avLst>
            </a:prstGeom>
            <a:solidFill>
              <a:schemeClr val="tx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67" name="TextBox 66">
            <a:extLst>
              <a:ext uri="{FF2B5EF4-FFF2-40B4-BE49-F238E27FC236}">
                <a16:creationId xmlns:a16="http://schemas.microsoft.com/office/drawing/2014/main" id="{AC77D6FE-000E-E723-CBF9-BEF298842750}"/>
              </a:ext>
            </a:extLst>
          </p:cNvPr>
          <p:cNvSpPr txBox="1"/>
          <p:nvPr/>
        </p:nvSpPr>
        <p:spPr>
          <a:xfrm>
            <a:off x="8703463" y="4769575"/>
            <a:ext cx="18387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DLW mounting assembly</a:t>
            </a:r>
            <a:endParaRPr lang="en-GB" sz="1200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9B88193-7EF5-971C-2C43-9E095EDA48F7}"/>
              </a:ext>
            </a:extLst>
          </p:cNvPr>
          <p:cNvSpPr txBox="1"/>
          <p:nvPr/>
        </p:nvSpPr>
        <p:spPr>
          <a:xfrm>
            <a:off x="8537545" y="4123714"/>
            <a:ext cx="13190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PPLN THz source</a:t>
            </a:r>
            <a:endParaRPr lang="en-GB" sz="1200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852A60D8-9EC3-6234-369B-D36B548AA2EE}"/>
              </a:ext>
            </a:extLst>
          </p:cNvPr>
          <p:cNvSpPr txBox="1"/>
          <p:nvPr/>
        </p:nvSpPr>
        <p:spPr>
          <a:xfrm>
            <a:off x="5823864" y="3596617"/>
            <a:ext cx="21268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Pre-vacuum laser control box</a:t>
            </a:r>
            <a:endParaRPr lang="en-GB" sz="1200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5C7BA766-3B3B-9B6C-F6B1-5AFDDEFB208F}"/>
              </a:ext>
            </a:extLst>
          </p:cNvPr>
          <p:cNvSpPr txBox="1"/>
          <p:nvPr/>
        </p:nvSpPr>
        <p:spPr>
          <a:xfrm>
            <a:off x="5891790" y="1164065"/>
            <a:ext cx="24198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THz-electron interaction chamber</a:t>
            </a:r>
            <a:endParaRPr lang="en-GB" sz="1200" dirty="0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E3956536-8DF6-DDD2-CF43-55D55D99E73C}"/>
              </a:ext>
            </a:extLst>
          </p:cNvPr>
          <p:cNvSpPr/>
          <p:nvPr/>
        </p:nvSpPr>
        <p:spPr>
          <a:xfrm>
            <a:off x="8046812" y="2749900"/>
            <a:ext cx="152400" cy="65999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DC98A979-7C95-5915-A653-64576ECBA3CA}"/>
              </a:ext>
            </a:extLst>
          </p:cNvPr>
          <p:cNvCxnSpPr>
            <a:cxnSpLocks/>
          </p:cNvCxnSpPr>
          <p:nvPr/>
        </p:nvCxnSpPr>
        <p:spPr>
          <a:xfrm flipH="1" flipV="1">
            <a:off x="7359287" y="2088606"/>
            <a:ext cx="1771865" cy="99272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FD890FBE-004F-66B5-FA71-95ECD6623634}"/>
              </a:ext>
            </a:extLst>
          </p:cNvPr>
          <p:cNvSpPr txBox="1"/>
          <p:nvPr/>
        </p:nvSpPr>
        <p:spPr>
          <a:xfrm>
            <a:off x="9082305" y="3533310"/>
            <a:ext cx="13958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Alignment camera</a:t>
            </a:r>
            <a:endParaRPr lang="en-GB" sz="1200" dirty="0"/>
          </a:p>
        </p:txBody>
      </p: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B19077C5-9746-959B-B819-027E8D344A10}"/>
              </a:ext>
            </a:extLst>
          </p:cNvPr>
          <p:cNvCxnSpPr>
            <a:cxnSpLocks/>
          </p:cNvCxnSpPr>
          <p:nvPr/>
        </p:nvCxnSpPr>
        <p:spPr>
          <a:xfrm flipH="1" flipV="1">
            <a:off x="8671125" y="3244701"/>
            <a:ext cx="460027" cy="31858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38072F49-0D3A-0F2B-BEBF-8E1F76D5775E}"/>
              </a:ext>
            </a:extLst>
          </p:cNvPr>
          <p:cNvCxnSpPr>
            <a:cxnSpLocks/>
          </p:cNvCxnSpPr>
          <p:nvPr/>
        </p:nvCxnSpPr>
        <p:spPr>
          <a:xfrm>
            <a:off x="7108729" y="2301920"/>
            <a:ext cx="1494165" cy="190123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0FEB83AD-11C3-23FD-D09F-1D1551C0ED36}"/>
              </a:ext>
            </a:extLst>
          </p:cNvPr>
          <p:cNvCxnSpPr>
            <a:cxnSpLocks/>
          </p:cNvCxnSpPr>
          <p:nvPr/>
        </p:nvCxnSpPr>
        <p:spPr>
          <a:xfrm>
            <a:off x="7422578" y="3061514"/>
            <a:ext cx="1372648" cy="178534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Rectangle 89">
            <a:extLst>
              <a:ext uri="{FF2B5EF4-FFF2-40B4-BE49-F238E27FC236}">
                <a16:creationId xmlns:a16="http://schemas.microsoft.com/office/drawing/2014/main" id="{655D32AB-078E-26F3-5A45-58DAB1ED7B5F}"/>
              </a:ext>
            </a:extLst>
          </p:cNvPr>
          <p:cNvSpPr/>
          <p:nvPr/>
        </p:nvSpPr>
        <p:spPr>
          <a:xfrm>
            <a:off x="6078246" y="2711836"/>
            <a:ext cx="152400" cy="65999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871BE57A-55BD-C7CD-434E-5A01D6456535}"/>
              </a:ext>
            </a:extLst>
          </p:cNvPr>
          <p:cNvSpPr/>
          <p:nvPr/>
        </p:nvSpPr>
        <p:spPr>
          <a:xfrm>
            <a:off x="6078246" y="1656206"/>
            <a:ext cx="152400" cy="65999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C7ADF0D6-18A2-961B-B7B8-BCA9275AD944}"/>
              </a:ext>
            </a:extLst>
          </p:cNvPr>
          <p:cNvSpPr/>
          <p:nvPr/>
        </p:nvSpPr>
        <p:spPr>
          <a:xfrm>
            <a:off x="8046812" y="1667397"/>
            <a:ext cx="152400" cy="65999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4823229B-DE0B-0B2B-82E0-7F7703FE8E4B}"/>
              </a:ext>
            </a:extLst>
          </p:cNvPr>
          <p:cNvCxnSpPr>
            <a:cxnSpLocks/>
          </p:cNvCxnSpPr>
          <p:nvPr/>
        </p:nvCxnSpPr>
        <p:spPr>
          <a:xfrm flipH="1">
            <a:off x="5486400" y="3035674"/>
            <a:ext cx="66229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330C9009-6AD1-04DD-2D38-94DE84445F5C}"/>
              </a:ext>
            </a:extLst>
          </p:cNvPr>
          <p:cNvCxnSpPr>
            <a:cxnSpLocks/>
          </p:cNvCxnSpPr>
          <p:nvPr/>
        </p:nvCxnSpPr>
        <p:spPr>
          <a:xfrm flipH="1">
            <a:off x="6148692" y="3035674"/>
            <a:ext cx="789318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3" name="TextBox 92">
            <a:extLst>
              <a:ext uri="{FF2B5EF4-FFF2-40B4-BE49-F238E27FC236}">
                <a16:creationId xmlns:a16="http://schemas.microsoft.com/office/drawing/2014/main" id="{592A89A8-50A1-5BED-5F1B-3E5942EAC80E}"/>
              </a:ext>
            </a:extLst>
          </p:cNvPr>
          <p:cNvSpPr txBox="1"/>
          <p:nvPr/>
        </p:nvSpPr>
        <p:spPr>
          <a:xfrm>
            <a:off x="8115374" y="5125559"/>
            <a:ext cx="14553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Optical delay stage</a:t>
            </a:r>
            <a:endParaRPr lang="en-GB" sz="1200" dirty="0"/>
          </a:p>
        </p:txBody>
      </p: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F0262984-25D1-1AC6-47E1-FB175F550C34}"/>
              </a:ext>
            </a:extLst>
          </p:cNvPr>
          <p:cNvCxnSpPr>
            <a:cxnSpLocks/>
          </p:cNvCxnSpPr>
          <p:nvPr/>
        </p:nvCxnSpPr>
        <p:spPr>
          <a:xfrm>
            <a:off x="7575314" y="4337095"/>
            <a:ext cx="669730" cy="83082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6" name="Rectangle 95">
            <a:extLst>
              <a:ext uri="{FF2B5EF4-FFF2-40B4-BE49-F238E27FC236}">
                <a16:creationId xmlns:a16="http://schemas.microsoft.com/office/drawing/2014/main" id="{DAE17903-57C2-F898-11E9-23B48A620ED8}"/>
              </a:ext>
            </a:extLst>
          </p:cNvPr>
          <p:cNvSpPr/>
          <p:nvPr/>
        </p:nvSpPr>
        <p:spPr>
          <a:xfrm>
            <a:off x="5358084" y="1484842"/>
            <a:ext cx="216834" cy="108225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054EBA25-48B5-D46F-1D5B-B017DEDABAA5}"/>
              </a:ext>
            </a:extLst>
          </p:cNvPr>
          <p:cNvSpPr/>
          <p:nvPr/>
        </p:nvSpPr>
        <p:spPr>
          <a:xfrm>
            <a:off x="5020365" y="1476081"/>
            <a:ext cx="216834" cy="108225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64D5DF0E-ED50-A6BA-040A-70F2D15019CA}"/>
              </a:ext>
            </a:extLst>
          </p:cNvPr>
          <p:cNvSpPr/>
          <p:nvPr/>
        </p:nvSpPr>
        <p:spPr>
          <a:xfrm>
            <a:off x="4661839" y="1484842"/>
            <a:ext cx="216834" cy="108225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ED7C84E9-E436-13B7-2740-BD20C5845694}"/>
              </a:ext>
            </a:extLst>
          </p:cNvPr>
          <p:cNvSpPr txBox="1"/>
          <p:nvPr/>
        </p:nvSpPr>
        <p:spPr>
          <a:xfrm>
            <a:off x="4649536" y="1030433"/>
            <a:ext cx="9829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Quadrupole</a:t>
            </a:r>
          </a:p>
          <a:p>
            <a:pPr algn="ctr"/>
            <a:r>
              <a:rPr lang="en-US" sz="1200" dirty="0"/>
              <a:t>magnets</a:t>
            </a:r>
            <a:endParaRPr lang="en-GB" sz="1200" dirty="0"/>
          </a:p>
        </p:txBody>
      </p: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9AB7B0F8-EC19-AB85-1673-7F849CF8B1DE}"/>
              </a:ext>
            </a:extLst>
          </p:cNvPr>
          <p:cNvCxnSpPr>
            <a:cxnSpLocks/>
          </p:cNvCxnSpPr>
          <p:nvPr/>
        </p:nvCxnSpPr>
        <p:spPr>
          <a:xfrm flipH="1">
            <a:off x="2879893" y="5102699"/>
            <a:ext cx="4630205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9390F484-E280-CC4C-649B-6350AB6E7517}"/>
              </a:ext>
            </a:extLst>
          </p:cNvPr>
          <p:cNvCxnSpPr>
            <a:cxnSpLocks/>
          </p:cNvCxnSpPr>
          <p:nvPr/>
        </p:nvCxnSpPr>
        <p:spPr>
          <a:xfrm flipH="1">
            <a:off x="6441978" y="4814348"/>
            <a:ext cx="1067389" cy="8291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12182ED9-5CE3-FF57-A072-221FFC318C46}"/>
              </a:ext>
            </a:extLst>
          </p:cNvPr>
          <p:cNvCxnSpPr>
            <a:cxnSpLocks/>
          </p:cNvCxnSpPr>
          <p:nvPr/>
        </p:nvCxnSpPr>
        <p:spPr>
          <a:xfrm flipV="1">
            <a:off x="6444938" y="4288467"/>
            <a:ext cx="0" cy="55877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1D9BC0B1-BFC9-64DB-25F9-1A1C72B481FC}"/>
              </a:ext>
            </a:extLst>
          </p:cNvPr>
          <p:cNvCxnSpPr>
            <a:cxnSpLocks/>
          </p:cNvCxnSpPr>
          <p:nvPr/>
        </p:nvCxnSpPr>
        <p:spPr>
          <a:xfrm flipH="1">
            <a:off x="6300586" y="4156457"/>
            <a:ext cx="239682" cy="25583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16614F95-C759-FAA4-77D7-6DB71FEE2C4D}"/>
              </a:ext>
            </a:extLst>
          </p:cNvPr>
          <p:cNvCxnSpPr>
            <a:cxnSpLocks/>
          </p:cNvCxnSpPr>
          <p:nvPr/>
        </p:nvCxnSpPr>
        <p:spPr>
          <a:xfrm flipH="1" flipV="1">
            <a:off x="6315859" y="4727194"/>
            <a:ext cx="238043" cy="2400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DEC2BE7E-EBC7-F751-3E3B-45D719146CFF}"/>
              </a:ext>
            </a:extLst>
          </p:cNvPr>
          <p:cNvCxnSpPr>
            <a:cxnSpLocks/>
          </p:cNvCxnSpPr>
          <p:nvPr/>
        </p:nvCxnSpPr>
        <p:spPr>
          <a:xfrm flipV="1">
            <a:off x="7516464" y="4800272"/>
            <a:ext cx="0" cy="30242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9454855F-0931-2BA3-98A6-77BB4B8441E9}"/>
              </a:ext>
            </a:extLst>
          </p:cNvPr>
          <p:cNvCxnSpPr>
            <a:cxnSpLocks/>
          </p:cNvCxnSpPr>
          <p:nvPr/>
        </p:nvCxnSpPr>
        <p:spPr>
          <a:xfrm flipH="1">
            <a:off x="7397555" y="4966638"/>
            <a:ext cx="239682" cy="25583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2EB9B69E-F7B9-FD54-1E07-D6E38985455F}"/>
              </a:ext>
            </a:extLst>
          </p:cNvPr>
          <p:cNvCxnSpPr>
            <a:cxnSpLocks/>
          </p:cNvCxnSpPr>
          <p:nvPr/>
        </p:nvCxnSpPr>
        <p:spPr>
          <a:xfrm flipH="1" flipV="1">
            <a:off x="7391186" y="4667985"/>
            <a:ext cx="238043" cy="2400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6" name="Oval 115">
            <a:extLst>
              <a:ext uri="{FF2B5EF4-FFF2-40B4-BE49-F238E27FC236}">
                <a16:creationId xmlns:a16="http://schemas.microsoft.com/office/drawing/2014/main" id="{324E1671-32C5-2DD5-4461-803FBC6A750D}"/>
              </a:ext>
            </a:extLst>
          </p:cNvPr>
          <p:cNvSpPr/>
          <p:nvPr/>
        </p:nvSpPr>
        <p:spPr>
          <a:xfrm>
            <a:off x="6267574" y="4955419"/>
            <a:ext cx="74578" cy="294559"/>
          </a:xfrm>
          <a:prstGeom prst="ellipse">
            <a:avLst/>
          </a:prstGeom>
          <a:solidFill>
            <a:srgbClr val="6BCEF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30D4A790-6E32-A1C9-AA93-B8C155331BA4}"/>
              </a:ext>
            </a:extLst>
          </p:cNvPr>
          <p:cNvSpPr/>
          <p:nvPr/>
        </p:nvSpPr>
        <p:spPr>
          <a:xfrm>
            <a:off x="7104899" y="4958544"/>
            <a:ext cx="74578" cy="294559"/>
          </a:xfrm>
          <a:prstGeom prst="ellipse">
            <a:avLst/>
          </a:prstGeom>
          <a:solidFill>
            <a:srgbClr val="6BCEF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C7B0FBC1-B19A-4979-540B-032EEE00DC1A}"/>
              </a:ext>
            </a:extLst>
          </p:cNvPr>
          <p:cNvCxnSpPr>
            <a:cxnSpLocks/>
            <a:stCxn id="117" idx="5"/>
          </p:cNvCxnSpPr>
          <p:nvPr/>
        </p:nvCxnSpPr>
        <p:spPr>
          <a:xfrm>
            <a:off x="7168555" y="5209966"/>
            <a:ext cx="391530" cy="37101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>
            <a:extLst>
              <a:ext uri="{FF2B5EF4-FFF2-40B4-BE49-F238E27FC236}">
                <a16:creationId xmlns:a16="http://schemas.microsoft.com/office/drawing/2014/main" id="{0641921B-6189-E10D-AFF5-634411D3C640}"/>
              </a:ext>
            </a:extLst>
          </p:cNvPr>
          <p:cNvCxnSpPr>
            <a:cxnSpLocks/>
          </p:cNvCxnSpPr>
          <p:nvPr/>
        </p:nvCxnSpPr>
        <p:spPr>
          <a:xfrm>
            <a:off x="6342152" y="5178899"/>
            <a:ext cx="1174312" cy="44098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6" name="TextBox 125">
            <a:extLst>
              <a:ext uri="{FF2B5EF4-FFF2-40B4-BE49-F238E27FC236}">
                <a16:creationId xmlns:a16="http://schemas.microsoft.com/office/drawing/2014/main" id="{0E989370-DE73-0D89-0056-6E01CFF822C1}"/>
              </a:ext>
            </a:extLst>
          </p:cNvPr>
          <p:cNvSpPr txBox="1"/>
          <p:nvPr/>
        </p:nvSpPr>
        <p:spPr>
          <a:xfrm>
            <a:off x="7478180" y="5535702"/>
            <a:ext cx="13297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Telescope lenses</a:t>
            </a:r>
            <a:endParaRPr lang="en-GB" sz="12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91AD6A4-A721-4583-61CD-606A259ED1BD}"/>
              </a:ext>
            </a:extLst>
          </p:cNvPr>
          <p:cNvSpPr txBox="1"/>
          <p:nvPr/>
        </p:nvSpPr>
        <p:spPr>
          <a:xfrm>
            <a:off x="85484" y="731304"/>
            <a:ext cx="515171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Accelerator facility requirements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Fully relativistic 100 MeV+ electrons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Bunch duration &lt; 1 </a:t>
            </a:r>
            <a:r>
              <a:rPr lang="en-US" sz="1600" dirty="0" err="1"/>
              <a:t>ps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Emittance </a:t>
            </a:r>
            <a:r>
              <a:rPr lang="en-GB" sz="1600" dirty="0"/>
              <a:t>≲ 1mm-mrad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Quadrupole magnets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Beam imaging capability</a:t>
            </a:r>
          </a:p>
          <a:p>
            <a:endParaRPr lang="en-GB" sz="16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1780F3F-3DF6-FAE1-8B1D-774A786C26D3}"/>
              </a:ext>
            </a:extLst>
          </p:cNvPr>
          <p:cNvSpPr txBox="1"/>
          <p:nvPr/>
        </p:nvSpPr>
        <p:spPr>
          <a:xfrm>
            <a:off x="85484" y="4586415"/>
            <a:ext cx="355479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Ultrafast laser amplifier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10 </a:t>
            </a:r>
            <a:r>
              <a:rPr lang="en-US" sz="1600" dirty="0" err="1"/>
              <a:t>mJ</a:t>
            </a:r>
            <a:r>
              <a:rPr lang="en-US" sz="1600" dirty="0"/>
              <a:t> NIR laser pulses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&lt; 1 </a:t>
            </a:r>
            <a:r>
              <a:rPr lang="en-US" sz="1600" dirty="0" err="1"/>
              <a:t>ps</a:t>
            </a:r>
            <a:r>
              <a:rPr lang="en-US" sz="1600" dirty="0"/>
              <a:t> pulse duration</a:t>
            </a:r>
            <a:endParaRPr lang="en-GB" sz="1600" dirty="0"/>
          </a:p>
          <a:p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4590364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7D4E5C7-ABCF-04CA-1239-AA10C7A68679}"/>
              </a:ext>
            </a:extLst>
          </p:cNvPr>
          <p:cNvSpPr/>
          <p:nvPr/>
        </p:nvSpPr>
        <p:spPr>
          <a:xfrm>
            <a:off x="0" y="6610145"/>
            <a:ext cx="12192000" cy="247853"/>
          </a:xfrm>
          <a:prstGeom prst="rect">
            <a:avLst/>
          </a:prstGeom>
          <a:solidFill>
            <a:srgbClr val="AE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6895759-080E-56B9-951A-ACFF8FC12C57}"/>
              </a:ext>
            </a:extLst>
          </p:cNvPr>
          <p:cNvSpPr/>
          <p:nvPr/>
        </p:nvSpPr>
        <p:spPr>
          <a:xfrm>
            <a:off x="0" y="1"/>
            <a:ext cx="12192000" cy="670560"/>
          </a:xfrm>
          <a:prstGeom prst="rect">
            <a:avLst/>
          </a:prstGeom>
          <a:solidFill>
            <a:srgbClr val="AE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AB14EE6-CD23-B3B6-0022-BBCD33D886B5}"/>
              </a:ext>
            </a:extLst>
          </p:cNvPr>
          <p:cNvSpPr txBox="1"/>
          <p:nvPr/>
        </p:nvSpPr>
        <p:spPr>
          <a:xfrm>
            <a:off x="101600" y="42893"/>
            <a:ext cx="10388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THz-driven deflection structures: literature context </a:t>
            </a:r>
            <a:endParaRPr lang="en-GB" sz="3200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0E002E-0CB5-730F-A16C-B3D1764BEC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559550"/>
            <a:ext cx="2743200" cy="365125"/>
          </a:xfrm>
        </p:spPr>
        <p:txBody>
          <a:bodyPr/>
          <a:lstStyle/>
          <a:p>
            <a:fld id="{4F8622B8-4707-416F-A620-EB06C9B5D036}" type="slidenum">
              <a:rPr lang="en-GB" smtClean="0">
                <a:solidFill>
                  <a:schemeClr val="bg1"/>
                </a:solidFill>
              </a:rPr>
              <a:t>7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56C19CD-9BBB-9B1B-81C2-E6D3265C390C}"/>
              </a:ext>
            </a:extLst>
          </p:cNvPr>
          <p:cNvSpPr txBox="1"/>
          <p:nvPr/>
        </p:nvSpPr>
        <p:spPr>
          <a:xfrm>
            <a:off x="0" y="6619671"/>
            <a:ext cx="100656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>
                <a:solidFill>
                  <a:schemeClr val="bg1"/>
                </a:solidFill>
              </a:rPr>
              <a:t>Institute of Physics Particle Accelerators and Beams conference, 30</a:t>
            </a:r>
            <a:r>
              <a:rPr lang="en-US" sz="900" i="1" baseline="30000" dirty="0">
                <a:solidFill>
                  <a:schemeClr val="bg1"/>
                </a:solidFill>
              </a:rPr>
              <a:t>th</a:t>
            </a:r>
            <a:r>
              <a:rPr lang="en-US" sz="900" i="1" dirty="0">
                <a:solidFill>
                  <a:schemeClr val="bg1"/>
                </a:solidFill>
              </a:rPr>
              <a:t> June 2026, Lancaster, Joseph Bradbury</a:t>
            </a:r>
            <a:endParaRPr lang="en-GB" sz="900" i="1" dirty="0">
              <a:solidFill>
                <a:schemeClr val="bg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0E30F44-701A-924C-4A36-07FB663542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" y="1261347"/>
            <a:ext cx="3437304" cy="168404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859FCCF-63D0-172A-B08F-98FE44627D2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" r="37674" b="18174"/>
          <a:stretch/>
        </p:blipFill>
        <p:spPr>
          <a:xfrm>
            <a:off x="8277704" y="1261347"/>
            <a:ext cx="3521730" cy="313285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077FA14-A0CD-5DD9-2FD0-451D2871E6FA}"/>
              </a:ext>
            </a:extLst>
          </p:cNvPr>
          <p:cNvSpPr txBox="1"/>
          <p:nvPr/>
        </p:nvSpPr>
        <p:spPr>
          <a:xfrm>
            <a:off x="1091432" y="820562"/>
            <a:ext cx="2942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Metallic slits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1509762-0A00-912F-69A3-96EF069CE745}"/>
              </a:ext>
            </a:extLst>
          </p:cNvPr>
          <p:cNvSpPr txBox="1"/>
          <p:nvPr/>
        </p:nvSpPr>
        <p:spPr>
          <a:xfrm>
            <a:off x="8277704" y="871362"/>
            <a:ext cx="47325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Segmented dielectric structures</a:t>
            </a:r>
            <a:endParaRPr lang="en-GB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534FAB0-716A-D9E1-3300-AA53103988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90352" y="1261347"/>
            <a:ext cx="4124803" cy="235481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64854E9-47F9-5959-4BD7-EF363E8365C8}"/>
              </a:ext>
            </a:extLst>
          </p:cNvPr>
          <p:cNvSpPr txBox="1"/>
          <p:nvPr/>
        </p:nvSpPr>
        <p:spPr>
          <a:xfrm>
            <a:off x="4902281" y="849122"/>
            <a:ext cx="2942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Split-ring resonators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6213547-B179-F05F-B75F-1E4806FC1AED}"/>
              </a:ext>
            </a:extLst>
          </p:cNvPr>
          <p:cNvSpPr txBox="1"/>
          <p:nvPr/>
        </p:nvSpPr>
        <p:spPr>
          <a:xfrm>
            <a:off x="0" y="5781514"/>
            <a:ext cx="12446000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References</a:t>
            </a:r>
          </a:p>
          <a:p>
            <a:r>
              <a:rPr lang="en-GB" sz="11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[1] </a:t>
            </a:r>
            <a:r>
              <a:rPr lang="en-GB" sz="11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Fabiańska</a:t>
            </a:r>
            <a:r>
              <a:rPr lang="en-GB" sz="11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, Justyna, Günther </a:t>
            </a:r>
            <a:r>
              <a:rPr lang="en-GB" sz="11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Kassier</a:t>
            </a:r>
            <a:r>
              <a:rPr lang="en-GB" sz="11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, and Thomas </a:t>
            </a:r>
            <a:r>
              <a:rPr lang="en-GB" sz="11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Feurer</a:t>
            </a:r>
            <a:r>
              <a:rPr lang="en-GB" sz="11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. "Split ring resonator based THz-driven electron streak camera featuring femtosecond resolution." </a:t>
            </a:r>
            <a:r>
              <a:rPr lang="en-GB" sz="1100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Scientific reports</a:t>
            </a:r>
            <a:r>
              <a:rPr lang="en-GB" sz="11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4.1 (2014): 5645.</a:t>
            </a:r>
          </a:p>
          <a:p>
            <a:r>
              <a:rPr lang="en-US" sz="11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[2] Li, R. K., et al. "Terahertz-based </a:t>
            </a:r>
            <a:r>
              <a:rPr lang="en-US" sz="11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subfemtosecond</a:t>
            </a:r>
            <a:r>
              <a:rPr lang="en-US" sz="11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 metrology of relativistic electron beams." </a:t>
            </a:r>
            <a:r>
              <a:rPr lang="en-US" sz="1100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Physical Review Accelerators and Beams</a:t>
            </a:r>
            <a:r>
              <a:rPr lang="en-US" sz="11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22.1 (2019): 012803.</a:t>
            </a:r>
          </a:p>
          <a:p>
            <a:r>
              <a:rPr lang="en-GB" sz="11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[3] Zhang, </a:t>
            </a:r>
            <a:r>
              <a:rPr lang="en-GB" sz="11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Dongfang</a:t>
            </a:r>
            <a:r>
              <a:rPr lang="en-GB" sz="11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, et al. "Segmented terahertz electron accelerator and manipulator (STEAM)." </a:t>
            </a:r>
            <a:r>
              <a:rPr lang="en-GB" sz="1100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Nature photonics</a:t>
            </a:r>
            <a:r>
              <a:rPr lang="en-GB" sz="11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12.6 (2018): 336-342.</a:t>
            </a:r>
            <a:endParaRPr lang="en-GB" sz="11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0224E6E-CAB8-4FB4-5B81-87434DB92B3D}"/>
              </a:ext>
            </a:extLst>
          </p:cNvPr>
          <p:cNvSpPr txBox="1"/>
          <p:nvPr/>
        </p:nvSpPr>
        <p:spPr>
          <a:xfrm>
            <a:off x="3291253" y="2647145"/>
            <a:ext cx="6731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[1]</a:t>
            </a:r>
            <a:endParaRPr lang="en-GB" sz="14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90F3DED-F7C4-0840-2916-21756A4A6490}"/>
              </a:ext>
            </a:extLst>
          </p:cNvPr>
          <p:cNvSpPr txBox="1"/>
          <p:nvPr/>
        </p:nvSpPr>
        <p:spPr>
          <a:xfrm>
            <a:off x="7678605" y="3321087"/>
            <a:ext cx="6731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[2]</a:t>
            </a:r>
            <a:endParaRPr lang="en-GB" sz="14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AFC27AE-0C92-58AC-F19D-E5F6125922E4}"/>
              </a:ext>
            </a:extLst>
          </p:cNvPr>
          <p:cNvSpPr txBox="1"/>
          <p:nvPr/>
        </p:nvSpPr>
        <p:spPr>
          <a:xfrm>
            <a:off x="11488284" y="4107061"/>
            <a:ext cx="6731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[3]</a:t>
            </a:r>
            <a:endParaRPr lang="en-GB" sz="14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41B79C2-624D-0159-D806-7715ED524309}"/>
              </a:ext>
            </a:extLst>
          </p:cNvPr>
          <p:cNvSpPr txBox="1"/>
          <p:nvPr/>
        </p:nvSpPr>
        <p:spPr>
          <a:xfrm>
            <a:off x="430066" y="4150085"/>
            <a:ext cx="938703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Field enhancing metallic slits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Resonant antennae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Dual-feed transversely coupled dielectric structures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u="sng" dirty="0"/>
              <a:t>Broadband THz pulses</a:t>
            </a:r>
            <a:r>
              <a:rPr lang="en-US" dirty="0"/>
              <a:t> provide strong deflecting fields, but </a:t>
            </a:r>
            <a:r>
              <a:rPr lang="en-US" u="sng" dirty="0"/>
              <a:t>limited interaction lengths </a:t>
            </a:r>
            <a:endParaRPr lang="en-GB" u="sng" dirty="0"/>
          </a:p>
        </p:txBody>
      </p:sp>
    </p:spTree>
    <p:extLst>
      <p:ext uri="{BB962C8B-B14F-4D97-AF65-F5344CB8AC3E}">
        <p14:creationId xmlns:p14="http://schemas.microsoft.com/office/powerpoint/2010/main" val="28203052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7372EE0C-82A4-DB99-7B7B-78C2F5960B93}"/>
              </a:ext>
            </a:extLst>
          </p:cNvPr>
          <p:cNvSpPr/>
          <p:nvPr/>
        </p:nvSpPr>
        <p:spPr>
          <a:xfrm>
            <a:off x="0" y="6610145"/>
            <a:ext cx="12192000" cy="247853"/>
          </a:xfrm>
          <a:prstGeom prst="rect">
            <a:avLst/>
          </a:prstGeom>
          <a:solidFill>
            <a:srgbClr val="AE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6895759-080E-56B9-951A-ACFF8FC12C57}"/>
              </a:ext>
            </a:extLst>
          </p:cNvPr>
          <p:cNvSpPr/>
          <p:nvPr/>
        </p:nvSpPr>
        <p:spPr>
          <a:xfrm>
            <a:off x="0" y="1"/>
            <a:ext cx="12192000" cy="670560"/>
          </a:xfrm>
          <a:prstGeom prst="rect">
            <a:avLst/>
          </a:prstGeom>
          <a:solidFill>
            <a:srgbClr val="AE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AB14EE6-CD23-B3B6-0022-BBCD33D886B5}"/>
              </a:ext>
            </a:extLst>
          </p:cNvPr>
          <p:cNvSpPr txBox="1"/>
          <p:nvPr/>
        </p:nvSpPr>
        <p:spPr>
          <a:xfrm>
            <a:off x="101599" y="42893"/>
            <a:ext cx="80884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Terahertz dielectric-lined waveguides (DLWs)</a:t>
            </a:r>
            <a:endParaRPr lang="en-GB" sz="3200" dirty="0">
              <a:solidFill>
                <a:schemeClr val="bg1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3C2ADB2-5F23-2316-B996-AA3433C3BD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545918"/>
            <a:ext cx="2743200" cy="365125"/>
          </a:xfrm>
        </p:spPr>
        <p:txBody>
          <a:bodyPr/>
          <a:lstStyle/>
          <a:p>
            <a:fld id="{4F8622B8-4707-416F-A620-EB06C9B5D036}" type="slidenum">
              <a:rPr lang="en-GB" smtClean="0">
                <a:solidFill>
                  <a:schemeClr val="bg1"/>
                </a:solidFill>
              </a:rPr>
              <a:t>8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BF55ADE-F5F3-CB1B-8878-D6581140F0D1}"/>
              </a:ext>
            </a:extLst>
          </p:cNvPr>
          <p:cNvSpPr txBox="1"/>
          <p:nvPr/>
        </p:nvSpPr>
        <p:spPr>
          <a:xfrm>
            <a:off x="101599" y="810792"/>
            <a:ext cx="5331460" cy="3216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Key features: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Copper block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Rectangular vacuum channel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Interior lined with slabs of dielectric material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Supports hybrid longitudinal-section modes (LSM01)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Dispersion set by cross-sectional geometry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13" name="Picture 12" descr="A screenshot of a graph&#10;&#10;AI-generated content may be incorrect.">
            <a:extLst>
              <a:ext uri="{FF2B5EF4-FFF2-40B4-BE49-F238E27FC236}">
                <a16:creationId xmlns:a16="http://schemas.microsoft.com/office/drawing/2014/main" id="{819B78EC-47C4-AEB1-D33D-0AAA52255F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4" t="52222" r="8092" b="1190"/>
          <a:stretch/>
        </p:blipFill>
        <p:spPr>
          <a:xfrm>
            <a:off x="101599" y="3468202"/>
            <a:ext cx="4404873" cy="227754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299865D-66B9-E5FD-70D0-4F41B3BFB0D1}"/>
              </a:ext>
            </a:extLst>
          </p:cNvPr>
          <p:cNvSpPr txBox="1"/>
          <p:nvPr/>
        </p:nvSpPr>
        <p:spPr>
          <a:xfrm>
            <a:off x="101599" y="5755274"/>
            <a:ext cx="47370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Phase and group velocities vs THz frequency for the deflecting LSM</a:t>
            </a:r>
            <a:r>
              <a:rPr lang="en-US" sz="1100" baseline="-25000" dirty="0"/>
              <a:t>01</a:t>
            </a:r>
            <a:r>
              <a:rPr lang="en-US" sz="1100" dirty="0"/>
              <a:t> mode.</a:t>
            </a:r>
            <a:endParaRPr lang="en-GB" sz="1100" dirty="0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95D428E8-6548-401F-F9D2-BD9B93D4FB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2230" y="1229694"/>
            <a:ext cx="5985172" cy="424536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41C4A84-5740-D8B4-6BB3-389715585DD3}"/>
              </a:ext>
            </a:extLst>
          </p:cNvPr>
          <p:cNvSpPr txBox="1"/>
          <p:nvPr/>
        </p:nvSpPr>
        <p:spPr>
          <a:xfrm>
            <a:off x="0" y="6619671"/>
            <a:ext cx="100656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>
                <a:solidFill>
                  <a:schemeClr val="bg1"/>
                </a:solidFill>
              </a:rPr>
              <a:t>Institute of Physics Particle Accelerators and Beams conference, 30</a:t>
            </a:r>
            <a:r>
              <a:rPr lang="en-US" sz="900" i="1" baseline="30000" dirty="0">
                <a:solidFill>
                  <a:schemeClr val="bg1"/>
                </a:solidFill>
              </a:rPr>
              <a:t>th</a:t>
            </a:r>
            <a:r>
              <a:rPr lang="en-US" sz="900" i="1" dirty="0">
                <a:solidFill>
                  <a:schemeClr val="bg1"/>
                </a:solidFill>
              </a:rPr>
              <a:t> June 2026, Lancaster, Joseph Bradbury</a:t>
            </a:r>
            <a:endParaRPr lang="en-GB" sz="900" i="1" dirty="0">
              <a:solidFill>
                <a:schemeClr val="bg1"/>
              </a:solidFill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3904EFDC-D869-7F4C-DD38-919DEECA49BA}"/>
              </a:ext>
            </a:extLst>
          </p:cNvPr>
          <p:cNvSpPr txBox="1"/>
          <p:nvPr/>
        </p:nvSpPr>
        <p:spPr>
          <a:xfrm>
            <a:off x="6688511" y="996151"/>
            <a:ext cx="47415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Internal view of one half of the DLW structure 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668186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7372EE0C-82A4-DB99-7B7B-78C2F5960B93}"/>
              </a:ext>
            </a:extLst>
          </p:cNvPr>
          <p:cNvSpPr/>
          <p:nvPr/>
        </p:nvSpPr>
        <p:spPr>
          <a:xfrm>
            <a:off x="0" y="6610145"/>
            <a:ext cx="12192000" cy="247853"/>
          </a:xfrm>
          <a:prstGeom prst="rect">
            <a:avLst/>
          </a:prstGeom>
          <a:solidFill>
            <a:srgbClr val="AE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6895759-080E-56B9-951A-ACFF8FC12C57}"/>
              </a:ext>
            </a:extLst>
          </p:cNvPr>
          <p:cNvSpPr/>
          <p:nvPr/>
        </p:nvSpPr>
        <p:spPr>
          <a:xfrm>
            <a:off x="0" y="1"/>
            <a:ext cx="12192000" cy="670560"/>
          </a:xfrm>
          <a:prstGeom prst="rect">
            <a:avLst/>
          </a:prstGeom>
          <a:solidFill>
            <a:srgbClr val="AE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AB14EE6-CD23-B3B6-0022-BBCD33D886B5}"/>
              </a:ext>
            </a:extLst>
          </p:cNvPr>
          <p:cNvSpPr txBox="1"/>
          <p:nvPr/>
        </p:nvSpPr>
        <p:spPr>
          <a:xfrm>
            <a:off x="101599" y="42893"/>
            <a:ext cx="80884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Terahertz dielectric-lined waveguides (DLWs)</a:t>
            </a:r>
            <a:endParaRPr lang="en-GB" sz="3200" dirty="0">
              <a:solidFill>
                <a:schemeClr val="bg1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3C2ADB2-5F23-2316-B996-AA3433C3BD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545918"/>
            <a:ext cx="2743200" cy="365125"/>
          </a:xfrm>
        </p:spPr>
        <p:txBody>
          <a:bodyPr/>
          <a:lstStyle/>
          <a:p>
            <a:fld id="{4F8622B8-4707-416F-A620-EB06C9B5D036}" type="slidenum">
              <a:rPr lang="en-GB" smtClean="0">
                <a:solidFill>
                  <a:schemeClr val="bg1"/>
                </a:solidFill>
              </a:rPr>
              <a:t>9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BF55ADE-F5F3-CB1B-8878-D6581140F0D1}"/>
              </a:ext>
            </a:extLst>
          </p:cNvPr>
          <p:cNvSpPr txBox="1"/>
          <p:nvPr/>
        </p:nvSpPr>
        <p:spPr>
          <a:xfrm>
            <a:off x="101599" y="810792"/>
            <a:ext cx="5331460" cy="3216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Key features: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Copper block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Rectangular vacuum channel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Interior lined with slabs of dielectric material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Supports hybrid longitudinal-section modes (LSM01)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Dispersion set by cross-sectional geometry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13" name="Picture 12" descr="A screenshot of a graph&#10;&#10;AI-generated content may be incorrect.">
            <a:extLst>
              <a:ext uri="{FF2B5EF4-FFF2-40B4-BE49-F238E27FC236}">
                <a16:creationId xmlns:a16="http://schemas.microsoft.com/office/drawing/2014/main" id="{819B78EC-47C4-AEB1-D33D-0AAA52255F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4" t="52222" r="8092" b="1190"/>
          <a:stretch/>
        </p:blipFill>
        <p:spPr>
          <a:xfrm>
            <a:off x="101599" y="3468202"/>
            <a:ext cx="4404873" cy="227754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299865D-66B9-E5FD-70D0-4F41B3BFB0D1}"/>
              </a:ext>
            </a:extLst>
          </p:cNvPr>
          <p:cNvSpPr txBox="1"/>
          <p:nvPr/>
        </p:nvSpPr>
        <p:spPr>
          <a:xfrm>
            <a:off x="101599" y="5755274"/>
            <a:ext cx="47370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Phase and group velocities vs THz frequency for the deflecting LSM</a:t>
            </a:r>
            <a:r>
              <a:rPr lang="en-US" sz="1100" baseline="-25000" dirty="0"/>
              <a:t>01</a:t>
            </a:r>
            <a:r>
              <a:rPr lang="en-US" sz="1100" dirty="0"/>
              <a:t> mode.</a:t>
            </a:r>
            <a:endParaRPr lang="en-GB" sz="1100" dirty="0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95D428E8-6548-401F-F9D2-BD9B93D4FB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2230" y="1229694"/>
            <a:ext cx="5985172" cy="424536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41C4A84-5740-D8B4-6BB3-389715585DD3}"/>
              </a:ext>
            </a:extLst>
          </p:cNvPr>
          <p:cNvSpPr txBox="1"/>
          <p:nvPr/>
        </p:nvSpPr>
        <p:spPr>
          <a:xfrm>
            <a:off x="0" y="6619671"/>
            <a:ext cx="100656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>
                <a:solidFill>
                  <a:schemeClr val="bg1"/>
                </a:solidFill>
              </a:rPr>
              <a:t>Institute of Physics Particle Accelerators and Beams conference, 30</a:t>
            </a:r>
            <a:r>
              <a:rPr lang="en-US" sz="900" i="1" baseline="30000" dirty="0">
                <a:solidFill>
                  <a:schemeClr val="bg1"/>
                </a:solidFill>
              </a:rPr>
              <a:t>th</a:t>
            </a:r>
            <a:r>
              <a:rPr lang="en-US" sz="900" i="1" dirty="0">
                <a:solidFill>
                  <a:schemeClr val="bg1"/>
                </a:solidFill>
              </a:rPr>
              <a:t> June 2026, Lancaster, Joseph Bradbury</a:t>
            </a:r>
            <a:endParaRPr lang="en-GB" sz="900" i="1" dirty="0">
              <a:solidFill>
                <a:schemeClr val="bg1"/>
              </a:solidFill>
            </a:endParaRPr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A443C6C8-0F13-1350-AF96-9060F9418C40}"/>
              </a:ext>
            </a:extLst>
          </p:cNvPr>
          <p:cNvSpPr/>
          <p:nvPr/>
        </p:nvSpPr>
        <p:spPr>
          <a:xfrm rot="12344527">
            <a:off x="10612061" y="5669795"/>
            <a:ext cx="669421" cy="365250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7" name="Arrow: Right 36">
            <a:extLst>
              <a:ext uri="{FF2B5EF4-FFF2-40B4-BE49-F238E27FC236}">
                <a16:creationId xmlns:a16="http://schemas.microsoft.com/office/drawing/2014/main" id="{205CA955-ABE8-2FBD-0840-89798024B948}"/>
              </a:ext>
            </a:extLst>
          </p:cNvPr>
          <p:cNvSpPr/>
          <p:nvPr/>
        </p:nvSpPr>
        <p:spPr>
          <a:xfrm rot="19472196">
            <a:off x="5532318" y="4875462"/>
            <a:ext cx="950208" cy="261211"/>
          </a:xfrm>
          <a:prstGeom prst="rightArrow">
            <a:avLst/>
          </a:prstGeom>
          <a:solidFill>
            <a:srgbClr val="35DE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CA772E4-9BAB-E88B-CC2B-43906A8A74F4}"/>
              </a:ext>
            </a:extLst>
          </p:cNvPr>
          <p:cNvSpPr txBox="1"/>
          <p:nvPr/>
        </p:nvSpPr>
        <p:spPr>
          <a:xfrm>
            <a:off x="8572577" y="6110652"/>
            <a:ext cx="21045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PPLN wafer stack</a:t>
            </a:r>
            <a:endParaRPr lang="en-GB" sz="1200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C74F780-E19E-0A79-AF70-B900CAC4F4C0}"/>
              </a:ext>
            </a:extLst>
          </p:cNvPr>
          <p:cNvSpPr txBox="1"/>
          <p:nvPr/>
        </p:nvSpPr>
        <p:spPr>
          <a:xfrm>
            <a:off x="11157167" y="5902042"/>
            <a:ext cx="918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Incoming laser pulse</a:t>
            </a:r>
            <a:endParaRPr lang="en-GB" sz="120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D8ED75D-5A14-5CAD-2390-6A32DDC526C3}"/>
              </a:ext>
            </a:extLst>
          </p:cNvPr>
          <p:cNvSpPr txBox="1"/>
          <p:nvPr/>
        </p:nvSpPr>
        <p:spPr>
          <a:xfrm>
            <a:off x="4666139" y="5288854"/>
            <a:ext cx="12921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Incoming electron bunch</a:t>
            </a:r>
            <a:endParaRPr lang="en-GB" sz="1200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0997792-C4D0-445F-14F9-100784551A85}"/>
              </a:ext>
            </a:extLst>
          </p:cNvPr>
          <p:cNvSpPr txBox="1"/>
          <p:nvPr/>
        </p:nvSpPr>
        <p:spPr>
          <a:xfrm>
            <a:off x="10970436" y="681443"/>
            <a:ext cx="12921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Outgoing electron bunch</a:t>
            </a:r>
            <a:endParaRPr lang="en-GB" sz="1200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64613F46-A61C-CFDB-BE11-B8F55C5CB623}"/>
              </a:ext>
            </a:extLst>
          </p:cNvPr>
          <p:cNvSpPr/>
          <p:nvPr/>
        </p:nvSpPr>
        <p:spPr>
          <a:xfrm rot="19480622">
            <a:off x="8214555" y="2598563"/>
            <a:ext cx="1863434" cy="117690"/>
          </a:xfrm>
          <a:prstGeom prst="rect">
            <a:avLst/>
          </a:prstGeom>
          <a:solidFill>
            <a:srgbClr val="FFFF00">
              <a:alpha val="3215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26C5C4B-1424-9CB6-3080-FE80B3603C0A}"/>
              </a:ext>
            </a:extLst>
          </p:cNvPr>
          <p:cNvSpPr txBox="1"/>
          <p:nvPr/>
        </p:nvSpPr>
        <p:spPr>
          <a:xfrm>
            <a:off x="10186838" y="4098064"/>
            <a:ext cx="18890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Active region</a:t>
            </a:r>
          </a:p>
          <a:p>
            <a:pPr algn="ctr"/>
            <a:r>
              <a:rPr lang="en-US" sz="1200" dirty="0"/>
              <a:t>dielectric-lined waveguide</a:t>
            </a:r>
            <a:endParaRPr lang="en-GB" sz="1200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AA33533C-1BEF-D5AE-3590-26F9E05158F1}"/>
              </a:ext>
            </a:extLst>
          </p:cNvPr>
          <p:cNvSpPr txBox="1"/>
          <p:nvPr/>
        </p:nvSpPr>
        <p:spPr>
          <a:xfrm>
            <a:off x="10472131" y="3176276"/>
            <a:ext cx="18890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Output coupler</a:t>
            </a:r>
            <a:endParaRPr lang="en-GB" sz="1200" dirty="0"/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45E06369-9F0E-0437-3C91-2697BAA8A891}"/>
              </a:ext>
            </a:extLst>
          </p:cNvPr>
          <p:cNvCxnSpPr/>
          <p:nvPr/>
        </p:nvCxnSpPr>
        <p:spPr>
          <a:xfrm flipH="1" flipV="1">
            <a:off x="9146272" y="2786743"/>
            <a:ext cx="1616259" cy="131132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3B3E172A-BA28-6C7F-2379-76FB8CF5DF6B}"/>
              </a:ext>
            </a:extLst>
          </p:cNvPr>
          <p:cNvCxnSpPr>
            <a:cxnSpLocks/>
          </p:cNvCxnSpPr>
          <p:nvPr/>
        </p:nvCxnSpPr>
        <p:spPr>
          <a:xfrm flipH="1" flipV="1">
            <a:off x="10139100" y="1924149"/>
            <a:ext cx="992262" cy="125212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3DA9CEC1-2ADD-CC46-0B55-A13EE1F42DE0}"/>
              </a:ext>
            </a:extLst>
          </p:cNvPr>
          <p:cNvSpPr txBox="1"/>
          <p:nvPr/>
        </p:nvSpPr>
        <p:spPr>
          <a:xfrm>
            <a:off x="6087507" y="5929938"/>
            <a:ext cx="18890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Input coupler</a:t>
            </a:r>
            <a:endParaRPr lang="en-GB" sz="1200" dirty="0"/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BFA17D93-7C66-8D37-3D2A-2A5ABF649A0A}"/>
              </a:ext>
            </a:extLst>
          </p:cNvPr>
          <p:cNvCxnSpPr>
            <a:cxnSpLocks/>
            <a:endCxn id="52" idx="0"/>
          </p:cNvCxnSpPr>
          <p:nvPr/>
        </p:nvCxnSpPr>
        <p:spPr>
          <a:xfrm flipH="1">
            <a:off x="7032032" y="4250789"/>
            <a:ext cx="594974" cy="167914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Arrow: Right 55">
            <a:extLst>
              <a:ext uri="{FF2B5EF4-FFF2-40B4-BE49-F238E27FC236}">
                <a16:creationId xmlns:a16="http://schemas.microsoft.com/office/drawing/2014/main" id="{94CBA286-CCEE-7261-89B9-E3E4080BE6AB}"/>
              </a:ext>
            </a:extLst>
          </p:cNvPr>
          <p:cNvSpPr/>
          <p:nvPr/>
        </p:nvSpPr>
        <p:spPr>
          <a:xfrm rot="19472196">
            <a:off x="10547244" y="1220093"/>
            <a:ext cx="824143" cy="271153"/>
          </a:xfrm>
          <a:prstGeom prst="rightArrow">
            <a:avLst/>
          </a:prstGeom>
          <a:solidFill>
            <a:srgbClr val="35DE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EC8D825F-BF81-8E91-EF2C-1A64497443A3}"/>
              </a:ext>
            </a:extLst>
          </p:cNvPr>
          <p:cNvSpPr txBox="1"/>
          <p:nvPr/>
        </p:nvSpPr>
        <p:spPr>
          <a:xfrm>
            <a:off x="6445918" y="1870202"/>
            <a:ext cx="14942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Inactive alignment channel</a:t>
            </a:r>
            <a:endParaRPr lang="en-GB" sz="1200" dirty="0"/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98624BF2-45FA-E1E6-09CC-F45852BB1416}"/>
              </a:ext>
            </a:extLst>
          </p:cNvPr>
          <p:cNvCxnSpPr>
            <a:cxnSpLocks/>
          </p:cNvCxnSpPr>
          <p:nvPr/>
        </p:nvCxnSpPr>
        <p:spPr>
          <a:xfrm flipH="1" flipV="1">
            <a:off x="7523953" y="2329378"/>
            <a:ext cx="799130" cy="43076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D6E6A854-135B-CF6C-5A41-EDC98EDFE559}"/>
              </a:ext>
            </a:extLst>
          </p:cNvPr>
          <p:cNvSpPr txBox="1"/>
          <p:nvPr/>
        </p:nvSpPr>
        <p:spPr>
          <a:xfrm>
            <a:off x="6688511" y="996151"/>
            <a:ext cx="47415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Internal view of one half of the DLW structure </a:t>
            </a:r>
            <a:endParaRPr lang="en-GB" sz="1200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85E17086-CCAA-B742-8CB8-348A1E5F5C48}"/>
              </a:ext>
            </a:extLst>
          </p:cNvPr>
          <p:cNvSpPr txBox="1"/>
          <p:nvPr/>
        </p:nvSpPr>
        <p:spPr>
          <a:xfrm>
            <a:off x="5236030" y="3129477"/>
            <a:ext cx="1498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Alignment pins and screw holes</a:t>
            </a:r>
            <a:endParaRPr lang="en-GB" sz="1200" dirty="0"/>
          </a:p>
        </p:txBody>
      </p: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83AC603D-44D9-F357-4AE9-F00D5BBEE608}"/>
              </a:ext>
            </a:extLst>
          </p:cNvPr>
          <p:cNvCxnSpPr>
            <a:cxnSpLocks/>
            <a:endCxn id="63" idx="2"/>
          </p:cNvCxnSpPr>
          <p:nvPr/>
        </p:nvCxnSpPr>
        <p:spPr>
          <a:xfrm flipH="1" flipV="1">
            <a:off x="5985048" y="3591142"/>
            <a:ext cx="110951" cy="43591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Arrow: Right 5">
            <a:extLst>
              <a:ext uri="{FF2B5EF4-FFF2-40B4-BE49-F238E27FC236}">
                <a16:creationId xmlns:a16="http://schemas.microsoft.com/office/drawing/2014/main" id="{DFBB7887-FE3B-B635-B56E-92BA574A1BB9}"/>
              </a:ext>
            </a:extLst>
          </p:cNvPr>
          <p:cNvSpPr/>
          <p:nvPr/>
        </p:nvSpPr>
        <p:spPr>
          <a:xfrm rot="12344527">
            <a:off x="8523154" y="4710631"/>
            <a:ext cx="669421" cy="365250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F7EA0BA7-9A9F-9780-C6A8-7A72F46D2C4D}"/>
              </a:ext>
            </a:extLst>
          </p:cNvPr>
          <p:cNvGrpSpPr/>
          <p:nvPr/>
        </p:nvGrpSpPr>
        <p:grpSpPr>
          <a:xfrm>
            <a:off x="8978977" y="4525735"/>
            <a:ext cx="1631576" cy="1651164"/>
            <a:chOff x="8337973" y="3835722"/>
            <a:chExt cx="1631576" cy="1651164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07CA74B4-9637-006E-8930-45DC883EFE01}"/>
                </a:ext>
              </a:extLst>
            </p:cNvPr>
            <p:cNvSpPr/>
            <p:nvPr/>
          </p:nvSpPr>
          <p:spPr>
            <a:xfrm>
              <a:off x="8337973" y="3835722"/>
              <a:ext cx="1168400" cy="1482880"/>
            </a:xfrm>
            <a:prstGeom prst="ellipse">
              <a:avLst/>
            </a:prstGeom>
            <a:solidFill>
              <a:srgbClr val="6BCEF5">
                <a:alpha val="52941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5768BC70-D03E-9DA9-D708-CD9533AE8AC2}"/>
                </a:ext>
              </a:extLst>
            </p:cNvPr>
            <p:cNvSpPr/>
            <p:nvPr/>
          </p:nvSpPr>
          <p:spPr>
            <a:xfrm>
              <a:off x="8453767" y="3877793"/>
              <a:ext cx="1168400" cy="1482880"/>
            </a:xfrm>
            <a:prstGeom prst="ellipse">
              <a:avLst/>
            </a:prstGeom>
            <a:solidFill>
              <a:srgbClr val="6BCEF5">
                <a:alpha val="52941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72BA50DA-3F63-5C21-FF2D-5417D616CA71}"/>
                </a:ext>
              </a:extLst>
            </p:cNvPr>
            <p:cNvSpPr/>
            <p:nvPr/>
          </p:nvSpPr>
          <p:spPr>
            <a:xfrm>
              <a:off x="8569561" y="3919864"/>
              <a:ext cx="1168400" cy="1482880"/>
            </a:xfrm>
            <a:prstGeom prst="ellipse">
              <a:avLst/>
            </a:prstGeom>
            <a:solidFill>
              <a:srgbClr val="6BCEF5">
                <a:alpha val="52941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2C453C12-3E42-BCB6-113A-FB67F7074896}"/>
                </a:ext>
              </a:extLst>
            </p:cNvPr>
            <p:cNvSpPr/>
            <p:nvPr/>
          </p:nvSpPr>
          <p:spPr>
            <a:xfrm>
              <a:off x="8685355" y="3961935"/>
              <a:ext cx="1168400" cy="1482880"/>
            </a:xfrm>
            <a:prstGeom prst="ellipse">
              <a:avLst/>
            </a:prstGeom>
            <a:solidFill>
              <a:srgbClr val="6BCEF5">
                <a:alpha val="52941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00BB6A37-098D-D46A-B32F-B3D169F65CB8}"/>
                </a:ext>
              </a:extLst>
            </p:cNvPr>
            <p:cNvSpPr/>
            <p:nvPr/>
          </p:nvSpPr>
          <p:spPr>
            <a:xfrm>
              <a:off x="8801149" y="4004006"/>
              <a:ext cx="1168400" cy="1482880"/>
            </a:xfrm>
            <a:prstGeom prst="ellipse">
              <a:avLst/>
            </a:prstGeom>
            <a:solidFill>
              <a:srgbClr val="6BCEF5">
                <a:alpha val="52941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B422B423-2901-E6B7-B0F9-C69F0F580924}"/>
              </a:ext>
            </a:extLst>
          </p:cNvPr>
          <p:cNvSpPr txBox="1"/>
          <p:nvPr/>
        </p:nvSpPr>
        <p:spPr>
          <a:xfrm>
            <a:off x="7870904" y="5471668"/>
            <a:ext cx="918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Generated THz pulse</a:t>
            </a:r>
            <a:endParaRPr lang="en-GB" sz="1200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D603E9F-6A8C-69D7-7FDD-BFB5C71B813C}"/>
              </a:ext>
            </a:extLst>
          </p:cNvPr>
          <p:cNvCxnSpPr>
            <a:cxnSpLocks/>
          </p:cNvCxnSpPr>
          <p:nvPr/>
        </p:nvCxnSpPr>
        <p:spPr>
          <a:xfrm flipV="1">
            <a:off x="8572577" y="5020750"/>
            <a:ext cx="243242" cy="50392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9893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3465</TotalTime>
  <Words>1832</Words>
  <Application>Microsoft Office PowerPoint</Application>
  <PresentationFormat>Widescreen</PresentationFormat>
  <Paragraphs>388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Aptos</vt:lpstr>
      <vt:lpstr>Aptos Display</vt:lpstr>
      <vt:lpstr>Arial</vt:lpstr>
      <vt:lpstr>Cambria Math</vt:lpstr>
      <vt:lpstr>Office Theme</vt:lpstr>
      <vt:lpstr>Development of a compact terahertz-driven transverse streaker for femtosecond electron beam diagnostics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Bradbury, Joseph</dc:creator>
  <cp:lastModifiedBy>Bradbury, Joseph</cp:lastModifiedBy>
  <cp:revision>3</cp:revision>
  <dcterms:created xsi:type="dcterms:W3CDTF">2026-06-23T14:31:16Z</dcterms:created>
  <dcterms:modified xsi:type="dcterms:W3CDTF">2026-06-29T23:52:39Z</dcterms:modified>
</cp:coreProperties>
</file>