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9" r:id="rId1"/>
  </p:sldMasterIdLst>
  <p:sldIdLst>
    <p:sldId id="256" r:id="rId2"/>
    <p:sldId id="265" r:id="rId3"/>
    <p:sldId id="271" r:id="rId4"/>
    <p:sldId id="300" r:id="rId5"/>
    <p:sldId id="294" r:id="rId6"/>
    <p:sldId id="296" r:id="rId7"/>
    <p:sldId id="285" r:id="rId8"/>
    <p:sldId id="303" r:id="rId9"/>
    <p:sldId id="307" r:id="rId10"/>
    <p:sldId id="306" r:id="rId11"/>
    <p:sldId id="304" r:id="rId12"/>
    <p:sldId id="295" r:id="rId13"/>
    <p:sldId id="291" r:id="rId14"/>
    <p:sldId id="288" r:id="rId15"/>
    <p:sldId id="290" r:id="rId16"/>
    <p:sldId id="282" r:id="rId17"/>
    <p:sldId id="29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676A7"/>
    <a:srgbClr val="EC6235"/>
    <a:srgbClr val="E29C23"/>
    <a:srgbClr val="90B031"/>
    <a:srgbClr val="5EBD84"/>
    <a:srgbClr val="5AB37C"/>
    <a:srgbClr val="9D0009"/>
    <a:srgbClr val="F89B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478"/>
    <p:restoredTop sz="96296"/>
  </p:normalViewPr>
  <p:slideViewPr>
    <p:cSldViewPr snapToGrid="0">
      <p:cViewPr varScale="1">
        <p:scale>
          <a:sx n="113" d="100"/>
          <a:sy n="113" d="100"/>
        </p:scale>
        <p:origin x="18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6/28/26</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2935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6/28/26</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14480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6/28/26</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80034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6/28/26</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90623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6/28/26</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46205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6/28/26</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43247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6/28/26</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33438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6/28/26</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63824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6/28/26</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59888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6/28/26</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2820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6/28/26</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2941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6/28/26</a:t>
            </a:fld>
            <a:endParaRPr lang="en-US"/>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591608584"/>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8" r:id="rId6"/>
    <p:sldLayoutId id="2147483813" r:id="rId7"/>
    <p:sldLayoutId id="2147483814" r:id="rId8"/>
    <p:sldLayoutId id="2147483815" r:id="rId9"/>
    <p:sldLayoutId id="2147483817" r:id="rId10"/>
    <p:sldLayoutId id="2147483816"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3.png"/><Relationship Id="rId2" Type="http://schemas.openxmlformats.org/officeDocument/2006/relationships/image" Target="../media/image9.sv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tif"/><Relationship Id="rId7" Type="http://schemas.openxmlformats.org/officeDocument/2006/relationships/image" Target="../media/image24.png"/><Relationship Id="rId2" Type="http://schemas.openxmlformats.org/officeDocument/2006/relationships/image" Target="../media/image19.tif"/><Relationship Id="rId1" Type="http://schemas.openxmlformats.org/officeDocument/2006/relationships/slideLayout" Target="../slideLayouts/slideLayout2.xml"/><Relationship Id="rId6" Type="http://schemas.openxmlformats.org/officeDocument/2006/relationships/image" Target="../media/image23.tif"/><Relationship Id="rId5" Type="http://schemas.openxmlformats.org/officeDocument/2006/relationships/image" Target="../media/image22.png"/><Relationship Id="rId4" Type="http://schemas.openxmlformats.org/officeDocument/2006/relationships/image" Target="../media/image21.gif"/></Relationships>
</file>

<file path=ppt/slides/_rels/slide1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5.sv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gif"/><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image" Target="../media/image25.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C8041AD-0A28-47FA-8BFF-56BAAA246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7AD70-9DC8-265C-B5CE-9B03F8AD8620}"/>
              </a:ext>
            </a:extLst>
          </p:cNvPr>
          <p:cNvSpPr>
            <a:spLocks noGrp="1"/>
          </p:cNvSpPr>
          <p:nvPr>
            <p:ph type="ctrTitle"/>
          </p:nvPr>
        </p:nvSpPr>
        <p:spPr>
          <a:xfrm>
            <a:off x="484553" y="397275"/>
            <a:ext cx="5216531" cy="3761257"/>
          </a:xfrm>
        </p:spPr>
        <p:txBody>
          <a:bodyPr anchor="ctr">
            <a:noAutofit/>
          </a:bodyPr>
          <a:lstStyle/>
          <a:p>
            <a:pPr>
              <a:lnSpc>
                <a:spcPct val="90000"/>
              </a:lnSpc>
            </a:pPr>
            <a:r>
              <a:rPr lang="en-GB" sz="4000" dirty="0"/>
              <a:t>First VHEE-FLASH Dosimetry and Radiobiology Studies at CLARA</a:t>
            </a:r>
            <a:endParaRPr lang="en-US" sz="2800" dirty="0"/>
          </a:p>
        </p:txBody>
      </p:sp>
      <p:sp>
        <p:nvSpPr>
          <p:cNvPr id="3" name="Subtitle 2">
            <a:extLst>
              <a:ext uri="{FF2B5EF4-FFF2-40B4-BE49-F238E27FC236}">
                <a16:creationId xmlns:a16="http://schemas.microsoft.com/office/drawing/2014/main" id="{38DC75E2-C069-1580-BDE5-88CB89D1A0BB}"/>
              </a:ext>
            </a:extLst>
          </p:cNvPr>
          <p:cNvSpPr>
            <a:spLocks noGrp="1"/>
          </p:cNvSpPr>
          <p:nvPr>
            <p:ph type="subTitle" idx="1"/>
          </p:nvPr>
        </p:nvSpPr>
        <p:spPr>
          <a:xfrm>
            <a:off x="351183" y="4846029"/>
            <a:ext cx="5238584" cy="1370463"/>
          </a:xfrm>
        </p:spPr>
        <p:txBody>
          <a:bodyPr anchor="ctr">
            <a:normAutofit/>
          </a:bodyPr>
          <a:lstStyle/>
          <a:p>
            <a:r>
              <a:rPr lang="en-US"/>
              <a:t>Dr Kristina Small</a:t>
            </a:r>
            <a:endParaRPr lang="en-US" dirty="0"/>
          </a:p>
        </p:txBody>
      </p:sp>
      <p:pic>
        <p:nvPicPr>
          <p:cNvPr id="4" name="Picture 3" descr="A blue abstract watercolor pattern on a white background">
            <a:extLst>
              <a:ext uri="{FF2B5EF4-FFF2-40B4-BE49-F238E27FC236}">
                <a16:creationId xmlns:a16="http://schemas.microsoft.com/office/drawing/2014/main" id="{B5F77BF8-C912-B1F7-7782-55D621B07700}"/>
              </a:ext>
            </a:extLst>
          </p:cNvPr>
          <p:cNvPicPr>
            <a:picLocks noChangeAspect="1"/>
          </p:cNvPicPr>
          <p:nvPr/>
        </p:nvPicPr>
        <p:blipFill rotWithShape="1">
          <a:blip r:embed="rId2"/>
          <a:srcRect l="16391" r="24275" b="-2"/>
          <a:stretch/>
        </p:blipFill>
        <p:spPr>
          <a:xfrm>
            <a:off x="6095998" y="-1"/>
            <a:ext cx="6096002" cy="6858001"/>
          </a:xfrm>
          <a:prstGeom prst="rect">
            <a:avLst/>
          </a:prstGeom>
        </p:spPr>
      </p:pic>
      <p:pic>
        <p:nvPicPr>
          <p:cNvPr id="6" name="Picture 5">
            <a:extLst>
              <a:ext uri="{FF2B5EF4-FFF2-40B4-BE49-F238E27FC236}">
                <a16:creationId xmlns:a16="http://schemas.microsoft.com/office/drawing/2014/main" id="{757F1A79-30B9-78D0-804A-A90310A9DCB1}"/>
              </a:ext>
            </a:extLst>
          </p:cNvPr>
          <p:cNvPicPr>
            <a:picLocks noChangeAspect="1"/>
          </p:cNvPicPr>
          <p:nvPr/>
        </p:nvPicPr>
        <p:blipFill>
          <a:blip r:embed="rId3"/>
          <a:stretch>
            <a:fillRect/>
          </a:stretch>
        </p:blipFill>
        <p:spPr>
          <a:xfrm>
            <a:off x="1892736" y="6128017"/>
            <a:ext cx="2476674" cy="698400"/>
          </a:xfrm>
          <a:prstGeom prst="rect">
            <a:avLst/>
          </a:prstGeom>
        </p:spPr>
      </p:pic>
      <p:pic>
        <p:nvPicPr>
          <p:cNvPr id="8" name="Picture 7">
            <a:extLst>
              <a:ext uri="{FF2B5EF4-FFF2-40B4-BE49-F238E27FC236}">
                <a16:creationId xmlns:a16="http://schemas.microsoft.com/office/drawing/2014/main" id="{F5276E80-DCC1-DBEB-23CC-03118F73C802}"/>
              </a:ext>
            </a:extLst>
          </p:cNvPr>
          <p:cNvPicPr>
            <a:picLocks noChangeAspect="1"/>
          </p:cNvPicPr>
          <p:nvPr/>
        </p:nvPicPr>
        <p:blipFill>
          <a:blip r:embed="rId4"/>
          <a:stretch>
            <a:fillRect/>
          </a:stretch>
        </p:blipFill>
        <p:spPr>
          <a:xfrm>
            <a:off x="4664618" y="6115363"/>
            <a:ext cx="1233923" cy="698400"/>
          </a:xfrm>
          <a:prstGeom prst="rect">
            <a:avLst/>
          </a:prstGeom>
        </p:spPr>
      </p:pic>
      <p:pic>
        <p:nvPicPr>
          <p:cNvPr id="10" name="Picture 9">
            <a:extLst>
              <a:ext uri="{FF2B5EF4-FFF2-40B4-BE49-F238E27FC236}">
                <a16:creationId xmlns:a16="http://schemas.microsoft.com/office/drawing/2014/main" id="{F3AC1B31-FCCD-7BEF-0A89-22DCDDDD1BF3}"/>
              </a:ext>
            </a:extLst>
          </p:cNvPr>
          <p:cNvPicPr>
            <a:picLocks noChangeAspect="1"/>
          </p:cNvPicPr>
          <p:nvPr/>
        </p:nvPicPr>
        <p:blipFill>
          <a:blip r:embed="rId5"/>
          <a:stretch>
            <a:fillRect/>
          </a:stretch>
        </p:blipFill>
        <p:spPr>
          <a:xfrm>
            <a:off x="89336" y="6111475"/>
            <a:ext cx="1651000" cy="698500"/>
          </a:xfrm>
          <a:prstGeom prst="rect">
            <a:avLst/>
          </a:prstGeom>
        </p:spPr>
      </p:pic>
    </p:spTree>
    <p:extLst>
      <p:ext uri="{BB962C8B-B14F-4D97-AF65-F5344CB8AC3E}">
        <p14:creationId xmlns:p14="http://schemas.microsoft.com/office/powerpoint/2010/main" val="184515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68983F-809B-1297-2E5B-7F6D80C8E0B1}"/>
              </a:ext>
            </a:extLst>
          </p:cNvPr>
          <p:cNvSpPr>
            <a:spLocks noGrp="1"/>
          </p:cNvSpPr>
          <p:nvPr>
            <p:ph type="title"/>
          </p:nvPr>
        </p:nvSpPr>
        <p:spPr>
          <a:xfrm>
            <a:off x="484552" y="365125"/>
            <a:ext cx="5022630" cy="2430030"/>
          </a:xfrm>
        </p:spPr>
        <p:txBody>
          <a:bodyPr>
            <a:normAutofit/>
          </a:bodyPr>
          <a:lstStyle/>
          <a:p>
            <a:pPr>
              <a:lnSpc>
                <a:spcPct val="90000"/>
              </a:lnSpc>
            </a:pPr>
            <a:r>
              <a:rPr lang="en-US" dirty="0"/>
              <a:t>Novel Radiotherapy - VHEE</a:t>
            </a:r>
          </a:p>
        </p:txBody>
      </p:sp>
      <p:grpSp>
        <p:nvGrpSpPr>
          <p:cNvPr id="6155" name="Group 6154">
            <a:extLst>
              <a:ext uri="{FF2B5EF4-FFF2-40B4-BE49-F238E27FC236}">
                <a16:creationId xmlns:a16="http://schemas.microsoft.com/office/drawing/2014/main" id="{95446CC3-8669-4608-8BCD-BB7E67DDDC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8998"/>
            <a:ext cx="6095998" cy="3429001"/>
            <a:chOff x="6096002" y="-9073"/>
            <a:chExt cx="6095998" cy="6867073"/>
          </a:xfrm>
        </p:grpSpPr>
        <p:sp>
          <p:nvSpPr>
            <p:cNvPr id="6156" name="Rectangle 6155">
              <a:extLst>
                <a:ext uri="{FF2B5EF4-FFF2-40B4-BE49-F238E27FC236}">
                  <a16:creationId xmlns:a16="http://schemas.microsoft.com/office/drawing/2014/main" id="{D4CDE60B-6485-40E2-8B73-7017D308D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57" name="Rectangle 6156">
              <a:extLst>
                <a:ext uri="{FF2B5EF4-FFF2-40B4-BE49-F238E27FC236}">
                  <a16:creationId xmlns:a16="http://schemas.microsoft.com/office/drawing/2014/main" id="{91E46894-05A2-44C1-B87E-B5E1B0A14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sp>
        <p:nvSpPr>
          <p:cNvPr id="7" name="Content Placeholder 2">
            <a:extLst>
              <a:ext uri="{FF2B5EF4-FFF2-40B4-BE49-F238E27FC236}">
                <a16:creationId xmlns:a16="http://schemas.microsoft.com/office/drawing/2014/main" id="{9C127C79-0FFF-D80F-E99F-EAFA380D6E4C}"/>
              </a:ext>
            </a:extLst>
          </p:cNvPr>
          <p:cNvSpPr>
            <a:spLocks noGrp="1"/>
          </p:cNvSpPr>
          <p:nvPr>
            <p:ph idx="1"/>
          </p:nvPr>
        </p:nvSpPr>
        <p:spPr>
          <a:xfrm>
            <a:off x="127000" y="3523772"/>
            <a:ext cx="5846181" cy="3234380"/>
          </a:xfrm>
        </p:spPr>
        <p:txBody>
          <a:bodyPr>
            <a:noAutofit/>
          </a:bodyPr>
          <a:lstStyle/>
          <a:p>
            <a:pPr>
              <a:lnSpc>
                <a:spcPct val="110000"/>
              </a:lnSpc>
            </a:pPr>
            <a:r>
              <a:rPr lang="en-GB" sz="1500" dirty="0"/>
              <a:t>Very High Energy Electron radiotherapy will use 100-250 MeV electrons to treat cancer. Key advantages:</a:t>
            </a:r>
          </a:p>
          <a:p>
            <a:pPr marL="342900" indent="-342900">
              <a:lnSpc>
                <a:spcPct val="110000"/>
              </a:lnSpc>
              <a:buFont typeface="Arial" panose="020B0604020202020204" pitchFamily="34" charset="0"/>
              <a:buChar char="•"/>
            </a:pPr>
            <a:r>
              <a:rPr lang="en-GB" sz="1500" dirty="0"/>
              <a:t>Increased range in tissue – can treat deep-seated tumours</a:t>
            </a:r>
          </a:p>
          <a:p>
            <a:pPr marL="342900" indent="-342900">
              <a:lnSpc>
                <a:spcPct val="110000"/>
              </a:lnSpc>
              <a:buFont typeface="Arial" panose="020B0604020202020204" pitchFamily="34" charset="0"/>
              <a:buChar char="•"/>
            </a:pPr>
            <a:r>
              <a:rPr lang="en-GB" sz="1500" dirty="0"/>
              <a:t>Reduced lateral beam spread – lower dose delivered to healthy tissue surrounding a tumour</a:t>
            </a:r>
          </a:p>
          <a:p>
            <a:pPr marL="342900" indent="-342900">
              <a:lnSpc>
                <a:spcPct val="110000"/>
              </a:lnSpc>
              <a:buFont typeface="Arial" panose="020B0604020202020204" pitchFamily="34" charset="0"/>
              <a:buChar char="•"/>
            </a:pPr>
            <a:r>
              <a:rPr lang="en-GB" sz="1500" dirty="0"/>
              <a:t>Insensitivity to inhomogeneities – changes in tissue density do not affect dose delivery as for other charged particles</a:t>
            </a:r>
          </a:p>
          <a:p>
            <a:pPr marL="342900" indent="-342900">
              <a:lnSpc>
                <a:spcPct val="110000"/>
              </a:lnSpc>
              <a:buFont typeface="Arial" panose="020B0604020202020204" pitchFamily="34" charset="0"/>
              <a:buChar char="•"/>
            </a:pPr>
            <a:r>
              <a:rPr lang="en-GB" sz="1500" b="1" dirty="0"/>
              <a:t>Similar DNA damage rates compared with established radiotherapy modalities</a:t>
            </a:r>
          </a:p>
        </p:txBody>
      </p:sp>
      <p:pic>
        <p:nvPicPr>
          <p:cNvPr id="55" name="Picture 54">
            <a:extLst>
              <a:ext uri="{FF2B5EF4-FFF2-40B4-BE49-F238E27FC236}">
                <a16:creationId xmlns:a16="http://schemas.microsoft.com/office/drawing/2014/main" id="{8DCB91C2-93BE-E176-AD20-098D180EA6C7}"/>
              </a:ext>
            </a:extLst>
          </p:cNvPr>
          <p:cNvPicPr>
            <a:picLocks noChangeAspect="1"/>
          </p:cNvPicPr>
          <p:nvPr/>
        </p:nvPicPr>
        <p:blipFill>
          <a:blip r:embed="rId2"/>
          <a:stretch>
            <a:fillRect/>
          </a:stretch>
        </p:blipFill>
        <p:spPr>
          <a:xfrm>
            <a:off x="6502446" y="213673"/>
            <a:ext cx="5258397" cy="3375890"/>
          </a:xfrm>
          <a:prstGeom prst="rect">
            <a:avLst/>
          </a:prstGeom>
        </p:spPr>
      </p:pic>
      <p:sp>
        <p:nvSpPr>
          <p:cNvPr id="58" name="TextBox 57">
            <a:extLst>
              <a:ext uri="{FF2B5EF4-FFF2-40B4-BE49-F238E27FC236}">
                <a16:creationId xmlns:a16="http://schemas.microsoft.com/office/drawing/2014/main" id="{AE07309F-3911-F820-33F2-093241475A67}"/>
              </a:ext>
            </a:extLst>
          </p:cNvPr>
          <p:cNvSpPr txBox="1"/>
          <p:nvPr/>
        </p:nvSpPr>
        <p:spPr>
          <a:xfrm>
            <a:off x="10795106" y="789972"/>
            <a:ext cx="962764" cy="369332"/>
          </a:xfrm>
          <a:prstGeom prst="rect">
            <a:avLst/>
          </a:prstGeom>
          <a:noFill/>
        </p:spPr>
        <p:txBody>
          <a:bodyPr wrap="none" rtlCol="0">
            <a:spAutoFit/>
          </a:bodyPr>
          <a:lstStyle/>
          <a:p>
            <a:r>
              <a:rPr lang="en-GB" b="1" dirty="0">
                <a:solidFill>
                  <a:srgbClr val="90B031"/>
                </a:solidFill>
              </a:rPr>
              <a:t>6 MV 𝜸</a:t>
            </a:r>
          </a:p>
        </p:txBody>
      </p:sp>
      <p:sp>
        <p:nvSpPr>
          <p:cNvPr id="59" name="TextBox 58">
            <a:extLst>
              <a:ext uri="{FF2B5EF4-FFF2-40B4-BE49-F238E27FC236}">
                <a16:creationId xmlns:a16="http://schemas.microsoft.com/office/drawing/2014/main" id="{E42BA2D0-1776-9A40-3552-2CE99768D535}"/>
              </a:ext>
            </a:extLst>
          </p:cNvPr>
          <p:cNvSpPr txBox="1"/>
          <p:nvPr/>
        </p:nvSpPr>
        <p:spPr>
          <a:xfrm>
            <a:off x="10365297" y="1536072"/>
            <a:ext cx="1472519" cy="369332"/>
          </a:xfrm>
          <a:prstGeom prst="rect">
            <a:avLst/>
          </a:prstGeom>
          <a:noFill/>
        </p:spPr>
        <p:txBody>
          <a:bodyPr wrap="none" rtlCol="0">
            <a:spAutoFit/>
          </a:bodyPr>
          <a:lstStyle/>
          <a:p>
            <a:r>
              <a:rPr lang="en-GB" b="1" dirty="0">
                <a:solidFill>
                  <a:srgbClr val="5676A7"/>
                </a:solidFill>
              </a:rPr>
              <a:t>250 MeV e-</a:t>
            </a:r>
          </a:p>
        </p:txBody>
      </p:sp>
      <p:sp>
        <p:nvSpPr>
          <p:cNvPr id="60" name="TextBox 59">
            <a:extLst>
              <a:ext uri="{FF2B5EF4-FFF2-40B4-BE49-F238E27FC236}">
                <a16:creationId xmlns:a16="http://schemas.microsoft.com/office/drawing/2014/main" id="{8682F7BE-331E-0361-0279-54091E9571B4}"/>
              </a:ext>
            </a:extLst>
          </p:cNvPr>
          <p:cNvSpPr txBox="1"/>
          <p:nvPr/>
        </p:nvSpPr>
        <p:spPr>
          <a:xfrm>
            <a:off x="9546016" y="2317899"/>
            <a:ext cx="1411605" cy="369332"/>
          </a:xfrm>
          <a:prstGeom prst="rect">
            <a:avLst/>
          </a:prstGeom>
          <a:noFill/>
        </p:spPr>
        <p:txBody>
          <a:bodyPr wrap="none" rtlCol="0">
            <a:spAutoFit/>
          </a:bodyPr>
          <a:lstStyle/>
          <a:p>
            <a:r>
              <a:rPr lang="en-GB" b="1" dirty="0">
                <a:solidFill>
                  <a:srgbClr val="E29C23"/>
                </a:solidFill>
              </a:rPr>
              <a:t>150 MeV p</a:t>
            </a:r>
          </a:p>
        </p:txBody>
      </p:sp>
      <p:sp>
        <p:nvSpPr>
          <p:cNvPr id="61" name="TextBox 60">
            <a:extLst>
              <a:ext uri="{FF2B5EF4-FFF2-40B4-BE49-F238E27FC236}">
                <a16:creationId xmlns:a16="http://schemas.microsoft.com/office/drawing/2014/main" id="{5DDE128D-104E-4CC4-2DCC-127792F200C2}"/>
              </a:ext>
            </a:extLst>
          </p:cNvPr>
          <p:cNvSpPr txBox="1"/>
          <p:nvPr/>
        </p:nvSpPr>
        <p:spPr>
          <a:xfrm>
            <a:off x="7569597" y="1485482"/>
            <a:ext cx="1323439" cy="369332"/>
          </a:xfrm>
          <a:prstGeom prst="rect">
            <a:avLst/>
          </a:prstGeom>
          <a:noFill/>
        </p:spPr>
        <p:txBody>
          <a:bodyPr wrap="none" rtlCol="0">
            <a:spAutoFit/>
          </a:bodyPr>
          <a:lstStyle/>
          <a:p>
            <a:r>
              <a:rPr lang="en-GB" b="1" dirty="0">
                <a:solidFill>
                  <a:srgbClr val="EC6235"/>
                </a:solidFill>
              </a:rPr>
              <a:t>15 MeV e-</a:t>
            </a:r>
          </a:p>
        </p:txBody>
      </p:sp>
      <p:pic>
        <p:nvPicPr>
          <p:cNvPr id="3" name="Picture 2" descr="a) Schematic of how ionising radiation utilised for radiotherapy can... |  Download Scientific Diagram">
            <a:extLst>
              <a:ext uri="{FF2B5EF4-FFF2-40B4-BE49-F238E27FC236}">
                <a16:creationId xmlns:a16="http://schemas.microsoft.com/office/drawing/2014/main" id="{9C4A9928-779E-6786-EE2D-87FC6216BC38}"/>
              </a:ext>
            </a:extLst>
          </p:cNvPr>
          <p:cNvPicPr>
            <a:picLocks noChangeAspect="1"/>
          </p:cNvPicPr>
          <p:nvPr/>
        </p:nvPicPr>
        <p:blipFill>
          <a:blip r:embed="rId3"/>
          <a:srcRect t="13896"/>
          <a:stretch>
            <a:fillRect/>
          </a:stretch>
        </p:blipFill>
        <p:spPr>
          <a:xfrm>
            <a:off x="6173360" y="4089242"/>
            <a:ext cx="5952538" cy="2566552"/>
          </a:xfrm>
          <a:prstGeom prst="rect">
            <a:avLst/>
          </a:prstGeom>
        </p:spPr>
      </p:pic>
      <p:sp>
        <p:nvSpPr>
          <p:cNvPr id="5" name="TextBox 4">
            <a:extLst>
              <a:ext uri="{FF2B5EF4-FFF2-40B4-BE49-F238E27FC236}">
                <a16:creationId xmlns:a16="http://schemas.microsoft.com/office/drawing/2014/main" id="{F583B5E4-2836-6900-D70F-4173A3750C04}"/>
              </a:ext>
            </a:extLst>
          </p:cNvPr>
          <p:cNvSpPr txBox="1"/>
          <p:nvPr/>
        </p:nvSpPr>
        <p:spPr>
          <a:xfrm>
            <a:off x="47739" y="6571898"/>
            <a:ext cx="6096000" cy="261610"/>
          </a:xfrm>
          <a:prstGeom prst="rect">
            <a:avLst/>
          </a:prstGeom>
          <a:noFill/>
        </p:spPr>
        <p:txBody>
          <a:bodyPr wrap="square">
            <a:spAutoFit/>
          </a:bodyPr>
          <a:lstStyle/>
          <a:p>
            <a:r>
              <a:rPr lang="en-GB" sz="1100" b="1" kern="0" dirty="0">
                <a:effectLst/>
                <a:latin typeface="Aptos" panose="020B0004020202020204" pitchFamily="34" charset="0"/>
                <a:ea typeface="Aptos" panose="020B0004020202020204" pitchFamily="34" charset="0"/>
              </a:rPr>
              <a:t>Small, K. et al. </a:t>
            </a:r>
            <a:r>
              <a:rPr lang="en-GB" sz="1100" b="1" i="1" kern="0" dirty="0">
                <a:effectLst/>
                <a:latin typeface="Aptos" panose="020B0004020202020204" pitchFamily="34" charset="0"/>
                <a:ea typeface="Aptos" panose="020B0004020202020204" pitchFamily="34" charset="0"/>
              </a:rPr>
              <a:t>Sci. Rep.</a:t>
            </a:r>
            <a:r>
              <a:rPr lang="en-GB" sz="1100" b="1" kern="0" dirty="0">
                <a:effectLst/>
                <a:latin typeface="Aptos" panose="020B0004020202020204" pitchFamily="34" charset="0"/>
                <a:ea typeface="Aptos" panose="020B0004020202020204" pitchFamily="34" charset="0"/>
              </a:rPr>
              <a:t> 11 (2021)</a:t>
            </a:r>
            <a:r>
              <a:rPr lang="en-GB" sz="1100" kern="0" dirty="0">
                <a:effectLst/>
                <a:latin typeface="Aptos" panose="020B0004020202020204" pitchFamily="34" charset="0"/>
                <a:ea typeface="Aptos" panose="020B0004020202020204" pitchFamily="34" charset="0"/>
              </a:rPr>
              <a:t> </a:t>
            </a:r>
            <a:endParaRPr lang="en-GB" sz="1100" dirty="0">
              <a:latin typeface="Aptos" panose="020B0004020202020204" pitchFamily="34" charset="0"/>
            </a:endParaRPr>
          </a:p>
        </p:txBody>
      </p:sp>
    </p:spTree>
    <p:extLst>
      <p:ext uri="{BB962C8B-B14F-4D97-AF65-F5344CB8AC3E}">
        <p14:creationId xmlns:p14="http://schemas.microsoft.com/office/powerpoint/2010/main" val="2594625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6DB3B-A121-FAB2-8008-2DBDE48BA7F0}"/>
              </a:ext>
            </a:extLst>
          </p:cNvPr>
          <p:cNvSpPr>
            <a:spLocks noGrp="1"/>
          </p:cNvSpPr>
          <p:nvPr>
            <p:ph type="title"/>
          </p:nvPr>
        </p:nvSpPr>
        <p:spPr>
          <a:xfrm>
            <a:off x="484552" y="365125"/>
            <a:ext cx="9857627" cy="1687513"/>
          </a:xfrm>
        </p:spPr>
        <p:txBody>
          <a:bodyPr>
            <a:normAutofit/>
          </a:bodyPr>
          <a:lstStyle/>
          <a:p>
            <a:r>
              <a:rPr lang="en-US" dirty="0"/>
              <a:t>Novel Radiotherapy - FLASH</a:t>
            </a:r>
          </a:p>
        </p:txBody>
      </p:sp>
      <p:pic>
        <p:nvPicPr>
          <p:cNvPr id="10" name="Content Placeholder 9" descr="Collision with solid fill">
            <a:extLst>
              <a:ext uri="{FF2B5EF4-FFF2-40B4-BE49-F238E27FC236}">
                <a16:creationId xmlns:a16="http://schemas.microsoft.com/office/drawing/2014/main" id="{04E3B836-0006-C231-1801-B1F08D2EEDA5}"/>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10015448" y="360638"/>
            <a:ext cx="1692000" cy="1692000"/>
          </a:xfrm>
        </p:spPr>
      </p:pic>
      <p:sp>
        <p:nvSpPr>
          <p:cNvPr id="7" name="TextBox 6">
            <a:extLst>
              <a:ext uri="{FF2B5EF4-FFF2-40B4-BE49-F238E27FC236}">
                <a16:creationId xmlns:a16="http://schemas.microsoft.com/office/drawing/2014/main" id="{3758E7E0-DBCE-CCF2-1ABC-172A31DDC2C5}"/>
              </a:ext>
            </a:extLst>
          </p:cNvPr>
          <p:cNvSpPr txBox="1"/>
          <p:nvPr/>
        </p:nvSpPr>
        <p:spPr>
          <a:xfrm>
            <a:off x="231228" y="6596390"/>
            <a:ext cx="6096000" cy="261610"/>
          </a:xfrm>
          <a:prstGeom prst="rect">
            <a:avLst/>
          </a:prstGeom>
          <a:noFill/>
        </p:spPr>
        <p:txBody>
          <a:bodyPr wrap="square">
            <a:spAutoFit/>
          </a:bodyPr>
          <a:lstStyle/>
          <a:p>
            <a:pPr lvl="0" fontAlgn="base"/>
            <a:r>
              <a:rPr lang="en-GB" sz="1100" dirty="0" err="1">
                <a:solidFill>
                  <a:srgbClr val="222222"/>
                </a:solidFill>
                <a:effectLst/>
                <a:latin typeface="Aptos" panose="020B0004020202020204" pitchFamily="34" charset="0"/>
                <a:ea typeface="Times New Roman" panose="02020603050405020304" pitchFamily="18" charset="0"/>
              </a:rPr>
              <a:t>Vozenin</a:t>
            </a:r>
            <a:r>
              <a:rPr lang="en-GB" sz="1100" dirty="0">
                <a:solidFill>
                  <a:srgbClr val="222222"/>
                </a:solidFill>
                <a:effectLst/>
                <a:latin typeface="Aptos" panose="020B0004020202020204" pitchFamily="34" charset="0"/>
                <a:ea typeface="Times New Roman" panose="02020603050405020304" pitchFamily="18" charset="0"/>
              </a:rPr>
              <a:t>, M. C. </a:t>
            </a:r>
            <a:r>
              <a:rPr lang="en-GB" sz="1100" i="1" dirty="0">
                <a:solidFill>
                  <a:srgbClr val="222222"/>
                </a:solidFill>
                <a:effectLst/>
                <a:latin typeface="Aptos" panose="020B0004020202020204" pitchFamily="34" charset="0"/>
                <a:ea typeface="Times New Roman" panose="02020603050405020304" pitchFamily="18" charset="0"/>
              </a:rPr>
              <a:t>et al.</a:t>
            </a:r>
            <a:r>
              <a:rPr lang="en-GB" sz="1100" dirty="0">
                <a:solidFill>
                  <a:srgbClr val="222222"/>
                </a:solidFill>
                <a:effectLst/>
                <a:latin typeface="Aptos" panose="020B0004020202020204" pitchFamily="34" charset="0"/>
                <a:ea typeface="Times New Roman" panose="02020603050405020304" pitchFamily="18" charset="0"/>
              </a:rPr>
              <a:t>. </a:t>
            </a:r>
            <a:r>
              <a:rPr lang="en-GB" sz="1100" i="1" dirty="0">
                <a:solidFill>
                  <a:srgbClr val="222222"/>
                </a:solidFill>
                <a:effectLst/>
                <a:latin typeface="Aptos" panose="020B0004020202020204" pitchFamily="34" charset="0"/>
                <a:ea typeface="Times New Roman" panose="02020603050405020304" pitchFamily="18" charset="0"/>
              </a:rPr>
              <a:t>Clin. Cancer Res.</a:t>
            </a:r>
            <a:r>
              <a:rPr lang="en-GB" sz="1100" dirty="0">
                <a:solidFill>
                  <a:srgbClr val="222222"/>
                </a:solidFill>
                <a:effectLst/>
                <a:latin typeface="Aptos" panose="020B0004020202020204" pitchFamily="34" charset="0"/>
                <a:ea typeface="Times New Roman" panose="02020603050405020304" pitchFamily="18" charset="0"/>
              </a:rPr>
              <a:t> </a:t>
            </a:r>
            <a:r>
              <a:rPr lang="en-GB" sz="1100" b="1" dirty="0">
                <a:solidFill>
                  <a:srgbClr val="222222"/>
                </a:solidFill>
                <a:effectLst/>
                <a:latin typeface="Aptos" panose="020B0004020202020204" pitchFamily="34" charset="0"/>
                <a:ea typeface="Times New Roman" panose="02020603050405020304" pitchFamily="18" charset="0"/>
              </a:rPr>
              <a:t>25</a:t>
            </a:r>
            <a:r>
              <a:rPr lang="en-GB" sz="1100" dirty="0">
                <a:solidFill>
                  <a:srgbClr val="222222"/>
                </a:solidFill>
                <a:effectLst/>
                <a:latin typeface="Aptos" panose="020B0004020202020204" pitchFamily="34" charset="0"/>
                <a:ea typeface="Times New Roman" panose="02020603050405020304" pitchFamily="18" charset="0"/>
              </a:rPr>
              <a:t>, 35–42 (2019) </a:t>
            </a:r>
            <a:endParaRPr lang="en-GB" sz="1200" dirty="0">
              <a:effectLst/>
              <a:latin typeface="Aptos" panose="020B0004020202020204" pitchFamily="34" charset="0"/>
              <a:ea typeface="Times New Roman" panose="02020603050405020304" pitchFamily="18" charset="0"/>
            </a:endParaRPr>
          </a:p>
        </p:txBody>
      </p:sp>
      <p:sp>
        <p:nvSpPr>
          <p:cNvPr id="12" name="TextBox 11">
            <a:extLst>
              <a:ext uri="{FF2B5EF4-FFF2-40B4-BE49-F238E27FC236}">
                <a16:creationId xmlns:a16="http://schemas.microsoft.com/office/drawing/2014/main" id="{994A2B49-0CFD-464F-100D-BC708F3342FF}"/>
              </a:ext>
            </a:extLst>
          </p:cNvPr>
          <p:cNvSpPr txBox="1"/>
          <p:nvPr/>
        </p:nvSpPr>
        <p:spPr>
          <a:xfrm>
            <a:off x="484552" y="2657475"/>
            <a:ext cx="6330586" cy="3785652"/>
          </a:xfrm>
          <a:prstGeom prst="rect">
            <a:avLst/>
          </a:prstGeom>
          <a:noFill/>
        </p:spPr>
        <p:txBody>
          <a:bodyPr wrap="square" rtlCol="0">
            <a:spAutoFit/>
          </a:bodyPr>
          <a:lstStyle/>
          <a:p>
            <a:pPr marL="342900" indent="-342900">
              <a:buFont typeface="Arial" panose="020B0604020202020204" pitchFamily="34" charset="0"/>
              <a:buChar char="•"/>
            </a:pPr>
            <a:r>
              <a:rPr lang="en-GB" sz="2000" dirty="0"/>
              <a:t>Radiotherapy dose delivered in </a:t>
            </a:r>
            <a:r>
              <a:rPr lang="en-GB" sz="2000" dirty="0" err="1"/>
              <a:t>ms</a:t>
            </a:r>
            <a:r>
              <a:rPr lang="en-GB" sz="2000" dirty="0"/>
              <a:t>/us/ns timescales, rather than minute timescales for conventional radiotherapy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Consistently shown to significantly reduce radiation-induced side effects in healthy tissue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Also maintains similar tumour control compared with conventional radiotherapy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Precise mechanisms underpinning FLASH are still not fully understood…</a:t>
            </a:r>
          </a:p>
        </p:txBody>
      </p:sp>
      <p:pic>
        <p:nvPicPr>
          <p:cNvPr id="8" name="Picture 3" descr="A screenshot of a cell phone&#10;&#10;Description automatically generated">
            <a:extLst>
              <a:ext uri="{FF2B5EF4-FFF2-40B4-BE49-F238E27FC236}">
                <a16:creationId xmlns:a16="http://schemas.microsoft.com/office/drawing/2014/main" id="{05E6B669-DDA3-19BD-AC1C-08C1E1FBF0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648"/>
          <a:stretch/>
        </p:blipFill>
        <p:spPr bwMode="auto">
          <a:xfrm>
            <a:off x="7805373" y="2335212"/>
            <a:ext cx="3902075" cy="4940301"/>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B0A9747B-E88F-FA0B-62C8-0130F5490B49}"/>
              </a:ext>
            </a:extLst>
          </p:cNvPr>
          <p:cNvSpPr txBox="1"/>
          <p:nvPr/>
        </p:nvSpPr>
        <p:spPr>
          <a:xfrm rot="5400000">
            <a:off x="10783614" y="3524026"/>
            <a:ext cx="1683218" cy="369332"/>
          </a:xfrm>
          <a:prstGeom prst="rect">
            <a:avLst/>
          </a:prstGeom>
          <a:noFill/>
        </p:spPr>
        <p:txBody>
          <a:bodyPr wrap="none" rtlCol="0">
            <a:spAutoFit/>
          </a:bodyPr>
          <a:lstStyle/>
          <a:p>
            <a:r>
              <a:rPr lang="en-GB" b="1" dirty="0"/>
              <a:t>Conventional</a:t>
            </a:r>
          </a:p>
        </p:txBody>
      </p:sp>
      <p:sp>
        <p:nvSpPr>
          <p:cNvPr id="14" name="TextBox 13">
            <a:extLst>
              <a:ext uri="{FF2B5EF4-FFF2-40B4-BE49-F238E27FC236}">
                <a16:creationId xmlns:a16="http://schemas.microsoft.com/office/drawing/2014/main" id="{1E086685-E4B2-A8D1-451B-6C40B813CA38}"/>
              </a:ext>
            </a:extLst>
          </p:cNvPr>
          <p:cNvSpPr txBox="1"/>
          <p:nvPr/>
        </p:nvSpPr>
        <p:spPr>
          <a:xfrm rot="5400000">
            <a:off x="11165000" y="5728241"/>
            <a:ext cx="920445" cy="369332"/>
          </a:xfrm>
          <a:prstGeom prst="rect">
            <a:avLst/>
          </a:prstGeom>
          <a:noFill/>
        </p:spPr>
        <p:txBody>
          <a:bodyPr wrap="none" rtlCol="0">
            <a:spAutoFit/>
          </a:bodyPr>
          <a:lstStyle/>
          <a:p>
            <a:r>
              <a:rPr lang="en-GB" b="1" dirty="0"/>
              <a:t>FLASH</a:t>
            </a:r>
          </a:p>
        </p:txBody>
      </p:sp>
      <p:sp>
        <p:nvSpPr>
          <p:cNvPr id="15" name="TextBox 14">
            <a:extLst>
              <a:ext uri="{FF2B5EF4-FFF2-40B4-BE49-F238E27FC236}">
                <a16:creationId xmlns:a16="http://schemas.microsoft.com/office/drawing/2014/main" id="{1E33DE6A-65EC-A931-59D3-642AD4DE2705}"/>
              </a:ext>
            </a:extLst>
          </p:cNvPr>
          <p:cNvSpPr txBox="1"/>
          <p:nvPr/>
        </p:nvSpPr>
        <p:spPr>
          <a:xfrm>
            <a:off x="8031296" y="4180969"/>
            <a:ext cx="966931" cy="369332"/>
          </a:xfrm>
          <a:prstGeom prst="rect">
            <a:avLst/>
          </a:prstGeom>
          <a:noFill/>
        </p:spPr>
        <p:txBody>
          <a:bodyPr wrap="none" rtlCol="0">
            <a:spAutoFit/>
          </a:bodyPr>
          <a:lstStyle/>
          <a:p>
            <a:r>
              <a:rPr lang="en-GB" b="1" dirty="0"/>
              <a:t>26 mm</a:t>
            </a:r>
          </a:p>
        </p:txBody>
      </p:sp>
      <p:sp>
        <p:nvSpPr>
          <p:cNvPr id="16" name="TextBox 15">
            <a:extLst>
              <a:ext uri="{FF2B5EF4-FFF2-40B4-BE49-F238E27FC236}">
                <a16:creationId xmlns:a16="http://schemas.microsoft.com/office/drawing/2014/main" id="{153A5581-B1DB-7B57-30B8-3880D2E0EC9E}"/>
              </a:ext>
            </a:extLst>
          </p:cNvPr>
          <p:cNvSpPr txBox="1"/>
          <p:nvPr/>
        </p:nvSpPr>
        <p:spPr>
          <a:xfrm>
            <a:off x="8031295" y="6357863"/>
            <a:ext cx="966931" cy="369332"/>
          </a:xfrm>
          <a:prstGeom prst="rect">
            <a:avLst/>
          </a:prstGeom>
          <a:noFill/>
        </p:spPr>
        <p:txBody>
          <a:bodyPr wrap="none" rtlCol="0">
            <a:spAutoFit/>
          </a:bodyPr>
          <a:lstStyle/>
          <a:p>
            <a:r>
              <a:rPr lang="en-GB" b="1" dirty="0"/>
              <a:t>26 mm</a:t>
            </a:r>
          </a:p>
        </p:txBody>
      </p:sp>
      <p:cxnSp>
        <p:nvCxnSpPr>
          <p:cNvPr id="18" name="Straight Arrow Connector 17">
            <a:extLst>
              <a:ext uri="{FF2B5EF4-FFF2-40B4-BE49-F238E27FC236}">
                <a16:creationId xmlns:a16="http://schemas.microsoft.com/office/drawing/2014/main" id="{55BF36D4-CA3E-8976-3804-5E7CCD50DF1B}"/>
              </a:ext>
            </a:extLst>
          </p:cNvPr>
          <p:cNvCxnSpPr/>
          <p:nvPr/>
        </p:nvCxnSpPr>
        <p:spPr>
          <a:xfrm>
            <a:off x="8152482" y="4158935"/>
            <a:ext cx="683046" cy="0"/>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A8E39EE-A1F7-1B56-6DCB-9544781F90E0}"/>
              </a:ext>
            </a:extLst>
          </p:cNvPr>
          <p:cNvCxnSpPr/>
          <p:nvPr/>
        </p:nvCxnSpPr>
        <p:spPr>
          <a:xfrm>
            <a:off x="8160384" y="6350586"/>
            <a:ext cx="683046" cy="0"/>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3199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775D83-A50F-B950-EACD-C0BB8400F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54433D-0FAF-D6D8-C5C1-A4D12B6FFB07}"/>
              </a:ext>
            </a:extLst>
          </p:cNvPr>
          <p:cNvSpPr>
            <a:spLocks noGrp="1"/>
          </p:cNvSpPr>
          <p:nvPr>
            <p:ph type="title"/>
          </p:nvPr>
        </p:nvSpPr>
        <p:spPr>
          <a:xfrm>
            <a:off x="484552" y="365125"/>
            <a:ext cx="9077137" cy="1687513"/>
          </a:xfrm>
        </p:spPr>
        <p:txBody>
          <a:bodyPr>
            <a:normAutofit fontScale="90000"/>
          </a:bodyPr>
          <a:lstStyle/>
          <a:p>
            <a:r>
              <a:rPr lang="en-US" dirty="0"/>
              <a:t>Novel Radiotherapy – VHEE-FLASH</a:t>
            </a:r>
          </a:p>
        </p:txBody>
      </p:sp>
      <p:sp>
        <p:nvSpPr>
          <p:cNvPr id="6" name="TextBox 5">
            <a:extLst>
              <a:ext uri="{FF2B5EF4-FFF2-40B4-BE49-F238E27FC236}">
                <a16:creationId xmlns:a16="http://schemas.microsoft.com/office/drawing/2014/main" id="{B35AAF4C-7748-C76C-AF0A-08DBCB5B9969}"/>
              </a:ext>
            </a:extLst>
          </p:cNvPr>
          <p:cNvSpPr txBox="1"/>
          <p:nvPr/>
        </p:nvSpPr>
        <p:spPr>
          <a:xfrm>
            <a:off x="1054882" y="2748527"/>
            <a:ext cx="4335804" cy="3507343"/>
          </a:xfrm>
          <a:prstGeom prst="roundRect">
            <a:avLst/>
          </a:prstGeom>
          <a:solidFill>
            <a:srgbClr val="F89BB4"/>
          </a:solidFill>
          <a:ln>
            <a:solidFill>
              <a:srgbClr val="9D0009"/>
            </a:solidFill>
          </a:ln>
        </p:spPr>
        <p:txBody>
          <a:bodyPr wrap="square" rtlCol="0">
            <a:spAutoFit/>
          </a:bodyPr>
          <a:lstStyle/>
          <a:p>
            <a:pPr algn="ctr"/>
            <a:r>
              <a:rPr lang="en-GB" sz="2000" b="1" dirty="0"/>
              <a:t>Limitations</a:t>
            </a:r>
          </a:p>
          <a:p>
            <a:pPr algn="ctr"/>
            <a:endParaRPr lang="en-GB" sz="2000" b="1" dirty="0"/>
          </a:p>
          <a:p>
            <a:r>
              <a:rPr lang="en-GB" sz="2000" dirty="0"/>
              <a:t>Low energy electrons can’t reach deep tumours</a:t>
            </a:r>
          </a:p>
          <a:p>
            <a:endParaRPr lang="en-GB" sz="2000" dirty="0"/>
          </a:p>
          <a:p>
            <a:r>
              <a:rPr lang="en-GB" sz="2000" dirty="0"/>
              <a:t>Rapid beam spread – increased normal tissue dose</a:t>
            </a:r>
          </a:p>
          <a:p>
            <a:endParaRPr lang="en-GB" sz="2000" dirty="0"/>
          </a:p>
          <a:p>
            <a:r>
              <a:rPr lang="en-GB" sz="2000" dirty="0"/>
              <a:t>Heavy ions require large magnetic fields</a:t>
            </a:r>
          </a:p>
        </p:txBody>
      </p:sp>
      <p:pic>
        <p:nvPicPr>
          <p:cNvPr id="10" name="Content Placeholder 9" descr="Collision with solid fill">
            <a:extLst>
              <a:ext uri="{FF2B5EF4-FFF2-40B4-BE49-F238E27FC236}">
                <a16:creationId xmlns:a16="http://schemas.microsoft.com/office/drawing/2014/main" id="{3514B0CA-7512-6188-A5CE-3A0E1067CDDF}"/>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10015448" y="360638"/>
            <a:ext cx="1692000" cy="1692000"/>
          </a:xfrm>
        </p:spPr>
      </p:pic>
      <p:sp>
        <p:nvSpPr>
          <p:cNvPr id="7" name="TextBox 6">
            <a:extLst>
              <a:ext uri="{FF2B5EF4-FFF2-40B4-BE49-F238E27FC236}">
                <a16:creationId xmlns:a16="http://schemas.microsoft.com/office/drawing/2014/main" id="{B220CAF7-AD03-920B-ECCA-24C5D7C4FD72}"/>
              </a:ext>
            </a:extLst>
          </p:cNvPr>
          <p:cNvSpPr txBox="1"/>
          <p:nvPr/>
        </p:nvSpPr>
        <p:spPr>
          <a:xfrm>
            <a:off x="6282073" y="6596390"/>
            <a:ext cx="6096000" cy="261610"/>
          </a:xfrm>
          <a:prstGeom prst="rect">
            <a:avLst/>
          </a:prstGeom>
          <a:noFill/>
        </p:spPr>
        <p:txBody>
          <a:bodyPr wrap="square">
            <a:spAutoFit/>
          </a:bodyPr>
          <a:lstStyle/>
          <a:p>
            <a:pPr lvl="0" fontAlgn="base"/>
            <a:r>
              <a:rPr lang="en-GB" sz="1100" dirty="0" err="1">
                <a:solidFill>
                  <a:srgbClr val="222222"/>
                </a:solidFill>
                <a:effectLst/>
                <a:latin typeface="Aptos" panose="020B0004020202020204" pitchFamily="34" charset="0"/>
                <a:ea typeface="Times New Roman" panose="02020603050405020304" pitchFamily="18" charset="0"/>
              </a:rPr>
              <a:t>Vozenin</a:t>
            </a:r>
            <a:r>
              <a:rPr lang="en-GB" sz="1100" dirty="0">
                <a:solidFill>
                  <a:srgbClr val="222222"/>
                </a:solidFill>
                <a:effectLst/>
                <a:latin typeface="Aptos" panose="020B0004020202020204" pitchFamily="34" charset="0"/>
                <a:ea typeface="Times New Roman" panose="02020603050405020304" pitchFamily="18" charset="0"/>
              </a:rPr>
              <a:t>, M. C. </a:t>
            </a:r>
            <a:r>
              <a:rPr lang="en-GB" sz="1100" i="1" dirty="0">
                <a:solidFill>
                  <a:srgbClr val="222222"/>
                </a:solidFill>
                <a:effectLst/>
                <a:latin typeface="Aptos" panose="020B0004020202020204" pitchFamily="34" charset="0"/>
                <a:ea typeface="Times New Roman" panose="02020603050405020304" pitchFamily="18" charset="0"/>
              </a:rPr>
              <a:t>et al.</a:t>
            </a:r>
            <a:r>
              <a:rPr lang="en-GB" sz="1100" dirty="0">
                <a:solidFill>
                  <a:srgbClr val="222222"/>
                </a:solidFill>
                <a:effectLst/>
                <a:latin typeface="Aptos" panose="020B0004020202020204" pitchFamily="34" charset="0"/>
                <a:ea typeface="Times New Roman" panose="02020603050405020304" pitchFamily="18" charset="0"/>
              </a:rPr>
              <a:t>. </a:t>
            </a:r>
            <a:r>
              <a:rPr lang="en-GB" sz="1100" i="1" dirty="0">
                <a:solidFill>
                  <a:srgbClr val="222222"/>
                </a:solidFill>
                <a:effectLst/>
                <a:latin typeface="Aptos" panose="020B0004020202020204" pitchFamily="34" charset="0"/>
                <a:ea typeface="Times New Roman" panose="02020603050405020304" pitchFamily="18" charset="0"/>
              </a:rPr>
              <a:t>Clin. Cancer Res.</a:t>
            </a:r>
            <a:r>
              <a:rPr lang="en-GB" sz="1100" dirty="0">
                <a:solidFill>
                  <a:srgbClr val="222222"/>
                </a:solidFill>
                <a:effectLst/>
                <a:latin typeface="Aptos" panose="020B0004020202020204" pitchFamily="34" charset="0"/>
                <a:ea typeface="Times New Roman" panose="02020603050405020304" pitchFamily="18" charset="0"/>
              </a:rPr>
              <a:t> </a:t>
            </a:r>
            <a:r>
              <a:rPr lang="en-GB" sz="1100" b="1" dirty="0">
                <a:solidFill>
                  <a:srgbClr val="222222"/>
                </a:solidFill>
                <a:effectLst/>
                <a:latin typeface="Aptos" panose="020B0004020202020204" pitchFamily="34" charset="0"/>
                <a:ea typeface="Times New Roman" panose="02020603050405020304" pitchFamily="18" charset="0"/>
              </a:rPr>
              <a:t>25</a:t>
            </a:r>
            <a:r>
              <a:rPr lang="en-GB" sz="1100" dirty="0">
                <a:solidFill>
                  <a:srgbClr val="222222"/>
                </a:solidFill>
                <a:effectLst/>
                <a:latin typeface="Aptos" panose="020B0004020202020204" pitchFamily="34" charset="0"/>
                <a:ea typeface="Times New Roman" panose="02020603050405020304" pitchFamily="18" charset="0"/>
              </a:rPr>
              <a:t>, 35–42 (2018). </a:t>
            </a:r>
            <a:endParaRPr lang="en-GB" sz="12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BC3BC879-54F4-86C3-FFDD-E101DFC9F39F}"/>
              </a:ext>
            </a:extLst>
          </p:cNvPr>
          <p:cNvSpPr txBox="1"/>
          <p:nvPr/>
        </p:nvSpPr>
        <p:spPr>
          <a:xfrm>
            <a:off x="6525644" y="2748527"/>
            <a:ext cx="4335804" cy="3507343"/>
          </a:xfrm>
          <a:prstGeom prst="roundRect">
            <a:avLst/>
          </a:prstGeom>
          <a:solidFill>
            <a:srgbClr val="5EBD84"/>
          </a:solidFill>
          <a:ln>
            <a:solidFill>
              <a:srgbClr val="9D0009"/>
            </a:solidFill>
          </a:ln>
        </p:spPr>
        <p:txBody>
          <a:bodyPr wrap="square" rtlCol="0">
            <a:spAutoFit/>
          </a:bodyPr>
          <a:lstStyle/>
          <a:p>
            <a:pPr algn="ctr"/>
            <a:r>
              <a:rPr lang="en-GB" sz="2000" b="1" dirty="0"/>
              <a:t>Solutions</a:t>
            </a:r>
          </a:p>
          <a:p>
            <a:pPr algn="ctr"/>
            <a:endParaRPr lang="en-GB" sz="2000" b="1" dirty="0"/>
          </a:p>
          <a:p>
            <a:r>
              <a:rPr lang="en-GB" sz="2000" dirty="0"/>
              <a:t>VHEEs penetrate further into tissue</a:t>
            </a:r>
          </a:p>
          <a:p>
            <a:endParaRPr lang="en-GB" sz="2000" dirty="0"/>
          </a:p>
          <a:p>
            <a:r>
              <a:rPr lang="en-GB" sz="2000" dirty="0"/>
              <a:t>Reduced lateral beam spread</a:t>
            </a:r>
          </a:p>
          <a:p>
            <a:endParaRPr lang="en-GB" sz="2000" dirty="0"/>
          </a:p>
          <a:p>
            <a:r>
              <a:rPr lang="en-GB" sz="2000" dirty="0"/>
              <a:t>VHEEs can be rapidly scanned using quadrupole magnets</a:t>
            </a:r>
          </a:p>
          <a:p>
            <a:endParaRPr lang="en-GB" sz="2000" dirty="0"/>
          </a:p>
        </p:txBody>
      </p:sp>
    </p:spTree>
    <p:extLst>
      <p:ext uri="{BB962C8B-B14F-4D97-AF65-F5344CB8AC3E}">
        <p14:creationId xmlns:p14="http://schemas.microsoft.com/office/powerpoint/2010/main" val="4067842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949EA-1131-98FA-7265-B44D7C49CFD1}"/>
              </a:ext>
            </a:extLst>
          </p:cNvPr>
          <p:cNvSpPr>
            <a:spLocks noGrp="1"/>
          </p:cNvSpPr>
          <p:nvPr>
            <p:ph type="title"/>
          </p:nvPr>
        </p:nvSpPr>
        <p:spPr/>
        <p:txBody>
          <a:bodyPr/>
          <a:lstStyle/>
          <a:p>
            <a:r>
              <a:rPr lang="en-GB" dirty="0"/>
              <a:t>VHEE-FLASH in Europe</a:t>
            </a:r>
          </a:p>
        </p:txBody>
      </p:sp>
      <p:pic>
        <p:nvPicPr>
          <p:cNvPr id="5" name="Graphic 4" descr="Europe with solid fill">
            <a:extLst>
              <a:ext uri="{FF2B5EF4-FFF2-40B4-BE49-F238E27FC236}">
                <a16:creationId xmlns:a16="http://schemas.microsoft.com/office/drawing/2014/main" id="{AB271696-4E83-B974-AA52-23DB647BCD42}"/>
              </a:ext>
            </a:extLst>
          </p:cNvPr>
          <p:cNvPicPr>
            <a:picLocks noChangeAspect="1"/>
          </p:cNvPicPr>
          <p:nvPr/>
        </p:nvPicPr>
        <p:blipFill>
          <a:blip>
            <a:extLst>
              <a:ext uri="{96DAC541-7B7A-43D3-8B79-37D633B846F1}">
                <asvg:svgBlip xmlns:asvg="http://schemas.microsoft.com/office/drawing/2016/SVG/main" r:embed="rId2"/>
              </a:ext>
            </a:extLst>
          </a:blip>
          <a:srcRect l="10553" t="48703" r="49113" b="10963"/>
          <a:stretch>
            <a:fillRect/>
          </a:stretch>
        </p:blipFill>
        <p:spPr>
          <a:xfrm>
            <a:off x="3947704" y="2963333"/>
            <a:ext cx="3529542" cy="3529542"/>
          </a:xfrm>
          <a:prstGeom prst="ellipse">
            <a:avLst/>
          </a:prstGeom>
        </p:spPr>
      </p:pic>
      <p:cxnSp>
        <p:nvCxnSpPr>
          <p:cNvPr id="7" name="Straight Arrow Connector 6">
            <a:extLst>
              <a:ext uri="{FF2B5EF4-FFF2-40B4-BE49-F238E27FC236}">
                <a16:creationId xmlns:a16="http://schemas.microsoft.com/office/drawing/2014/main" id="{B89F6E13-BDBE-2480-0FA6-E602894D715B}"/>
              </a:ext>
            </a:extLst>
          </p:cNvPr>
          <p:cNvCxnSpPr>
            <a:cxnSpLocks/>
          </p:cNvCxnSpPr>
          <p:nvPr/>
        </p:nvCxnSpPr>
        <p:spPr>
          <a:xfrm>
            <a:off x="3368233" y="3705999"/>
            <a:ext cx="1828800" cy="43773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65C3029-C2ED-1EE7-F5C0-492317BCCBA7}"/>
              </a:ext>
            </a:extLst>
          </p:cNvPr>
          <p:cNvCxnSpPr>
            <a:cxnSpLocks/>
          </p:cNvCxnSpPr>
          <p:nvPr/>
        </p:nvCxnSpPr>
        <p:spPr>
          <a:xfrm flipV="1">
            <a:off x="3368232" y="4728104"/>
            <a:ext cx="2550944" cy="113094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0268C70-7F82-46D4-56D8-C8D19AA980F9}"/>
              </a:ext>
            </a:extLst>
          </p:cNvPr>
          <p:cNvCxnSpPr>
            <a:cxnSpLocks/>
            <a:stCxn id="37" idx="1"/>
          </p:cNvCxnSpPr>
          <p:nvPr/>
        </p:nvCxnSpPr>
        <p:spPr>
          <a:xfrm flipH="1" flipV="1">
            <a:off x="6473470" y="5371511"/>
            <a:ext cx="2749552" cy="55614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1E65B2A0-35B6-68BC-523E-5A33CF751167}"/>
              </a:ext>
            </a:extLst>
          </p:cNvPr>
          <p:cNvCxnSpPr>
            <a:cxnSpLocks/>
            <a:stCxn id="6148" idx="1"/>
          </p:cNvCxnSpPr>
          <p:nvPr/>
        </p:nvCxnSpPr>
        <p:spPr>
          <a:xfrm flipH="1">
            <a:off x="6321778" y="3566031"/>
            <a:ext cx="2501989" cy="70729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F147E93B-7B8C-5BE1-FD00-8B4386B683F8}"/>
              </a:ext>
            </a:extLst>
          </p:cNvPr>
          <p:cNvSpPr txBox="1"/>
          <p:nvPr/>
        </p:nvSpPr>
        <p:spPr>
          <a:xfrm>
            <a:off x="22577" y="6608157"/>
            <a:ext cx="6073423" cy="276999"/>
          </a:xfrm>
          <a:prstGeom prst="rect">
            <a:avLst/>
          </a:prstGeom>
          <a:noFill/>
        </p:spPr>
        <p:txBody>
          <a:bodyPr wrap="square">
            <a:spAutoFit/>
          </a:bodyPr>
          <a:lstStyle/>
          <a:p>
            <a:pPr>
              <a:defRPr/>
            </a:pPr>
            <a:r>
              <a:rPr lang="en-GB" sz="1200" b="1" dirty="0">
                <a:solidFill>
                  <a:prstClr val="black">
                    <a:lumMod val="75000"/>
                    <a:lumOff val="25000"/>
                  </a:prstClr>
                </a:solidFill>
              </a:rPr>
              <a:t>K. Small </a:t>
            </a:r>
            <a:r>
              <a:rPr lang="en-GB" sz="1200" i="1" dirty="0">
                <a:solidFill>
                  <a:prstClr val="black">
                    <a:lumMod val="75000"/>
                    <a:lumOff val="25000"/>
                  </a:prstClr>
                </a:solidFill>
              </a:rPr>
              <a:t>et al. </a:t>
            </a:r>
            <a:r>
              <a:rPr lang="en-GB" sz="1200" dirty="0">
                <a:solidFill>
                  <a:prstClr val="black">
                    <a:lumMod val="75000"/>
                    <a:lumOff val="25000"/>
                  </a:prstClr>
                </a:solidFill>
              </a:rPr>
              <a:t>Nuclear Inst. And Methods in Physics Research, B </a:t>
            </a:r>
            <a:r>
              <a:rPr lang="en-GB" sz="1200" b="1" dirty="0">
                <a:solidFill>
                  <a:prstClr val="black">
                    <a:lumMod val="75000"/>
                    <a:lumOff val="25000"/>
                  </a:prstClr>
                </a:solidFill>
              </a:rPr>
              <a:t>565</a:t>
            </a:r>
            <a:r>
              <a:rPr lang="en-GB" sz="1200" dirty="0">
                <a:solidFill>
                  <a:prstClr val="black">
                    <a:lumMod val="75000"/>
                    <a:lumOff val="25000"/>
                  </a:prstClr>
                </a:solidFill>
              </a:rPr>
              <a:t> 165752 (2025)</a:t>
            </a:r>
            <a:endParaRPr kumimoji="0" lang="en-GB" sz="1200" b="0" i="0" u="none" strike="noStrike" kern="1200" cap="none" spc="0" normalizeH="0" baseline="0" noProof="0" dirty="0">
              <a:ln>
                <a:noFill/>
              </a:ln>
              <a:solidFill>
                <a:prstClr val="black">
                  <a:lumMod val="75000"/>
                  <a:lumOff val="25000"/>
                </a:prstClr>
              </a:solidFill>
              <a:effectLst/>
              <a:uLnTx/>
              <a:uFillTx/>
              <a:ea typeface="+mn-ea"/>
              <a:cs typeface="+mn-cs"/>
            </a:endParaRPr>
          </a:p>
        </p:txBody>
      </p:sp>
      <p:pic>
        <p:nvPicPr>
          <p:cNvPr id="31" name="Content Placeholder 9" descr="Collision with solid fill">
            <a:extLst>
              <a:ext uri="{FF2B5EF4-FFF2-40B4-BE49-F238E27FC236}">
                <a16:creationId xmlns:a16="http://schemas.microsoft.com/office/drawing/2014/main" id="{0ED3B65A-0E58-89B7-227E-18D0FE081699}"/>
              </a:ext>
            </a:extLst>
          </p:cNvPr>
          <p:cNvPicPr>
            <a:picLocks noGrp="1" noChangeAspect="1"/>
          </p:cNvPicPr>
          <p:nvPr>
            <p:ph idx="1"/>
          </p:nvPr>
        </p:nvPicPr>
        <p:blipFill>
          <a:blip>
            <a:extLst>
              <a:ext uri="{96DAC541-7B7A-43D3-8B79-37D633B846F1}">
                <asvg:svgBlip xmlns:asvg="http://schemas.microsoft.com/office/drawing/2016/SVG/main" r:embed="rId3"/>
              </a:ext>
            </a:extLst>
          </a:blip>
          <a:stretch>
            <a:fillRect/>
          </a:stretch>
        </p:blipFill>
        <p:spPr>
          <a:xfrm>
            <a:off x="10015448" y="360638"/>
            <a:ext cx="1692000" cy="1692000"/>
          </a:xfrm>
        </p:spPr>
      </p:pic>
      <p:pic>
        <p:nvPicPr>
          <p:cNvPr id="33" name="Picture 32">
            <a:extLst>
              <a:ext uri="{FF2B5EF4-FFF2-40B4-BE49-F238E27FC236}">
                <a16:creationId xmlns:a16="http://schemas.microsoft.com/office/drawing/2014/main" id="{F830CB36-AE60-CF59-3F6A-46BCAA0893C4}"/>
              </a:ext>
            </a:extLst>
          </p:cNvPr>
          <p:cNvPicPr>
            <a:picLocks noChangeAspect="1"/>
          </p:cNvPicPr>
          <p:nvPr/>
        </p:nvPicPr>
        <p:blipFill>
          <a:blip r:embed="rId4"/>
          <a:stretch>
            <a:fillRect/>
          </a:stretch>
        </p:blipFill>
        <p:spPr>
          <a:xfrm>
            <a:off x="1642314" y="2888064"/>
            <a:ext cx="1725918" cy="1635870"/>
          </a:xfrm>
          <a:prstGeom prst="rect">
            <a:avLst/>
          </a:prstGeom>
          <a:ln w="38100">
            <a:solidFill>
              <a:srgbClr val="FF0000"/>
            </a:solidFill>
          </a:ln>
        </p:spPr>
      </p:pic>
      <p:sp>
        <p:nvSpPr>
          <p:cNvPr id="34" name="TextBox 33">
            <a:extLst>
              <a:ext uri="{FF2B5EF4-FFF2-40B4-BE49-F238E27FC236}">
                <a16:creationId xmlns:a16="http://schemas.microsoft.com/office/drawing/2014/main" id="{3DDACB17-C0F9-2824-39E7-E45CCB26ED90}"/>
              </a:ext>
            </a:extLst>
          </p:cNvPr>
          <p:cNvSpPr txBox="1"/>
          <p:nvPr/>
        </p:nvSpPr>
        <p:spPr>
          <a:xfrm>
            <a:off x="1153460" y="2492370"/>
            <a:ext cx="2703625" cy="369332"/>
          </a:xfrm>
          <a:prstGeom prst="rect">
            <a:avLst/>
          </a:prstGeom>
          <a:noFill/>
        </p:spPr>
        <p:txBody>
          <a:bodyPr wrap="none" rtlCol="0">
            <a:spAutoFit/>
          </a:bodyPr>
          <a:lstStyle/>
          <a:p>
            <a:r>
              <a:rPr lang="en-GB" b="1" dirty="0"/>
              <a:t>CLARA - 100-250 MeV</a:t>
            </a:r>
          </a:p>
        </p:txBody>
      </p:sp>
      <p:pic>
        <p:nvPicPr>
          <p:cNvPr id="6146" name="Picture 2">
            <a:extLst>
              <a:ext uri="{FF2B5EF4-FFF2-40B4-BE49-F238E27FC236}">
                <a16:creationId xmlns:a16="http://schemas.microsoft.com/office/drawing/2014/main" id="{B0E70DE3-D62F-37E9-B2E7-B6342F8E4D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0167" y="4978098"/>
            <a:ext cx="2818065" cy="1638000"/>
          </a:xfrm>
          <a:prstGeom prst="rect">
            <a:avLst/>
          </a:prstGeom>
          <a:noFill/>
          <a:ln w="38100">
            <a:solidFill>
              <a:srgbClr val="FF0000"/>
            </a:solidFill>
          </a:ln>
          <a:extLst>
            <a:ext uri="{909E8E84-426E-40DD-AFC4-6F175D3DCCD1}">
              <a14:hiddenFill xmlns:a14="http://schemas.microsoft.com/office/drawing/2010/main">
                <a:solidFill>
                  <a:srgbClr val="FFFFFF"/>
                </a:solidFill>
              </a14:hiddenFill>
            </a:ext>
          </a:extLst>
        </p:spPr>
      </p:pic>
      <p:sp>
        <p:nvSpPr>
          <p:cNvPr id="35" name="TextBox 34">
            <a:extLst>
              <a:ext uri="{FF2B5EF4-FFF2-40B4-BE49-F238E27FC236}">
                <a16:creationId xmlns:a16="http://schemas.microsoft.com/office/drawing/2014/main" id="{D2537269-4C1F-9E96-4390-63E799A92483}"/>
              </a:ext>
            </a:extLst>
          </p:cNvPr>
          <p:cNvSpPr txBox="1"/>
          <p:nvPr/>
        </p:nvSpPr>
        <p:spPr>
          <a:xfrm>
            <a:off x="692901" y="4620697"/>
            <a:ext cx="2529860" cy="369332"/>
          </a:xfrm>
          <a:prstGeom prst="rect">
            <a:avLst/>
          </a:prstGeom>
          <a:noFill/>
        </p:spPr>
        <p:txBody>
          <a:bodyPr wrap="none" rtlCol="0">
            <a:spAutoFit/>
          </a:bodyPr>
          <a:lstStyle/>
          <a:p>
            <a:r>
              <a:rPr lang="en-GB" b="1" dirty="0"/>
              <a:t>CLEAR - 60-220 MeV</a:t>
            </a:r>
          </a:p>
        </p:txBody>
      </p:sp>
      <p:pic>
        <p:nvPicPr>
          <p:cNvPr id="6148" name="Picture 4" descr="Autonomous Particle Accelerators ...">
            <a:extLst>
              <a:ext uri="{FF2B5EF4-FFF2-40B4-BE49-F238E27FC236}">
                <a16:creationId xmlns:a16="http://schemas.microsoft.com/office/drawing/2014/main" id="{BDB998C6-AEBE-C894-6787-17A932C5C4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23767" y="2747031"/>
            <a:ext cx="2861682" cy="1638000"/>
          </a:xfrm>
          <a:prstGeom prst="rect">
            <a:avLst/>
          </a:prstGeom>
          <a:noFill/>
          <a:ln w="38100">
            <a:solidFill>
              <a:srgbClr val="FF0000"/>
            </a:solidFill>
          </a:ln>
          <a:extLst>
            <a:ext uri="{909E8E84-426E-40DD-AFC4-6F175D3DCCD1}">
              <a14:hiddenFill xmlns:a14="http://schemas.microsoft.com/office/drawing/2010/main">
                <a:solidFill>
                  <a:srgbClr val="FFFFFF"/>
                </a:solidFill>
              </a14:hiddenFill>
            </a:ext>
          </a:extLst>
        </p:spPr>
      </p:pic>
      <p:sp>
        <p:nvSpPr>
          <p:cNvPr id="36" name="TextBox 35">
            <a:extLst>
              <a:ext uri="{FF2B5EF4-FFF2-40B4-BE49-F238E27FC236}">
                <a16:creationId xmlns:a16="http://schemas.microsoft.com/office/drawing/2014/main" id="{D497F7E3-8CB0-AAE6-0A08-92C2C4345DF1}"/>
              </a:ext>
            </a:extLst>
          </p:cNvPr>
          <p:cNvSpPr txBox="1"/>
          <p:nvPr/>
        </p:nvSpPr>
        <p:spPr>
          <a:xfrm>
            <a:off x="8988075" y="2377699"/>
            <a:ext cx="2533066" cy="369332"/>
          </a:xfrm>
          <a:prstGeom prst="rect">
            <a:avLst/>
          </a:prstGeom>
          <a:noFill/>
        </p:spPr>
        <p:txBody>
          <a:bodyPr wrap="none" rtlCol="0">
            <a:spAutoFit/>
          </a:bodyPr>
          <a:lstStyle/>
          <a:p>
            <a:r>
              <a:rPr lang="en-GB" b="1" dirty="0"/>
              <a:t>ARES - 100-155 MeV</a:t>
            </a:r>
          </a:p>
        </p:txBody>
      </p:sp>
      <p:pic>
        <p:nvPicPr>
          <p:cNvPr id="37" name="Picture 36">
            <a:extLst>
              <a:ext uri="{FF2B5EF4-FFF2-40B4-BE49-F238E27FC236}">
                <a16:creationId xmlns:a16="http://schemas.microsoft.com/office/drawing/2014/main" id="{1DDBF7CA-7473-619A-2380-DCE7D5DB6637}"/>
              </a:ext>
            </a:extLst>
          </p:cNvPr>
          <p:cNvPicPr>
            <a:picLocks noChangeAspect="1"/>
          </p:cNvPicPr>
          <p:nvPr/>
        </p:nvPicPr>
        <p:blipFill>
          <a:blip r:embed="rId7"/>
          <a:srcRect l="27694" t="31025" r="55510" b="48315"/>
          <a:stretch>
            <a:fillRect/>
          </a:stretch>
        </p:blipFill>
        <p:spPr>
          <a:xfrm>
            <a:off x="9223022" y="5108656"/>
            <a:ext cx="2130778" cy="1638000"/>
          </a:xfrm>
          <a:prstGeom prst="rect">
            <a:avLst/>
          </a:prstGeom>
          <a:ln w="38100">
            <a:solidFill>
              <a:srgbClr val="FF0000"/>
            </a:solidFill>
          </a:ln>
        </p:spPr>
      </p:pic>
      <p:sp>
        <p:nvSpPr>
          <p:cNvPr id="39" name="TextBox 38">
            <a:extLst>
              <a:ext uri="{FF2B5EF4-FFF2-40B4-BE49-F238E27FC236}">
                <a16:creationId xmlns:a16="http://schemas.microsoft.com/office/drawing/2014/main" id="{E5C55228-803E-7788-DED8-C36C0923229D}"/>
              </a:ext>
            </a:extLst>
          </p:cNvPr>
          <p:cNvSpPr txBox="1"/>
          <p:nvPr/>
        </p:nvSpPr>
        <p:spPr>
          <a:xfrm>
            <a:off x="8974846" y="4728104"/>
            <a:ext cx="2627129" cy="369332"/>
          </a:xfrm>
          <a:prstGeom prst="rect">
            <a:avLst/>
          </a:prstGeom>
          <a:noFill/>
        </p:spPr>
        <p:txBody>
          <a:bodyPr wrap="none" rtlCol="0">
            <a:spAutoFit/>
          </a:bodyPr>
          <a:lstStyle/>
          <a:p>
            <a:r>
              <a:rPr lang="en-GB" b="1" dirty="0"/>
              <a:t>SAFEST - 80-100 MeV</a:t>
            </a:r>
          </a:p>
        </p:txBody>
      </p:sp>
      <p:sp>
        <p:nvSpPr>
          <p:cNvPr id="42" name="TextBox 41">
            <a:extLst>
              <a:ext uri="{FF2B5EF4-FFF2-40B4-BE49-F238E27FC236}">
                <a16:creationId xmlns:a16="http://schemas.microsoft.com/office/drawing/2014/main" id="{375E1A1B-5656-0A29-ED7A-FF77385B7A8A}"/>
              </a:ext>
            </a:extLst>
          </p:cNvPr>
          <p:cNvSpPr txBox="1"/>
          <p:nvPr/>
        </p:nvSpPr>
        <p:spPr>
          <a:xfrm rot="19318548">
            <a:off x="9057867" y="5723305"/>
            <a:ext cx="2466701" cy="369332"/>
          </a:xfrm>
          <a:prstGeom prst="rect">
            <a:avLst/>
          </a:prstGeom>
          <a:noFill/>
        </p:spPr>
        <p:txBody>
          <a:bodyPr wrap="none" rtlCol="0">
            <a:spAutoFit/>
          </a:bodyPr>
          <a:lstStyle/>
          <a:p>
            <a:r>
              <a:rPr lang="en-GB" b="1" dirty="0">
                <a:solidFill>
                  <a:srgbClr val="FF0000"/>
                </a:solidFill>
              </a:rPr>
              <a:t>Under Development</a:t>
            </a:r>
          </a:p>
        </p:txBody>
      </p:sp>
    </p:spTree>
    <p:extLst>
      <p:ext uri="{BB962C8B-B14F-4D97-AF65-F5344CB8AC3E}">
        <p14:creationId xmlns:p14="http://schemas.microsoft.com/office/powerpoint/2010/main" val="3480064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8A2FCF07-6918-45A6-B28F-1025FEBA7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3C0F5-4713-8957-3353-D39792E1B6DC}"/>
              </a:ext>
            </a:extLst>
          </p:cNvPr>
          <p:cNvSpPr>
            <a:spLocks noGrp="1"/>
          </p:cNvSpPr>
          <p:nvPr>
            <p:ph type="title"/>
          </p:nvPr>
        </p:nvSpPr>
        <p:spPr>
          <a:xfrm>
            <a:off x="484187" y="477982"/>
            <a:ext cx="5184053" cy="2732809"/>
          </a:xfrm>
        </p:spPr>
        <p:txBody>
          <a:bodyPr vert="horz" lIns="91440" tIns="45720" rIns="91440" bIns="45720" rtlCol="0" anchor="ctr">
            <a:normAutofit/>
          </a:bodyPr>
          <a:lstStyle/>
          <a:p>
            <a:r>
              <a:rPr lang="en-US"/>
              <a:t>VHEE-FLASH at CLARA</a:t>
            </a:r>
          </a:p>
        </p:txBody>
      </p:sp>
      <p:grpSp>
        <p:nvGrpSpPr>
          <p:cNvPr id="1037" name="Group 1036">
            <a:extLst>
              <a:ext uri="{FF2B5EF4-FFF2-40B4-BE49-F238E27FC236}">
                <a16:creationId xmlns:a16="http://schemas.microsoft.com/office/drawing/2014/main" id="{AFB7DB5B-426F-4EA9-BE51-7E14D257DE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8998"/>
            <a:ext cx="6095998" cy="3429001"/>
            <a:chOff x="6096002" y="-9073"/>
            <a:chExt cx="6095998" cy="6867073"/>
          </a:xfrm>
        </p:grpSpPr>
        <p:sp>
          <p:nvSpPr>
            <p:cNvPr id="1038" name="Rectangle 1037">
              <a:extLst>
                <a:ext uri="{FF2B5EF4-FFF2-40B4-BE49-F238E27FC236}">
                  <a16:creationId xmlns:a16="http://schemas.microsoft.com/office/drawing/2014/main" id="{78EF7B3B-2DCA-4B00-898E-9C2C3AB1B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9" name="Rectangle 1038">
              <a:extLst>
                <a:ext uri="{FF2B5EF4-FFF2-40B4-BE49-F238E27FC236}">
                  <a16:creationId xmlns:a16="http://schemas.microsoft.com/office/drawing/2014/main" id="{7113B66E-A461-43A2-8FC0-85D09C2972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pic>
        <p:nvPicPr>
          <p:cNvPr id="5" name="Picture 4">
            <a:extLst>
              <a:ext uri="{FF2B5EF4-FFF2-40B4-BE49-F238E27FC236}">
                <a16:creationId xmlns:a16="http://schemas.microsoft.com/office/drawing/2014/main" id="{3452C72A-0371-79CE-6A4D-4718A8BDA51B}"/>
              </a:ext>
            </a:extLst>
          </p:cNvPr>
          <p:cNvPicPr>
            <a:picLocks noChangeAspect="1"/>
          </p:cNvPicPr>
          <p:nvPr/>
        </p:nvPicPr>
        <p:blipFill>
          <a:blip r:embed="rId2"/>
          <a:srcRect l="-1" r="-384" b="50000"/>
          <a:stretch>
            <a:fillRect/>
          </a:stretch>
        </p:blipFill>
        <p:spPr>
          <a:xfrm>
            <a:off x="6208642" y="3615340"/>
            <a:ext cx="5870714" cy="2032733"/>
          </a:xfrm>
          <a:prstGeom prst="rect">
            <a:avLst/>
          </a:prstGeom>
        </p:spPr>
      </p:pic>
      <p:sp>
        <p:nvSpPr>
          <p:cNvPr id="6" name="TextBox 5">
            <a:extLst>
              <a:ext uri="{FF2B5EF4-FFF2-40B4-BE49-F238E27FC236}">
                <a16:creationId xmlns:a16="http://schemas.microsoft.com/office/drawing/2014/main" id="{192DE589-8DDB-13C9-C029-2A8882E7F8A4}"/>
              </a:ext>
            </a:extLst>
          </p:cNvPr>
          <p:cNvSpPr txBox="1"/>
          <p:nvPr/>
        </p:nvSpPr>
        <p:spPr>
          <a:xfrm>
            <a:off x="345139" y="3615340"/>
            <a:ext cx="5462148" cy="3139321"/>
          </a:xfrm>
          <a:prstGeom prst="rect">
            <a:avLst/>
          </a:prstGeom>
          <a:noFill/>
        </p:spPr>
        <p:txBody>
          <a:bodyPr wrap="square" rtlCol="0">
            <a:spAutoFit/>
          </a:bodyPr>
          <a:lstStyle/>
          <a:p>
            <a:r>
              <a:rPr lang="en-GB" b="1" dirty="0"/>
              <a:t>CLARA Phase 1: </a:t>
            </a:r>
            <a:r>
              <a:rPr lang="en-GB" dirty="0"/>
              <a:t>20-50 MeV, 250 </a:t>
            </a:r>
            <a:r>
              <a:rPr lang="en-GB" dirty="0" err="1"/>
              <a:t>pC</a:t>
            </a:r>
            <a:r>
              <a:rPr lang="en-GB" dirty="0"/>
              <a:t>, 10 Hz</a:t>
            </a:r>
          </a:p>
          <a:p>
            <a:endParaRPr lang="en-GB" dirty="0"/>
          </a:p>
          <a:p>
            <a:endParaRPr lang="en-GB" dirty="0"/>
          </a:p>
          <a:p>
            <a:r>
              <a:rPr lang="en-GB" b="1" dirty="0"/>
              <a:t>CLARA Phase 2: </a:t>
            </a:r>
            <a:r>
              <a:rPr lang="en-GB" dirty="0"/>
              <a:t>100-250 MeV, 5-250 </a:t>
            </a:r>
            <a:r>
              <a:rPr lang="en-GB" dirty="0" err="1"/>
              <a:t>pC</a:t>
            </a:r>
            <a:r>
              <a:rPr lang="en-GB" dirty="0"/>
              <a:t>, 10-100 Hz</a:t>
            </a:r>
          </a:p>
          <a:p>
            <a:endParaRPr lang="en-GB" dirty="0"/>
          </a:p>
          <a:p>
            <a:pPr marL="285750" indent="-285750">
              <a:buFont typeface="Arial" panose="020B0604020202020204" pitchFamily="34" charset="0"/>
              <a:buChar char="•"/>
            </a:pPr>
            <a:r>
              <a:rPr lang="en-GB" dirty="0"/>
              <a:t>Designed for novel accelerator techniques and applications</a:t>
            </a:r>
          </a:p>
          <a:p>
            <a:pPr marL="285750" indent="-285750">
              <a:buFont typeface="Arial" panose="020B0604020202020204" pitchFamily="34" charset="0"/>
              <a:buChar char="•"/>
            </a:pPr>
            <a:r>
              <a:rPr lang="en-GB" dirty="0"/>
              <a:t>Full Energy Beam Exploitation (FEBE) area allows for flexible in-air and in-vacuum experiments</a:t>
            </a:r>
          </a:p>
        </p:txBody>
      </p:sp>
      <p:sp>
        <p:nvSpPr>
          <p:cNvPr id="7" name="Down Arrow 6">
            <a:extLst>
              <a:ext uri="{FF2B5EF4-FFF2-40B4-BE49-F238E27FC236}">
                <a16:creationId xmlns:a16="http://schemas.microsoft.com/office/drawing/2014/main" id="{AE801A68-95F2-6D95-C320-A99658100CB5}"/>
              </a:ext>
            </a:extLst>
          </p:cNvPr>
          <p:cNvSpPr/>
          <p:nvPr/>
        </p:nvSpPr>
        <p:spPr>
          <a:xfrm>
            <a:off x="2539185" y="4030035"/>
            <a:ext cx="537028" cy="392619"/>
          </a:xfrm>
          <a:prstGeom prst="downArrow">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8F846868-0657-BE45-1974-7B92B362C5F1}"/>
              </a:ext>
            </a:extLst>
          </p:cNvPr>
          <p:cNvPicPr>
            <a:picLocks noChangeAspect="1"/>
          </p:cNvPicPr>
          <p:nvPr/>
        </p:nvPicPr>
        <p:blipFill>
          <a:blip r:embed="rId3"/>
          <a:stretch>
            <a:fillRect/>
          </a:stretch>
        </p:blipFill>
        <p:spPr>
          <a:xfrm>
            <a:off x="6110131" y="1499114"/>
            <a:ext cx="6056590" cy="1692000"/>
          </a:xfrm>
          <a:prstGeom prst="rect">
            <a:avLst/>
          </a:prstGeom>
        </p:spPr>
      </p:pic>
    </p:spTree>
    <p:extLst>
      <p:ext uri="{BB962C8B-B14F-4D97-AF65-F5344CB8AC3E}">
        <p14:creationId xmlns:p14="http://schemas.microsoft.com/office/powerpoint/2010/main" val="3515646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B557B-2801-48A4-6ACA-CA615ABD5F27}"/>
              </a:ext>
            </a:extLst>
          </p:cNvPr>
          <p:cNvSpPr>
            <a:spLocks noGrp="1"/>
          </p:cNvSpPr>
          <p:nvPr>
            <p:ph type="title"/>
          </p:nvPr>
        </p:nvSpPr>
        <p:spPr/>
        <p:txBody>
          <a:bodyPr/>
          <a:lstStyle/>
          <a:p>
            <a:r>
              <a:rPr lang="en-GB" dirty="0"/>
              <a:t>VHEE-FLASH at CLARA</a:t>
            </a:r>
          </a:p>
        </p:txBody>
      </p:sp>
      <p:graphicFrame>
        <p:nvGraphicFramePr>
          <p:cNvPr id="4" name="Table 3">
            <a:extLst>
              <a:ext uri="{FF2B5EF4-FFF2-40B4-BE49-F238E27FC236}">
                <a16:creationId xmlns:a16="http://schemas.microsoft.com/office/drawing/2014/main" id="{165BD261-D806-D203-06A5-F8A5B95BD86B}"/>
              </a:ext>
            </a:extLst>
          </p:cNvPr>
          <p:cNvGraphicFramePr>
            <a:graphicFrameLocks noGrp="1"/>
          </p:cNvGraphicFramePr>
          <p:nvPr>
            <p:extLst>
              <p:ext uri="{D42A27DB-BD31-4B8C-83A1-F6EECF244321}">
                <p14:modId xmlns:p14="http://schemas.microsoft.com/office/powerpoint/2010/main" val="823778661"/>
              </p:ext>
            </p:extLst>
          </p:nvPr>
        </p:nvGraphicFramePr>
        <p:xfrm>
          <a:off x="177275" y="2623714"/>
          <a:ext cx="5432772" cy="3821863"/>
        </p:xfrm>
        <a:graphic>
          <a:graphicData uri="http://schemas.openxmlformats.org/drawingml/2006/table">
            <a:tbl>
              <a:tblPr firstRow="1" firstCol="1" bandRow="1">
                <a:tableStyleId>{00A15C55-8517-42AA-B614-E9B94910E393}</a:tableStyleId>
              </a:tblPr>
              <a:tblGrid>
                <a:gridCol w="2120161">
                  <a:extLst>
                    <a:ext uri="{9D8B030D-6E8A-4147-A177-3AD203B41FA5}">
                      <a16:colId xmlns:a16="http://schemas.microsoft.com/office/drawing/2014/main" val="4226382575"/>
                    </a:ext>
                  </a:extLst>
                </a:gridCol>
                <a:gridCol w="3312611">
                  <a:extLst>
                    <a:ext uri="{9D8B030D-6E8A-4147-A177-3AD203B41FA5}">
                      <a16:colId xmlns:a16="http://schemas.microsoft.com/office/drawing/2014/main" val="3601113933"/>
                    </a:ext>
                  </a:extLst>
                </a:gridCol>
              </a:tblGrid>
              <a:tr h="266582">
                <a:tc>
                  <a:txBody>
                    <a:bodyPr/>
                    <a:lstStyle/>
                    <a:p>
                      <a:pPr>
                        <a:lnSpc>
                          <a:spcPct val="107000"/>
                        </a:lnSpc>
                        <a:spcAft>
                          <a:spcPts val="800"/>
                        </a:spcAft>
                      </a:pPr>
                      <a:r>
                        <a:rPr lang="en-GB" sz="2000" kern="100" dirty="0">
                          <a:effectLst/>
                        </a:rPr>
                        <a:t>Beam Parameter</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75000"/>
                        <a:lumOff val="25000"/>
                      </a:schemeClr>
                    </a:solidFill>
                  </a:tcPr>
                </a:tc>
                <a:tc>
                  <a:txBody>
                    <a:bodyPr/>
                    <a:lstStyle/>
                    <a:p>
                      <a:pPr>
                        <a:lnSpc>
                          <a:spcPct val="107000"/>
                        </a:lnSpc>
                        <a:spcAft>
                          <a:spcPts val="800"/>
                        </a:spcAft>
                      </a:pPr>
                      <a:r>
                        <a:rPr lang="en-GB" sz="2000" kern="100" dirty="0">
                          <a:effectLst/>
                        </a:rPr>
                        <a:t>CLARA</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75000"/>
                        <a:lumOff val="25000"/>
                      </a:schemeClr>
                    </a:solidFill>
                  </a:tcPr>
                </a:tc>
                <a:extLst>
                  <a:ext uri="{0D108BD9-81ED-4DB2-BD59-A6C34878D82A}">
                    <a16:rowId xmlns:a16="http://schemas.microsoft.com/office/drawing/2014/main" val="2164836084"/>
                  </a:ext>
                </a:extLst>
              </a:tr>
              <a:tr h="544079">
                <a:tc>
                  <a:txBody>
                    <a:bodyPr/>
                    <a:lstStyle/>
                    <a:p>
                      <a:pPr>
                        <a:lnSpc>
                          <a:spcPct val="107000"/>
                        </a:lnSpc>
                        <a:spcAft>
                          <a:spcPts val="800"/>
                        </a:spcAft>
                      </a:pPr>
                      <a:r>
                        <a:rPr lang="en-GB" sz="2000" b="0" kern="100" dirty="0">
                          <a:effectLst/>
                        </a:rPr>
                        <a:t>Energy Range</a:t>
                      </a:r>
                      <a:endParaRPr lang="en-GB" sz="2000" b="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75000"/>
                        <a:lumOff val="25000"/>
                      </a:schemeClr>
                    </a:solidFill>
                  </a:tcPr>
                </a:tc>
                <a:tc>
                  <a:txBody>
                    <a:bodyPr/>
                    <a:lstStyle/>
                    <a:p>
                      <a:pPr>
                        <a:lnSpc>
                          <a:spcPct val="107000"/>
                        </a:lnSpc>
                        <a:spcAft>
                          <a:spcPts val="800"/>
                        </a:spcAft>
                      </a:pPr>
                      <a:r>
                        <a:rPr lang="en-GB" sz="2000" kern="100" dirty="0">
                          <a:effectLst/>
                        </a:rPr>
                        <a:t>100-250 MeV</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25000"/>
                        <a:lumOff val="75000"/>
                      </a:schemeClr>
                    </a:solidFill>
                  </a:tcPr>
                </a:tc>
                <a:extLst>
                  <a:ext uri="{0D108BD9-81ED-4DB2-BD59-A6C34878D82A}">
                    <a16:rowId xmlns:a16="http://schemas.microsoft.com/office/drawing/2014/main" val="4240871639"/>
                  </a:ext>
                </a:extLst>
              </a:tr>
              <a:tr h="632004">
                <a:tc>
                  <a:txBody>
                    <a:bodyPr/>
                    <a:lstStyle/>
                    <a:p>
                      <a:pPr>
                        <a:lnSpc>
                          <a:spcPct val="107000"/>
                        </a:lnSpc>
                        <a:spcAft>
                          <a:spcPts val="800"/>
                        </a:spcAft>
                      </a:pPr>
                      <a:r>
                        <a:rPr lang="en-GB" sz="2000" b="0" kern="100" dirty="0">
                          <a:effectLst/>
                        </a:rPr>
                        <a:t>Bunch Charge</a:t>
                      </a:r>
                    </a:p>
                  </a:txBody>
                  <a:tcPr marL="68580" marR="68580" marT="0" marB="0">
                    <a:solidFill>
                      <a:schemeClr val="tx2">
                        <a:lumMod val="75000"/>
                        <a:lumOff val="25000"/>
                      </a:schemeClr>
                    </a:solidFill>
                  </a:tcPr>
                </a:tc>
                <a:tc>
                  <a:txBody>
                    <a:bodyPr/>
                    <a:lstStyle/>
                    <a:p>
                      <a:pPr>
                        <a:lnSpc>
                          <a:spcPct val="107000"/>
                        </a:lnSpc>
                        <a:spcAft>
                          <a:spcPts val="800"/>
                        </a:spcAft>
                      </a:pPr>
                      <a:r>
                        <a:rPr lang="en-GB" sz="2000" kern="100" dirty="0">
                          <a:effectLst/>
                        </a:rPr>
                        <a:t>5-250 </a:t>
                      </a:r>
                      <a:r>
                        <a:rPr lang="en-GB" sz="2000" kern="100" dirty="0" err="1">
                          <a:effectLst/>
                        </a:rPr>
                        <a:t>pC</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10000"/>
                        <a:lumOff val="90000"/>
                      </a:schemeClr>
                    </a:solidFill>
                  </a:tcPr>
                </a:tc>
                <a:extLst>
                  <a:ext uri="{0D108BD9-81ED-4DB2-BD59-A6C34878D82A}">
                    <a16:rowId xmlns:a16="http://schemas.microsoft.com/office/drawing/2014/main" val="3330960958"/>
                  </a:ext>
                </a:extLst>
              </a:tr>
              <a:tr h="632004">
                <a:tc>
                  <a:txBody>
                    <a:bodyPr/>
                    <a:lstStyle/>
                    <a:p>
                      <a:pPr>
                        <a:lnSpc>
                          <a:spcPct val="107000"/>
                        </a:lnSpc>
                        <a:spcAft>
                          <a:spcPts val="800"/>
                        </a:spcAft>
                      </a:pPr>
                      <a:r>
                        <a:rPr lang="en-GB" sz="2000" b="0" kern="100" dirty="0">
                          <a:effectLst/>
                        </a:rPr>
                        <a:t>Repetition Rate</a:t>
                      </a:r>
                    </a:p>
                  </a:txBody>
                  <a:tcPr marL="68580" marR="68580" marT="0" marB="0">
                    <a:solidFill>
                      <a:schemeClr val="tx2">
                        <a:lumMod val="75000"/>
                        <a:lumOff val="25000"/>
                      </a:schemeClr>
                    </a:solidFill>
                  </a:tcPr>
                </a:tc>
                <a:tc>
                  <a:txBody>
                    <a:bodyPr/>
                    <a:lstStyle/>
                    <a:p>
                      <a:pPr>
                        <a:lnSpc>
                          <a:spcPct val="107000"/>
                        </a:lnSpc>
                        <a:spcAft>
                          <a:spcPts val="800"/>
                        </a:spcAft>
                      </a:pPr>
                      <a:r>
                        <a:rPr lang="en-GB" sz="2000" kern="100" dirty="0">
                          <a:effectLst/>
                        </a:rPr>
                        <a:t>10-100 Hz</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25000"/>
                        <a:lumOff val="75000"/>
                      </a:schemeClr>
                    </a:solidFill>
                  </a:tcPr>
                </a:tc>
                <a:extLst>
                  <a:ext uri="{0D108BD9-81ED-4DB2-BD59-A6C34878D82A}">
                    <a16:rowId xmlns:a16="http://schemas.microsoft.com/office/drawing/2014/main" val="1253772887"/>
                  </a:ext>
                </a:extLst>
              </a:tr>
              <a:tr h="632004">
                <a:tc>
                  <a:txBody>
                    <a:bodyPr/>
                    <a:lstStyle/>
                    <a:p>
                      <a:pPr>
                        <a:lnSpc>
                          <a:spcPct val="107000"/>
                        </a:lnSpc>
                        <a:spcAft>
                          <a:spcPts val="800"/>
                        </a:spcAft>
                      </a:pPr>
                      <a:r>
                        <a:rPr lang="en-GB" sz="2000" b="0" kern="100">
                          <a:effectLst/>
                        </a:rPr>
                        <a:t>Relative Energy Spread</a:t>
                      </a:r>
                      <a:endParaRPr lang="en-GB" sz="2000" b="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75000"/>
                        <a:lumOff val="25000"/>
                      </a:schemeClr>
                    </a:solidFill>
                  </a:tcPr>
                </a:tc>
                <a:tc>
                  <a:txBody>
                    <a:bodyPr/>
                    <a:lstStyle/>
                    <a:p>
                      <a:pPr>
                        <a:lnSpc>
                          <a:spcPct val="107000"/>
                        </a:lnSpc>
                        <a:spcAft>
                          <a:spcPts val="800"/>
                        </a:spcAft>
                      </a:pPr>
                      <a:r>
                        <a:rPr lang="en-GB" sz="2000" kern="100" dirty="0">
                          <a:effectLst/>
                        </a:rPr>
                        <a:t>0.01% (low charge)</a:t>
                      </a:r>
                    </a:p>
                    <a:p>
                      <a:pPr>
                        <a:lnSpc>
                          <a:spcPct val="107000"/>
                        </a:lnSpc>
                        <a:spcAft>
                          <a:spcPts val="800"/>
                        </a:spcAft>
                      </a:pPr>
                      <a:r>
                        <a:rPr lang="en-GB" sz="2000" kern="100" dirty="0">
                          <a:effectLst/>
                        </a:rPr>
                        <a:t>0.1% (high charge)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10000"/>
                        <a:lumOff val="90000"/>
                      </a:schemeClr>
                    </a:solidFill>
                  </a:tcPr>
                </a:tc>
                <a:extLst>
                  <a:ext uri="{0D108BD9-81ED-4DB2-BD59-A6C34878D82A}">
                    <a16:rowId xmlns:a16="http://schemas.microsoft.com/office/drawing/2014/main" val="1702264746"/>
                  </a:ext>
                </a:extLst>
              </a:tr>
              <a:tr h="632004">
                <a:tc>
                  <a:txBody>
                    <a:bodyPr/>
                    <a:lstStyle/>
                    <a:p>
                      <a:pPr>
                        <a:lnSpc>
                          <a:spcPct val="107000"/>
                        </a:lnSpc>
                        <a:spcAft>
                          <a:spcPts val="800"/>
                        </a:spcAft>
                      </a:pPr>
                      <a:r>
                        <a:rPr lang="en-GB" sz="2000" b="0" kern="100" dirty="0">
                          <a:effectLst/>
                        </a:rPr>
                        <a:t>Beam Exit Window</a:t>
                      </a:r>
                    </a:p>
                  </a:txBody>
                  <a:tcPr marL="68580" marR="68580" marT="0" marB="0">
                    <a:solidFill>
                      <a:schemeClr val="tx2">
                        <a:lumMod val="75000"/>
                        <a:lumOff val="25000"/>
                      </a:schemeClr>
                    </a:solidFill>
                  </a:tcPr>
                </a:tc>
                <a:tc>
                  <a:txBody>
                    <a:bodyPr/>
                    <a:lstStyle/>
                    <a:p>
                      <a:pPr>
                        <a:lnSpc>
                          <a:spcPct val="107000"/>
                        </a:lnSpc>
                        <a:spcAft>
                          <a:spcPts val="800"/>
                        </a:spcAft>
                      </a:pPr>
                      <a:r>
                        <a:rPr lang="en-GB" sz="2000" kern="100" dirty="0">
                          <a:effectLst/>
                        </a:rPr>
                        <a:t>250 </a:t>
                      </a:r>
                      <a:r>
                        <a:rPr lang="en-GB" sz="2000" kern="100" dirty="0" err="1">
                          <a:effectLst/>
                        </a:rPr>
                        <a:t>μm</a:t>
                      </a:r>
                      <a:r>
                        <a:rPr lang="en-GB" sz="2000" kern="100" dirty="0">
                          <a:effectLst/>
                        </a:rPr>
                        <a:t> Be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25000"/>
                        <a:lumOff val="75000"/>
                      </a:schemeClr>
                    </a:solidFill>
                  </a:tcPr>
                </a:tc>
                <a:extLst>
                  <a:ext uri="{0D108BD9-81ED-4DB2-BD59-A6C34878D82A}">
                    <a16:rowId xmlns:a16="http://schemas.microsoft.com/office/drawing/2014/main" val="445451619"/>
                  </a:ext>
                </a:extLst>
              </a:tr>
            </a:tbl>
          </a:graphicData>
        </a:graphic>
      </p:graphicFrame>
      <p:sp>
        <p:nvSpPr>
          <p:cNvPr id="5" name="TextBox 4">
            <a:extLst>
              <a:ext uri="{FF2B5EF4-FFF2-40B4-BE49-F238E27FC236}">
                <a16:creationId xmlns:a16="http://schemas.microsoft.com/office/drawing/2014/main" id="{02C8F3FE-359F-EC6F-84FE-54127EFBD3C2}"/>
              </a:ext>
            </a:extLst>
          </p:cNvPr>
          <p:cNvSpPr txBox="1"/>
          <p:nvPr/>
        </p:nvSpPr>
        <p:spPr>
          <a:xfrm>
            <a:off x="6376704" y="2434074"/>
            <a:ext cx="3857297" cy="646331"/>
          </a:xfrm>
          <a:prstGeom prst="rect">
            <a:avLst/>
          </a:prstGeom>
          <a:noFill/>
          <a:ln w="38100">
            <a:solidFill>
              <a:schemeClr val="tx2"/>
            </a:solidFill>
          </a:ln>
        </p:spPr>
        <p:txBody>
          <a:bodyPr wrap="square" rtlCol="0">
            <a:spAutoFit/>
          </a:bodyPr>
          <a:lstStyle/>
          <a:p>
            <a:r>
              <a:rPr lang="en-GB" dirty="0"/>
              <a:t>Covers full clinical VHEE energy range</a:t>
            </a:r>
          </a:p>
        </p:txBody>
      </p:sp>
      <p:sp>
        <p:nvSpPr>
          <p:cNvPr id="6" name="TextBox 5">
            <a:extLst>
              <a:ext uri="{FF2B5EF4-FFF2-40B4-BE49-F238E27FC236}">
                <a16:creationId xmlns:a16="http://schemas.microsoft.com/office/drawing/2014/main" id="{7AAF5316-3575-5F46-7283-63E2CF63C056}"/>
              </a:ext>
            </a:extLst>
          </p:cNvPr>
          <p:cNvSpPr txBox="1"/>
          <p:nvPr/>
        </p:nvSpPr>
        <p:spPr>
          <a:xfrm>
            <a:off x="6915509" y="3495136"/>
            <a:ext cx="3857297" cy="646331"/>
          </a:xfrm>
          <a:prstGeom prst="rect">
            <a:avLst/>
          </a:prstGeom>
          <a:noFill/>
          <a:ln w="38100">
            <a:solidFill>
              <a:schemeClr val="tx2"/>
            </a:solidFill>
          </a:ln>
        </p:spPr>
        <p:txBody>
          <a:bodyPr wrap="square" rtlCol="0">
            <a:spAutoFit/>
          </a:bodyPr>
          <a:lstStyle/>
          <a:p>
            <a:r>
              <a:rPr lang="en-GB" dirty="0"/>
              <a:t>Can irradiate at both conventional and FLASH dose rates (&gt; 40 </a:t>
            </a:r>
            <a:r>
              <a:rPr lang="en-GB" dirty="0" err="1"/>
              <a:t>Gy</a:t>
            </a:r>
            <a:r>
              <a:rPr lang="en-GB" dirty="0"/>
              <a:t>/s)</a:t>
            </a:r>
          </a:p>
        </p:txBody>
      </p:sp>
      <p:sp>
        <p:nvSpPr>
          <p:cNvPr id="7" name="TextBox 6">
            <a:extLst>
              <a:ext uri="{FF2B5EF4-FFF2-40B4-BE49-F238E27FC236}">
                <a16:creationId xmlns:a16="http://schemas.microsoft.com/office/drawing/2014/main" id="{16FDCF3B-E180-596B-3932-5C3D3F788AEE}"/>
              </a:ext>
            </a:extLst>
          </p:cNvPr>
          <p:cNvSpPr txBox="1"/>
          <p:nvPr/>
        </p:nvSpPr>
        <p:spPr>
          <a:xfrm>
            <a:off x="6630028" y="4609169"/>
            <a:ext cx="5151618" cy="646331"/>
          </a:xfrm>
          <a:prstGeom prst="rect">
            <a:avLst/>
          </a:prstGeom>
          <a:noFill/>
          <a:ln w="38100">
            <a:solidFill>
              <a:schemeClr val="tx2"/>
            </a:solidFill>
          </a:ln>
        </p:spPr>
        <p:txBody>
          <a:bodyPr wrap="square" rtlCol="0">
            <a:spAutoFit/>
          </a:bodyPr>
          <a:lstStyle/>
          <a:p>
            <a:r>
              <a:rPr lang="en-GB" dirty="0"/>
              <a:t>Low energy spread = reliable and repeatable beam – key for clinical VHEE machine design</a:t>
            </a:r>
          </a:p>
        </p:txBody>
      </p:sp>
      <p:cxnSp>
        <p:nvCxnSpPr>
          <p:cNvPr id="9" name="Straight Arrow Connector 8">
            <a:extLst>
              <a:ext uri="{FF2B5EF4-FFF2-40B4-BE49-F238E27FC236}">
                <a16:creationId xmlns:a16="http://schemas.microsoft.com/office/drawing/2014/main" id="{06793929-DE59-6C1F-67C7-B1B9B9045348}"/>
              </a:ext>
            </a:extLst>
          </p:cNvPr>
          <p:cNvCxnSpPr>
            <a:cxnSpLocks/>
            <a:stCxn id="5" idx="1"/>
          </p:cNvCxnSpPr>
          <p:nvPr/>
        </p:nvCxnSpPr>
        <p:spPr>
          <a:xfrm flipH="1">
            <a:off x="5610047" y="2757240"/>
            <a:ext cx="766657" cy="853513"/>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0FC185A-9146-600F-FD65-870FF277ECC0}"/>
              </a:ext>
            </a:extLst>
          </p:cNvPr>
          <p:cNvCxnSpPr>
            <a:cxnSpLocks/>
            <a:stCxn id="6" idx="1"/>
          </p:cNvCxnSpPr>
          <p:nvPr/>
        </p:nvCxnSpPr>
        <p:spPr>
          <a:xfrm flipH="1">
            <a:off x="5610047" y="3818302"/>
            <a:ext cx="1305462" cy="379823"/>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BCA0BBB-F5C9-DC54-9B3B-3A48797F8551}"/>
              </a:ext>
            </a:extLst>
          </p:cNvPr>
          <p:cNvCxnSpPr>
            <a:cxnSpLocks/>
            <a:stCxn id="6" idx="1"/>
          </p:cNvCxnSpPr>
          <p:nvPr/>
        </p:nvCxnSpPr>
        <p:spPr>
          <a:xfrm flipH="1">
            <a:off x="5610047" y="3818302"/>
            <a:ext cx="1305462" cy="1114032"/>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1BF538F-9DFA-272B-505E-3D07446BE97E}"/>
              </a:ext>
            </a:extLst>
          </p:cNvPr>
          <p:cNvCxnSpPr>
            <a:cxnSpLocks/>
            <a:stCxn id="7" idx="1"/>
          </p:cNvCxnSpPr>
          <p:nvPr/>
        </p:nvCxnSpPr>
        <p:spPr>
          <a:xfrm flipH="1">
            <a:off x="5610047" y="4932335"/>
            <a:ext cx="1019981" cy="585462"/>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EFEF622-CFCF-0E3A-B15B-98DAB247AADD}"/>
              </a:ext>
            </a:extLst>
          </p:cNvPr>
          <p:cNvSpPr txBox="1"/>
          <p:nvPr/>
        </p:nvSpPr>
        <p:spPr>
          <a:xfrm>
            <a:off x="6245625" y="5666544"/>
            <a:ext cx="4962882" cy="646331"/>
          </a:xfrm>
          <a:prstGeom prst="rect">
            <a:avLst/>
          </a:prstGeom>
          <a:noFill/>
          <a:ln w="38100">
            <a:solidFill>
              <a:schemeClr val="tx2"/>
            </a:solidFill>
          </a:ln>
        </p:spPr>
        <p:txBody>
          <a:bodyPr wrap="square" rtlCol="0">
            <a:spAutoFit/>
          </a:bodyPr>
          <a:lstStyle/>
          <a:p>
            <a:r>
              <a:rPr lang="en-GB" dirty="0"/>
              <a:t>Easy access to FEBE experimental chambers – rapid sample setup and throughput</a:t>
            </a:r>
          </a:p>
        </p:txBody>
      </p:sp>
      <p:pic>
        <p:nvPicPr>
          <p:cNvPr id="33" name="Graphic 32" descr="Atom with solid fill">
            <a:extLst>
              <a:ext uri="{FF2B5EF4-FFF2-40B4-BE49-F238E27FC236}">
                <a16:creationId xmlns:a16="http://schemas.microsoft.com/office/drawing/2014/main" id="{EE9A653A-17D3-EB5D-1941-239553DBB38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15448" y="360638"/>
            <a:ext cx="1692000" cy="1692000"/>
          </a:xfrm>
          <a:prstGeom prst="rect">
            <a:avLst/>
          </a:prstGeom>
        </p:spPr>
      </p:pic>
    </p:spTree>
    <p:extLst>
      <p:ext uri="{BB962C8B-B14F-4D97-AF65-F5344CB8AC3E}">
        <p14:creationId xmlns:p14="http://schemas.microsoft.com/office/powerpoint/2010/main" val="1535699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6F937A3-66ED-501E-8813-E83ED955D4B6}"/>
            </a:ext>
          </a:extLst>
        </p:cNvPr>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F4AE3-194F-740D-6A13-215847CC107F}"/>
              </a:ext>
            </a:extLst>
          </p:cNvPr>
          <p:cNvSpPr>
            <a:spLocks noGrp="1"/>
          </p:cNvSpPr>
          <p:nvPr>
            <p:ph type="title"/>
          </p:nvPr>
        </p:nvSpPr>
        <p:spPr>
          <a:xfrm>
            <a:off x="484552" y="365125"/>
            <a:ext cx="5022630" cy="2430030"/>
          </a:xfrm>
        </p:spPr>
        <p:txBody>
          <a:bodyPr vert="horz" lIns="91440" tIns="45720" rIns="91440" bIns="45720" rtlCol="0" anchor="b">
            <a:normAutofit/>
          </a:bodyPr>
          <a:lstStyle/>
          <a:p>
            <a:r>
              <a:rPr lang="en-US" sz="5000"/>
              <a:t>First Studies - Beam Characterisation</a:t>
            </a:r>
          </a:p>
        </p:txBody>
      </p:sp>
      <p:pic>
        <p:nvPicPr>
          <p:cNvPr id="5" name="Picture 4">
            <a:extLst>
              <a:ext uri="{FF2B5EF4-FFF2-40B4-BE49-F238E27FC236}">
                <a16:creationId xmlns:a16="http://schemas.microsoft.com/office/drawing/2014/main" id="{CD12558C-61B0-9524-52C2-632FBF98562A}"/>
              </a:ext>
            </a:extLst>
          </p:cNvPr>
          <p:cNvPicPr>
            <a:picLocks noChangeAspect="1"/>
          </p:cNvPicPr>
          <p:nvPr/>
        </p:nvPicPr>
        <p:blipFill>
          <a:blip r:embed="rId2"/>
          <a:srcRect t="15515" r="2" b="2"/>
          <a:stretch>
            <a:fillRect/>
          </a:stretch>
        </p:blipFill>
        <p:spPr>
          <a:xfrm>
            <a:off x="6083644" y="10"/>
            <a:ext cx="6108356" cy="6857990"/>
          </a:xfrm>
          <a:prstGeom prst="rect">
            <a:avLst/>
          </a:prstGeom>
        </p:spPr>
      </p:pic>
      <p:sp>
        <p:nvSpPr>
          <p:cNvPr id="7" name="TextBox 6">
            <a:extLst>
              <a:ext uri="{FF2B5EF4-FFF2-40B4-BE49-F238E27FC236}">
                <a16:creationId xmlns:a16="http://schemas.microsoft.com/office/drawing/2014/main" id="{5D777AC9-3E0D-135F-A20A-87E4270D8B74}"/>
              </a:ext>
            </a:extLst>
          </p:cNvPr>
          <p:cNvSpPr txBox="1"/>
          <p:nvPr/>
        </p:nvSpPr>
        <p:spPr>
          <a:xfrm>
            <a:off x="112644" y="3647207"/>
            <a:ext cx="5555596" cy="3139321"/>
          </a:xfrm>
          <a:prstGeom prst="rect">
            <a:avLst/>
          </a:prstGeom>
          <a:noFill/>
        </p:spPr>
        <p:txBody>
          <a:bodyPr wrap="square" rtlCol="0">
            <a:spAutoFit/>
          </a:bodyPr>
          <a:lstStyle/>
          <a:p>
            <a:r>
              <a:rPr lang="en-GB" dirty="0"/>
              <a:t>Aim – establish beamline parameters required for reliable, repeatable VHEE conv and FLASH irradiation</a:t>
            </a:r>
          </a:p>
          <a:p>
            <a:pPr marL="342900" indent="-342900">
              <a:buFont typeface="Arial" panose="020B0604020202020204" pitchFamily="34" charset="0"/>
              <a:buChar char="•"/>
            </a:pPr>
            <a:endParaRPr lang="en-GB" dirty="0"/>
          </a:p>
          <a:p>
            <a:r>
              <a:rPr lang="en-GB" dirty="0"/>
              <a:t>First studies in Feb/Mar 2026</a:t>
            </a:r>
          </a:p>
          <a:p>
            <a:endParaRPr lang="en-GB" dirty="0"/>
          </a:p>
          <a:p>
            <a:r>
              <a:rPr lang="en-GB" dirty="0"/>
              <a:t>Delayed and real-time dosimetry performed with EBT4 film and microdiamond dosimeter</a:t>
            </a:r>
          </a:p>
          <a:p>
            <a:endParaRPr lang="en-GB" dirty="0"/>
          </a:p>
          <a:p>
            <a:r>
              <a:rPr lang="en-GB" dirty="0"/>
              <a:t>Dose vs. charge relationship analysis for Conv and FLASH irradiation</a:t>
            </a:r>
          </a:p>
        </p:txBody>
      </p:sp>
      <p:cxnSp>
        <p:nvCxnSpPr>
          <p:cNvPr id="9" name="Straight Arrow Connector 8">
            <a:extLst>
              <a:ext uri="{FF2B5EF4-FFF2-40B4-BE49-F238E27FC236}">
                <a16:creationId xmlns:a16="http://schemas.microsoft.com/office/drawing/2014/main" id="{CD549A77-0F4E-65A7-4DEB-8F76CA8F3777}"/>
              </a:ext>
            </a:extLst>
          </p:cNvPr>
          <p:cNvCxnSpPr>
            <a:cxnSpLocks/>
          </p:cNvCxnSpPr>
          <p:nvPr/>
        </p:nvCxnSpPr>
        <p:spPr>
          <a:xfrm flipH="1" flipV="1">
            <a:off x="9827046" y="1580140"/>
            <a:ext cx="315817" cy="145688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C8366F90-CDAD-1B30-3C0A-9ECC697C302B}"/>
              </a:ext>
            </a:extLst>
          </p:cNvPr>
          <p:cNvCxnSpPr>
            <a:cxnSpLocks/>
          </p:cNvCxnSpPr>
          <p:nvPr/>
        </p:nvCxnSpPr>
        <p:spPr>
          <a:xfrm flipV="1">
            <a:off x="8284684" y="1580140"/>
            <a:ext cx="240536" cy="103085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46858A1-42ED-1060-C478-A80B7486107E}"/>
              </a:ext>
            </a:extLst>
          </p:cNvPr>
          <p:cNvCxnSpPr>
            <a:cxnSpLocks/>
          </p:cNvCxnSpPr>
          <p:nvPr/>
        </p:nvCxnSpPr>
        <p:spPr>
          <a:xfrm flipH="1">
            <a:off x="10142863" y="1479152"/>
            <a:ext cx="1424848"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B5274E35-AD76-E0F8-17FE-FB0F5077CC00}"/>
              </a:ext>
            </a:extLst>
          </p:cNvPr>
          <p:cNvSpPr txBox="1"/>
          <p:nvPr/>
        </p:nvSpPr>
        <p:spPr>
          <a:xfrm>
            <a:off x="6365579" y="2006166"/>
            <a:ext cx="1949986" cy="646331"/>
          </a:xfrm>
          <a:prstGeom prst="rect">
            <a:avLst/>
          </a:prstGeom>
          <a:solidFill>
            <a:schemeClr val="bg1"/>
          </a:solidFill>
          <a:ln w="28575">
            <a:solidFill>
              <a:srgbClr val="FF0000"/>
            </a:solidFill>
          </a:ln>
        </p:spPr>
        <p:txBody>
          <a:bodyPr wrap="square" rtlCol="0">
            <a:spAutoFit/>
          </a:bodyPr>
          <a:lstStyle/>
          <a:p>
            <a:pPr algn="ctr"/>
            <a:r>
              <a:rPr lang="en-GB" b="1" dirty="0" err="1"/>
              <a:t>radiochromic</a:t>
            </a:r>
            <a:r>
              <a:rPr lang="en-GB" b="1" dirty="0"/>
              <a:t> film slats</a:t>
            </a:r>
          </a:p>
        </p:txBody>
      </p:sp>
      <p:sp>
        <p:nvSpPr>
          <p:cNvPr id="21" name="TextBox 20">
            <a:extLst>
              <a:ext uri="{FF2B5EF4-FFF2-40B4-BE49-F238E27FC236}">
                <a16:creationId xmlns:a16="http://schemas.microsoft.com/office/drawing/2014/main" id="{3A1346FC-D2F3-E2D2-D14A-9DBA875D53C4}"/>
              </a:ext>
            </a:extLst>
          </p:cNvPr>
          <p:cNvSpPr txBox="1"/>
          <p:nvPr/>
        </p:nvSpPr>
        <p:spPr>
          <a:xfrm>
            <a:off x="10142863" y="569770"/>
            <a:ext cx="1538689" cy="646331"/>
          </a:xfrm>
          <a:prstGeom prst="rect">
            <a:avLst/>
          </a:prstGeom>
          <a:solidFill>
            <a:schemeClr val="bg1"/>
          </a:solidFill>
          <a:ln w="28575">
            <a:solidFill>
              <a:srgbClr val="FF0000"/>
            </a:solidFill>
          </a:ln>
        </p:spPr>
        <p:txBody>
          <a:bodyPr wrap="square" rtlCol="0">
            <a:spAutoFit/>
          </a:bodyPr>
          <a:lstStyle/>
          <a:p>
            <a:pPr algn="ctr"/>
            <a:r>
              <a:rPr lang="en-GB" b="1" dirty="0"/>
              <a:t>beam direction</a:t>
            </a:r>
          </a:p>
        </p:txBody>
      </p:sp>
      <p:pic>
        <p:nvPicPr>
          <p:cNvPr id="3" name="Picture 2" descr="Photo and x-ray of PTW 60019 microDiamond detector with scales shown. |  Download Scientific Diagram">
            <a:extLst>
              <a:ext uri="{FF2B5EF4-FFF2-40B4-BE49-F238E27FC236}">
                <a16:creationId xmlns:a16="http://schemas.microsoft.com/office/drawing/2014/main" id="{3904D265-C784-BF03-DE8F-D8FBDA883B42}"/>
              </a:ext>
            </a:extLst>
          </p:cNvPr>
          <p:cNvPicPr>
            <a:picLocks noChangeAspect="1"/>
          </p:cNvPicPr>
          <p:nvPr/>
        </p:nvPicPr>
        <p:blipFill>
          <a:blip r:embed="rId3"/>
          <a:srcRect r="33302"/>
          <a:stretch>
            <a:fillRect/>
          </a:stretch>
        </p:blipFill>
        <p:spPr>
          <a:xfrm>
            <a:off x="8315565" y="3037024"/>
            <a:ext cx="3693375" cy="2729633"/>
          </a:xfrm>
          <a:prstGeom prst="rect">
            <a:avLst/>
          </a:prstGeom>
          <a:ln w="38100">
            <a:solidFill>
              <a:srgbClr val="FF0000"/>
            </a:solidFill>
          </a:ln>
        </p:spPr>
      </p:pic>
      <p:sp>
        <p:nvSpPr>
          <p:cNvPr id="20" name="TextBox 19">
            <a:extLst>
              <a:ext uri="{FF2B5EF4-FFF2-40B4-BE49-F238E27FC236}">
                <a16:creationId xmlns:a16="http://schemas.microsoft.com/office/drawing/2014/main" id="{9B55A1F6-A411-CF52-ADB5-4D8B43D1D8E6}"/>
              </a:ext>
            </a:extLst>
          </p:cNvPr>
          <p:cNvSpPr txBox="1"/>
          <p:nvPr/>
        </p:nvSpPr>
        <p:spPr>
          <a:xfrm>
            <a:off x="10069210" y="3019526"/>
            <a:ext cx="1949986" cy="646331"/>
          </a:xfrm>
          <a:prstGeom prst="rect">
            <a:avLst/>
          </a:prstGeom>
          <a:solidFill>
            <a:schemeClr val="bg1"/>
          </a:solidFill>
          <a:ln w="28575">
            <a:solidFill>
              <a:srgbClr val="FF0000"/>
            </a:solidFill>
          </a:ln>
        </p:spPr>
        <p:txBody>
          <a:bodyPr wrap="square" rtlCol="0">
            <a:spAutoFit/>
          </a:bodyPr>
          <a:lstStyle/>
          <a:p>
            <a:pPr algn="ctr"/>
            <a:r>
              <a:rPr lang="en-GB" b="1" dirty="0"/>
              <a:t>microdiamond dosimeter</a:t>
            </a:r>
          </a:p>
        </p:txBody>
      </p:sp>
    </p:spTree>
    <p:extLst>
      <p:ext uri="{BB962C8B-B14F-4D97-AF65-F5344CB8AC3E}">
        <p14:creationId xmlns:p14="http://schemas.microsoft.com/office/powerpoint/2010/main" val="3400269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CDB23-6229-E8F6-07F0-945A5EC29007}"/>
              </a:ext>
            </a:extLst>
          </p:cNvPr>
          <p:cNvSpPr>
            <a:spLocks noGrp="1"/>
          </p:cNvSpPr>
          <p:nvPr>
            <p:ph type="title"/>
          </p:nvPr>
        </p:nvSpPr>
        <p:spPr/>
        <p:txBody>
          <a:bodyPr>
            <a:normAutofit fontScale="90000"/>
          </a:bodyPr>
          <a:lstStyle/>
          <a:p>
            <a:r>
              <a:rPr lang="en-GB" dirty="0"/>
              <a:t>First Studies – Beam Characterisation</a:t>
            </a:r>
          </a:p>
        </p:txBody>
      </p:sp>
      <p:pic>
        <p:nvPicPr>
          <p:cNvPr id="4" name="Picture 3">
            <a:extLst>
              <a:ext uri="{FF2B5EF4-FFF2-40B4-BE49-F238E27FC236}">
                <a16:creationId xmlns:a16="http://schemas.microsoft.com/office/drawing/2014/main" id="{46430022-4899-9966-D305-EA46D28F65F8}"/>
              </a:ext>
            </a:extLst>
          </p:cNvPr>
          <p:cNvPicPr>
            <a:picLocks noChangeAspect="1"/>
          </p:cNvPicPr>
          <p:nvPr/>
        </p:nvPicPr>
        <p:blipFill>
          <a:blip r:embed="rId2"/>
          <a:srcRect l="43068" t="20396" r="43334" b="24337"/>
          <a:stretch>
            <a:fillRect/>
          </a:stretch>
        </p:blipFill>
        <p:spPr>
          <a:xfrm rot="5400000">
            <a:off x="9055179" y="323286"/>
            <a:ext cx="878400" cy="4830802"/>
          </a:xfrm>
          <a:prstGeom prst="rect">
            <a:avLst/>
          </a:prstGeom>
        </p:spPr>
      </p:pic>
      <p:pic>
        <p:nvPicPr>
          <p:cNvPr id="5" name="Picture 4">
            <a:extLst>
              <a:ext uri="{FF2B5EF4-FFF2-40B4-BE49-F238E27FC236}">
                <a16:creationId xmlns:a16="http://schemas.microsoft.com/office/drawing/2014/main" id="{4F4087F2-53FB-D167-E79A-A04CFC64D0BF}"/>
              </a:ext>
            </a:extLst>
          </p:cNvPr>
          <p:cNvPicPr>
            <a:picLocks noChangeAspect="1"/>
          </p:cNvPicPr>
          <p:nvPr/>
        </p:nvPicPr>
        <p:blipFill>
          <a:blip r:embed="rId3"/>
          <a:srcRect l="42442" t="27530" r="44209" b="18189"/>
          <a:stretch>
            <a:fillRect/>
          </a:stretch>
        </p:blipFill>
        <p:spPr>
          <a:xfrm rot="5400000">
            <a:off x="9055356" y="1117627"/>
            <a:ext cx="878045" cy="4830801"/>
          </a:xfrm>
          <a:prstGeom prst="rect">
            <a:avLst/>
          </a:prstGeom>
        </p:spPr>
      </p:pic>
      <p:pic>
        <p:nvPicPr>
          <p:cNvPr id="6" name="Picture 5">
            <a:extLst>
              <a:ext uri="{FF2B5EF4-FFF2-40B4-BE49-F238E27FC236}">
                <a16:creationId xmlns:a16="http://schemas.microsoft.com/office/drawing/2014/main" id="{A8B1E45E-687A-83B8-62B2-16BD3AC11434}"/>
              </a:ext>
            </a:extLst>
          </p:cNvPr>
          <p:cNvPicPr>
            <a:picLocks noChangeAspect="1"/>
          </p:cNvPicPr>
          <p:nvPr/>
        </p:nvPicPr>
        <p:blipFill>
          <a:blip r:embed="rId4"/>
          <a:stretch>
            <a:fillRect/>
          </a:stretch>
        </p:blipFill>
        <p:spPr>
          <a:xfrm>
            <a:off x="7399067" y="4014000"/>
            <a:ext cx="4270271" cy="2844000"/>
          </a:xfrm>
          <a:prstGeom prst="rect">
            <a:avLst/>
          </a:prstGeom>
        </p:spPr>
      </p:pic>
      <p:sp>
        <p:nvSpPr>
          <p:cNvPr id="7" name="TextBox 6">
            <a:extLst>
              <a:ext uri="{FF2B5EF4-FFF2-40B4-BE49-F238E27FC236}">
                <a16:creationId xmlns:a16="http://schemas.microsoft.com/office/drawing/2014/main" id="{425FD183-0FDF-4815-2869-A132F7C20E1A}"/>
              </a:ext>
            </a:extLst>
          </p:cNvPr>
          <p:cNvSpPr txBox="1"/>
          <p:nvPr/>
        </p:nvSpPr>
        <p:spPr>
          <a:xfrm>
            <a:off x="7760488" y="4116137"/>
            <a:ext cx="2486450" cy="661720"/>
          </a:xfrm>
          <a:prstGeom prst="rect">
            <a:avLst/>
          </a:prstGeom>
          <a:noFill/>
        </p:spPr>
        <p:txBody>
          <a:bodyPr wrap="none" rtlCol="0">
            <a:spAutoFit/>
          </a:bodyPr>
          <a:lstStyle/>
          <a:p>
            <a:pPr>
              <a:spcAft>
                <a:spcPts val="600"/>
              </a:spcAft>
            </a:pPr>
            <a:r>
              <a:rPr lang="en-GB" sz="1600" b="1" dirty="0">
                <a:solidFill>
                  <a:schemeClr val="accent3"/>
                </a:solidFill>
              </a:rPr>
              <a:t>CONV: 3.6 ± 0.02 Gy/s</a:t>
            </a:r>
          </a:p>
          <a:p>
            <a:r>
              <a:rPr lang="en-GB" sz="1600" b="1" dirty="0">
                <a:solidFill>
                  <a:srgbClr val="FF0000"/>
                </a:solidFill>
              </a:rPr>
              <a:t>FLASH: 94.4 ± 1.2 Gy/s</a:t>
            </a:r>
          </a:p>
        </p:txBody>
      </p:sp>
      <p:pic>
        <p:nvPicPr>
          <p:cNvPr id="8" name="Picture 7">
            <a:extLst>
              <a:ext uri="{FF2B5EF4-FFF2-40B4-BE49-F238E27FC236}">
                <a16:creationId xmlns:a16="http://schemas.microsoft.com/office/drawing/2014/main" id="{F8B6F455-1434-97F9-3B86-D4E242185E55}"/>
              </a:ext>
            </a:extLst>
          </p:cNvPr>
          <p:cNvPicPr>
            <a:picLocks noChangeAspect="1"/>
          </p:cNvPicPr>
          <p:nvPr/>
        </p:nvPicPr>
        <p:blipFill>
          <a:blip r:embed="rId5"/>
          <a:stretch>
            <a:fillRect/>
          </a:stretch>
        </p:blipFill>
        <p:spPr>
          <a:xfrm>
            <a:off x="904028" y="3002450"/>
            <a:ext cx="4118108" cy="3171648"/>
          </a:xfrm>
          <a:prstGeom prst="rect">
            <a:avLst/>
          </a:prstGeom>
        </p:spPr>
      </p:pic>
      <p:pic>
        <p:nvPicPr>
          <p:cNvPr id="10" name="Picture 9">
            <a:extLst>
              <a:ext uri="{FF2B5EF4-FFF2-40B4-BE49-F238E27FC236}">
                <a16:creationId xmlns:a16="http://schemas.microsoft.com/office/drawing/2014/main" id="{BA6C47B3-82E0-B939-F1FC-AA29460300CA}"/>
              </a:ext>
            </a:extLst>
          </p:cNvPr>
          <p:cNvPicPr>
            <a:picLocks noChangeAspect="1"/>
          </p:cNvPicPr>
          <p:nvPr/>
        </p:nvPicPr>
        <p:blipFill>
          <a:blip r:embed="rId6"/>
          <a:stretch>
            <a:fillRect/>
          </a:stretch>
        </p:blipFill>
        <p:spPr>
          <a:xfrm rot="16200000">
            <a:off x="-1794705" y="4171405"/>
            <a:ext cx="4558513" cy="838953"/>
          </a:xfrm>
          <a:prstGeom prst="rect">
            <a:avLst/>
          </a:prstGeom>
        </p:spPr>
      </p:pic>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0AAD95C8-C044-835B-028A-F50331177EBE}"/>
                  </a:ext>
                </a:extLst>
              </p:cNvPr>
              <p:cNvSpPr txBox="1"/>
              <p:nvPr/>
            </p:nvSpPr>
            <p:spPr>
              <a:xfrm>
                <a:off x="2618415" y="5350934"/>
                <a:ext cx="2355901" cy="375552"/>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r>
                        <a:rPr lang="en-GB" b="1" i="1" smtClean="0">
                          <a:latin typeface="Cambria Math" panose="02040503050406030204" pitchFamily="18" charset="0"/>
                        </a:rPr>
                        <m:t>𝑫</m:t>
                      </m:r>
                      <m:r>
                        <a:rPr lang="en-GB" b="1" i="1" smtClean="0">
                          <a:latin typeface="Cambria Math" panose="02040503050406030204" pitchFamily="18" charset="0"/>
                        </a:rPr>
                        <m:t> </m:t>
                      </m:r>
                      <m:d>
                        <m:dPr>
                          <m:ctrlPr>
                            <a:rPr lang="en-GB" b="1" i="1" smtClean="0">
                              <a:latin typeface="Cambria Math" panose="02040503050406030204" pitchFamily="18" charset="0"/>
                            </a:rPr>
                          </m:ctrlPr>
                        </m:dPr>
                        <m:e>
                          <m:r>
                            <a:rPr lang="en-GB" b="1" i="1" smtClean="0">
                              <a:latin typeface="Cambria Math" panose="02040503050406030204" pitchFamily="18" charset="0"/>
                            </a:rPr>
                            <m:t>𝑮𝒚</m:t>
                          </m:r>
                        </m:e>
                      </m:d>
                      <m:r>
                        <a:rPr lang="en-GB" b="1" i="1" smtClean="0">
                          <a:latin typeface="Cambria Math" panose="02040503050406030204" pitchFamily="18" charset="0"/>
                        </a:rPr>
                        <m:t>=</m:t>
                      </m:r>
                      <m:r>
                        <a:rPr lang="en-GB" b="1" i="1" smtClean="0">
                          <a:latin typeface="Cambria Math" panose="02040503050406030204" pitchFamily="18" charset="0"/>
                        </a:rPr>
                        <m:t>𝒂</m:t>
                      </m:r>
                      <m:r>
                        <a:rPr lang="en-GB" b="1" i="1" smtClean="0">
                          <a:latin typeface="Cambria Math" panose="02040503050406030204" pitchFamily="18" charset="0"/>
                          <a:ea typeface="Cambria Math" panose="02040503050406030204" pitchFamily="18" charset="0"/>
                        </a:rPr>
                        <m:t>∙</m:t>
                      </m:r>
                      <m:sSup>
                        <m:sSupPr>
                          <m:ctrlPr>
                            <a:rPr lang="en-GB" b="1" i="1" smtClean="0">
                              <a:latin typeface="Cambria Math" panose="02040503050406030204" pitchFamily="18" charset="0"/>
                              <a:ea typeface="Cambria Math" panose="02040503050406030204" pitchFamily="18" charset="0"/>
                            </a:rPr>
                          </m:ctrlPr>
                        </m:sSupPr>
                        <m:e>
                          <m:r>
                            <a:rPr lang="en-GB" b="1" i="1" smtClean="0">
                              <a:latin typeface="Cambria Math" panose="02040503050406030204" pitchFamily="18" charset="0"/>
                              <a:ea typeface="Cambria Math" panose="02040503050406030204" pitchFamily="18" charset="0"/>
                            </a:rPr>
                            <m:t>𝒃</m:t>
                          </m:r>
                        </m:e>
                        <m:sup>
                          <m:r>
                            <a:rPr lang="en-GB" b="1" i="1" smtClean="0">
                              <a:latin typeface="Cambria Math" panose="02040503050406030204" pitchFamily="18" charset="0"/>
                              <a:ea typeface="Cambria Math" panose="02040503050406030204" pitchFamily="18" charset="0"/>
                            </a:rPr>
                            <m:t>𝑶𝑫</m:t>
                          </m:r>
                        </m:sup>
                      </m:sSup>
                      <m:r>
                        <a:rPr lang="en-GB" b="1" i="1" smtClean="0">
                          <a:latin typeface="Cambria Math" panose="02040503050406030204" pitchFamily="18" charset="0"/>
                          <a:ea typeface="Cambria Math" panose="02040503050406030204" pitchFamily="18" charset="0"/>
                        </a:rPr>
                        <m:t>+</m:t>
                      </m:r>
                      <m:r>
                        <a:rPr lang="en-GB" b="1" i="1" smtClean="0">
                          <a:latin typeface="Cambria Math" panose="02040503050406030204" pitchFamily="18" charset="0"/>
                          <a:ea typeface="Cambria Math" panose="02040503050406030204" pitchFamily="18" charset="0"/>
                        </a:rPr>
                        <m:t>𝒄</m:t>
                      </m:r>
                    </m:oMath>
                  </m:oMathPara>
                </a14:m>
                <a:endParaRPr lang="en-GB" b="1" dirty="0"/>
              </a:p>
            </p:txBody>
          </p:sp>
        </mc:Choice>
        <mc:Fallback>
          <p:sp>
            <p:nvSpPr>
              <p:cNvPr id="11" name="TextBox 10">
                <a:extLst>
                  <a:ext uri="{FF2B5EF4-FFF2-40B4-BE49-F238E27FC236}">
                    <a16:creationId xmlns:a16="http://schemas.microsoft.com/office/drawing/2014/main" id="{0AAD95C8-C044-835B-028A-F50331177EBE}"/>
                  </a:ext>
                </a:extLst>
              </p:cNvPr>
              <p:cNvSpPr txBox="1">
                <a:spLocks noRot="1" noChangeAspect="1" noMove="1" noResize="1" noEditPoints="1" noAdjustHandles="1" noChangeArrowheads="1" noChangeShapeType="1" noTextEdit="1"/>
              </p:cNvSpPr>
              <p:nvPr/>
            </p:nvSpPr>
            <p:spPr>
              <a:xfrm>
                <a:off x="2618415" y="5350934"/>
                <a:ext cx="2355901" cy="375552"/>
              </a:xfrm>
              <a:prstGeom prst="rect">
                <a:avLst/>
              </a:prstGeom>
              <a:blipFill>
                <a:blip r:embed="rId7"/>
                <a:stretch>
                  <a:fillRect b="-20000"/>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51D2F394-6BA6-A1AA-918F-D604CB60FD68}"/>
              </a:ext>
            </a:extLst>
          </p:cNvPr>
          <p:cNvSpPr txBox="1"/>
          <p:nvPr/>
        </p:nvSpPr>
        <p:spPr>
          <a:xfrm>
            <a:off x="904028" y="2507854"/>
            <a:ext cx="4217950" cy="461665"/>
          </a:xfrm>
          <a:prstGeom prst="rect">
            <a:avLst/>
          </a:prstGeom>
          <a:noFill/>
        </p:spPr>
        <p:txBody>
          <a:bodyPr wrap="none" rtlCol="0">
            <a:spAutoFit/>
          </a:bodyPr>
          <a:lstStyle/>
          <a:p>
            <a:r>
              <a:rPr lang="en-GB" sz="2400" b="1" dirty="0"/>
              <a:t>X-Ray EBT4 film calibration</a:t>
            </a:r>
          </a:p>
        </p:txBody>
      </p:sp>
      <p:sp>
        <p:nvSpPr>
          <p:cNvPr id="13" name="Right Arrow 12">
            <a:extLst>
              <a:ext uri="{FF2B5EF4-FFF2-40B4-BE49-F238E27FC236}">
                <a16:creationId xmlns:a16="http://schemas.microsoft.com/office/drawing/2014/main" id="{747381A7-9585-C28A-E74F-FD1397D812EA}"/>
              </a:ext>
            </a:extLst>
          </p:cNvPr>
          <p:cNvSpPr/>
          <p:nvPr/>
        </p:nvSpPr>
        <p:spPr>
          <a:xfrm>
            <a:off x="5204178" y="4116137"/>
            <a:ext cx="1625600" cy="330860"/>
          </a:xfrm>
          <a:prstGeom prst="rightArrow">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9055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ED9C7-FD00-A53C-0533-37396C0593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17BAEE-D7F5-5B52-6747-110613EB712E}"/>
              </a:ext>
            </a:extLst>
          </p:cNvPr>
          <p:cNvSpPr>
            <a:spLocks noGrp="1"/>
          </p:cNvSpPr>
          <p:nvPr>
            <p:ph type="title"/>
          </p:nvPr>
        </p:nvSpPr>
        <p:spPr/>
        <p:txBody>
          <a:bodyPr>
            <a:normAutofit/>
          </a:bodyPr>
          <a:lstStyle/>
          <a:p>
            <a:r>
              <a:rPr lang="en-GB" dirty="0"/>
              <a:t>First Studies – Cell Survival</a:t>
            </a:r>
          </a:p>
        </p:txBody>
      </p:sp>
      <p:sp>
        <p:nvSpPr>
          <p:cNvPr id="3" name="Content Placeholder 2">
            <a:extLst>
              <a:ext uri="{FF2B5EF4-FFF2-40B4-BE49-F238E27FC236}">
                <a16:creationId xmlns:a16="http://schemas.microsoft.com/office/drawing/2014/main" id="{1B7EF666-C778-4B89-C264-53A2FE23F462}"/>
              </a:ext>
            </a:extLst>
          </p:cNvPr>
          <p:cNvSpPr>
            <a:spLocks noGrp="1"/>
          </p:cNvSpPr>
          <p:nvPr>
            <p:ph idx="1"/>
          </p:nvPr>
        </p:nvSpPr>
        <p:spPr>
          <a:xfrm>
            <a:off x="484554" y="2576512"/>
            <a:ext cx="5320760" cy="4129087"/>
          </a:xfrm>
        </p:spPr>
        <p:txBody>
          <a:bodyPr>
            <a:normAutofit/>
          </a:bodyPr>
          <a:lstStyle/>
          <a:p>
            <a:pPr marL="342900" indent="-342900">
              <a:buFont typeface="Arial" panose="020B0604020202020204" pitchFamily="34" charset="0"/>
              <a:buChar char="•"/>
            </a:pPr>
            <a:r>
              <a:rPr lang="en-GB" dirty="0"/>
              <a:t>First VHEE cell irradiations in UK performed at CLARA in March 2026</a:t>
            </a:r>
          </a:p>
          <a:p>
            <a:pPr marL="342900" indent="-342900">
              <a:buFont typeface="Arial" panose="020B0604020202020204" pitchFamily="34" charset="0"/>
              <a:buChar char="•"/>
            </a:pPr>
            <a:r>
              <a:rPr lang="en-GB" dirty="0"/>
              <a:t>Human lung adenocarcinoma (A549) cell samples irradiated over 0-8 Gy</a:t>
            </a:r>
          </a:p>
          <a:p>
            <a:pPr marL="342900" indent="-342900">
              <a:buFont typeface="Arial" panose="020B0604020202020204" pitchFamily="34" charset="0"/>
              <a:buChar char="•"/>
            </a:pPr>
            <a:r>
              <a:rPr lang="en-GB" dirty="0"/>
              <a:t>Cell survival analysed through clonogenic assay and survival curves plotted</a:t>
            </a:r>
            <a:endParaRPr lang="en-GB" b="1" dirty="0"/>
          </a:p>
          <a:p>
            <a:pPr marL="342900" indent="-342900">
              <a:buFont typeface="Arial" panose="020B0604020202020204" pitchFamily="34" charset="0"/>
              <a:buChar char="•"/>
            </a:pPr>
            <a:r>
              <a:rPr lang="en-GB" dirty="0"/>
              <a:t>Cell survival results compared with results from 300 </a:t>
            </a:r>
            <a:r>
              <a:rPr lang="en-GB" dirty="0" err="1"/>
              <a:t>kVp</a:t>
            </a:r>
            <a:r>
              <a:rPr lang="en-GB" dirty="0"/>
              <a:t> X-rays (OCRB) and 154 MeV electrons (ARES)</a:t>
            </a:r>
          </a:p>
        </p:txBody>
      </p:sp>
      <p:pic>
        <p:nvPicPr>
          <p:cNvPr id="5" name="Content Placeholder 4" descr="Germ with solid fill">
            <a:extLst>
              <a:ext uri="{FF2B5EF4-FFF2-40B4-BE49-F238E27FC236}">
                <a16:creationId xmlns:a16="http://schemas.microsoft.com/office/drawing/2014/main" id="{90E385E3-3746-02A4-A447-C278EE945F5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15448" y="360638"/>
            <a:ext cx="1692000" cy="1692000"/>
          </a:xfrm>
          <a:prstGeom prst="rect">
            <a:avLst/>
          </a:prstGeom>
        </p:spPr>
      </p:pic>
      <p:pic>
        <p:nvPicPr>
          <p:cNvPr id="7" name="Picture 6">
            <a:extLst>
              <a:ext uri="{FF2B5EF4-FFF2-40B4-BE49-F238E27FC236}">
                <a16:creationId xmlns:a16="http://schemas.microsoft.com/office/drawing/2014/main" id="{35E8679E-412A-20B7-6F50-194D0E8299E9}"/>
              </a:ext>
            </a:extLst>
          </p:cNvPr>
          <p:cNvPicPr>
            <a:picLocks noChangeAspect="1"/>
          </p:cNvPicPr>
          <p:nvPr/>
        </p:nvPicPr>
        <p:blipFill>
          <a:blip r:embed="rId3"/>
          <a:srcRect l="8279" r="21569"/>
          <a:stretch>
            <a:fillRect/>
          </a:stretch>
        </p:blipFill>
        <p:spPr>
          <a:xfrm>
            <a:off x="6254913" y="2740377"/>
            <a:ext cx="5452533" cy="3497580"/>
          </a:xfrm>
          <a:prstGeom prst="rect">
            <a:avLst/>
          </a:prstGeom>
        </p:spPr>
      </p:pic>
      <p:sp>
        <p:nvSpPr>
          <p:cNvPr id="8" name="TextBox 7">
            <a:extLst>
              <a:ext uri="{FF2B5EF4-FFF2-40B4-BE49-F238E27FC236}">
                <a16:creationId xmlns:a16="http://schemas.microsoft.com/office/drawing/2014/main" id="{5E3B8C8D-1DC7-8166-9172-ADD2DFCADD24}"/>
              </a:ext>
            </a:extLst>
          </p:cNvPr>
          <p:cNvSpPr txBox="1"/>
          <p:nvPr/>
        </p:nvSpPr>
        <p:spPr>
          <a:xfrm>
            <a:off x="6702547" y="4075380"/>
            <a:ext cx="1462576" cy="338554"/>
          </a:xfrm>
          <a:prstGeom prst="rect">
            <a:avLst/>
          </a:prstGeom>
          <a:solidFill>
            <a:schemeClr val="bg1"/>
          </a:solidFill>
          <a:ln w="38100">
            <a:solidFill>
              <a:srgbClr val="5676A7"/>
            </a:solidFill>
          </a:ln>
        </p:spPr>
        <p:txBody>
          <a:bodyPr wrap="square" rtlCol="0">
            <a:spAutoFit/>
          </a:bodyPr>
          <a:lstStyle/>
          <a:p>
            <a:pPr algn="ctr"/>
            <a:r>
              <a:rPr lang="en-GB" sz="1600" b="1" dirty="0"/>
              <a:t>solid water</a:t>
            </a:r>
          </a:p>
        </p:txBody>
      </p:sp>
      <p:sp>
        <p:nvSpPr>
          <p:cNvPr id="9" name="TextBox 8">
            <a:extLst>
              <a:ext uri="{FF2B5EF4-FFF2-40B4-BE49-F238E27FC236}">
                <a16:creationId xmlns:a16="http://schemas.microsoft.com/office/drawing/2014/main" id="{005B4713-8E69-D598-D3AE-B5EBE5A3910D}"/>
              </a:ext>
            </a:extLst>
          </p:cNvPr>
          <p:cNvSpPr txBox="1"/>
          <p:nvPr/>
        </p:nvSpPr>
        <p:spPr>
          <a:xfrm>
            <a:off x="7089422" y="2823103"/>
            <a:ext cx="1632112" cy="584775"/>
          </a:xfrm>
          <a:prstGeom prst="rect">
            <a:avLst/>
          </a:prstGeom>
          <a:solidFill>
            <a:schemeClr val="bg1"/>
          </a:solidFill>
          <a:ln w="38100">
            <a:solidFill>
              <a:srgbClr val="5676A7"/>
            </a:solidFill>
          </a:ln>
        </p:spPr>
        <p:txBody>
          <a:bodyPr wrap="square" rtlCol="0">
            <a:spAutoFit/>
          </a:bodyPr>
          <a:lstStyle/>
          <a:p>
            <a:pPr algn="ctr"/>
            <a:r>
              <a:rPr lang="en-GB" sz="1600" b="1" dirty="0"/>
              <a:t>Eppendorf tube holder</a:t>
            </a:r>
          </a:p>
        </p:txBody>
      </p:sp>
      <p:sp>
        <p:nvSpPr>
          <p:cNvPr id="10" name="TextBox 9">
            <a:extLst>
              <a:ext uri="{FF2B5EF4-FFF2-40B4-BE49-F238E27FC236}">
                <a16:creationId xmlns:a16="http://schemas.microsoft.com/office/drawing/2014/main" id="{D61F6EEB-91BC-7453-6B3C-E6BB03B43E77}"/>
              </a:ext>
            </a:extLst>
          </p:cNvPr>
          <p:cNvSpPr txBox="1"/>
          <p:nvPr/>
        </p:nvSpPr>
        <p:spPr>
          <a:xfrm>
            <a:off x="9606843" y="4641055"/>
            <a:ext cx="1462576" cy="646331"/>
          </a:xfrm>
          <a:prstGeom prst="rect">
            <a:avLst/>
          </a:prstGeom>
          <a:solidFill>
            <a:schemeClr val="bg1"/>
          </a:solidFill>
          <a:ln w="38100">
            <a:solidFill>
              <a:srgbClr val="5676A7"/>
            </a:solidFill>
          </a:ln>
        </p:spPr>
        <p:txBody>
          <a:bodyPr wrap="square" rtlCol="0">
            <a:spAutoFit/>
          </a:bodyPr>
          <a:lstStyle/>
          <a:p>
            <a:pPr algn="ctr"/>
            <a:r>
              <a:rPr lang="en-GB" b="1" dirty="0"/>
              <a:t>well plate holder</a:t>
            </a:r>
          </a:p>
        </p:txBody>
      </p:sp>
      <p:sp>
        <p:nvSpPr>
          <p:cNvPr id="11" name="TextBox 10">
            <a:extLst>
              <a:ext uri="{FF2B5EF4-FFF2-40B4-BE49-F238E27FC236}">
                <a16:creationId xmlns:a16="http://schemas.microsoft.com/office/drawing/2014/main" id="{77FC29DF-306B-3F5F-589F-359EC6BB0350}"/>
              </a:ext>
            </a:extLst>
          </p:cNvPr>
          <p:cNvSpPr txBox="1"/>
          <p:nvPr/>
        </p:nvSpPr>
        <p:spPr>
          <a:xfrm>
            <a:off x="7433835" y="3572352"/>
            <a:ext cx="1479712" cy="338554"/>
          </a:xfrm>
          <a:prstGeom prst="rect">
            <a:avLst/>
          </a:prstGeom>
          <a:solidFill>
            <a:schemeClr val="bg1"/>
          </a:solidFill>
          <a:ln w="38100">
            <a:solidFill>
              <a:srgbClr val="5676A7"/>
            </a:solidFill>
          </a:ln>
        </p:spPr>
        <p:txBody>
          <a:bodyPr wrap="square" rtlCol="0">
            <a:spAutoFit/>
          </a:bodyPr>
          <a:lstStyle/>
          <a:p>
            <a:pPr algn="ctr"/>
            <a:r>
              <a:rPr lang="en-GB" sz="1600" b="1" dirty="0"/>
              <a:t>EBT4 film</a:t>
            </a:r>
          </a:p>
        </p:txBody>
      </p:sp>
      <p:cxnSp>
        <p:nvCxnSpPr>
          <p:cNvPr id="13" name="Straight Arrow Connector 12">
            <a:extLst>
              <a:ext uri="{FF2B5EF4-FFF2-40B4-BE49-F238E27FC236}">
                <a16:creationId xmlns:a16="http://schemas.microsoft.com/office/drawing/2014/main" id="{8CB1A697-5F8C-CC3E-EA23-2CEE2D43799B}"/>
              </a:ext>
            </a:extLst>
          </p:cNvPr>
          <p:cNvCxnSpPr/>
          <p:nvPr/>
        </p:nvCxnSpPr>
        <p:spPr>
          <a:xfrm>
            <a:off x="8173691" y="4244657"/>
            <a:ext cx="225242" cy="396398"/>
          </a:xfrm>
          <a:prstGeom prst="straightConnector1">
            <a:avLst/>
          </a:prstGeom>
          <a:ln w="38100">
            <a:solidFill>
              <a:srgbClr val="5676A7"/>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D720C10-3E2F-BADC-C665-4E405F96F385}"/>
              </a:ext>
            </a:extLst>
          </p:cNvPr>
          <p:cNvCxnSpPr>
            <a:cxnSpLocks/>
          </p:cNvCxnSpPr>
          <p:nvPr/>
        </p:nvCxnSpPr>
        <p:spPr>
          <a:xfrm flipV="1">
            <a:off x="8913547" y="3296582"/>
            <a:ext cx="783609" cy="498362"/>
          </a:xfrm>
          <a:prstGeom prst="straightConnector1">
            <a:avLst/>
          </a:prstGeom>
          <a:ln w="38100">
            <a:solidFill>
              <a:srgbClr val="5676A7"/>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2360EF8-EC91-A393-DDDA-91109BBD63B2}"/>
              </a:ext>
            </a:extLst>
          </p:cNvPr>
          <p:cNvCxnSpPr>
            <a:cxnSpLocks/>
            <a:stCxn id="9" idx="3"/>
          </p:cNvCxnSpPr>
          <p:nvPr/>
        </p:nvCxnSpPr>
        <p:spPr>
          <a:xfrm>
            <a:off x="8721534" y="3115491"/>
            <a:ext cx="425926" cy="170157"/>
          </a:xfrm>
          <a:prstGeom prst="straightConnector1">
            <a:avLst/>
          </a:prstGeom>
          <a:ln w="38100">
            <a:solidFill>
              <a:srgbClr val="5676A7"/>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2396FF8-2C7F-6D42-0E48-F2AA50A5FE0B}"/>
              </a:ext>
            </a:extLst>
          </p:cNvPr>
          <p:cNvCxnSpPr>
            <a:cxnSpLocks/>
            <a:stCxn id="10" idx="0"/>
          </p:cNvCxnSpPr>
          <p:nvPr/>
        </p:nvCxnSpPr>
        <p:spPr>
          <a:xfrm flipH="1" flipV="1">
            <a:off x="10114844" y="4070714"/>
            <a:ext cx="223287" cy="570341"/>
          </a:xfrm>
          <a:prstGeom prst="straightConnector1">
            <a:avLst/>
          </a:prstGeom>
          <a:ln w="38100">
            <a:solidFill>
              <a:srgbClr val="5676A7"/>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9892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FEE13-46AB-9EB3-89C4-011C9DB449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A39E08-415E-B09B-AA3D-3604E9A5E4CF}"/>
              </a:ext>
            </a:extLst>
          </p:cNvPr>
          <p:cNvSpPr>
            <a:spLocks noGrp="1"/>
          </p:cNvSpPr>
          <p:nvPr>
            <p:ph type="title"/>
          </p:nvPr>
        </p:nvSpPr>
        <p:spPr/>
        <p:txBody>
          <a:bodyPr>
            <a:normAutofit/>
          </a:bodyPr>
          <a:lstStyle/>
          <a:p>
            <a:r>
              <a:rPr lang="en-GB" dirty="0"/>
              <a:t>First Studies – Cell Survival</a:t>
            </a:r>
          </a:p>
        </p:txBody>
      </p:sp>
      <p:pic>
        <p:nvPicPr>
          <p:cNvPr id="5" name="Content Placeholder 4" descr="Germ with solid fill">
            <a:extLst>
              <a:ext uri="{FF2B5EF4-FFF2-40B4-BE49-F238E27FC236}">
                <a16:creationId xmlns:a16="http://schemas.microsoft.com/office/drawing/2014/main" id="{D54C09EF-ED6A-FCA7-5F36-AEFFAF5FAD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15448" y="360638"/>
            <a:ext cx="1692000" cy="1692000"/>
          </a:xfrm>
          <a:prstGeom prst="rect">
            <a:avLst/>
          </a:prstGeom>
        </p:spPr>
      </p:pic>
      <p:pic>
        <p:nvPicPr>
          <p:cNvPr id="6" name="Picture 5" descr="Clonogenic Survival Assay | BioRender Science Templates">
            <a:extLst>
              <a:ext uri="{FF2B5EF4-FFF2-40B4-BE49-F238E27FC236}">
                <a16:creationId xmlns:a16="http://schemas.microsoft.com/office/drawing/2014/main" id="{3C5AA8B8-FB8C-2428-576A-BFC04F4315F9}"/>
              </a:ext>
            </a:extLst>
          </p:cNvPr>
          <p:cNvPicPr>
            <a:picLocks noChangeAspect="1"/>
          </p:cNvPicPr>
          <p:nvPr/>
        </p:nvPicPr>
        <p:blipFill>
          <a:blip r:embed="rId3"/>
          <a:srcRect l="3152" t="13074" r="3316" b="5816"/>
          <a:stretch>
            <a:fillRect/>
          </a:stretch>
        </p:blipFill>
        <p:spPr>
          <a:xfrm>
            <a:off x="0" y="2307785"/>
            <a:ext cx="7112000" cy="4483715"/>
          </a:xfrm>
          <a:prstGeom prst="rect">
            <a:avLst/>
          </a:prstGeom>
        </p:spPr>
      </p:pic>
      <mc:AlternateContent xmlns:mc="http://schemas.openxmlformats.org/markup-compatibility/2006">
        <mc:Choice xmlns:a14="http://schemas.microsoft.com/office/drawing/2010/main" Requires="a14">
          <p:sp>
            <p:nvSpPr>
              <p:cNvPr id="9" name="TextBox 8">
                <a:extLst>
                  <a:ext uri="{FF2B5EF4-FFF2-40B4-BE49-F238E27FC236}">
                    <a16:creationId xmlns:a16="http://schemas.microsoft.com/office/drawing/2014/main" id="{13139622-A315-50E9-38ED-C298A3685478}"/>
                  </a:ext>
                </a:extLst>
              </p:cNvPr>
              <p:cNvSpPr txBox="1"/>
              <p:nvPr/>
            </p:nvSpPr>
            <p:spPr>
              <a:xfrm>
                <a:off x="7969956" y="2637144"/>
                <a:ext cx="3588868" cy="793872"/>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r>
                        <a:rPr lang="en-GB" sz="2400" b="1" i="1" smtClean="0">
                          <a:latin typeface="Cambria Math" panose="02040503050406030204" pitchFamily="18" charset="0"/>
                        </a:rPr>
                        <m:t>𝑺𝑭</m:t>
                      </m:r>
                      <m:r>
                        <a:rPr lang="en-GB" sz="2400" b="1" i="1" smtClean="0">
                          <a:latin typeface="Cambria Math" panose="02040503050406030204" pitchFamily="18" charset="0"/>
                        </a:rPr>
                        <m:t>=</m:t>
                      </m:r>
                      <m:f>
                        <m:fPr>
                          <m:ctrlPr>
                            <a:rPr lang="en-GB" sz="2400" b="1" i="1" smtClean="0">
                              <a:latin typeface="Cambria Math" panose="02040503050406030204" pitchFamily="18" charset="0"/>
                            </a:rPr>
                          </m:ctrlPr>
                        </m:fPr>
                        <m:num>
                          <m:r>
                            <a:rPr lang="en-GB" sz="2400" b="1" i="1" smtClean="0">
                              <a:latin typeface="Cambria Math" panose="02040503050406030204" pitchFamily="18" charset="0"/>
                            </a:rPr>
                            <m:t>𝒄𝒐𝒍𝒐𝒏𝒊𝒆𝒔</m:t>
                          </m:r>
                          <m:r>
                            <a:rPr lang="en-GB" sz="2400" b="1" i="1" smtClean="0">
                              <a:latin typeface="Cambria Math" panose="02040503050406030204" pitchFamily="18" charset="0"/>
                            </a:rPr>
                            <m:t> </m:t>
                          </m:r>
                          <m:r>
                            <a:rPr lang="en-GB" sz="2400" b="1" i="1" smtClean="0">
                              <a:latin typeface="Cambria Math" panose="02040503050406030204" pitchFamily="18" charset="0"/>
                            </a:rPr>
                            <m:t>𝒄𝒐𝒖𝒏𝒕𝒆𝒅</m:t>
                          </m:r>
                        </m:num>
                        <m:den>
                          <m:r>
                            <a:rPr lang="en-GB" sz="2400" b="1" i="1" smtClean="0">
                              <a:latin typeface="Cambria Math" panose="02040503050406030204" pitchFamily="18" charset="0"/>
                            </a:rPr>
                            <m:t>𝒄𝒆𝒍𝒍𝒔</m:t>
                          </m:r>
                          <m:r>
                            <a:rPr lang="en-GB" sz="2400" b="1" i="1" smtClean="0">
                              <a:latin typeface="Cambria Math" panose="02040503050406030204" pitchFamily="18" charset="0"/>
                            </a:rPr>
                            <m:t> </m:t>
                          </m:r>
                          <m:r>
                            <a:rPr lang="en-GB" sz="2400" b="1" i="1" smtClean="0">
                              <a:latin typeface="Cambria Math" panose="02040503050406030204" pitchFamily="18" charset="0"/>
                            </a:rPr>
                            <m:t>𝒔𝒆𝒆𝒅𝒆𝒅</m:t>
                          </m:r>
                        </m:den>
                      </m:f>
                    </m:oMath>
                  </m:oMathPara>
                </a14:m>
                <a:endParaRPr lang="en-GB" sz="2400" b="1" dirty="0"/>
              </a:p>
            </p:txBody>
          </p:sp>
        </mc:Choice>
        <mc:Fallback>
          <p:sp>
            <p:nvSpPr>
              <p:cNvPr id="9" name="TextBox 8">
                <a:extLst>
                  <a:ext uri="{FF2B5EF4-FFF2-40B4-BE49-F238E27FC236}">
                    <a16:creationId xmlns:a16="http://schemas.microsoft.com/office/drawing/2014/main" id="{13139622-A315-50E9-38ED-C298A3685478}"/>
                  </a:ext>
                </a:extLst>
              </p:cNvPr>
              <p:cNvSpPr txBox="1">
                <a:spLocks noRot="1" noChangeAspect="1" noMove="1" noResize="1" noEditPoints="1" noAdjustHandles="1" noChangeArrowheads="1" noChangeShapeType="1" noTextEdit="1"/>
              </p:cNvSpPr>
              <p:nvPr/>
            </p:nvSpPr>
            <p:spPr>
              <a:xfrm>
                <a:off x="7969956" y="2637144"/>
                <a:ext cx="3588868" cy="793872"/>
              </a:xfrm>
              <a:prstGeom prst="rect">
                <a:avLst/>
              </a:prstGeom>
              <a:blipFill>
                <a:blip r:embed="rId4"/>
                <a:stretch>
                  <a:fillRect t="-1563" b="-18750"/>
                </a:stretch>
              </a:blipFill>
            </p:spPr>
            <p:txBody>
              <a:bodyPr/>
              <a:lstStyle/>
              <a:p>
                <a:r>
                  <a:rPr lang="en-GB">
                    <a:noFill/>
                  </a:rPr>
                  <a:t> </a:t>
                </a:r>
              </a:p>
            </p:txBody>
          </p:sp>
        </mc:Fallback>
      </mc:AlternateContent>
      <p:sp>
        <p:nvSpPr>
          <p:cNvPr id="11" name="Down Arrow 10">
            <a:extLst>
              <a:ext uri="{FF2B5EF4-FFF2-40B4-BE49-F238E27FC236}">
                <a16:creationId xmlns:a16="http://schemas.microsoft.com/office/drawing/2014/main" id="{29EE6FEB-0B94-A3DC-42C1-E05B39E729AD}"/>
              </a:ext>
            </a:extLst>
          </p:cNvPr>
          <p:cNvSpPr/>
          <p:nvPr/>
        </p:nvSpPr>
        <p:spPr>
          <a:xfrm>
            <a:off x="9521679" y="3567509"/>
            <a:ext cx="485422" cy="793872"/>
          </a:xfrm>
          <a:prstGeom prst="downArrow">
            <a:avLst/>
          </a:prstGeom>
          <a:solidFill>
            <a:schemeClr val="tx2">
              <a:lumMod val="50000"/>
              <a:lumOff val="50000"/>
            </a:schemeClr>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3082AD9F-4DE1-C346-453D-6AC0FA62BDFA}"/>
              </a:ext>
            </a:extLst>
          </p:cNvPr>
          <p:cNvPicPr>
            <a:picLocks noChangeAspect="1"/>
          </p:cNvPicPr>
          <p:nvPr/>
        </p:nvPicPr>
        <p:blipFill>
          <a:blip r:embed="rId5"/>
          <a:stretch>
            <a:fillRect/>
          </a:stretch>
        </p:blipFill>
        <p:spPr>
          <a:xfrm>
            <a:off x="7969956" y="4494624"/>
            <a:ext cx="3588869" cy="2296876"/>
          </a:xfrm>
          <a:prstGeom prst="rect">
            <a:avLst/>
          </a:prstGeom>
        </p:spPr>
      </p:pic>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B5CC1292-B179-49AA-690F-B92D0A790260}"/>
                  </a:ext>
                </a:extLst>
              </p:cNvPr>
              <p:cNvSpPr txBox="1"/>
              <p:nvPr/>
            </p:nvSpPr>
            <p:spPr>
              <a:xfrm>
                <a:off x="8458407" y="5988756"/>
                <a:ext cx="1933734" cy="360804"/>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sz="2000" b="1" i="1" smtClean="0">
                          <a:latin typeface="Cambria Math" panose="02040503050406030204" pitchFamily="18" charset="0"/>
                        </a:rPr>
                        <m:t>𝑺𝑭</m:t>
                      </m:r>
                      <m:r>
                        <a:rPr lang="en-GB" sz="2000" b="1" i="1" smtClean="0">
                          <a:latin typeface="Cambria Math" panose="02040503050406030204" pitchFamily="18" charset="0"/>
                        </a:rPr>
                        <m:t>=</m:t>
                      </m:r>
                      <m:sSup>
                        <m:sSupPr>
                          <m:ctrlPr>
                            <a:rPr lang="en-GB" sz="2000" b="1" i="1" smtClean="0">
                              <a:latin typeface="Cambria Math" panose="02040503050406030204" pitchFamily="18" charset="0"/>
                            </a:rPr>
                          </m:ctrlPr>
                        </m:sSupPr>
                        <m:e>
                          <m:r>
                            <a:rPr lang="en-GB" sz="2000" b="1" i="1" smtClean="0">
                              <a:latin typeface="Cambria Math" panose="02040503050406030204" pitchFamily="18" charset="0"/>
                            </a:rPr>
                            <m:t>𝒆</m:t>
                          </m:r>
                        </m:e>
                        <m:sup>
                          <m:r>
                            <a:rPr lang="en-GB" sz="2000" b="1" i="1" smtClean="0">
                              <a:latin typeface="Cambria Math" panose="02040503050406030204" pitchFamily="18" charset="0"/>
                            </a:rPr>
                            <m:t>−</m:t>
                          </m:r>
                          <m:d>
                            <m:dPr>
                              <m:ctrlPr>
                                <a:rPr lang="en-GB" sz="2000" b="1" i="1" smtClean="0">
                                  <a:latin typeface="Cambria Math" panose="02040503050406030204" pitchFamily="18" charset="0"/>
                                </a:rPr>
                              </m:ctrlPr>
                            </m:dPr>
                            <m:e>
                              <m:r>
                                <a:rPr lang="en-GB" sz="2000" b="1" i="1" smtClean="0">
                                  <a:latin typeface="Cambria Math" panose="02040503050406030204" pitchFamily="18" charset="0"/>
                                </a:rPr>
                                <m:t>𝜶</m:t>
                              </m:r>
                              <m:r>
                                <a:rPr lang="en-GB" sz="2000" b="1" i="1" smtClean="0">
                                  <a:latin typeface="Cambria Math" panose="02040503050406030204" pitchFamily="18" charset="0"/>
                                </a:rPr>
                                <m:t>𝑫</m:t>
                              </m:r>
                              <m:r>
                                <a:rPr lang="en-GB" sz="2000" b="1" i="1" smtClean="0">
                                  <a:latin typeface="Cambria Math" panose="02040503050406030204" pitchFamily="18" charset="0"/>
                                </a:rPr>
                                <m:t>+</m:t>
                              </m:r>
                              <m:r>
                                <a:rPr lang="en-GB" sz="2000" b="1" i="1" smtClean="0">
                                  <a:latin typeface="Cambria Math" panose="02040503050406030204" pitchFamily="18" charset="0"/>
                                </a:rPr>
                                <m:t>𝜷</m:t>
                              </m:r>
                              <m:sSup>
                                <m:sSupPr>
                                  <m:ctrlPr>
                                    <a:rPr lang="en-GB" sz="2000" b="1" i="1" smtClean="0">
                                      <a:latin typeface="Cambria Math" panose="02040503050406030204" pitchFamily="18" charset="0"/>
                                    </a:rPr>
                                  </m:ctrlPr>
                                </m:sSupPr>
                                <m:e>
                                  <m:r>
                                    <a:rPr lang="en-GB" sz="2000" b="1" i="1" smtClean="0">
                                      <a:latin typeface="Cambria Math" panose="02040503050406030204" pitchFamily="18" charset="0"/>
                                    </a:rPr>
                                    <m:t>𝑫</m:t>
                                  </m:r>
                                </m:e>
                                <m:sup>
                                  <m:r>
                                    <a:rPr lang="en-GB" sz="2000" b="1" i="1" smtClean="0">
                                      <a:latin typeface="Cambria Math" panose="02040503050406030204" pitchFamily="18" charset="0"/>
                                    </a:rPr>
                                    <m:t>𝟐</m:t>
                                  </m:r>
                                </m:sup>
                              </m:sSup>
                            </m:e>
                          </m:d>
                        </m:sup>
                      </m:sSup>
                    </m:oMath>
                  </m:oMathPara>
                </a14:m>
                <a:endParaRPr lang="en-GB" sz="2000" b="1" dirty="0"/>
              </a:p>
            </p:txBody>
          </p:sp>
        </mc:Choice>
        <mc:Fallback>
          <p:sp>
            <p:nvSpPr>
              <p:cNvPr id="14" name="TextBox 13">
                <a:extLst>
                  <a:ext uri="{FF2B5EF4-FFF2-40B4-BE49-F238E27FC236}">
                    <a16:creationId xmlns:a16="http://schemas.microsoft.com/office/drawing/2014/main" id="{B5CC1292-B179-49AA-690F-B92D0A790260}"/>
                  </a:ext>
                </a:extLst>
              </p:cNvPr>
              <p:cNvSpPr txBox="1">
                <a:spLocks noRot="1" noChangeAspect="1" noMove="1" noResize="1" noEditPoints="1" noAdjustHandles="1" noChangeArrowheads="1" noChangeShapeType="1" noTextEdit="1"/>
              </p:cNvSpPr>
              <p:nvPr/>
            </p:nvSpPr>
            <p:spPr>
              <a:xfrm>
                <a:off x="8458407" y="5988756"/>
                <a:ext cx="1933734" cy="360804"/>
              </a:xfrm>
              <a:prstGeom prst="rect">
                <a:avLst/>
              </a:prstGeom>
              <a:blipFill>
                <a:blip r:embed="rId6"/>
                <a:stretch>
                  <a:fillRect l="-2614" b="-3333"/>
                </a:stretch>
              </a:blipFill>
            </p:spPr>
            <p:txBody>
              <a:bodyPr/>
              <a:lstStyle/>
              <a:p>
                <a:r>
                  <a:rPr lang="en-GB">
                    <a:noFill/>
                  </a:rPr>
                  <a:t> </a:t>
                </a:r>
              </a:p>
            </p:txBody>
          </p:sp>
        </mc:Fallback>
      </mc:AlternateContent>
    </p:spTree>
    <p:extLst>
      <p:ext uri="{BB962C8B-B14F-4D97-AF65-F5344CB8AC3E}">
        <p14:creationId xmlns:p14="http://schemas.microsoft.com/office/powerpoint/2010/main" val="112861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47EF3-EC0E-D090-D441-B6B63B2A96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D6E68B-4049-B4AB-4259-0A3DA5997786}"/>
              </a:ext>
            </a:extLst>
          </p:cNvPr>
          <p:cNvSpPr>
            <a:spLocks noGrp="1"/>
          </p:cNvSpPr>
          <p:nvPr>
            <p:ph type="title"/>
          </p:nvPr>
        </p:nvSpPr>
        <p:spPr/>
        <p:txBody>
          <a:bodyPr>
            <a:normAutofit/>
          </a:bodyPr>
          <a:lstStyle/>
          <a:p>
            <a:r>
              <a:rPr lang="en-GB" dirty="0"/>
              <a:t>First Studies – Cell Survival</a:t>
            </a:r>
          </a:p>
        </p:txBody>
      </p:sp>
      <p:pic>
        <p:nvPicPr>
          <p:cNvPr id="5" name="Content Placeholder 4" descr="Germ with solid fill">
            <a:extLst>
              <a:ext uri="{FF2B5EF4-FFF2-40B4-BE49-F238E27FC236}">
                <a16:creationId xmlns:a16="http://schemas.microsoft.com/office/drawing/2014/main" id="{504A0A76-6BA3-9DD8-7ED8-86067647DC5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15448" y="360638"/>
            <a:ext cx="1692000" cy="1692000"/>
          </a:xfrm>
          <a:prstGeom prst="rect">
            <a:avLst/>
          </a:prstGeom>
        </p:spPr>
      </p:pic>
      <p:pic>
        <p:nvPicPr>
          <p:cNvPr id="18" name="Picture 17">
            <a:extLst>
              <a:ext uri="{FF2B5EF4-FFF2-40B4-BE49-F238E27FC236}">
                <a16:creationId xmlns:a16="http://schemas.microsoft.com/office/drawing/2014/main" id="{0DE04323-CD78-DDF1-B9B0-A18C1E53A581}"/>
              </a:ext>
            </a:extLst>
          </p:cNvPr>
          <p:cNvPicPr>
            <a:picLocks noChangeAspect="1"/>
          </p:cNvPicPr>
          <p:nvPr/>
        </p:nvPicPr>
        <p:blipFill>
          <a:blip r:embed="rId3"/>
          <a:stretch>
            <a:fillRect/>
          </a:stretch>
        </p:blipFill>
        <p:spPr>
          <a:xfrm>
            <a:off x="31045" y="2712904"/>
            <a:ext cx="6064955" cy="3881571"/>
          </a:xfrm>
          <a:prstGeom prst="rect">
            <a:avLst/>
          </a:prstGeom>
        </p:spPr>
      </p:pic>
      <p:sp>
        <p:nvSpPr>
          <p:cNvPr id="19" name="TextBox 18">
            <a:extLst>
              <a:ext uri="{FF2B5EF4-FFF2-40B4-BE49-F238E27FC236}">
                <a16:creationId xmlns:a16="http://schemas.microsoft.com/office/drawing/2014/main" id="{6DE4F5E2-1D01-5CF2-68D3-4C3AD6378D78}"/>
              </a:ext>
            </a:extLst>
          </p:cNvPr>
          <p:cNvSpPr txBox="1"/>
          <p:nvPr/>
        </p:nvSpPr>
        <p:spPr>
          <a:xfrm>
            <a:off x="959555" y="4854222"/>
            <a:ext cx="2759858" cy="1077218"/>
          </a:xfrm>
          <a:prstGeom prst="rect">
            <a:avLst/>
          </a:prstGeom>
          <a:noFill/>
        </p:spPr>
        <p:txBody>
          <a:bodyPr wrap="none" rtlCol="0">
            <a:spAutoFit/>
          </a:bodyPr>
          <a:lstStyle/>
          <a:p>
            <a:pPr>
              <a:spcAft>
                <a:spcPts val="600"/>
              </a:spcAft>
            </a:pPr>
            <a:r>
              <a:rPr lang="en-GB" b="1" dirty="0">
                <a:solidFill>
                  <a:schemeClr val="accent3"/>
                </a:solidFill>
              </a:rPr>
              <a:t>250 MeV e- (CLARA)</a:t>
            </a:r>
          </a:p>
          <a:p>
            <a:pPr>
              <a:spcAft>
                <a:spcPts val="600"/>
              </a:spcAft>
            </a:pPr>
            <a:r>
              <a:rPr lang="en-GB" b="1" dirty="0">
                <a:solidFill>
                  <a:srgbClr val="FF0000"/>
                </a:solidFill>
              </a:rPr>
              <a:t>154 MeV e- (ARES)</a:t>
            </a:r>
          </a:p>
          <a:p>
            <a:pPr>
              <a:spcAft>
                <a:spcPts val="600"/>
              </a:spcAft>
            </a:pPr>
            <a:r>
              <a:rPr lang="en-GB" b="1" dirty="0"/>
              <a:t>300 </a:t>
            </a:r>
            <a:r>
              <a:rPr lang="en-GB" b="1" dirty="0" err="1"/>
              <a:t>kVp</a:t>
            </a:r>
            <a:r>
              <a:rPr lang="en-GB" b="1" dirty="0"/>
              <a:t> X-rays (OCRB)</a:t>
            </a:r>
          </a:p>
        </p:txBody>
      </p:sp>
      <p:graphicFrame>
        <p:nvGraphicFramePr>
          <p:cNvPr id="20" name="Table 19">
            <a:extLst>
              <a:ext uri="{FF2B5EF4-FFF2-40B4-BE49-F238E27FC236}">
                <a16:creationId xmlns:a16="http://schemas.microsoft.com/office/drawing/2014/main" id="{AE10C3BD-1354-A3F1-A6ED-9976F7D901D2}"/>
              </a:ext>
            </a:extLst>
          </p:cNvPr>
          <p:cNvGraphicFramePr>
            <a:graphicFrameLocks noGrp="1"/>
          </p:cNvGraphicFramePr>
          <p:nvPr>
            <p:extLst>
              <p:ext uri="{D42A27DB-BD31-4B8C-83A1-F6EECF244321}">
                <p14:modId xmlns:p14="http://schemas.microsoft.com/office/powerpoint/2010/main" val="3868384481"/>
              </p:ext>
            </p:extLst>
          </p:nvPr>
        </p:nvGraphicFramePr>
        <p:xfrm>
          <a:off x="6276623" y="2906959"/>
          <a:ext cx="5791200" cy="2763520"/>
        </p:xfrm>
        <a:graphic>
          <a:graphicData uri="http://schemas.openxmlformats.org/drawingml/2006/table">
            <a:tbl>
              <a:tblPr firstRow="1" bandRow="1">
                <a:tableStyleId>{F5AB1C69-6EDB-4FF4-983F-18BD219EF322}</a:tableStyleId>
              </a:tblPr>
              <a:tblGrid>
                <a:gridCol w="1346413">
                  <a:extLst>
                    <a:ext uri="{9D8B030D-6E8A-4147-A177-3AD203B41FA5}">
                      <a16:colId xmlns:a16="http://schemas.microsoft.com/office/drawing/2014/main" val="1277368022"/>
                    </a:ext>
                  </a:extLst>
                </a:gridCol>
                <a:gridCol w="1546292">
                  <a:extLst>
                    <a:ext uri="{9D8B030D-6E8A-4147-A177-3AD203B41FA5}">
                      <a16:colId xmlns:a16="http://schemas.microsoft.com/office/drawing/2014/main" val="3746820896"/>
                    </a:ext>
                  </a:extLst>
                </a:gridCol>
                <a:gridCol w="1480400">
                  <a:extLst>
                    <a:ext uri="{9D8B030D-6E8A-4147-A177-3AD203B41FA5}">
                      <a16:colId xmlns:a16="http://schemas.microsoft.com/office/drawing/2014/main" val="537068146"/>
                    </a:ext>
                  </a:extLst>
                </a:gridCol>
                <a:gridCol w="1418095">
                  <a:extLst>
                    <a:ext uri="{9D8B030D-6E8A-4147-A177-3AD203B41FA5}">
                      <a16:colId xmlns:a16="http://schemas.microsoft.com/office/drawing/2014/main" val="2347012268"/>
                    </a:ext>
                  </a:extLst>
                </a:gridCol>
              </a:tblGrid>
              <a:tr h="370840">
                <a:tc>
                  <a:txBody>
                    <a:bodyPr/>
                    <a:lstStyle/>
                    <a:p>
                      <a:r>
                        <a:rPr lang="en-GB" dirty="0"/>
                        <a:t>Parameter</a:t>
                      </a:r>
                    </a:p>
                  </a:txBody>
                  <a:tcPr/>
                </a:tc>
                <a:tc>
                  <a:txBody>
                    <a:bodyPr/>
                    <a:lstStyle/>
                    <a:p>
                      <a:r>
                        <a:rPr lang="en-GB" dirty="0"/>
                        <a:t>250 MeV   e-</a:t>
                      </a:r>
                    </a:p>
                  </a:txBody>
                  <a:tcPr/>
                </a:tc>
                <a:tc>
                  <a:txBody>
                    <a:bodyPr/>
                    <a:lstStyle/>
                    <a:p>
                      <a:r>
                        <a:rPr lang="en-GB" dirty="0"/>
                        <a:t>154 MeV  e-</a:t>
                      </a:r>
                    </a:p>
                  </a:txBody>
                  <a:tcPr/>
                </a:tc>
                <a:tc>
                  <a:txBody>
                    <a:bodyPr/>
                    <a:lstStyle/>
                    <a:p>
                      <a:r>
                        <a:rPr lang="en-GB" dirty="0"/>
                        <a:t>300 </a:t>
                      </a:r>
                      <a:r>
                        <a:rPr lang="en-GB" dirty="0" err="1"/>
                        <a:t>kVp</a:t>
                      </a:r>
                      <a:r>
                        <a:rPr lang="en-GB" dirty="0"/>
                        <a:t>   X-rays</a:t>
                      </a:r>
                    </a:p>
                  </a:txBody>
                  <a:tcPr/>
                </a:tc>
                <a:extLst>
                  <a:ext uri="{0D108BD9-81ED-4DB2-BD59-A6C34878D82A}">
                    <a16:rowId xmlns:a16="http://schemas.microsoft.com/office/drawing/2014/main" val="507564676"/>
                  </a:ext>
                </a:extLst>
              </a:tr>
              <a:tr h="370840">
                <a:tc>
                  <a:txBody>
                    <a:bodyPr/>
                    <a:lstStyle/>
                    <a:p>
                      <a:r>
                        <a:rPr lang="en-GB" dirty="0"/>
                        <a:t>𝛂</a:t>
                      </a:r>
                      <a:endParaRPr lang="en-GB" b="1" dirty="0"/>
                    </a:p>
                  </a:txBody>
                  <a:tcPr/>
                </a:tc>
                <a:tc>
                  <a:txBody>
                    <a:bodyPr/>
                    <a:lstStyle/>
                    <a:p>
                      <a:r>
                        <a:rPr lang="en-GB" dirty="0"/>
                        <a:t>0.20 ± 0.03</a:t>
                      </a:r>
                    </a:p>
                  </a:txBody>
                  <a:tcPr/>
                </a:tc>
                <a:tc>
                  <a:txBody>
                    <a:bodyPr/>
                    <a:lstStyle/>
                    <a:p>
                      <a:r>
                        <a:rPr lang="en-GB" dirty="0"/>
                        <a:t>0.10 ± 0.07</a:t>
                      </a:r>
                    </a:p>
                  </a:txBody>
                  <a:tcPr/>
                </a:tc>
                <a:tc>
                  <a:txBody>
                    <a:bodyPr/>
                    <a:lstStyle/>
                    <a:p>
                      <a:r>
                        <a:rPr lang="en-GB" dirty="0"/>
                        <a:t>0.06 ± 0.08</a:t>
                      </a:r>
                    </a:p>
                  </a:txBody>
                  <a:tcPr/>
                </a:tc>
                <a:extLst>
                  <a:ext uri="{0D108BD9-81ED-4DB2-BD59-A6C34878D82A}">
                    <a16:rowId xmlns:a16="http://schemas.microsoft.com/office/drawing/2014/main" val="590717987"/>
                  </a:ext>
                </a:extLst>
              </a:tr>
              <a:tr h="370840">
                <a:tc>
                  <a:txBody>
                    <a:bodyPr/>
                    <a:lstStyle/>
                    <a:p>
                      <a:r>
                        <a:rPr lang="en-GB" b="1" dirty="0"/>
                        <a:t>β</a:t>
                      </a:r>
                      <a:endParaRPr lang="en-GB" dirty="0"/>
                    </a:p>
                  </a:txBody>
                  <a:tcPr/>
                </a:tc>
                <a:tc>
                  <a:txBody>
                    <a:bodyPr/>
                    <a:lstStyle/>
                    <a:p>
                      <a:r>
                        <a:rPr lang="en-GB" dirty="0"/>
                        <a:t>0.024 ± 0.007</a:t>
                      </a:r>
                    </a:p>
                  </a:txBody>
                  <a:tcPr/>
                </a:tc>
                <a:tc>
                  <a:txBody>
                    <a:bodyPr/>
                    <a:lstStyle/>
                    <a:p>
                      <a:r>
                        <a:rPr lang="en-GB" dirty="0"/>
                        <a:t>0.05 ± 0.03</a:t>
                      </a:r>
                    </a:p>
                  </a:txBody>
                  <a:tcPr/>
                </a:tc>
                <a:tc>
                  <a:txBody>
                    <a:bodyPr/>
                    <a:lstStyle/>
                    <a:p>
                      <a:r>
                        <a:rPr lang="en-GB" dirty="0"/>
                        <a:t>0.07 ± 0.03</a:t>
                      </a:r>
                    </a:p>
                  </a:txBody>
                  <a:tcPr/>
                </a:tc>
                <a:extLst>
                  <a:ext uri="{0D108BD9-81ED-4DB2-BD59-A6C34878D82A}">
                    <a16:rowId xmlns:a16="http://schemas.microsoft.com/office/drawing/2014/main" val="4191099077"/>
                  </a:ext>
                </a:extLst>
              </a:tr>
              <a:tr h="370840">
                <a:tc>
                  <a:txBody>
                    <a:bodyPr/>
                    <a:lstStyle/>
                    <a:p>
                      <a:r>
                        <a:rPr lang="en-GB" b="1" baseline="0" dirty="0"/>
                        <a:t>R</a:t>
                      </a:r>
                      <a:r>
                        <a:rPr lang="en-GB" b="1" baseline="30000" dirty="0"/>
                        <a:t>2</a:t>
                      </a:r>
                      <a:endParaRPr lang="en-GB" b="1" dirty="0"/>
                    </a:p>
                  </a:txBody>
                  <a:tcPr/>
                </a:tc>
                <a:tc>
                  <a:txBody>
                    <a:bodyPr/>
                    <a:lstStyle/>
                    <a:p>
                      <a:r>
                        <a:rPr lang="en-GB" dirty="0"/>
                        <a:t>0.988</a:t>
                      </a:r>
                    </a:p>
                  </a:txBody>
                  <a:tcPr/>
                </a:tc>
                <a:tc>
                  <a:txBody>
                    <a:bodyPr/>
                    <a:lstStyle/>
                    <a:p>
                      <a:r>
                        <a:rPr lang="en-GB" dirty="0"/>
                        <a:t>0.966</a:t>
                      </a:r>
                    </a:p>
                  </a:txBody>
                  <a:tcPr/>
                </a:tc>
                <a:tc>
                  <a:txBody>
                    <a:bodyPr/>
                    <a:lstStyle/>
                    <a:p>
                      <a:r>
                        <a:rPr lang="en-GB" dirty="0"/>
                        <a:t>0.971</a:t>
                      </a:r>
                    </a:p>
                  </a:txBody>
                  <a:tcPr/>
                </a:tc>
                <a:extLst>
                  <a:ext uri="{0D108BD9-81ED-4DB2-BD59-A6C34878D82A}">
                    <a16:rowId xmlns:a16="http://schemas.microsoft.com/office/drawing/2014/main" val="3979416655"/>
                  </a:ext>
                </a:extLst>
              </a:tr>
              <a:tr h="370840">
                <a:tc>
                  <a:txBody>
                    <a:bodyPr/>
                    <a:lstStyle/>
                    <a:p>
                      <a:r>
                        <a:rPr lang="en-GB" b="1" dirty="0"/>
                        <a:t>D</a:t>
                      </a:r>
                      <a:r>
                        <a:rPr lang="en-GB" b="1" baseline="-25000" dirty="0"/>
                        <a:t>50</a:t>
                      </a:r>
                      <a:endParaRPr lang="en-GB" b="1" dirty="0"/>
                    </a:p>
                  </a:txBody>
                  <a:tcPr/>
                </a:tc>
                <a:tc>
                  <a:txBody>
                    <a:bodyPr/>
                    <a:lstStyle/>
                    <a:p>
                      <a:r>
                        <a:rPr lang="en-GB" dirty="0"/>
                        <a:t>2.63 ± 0.32</a:t>
                      </a:r>
                    </a:p>
                  </a:txBody>
                  <a:tcPr/>
                </a:tc>
                <a:tc>
                  <a:txBody>
                    <a:bodyPr/>
                    <a:lstStyle/>
                    <a:p>
                      <a:r>
                        <a:rPr lang="en-GB" dirty="0"/>
                        <a:t>2.85 ± 0.23</a:t>
                      </a:r>
                    </a:p>
                  </a:txBody>
                  <a:tcPr/>
                </a:tc>
                <a:tc>
                  <a:txBody>
                    <a:bodyPr/>
                    <a:lstStyle/>
                    <a:p>
                      <a:r>
                        <a:rPr lang="en-GB" dirty="0"/>
                        <a:t>2.82 ± 0.23</a:t>
                      </a:r>
                    </a:p>
                  </a:txBody>
                  <a:tcPr/>
                </a:tc>
                <a:extLst>
                  <a:ext uri="{0D108BD9-81ED-4DB2-BD59-A6C34878D82A}">
                    <a16:rowId xmlns:a16="http://schemas.microsoft.com/office/drawing/2014/main" val="3220919815"/>
                  </a:ext>
                </a:extLst>
              </a:tr>
              <a:tr h="370840">
                <a:tc>
                  <a:txBody>
                    <a:bodyPr/>
                    <a:lstStyle/>
                    <a:p>
                      <a:r>
                        <a:rPr lang="en-GB" b="1" dirty="0"/>
                        <a:t>D</a:t>
                      </a:r>
                      <a:r>
                        <a:rPr lang="en-GB" b="1" baseline="-25000" dirty="0"/>
                        <a:t>10</a:t>
                      </a:r>
                      <a:endParaRPr lang="en-GB" b="1" dirty="0"/>
                    </a:p>
                  </a:txBody>
                  <a:tcPr/>
                </a:tc>
                <a:tc>
                  <a:txBody>
                    <a:bodyPr/>
                    <a:lstStyle/>
                    <a:p>
                      <a:r>
                        <a:rPr lang="en-GB" dirty="0"/>
                        <a:t>6.49 ± 0.60</a:t>
                      </a:r>
                    </a:p>
                  </a:txBody>
                  <a:tcPr/>
                </a:tc>
                <a:tc>
                  <a:txBody>
                    <a:bodyPr/>
                    <a:lstStyle/>
                    <a:p>
                      <a:r>
                        <a:rPr lang="en-GB" dirty="0"/>
                        <a:t>5.87 ± 0.23</a:t>
                      </a:r>
                    </a:p>
                  </a:txBody>
                  <a:tcPr/>
                </a:tc>
                <a:tc>
                  <a:txBody>
                    <a:bodyPr/>
                    <a:lstStyle/>
                    <a:p>
                      <a:r>
                        <a:rPr lang="en-GB" dirty="0"/>
                        <a:t>5.45 ± 0.23</a:t>
                      </a:r>
                    </a:p>
                  </a:txBody>
                  <a:tcPr/>
                </a:tc>
                <a:extLst>
                  <a:ext uri="{0D108BD9-81ED-4DB2-BD59-A6C34878D82A}">
                    <a16:rowId xmlns:a16="http://schemas.microsoft.com/office/drawing/2014/main" val="3698720246"/>
                  </a:ext>
                </a:extLst>
              </a:tr>
            </a:tbl>
          </a:graphicData>
        </a:graphic>
      </p:graphicFrame>
    </p:spTree>
    <p:extLst>
      <p:ext uri="{BB962C8B-B14F-4D97-AF65-F5344CB8AC3E}">
        <p14:creationId xmlns:p14="http://schemas.microsoft.com/office/powerpoint/2010/main" val="1174907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364C4-E821-3B77-8812-3CA745F298A9}"/>
              </a:ext>
            </a:extLst>
          </p:cNvPr>
          <p:cNvSpPr>
            <a:spLocks noGrp="1"/>
          </p:cNvSpPr>
          <p:nvPr>
            <p:ph type="title"/>
          </p:nvPr>
        </p:nvSpPr>
        <p:spPr/>
        <p:txBody>
          <a:bodyPr>
            <a:normAutofit fontScale="90000"/>
          </a:bodyPr>
          <a:lstStyle/>
          <a:p>
            <a:r>
              <a:rPr lang="en-GB" dirty="0"/>
              <a:t>Moving Forward – Beam Characterisation and Focusing</a:t>
            </a:r>
          </a:p>
        </p:txBody>
      </p:sp>
      <p:sp>
        <p:nvSpPr>
          <p:cNvPr id="3" name="Content Placeholder 2">
            <a:extLst>
              <a:ext uri="{FF2B5EF4-FFF2-40B4-BE49-F238E27FC236}">
                <a16:creationId xmlns:a16="http://schemas.microsoft.com/office/drawing/2014/main" id="{7ADB446A-82E0-3562-C1FC-FD96F51A937A}"/>
              </a:ext>
            </a:extLst>
          </p:cNvPr>
          <p:cNvSpPr>
            <a:spLocks noGrp="1"/>
          </p:cNvSpPr>
          <p:nvPr>
            <p:ph idx="1"/>
          </p:nvPr>
        </p:nvSpPr>
        <p:spPr>
          <a:xfrm>
            <a:off x="484552" y="2576513"/>
            <a:ext cx="6914731" cy="3643666"/>
          </a:xfrm>
        </p:spPr>
        <p:txBody>
          <a:bodyPr>
            <a:normAutofit fontScale="85000" lnSpcReduction="20000"/>
          </a:bodyPr>
          <a:lstStyle/>
          <a:p>
            <a:pPr marL="342900" indent="-342900">
              <a:buFont typeface="Arial" panose="020B0604020202020204" pitchFamily="34" charset="0"/>
              <a:buChar char="•"/>
            </a:pPr>
            <a:r>
              <a:rPr lang="en-GB" dirty="0"/>
              <a:t>How do we treat the correct region in a patient?</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Successful focusing has been achieved at depths up to 5 cm (Whitmore et al.) – not far enough for most patients!</a:t>
            </a:r>
          </a:p>
          <a:p>
            <a:endParaRPr lang="en-GB" dirty="0"/>
          </a:p>
          <a:p>
            <a:pPr marL="342900" indent="-342900">
              <a:buFont typeface="Arial" panose="020B0604020202020204" pitchFamily="34" charset="0"/>
              <a:buChar char="•"/>
            </a:pPr>
            <a:r>
              <a:rPr lang="en-GB" dirty="0"/>
              <a:t>Aim – beam focusing using quadrupole magnets at patient-relevant depths (10-20 cm)</a:t>
            </a:r>
          </a:p>
          <a:p>
            <a:endParaRPr lang="en-GB" dirty="0"/>
          </a:p>
          <a:p>
            <a:pPr marL="342900" indent="-342900">
              <a:buFont typeface="Arial" panose="020B0604020202020204" pitchFamily="34" charset="0"/>
              <a:buChar char="•"/>
            </a:pPr>
            <a:r>
              <a:rPr lang="en-GB" dirty="0"/>
              <a:t>Initial simulation work underway – translating quadrupole optimisation in vacuum to dose profile in water phantoms</a:t>
            </a:r>
          </a:p>
        </p:txBody>
      </p:sp>
      <p:pic>
        <p:nvPicPr>
          <p:cNvPr id="4" name="Graphic 3" descr="Magnet with solid fill">
            <a:extLst>
              <a:ext uri="{FF2B5EF4-FFF2-40B4-BE49-F238E27FC236}">
                <a16:creationId xmlns:a16="http://schemas.microsoft.com/office/drawing/2014/main" id="{59D7628D-8694-54F5-CED0-D5779E7BE1D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37379" y="360638"/>
            <a:ext cx="1692000" cy="1692000"/>
          </a:xfrm>
          <a:prstGeom prst="rect">
            <a:avLst/>
          </a:prstGeom>
        </p:spPr>
      </p:pic>
      <p:sp>
        <p:nvSpPr>
          <p:cNvPr id="8" name="TextBox 7">
            <a:extLst>
              <a:ext uri="{FF2B5EF4-FFF2-40B4-BE49-F238E27FC236}">
                <a16:creationId xmlns:a16="http://schemas.microsoft.com/office/drawing/2014/main" id="{C626DDDB-1172-7CAA-A5EB-49DAA282D2FE}"/>
              </a:ext>
            </a:extLst>
          </p:cNvPr>
          <p:cNvSpPr txBox="1"/>
          <p:nvPr/>
        </p:nvSpPr>
        <p:spPr>
          <a:xfrm>
            <a:off x="108660" y="6273225"/>
            <a:ext cx="4635062" cy="584775"/>
          </a:xfrm>
          <a:prstGeom prst="rect">
            <a:avLst/>
          </a:prstGeom>
          <a:noFill/>
        </p:spPr>
        <p:txBody>
          <a:bodyPr wrap="square">
            <a:spAutoFit/>
          </a:bodyPr>
          <a:lstStyle/>
          <a:p>
            <a:pPr lvl="0" fontAlgn="base">
              <a:spcAft>
                <a:spcPts val="1200"/>
              </a:spcAft>
            </a:pPr>
            <a:r>
              <a:rPr lang="en-GB" sz="1100" dirty="0">
                <a:effectLst/>
                <a:latin typeface="Aptos" panose="020B0004020202020204" pitchFamily="34" charset="0"/>
                <a:ea typeface="Times New Roman" panose="02020603050405020304" pitchFamily="18" charset="0"/>
              </a:rPr>
              <a:t>Whitmore, L. </a:t>
            </a:r>
            <a:r>
              <a:rPr lang="en-GB" sz="1100" i="1" dirty="0">
                <a:effectLst/>
                <a:latin typeface="Aptos" panose="020B0004020202020204" pitchFamily="34" charset="0"/>
                <a:ea typeface="Times New Roman" panose="02020603050405020304" pitchFamily="18" charset="0"/>
              </a:rPr>
              <a:t>et al.</a:t>
            </a:r>
            <a:r>
              <a:rPr lang="en-GB" sz="1100" dirty="0">
                <a:effectLst/>
                <a:latin typeface="Aptos" panose="020B0004020202020204" pitchFamily="34" charset="0"/>
                <a:ea typeface="Times New Roman" panose="02020603050405020304" pitchFamily="18" charset="0"/>
              </a:rPr>
              <a:t> </a:t>
            </a:r>
            <a:r>
              <a:rPr lang="en-GB" sz="1100" i="1" dirty="0">
                <a:effectLst/>
                <a:latin typeface="Aptos" panose="020B0004020202020204" pitchFamily="34" charset="0"/>
                <a:ea typeface="Times New Roman" panose="02020603050405020304" pitchFamily="18" charset="0"/>
              </a:rPr>
              <a:t>Sci. Rep. </a:t>
            </a:r>
            <a:r>
              <a:rPr lang="en-GB" sz="1100" b="1" dirty="0">
                <a:effectLst/>
                <a:latin typeface="Aptos" panose="020B0004020202020204" pitchFamily="34" charset="0"/>
                <a:ea typeface="Times New Roman" panose="02020603050405020304" pitchFamily="18" charset="0"/>
              </a:rPr>
              <a:t>14 </a:t>
            </a:r>
            <a:r>
              <a:rPr lang="en-GB" sz="1100" dirty="0">
                <a:effectLst/>
                <a:latin typeface="Aptos" panose="020B0004020202020204" pitchFamily="34" charset="0"/>
                <a:ea typeface="Times New Roman" panose="02020603050405020304" pitchFamily="18" charset="0"/>
              </a:rPr>
              <a:t>(2024)</a:t>
            </a:r>
          </a:p>
          <a:p>
            <a:pPr lvl="0" fontAlgn="base"/>
            <a:r>
              <a:rPr lang="en-GB" sz="1100" dirty="0">
                <a:latin typeface="Aptos" panose="020B0004020202020204" pitchFamily="34" charset="0"/>
                <a:ea typeface="Times New Roman" panose="02020603050405020304" pitchFamily="18" charset="0"/>
              </a:rPr>
              <a:t>Whitmore, L. </a:t>
            </a:r>
            <a:r>
              <a:rPr lang="en-GB" sz="1100" i="1" dirty="0">
                <a:latin typeface="Aptos" panose="020B0004020202020204" pitchFamily="34" charset="0"/>
                <a:ea typeface="Times New Roman" panose="02020603050405020304" pitchFamily="18" charset="0"/>
              </a:rPr>
              <a:t>et al. Sci. Rep. </a:t>
            </a:r>
            <a:r>
              <a:rPr lang="en-GB" sz="1100" b="1" dirty="0">
                <a:latin typeface="Aptos" panose="020B0004020202020204" pitchFamily="34" charset="0"/>
                <a:ea typeface="Times New Roman" panose="02020603050405020304" pitchFamily="18" charset="0"/>
              </a:rPr>
              <a:t>11 </a:t>
            </a:r>
            <a:r>
              <a:rPr lang="en-GB" sz="1100" dirty="0">
                <a:latin typeface="Aptos" panose="020B0004020202020204" pitchFamily="34" charset="0"/>
                <a:ea typeface="Times New Roman" panose="02020603050405020304" pitchFamily="18" charset="0"/>
              </a:rPr>
              <a:t>(2021)</a:t>
            </a:r>
            <a:endParaRPr lang="en-GB" sz="1100" dirty="0">
              <a:effectLst/>
              <a:latin typeface="Aptos" panose="020B0004020202020204" pitchFamily="34" charset="0"/>
              <a:ea typeface="Times New Roman" panose="02020603050405020304" pitchFamily="18" charset="0"/>
            </a:endParaRPr>
          </a:p>
        </p:txBody>
      </p:sp>
      <p:pic>
        <p:nvPicPr>
          <p:cNvPr id="7" name="Picture 6">
            <a:extLst>
              <a:ext uri="{FF2B5EF4-FFF2-40B4-BE49-F238E27FC236}">
                <a16:creationId xmlns:a16="http://schemas.microsoft.com/office/drawing/2014/main" id="{994C54D9-BA3A-82A8-83B8-10AA7B084A4E}"/>
              </a:ext>
            </a:extLst>
          </p:cNvPr>
          <p:cNvPicPr>
            <a:picLocks noChangeAspect="1"/>
          </p:cNvPicPr>
          <p:nvPr/>
        </p:nvPicPr>
        <p:blipFill>
          <a:blip r:embed="rId3"/>
          <a:srcRect r="49020" b="6029"/>
          <a:stretch>
            <a:fillRect/>
          </a:stretch>
        </p:blipFill>
        <p:spPr>
          <a:xfrm>
            <a:off x="8033818" y="2500806"/>
            <a:ext cx="3452780" cy="2268000"/>
          </a:xfrm>
          <a:prstGeom prst="rect">
            <a:avLst/>
          </a:prstGeom>
        </p:spPr>
      </p:pic>
      <p:pic>
        <p:nvPicPr>
          <p:cNvPr id="13" name="Picture 12">
            <a:extLst>
              <a:ext uri="{FF2B5EF4-FFF2-40B4-BE49-F238E27FC236}">
                <a16:creationId xmlns:a16="http://schemas.microsoft.com/office/drawing/2014/main" id="{6EA3F2E5-1E1B-5052-DCAC-9B04D150EF92}"/>
              </a:ext>
            </a:extLst>
          </p:cNvPr>
          <p:cNvPicPr>
            <a:picLocks noChangeAspect="1"/>
          </p:cNvPicPr>
          <p:nvPr/>
        </p:nvPicPr>
        <p:blipFill>
          <a:blip r:embed="rId4"/>
          <a:stretch>
            <a:fillRect/>
          </a:stretch>
        </p:blipFill>
        <p:spPr>
          <a:xfrm>
            <a:off x="7973575" y="4510577"/>
            <a:ext cx="3380225" cy="2217600"/>
          </a:xfrm>
          <a:prstGeom prst="rect">
            <a:avLst/>
          </a:prstGeom>
        </p:spPr>
      </p:pic>
    </p:spTree>
    <p:extLst>
      <p:ext uri="{BB962C8B-B14F-4D97-AF65-F5344CB8AC3E}">
        <p14:creationId xmlns:p14="http://schemas.microsoft.com/office/powerpoint/2010/main" val="3372931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5EC6-DB8A-2360-15CB-6EB311FA1C58}"/>
              </a:ext>
            </a:extLst>
          </p:cNvPr>
          <p:cNvSpPr>
            <a:spLocks noGrp="1"/>
          </p:cNvSpPr>
          <p:nvPr>
            <p:ph type="title"/>
          </p:nvPr>
        </p:nvSpPr>
        <p:spPr>
          <a:xfrm>
            <a:off x="484552" y="365125"/>
            <a:ext cx="9206094" cy="1687513"/>
          </a:xfrm>
        </p:spPr>
        <p:txBody>
          <a:bodyPr>
            <a:normAutofit fontScale="90000"/>
          </a:bodyPr>
          <a:lstStyle/>
          <a:p>
            <a:r>
              <a:rPr lang="en-GB" dirty="0"/>
              <a:t>Moving Forward – Healthy Tissue and Tumour Response</a:t>
            </a:r>
          </a:p>
        </p:txBody>
      </p:sp>
      <p:sp>
        <p:nvSpPr>
          <p:cNvPr id="3" name="Content Placeholder 2">
            <a:extLst>
              <a:ext uri="{FF2B5EF4-FFF2-40B4-BE49-F238E27FC236}">
                <a16:creationId xmlns:a16="http://schemas.microsoft.com/office/drawing/2014/main" id="{771E39F1-C44E-73E8-890D-0B9233EDF7ED}"/>
              </a:ext>
            </a:extLst>
          </p:cNvPr>
          <p:cNvSpPr>
            <a:spLocks noGrp="1"/>
          </p:cNvSpPr>
          <p:nvPr>
            <p:ph idx="1"/>
          </p:nvPr>
        </p:nvSpPr>
        <p:spPr>
          <a:xfrm>
            <a:off x="484552" y="2582138"/>
            <a:ext cx="4302275" cy="4275862"/>
          </a:xfrm>
        </p:spPr>
        <p:txBody>
          <a:bodyPr>
            <a:normAutofit lnSpcReduction="10000"/>
          </a:bodyPr>
          <a:lstStyle/>
          <a:p>
            <a:pPr marL="342900" indent="-342900">
              <a:buFont typeface="Arial" panose="020B0604020202020204" pitchFamily="34" charset="0"/>
              <a:buChar char="•"/>
            </a:pPr>
            <a:r>
              <a:rPr lang="en-GB" sz="1800" dirty="0"/>
              <a:t>Tissues and tumours are much more complex than simple cells in a flask – how do their responses differ to Conv and FLASH irradiation?</a:t>
            </a:r>
          </a:p>
          <a:p>
            <a:endParaRPr lang="en-GB" sz="1800" dirty="0"/>
          </a:p>
          <a:p>
            <a:pPr marL="342900" indent="-342900">
              <a:buFont typeface="Arial" panose="020B0604020202020204" pitchFamily="34" charset="0"/>
              <a:buChar char="•"/>
            </a:pPr>
            <a:r>
              <a:rPr lang="en-GB" sz="1800" dirty="0"/>
              <a:t>Multi-dimensional cell models more closely approximate the </a:t>
            </a:r>
            <a:r>
              <a:rPr lang="en-GB" sz="1800" i="1" dirty="0"/>
              <a:t>in vivo</a:t>
            </a:r>
            <a:r>
              <a:rPr lang="en-GB" sz="1800" dirty="0"/>
              <a:t> environment</a:t>
            </a:r>
          </a:p>
          <a:p>
            <a:endParaRPr lang="en-GB" sz="1800" dirty="0"/>
          </a:p>
          <a:p>
            <a:pPr marL="342900" indent="-342900">
              <a:buFont typeface="Arial" panose="020B0604020202020204" pitchFamily="34" charset="0"/>
              <a:buChar char="•"/>
            </a:pPr>
            <a:r>
              <a:rPr lang="en-GB" sz="1800" dirty="0"/>
              <a:t>Novel model – human-derived </a:t>
            </a:r>
            <a:r>
              <a:rPr lang="en-GB" sz="1800" dirty="0" err="1"/>
              <a:t>epithelioids</a:t>
            </a:r>
            <a:r>
              <a:rPr lang="en-GB" sz="1800" dirty="0"/>
              <a:t>. Allows study of long-term radiation effects</a:t>
            </a:r>
          </a:p>
        </p:txBody>
      </p:sp>
      <p:pic>
        <p:nvPicPr>
          <p:cNvPr id="6" name="Graphic 5" descr="Germ with solid fill">
            <a:extLst>
              <a:ext uri="{FF2B5EF4-FFF2-40B4-BE49-F238E27FC236}">
                <a16:creationId xmlns:a16="http://schemas.microsoft.com/office/drawing/2014/main" id="{3C2EB05D-F723-84F1-8FA2-E02F3A255D6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146148" y="279789"/>
            <a:ext cx="1692000" cy="1692000"/>
          </a:xfrm>
          <a:prstGeom prst="rect">
            <a:avLst/>
          </a:prstGeom>
        </p:spPr>
      </p:pic>
      <p:pic>
        <p:nvPicPr>
          <p:cNvPr id="2050" name="Picture 2" descr="Figure showing the establishment and characterisation of human oesophageal epithelial explants.   (a) Schematic diagram illustrating the experimental workflow: oesophageal epithelium is isolated from human donors, plated, and forms a human epithelioid.   (b) Dot plot showing the ages of human donors, ranging from young to elderly.   (c) Bar chart showing high explant growth efficiency from two donors (93% and 90%).   (d) 3D confocal image of cultured epithelial explants stained for KRT4 (red), KRT6 (green), DAPI (blue), and ITGA6 (white), showing stratified epithelial structure.   (e) Confocal image showing dense epithelial cell layers with labelled markers (KRT4/KRT6/DAPI/ITGA6), indicating a well-formed epithelium. Scale bars are shown.">
            <a:extLst>
              <a:ext uri="{FF2B5EF4-FFF2-40B4-BE49-F238E27FC236}">
                <a16:creationId xmlns:a16="http://schemas.microsoft.com/office/drawing/2014/main" id="{A82B9729-6107-9552-9E82-9C7E352B5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6827" y="3035189"/>
            <a:ext cx="7405173" cy="3053670"/>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CC33B664-76DE-0396-E9C0-6E12227130A7}"/>
              </a:ext>
            </a:extLst>
          </p:cNvPr>
          <p:cNvSpPr txBox="1"/>
          <p:nvPr/>
        </p:nvSpPr>
        <p:spPr>
          <a:xfrm>
            <a:off x="5511086" y="6411105"/>
            <a:ext cx="4635062" cy="261610"/>
          </a:xfrm>
          <a:prstGeom prst="rect">
            <a:avLst/>
          </a:prstGeom>
          <a:noFill/>
        </p:spPr>
        <p:txBody>
          <a:bodyPr wrap="square">
            <a:spAutoFit/>
          </a:bodyPr>
          <a:lstStyle/>
          <a:p>
            <a:pPr lvl="0" fontAlgn="base">
              <a:spcAft>
                <a:spcPts val="1200"/>
              </a:spcAft>
            </a:pPr>
            <a:r>
              <a:rPr lang="en-GB" sz="1100" dirty="0">
                <a:latin typeface="Aptos" panose="020B0004020202020204" pitchFamily="34" charset="0"/>
                <a:ea typeface="Times New Roman" panose="02020603050405020304" pitchFamily="18" charset="0"/>
              </a:rPr>
              <a:t>Herms, A. </a:t>
            </a:r>
            <a:r>
              <a:rPr lang="en-GB" sz="1100" i="1" dirty="0">
                <a:latin typeface="Aptos" panose="020B0004020202020204" pitchFamily="34" charset="0"/>
                <a:ea typeface="Times New Roman" panose="02020603050405020304" pitchFamily="18" charset="0"/>
              </a:rPr>
              <a:t>et al. Nature Genetics</a:t>
            </a:r>
            <a:r>
              <a:rPr lang="en-GB" sz="1100" dirty="0">
                <a:latin typeface="Aptos" panose="020B0004020202020204" pitchFamily="34" charset="0"/>
                <a:ea typeface="Times New Roman" panose="02020603050405020304" pitchFamily="18" charset="0"/>
              </a:rPr>
              <a:t> </a:t>
            </a:r>
            <a:r>
              <a:rPr lang="en-GB" sz="1100" b="1" dirty="0">
                <a:latin typeface="Aptos" panose="020B0004020202020204" pitchFamily="34" charset="0"/>
                <a:ea typeface="Times New Roman" panose="02020603050405020304" pitchFamily="18" charset="0"/>
              </a:rPr>
              <a:t>56</a:t>
            </a:r>
            <a:r>
              <a:rPr lang="en-GB" sz="1100" dirty="0">
                <a:latin typeface="Aptos" panose="020B0004020202020204" pitchFamily="34" charset="0"/>
                <a:ea typeface="Times New Roman" panose="02020603050405020304" pitchFamily="18" charset="0"/>
              </a:rPr>
              <a:t>, 2158-2173 (2024) </a:t>
            </a:r>
            <a:endParaRPr lang="en-GB" sz="1100" dirty="0">
              <a:effectLst/>
              <a:latin typeface="Aptos" panose="020B0004020202020204" pitchFamily="34" charset="0"/>
              <a:ea typeface="Times New Roman" panose="02020603050405020304" pitchFamily="18" charset="0"/>
            </a:endParaRPr>
          </a:p>
        </p:txBody>
      </p:sp>
    </p:spTree>
    <p:extLst>
      <p:ext uri="{BB962C8B-B14F-4D97-AF65-F5344CB8AC3E}">
        <p14:creationId xmlns:p14="http://schemas.microsoft.com/office/powerpoint/2010/main" val="4066185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4C14F-BF7B-3A89-C393-16148F2B4093}"/>
              </a:ext>
            </a:extLst>
          </p:cNvPr>
          <p:cNvSpPr>
            <a:spLocks noGrp="1"/>
          </p:cNvSpPr>
          <p:nvPr>
            <p:ph type="title"/>
          </p:nvPr>
        </p:nvSpPr>
        <p:spPr>
          <a:xfrm>
            <a:off x="484552" y="365125"/>
            <a:ext cx="10067834" cy="1687513"/>
          </a:xfrm>
        </p:spPr>
        <p:txBody>
          <a:bodyPr>
            <a:normAutofit/>
          </a:bodyPr>
          <a:lstStyle/>
          <a:p>
            <a:r>
              <a:rPr lang="en-GB" dirty="0"/>
              <a:t>Radiobiology at CLARA</a:t>
            </a:r>
          </a:p>
        </p:txBody>
      </p:sp>
      <p:sp>
        <p:nvSpPr>
          <p:cNvPr id="3" name="Content Placeholder 2">
            <a:extLst>
              <a:ext uri="{FF2B5EF4-FFF2-40B4-BE49-F238E27FC236}">
                <a16:creationId xmlns:a16="http://schemas.microsoft.com/office/drawing/2014/main" id="{FE148F94-7C86-F64F-053A-0B45669BD156}"/>
              </a:ext>
            </a:extLst>
          </p:cNvPr>
          <p:cNvSpPr>
            <a:spLocks noGrp="1"/>
          </p:cNvSpPr>
          <p:nvPr>
            <p:ph idx="1"/>
          </p:nvPr>
        </p:nvSpPr>
        <p:spPr>
          <a:xfrm>
            <a:off x="6148519" y="2576512"/>
            <a:ext cx="5793827" cy="4181639"/>
          </a:xfrm>
        </p:spPr>
        <p:txBody>
          <a:bodyPr>
            <a:normAutofit fontScale="85000" lnSpcReduction="10000"/>
          </a:bodyPr>
          <a:lstStyle/>
          <a:p>
            <a:r>
              <a:rPr lang="en-GB" dirty="0"/>
              <a:t>Multidisciplinary approach:</a:t>
            </a:r>
          </a:p>
          <a:p>
            <a:pPr marL="571500" lvl="1" indent="-342900">
              <a:buFont typeface="Arial" panose="020B0604020202020204" pitchFamily="34" charset="0"/>
              <a:buChar char="•"/>
            </a:pPr>
            <a:r>
              <a:rPr lang="en-GB" dirty="0"/>
              <a:t>Expertise in accelerator physics will inform research into machine design</a:t>
            </a:r>
          </a:p>
          <a:p>
            <a:pPr marL="571500" lvl="1" indent="-342900">
              <a:buFont typeface="Arial" panose="020B0604020202020204" pitchFamily="34" charset="0"/>
              <a:buChar char="•"/>
            </a:pPr>
            <a:r>
              <a:rPr lang="en-GB" dirty="0"/>
              <a:t>Collaboration with PRECISE will inform patient-focused research – dosimetry, treatment planning, radiobiology</a:t>
            </a:r>
          </a:p>
          <a:p>
            <a:pPr marL="571500" lvl="1" indent="-342900">
              <a:buFont typeface="Arial" panose="020B0604020202020204" pitchFamily="34" charset="0"/>
              <a:buChar char="•"/>
            </a:pPr>
            <a:endParaRPr lang="en-GB" dirty="0"/>
          </a:p>
          <a:p>
            <a:r>
              <a:rPr lang="en-GB" dirty="0"/>
              <a:t>Short-term aim – set up a biological lab workspace for cell work. Will allow increasingly complex radiobiology</a:t>
            </a:r>
          </a:p>
          <a:p>
            <a:endParaRPr lang="en-GB" dirty="0"/>
          </a:p>
          <a:p>
            <a:r>
              <a:rPr lang="en-GB" dirty="0"/>
              <a:t>Long-term aim – establish CLARA as a European/global centre for VHEE-FLASH radiotherapy research</a:t>
            </a:r>
          </a:p>
          <a:p>
            <a:endParaRPr lang="en-GB" dirty="0"/>
          </a:p>
        </p:txBody>
      </p:sp>
      <p:pic>
        <p:nvPicPr>
          <p:cNvPr id="7" name="Picture 6" descr="A room with white cabinets and white appliances&#10;&#10;Description automatically generated">
            <a:extLst>
              <a:ext uri="{FF2B5EF4-FFF2-40B4-BE49-F238E27FC236}">
                <a16:creationId xmlns:a16="http://schemas.microsoft.com/office/drawing/2014/main" id="{8ADE8864-F972-98E1-1E0F-B28DF37504CE}"/>
              </a:ext>
            </a:extLst>
          </p:cNvPr>
          <p:cNvPicPr>
            <a:picLocks noChangeAspect="1"/>
          </p:cNvPicPr>
          <p:nvPr/>
        </p:nvPicPr>
        <p:blipFill>
          <a:blip r:embed="rId2"/>
          <a:srcRect l="13374" t="31361" r="19338"/>
          <a:stretch/>
        </p:blipFill>
        <p:spPr>
          <a:xfrm>
            <a:off x="484552" y="2576512"/>
            <a:ext cx="5229973" cy="4001155"/>
          </a:xfrm>
          <a:prstGeom prst="rect">
            <a:avLst/>
          </a:prstGeom>
        </p:spPr>
      </p:pic>
      <p:sp>
        <p:nvSpPr>
          <p:cNvPr id="8" name="TextBox 7">
            <a:extLst>
              <a:ext uri="{FF2B5EF4-FFF2-40B4-BE49-F238E27FC236}">
                <a16:creationId xmlns:a16="http://schemas.microsoft.com/office/drawing/2014/main" id="{B4037069-66FF-8B0B-5225-67BB492FE98A}"/>
              </a:ext>
            </a:extLst>
          </p:cNvPr>
          <p:cNvSpPr txBox="1"/>
          <p:nvPr/>
        </p:nvSpPr>
        <p:spPr>
          <a:xfrm>
            <a:off x="651641" y="5055475"/>
            <a:ext cx="1882503" cy="369332"/>
          </a:xfrm>
          <a:prstGeom prst="rect">
            <a:avLst/>
          </a:prstGeom>
          <a:solidFill>
            <a:schemeClr val="tx2">
              <a:lumMod val="10000"/>
              <a:lumOff val="90000"/>
            </a:schemeClr>
          </a:solidFill>
          <a:ln w="28575">
            <a:solidFill>
              <a:schemeClr val="tx2"/>
            </a:solidFill>
          </a:ln>
        </p:spPr>
        <p:txBody>
          <a:bodyPr wrap="none" rtlCol="0">
            <a:spAutoFit/>
          </a:bodyPr>
          <a:lstStyle/>
          <a:p>
            <a:r>
              <a:rPr lang="en-GB" dirty="0"/>
              <a:t>Hypoxia cabinet</a:t>
            </a:r>
          </a:p>
        </p:txBody>
      </p:sp>
      <p:sp>
        <p:nvSpPr>
          <p:cNvPr id="9" name="TextBox 8">
            <a:extLst>
              <a:ext uri="{FF2B5EF4-FFF2-40B4-BE49-F238E27FC236}">
                <a16:creationId xmlns:a16="http://schemas.microsoft.com/office/drawing/2014/main" id="{5E2D8768-7995-DB83-9604-5D2C9D975B91}"/>
              </a:ext>
            </a:extLst>
          </p:cNvPr>
          <p:cNvSpPr txBox="1"/>
          <p:nvPr/>
        </p:nvSpPr>
        <p:spPr>
          <a:xfrm>
            <a:off x="1329558" y="2864069"/>
            <a:ext cx="1700850" cy="369332"/>
          </a:xfrm>
          <a:prstGeom prst="rect">
            <a:avLst/>
          </a:prstGeom>
          <a:solidFill>
            <a:schemeClr val="tx2">
              <a:lumMod val="10000"/>
              <a:lumOff val="90000"/>
            </a:schemeClr>
          </a:solidFill>
          <a:ln w="28575">
            <a:solidFill>
              <a:schemeClr val="tx2"/>
            </a:solidFill>
          </a:ln>
        </p:spPr>
        <p:txBody>
          <a:bodyPr wrap="none" rtlCol="0">
            <a:spAutoFit/>
          </a:bodyPr>
          <a:lstStyle/>
          <a:p>
            <a:r>
              <a:rPr lang="en-GB" dirty="0"/>
              <a:t>CO</a:t>
            </a:r>
            <a:r>
              <a:rPr lang="en-GB" baseline="-25000" dirty="0"/>
              <a:t>2</a:t>
            </a:r>
            <a:r>
              <a:rPr lang="en-GB" dirty="0"/>
              <a:t> incubator</a:t>
            </a:r>
          </a:p>
        </p:txBody>
      </p:sp>
      <p:sp>
        <p:nvSpPr>
          <p:cNvPr id="10" name="TextBox 9">
            <a:extLst>
              <a:ext uri="{FF2B5EF4-FFF2-40B4-BE49-F238E27FC236}">
                <a16:creationId xmlns:a16="http://schemas.microsoft.com/office/drawing/2014/main" id="{F19C94CB-1F4C-9D25-EB37-B5B489853BCF}"/>
              </a:ext>
            </a:extLst>
          </p:cNvPr>
          <p:cNvSpPr txBox="1"/>
          <p:nvPr/>
        </p:nvSpPr>
        <p:spPr>
          <a:xfrm>
            <a:off x="3817618" y="2910235"/>
            <a:ext cx="1700851" cy="646331"/>
          </a:xfrm>
          <a:prstGeom prst="rect">
            <a:avLst/>
          </a:prstGeom>
          <a:solidFill>
            <a:schemeClr val="tx2">
              <a:lumMod val="10000"/>
              <a:lumOff val="90000"/>
            </a:schemeClr>
          </a:solidFill>
          <a:ln w="28575">
            <a:solidFill>
              <a:schemeClr val="tx2"/>
            </a:solidFill>
          </a:ln>
        </p:spPr>
        <p:txBody>
          <a:bodyPr wrap="square" rtlCol="0">
            <a:spAutoFit/>
          </a:bodyPr>
          <a:lstStyle/>
          <a:p>
            <a:r>
              <a:rPr lang="en-GB" dirty="0"/>
              <a:t>Tissue culture hood</a:t>
            </a:r>
          </a:p>
        </p:txBody>
      </p:sp>
      <p:cxnSp>
        <p:nvCxnSpPr>
          <p:cNvPr id="12" name="Straight Arrow Connector 11">
            <a:extLst>
              <a:ext uri="{FF2B5EF4-FFF2-40B4-BE49-F238E27FC236}">
                <a16:creationId xmlns:a16="http://schemas.microsoft.com/office/drawing/2014/main" id="{CCCCF0BA-3F87-FFD4-D187-E26BF479F32E}"/>
              </a:ext>
            </a:extLst>
          </p:cNvPr>
          <p:cNvCxnSpPr>
            <a:stCxn id="10" idx="2"/>
          </p:cNvCxnSpPr>
          <p:nvPr/>
        </p:nvCxnSpPr>
        <p:spPr>
          <a:xfrm flipH="1">
            <a:off x="3741683" y="3556566"/>
            <a:ext cx="926361" cy="227158"/>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3982BAB-6780-26B0-38D4-FF4B732348ED}"/>
              </a:ext>
            </a:extLst>
          </p:cNvPr>
          <p:cNvCxnSpPr>
            <a:cxnSpLocks/>
            <a:stCxn id="9" idx="3"/>
          </p:cNvCxnSpPr>
          <p:nvPr/>
        </p:nvCxnSpPr>
        <p:spPr>
          <a:xfrm>
            <a:off x="3030408" y="3048735"/>
            <a:ext cx="433994" cy="575865"/>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226632A-F834-A587-1EE9-4827094F40D7}"/>
              </a:ext>
            </a:extLst>
          </p:cNvPr>
          <p:cNvCxnSpPr>
            <a:cxnSpLocks/>
            <a:stCxn id="8" idx="0"/>
          </p:cNvCxnSpPr>
          <p:nvPr/>
        </p:nvCxnSpPr>
        <p:spPr>
          <a:xfrm flipV="1">
            <a:off x="1592893" y="4345858"/>
            <a:ext cx="99273" cy="709617"/>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pic>
        <p:nvPicPr>
          <p:cNvPr id="4" name="Graphic 3" descr="Atom with solid fill">
            <a:extLst>
              <a:ext uri="{FF2B5EF4-FFF2-40B4-BE49-F238E27FC236}">
                <a16:creationId xmlns:a16="http://schemas.microsoft.com/office/drawing/2014/main" id="{12E55CF3-DB45-C104-88A9-320AD98781F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015448" y="360638"/>
            <a:ext cx="1692000" cy="1692000"/>
          </a:xfrm>
          <a:prstGeom prst="rect">
            <a:avLst/>
          </a:prstGeom>
        </p:spPr>
      </p:pic>
    </p:spTree>
    <p:extLst>
      <p:ext uri="{BB962C8B-B14F-4D97-AF65-F5344CB8AC3E}">
        <p14:creationId xmlns:p14="http://schemas.microsoft.com/office/powerpoint/2010/main" val="4197277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5972B-1A6F-969A-EBC4-6F21365244A6}"/>
              </a:ext>
            </a:extLst>
          </p:cNvPr>
          <p:cNvSpPr>
            <a:spLocks noGrp="1"/>
          </p:cNvSpPr>
          <p:nvPr>
            <p:ph type="title"/>
          </p:nvPr>
        </p:nvSpPr>
        <p:spPr/>
        <p:txBody>
          <a:bodyPr/>
          <a:lstStyle/>
          <a:p>
            <a:r>
              <a:rPr lang="en-GB" dirty="0"/>
              <a:t>Conclusions</a:t>
            </a:r>
          </a:p>
        </p:txBody>
      </p:sp>
      <p:sp>
        <p:nvSpPr>
          <p:cNvPr id="9" name="TextBox 8">
            <a:extLst>
              <a:ext uri="{FF2B5EF4-FFF2-40B4-BE49-F238E27FC236}">
                <a16:creationId xmlns:a16="http://schemas.microsoft.com/office/drawing/2014/main" id="{69B26F5E-A279-486F-62AC-000981DDCEDD}"/>
              </a:ext>
            </a:extLst>
          </p:cNvPr>
          <p:cNvSpPr txBox="1"/>
          <p:nvPr/>
        </p:nvSpPr>
        <p:spPr>
          <a:xfrm>
            <a:off x="661375" y="2676446"/>
            <a:ext cx="10869249" cy="3816429"/>
          </a:xfrm>
          <a:prstGeom prst="rect">
            <a:avLst/>
          </a:prstGeom>
          <a:noFill/>
        </p:spPr>
        <p:txBody>
          <a:bodyPr wrap="square">
            <a:spAutoFit/>
          </a:bodyPr>
          <a:lstStyle/>
          <a:p>
            <a:pPr marL="342900" indent="-342900">
              <a:buFont typeface="Arial" panose="020B0604020202020204" pitchFamily="34" charset="0"/>
              <a:buChar char="•"/>
            </a:pPr>
            <a:r>
              <a:rPr lang="en-GB" sz="2200" dirty="0">
                <a:solidFill>
                  <a:srgbClr val="2B4B46"/>
                </a:solidFill>
              </a:rPr>
              <a:t>VHEE and FLASH radiotherapy have the potential to revolutionise cancer treatment, particularly lung cancers</a:t>
            </a:r>
          </a:p>
          <a:p>
            <a:endParaRPr lang="en-GB" sz="2200" dirty="0">
              <a:solidFill>
                <a:srgbClr val="2B4B46"/>
              </a:solidFill>
            </a:endParaRPr>
          </a:p>
          <a:p>
            <a:pPr marL="285750" indent="-285750">
              <a:buFont typeface="Arial" panose="020B0604020202020204" pitchFamily="34" charset="0"/>
              <a:buChar char="•"/>
            </a:pPr>
            <a:r>
              <a:rPr lang="en-GB" sz="2200" dirty="0">
                <a:solidFill>
                  <a:srgbClr val="2B4B46"/>
                </a:solidFill>
              </a:rPr>
              <a:t>The CLARA beamline is ideal for research into VHEE-FLASH radiotherapy</a:t>
            </a:r>
          </a:p>
          <a:p>
            <a:pPr marL="285750" indent="-285750">
              <a:buFont typeface="Arial" panose="020B0604020202020204" pitchFamily="34" charset="0"/>
              <a:buChar char="•"/>
            </a:pPr>
            <a:endParaRPr lang="en-GB" sz="2200" dirty="0">
              <a:solidFill>
                <a:srgbClr val="2B4B46"/>
              </a:solidFill>
            </a:endParaRPr>
          </a:p>
          <a:p>
            <a:pPr marL="285750" indent="-285750">
              <a:buFont typeface="Arial" panose="020B0604020202020204" pitchFamily="34" charset="0"/>
              <a:buChar char="•"/>
            </a:pPr>
            <a:r>
              <a:rPr lang="en-GB" sz="2200" dirty="0">
                <a:solidFill>
                  <a:srgbClr val="2B4B46"/>
                </a:solidFill>
              </a:rPr>
              <a:t>Early studies have shown viability of CLARA beamline for VHEE-FLASH dosimetry and radiobiology</a:t>
            </a:r>
          </a:p>
          <a:p>
            <a:pPr marL="285750" indent="-285750">
              <a:buFont typeface="Arial" panose="020B0604020202020204" pitchFamily="34" charset="0"/>
              <a:buChar char="•"/>
            </a:pPr>
            <a:endParaRPr lang="en-GB" sz="2200" dirty="0">
              <a:solidFill>
                <a:srgbClr val="2B4B46"/>
              </a:solidFill>
            </a:endParaRPr>
          </a:p>
          <a:p>
            <a:pPr marL="285750" indent="-285750">
              <a:buFont typeface="Arial" panose="020B0604020202020204" pitchFamily="34" charset="0"/>
              <a:buChar char="•"/>
            </a:pPr>
            <a:r>
              <a:rPr lang="en-GB" sz="2200" dirty="0">
                <a:solidFill>
                  <a:srgbClr val="2B4B46"/>
                </a:solidFill>
              </a:rPr>
              <a:t>Expansion of biological laboratory facilities will allow for increasingly complex VHEE-FLASH experiments</a:t>
            </a:r>
          </a:p>
          <a:p>
            <a:pPr marL="285750" indent="-285750">
              <a:buFont typeface="Arial" panose="020B0604020202020204" pitchFamily="34" charset="0"/>
              <a:buChar char="•"/>
            </a:pPr>
            <a:endParaRPr lang="en-GB" sz="2200" dirty="0">
              <a:solidFill>
                <a:srgbClr val="2B4B46"/>
              </a:solidFill>
            </a:endParaRPr>
          </a:p>
        </p:txBody>
      </p:sp>
      <p:pic>
        <p:nvPicPr>
          <p:cNvPr id="3" name="Graphic 2" descr="Atom with solid fill">
            <a:extLst>
              <a:ext uri="{FF2B5EF4-FFF2-40B4-BE49-F238E27FC236}">
                <a16:creationId xmlns:a16="http://schemas.microsoft.com/office/drawing/2014/main" id="{2D2BBB29-7A67-3DAE-8724-96A91EBEF08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15448" y="360638"/>
            <a:ext cx="1692000" cy="1692000"/>
          </a:xfrm>
          <a:prstGeom prst="rect">
            <a:avLst/>
          </a:prstGeom>
        </p:spPr>
      </p:pic>
    </p:spTree>
    <p:extLst>
      <p:ext uri="{BB962C8B-B14F-4D97-AF65-F5344CB8AC3E}">
        <p14:creationId xmlns:p14="http://schemas.microsoft.com/office/powerpoint/2010/main" val="37814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5F62C-0346-9E2A-8662-386B137947E3}"/>
              </a:ext>
            </a:extLst>
          </p:cNvPr>
          <p:cNvSpPr>
            <a:spLocks noGrp="1"/>
          </p:cNvSpPr>
          <p:nvPr>
            <p:ph type="title"/>
          </p:nvPr>
        </p:nvSpPr>
        <p:spPr/>
        <p:txBody>
          <a:bodyPr/>
          <a:lstStyle/>
          <a:p>
            <a:r>
              <a:rPr lang="en-GB" dirty="0"/>
              <a:t>Acknowledgements</a:t>
            </a:r>
          </a:p>
        </p:txBody>
      </p:sp>
      <p:pic>
        <p:nvPicPr>
          <p:cNvPr id="4" name="Picture 3">
            <a:extLst>
              <a:ext uri="{FF2B5EF4-FFF2-40B4-BE49-F238E27FC236}">
                <a16:creationId xmlns:a16="http://schemas.microsoft.com/office/drawing/2014/main" id="{BFA5ADE4-66AF-7439-2FA1-263DF17214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7673" y="2480963"/>
            <a:ext cx="1911503" cy="1080000"/>
          </a:xfrm>
          <a:prstGeom prst="rect">
            <a:avLst/>
          </a:prstGeom>
        </p:spPr>
      </p:pic>
      <p:pic>
        <p:nvPicPr>
          <p:cNvPr id="5" name="Picture 2" descr="The Christie Logo">
            <a:extLst>
              <a:ext uri="{FF2B5EF4-FFF2-40B4-BE49-F238E27FC236}">
                <a16:creationId xmlns:a16="http://schemas.microsoft.com/office/drawing/2014/main" id="{03B0779B-4299-B338-B498-CFA9D981CB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4326" y="2480963"/>
            <a:ext cx="2183226" cy="1080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2A7D934-9774-4566-6F78-01B42880EFF4}"/>
              </a:ext>
            </a:extLst>
          </p:cNvPr>
          <p:cNvSpPr txBox="1"/>
          <p:nvPr/>
        </p:nvSpPr>
        <p:spPr>
          <a:xfrm>
            <a:off x="2074738" y="3989288"/>
            <a:ext cx="3210879" cy="2348656"/>
          </a:xfrm>
          <a:prstGeom prst="rect">
            <a:avLst/>
          </a:prstGeom>
          <a:noFill/>
        </p:spPr>
        <p:txBody>
          <a:bodyPr wrap="none" rtlCol="0">
            <a:spAutoFit/>
          </a:bodyPr>
          <a:lstStyle/>
          <a:p>
            <a:pPr>
              <a:lnSpc>
                <a:spcPct val="150000"/>
              </a:lnSpc>
            </a:pPr>
            <a:r>
              <a:rPr lang="en-GB" sz="2000" b="1" dirty="0"/>
              <a:t>Roger M Jones</a:t>
            </a:r>
          </a:p>
          <a:p>
            <a:pPr>
              <a:lnSpc>
                <a:spcPct val="150000"/>
              </a:lnSpc>
            </a:pPr>
            <a:r>
              <a:rPr lang="en-GB" sz="2000" b="1" dirty="0"/>
              <a:t>Deepa </a:t>
            </a:r>
            <a:r>
              <a:rPr lang="en-GB" sz="2000" b="1" dirty="0" err="1"/>
              <a:t>Angal</a:t>
            </a:r>
            <a:r>
              <a:rPr lang="en-GB" sz="2000" b="1" dirty="0"/>
              <a:t>-Kalinin</a:t>
            </a:r>
          </a:p>
          <a:p>
            <a:pPr>
              <a:lnSpc>
                <a:spcPct val="150000"/>
              </a:lnSpc>
            </a:pPr>
            <a:r>
              <a:rPr lang="en-GB" sz="2000" b="1" dirty="0"/>
              <a:t>James Jones</a:t>
            </a:r>
          </a:p>
          <a:p>
            <a:pPr>
              <a:lnSpc>
                <a:spcPct val="150000"/>
              </a:lnSpc>
            </a:pPr>
            <a:r>
              <a:rPr lang="en-GB" sz="2000" b="1" dirty="0"/>
              <a:t>Stewart </a:t>
            </a:r>
            <a:r>
              <a:rPr lang="en-GB" sz="2000" b="1" dirty="0" err="1"/>
              <a:t>Boogert</a:t>
            </a:r>
            <a:endParaRPr lang="en-GB" sz="2000" b="1" dirty="0"/>
          </a:p>
          <a:p>
            <a:pPr>
              <a:lnSpc>
                <a:spcPct val="150000"/>
              </a:lnSpc>
            </a:pPr>
            <a:r>
              <a:rPr lang="en-GB" sz="2000" b="1" dirty="0"/>
              <a:t>CLARA Operations Team</a:t>
            </a:r>
          </a:p>
        </p:txBody>
      </p:sp>
      <p:sp>
        <p:nvSpPr>
          <p:cNvPr id="8" name="TextBox 7">
            <a:extLst>
              <a:ext uri="{FF2B5EF4-FFF2-40B4-BE49-F238E27FC236}">
                <a16:creationId xmlns:a16="http://schemas.microsoft.com/office/drawing/2014/main" id="{2D86B003-0101-00B6-BA2C-BA1B1A00C972}"/>
              </a:ext>
            </a:extLst>
          </p:cNvPr>
          <p:cNvSpPr txBox="1"/>
          <p:nvPr/>
        </p:nvSpPr>
        <p:spPr>
          <a:xfrm>
            <a:off x="8025885" y="3989288"/>
            <a:ext cx="2500108" cy="2348656"/>
          </a:xfrm>
          <a:prstGeom prst="rect">
            <a:avLst/>
          </a:prstGeom>
          <a:noFill/>
        </p:spPr>
        <p:txBody>
          <a:bodyPr wrap="none" rtlCol="0">
            <a:spAutoFit/>
          </a:bodyPr>
          <a:lstStyle/>
          <a:p>
            <a:pPr>
              <a:lnSpc>
                <a:spcPct val="150000"/>
              </a:lnSpc>
            </a:pPr>
            <a:r>
              <a:rPr lang="en-GB" sz="2000" b="1" dirty="0"/>
              <a:t>Michael Taylor</a:t>
            </a:r>
          </a:p>
          <a:p>
            <a:pPr>
              <a:lnSpc>
                <a:spcPct val="150000"/>
              </a:lnSpc>
            </a:pPr>
            <a:r>
              <a:rPr lang="en-GB" sz="2000" b="1" dirty="0"/>
              <a:t>Nicholas Henthorn</a:t>
            </a:r>
          </a:p>
          <a:p>
            <a:pPr>
              <a:lnSpc>
                <a:spcPct val="150000"/>
              </a:lnSpc>
            </a:pPr>
            <a:r>
              <a:rPr lang="en-GB" sz="2000" b="1" dirty="0"/>
              <a:t>Amy Chadwick</a:t>
            </a:r>
          </a:p>
          <a:p>
            <a:pPr>
              <a:lnSpc>
                <a:spcPct val="150000"/>
              </a:lnSpc>
            </a:pPr>
            <a:r>
              <a:rPr lang="en-GB" sz="2000" b="1" dirty="0"/>
              <a:t>Emma Baglin</a:t>
            </a:r>
          </a:p>
          <a:p>
            <a:pPr>
              <a:lnSpc>
                <a:spcPct val="150000"/>
              </a:lnSpc>
            </a:pPr>
            <a:r>
              <a:rPr lang="en-GB" sz="2000" b="1" dirty="0"/>
              <a:t>Adam Aitkenhead</a:t>
            </a:r>
          </a:p>
        </p:txBody>
      </p:sp>
      <p:pic>
        <p:nvPicPr>
          <p:cNvPr id="10" name="Picture 9">
            <a:extLst>
              <a:ext uri="{FF2B5EF4-FFF2-40B4-BE49-F238E27FC236}">
                <a16:creationId xmlns:a16="http://schemas.microsoft.com/office/drawing/2014/main" id="{7C23927C-C347-3049-5A2D-90AEDE326325}"/>
              </a:ext>
            </a:extLst>
          </p:cNvPr>
          <p:cNvPicPr>
            <a:picLocks noChangeAspect="1"/>
          </p:cNvPicPr>
          <p:nvPr/>
        </p:nvPicPr>
        <p:blipFill>
          <a:blip r:embed="rId4"/>
          <a:stretch>
            <a:fillRect/>
          </a:stretch>
        </p:blipFill>
        <p:spPr>
          <a:xfrm>
            <a:off x="194763" y="2480963"/>
            <a:ext cx="2552727" cy="1080000"/>
          </a:xfrm>
          <a:prstGeom prst="rect">
            <a:avLst/>
          </a:prstGeom>
        </p:spPr>
      </p:pic>
    </p:spTree>
    <p:extLst>
      <p:ext uri="{BB962C8B-B14F-4D97-AF65-F5344CB8AC3E}">
        <p14:creationId xmlns:p14="http://schemas.microsoft.com/office/powerpoint/2010/main" val="974175451"/>
      </p:ext>
    </p:extLst>
  </p:cSld>
  <p:clrMapOvr>
    <a:masterClrMapping/>
  </p:clrMapOvr>
</p:sld>
</file>

<file path=ppt/theme/theme1.xml><?xml version="1.0" encoding="utf-8"?>
<a:theme xmlns:a="http://schemas.openxmlformats.org/drawingml/2006/main" name="Matrix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emplate/>
  <TotalTime>34316</TotalTime>
  <Words>991</Words>
  <Application>Microsoft Macintosh PowerPoint</Application>
  <PresentationFormat>Widescreen</PresentationFormat>
  <Paragraphs>178</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Avenir Next LT Pro</vt:lpstr>
      <vt:lpstr>Bahnschrift</vt:lpstr>
      <vt:lpstr>Cambria Math</vt:lpstr>
      <vt:lpstr>MatrixVTI</vt:lpstr>
      <vt:lpstr>First VHEE-FLASH Dosimetry and Radiobiology Studies at CLARA</vt:lpstr>
      <vt:lpstr>Novel Radiotherapy - VHEE</vt:lpstr>
      <vt:lpstr>Novel Radiotherapy - FLASH</vt:lpstr>
      <vt:lpstr>Novel Radiotherapy – VHEE-FLASH</vt:lpstr>
      <vt:lpstr>VHEE-FLASH in Europe</vt:lpstr>
      <vt:lpstr>VHEE-FLASH at CLARA</vt:lpstr>
      <vt:lpstr>VHEE-FLASH at CLARA</vt:lpstr>
      <vt:lpstr>First Studies - Beam Characterisation</vt:lpstr>
      <vt:lpstr>First Studies – Beam Characterisation</vt:lpstr>
      <vt:lpstr>First Studies – Cell Survival</vt:lpstr>
      <vt:lpstr>First Studies – Cell Survival</vt:lpstr>
      <vt:lpstr>First Studies – Cell Survival</vt:lpstr>
      <vt:lpstr>Moving Forward – Beam Characterisation and Focusing</vt:lpstr>
      <vt:lpstr>Moving Forward – Healthy Tissue and Tumour Response</vt:lpstr>
      <vt:lpstr>Radiobiology at CLARA</vt:lpstr>
      <vt:lpstr>Conclusions</vt:lpstr>
      <vt:lpstr>Acknowledgements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VHEE Radiotherapy: Particle Physics, Medicine and Everything Inbetween</dc:title>
  <dc:creator>Kristina Small</dc:creator>
  <cp:lastModifiedBy>Kristina Small</cp:lastModifiedBy>
  <cp:revision>24</cp:revision>
  <dcterms:created xsi:type="dcterms:W3CDTF">2024-06-24T13:33:42Z</dcterms:created>
  <dcterms:modified xsi:type="dcterms:W3CDTF">2026-07-01T09:32:12Z</dcterms:modified>
</cp:coreProperties>
</file>