
<file path=[Content_Types].xml><?xml version="1.0" encoding="utf-8"?>
<Types xmlns="http://schemas.openxmlformats.org/package/2006/content-types"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4.xml" ContentType="application/vnd.openxmlformats-officedocument.theme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  <p:sldMasterId id="2147483658" r:id="rId2"/>
    <p:sldMasterId id="2147483648" r:id="rId3"/>
    <p:sldMasterId id="2147483655" r:id="rId4"/>
    <p:sldMasterId id="2147483664" r:id="rId5"/>
  </p:sldMasterIdLst>
  <p:notesMasterIdLst>
    <p:notesMasterId r:id="rId38"/>
  </p:notesMasterIdLst>
  <p:handoutMasterIdLst>
    <p:handoutMasterId r:id="rId39"/>
  </p:handoutMasterIdLst>
  <p:sldIdLst>
    <p:sldId id="261" r:id="rId6"/>
    <p:sldId id="265" r:id="rId7"/>
    <p:sldId id="268" r:id="rId8"/>
    <p:sldId id="293" r:id="rId9"/>
    <p:sldId id="295" r:id="rId10"/>
    <p:sldId id="294" r:id="rId11"/>
    <p:sldId id="289" r:id="rId12"/>
    <p:sldId id="287" r:id="rId13"/>
    <p:sldId id="312" r:id="rId14"/>
    <p:sldId id="317" r:id="rId15"/>
    <p:sldId id="272" r:id="rId16"/>
    <p:sldId id="273" r:id="rId17"/>
    <p:sldId id="274" r:id="rId18"/>
    <p:sldId id="276" r:id="rId19"/>
    <p:sldId id="315" r:id="rId20"/>
    <p:sldId id="275" r:id="rId21"/>
    <p:sldId id="300" r:id="rId22"/>
    <p:sldId id="313" r:id="rId23"/>
    <p:sldId id="309" r:id="rId24"/>
    <p:sldId id="306" r:id="rId25"/>
    <p:sldId id="278" r:id="rId26"/>
    <p:sldId id="308" r:id="rId27"/>
    <p:sldId id="311" r:id="rId28"/>
    <p:sldId id="316" r:id="rId29"/>
    <p:sldId id="280" r:id="rId30"/>
    <p:sldId id="302" r:id="rId31"/>
    <p:sldId id="281" r:id="rId32"/>
    <p:sldId id="282" r:id="rId33"/>
    <p:sldId id="283" r:id="rId34"/>
    <p:sldId id="298" r:id="rId35"/>
    <p:sldId id="271" r:id="rId36"/>
    <p:sldId id="297" r:id="rId37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 and Outline" id="{51479536-34D4-4777-AD18-E9D7F385D554}">
          <p14:sldIdLst>
            <p14:sldId id="261"/>
            <p14:sldId id="265"/>
          </p14:sldIdLst>
        </p14:section>
        <p14:section name="CLARA Overview" id="{337C3732-6986-4FFA-9B91-FBBD114D0D12}">
          <p14:sldIdLst>
            <p14:sldId id="268"/>
            <p14:sldId id="293"/>
            <p14:sldId id="295"/>
            <p14:sldId id="294"/>
            <p14:sldId id="289"/>
            <p14:sldId id="287"/>
            <p14:sldId id="312"/>
          </p14:sldIdLst>
        </p14:section>
        <p14:section name="Commissioning Highlights" id="{0E597DB8-26FC-4218-9AA5-859171A96BD9}">
          <p14:sldIdLst>
            <p14:sldId id="317"/>
            <p14:sldId id="272"/>
            <p14:sldId id="273"/>
            <p14:sldId id="274"/>
            <p14:sldId id="276"/>
            <p14:sldId id="315"/>
            <p14:sldId id="275"/>
            <p14:sldId id="300"/>
            <p14:sldId id="313"/>
            <p14:sldId id="309"/>
            <p14:sldId id="306"/>
          </p14:sldIdLst>
        </p14:section>
        <p14:section name="User Experiments" id="{7ACD6E6E-A014-4F3E-BF6A-8EAB7B5A2069}">
          <p14:sldIdLst>
            <p14:sldId id="278"/>
            <p14:sldId id="308"/>
            <p14:sldId id="311"/>
            <p14:sldId id="316"/>
            <p14:sldId id="280"/>
            <p14:sldId id="302"/>
            <p14:sldId id="281"/>
            <p14:sldId id="282"/>
            <p14:sldId id="283"/>
            <p14:sldId id="298"/>
          </p14:sldIdLst>
        </p14:section>
        <p14:section name="Conclusions" id="{FA80800A-760E-4D94-971A-7D1148C1488D}">
          <p14:sldIdLst>
            <p14:sldId id="271"/>
            <p14:sldId id="29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C1DFE2C-E829-AF14-C3BD-36B980C0822D}" name="Johnson, Mark (STFC,DL,AST)" initials="MJ" userId="S::mark.johnson@stfc.ac.uk::641c2a7f-5b54-46b3-85cb-a679c0bad0ca" providerId="AD"/>
  <p188:author id="{A2FA4443-B776-6AFE-A21A-3F66F9D34440}" name="Angal-Kalinin, Deepa (STFC,DL,AST)" initials="AD" userId="S::deepa.angal-kalinin@stfc.ac.uk::c042ba6a-0a3e-48bf-9c18-fd031f915517" providerId="AD"/>
  <p188:author id="{C63C0099-7E21-DE83-9054-27908FCB6E45}" name="Pacey, Thomas (STFC,DL,AST)" initials="PT" userId="S::thomas.pacey@stfc.ac.uk::75be1923-886e-4547-ad2a-d227bac2f85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5DF8"/>
    <a:srgbClr val="FEFBF9"/>
    <a:srgbClr val="E97132"/>
    <a:srgbClr val="FEF8F5"/>
    <a:srgbClr val="B17A1C"/>
    <a:srgbClr val="C18733"/>
    <a:srgbClr val="C38E3E"/>
    <a:srgbClr val="BA843E"/>
    <a:srgbClr val="003088"/>
    <a:srgbClr val="2E2D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138AA3-4FDB-489F-822A-226F082B24DA}" v="3" dt="2026-06-29T09:32:33.4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07" autoAdjust="0"/>
    <p:restoredTop sz="89346" autoAdjust="0"/>
  </p:normalViewPr>
  <p:slideViewPr>
    <p:cSldViewPr snapToGrid="0">
      <p:cViewPr varScale="1">
        <p:scale>
          <a:sx n="111" d="100"/>
          <a:sy n="111" d="100"/>
        </p:scale>
        <p:origin x="660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theme" Target="theme/theme1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presProps" Target="presProps.xml"/><Relationship Id="rId45" Type="http://schemas.microsoft.com/office/2015/10/relationships/revisionInfo" Target="revisionInfo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microsoft.com/office/2016/11/relationships/changesInfo" Target="changesInfos/changesInfo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tableStyles" Target="tableStyles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notesMaster" Target="notesMasters/notesMaster1.xml"/><Relationship Id="rId46" Type="http://schemas.microsoft.com/office/2018/10/relationships/authors" Target="authors.xml"/><Relationship Id="rId20" Type="http://schemas.openxmlformats.org/officeDocument/2006/relationships/slide" Target="slides/slide15.xml"/><Relationship Id="rId41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son, Mark (STFC,DL,AST)" userId="641c2a7f-5b54-46b3-85cb-a679c0bad0ca" providerId="ADAL" clId="{3ADE73B7-E1E8-4CC6-B359-AF012463179C}"/>
    <pc:docChg chg="custSel modSld">
      <pc:chgData name="Johnson, Mark (STFC,DL,AST)" userId="641c2a7f-5b54-46b3-85cb-a679c0bad0ca" providerId="ADAL" clId="{3ADE73B7-E1E8-4CC6-B359-AF012463179C}" dt="2026-06-29T09:33:28.322" v="22" actId="20577"/>
      <pc:docMkLst>
        <pc:docMk/>
      </pc:docMkLst>
      <pc:sldChg chg="modSp mod">
        <pc:chgData name="Johnson, Mark (STFC,DL,AST)" userId="641c2a7f-5b54-46b3-85cb-a679c0bad0ca" providerId="ADAL" clId="{3ADE73B7-E1E8-4CC6-B359-AF012463179C}" dt="2026-06-29T09:32:16.063" v="4" actId="20577"/>
        <pc:sldMkLst>
          <pc:docMk/>
          <pc:sldMk cId="919494799" sldId="265"/>
        </pc:sldMkLst>
        <pc:spChg chg="mod">
          <ac:chgData name="Johnson, Mark (STFC,DL,AST)" userId="641c2a7f-5b54-46b3-85cb-a679c0bad0ca" providerId="ADAL" clId="{3ADE73B7-E1E8-4CC6-B359-AF012463179C}" dt="2026-06-29T09:32:16.063" v="4" actId="20577"/>
          <ac:spMkLst>
            <pc:docMk/>
            <pc:sldMk cId="919494799" sldId="265"/>
            <ac:spMk id="4" creationId="{D1C5072C-8997-CD82-C69C-ADE807DC62BC}"/>
          </ac:spMkLst>
        </pc:spChg>
      </pc:sldChg>
      <pc:sldChg chg="modSp mod">
        <pc:chgData name="Johnson, Mark (STFC,DL,AST)" userId="641c2a7f-5b54-46b3-85cb-a679c0bad0ca" providerId="ADAL" clId="{3ADE73B7-E1E8-4CC6-B359-AF012463179C}" dt="2026-06-29T09:33:28.322" v="22" actId="20577"/>
        <pc:sldMkLst>
          <pc:docMk/>
          <pc:sldMk cId="4114520675" sldId="271"/>
        </pc:sldMkLst>
        <pc:spChg chg="mod">
          <ac:chgData name="Johnson, Mark (STFC,DL,AST)" userId="641c2a7f-5b54-46b3-85cb-a679c0bad0ca" providerId="ADAL" clId="{3ADE73B7-E1E8-4CC6-B359-AF012463179C}" dt="2026-06-29T09:33:28.322" v="22" actId="20577"/>
          <ac:spMkLst>
            <pc:docMk/>
            <pc:sldMk cId="4114520675" sldId="271"/>
            <ac:spMk id="15" creationId="{261FA199-A0FD-6D31-0373-4992CDD7FA9F}"/>
          </ac:spMkLst>
        </pc:spChg>
      </pc:sldChg>
      <pc:sldChg chg="modSp">
        <pc:chgData name="Johnson, Mark (STFC,DL,AST)" userId="641c2a7f-5b54-46b3-85cb-a679c0bad0ca" providerId="ADAL" clId="{3ADE73B7-E1E8-4CC6-B359-AF012463179C}" dt="2026-06-29T09:32:33.473" v="6"/>
        <pc:sldMkLst>
          <pc:docMk/>
          <pc:sldMk cId="2814918033" sldId="282"/>
        </pc:sldMkLst>
        <pc:picChg chg="mod">
          <ac:chgData name="Johnson, Mark (STFC,DL,AST)" userId="641c2a7f-5b54-46b3-85cb-a679c0bad0ca" providerId="ADAL" clId="{3ADE73B7-E1E8-4CC6-B359-AF012463179C}" dt="2026-06-29T09:32:33.473" v="6"/>
          <ac:picMkLst>
            <pc:docMk/>
            <pc:sldMk cId="2814918033" sldId="282"/>
            <ac:picMk id="2" creationId="{0BB18235-9498-E4D6-4EDA-5280E0C9A0A0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9114AAA-6BA9-EFF6-5A17-0B5C4CB46F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813C76-45B2-4723-FD83-5EDDA6CE515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EF6629-4515-4809-A8E1-21D078753FB0}" type="datetimeFigureOut">
              <a:rPr lang="en-GB" smtClean="0"/>
              <a:t>29/06/2026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672749-CC78-A6F4-F43E-C04737A4BE5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A644E7-488D-A1DA-8C08-60481596EA4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2203F7-8830-4C81-8083-7FAC097B23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6557019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3127" userDrawn="1">
          <p15:clr>
            <a:srgbClr val="F26B43"/>
          </p15:clr>
        </p15:guide>
        <p15:guide id="2" pos="2141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96BCBB-0F33-4B8D-91CA-DE339646112F}" type="datetimeFigureOut">
              <a:rPr lang="en-GB" smtClean="0"/>
              <a:t>29/06/2026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5C9707-FDC8-4766-B836-E203739A0B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0872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5C9707-FDC8-4766-B836-E203739A0B0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59935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5054EE-EDD0-0115-751E-43158F5F26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BC13361-3C0D-866A-F744-C898C17E9C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4BCA6CC-95D0-2A5B-E734-AE253EDDCB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841365-7687-C9B4-1684-6552A7A46F2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5C9707-FDC8-4766-B836-E203739A0B0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9891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5C9707-FDC8-4766-B836-E203739A0B0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2949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5C9707-FDC8-4766-B836-E203739A0B0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12444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5C9707-FDC8-4766-B836-E203739A0B0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85761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5C9707-FDC8-4766-B836-E203739A0B0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06159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1689C7-6AE2-CE37-BF5D-6300140104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0DF10D6-5B7B-91E7-AFE7-D9973DE682C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E0E8D5F-1C36-A0A0-F6E2-A978E41C31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CDCAFC-0521-3163-AEB1-ADF92DDB15E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5C9707-FDC8-4766-B836-E203739A0B0D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86495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5C9707-FDC8-4766-B836-E203739A0B0D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20144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A15503-FF2E-1308-C873-E74F6F1EE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18E2786-0F03-7388-CE39-9C92AB5733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E00C5E6-3F14-FC77-D2F1-0507C2C84C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CB04B5-BA48-719C-B3FC-6CCD6132C92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5C9707-FDC8-4766-B836-E203739A0B0D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64759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50B045-E769-D5E0-AA7C-4DF3462A4B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8F7756E-09CA-6130-E9DC-1A204F436C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BAF3115-F42E-BEF7-CEC8-98DD9A70D0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A58795-EB54-ABB4-A796-4C1CFBB9FB7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5C9707-FDC8-4766-B836-E203739A0B0D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7312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975E53-4864-FA56-45F5-1956101DE7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72E7FDA-BE4C-05EB-E5D7-064AA4F96FA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A1A21D4-DCE1-4C5A-6DDC-3653FF879F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14AF67-EEC0-6EBE-2F4F-9B405D817F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5C9707-FDC8-4766-B836-E203739A0B0D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30412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5C9707-FDC8-4766-B836-E203739A0B0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0689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A136B7-BA06-20E0-05D1-769539C4CC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04B9F1C-6019-A25D-3CF4-7A12C8BDFA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8C703D3-D400-7BEF-4772-7976B70237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9B9286-7CE7-60C5-41F3-98A17D1841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5C9707-FDC8-4766-B836-E203739A0B0D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8694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5C9707-FDC8-4766-B836-E203739A0B0D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2892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EFE293-C969-D213-5A10-4366B2E417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1C67689-790A-19CA-04E6-7C7C19CBE1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0A6416E-4640-59A5-D10F-E3BBEA5857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324BFC-633F-3603-C333-5A2597DA405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5C9707-FDC8-4766-B836-E203739A0B0D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376138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7F7AA7-D95C-7D65-0C66-ACBEEDD466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8463F7C-C74E-BA9F-D662-D0A59C0421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BC2CB68-8886-0F1E-79EE-A408EEF4CE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1A75BA-2769-2651-7FD0-2D968A0877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5C9707-FDC8-4766-B836-E203739A0B0D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69588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5C9707-FDC8-4766-B836-E203739A0B0D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4989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5C9707-FDC8-4766-B836-E203739A0B0D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407549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CA1946-E12C-C55D-7FFC-C67DD6FDD2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71DFB5B-793A-BECE-AE17-A461AB8156C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D8E5799-D642-AA02-2B8C-7CF869892D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5D398B-F026-E21C-3104-8495B5E30A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5C9707-FDC8-4766-B836-E203739A0B0D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43307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5C9707-FDC8-4766-B836-E203739A0B0D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70494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5C9707-FDC8-4766-B836-E203739A0B0D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53217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5C9707-FDC8-4766-B836-E203739A0B0D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6581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5C9707-FDC8-4766-B836-E203739A0B0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202983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654377-A1A4-E77B-A0E2-09AB3EBF8B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B130513-AF8B-0FED-C50A-23EC4A4E9B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D3C1D60-63D7-0BFC-7091-CB05D5B905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76100A-4CDC-D2FB-AE83-13040E3FE5E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5C9707-FDC8-4766-B836-E203739A0B0D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607161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5C9707-FDC8-4766-B836-E203739A0B0D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826528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41058E-62AD-9E2E-7A8A-9BB808FDA5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EAD13DB-74BA-1DB1-835A-629DB3C781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36295D4-10CE-C787-EB6F-8A4D3837D4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312E46-B564-06C1-1EE3-969DFD0B60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5C9707-FDC8-4766-B836-E203739A0B0D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38193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21456E-F48F-8186-413A-C6A49343C9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120EC67-41E6-D897-FB27-96A9033469E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D6F7185-5957-6221-3A92-8604E0B7F3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BA1E39-F3B3-E109-8849-DE5DCE0478C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5C9707-FDC8-4766-B836-E203739A0B0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3876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7250E5-D8AD-01B4-4B1A-88970A87FD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67A5AC0-03D6-AD49-7450-5D96762CAA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4BCCD44-F82E-C611-71DB-D409422505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28260C-913D-5474-9EFF-06087716E5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5C9707-FDC8-4766-B836-E203739A0B0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83932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03FAB1-C12A-7A8D-8358-AE25CF02A8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D46DB30-8706-A650-6BC8-FB6ED4AC5D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A65765E-F90D-85ED-0019-A5893600AC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2F7739-4C73-FD52-C41B-0BC2FA51CFD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5C9707-FDC8-4766-B836-E203739A0B0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1783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5C9707-FDC8-4766-B836-E203739A0B0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49526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A95A6D-EE7D-58E5-CB21-6D17611376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3B60321-05D0-13CE-E486-9AAE5C148C1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34D756F-FBB5-E78E-062D-70D7DFDEAB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655C8B-9FCA-AD35-914F-15AC8FC10E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5C9707-FDC8-4766-B836-E203739A0B0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45163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119518-9250-9B15-B63B-C20F1525DF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D002497-B9FC-422D-FEFC-DCEC972213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36DA522-ACAA-318C-9544-A1D7ED3F6A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EF06CB-6ADA-BD62-1428-CB33B31DA79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5C9707-FDC8-4766-B836-E203739A0B0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5675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sv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sv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sv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47BFE9F-F51C-80DD-B37F-AA9D299D8AD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5325" y="3437313"/>
            <a:ext cx="4114800" cy="36512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Presenter Name | Meeting Name</a:t>
            </a:r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DF0B5BE-EEAF-731E-FA74-A90397ECC95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5325" y="2121910"/>
            <a:ext cx="4572000" cy="1315403"/>
          </a:xfrm>
          <a:prstGeom prst="rect">
            <a:avLst/>
          </a:prstGeom>
        </p:spPr>
        <p:txBody>
          <a:bodyPr anchor="ctr"/>
          <a:lstStyle>
            <a:lvl1pPr algn="l">
              <a:defRPr sz="3600" b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Placeholder</a:t>
            </a:r>
            <a:br>
              <a:rPr lang="en-US"/>
            </a:br>
            <a:r>
              <a:rPr lang="en-US"/>
              <a:t>Presentation Title</a:t>
            </a:r>
            <a:endParaRPr lang="en-GB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708ABCE4-6BAA-17A7-47E4-DEF58D4BC33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3802438"/>
            <a:ext cx="1662545" cy="36512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venir Next LT Pro Light" panose="020B0304020202020204" pitchFamily="34" charset="0"/>
              </a:defRPr>
            </a:lvl2pPr>
            <a:lvl3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venir Next LT Pro Light" panose="020B0304020202020204" pitchFamily="34" charset="0"/>
              </a:defRPr>
            </a:lvl3pPr>
            <a:lvl4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venir Next LT Pro Light" panose="020B0304020202020204" pitchFamily="34" charset="0"/>
              </a:defRPr>
            </a:lvl4pPr>
            <a:lvl5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venir Next LT Pro Light" panose="020B0304020202020204" pitchFamily="34" charset="0"/>
              </a:defRPr>
            </a:lvl5pPr>
          </a:lstStyle>
          <a:p>
            <a:pPr lvl="0"/>
            <a:r>
              <a:rPr lang="en-US"/>
              <a:t>01/01/2024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646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59611-F9B3-6B31-12BF-6AC0CEB68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1" y="365125"/>
            <a:ext cx="8004607" cy="574675"/>
          </a:xfrm>
        </p:spPr>
        <p:txBody>
          <a:bodyPr>
            <a:normAutofit/>
          </a:bodyPr>
          <a:lstStyle>
            <a:lvl1pPr algn="l">
              <a:defRPr sz="3000" b="1">
                <a:solidFill>
                  <a:srgbClr val="003088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04EA4DF-585E-6EC1-79E6-A8EC3FABA09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9" y="1238250"/>
            <a:ext cx="6433501" cy="489585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620D56C-14F2-3F40-5444-6759614AA80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65571" y="1238250"/>
            <a:ext cx="4859742" cy="4895850"/>
          </a:xfr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E775649-6B48-13A4-DD73-F6E515F8FD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2271" y="649287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Page </a:t>
            </a:r>
            <a:fld id="{6D8F85B6-7B2C-4044-9909-7ACF9755F78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500DB2D2-2254-FE39-2053-4A5C5BE03F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6528" y="6492875"/>
            <a:ext cx="38720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Presenter Name | </a:t>
            </a:r>
            <a:r>
              <a:rPr lang="en-US" b="1"/>
              <a:t>Presentation Title</a:t>
            </a:r>
            <a:r>
              <a:rPr lang="en-US"/>
              <a:t> | </a:t>
            </a:r>
            <a:fld id="{B01B60CE-0CCE-4AF1-9DEF-2C9BFF349B2B}" type="datetime1">
              <a:rPr lang="en-GB" smtClean="0"/>
              <a:t>29/06/2026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254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7AE267-CF6B-E1C3-BE31-53C96CEE638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7710" y="5838677"/>
            <a:ext cx="3641407" cy="646331"/>
          </a:xfrm>
          <a:prstGeom prst="rect">
            <a:avLst/>
          </a:prstGeom>
        </p:spPr>
        <p:txBody>
          <a:bodyPr anchor="b" anchorCtr="0"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8650" indent="-171450">
              <a:buFont typeface="Arial" panose="020B0604020202020204" pitchFamily="34" charset="0"/>
              <a:buChar char="•"/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 marL="1085850" indent="-171450">
              <a:buFont typeface="Arial" panose="020B0604020202020204" pitchFamily="34" charset="0"/>
              <a:buChar char="•"/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 marL="1543050" indent="-171450">
              <a:buFont typeface="Arial" panose="020B0604020202020204" pitchFamily="34" charset="0"/>
              <a:buChar char="•"/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2000250" indent="-171450">
              <a:buFont typeface="Arial" panose="020B0604020202020204" pitchFamily="34" charset="0"/>
              <a:buChar char="•"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Mark Johnson | Senior Accelerator Physicist</a:t>
            </a:r>
            <a:br>
              <a:rPr lang="en-GB"/>
            </a:br>
            <a:r>
              <a:rPr lang="en-GB"/>
              <a:t>UKRI STFC Daresbury Laboratory</a:t>
            </a:r>
            <a:br>
              <a:rPr lang="en-GB"/>
            </a:br>
            <a:r>
              <a:rPr lang="en-GB"/>
              <a:t>       mark.johnson@stfc.ac.uk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7BFE9F-F51C-80DD-B37F-AA9D299D8AD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5325" y="3437313"/>
            <a:ext cx="4114800" cy="36512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Presenter Name | Meeting Name</a:t>
            </a:r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DF0B5BE-EEAF-731E-FA74-A90397ECC95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5325" y="2121910"/>
            <a:ext cx="4572000" cy="1315403"/>
          </a:xfrm>
          <a:prstGeom prst="rect">
            <a:avLst/>
          </a:prstGeom>
        </p:spPr>
        <p:txBody>
          <a:bodyPr anchor="ctr"/>
          <a:lstStyle>
            <a:lvl1pPr algn="l">
              <a:defRPr sz="3600" b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Placeholder</a:t>
            </a:r>
            <a:br>
              <a:rPr lang="en-US"/>
            </a:br>
            <a:r>
              <a:rPr lang="en-US"/>
              <a:t>Presentation Title</a:t>
            </a:r>
            <a:endParaRPr lang="en-GB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708ABCE4-6BAA-17A7-47E4-DEF58D4BC33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3802438"/>
            <a:ext cx="1662545" cy="36512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venir Next LT Pro Light" panose="020B0304020202020204" pitchFamily="34" charset="0"/>
              </a:defRPr>
            </a:lvl2pPr>
            <a:lvl3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venir Next LT Pro Light" panose="020B0304020202020204" pitchFamily="34" charset="0"/>
              </a:defRPr>
            </a:lvl3pPr>
            <a:lvl4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venir Next LT Pro Light" panose="020B0304020202020204" pitchFamily="34" charset="0"/>
              </a:defRPr>
            </a:lvl4pPr>
            <a:lvl5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venir Next LT Pro Light" panose="020B0304020202020204" pitchFamily="34" charset="0"/>
              </a:defRPr>
            </a:lvl5pPr>
          </a:lstStyle>
          <a:p>
            <a:pPr lvl="0"/>
            <a:r>
              <a:rPr lang="en-US"/>
              <a:t>01/01/2024</a:t>
            </a:r>
            <a:endParaRPr lang="en-GB"/>
          </a:p>
        </p:txBody>
      </p:sp>
      <p:pic>
        <p:nvPicPr>
          <p:cNvPr id="25" name="Graphic 24" descr="Envelope with solid fill">
            <a:extLst>
              <a:ext uri="{FF2B5EF4-FFF2-40B4-BE49-F238E27FC236}">
                <a16:creationId xmlns:a16="http://schemas.microsoft.com/office/drawing/2014/main" id="{C2CAB4A5-60F6-8AD7-DE96-F18EFB185D11}"/>
              </a:ext>
            </a:extLst>
          </p:cNvPr>
          <p:cNvPicPr>
            <a:picLocks noChangeAspect="1"/>
          </p:cNvPicPr>
          <p:nvPr/>
        </p:nvPicPr>
        <p:blipFill>
          <a:blip>
            <a:alphaModFix amt="30000"/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 flipH="1">
            <a:off x="780478" y="6268525"/>
            <a:ext cx="216000" cy="182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8368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i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47BFE9F-F51C-80DD-B37F-AA9D299D8AD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5325" y="3437313"/>
            <a:ext cx="4114800" cy="36512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Subheading</a:t>
            </a:r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DF0B5BE-EEAF-731E-FA74-A90397ECC95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5325" y="2121910"/>
            <a:ext cx="4572000" cy="1315403"/>
          </a:xfrm>
          <a:prstGeom prst="rect">
            <a:avLst/>
          </a:prstGeom>
        </p:spPr>
        <p:txBody>
          <a:bodyPr anchor="ctr"/>
          <a:lstStyle>
            <a:lvl1pPr algn="l">
              <a:defRPr sz="3600" b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Page Divider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109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ti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1F2753-4C17-EA9C-6725-ADD0E2B9CC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Page </a:t>
            </a:r>
            <a:fld id="{6D8F85B6-7B2C-4044-9909-7ACF9755F78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859611-F9B3-6B31-12BF-6AC0CEB68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2" y="365125"/>
            <a:ext cx="5161654" cy="574675"/>
          </a:xfrm>
        </p:spPr>
        <p:txBody>
          <a:bodyPr>
            <a:normAutofit/>
          </a:bodyPr>
          <a:lstStyle>
            <a:lvl1pPr algn="l">
              <a:defRPr sz="3000" b="1">
                <a:solidFill>
                  <a:srgbClr val="003088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DDD41E6-CCFF-518D-E151-F98F808A667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8" y="1163637"/>
            <a:ext cx="5186362" cy="33086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F7DE4F5-EF92-A920-F61C-389234768E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6528" y="6492875"/>
            <a:ext cx="38720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Presenter Name | </a:t>
            </a:r>
            <a:r>
              <a:rPr lang="en-US" b="1"/>
              <a:t>Presentation Title</a:t>
            </a:r>
            <a:r>
              <a:rPr lang="en-US"/>
              <a:t> | </a:t>
            </a:r>
            <a:fld id="{B01B60CE-0CCE-4AF1-9DEF-2C9BFF349B2B}" type="datetime1">
              <a:rPr lang="en-GB" smtClean="0"/>
              <a:t>29/06/2026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24542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ti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1F2753-4C17-EA9C-6725-ADD0E2B9CC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Page </a:t>
            </a:r>
            <a:fld id="{6D8F85B6-7B2C-4044-9909-7ACF9755F78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859611-F9B3-6B31-12BF-6AC0CEB68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8015" y="365125"/>
            <a:ext cx="5161654" cy="574675"/>
          </a:xfrm>
        </p:spPr>
        <p:txBody>
          <a:bodyPr>
            <a:normAutofit/>
          </a:bodyPr>
          <a:lstStyle>
            <a:lvl1pPr algn="r">
              <a:defRPr sz="3000" b="1">
                <a:solidFill>
                  <a:srgbClr val="003088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DDD41E6-CCFF-518D-E151-F98F808A667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89701" y="1163637"/>
            <a:ext cx="5186362" cy="3308610"/>
          </a:xfrm>
        </p:spPr>
        <p:txBody>
          <a:bodyPr/>
          <a:lstStyle>
            <a:lvl1pPr algn="r">
              <a:defRPr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9797999-F0C0-A089-9097-3E29EDFE2A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6528" y="6492875"/>
            <a:ext cx="38720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Presenter Name | </a:t>
            </a:r>
            <a:r>
              <a:rPr lang="en-US" b="1"/>
              <a:t>Presentation Title</a:t>
            </a:r>
            <a:r>
              <a:rPr lang="en-US"/>
              <a:t> | </a:t>
            </a:r>
            <a:fld id="{B01B60CE-0CCE-4AF1-9DEF-2C9BFF349B2B}" type="datetime1">
              <a:rPr lang="en-GB" smtClean="0"/>
              <a:t>29/06/2026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8911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7AE267-CF6B-E1C3-BE31-53C96CEE638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7710" y="5838677"/>
            <a:ext cx="3641407" cy="646331"/>
          </a:xfrm>
          <a:prstGeom prst="rect">
            <a:avLst/>
          </a:prstGeom>
        </p:spPr>
        <p:txBody>
          <a:bodyPr anchor="b" anchorCtr="0"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8650" indent="-171450">
              <a:buFont typeface="Arial" panose="020B0604020202020204" pitchFamily="34" charset="0"/>
              <a:buChar char="•"/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 marL="1085850" indent="-171450">
              <a:buFont typeface="Arial" panose="020B0604020202020204" pitchFamily="34" charset="0"/>
              <a:buChar char="•"/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 marL="1543050" indent="-171450">
              <a:buFont typeface="Arial" panose="020B0604020202020204" pitchFamily="34" charset="0"/>
              <a:buChar char="•"/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2000250" indent="-171450">
              <a:buFont typeface="Arial" panose="020B0604020202020204" pitchFamily="34" charset="0"/>
              <a:buChar char="•"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Mark Johnson | Senior Accelerator Physicist</a:t>
            </a:r>
            <a:br>
              <a:rPr lang="en-GB"/>
            </a:br>
            <a:r>
              <a:rPr lang="en-GB"/>
              <a:t>UKRI STFC Daresbury Laboratory</a:t>
            </a:r>
            <a:br>
              <a:rPr lang="en-GB"/>
            </a:br>
            <a:r>
              <a:rPr lang="en-GB"/>
              <a:t>       mark.johnson@stfc.ac.uk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7BFE9F-F51C-80DD-B37F-AA9D299D8AD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5325" y="3437313"/>
            <a:ext cx="4114800" cy="36512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Presenter Name | Meeting Name</a:t>
            </a:r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DF0B5BE-EEAF-731E-FA74-A90397ECC95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5325" y="2121910"/>
            <a:ext cx="4572000" cy="1315403"/>
          </a:xfrm>
          <a:prstGeom prst="rect">
            <a:avLst/>
          </a:prstGeom>
        </p:spPr>
        <p:txBody>
          <a:bodyPr anchor="ctr"/>
          <a:lstStyle>
            <a:lvl1pPr algn="l">
              <a:defRPr sz="3600" b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Placeholder</a:t>
            </a:r>
            <a:br>
              <a:rPr lang="en-US"/>
            </a:br>
            <a:r>
              <a:rPr lang="en-US"/>
              <a:t>Presentation Title</a:t>
            </a:r>
            <a:endParaRPr lang="en-GB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708ABCE4-6BAA-17A7-47E4-DEF58D4BC33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3802438"/>
            <a:ext cx="1662545" cy="36512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venir Next LT Pro Light" panose="020B0304020202020204" pitchFamily="34" charset="0"/>
              </a:defRPr>
            </a:lvl2pPr>
            <a:lvl3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venir Next LT Pro Light" panose="020B0304020202020204" pitchFamily="34" charset="0"/>
              </a:defRPr>
            </a:lvl3pPr>
            <a:lvl4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venir Next LT Pro Light" panose="020B0304020202020204" pitchFamily="34" charset="0"/>
              </a:defRPr>
            </a:lvl4pPr>
            <a:lvl5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venir Next LT Pro Light" panose="020B0304020202020204" pitchFamily="34" charset="0"/>
              </a:defRPr>
            </a:lvl5pPr>
          </a:lstStyle>
          <a:p>
            <a:pPr lvl="0"/>
            <a:r>
              <a:rPr lang="en-US"/>
              <a:t>01/01/2024</a:t>
            </a:r>
            <a:endParaRPr lang="en-GB"/>
          </a:p>
        </p:txBody>
      </p:sp>
      <p:pic>
        <p:nvPicPr>
          <p:cNvPr id="25" name="Graphic 24" descr="Envelope with solid fill">
            <a:extLst>
              <a:ext uri="{FF2B5EF4-FFF2-40B4-BE49-F238E27FC236}">
                <a16:creationId xmlns:a16="http://schemas.microsoft.com/office/drawing/2014/main" id="{C2CAB4A5-60F6-8AD7-DE96-F18EFB185D11}"/>
              </a:ext>
            </a:extLst>
          </p:cNvPr>
          <p:cNvPicPr>
            <a:picLocks noChangeAspect="1"/>
          </p:cNvPicPr>
          <p:nvPr/>
        </p:nvPicPr>
        <p:blipFill>
          <a:blip>
            <a:alphaModFix amt="30000"/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 flipH="1">
            <a:off x="780478" y="6268525"/>
            <a:ext cx="216000" cy="182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3409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ti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1F2753-4C17-EA9C-6725-ADD0E2B9CC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Page </a:t>
            </a:r>
            <a:fld id="{6D8F85B6-7B2C-4044-9909-7ACF9755F78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859611-F9B3-6B31-12BF-6AC0CEB68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2" y="365125"/>
            <a:ext cx="5161654" cy="574675"/>
          </a:xfrm>
        </p:spPr>
        <p:txBody>
          <a:bodyPr>
            <a:normAutofit/>
          </a:bodyPr>
          <a:lstStyle>
            <a:lvl1pPr algn="l">
              <a:defRPr sz="3000" b="1">
                <a:solidFill>
                  <a:srgbClr val="003088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DDD41E6-CCFF-518D-E151-F98F808A667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8" y="1163637"/>
            <a:ext cx="5186362" cy="33086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F7DE4F5-EF92-A920-F61C-389234768E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6528" y="6492875"/>
            <a:ext cx="38720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Presenter Name | </a:t>
            </a:r>
            <a:r>
              <a:rPr lang="en-US" b="1"/>
              <a:t>Presentation Title</a:t>
            </a:r>
            <a:r>
              <a:rPr lang="en-US"/>
              <a:t> | </a:t>
            </a:r>
            <a:fld id="{B01B60CE-0CCE-4AF1-9DEF-2C9BFF349B2B}" type="datetime1">
              <a:rPr lang="en-GB" smtClean="0"/>
              <a:t>29/06/2026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40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59611-F9B3-6B31-12BF-6AC0CEB68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1" y="365125"/>
            <a:ext cx="8004607" cy="574675"/>
          </a:xfrm>
        </p:spPr>
        <p:txBody>
          <a:bodyPr>
            <a:normAutofit/>
          </a:bodyPr>
          <a:lstStyle>
            <a:lvl1pPr algn="l">
              <a:defRPr sz="3000" b="1">
                <a:solidFill>
                  <a:srgbClr val="003088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04EA4DF-585E-6EC1-79E6-A8EC3FABA09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8" y="1238250"/>
            <a:ext cx="9275762" cy="489585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E087E36-E07B-8F6A-105E-7B31135871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2271" y="649287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Page </a:t>
            </a:r>
            <a:fld id="{6D8F85B6-7B2C-4044-9909-7ACF9755F78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6928472-8065-2415-177F-A8ABD1D537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6528" y="6492875"/>
            <a:ext cx="38720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Presenter Name | </a:t>
            </a:r>
            <a:r>
              <a:rPr lang="en-US" b="1"/>
              <a:t>Presentation Title</a:t>
            </a:r>
            <a:r>
              <a:rPr lang="en-US"/>
              <a:t> | </a:t>
            </a:r>
            <a:fld id="{B01B60CE-0CCE-4AF1-9DEF-2C9BFF349B2B}" type="datetime1">
              <a:rPr lang="en-GB" smtClean="0"/>
              <a:t>29/06/2026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8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47BFE9F-F51C-80DD-B37F-AA9D299D8AD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981200" y="3437313"/>
            <a:ext cx="4114800" cy="36512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Presenter Name | Meeting Name</a:t>
            </a:r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DF0B5BE-EEAF-731E-FA74-A90397ECC95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981200" y="2121910"/>
            <a:ext cx="4572000" cy="1315403"/>
          </a:xfrm>
          <a:prstGeom prst="rect">
            <a:avLst/>
          </a:prstGeom>
        </p:spPr>
        <p:txBody>
          <a:bodyPr anchor="ctr"/>
          <a:lstStyle>
            <a:lvl1pPr algn="l">
              <a:defRPr sz="3600" b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Placeholder</a:t>
            </a:r>
            <a:br>
              <a:rPr lang="en-US"/>
            </a:br>
            <a:r>
              <a:rPr lang="en-US"/>
              <a:t>Presentation Title</a:t>
            </a:r>
            <a:endParaRPr lang="en-GB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708ABCE4-6BAA-17A7-47E4-DEF58D4BC33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81200" y="3802438"/>
            <a:ext cx="1662545" cy="36512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venir Next LT Pro Light" panose="020B0304020202020204" pitchFamily="34" charset="0"/>
              </a:defRPr>
            </a:lvl2pPr>
            <a:lvl3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venir Next LT Pro Light" panose="020B0304020202020204" pitchFamily="34" charset="0"/>
              </a:defRPr>
            </a:lvl3pPr>
            <a:lvl4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venir Next LT Pro Light" panose="020B0304020202020204" pitchFamily="34" charset="0"/>
              </a:defRPr>
            </a:lvl4pPr>
            <a:lvl5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venir Next LT Pro Light" panose="020B0304020202020204" pitchFamily="34" charset="0"/>
              </a:defRPr>
            </a:lvl5pPr>
          </a:lstStyle>
          <a:p>
            <a:pPr lvl="0"/>
            <a:r>
              <a:rPr lang="en-US"/>
              <a:t>01/01/2024</a:t>
            </a:r>
            <a:endParaRPr lang="en-GB"/>
          </a:p>
        </p:txBody>
      </p:sp>
      <p:pic>
        <p:nvPicPr>
          <p:cNvPr id="25" name="Graphic 24" descr="Envelope with solid fill">
            <a:extLst>
              <a:ext uri="{FF2B5EF4-FFF2-40B4-BE49-F238E27FC236}">
                <a16:creationId xmlns:a16="http://schemas.microsoft.com/office/drawing/2014/main" id="{C2CAB4A5-60F6-8AD7-DE96-F18EFB185D11}"/>
              </a:ext>
            </a:extLst>
          </p:cNvPr>
          <p:cNvPicPr>
            <a:picLocks noChangeAspect="1"/>
          </p:cNvPicPr>
          <p:nvPr/>
        </p:nvPicPr>
        <p:blipFill>
          <a:blip>
            <a:alphaModFix amt="30000"/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 flipH="1">
            <a:off x="1740913" y="6497127"/>
            <a:ext cx="216000" cy="182254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7AE267-CF6B-E1C3-BE31-53C96CEE638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52782" y="6067277"/>
            <a:ext cx="3641407" cy="646331"/>
          </a:xfrm>
          <a:prstGeom prst="rect">
            <a:avLst/>
          </a:prstGeom>
        </p:spPr>
        <p:txBody>
          <a:bodyPr anchor="b" anchorCtr="0"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8650" indent="-171450">
              <a:buFont typeface="Arial" panose="020B0604020202020204" pitchFamily="34" charset="0"/>
              <a:buChar char="•"/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 marL="1085850" indent="-171450">
              <a:buFont typeface="Arial" panose="020B0604020202020204" pitchFamily="34" charset="0"/>
              <a:buChar char="•"/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 marL="1543050" indent="-171450">
              <a:buFont typeface="Arial" panose="020B0604020202020204" pitchFamily="34" charset="0"/>
              <a:buChar char="•"/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2000250" indent="-171450">
              <a:buFont typeface="Arial" panose="020B0604020202020204" pitchFamily="34" charset="0"/>
              <a:buChar char="•"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Mark Johnson | Senior Accelerator Physicist</a:t>
            </a:r>
            <a:br>
              <a:rPr lang="en-GB"/>
            </a:br>
            <a:r>
              <a:rPr lang="en-GB"/>
              <a:t>UKRI STFC Daresbury Laboratory</a:t>
            </a:r>
            <a:br>
              <a:rPr lang="en-GB"/>
            </a:br>
            <a:r>
              <a:rPr lang="en-GB"/>
              <a:t>       mark.johnson@stfc.ac.uk</a:t>
            </a:r>
          </a:p>
        </p:txBody>
      </p:sp>
    </p:spTree>
    <p:extLst>
      <p:ext uri="{BB962C8B-B14F-4D97-AF65-F5344CB8AC3E}">
        <p14:creationId xmlns:p14="http://schemas.microsoft.com/office/powerpoint/2010/main" val="1040423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(4x Entri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rc 1">
            <a:extLst>
              <a:ext uri="{FF2B5EF4-FFF2-40B4-BE49-F238E27FC236}">
                <a16:creationId xmlns:a16="http://schemas.microsoft.com/office/drawing/2014/main" id="{84D98BC2-4A43-C2B8-638A-8C49E8FFE8B3}"/>
              </a:ext>
            </a:extLst>
          </p:cNvPr>
          <p:cNvSpPr/>
          <p:nvPr userDrawn="1"/>
        </p:nvSpPr>
        <p:spPr>
          <a:xfrm>
            <a:off x="-1493803" y="229423"/>
            <a:ext cx="5840324" cy="6031523"/>
          </a:xfrm>
          <a:prstGeom prst="arc">
            <a:avLst>
              <a:gd name="adj1" fmla="val 18014047"/>
              <a:gd name="adj2" fmla="val 3571556"/>
            </a:avLst>
          </a:prstGeom>
          <a:ln w="222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1F92839C-3323-D343-464D-02275683479B}"/>
              </a:ext>
            </a:extLst>
          </p:cNvPr>
          <p:cNvSpPr/>
          <p:nvPr userDrawn="1"/>
        </p:nvSpPr>
        <p:spPr>
          <a:xfrm>
            <a:off x="3902678" y="1721315"/>
            <a:ext cx="151002" cy="151002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BC9D02D-3DC8-FD06-AB8A-B3AC10A1EAF9}"/>
              </a:ext>
            </a:extLst>
          </p:cNvPr>
          <p:cNvSpPr/>
          <p:nvPr userDrawn="1"/>
        </p:nvSpPr>
        <p:spPr>
          <a:xfrm>
            <a:off x="4203139" y="2592535"/>
            <a:ext cx="151002" cy="151002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 pitchFamily="34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C476618-632E-D36B-B84A-40D1B8BEF1C1}"/>
              </a:ext>
            </a:extLst>
          </p:cNvPr>
          <p:cNvSpPr/>
          <p:nvPr userDrawn="1"/>
        </p:nvSpPr>
        <p:spPr>
          <a:xfrm>
            <a:off x="4260818" y="3463755"/>
            <a:ext cx="151002" cy="151002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5399378-D0FB-BE03-456A-E10AC9A98BFB}"/>
              </a:ext>
            </a:extLst>
          </p:cNvPr>
          <p:cNvSpPr/>
          <p:nvPr userDrawn="1"/>
        </p:nvSpPr>
        <p:spPr>
          <a:xfrm>
            <a:off x="4047458" y="4334975"/>
            <a:ext cx="151002" cy="151002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 pitchFamily="34" charset="0"/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6A3B99A0-11AE-4984-DB86-8E24C6B6ED7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65452" y="1635295"/>
            <a:ext cx="2894148" cy="3600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3pPr>
            <a:lvl4pPr marL="13716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4pPr>
            <a:lvl5pPr marL="18288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5pPr>
          </a:lstStyle>
          <a:p>
            <a:pPr lvl="0"/>
            <a:r>
              <a:rPr lang="en-US"/>
              <a:t>Introduction</a:t>
            </a:r>
            <a:endParaRPr lang="en-GB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5F115C7F-121B-9F7D-89FC-C5C1FDB2DC0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379080" y="2503873"/>
            <a:ext cx="2580520" cy="3600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3pPr>
            <a:lvl4pPr marL="13716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4pPr>
            <a:lvl5pPr marL="18288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5pPr>
          </a:lstStyle>
          <a:p>
            <a:pPr lvl="0"/>
            <a:r>
              <a:rPr lang="en-US"/>
              <a:t>Section Heading</a:t>
            </a:r>
            <a:endParaRPr lang="en-GB"/>
          </a:p>
        </p:txBody>
      </p:sp>
      <p:sp>
        <p:nvSpPr>
          <p:cNvPr id="21" name="Text Placeholder 16">
            <a:extLst>
              <a:ext uri="{FF2B5EF4-FFF2-40B4-BE49-F238E27FC236}">
                <a16:creationId xmlns:a16="http://schemas.microsoft.com/office/drawing/2014/main" id="{68E07050-FA02-A55C-F5E6-C1482D233E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11820" y="3375708"/>
            <a:ext cx="2547780" cy="3600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3pPr>
            <a:lvl4pPr marL="13716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4pPr>
            <a:lvl5pPr marL="18288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5pPr>
          </a:lstStyle>
          <a:p>
            <a:pPr lvl="0"/>
            <a:r>
              <a:rPr lang="en-US"/>
              <a:t>Section Heading</a:t>
            </a:r>
            <a:endParaRPr lang="en-GB"/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45BFBD23-9E6E-57D1-C7C3-44FD768357B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06773" y="4236426"/>
            <a:ext cx="2752827" cy="3600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3pPr>
            <a:lvl4pPr marL="13716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4pPr>
            <a:lvl5pPr marL="18288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5pPr>
          </a:lstStyle>
          <a:p>
            <a:pPr lvl="0"/>
            <a:r>
              <a:rPr lang="en-US"/>
              <a:t>Conclusions</a:t>
            </a:r>
            <a:endParaRPr lang="en-GB"/>
          </a:p>
        </p:txBody>
      </p:sp>
      <p:sp>
        <p:nvSpPr>
          <p:cNvPr id="3" name="Date Placeholder 11">
            <a:extLst>
              <a:ext uri="{FF2B5EF4-FFF2-40B4-BE49-F238E27FC236}">
                <a16:creationId xmlns:a16="http://schemas.microsoft.com/office/drawing/2014/main" id="{3CA4FB37-00DD-3C58-6832-2999D02993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77591" y="6485255"/>
            <a:ext cx="36672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Presenter Name | </a:t>
            </a:r>
            <a:r>
              <a:rPr lang="en-GB" b="1"/>
              <a:t>Presentation Title</a:t>
            </a:r>
            <a:r>
              <a:rPr lang="en-GB"/>
              <a:t> | </a:t>
            </a:r>
            <a:fld id="{B8F26FFA-EB72-4676-AF21-238F28274DE6}" type="datetime1">
              <a:rPr lang="en-GB" smtClean="0"/>
              <a:t>29/06/2026</a:t>
            </a:fld>
            <a:endParaRPr lang="en-GB"/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81DEA302-9AB1-DB16-0A6F-D82709F9A4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98913" y="6485255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b="1"/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1247664253"/>
      </p:ext>
    </p:extLst>
  </p:cSld>
  <p:clrMapOvr>
    <a:masterClrMapping/>
  </p:clrMapOvr>
  <p:hf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(5x Entri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rc 1">
            <a:extLst>
              <a:ext uri="{FF2B5EF4-FFF2-40B4-BE49-F238E27FC236}">
                <a16:creationId xmlns:a16="http://schemas.microsoft.com/office/drawing/2014/main" id="{84D98BC2-4A43-C2B8-638A-8C49E8FFE8B3}"/>
              </a:ext>
            </a:extLst>
          </p:cNvPr>
          <p:cNvSpPr/>
          <p:nvPr userDrawn="1"/>
        </p:nvSpPr>
        <p:spPr>
          <a:xfrm>
            <a:off x="-1493803" y="229423"/>
            <a:ext cx="5840324" cy="6031523"/>
          </a:xfrm>
          <a:prstGeom prst="arc">
            <a:avLst>
              <a:gd name="adj1" fmla="val 18014047"/>
              <a:gd name="adj2" fmla="val 3571556"/>
            </a:avLst>
          </a:prstGeom>
          <a:ln w="222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1F92839C-3323-D343-464D-02275683479B}"/>
              </a:ext>
            </a:extLst>
          </p:cNvPr>
          <p:cNvSpPr/>
          <p:nvPr userDrawn="1"/>
        </p:nvSpPr>
        <p:spPr>
          <a:xfrm>
            <a:off x="3792716" y="1519181"/>
            <a:ext cx="151002" cy="151002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BC9D02D-3DC8-FD06-AB8A-B3AC10A1EAF9}"/>
              </a:ext>
            </a:extLst>
          </p:cNvPr>
          <p:cNvSpPr/>
          <p:nvPr userDrawn="1"/>
        </p:nvSpPr>
        <p:spPr>
          <a:xfrm>
            <a:off x="4267745" y="3096175"/>
            <a:ext cx="151002" cy="151002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 pitchFamily="34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C476618-632E-D36B-B84A-40D1B8BEF1C1}"/>
              </a:ext>
            </a:extLst>
          </p:cNvPr>
          <p:cNvSpPr/>
          <p:nvPr userDrawn="1"/>
        </p:nvSpPr>
        <p:spPr>
          <a:xfrm>
            <a:off x="4200733" y="3884672"/>
            <a:ext cx="151002" cy="151002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5399378-D0FB-BE03-456A-E10AC9A98BFB}"/>
              </a:ext>
            </a:extLst>
          </p:cNvPr>
          <p:cNvSpPr/>
          <p:nvPr userDrawn="1"/>
        </p:nvSpPr>
        <p:spPr>
          <a:xfrm>
            <a:off x="3887620" y="4673169"/>
            <a:ext cx="151002" cy="151002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 pitchFamily="34" charset="0"/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6A3B99A0-11AE-4984-DB86-8E24C6B6ED7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63808" y="1436550"/>
            <a:ext cx="2995792" cy="3600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3pPr>
            <a:lvl4pPr marL="13716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4pPr>
            <a:lvl5pPr marL="18288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5pPr>
          </a:lstStyle>
          <a:p>
            <a:pPr lvl="0"/>
            <a:r>
              <a:rPr lang="en-US"/>
              <a:t>Introduction</a:t>
            </a:r>
            <a:endParaRPr lang="en-GB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5F115C7F-121B-9F7D-89FC-C5C1FDB2DC0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310170" y="2210921"/>
            <a:ext cx="2649430" cy="3600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3pPr>
            <a:lvl4pPr marL="13716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4pPr>
            <a:lvl5pPr marL="18288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5pPr>
          </a:lstStyle>
          <a:p>
            <a:pPr lvl="0"/>
            <a:r>
              <a:rPr lang="en-US"/>
              <a:t>Section Heading</a:t>
            </a:r>
            <a:endParaRPr lang="en-GB"/>
          </a:p>
        </p:txBody>
      </p:sp>
      <p:sp>
        <p:nvSpPr>
          <p:cNvPr id="21" name="Text Placeholder 16">
            <a:extLst>
              <a:ext uri="{FF2B5EF4-FFF2-40B4-BE49-F238E27FC236}">
                <a16:creationId xmlns:a16="http://schemas.microsoft.com/office/drawing/2014/main" id="{68E07050-FA02-A55C-F5E6-C1482D233E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35373" y="3008943"/>
            <a:ext cx="2524227" cy="3600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3pPr>
            <a:lvl4pPr marL="13716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4pPr>
            <a:lvl5pPr marL="18288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5pPr>
          </a:lstStyle>
          <a:p>
            <a:pPr lvl="0"/>
            <a:r>
              <a:rPr lang="en-US"/>
              <a:t>Section Heading</a:t>
            </a:r>
            <a:endParaRPr lang="en-GB"/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45BFBD23-9E6E-57D1-C7C3-44FD768357B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055248" y="4585937"/>
            <a:ext cx="2904352" cy="3600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3pPr>
            <a:lvl4pPr marL="13716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4pPr>
            <a:lvl5pPr marL="18288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5pPr>
          </a:lstStyle>
          <a:p>
            <a:pPr lvl="0"/>
            <a:r>
              <a:rPr lang="en-US"/>
              <a:t>Conclusions</a:t>
            </a:r>
            <a:endParaRPr lang="en-GB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FF09AC0-14D9-F8CB-5016-B87BB941BB41}"/>
              </a:ext>
            </a:extLst>
          </p:cNvPr>
          <p:cNvSpPr/>
          <p:nvPr userDrawn="1"/>
        </p:nvSpPr>
        <p:spPr>
          <a:xfrm>
            <a:off x="4147212" y="2307678"/>
            <a:ext cx="151002" cy="151002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 pitchFamily="34" charset="0"/>
            </a:endParaRPr>
          </a:p>
        </p:txBody>
      </p:sp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178D2978-F921-CBF0-3CFF-699592E4B4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67861" y="3796010"/>
            <a:ext cx="2591739" cy="3600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3pPr>
            <a:lvl4pPr marL="13716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4pPr>
            <a:lvl5pPr marL="18288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5pPr>
          </a:lstStyle>
          <a:p>
            <a:pPr lvl="0"/>
            <a:r>
              <a:rPr lang="en-US"/>
              <a:t>Section Heading</a:t>
            </a:r>
            <a:endParaRPr lang="en-GB"/>
          </a:p>
        </p:txBody>
      </p:sp>
      <p:sp>
        <p:nvSpPr>
          <p:cNvPr id="11" name="Date Placeholder 11">
            <a:extLst>
              <a:ext uri="{FF2B5EF4-FFF2-40B4-BE49-F238E27FC236}">
                <a16:creationId xmlns:a16="http://schemas.microsoft.com/office/drawing/2014/main" id="{C5E42A71-FCFA-E464-5B30-9CDEA1F37B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77591" y="6485255"/>
            <a:ext cx="36672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Presenter Name | </a:t>
            </a:r>
            <a:r>
              <a:rPr lang="en-GB" b="1"/>
              <a:t>Presentation Title</a:t>
            </a:r>
            <a:r>
              <a:rPr lang="en-GB"/>
              <a:t> | </a:t>
            </a:r>
            <a:fld id="{D2033CBB-BF69-4769-B6FD-626D16D4B01A}" type="datetime1">
              <a:rPr lang="en-GB" smtClean="0"/>
              <a:pPr/>
              <a:t>29/06/2026</a:t>
            </a:fld>
            <a:endParaRPr lang="en-GB"/>
          </a:p>
        </p:txBody>
      </p:sp>
      <p:sp>
        <p:nvSpPr>
          <p:cNvPr id="12" name="Slide Number Placeholder 9">
            <a:extLst>
              <a:ext uri="{FF2B5EF4-FFF2-40B4-BE49-F238E27FC236}">
                <a16:creationId xmlns:a16="http://schemas.microsoft.com/office/drawing/2014/main" id="{23D4513D-0820-C38D-D80D-6AC0140432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98913" y="6485255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b="1"/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3855920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(6x Entri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rc 1">
            <a:extLst>
              <a:ext uri="{FF2B5EF4-FFF2-40B4-BE49-F238E27FC236}">
                <a16:creationId xmlns:a16="http://schemas.microsoft.com/office/drawing/2014/main" id="{84D98BC2-4A43-C2B8-638A-8C49E8FFE8B3}"/>
              </a:ext>
            </a:extLst>
          </p:cNvPr>
          <p:cNvSpPr/>
          <p:nvPr userDrawn="1"/>
        </p:nvSpPr>
        <p:spPr>
          <a:xfrm>
            <a:off x="-1493803" y="229423"/>
            <a:ext cx="5840324" cy="6031523"/>
          </a:xfrm>
          <a:prstGeom prst="arc">
            <a:avLst>
              <a:gd name="adj1" fmla="val 18014047"/>
              <a:gd name="adj2" fmla="val 3571556"/>
            </a:avLst>
          </a:prstGeom>
          <a:ln w="222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1F92839C-3323-D343-464D-02275683479B}"/>
              </a:ext>
            </a:extLst>
          </p:cNvPr>
          <p:cNvSpPr/>
          <p:nvPr userDrawn="1"/>
        </p:nvSpPr>
        <p:spPr>
          <a:xfrm>
            <a:off x="3668026" y="1352926"/>
            <a:ext cx="151002" cy="151002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BC9D02D-3DC8-FD06-AB8A-B3AC10A1EAF9}"/>
              </a:ext>
            </a:extLst>
          </p:cNvPr>
          <p:cNvSpPr/>
          <p:nvPr userDrawn="1"/>
        </p:nvSpPr>
        <p:spPr>
          <a:xfrm>
            <a:off x="4259432" y="3479737"/>
            <a:ext cx="151002" cy="151002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 pitchFamily="34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C476618-632E-D36B-B84A-40D1B8BEF1C1}"/>
              </a:ext>
            </a:extLst>
          </p:cNvPr>
          <p:cNvSpPr/>
          <p:nvPr userDrawn="1"/>
        </p:nvSpPr>
        <p:spPr>
          <a:xfrm>
            <a:off x="4109292" y="4188674"/>
            <a:ext cx="151002" cy="151002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5399378-D0FB-BE03-456A-E10AC9A98BFB}"/>
              </a:ext>
            </a:extLst>
          </p:cNvPr>
          <p:cNvSpPr/>
          <p:nvPr userDrawn="1"/>
        </p:nvSpPr>
        <p:spPr>
          <a:xfrm>
            <a:off x="3762929" y="4897612"/>
            <a:ext cx="151002" cy="151002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 pitchFamily="34" charset="0"/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6A3B99A0-11AE-4984-DB86-8E24C6B6ED7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30803" y="1260770"/>
            <a:ext cx="3128797" cy="3600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3pPr>
            <a:lvl4pPr marL="13716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4pPr>
            <a:lvl5pPr marL="18288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5pPr>
          </a:lstStyle>
          <a:p>
            <a:pPr lvl="0"/>
            <a:r>
              <a:rPr lang="en-US"/>
              <a:t>Introduction</a:t>
            </a:r>
            <a:endParaRPr lang="en-GB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5F115C7F-121B-9F7D-89FC-C5C1FDB2DC0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10434" y="2678299"/>
            <a:ext cx="2549166" cy="3600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3pPr>
            <a:lvl4pPr marL="13716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4pPr>
            <a:lvl5pPr marL="18288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5pPr>
          </a:lstStyle>
          <a:p>
            <a:pPr lvl="0"/>
            <a:r>
              <a:rPr lang="en-US"/>
              <a:t>Section Heading</a:t>
            </a:r>
            <a:endParaRPr lang="en-GB"/>
          </a:p>
        </p:txBody>
      </p:sp>
      <p:sp>
        <p:nvSpPr>
          <p:cNvPr id="21" name="Text Placeholder 16">
            <a:extLst>
              <a:ext uri="{FF2B5EF4-FFF2-40B4-BE49-F238E27FC236}">
                <a16:creationId xmlns:a16="http://schemas.microsoft.com/office/drawing/2014/main" id="{68E07050-FA02-A55C-F5E6-C1482D233E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26559" y="3399252"/>
            <a:ext cx="2533041" cy="3600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3pPr>
            <a:lvl4pPr marL="13716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4pPr>
            <a:lvl5pPr marL="18288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5pPr>
          </a:lstStyle>
          <a:p>
            <a:pPr lvl="0"/>
            <a:r>
              <a:rPr lang="en-US"/>
              <a:t>Section Heading</a:t>
            </a:r>
            <a:endParaRPr lang="en-GB"/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45BFBD23-9E6E-57D1-C7C3-44FD768357B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930556" y="4802736"/>
            <a:ext cx="3029044" cy="3600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3pPr>
            <a:lvl4pPr marL="13716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4pPr>
            <a:lvl5pPr marL="18288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5pPr>
          </a:lstStyle>
          <a:p>
            <a:pPr lvl="0"/>
            <a:r>
              <a:rPr lang="en-US"/>
              <a:t>Conclusions</a:t>
            </a:r>
            <a:endParaRPr lang="en-GB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FF09AC0-14D9-F8CB-5016-B87BB941BB41}"/>
              </a:ext>
            </a:extLst>
          </p:cNvPr>
          <p:cNvSpPr/>
          <p:nvPr userDrawn="1"/>
        </p:nvSpPr>
        <p:spPr>
          <a:xfrm>
            <a:off x="4238655" y="2770800"/>
            <a:ext cx="151002" cy="151002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 pitchFamily="34" charset="0"/>
            </a:endParaRPr>
          </a:p>
        </p:txBody>
      </p:sp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178D2978-F921-CBF0-3CFF-699592E4B4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276422" y="4103579"/>
            <a:ext cx="2683178" cy="3600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3pPr>
            <a:lvl4pPr marL="13716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4pPr>
            <a:lvl5pPr marL="18288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5pPr>
          </a:lstStyle>
          <a:p>
            <a:pPr lvl="0"/>
            <a:r>
              <a:rPr lang="en-US"/>
              <a:t>Section Heading</a:t>
            </a:r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D27B829-0A9B-A72D-2D08-40CA8B728B1F}"/>
              </a:ext>
            </a:extLst>
          </p:cNvPr>
          <p:cNvSpPr/>
          <p:nvPr userDrawn="1"/>
        </p:nvSpPr>
        <p:spPr>
          <a:xfrm>
            <a:off x="4046248" y="2061863"/>
            <a:ext cx="151002" cy="151002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 pitchFamily="34" charset="0"/>
            </a:endParaRPr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CFFD1364-2CC2-E569-8639-A62DC3DCE52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213876" y="1973557"/>
            <a:ext cx="2745724" cy="3600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3pPr>
            <a:lvl4pPr marL="13716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4pPr>
            <a:lvl5pPr marL="18288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5pPr>
          </a:lstStyle>
          <a:p>
            <a:pPr lvl="0"/>
            <a:r>
              <a:rPr lang="en-US"/>
              <a:t>Section Heading</a:t>
            </a:r>
            <a:endParaRPr lang="en-GB"/>
          </a:p>
        </p:txBody>
      </p:sp>
      <p:sp>
        <p:nvSpPr>
          <p:cNvPr id="11" name="Date Placeholder 11">
            <a:extLst>
              <a:ext uri="{FF2B5EF4-FFF2-40B4-BE49-F238E27FC236}">
                <a16:creationId xmlns:a16="http://schemas.microsoft.com/office/drawing/2014/main" id="{A7F45A89-58EF-EEC4-8E3C-0EE06927E9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77591" y="6485255"/>
            <a:ext cx="36672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Presenter Name | </a:t>
            </a:r>
            <a:r>
              <a:rPr lang="en-GB" b="1"/>
              <a:t>Presentation Title</a:t>
            </a:r>
            <a:r>
              <a:rPr lang="en-GB"/>
              <a:t> | </a:t>
            </a:r>
            <a:fld id="{D2033CBB-BF69-4769-B6FD-626D16D4B01A}" type="datetime1">
              <a:rPr lang="en-GB" smtClean="0"/>
              <a:pPr/>
              <a:t>29/06/2026</a:t>
            </a:fld>
            <a:endParaRPr lang="en-GB"/>
          </a:p>
        </p:txBody>
      </p:sp>
      <p:sp>
        <p:nvSpPr>
          <p:cNvPr id="12" name="Slide Number Placeholder 9">
            <a:extLst>
              <a:ext uri="{FF2B5EF4-FFF2-40B4-BE49-F238E27FC236}">
                <a16:creationId xmlns:a16="http://schemas.microsoft.com/office/drawing/2014/main" id="{B4E01605-D3D9-2781-8863-8648A787DD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98913" y="6485255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b="1"/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2597141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FB48E01E-D533-E7FF-1017-B1067716E0A6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1577591" y="349250"/>
            <a:ext cx="4572000" cy="595313"/>
          </a:xfrm>
          <a:prstGeom prst="rect">
            <a:avLst/>
          </a:prstGeom>
        </p:spPr>
        <p:txBody>
          <a:bodyPr anchor="ctr"/>
          <a:lstStyle>
            <a:lvl1pPr algn="l">
              <a:defRPr sz="3000" b="1">
                <a:solidFill>
                  <a:srgbClr val="003088"/>
                </a:solidFill>
                <a:latin typeface="Avenir Next LT Pro" panose="020B0504020202020204" pitchFamily="34" charset="0"/>
              </a:defRPr>
            </a:lvl1pPr>
          </a:lstStyle>
          <a:p>
            <a:r>
              <a:rPr lang="en-US"/>
              <a:t>Conclusions</a:t>
            </a:r>
            <a:endParaRPr lang="en-GB"/>
          </a:p>
        </p:txBody>
      </p:sp>
      <p:sp>
        <p:nvSpPr>
          <p:cNvPr id="2" name="Date Placeholder 11">
            <a:extLst>
              <a:ext uri="{FF2B5EF4-FFF2-40B4-BE49-F238E27FC236}">
                <a16:creationId xmlns:a16="http://schemas.microsoft.com/office/drawing/2014/main" id="{D0BE694B-5448-0EEB-7F62-9B080405AA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77591" y="6485255"/>
            <a:ext cx="36672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Presenter Name | </a:t>
            </a:r>
            <a:r>
              <a:rPr lang="en-GB" b="1"/>
              <a:t>Presentation Title</a:t>
            </a:r>
            <a:r>
              <a:rPr lang="en-GB"/>
              <a:t> | </a:t>
            </a:r>
            <a:fld id="{D2033CBB-BF69-4769-B6FD-626D16D4B01A}" type="datetime1">
              <a:rPr lang="en-GB" smtClean="0"/>
              <a:pPr/>
              <a:t>29/06/2026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28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59611-F9B3-6B31-12BF-6AC0CEB68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1" y="365125"/>
            <a:ext cx="8004607" cy="574675"/>
          </a:xfrm>
        </p:spPr>
        <p:txBody>
          <a:bodyPr>
            <a:normAutofit/>
          </a:bodyPr>
          <a:lstStyle>
            <a:lvl1pPr algn="l">
              <a:defRPr sz="3000" b="1">
                <a:solidFill>
                  <a:srgbClr val="003088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F80D079-F003-6FE7-4EB9-A1FD635FA7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6528" y="6492875"/>
            <a:ext cx="38720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Presenter Name | </a:t>
            </a:r>
            <a:r>
              <a:rPr lang="en-US" b="1"/>
              <a:t>Presentation Title</a:t>
            </a:r>
            <a:r>
              <a:rPr lang="en-US"/>
              <a:t> | </a:t>
            </a:r>
            <a:fld id="{B01B60CE-0CCE-4AF1-9DEF-2C9BFF349B2B}" type="datetime1">
              <a:rPr lang="en-GB" smtClean="0"/>
              <a:t>29/06/2026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338151-F7FA-77F4-DDA4-99ACEB4779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2271" y="649287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Page </a:t>
            </a:r>
            <a:fld id="{6D8F85B6-7B2C-4044-9909-7ACF9755F78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4027121"/>
      </p:ext>
    </p:extLst>
  </p:cSld>
  <p:clrMapOvr>
    <a:masterClrMapping/>
  </p:clrMapOvr>
  <p:hf hdr="0" ft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59611-F9B3-6B31-12BF-6AC0CEB68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1" y="365125"/>
            <a:ext cx="8004607" cy="574675"/>
          </a:xfrm>
        </p:spPr>
        <p:txBody>
          <a:bodyPr>
            <a:normAutofit/>
          </a:bodyPr>
          <a:lstStyle>
            <a:lvl1pPr algn="l">
              <a:defRPr sz="3000" b="1">
                <a:solidFill>
                  <a:srgbClr val="003088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04EA4DF-585E-6EC1-79E6-A8EC3FABA09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8" y="1238250"/>
            <a:ext cx="9275762" cy="489585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E087E36-E07B-8F6A-105E-7B31135871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2271" y="649287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Page </a:t>
            </a:r>
            <a:fld id="{6D8F85B6-7B2C-4044-9909-7ACF9755F78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6928472-8065-2415-177F-A8ABD1D537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6528" y="6492875"/>
            <a:ext cx="38720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Presenter Name | </a:t>
            </a:r>
            <a:r>
              <a:rPr lang="en-US" b="1"/>
              <a:t>Presentation Title</a:t>
            </a:r>
            <a:r>
              <a:rPr lang="en-US"/>
              <a:t> | </a:t>
            </a:r>
            <a:fld id="{B01B60CE-0CCE-4AF1-9DEF-2C9BFF349B2B}" type="datetime1">
              <a:rPr lang="en-GB" smtClean="0"/>
              <a:t>29/06/2026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2701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4461CBBB-7359-7417-C99E-66BF7F80F9CB}"/>
              </a:ext>
            </a:extLst>
          </p:cNvPr>
          <p:cNvSpPr/>
          <p:nvPr userDrawn="1"/>
        </p:nvSpPr>
        <p:spPr>
          <a:xfrm flipV="1">
            <a:off x="4165600" y="0"/>
            <a:ext cx="8026400" cy="6858001"/>
          </a:xfrm>
          <a:custGeom>
            <a:avLst/>
            <a:gdLst>
              <a:gd name="connsiteX0" fmla="*/ 0 w 8026400"/>
              <a:gd name="connsiteY0" fmla="*/ 6858001 h 6858001"/>
              <a:gd name="connsiteX1" fmla="*/ 7992656 w 8026400"/>
              <a:gd name="connsiteY1" fmla="*/ 6858001 h 6858001"/>
              <a:gd name="connsiteX2" fmla="*/ 7992656 w 8026400"/>
              <a:gd name="connsiteY2" fmla="*/ 6858000 h 6858001"/>
              <a:gd name="connsiteX3" fmla="*/ 8026400 w 8026400"/>
              <a:gd name="connsiteY3" fmla="*/ 6858000 h 6858001"/>
              <a:gd name="connsiteX4" fmla="*/ 8026400 w 8026400"/>
              <a:gd name="connsiteY4" fmla="*/ 5010540 h 6858001"/>
              <a:gd name="connsiteX5" fmla="*/ 5724849 w 8026400"/>
              <a:gd name="connsiteY5" fmla="*/ 5010540 h 6858001"/>
              <a:gd name="connsiteX6" fmla="*/ 5724849 w 8026400"/>
              <a:gd name="connsiteY6" fmla="*/ 1 h 6858001"/>
              <a:gd name="connsiteX7" fmla="*/ 5730875 w 8026400"/>
              <a:gd name="connsiteY7" fmla="*/ 1 h 6858001"/>
              <a:gd name="connsiteX8" fmla="*/ 5730875 w 8026400"/>
              <a:gd name="connsiteY8" fmla="*/ 0 h 6858001"/>
              <a:gd name="connsiteX9" fmla="*/ 5258318 w 8026400"/>
              <a:gd name="connsiteY9" fmla="*/ 0 h 6858001"/>
              <a:gd name="connsiteX10" fmla="*/ 5258318 w 8026400"/>
              <a:gd name="connsiteY10" fmla="*/ 7356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026400" h="6858001">
                <a:moveTo>
                  <a:pt x="0" y="6858001"/>
                </a:moveTo>
                <a:lnTo>
                  <a:pt x="7992656" y="6858001"/>
                </a:lnTo>
                <a:lnTo>
                  <a:pt x="7992656" y="6858000"/>
                </a:lnTo>
                <a:lnTo>
                  <a:pt x="8026400" y="6858000"/>
                </a:lnTo>
                <a:lnTo>
                  <a:pt x="8026400" y="5010540"/>
                </a:lnTo>
                <a:lnTo>
                  <a:pt x="5724849" y="5010540"/>
                </a:lnTo>
                <a:lnTo>
                  <a:pt x="5724849" y="1"/>
                </a:lnTo>
                <a:lnTo>
                  <a:pt x="5730875" y="1"/>
                </a:lnTo>
                <a:lnTo>
                  <a:pt x="5730875" y="0"/>
                </a:lnTo>
                <a:lnTo>
                  <a:pt x="5258318" y="0"/>
                </a:lnTo>
                <a:lnTo>
                  <a:pt x="5258318" y="7356"/>
                </a:lnTo>
                <a:close/>
              </a:path>
            </a:pathLst>
          </a:custGeom>
          <a:solidFill>
            <a:srgbClr val="003088"/>
          </a:solidFill>
          <a:ln>
            <a:solidFill>
              <a:srgbClr val="00308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46F2B09-18E5-2A80-94B4-A6C42D72AA0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051" y="198408"/>
            <a:ext cx="2892384" cy="1242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156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70" r:id="rId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bg1">
              <a:lumMod val="65000"/>
            </a:schemeClr>
          </a:solidFill>
          <a:latin typeface="Avenir Next LT Pro Light" panose="020B0304020202020204" pitchFamily="34" charset="0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Avenir Next LT Pro Light" panose="020B0304020202020204" pitchFamily="34" charset="0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Avenir Next LT Pro Light" panose="020B0304020202020204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Avenir Next LT Pro Light" panose="020B0304020202020204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Avenir Next LT Pro Light" panose="020B03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57" userDrawn="1">
          <p15:clr>
            <a:srgbClr val="F26B43"/>
          </p15:clr>
        </p15:guide>
        <p15:guide id="3" pos="6234" userDrawn="1">
          <p15:clr>
            <a:srgbClr val="F26B43"/>
          </p15:clr>
        </p15:guide>
        <p15:guide id="4" orient="horz" pos="595" userDrawn="1">
          <p15:clr>
            <a:srgbClr val="F26B43"/>
          </p15:clr>
        </p15:guide>
        <p15:guide id="5" orient="horz" pos="232" userDrawn="1">
          <p15:clr>
            <a:srgbClr val="F26B43"/>
          </p15:clr>
        </p15:guide>
        <p15:guide id="7" orient="horz" pos="4088" userDrawn="1">
          <p15:clr>
            <a:srgbClr val="F26B43"/>
          </p15:clr>
        </p15:guide>
        <p15:guide id="8" pos="438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CEC4D7C-A5F0-5FEF-4DBA-67ABF64601AC}"/>
              </a:ext>
            </a:extLst>
          </p:cNvPr>
          <p:cNvSpPr/>
          <p:nvPr userDrawn="1"/>
        </p:nvSpPr>
        <p:spPr>
          <a:xfrm>
            <a:off x="0" y="0"/>
            <a:ext cx="1577591" cy="685800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868C3F2-D807-B656-0424-BF886A686ED5}"/>
              </a:ext>
            </a:extLst>
          </p:cNvPr>
          <p:cNvSpPr/>
          <p:nvPr userDrawn="1"/>
        </p:nvSpPr>
        <p:spPr>
          <a:xfrm>
            <a:off x="1275127" y="0"/>
            <a:ext cx="302464" cy="6858000"/>
          </a:xfrm>
          <a:prstGeom prst="rect">
            <a:avLst/>
          </a:prstGeom>
          <a:solidFill>
            <a:srgbClr val="1C5D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 descr="A blue and black logo&#10;&#10;Description automatically generated">
            <a:extLst>
              <a:ext uri="{FF2B5EF4-FFF2-40B4-BE49-F238E27FC236}">
                <a16:creationId xmlns:a16="http://schemas.microsoft.com/office/drawing/2014/main" id="{872459D4-FA5B-DA12-594D-59618512600E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6566" y="246208"/>
            <a:ext cx="2663681" cy="729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289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bg1">
              <a:lumMod val="65000"/>
            </a:schemeClr>
          </a:solidFill>
          <a:latin typeface="Avenir Next LT Pro Light" panose="020B0304020202020204" pitchFamily="34" charset="0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Avenir Next LT Pro Light" panose="020B0304020202020204" pitchFamily="34" charset="0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Avenir Next LT Pro Light" panose="020B0304020202020204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Avenir Next LT Pro Light" panose="020B0304020202020204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Avenir Next LT Pro Light" panose="020B03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982" userDrawn="1">
          <p15:clr>
            <a:srgbClr val="F26B43"/>
          </p15:clr>
        </p15:guide>
        <p15:guide id="3" pos="7358" userDrawn="1">
          <p15:clr>
            <a:srgbClr val="F26B43"/>
          </p15:clr>
        </p15:guide>
        <p15:guide id="4" orient="horz" pos="595" userDrawn="1">
          <p15:clr>
            <a:srgbClr val="F26B43"/>
          </p15:clr>
        </p15:guide>
        <p15:guide id="5" orient="horz" pos="210" userDrawn="1">
          <p15:clr>
            <a:srgbClr val="F26B43"/>
          </p15:clr>
        </p15:guide>
        <p15:guide id="6" pos="7582" userDrawn="1">
          <p15:clr>
            <a:srgbClr val="F26B43"/>
          </p15:clr>
        </p15:guide>
        <p15:guide id="7" orient="horz" pos="4088" userDrawn="1">
          <p15:clr>
            <a:srgbClr val="F26B43"/>
          </p15:clr>
        </p15:guide>
        <p15:guide id="8" pos="4384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8C8A61-AF71-4908-001C-283F8C60C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CFB6A4-5490-F01C-7DE6-58C0D7D8D3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8E8DD8-DBB0-C91D-46CA-F90C6A1422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6528" y="6492875"/>
            <a:ext cx="38720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Presenter Name | </a:t>
            </a:r>
            <a:r>
              <a:rPr lang="en-US" b="1"/>
              <a:t>Presentation Title</a:t>
            </a:r>
            <a:r>
              <a:rPr lang="en-US"/>
              <a:t> | </a:t>
            </a:r>
            <a:fld id="{AAEF46BB-D659-46D0-AFDF-3CC14DFBDECD}" type="datetime1">
              <a:rPr lang="en-US" smtClean="0"/>
              <a:t>6/29/2026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B684C-7B02-04D8-7075-26BDF19702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2271" y="649287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Page </a:t>
            </a:r>
            <a:fld id="{6D8F85B6-7B2C-4044-9909-7ACF9755F78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019C3DB-2722-90C6-C119-CDD6AE459B14}"/>
              </a:ext>
            </a:extLst>
          </p:cNvPr>
          <p:cNvSpPr/>
          <p:nvPr userDrawn="1"/>
        </p:nvSpPr>
        <p:spPr>
          <a:xfrm>
            <a:off x="0" y="348342"/>
            <a:ext cx="515938" cy="591457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blue and black logo&#10;&#10;Description automatically generated">
            <a:extLst>
              <a:ext uri="{FF2B5EF4-FFF2-40B4-BE49-F238E27FC236}">
                <a16:creationId xmlns:a16="http://schemas.microsoft.com/office/drawing/2014/main" id="{B0EADFB7-DD59-A002-67DF-CE6146A0DF43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6566" y="246208"/>
            <a:ext cx="2663681" cy="729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160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3" r:id="rId2"/>
    <p:sldLayoutId id="2147483654" r:id="rId3"/>
    <p:sldLayoutId id="2147483673" r:id="rId4"/>
    <p:sldLayoutId id="2147483675" r:id="rId5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20" userDrawn="1">
          <p15:clr>
            <a:srgbClr val="F26B43"/>
          </p15:clr>
        </p15:guide>
        <p15:guide id="2" pos="325" userDrawn="1">
          <p15:clr>
            <a:srgbClr val="F26B43"/>
          </p15:clr>
        </p15:guide>
        <p15:guide id="3" pos="7355" userDrawn="1">
          <p15:clr>
            <a:srgbClr val="F26B43"/>
          </p15:clr>
        </p15:guide>
        <p15:guide id="4" pos="98" userDrawn="1">
          <p15:clr>
            <a:srgbClr val="F26B43"/>
          </p15:clr>
        </p15:guide>
        <p15:guide id="5" pos="7582" userDrawn="1">
          <p15:clr>
            <a:srgbClr val="F26B43"/>
          </p15:clr>
        </p15:guide>
        <p15:guide id="6" orient="horz" pos="592" userDrawn="1">
          <p15:clr>
            <a:srgbClr val="F26B43"/>
          </p15:clr>
        </p15:guide>
        <p15:guide id="7" orient="horz" pos="4088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8C8A61-AF71-4908-001C-283F8C60C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349250"/>
            <a:ext cx="5327909" cy="5905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CFB6A4-5490-F01C-7DE6-58C0D7D8D3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5938" y="1135669"/>
            <a:ext cx="5327909" cy="34113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8E8DD8-DBB0-C91D-46CA-F90C6A1422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6528" y="6492875"/>
            <a:ext cx="38720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Presenter Name | </a:t>
            </a:r>
            <a:r>
              <a:rPr lang="en-US" b="1"/>
              <a:t>Presentation Title</a:t>
            </a:r>
            <a:r>
              <a:rPr lang="en-US"/>
              <a:t> | </a:t>
            </a:r>
            <a:fld id="{AAEF46BB-D659-46D0-AFDF-3CC14DFBDECD}" type="datetime1">
              <a:rPr lang="en-US" smtClean="0"/>
              <a:t>6/29/2026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B684C-7B02-04D8-7075-26BDF19702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2271" y="649287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Page </a:t>
            </a:r>
            <a:fld id="{6D8F85B6-7B2C-4044-9909-7ACF9755F78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214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72" r:id="rId3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rgbClr val="00308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rgbClr val="0030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0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0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0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0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20" userDrawn="1">
          <p15:clr>
            <a:srgbClr val="F26B43"/>
          </p15:clr>
        </p15:guide>
        <p15:guide id="2" pos="325" userDrawn="1">
          <p15:clr>
            <a:srgbClr val="F26B43"/>
          </p15:clr>
        </p15:guide>
        <p15:guide id="3" pos="7355" userDrawn="1">
          <p15:clr>
            <a:srgbClr val="F26B43"/>
          </p15:clr>
        </p15:guide>
        <p15:guide id="4" pos="98" userDrawn="1">
          <p15:clr>
            <a:srgbClr val="F26B43"/>
          </p15:clr>
        </p15:guide>
        <p15:guide id="5" pos="7582" userDrawn="1">
          <p15:clr>
            <a:srgbClr val="F26B43"/>
          </p15:clr>
        </p15:guide>
        <p15:guide id="6" orient="horz" pos="592" userDrawn="1">
          <p15:clr>
            <a:srgbClr val="F26B43"/>
          </p15:clr>
        </p15:guide>
        <p15:guide id="7" orient="horz" pos="4088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8C8A61-AF71-4908-001C-283F8C60C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349250"/>
            <a:ext cx="5327909" cy="5905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CFB6A4-5490-F01C-7DE6-58C0D7D8D3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5938" y="1135669"/>
            <a:ext cx="5327909" cy="34113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Example text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8E8DD8-DBB0-C91D-46CA-F90C6A1422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6528" y="6492875"/>
            <a:ext cx="38720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Presenter Name | </a:t>
            </a:r>
            <a:r>
              <a:rPr lang="en-US" b="1"/>
              <a:t>Presentation Title</a:t>
            </a:r>
            <a:r>
              <a:rPr lang="en-US"/>
              <a:t> | </a:t>
            </a:r>
            <a:fld id="{AAEF46BB-D659-46D0-AFDF-3CC14DFBDECD}" type="datetime1">
              <a:rPr lang="en-US" smtClean="0"/>
              <a:t>6/29/2026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B684C-7B02-04D8-7075-26BDF19702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2271" y="649287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Page </a:t>
            </a:r>
            <a:fld id="{6D8F85B6-7B2C-4044-9909-7ACF9755F78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CADD8E-F74C-D655-489E-A07EFD4C597E}"/>
              </a:ext>
            </a:extLst>
          </p:cNvPr>
          <p:cNvSpPr/>
          <p:nvPr userDrawn="1"/>
        </p:nvSpPr>
        <p:spPr>
          <a:xfrm>
            <a:off x="0" y="348342"/>
            <a:ext cx="515938" cy="591457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0014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rgbClr val="00308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0030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rgbClr val="0030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rgbClr val="0030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rgbClr val="0030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rgbClr val="0030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20" userDrawn="1">
          <p15:clr>
            <a:srgbClr val="F26B43"/>
          </p15:clr>
        </p15:guide>
        <p15:guide id="2" pos="325" userDrawn="1">
          <p15:clr>
            <a:srgbClr val="F26B43"/>
          </p15:clr>
        </p15:guide>
        <p15:guide id="3" pos="7355" userDrawn="1">
          <p15:clr>
            <a:srgbClr val="F26B43"/>
          </p15:clr>
        </p15:guide>
        <p15:guide id="4" pos="98" userDrawn="1">
          <p15:clr>
            <a:srgbClr val="F26B43"/>
          </p15:clr>
        </p15:guide>
        <p15:guide id="5" pos="7582" userDrawn="1">
          <p15:clr>
            <a:srgbClr val="F26B43"/>
          </p15:clr>
        </p15:guide>
        <p15:guide id="6" orient="horz" pos="592" userDrawn="1">
          <p15:clr>
            <a:srgbClr val="F26B43"/>
          </p15:clr>
        </p15:guide>
        <p15:guide id="7" orient="horz" pos="40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6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40.png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sv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6.svg"/><Relationship Id="rId5" Type="http://schemas.openxmlformats.org/officeDocument/2006/relationships/image" Target="../media/image45.svg"/><Relationship Id="rId4" Type="http://schemas.openxmlformats.org/officeDocument/2006/relationships/image" Target="../media/image44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svg"/><Relationship Id="rId3" Type="http://schemas.openxmlformats.org/officeDocument/2006/relationships/image" Target="../media/image53.sv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5.png"/><Relationship Id="rId11" Type="http://schemas.openxmlformats.org/officeDocument/2006/relationships/image" Target="../media/image60.png"/><Relationship Id="rId5" Type="http://schemas.openxmlformats.org/officeDocument/2006/relationships/image" Target="../media/image51.png"/><Relationship Id="rId10" Type="http://schemas.openxmlformats.org/officeDocument/2006/relationships/image" Target="../media/image59.png"/><Relationship Id="rId4" Type="http://schemas.openxmlformats.org/officeDocument/2006/relationships/image" Target="../media/image54.png"/><Relationship Id="rId9" Type="http://schemas.openxmlformats.org/officeDocument/2006/relationships/image" Target="../media/image58.sv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7.svg"/><Relationship Id="rId7" Type="http://schemas.microsoft.com/office/2007/relationships/hdphoto" Target="../media/hdphoto1.wdp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3.png"/><Relationship Id="rId5" Type="http://schemas.openxmlformats.org/officeDocument/2006/relationships/image" Target="../media/image62.jpeg"/><Relationship Id="rId4" Type="http://schemas.openxmlformats.org/officeDocument/2006/relationships/image" Target="../media/image61.jpeg"/><Relationship Id="rId9" Type="http://schemas.microsoft.com/office/2007/relationships/hdphoto" Target="../media/hdphoto2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7" Type="http://schemas.openxmlformats.org/officeDocument/2006/relationships/image" Target="../media/image7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4.png"/><Relationship Id="rId5" Type="http://schemas.openxmlformats.org/officeDocument/2006/relationships/image" Target="../media/image73.jpeg"/><Relationship Id="rId4" Type="http://schemas.openxmlformats.org/officeDocument/2006/relationships/image" Target="../media/image51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77.jpe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58.svg"/><Relationship Id="rId5" Type="http://schemas.openxmlformats.org/officeDocument/2006/relationships/image" Target="../media/image76.png"/><Relationship Id="rId4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79.png"/><Relationship Id="rId7" Type="http://schemas.openxmlformats.org/officeDocument/2006/relationships/image" Target="../media/image8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2.jpeg"/><Relationship Id="rId5" Type="http://schemas.openxmlformats.org/officeDocument/2006/relationships/image" Target="../media/image81.jpeg"/><Relationship Id="rId10" Type="http://schemas.openxmlformats.org/officeDocument/2006/relationships/image" Target="../media/image86.png"/><Relationship Id="rId4" Type="http://schemas.openxmlformats.org/officeDocument/2006/relationships/image" Target="../media/image80.png"/><Relationship Id="rId9" Type="http://schemas.openxmlformats.org/officeDocument/2006/relationships/image" Target="../media/image8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87.png"/><Relationship Id="rId7" Type="http://schemas.openxmlformats.org/officeDocument/2006/relationships/image" Target="../media/image8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2.jpeg"/><Relationship Id="rId5" Type="http://schemas.openxmlformats.org/officeDocument/2006/relationships/image" Target="../media/image80.png"/><Relationship Id="rId4" Type="http://schemas.openxmlformats.org/officeDocument/2006/relationships/image" Target="../media/image88.png"/><Relationship Id="rId9" Type="http://schemas.openxmlformats.org/officeDocument/2006/relationships/image" Target="../media/image8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0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jpeg"/><Relationship Id="rId3" Type="http://schemas.openxmlformats.org/officeDocument/2006/relationships/image" Target="../media/image91.png"/><Relationship Id="rId7" Type="http://schemas.openxmlformats.org/officeDocument/2006/relationships/image" Target="../media/image95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4.jpeg"/><Relationship Id="rId5" Type="http://schemas.openxmlformats.org/officeDocument/2006/relationships/image" Target="../media/image93.jpeg"/><Relationship Id="rId4" Type="http://schemas.openxmlformats.org/officeDocument/2006/relationships/image" Target="../media/image92.jpeg"/><Relationship Id="rId9" Type="http://schemas.openxmlformats.org/officeDocument/2006/relationships/image" Target="../media/image9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ubtitle 16">
            <a:extLst>
              <a:ext uri="{FF2B5EF4-FFF2-40B4-BE49-F238E27FC236}">
                <a16:creationId xmlns:a16="http://schemas.microsoft.com/office/drawing/2014/main" id="{607F2193-5215-3CA1-4B59-43BD2432454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304475" y="4057091"/>
            <a:ext cx="5679386" cy="677202"/>
          </a:xfrm>
        </p:spPr>
        <p:txBody>
          <a:bodyPr/>
          <a:lstStyle/>
          <a:p>
            <a:r>
              <a:rPr lang="en-GB" b="1" dirty="0">
                <a:solidFill>
                  <a:schemeClr val="tx1"/>
                </a:solidFill>
              </a:rPr>
              <a:t>Mark Johnson*</a:t>
            </a:r>
            <a:r>
              <a:rPr lang="en-GB" dirty="0">
                <a:latin typeface="Arial Nova Light" panose="020B0304020202020204" pitchFamily="34" charset="0"/>
              </a:rPr>
              <a:t>, Deepa Angal-Kalinin, James Jones</a:t>
            </a:r>
            <a:br>
              <a:rPr lang="en-GB" dirty="0">
                <a:latin typeface="Arial Nova Light" panose="020B0304020202020204" pitchFamily="34" charset="0"/>
              </a:rPr>
            </a:br>
            <a:r>
              <a:rPr lang="en-GB" dirty="0">
                <a:latin typeface="Arial Nova Light" panose="020B0304020202020204" pitchFamily="34" charset="0"/>
              </a:rPr>
              <a:t>and Thomas Pacey, on behalf of the CLARA Team</a:t>
            </a:r>
            <a:endParaRPr lang="en-GB" dirty="0"/>
          </a:p>
        </p:txBody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D2367C1E-A4BE-BD6F-854D-E8DC06F5B74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xfrm>
            <a:off x="295848" y="2226086"/>
            <a:ext cx="5400675" cy="1655981"/>
          </a:xfrm>
        </p:spPr>
        <p:txBody>
          <a:bodyPr/>
          <a:lstStyle/>
          <a:p>
            <a:r>
              <a:rPr lang="en-GB" dirty="0"/>
              <a:t>CLARA Commissioning and First Friendly User Experiments</a:t>
            </a:r>
          </a:p>
        </p:txBody>
      </p:sp>
      <p:pic>
        <p:nvPicPr>
          <p:cNvPr id="1028" name="Picture 4" descr="Homepage - The Cockcroft Institute">
            <a:extLst>
              <a:ext uri="{FF2B5EF4-FFF2-40B4-BE49-F238E27FC236}">
                <a16:creationId xmlns:a16="http://schemas.microsoft.com/office/drawing/2014/main" id="{27FF5B65-9D9A-3074-9694-4F59D4B8964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2203" y="5906995"/>
            <a:ext cx="1462900" cy="8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B9D90265-7C6A-7763-2534-9F9AA051E471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9719528" y="439694"/>
            <a:ext cx="2397127" cy="480595"/>
            <a:chOff x="9719528" y="524483"/>
            <a:chExt cx="2397127" cy="480595"/>
          </a:xfrm>
        </p:grpSpPr>
        <p:sp>
          <p:nvSpPr>
            <p:cNvPr id="5" name="Subtitle 16">
              <a:extLst>
                <a:ext uri="{FF2B5EF4-FFF2-40B4-BE49-F238E27FC236}">
                  <a16:creationId xmlns:a16="http://schemas.microsoft.com/office/drawing/2014/main" id="{F451C692-462E-57F9-DF69-64867DA88A7E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791701" y="524483"/>
              <a:ext cx="2324954" cy="480595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Avenir Next LT Pro Light" panose="020B0304020202020204" pitchFamily="34" charset="0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Avenir Next LT Pro Light" panose="020B0304020202020204" pitchFamily="34" charset="0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Avenir Next LT Pro Light" panose="020B0304020202020204" pitchFamily="34" charset="0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Avenir Next LT Pro Light" panose="020B0304020202020204" pitchFamily="34" charset="0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GB" sz="1200" dirty="0">
                  <a:solidFill>
                    <a:schemeClr val="bg1"/>
                  </a:solidFill>
                  <a:latin typeface="Arial Nova Light" panose="020B0304020202020204" pitchFamily="34" charset="0"/>
                </a:rPr>
                <a:t>mark.johnson@stfc.ac.uk</a:t>
              </a:r>
            </a:p>
            <a:p>
              <a:pPr algn="r"/>
              <a:r>
                <a:rPr lang="en-GB" sz="1200" dirty="0">
                  <a:solidFill>
                    <a:schemeClr val="bg1"/>
                  </a:solidFill>
                  <a:latin typeface="Arial Nova Light" panose="020B0304020202020204" pitchFamily="34" charset="0"/>
                </a:rPr>
                <a:t>deepa.angal-kalinin@stfc.ac.uk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pic>
          <p:nvPicPr>
            <p:cNvPr id="4" name="Graphic 3" descr="Envelope with solid fill">
              <a:extLst>
                <a:ext uri="{FF2B5EF4-FFF2-40B4-BE49-F238E27FC236}">
                  <a16:creationId xmlns:a16="http://schemas.microsoft.com/office/drawing/2014/main" id="{18CBAD97-ECBE-FC9D-2AB1-38A93D9547A2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0114817" y="577850"/>
              <a:ext cx="206063" cy="190800"/>
            </a:xfrm>
            <a:prstGeom prst="rect">
              <a:avLst/>
            </a:prstGeom>
          </p:spPr>
        </p:pic>
        <p:pic>
          <p:nvPicPr>
            <p:cNvPr id="8" name="Graphic 7" descr="Envelope with solid fill">
              <a:extLst>
                <a:ext uri="{FF2B5EF4-FFF2-40B4-BE49-F238E27FC236}">
                  <a16:creationId xmlns:a16="http://schemas.microsoft.com/office/drawing/2014/main" id="{45E086EE-3E4C-365A-CF32-18D0B962E646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9719528" y="763288"/>
              <a:ext cx="206063" cy="190800"/>
            </a:xfrm>
            <a:prstGeom prst="rect">
              <a:avLst/>
            </a:prstGeom>
          </p:spPr>
        </p:pic>
      </p:grpSp>
      <p:pic>
        <p:nvPicPr>
          <p:cNvPr id="2" name="Picture 2">
            <a:extLst>
              <a:ext uri="{FF2B5EF4-FFF2-40B4-BE49-F238E27FC236}">
                <a16:creationId xmlns:a16="http://schemas.microsoft.com/office/drawing/2014/main" id="{051BA0C7-F7C2-36EF-A8F7-2D7DB4446BB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913" y="6000065"/>
            <a:ext cx="1366087" cy="689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64579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E2D5AE-75FB-A049-B32F-365CC64C02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AB24D380-1ECF-B44F-58B2-CCA497B6262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Look Back…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FE64279-DF8A-9D87-985D-6296092DE61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/>
          </p:nvPr>
        </p:nvSpPr>
        <p:spPr>
          <a:xfrm>
            <a:off x="6462659" y="2861604"/>
            <a:ext cx="5213404" cy="321704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Since July 2025:</a:t>
            </a:r>
            <a:b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</a:br>
            <a:endParaRPr lang="en-GB" sz="1500" dirty="0">
              <a:solidFill>
                <a:schemeClr val="tx1">
                  <a:lumMod val="75000"/>
                  <a:lumOff val="25000"/>
                </a:schemeClr>
              </a:solidFill>
              <a:latin typeface="Arial Nova Light" panose="020B0304020202020204" pitchFamily="34" charset="0"/>
            </a:endParaRPr>
          </a:p>
          <a:p>
            <a:pPr lvl="1"/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Successful upgrade to Cs</a:t>
            </a:r>
            <a:r>
              <a:rPr lang="en-GB" sz="1500" baseline="-25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2</a:t>
            </a: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Te cathode</a:t>
            </a:r>
            <a:b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</a:br>
            <a:endParaRPr lang="en-GB" sz="1500" dirty="0">
              <a:solidFill>
                <a:schemeClr val="tx1">
                  <a:lumMod val="75000"/>
                  <a:lumOff val="25000"/>
                </a:schemeClr>
              </a:solidFill>
              <a:latin typeface="Arial Nova Light" panose="020B0304020202020204" pitchFamily="34" charset="0"/>
            </a:endParaRPr>
          </a:p>
          <a:p>
            <a:pPr lvl="1"/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Dielectric wakefield structure commissioned</a:t>
            </a:r>
            <a:b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</a:br>
            <a:endParaRPr lang="en-GB" sz="1500" dirty="0">
              <a:solidFill>
                <a:schemeClr val="tx1">
                  <a:lumMod val="75000"/>
                  <a:lumOff val="25000"/>
                </a:schemeClr>
              </a:solidFill>
              <a:latin typeface="Arial Nova Light" panose="020B0304020202020204" pitchFamily="34" charset="0"/>
            </a:endParaRPr>
          </a:p>
          <a:p>
            <a:pPr lvl="1"/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Extensive beam dynamics studies</a:t>
            </a:r>
            <a:b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</a:br>
            <a:endParaRPr lang="en-GB" sz="1500" dirty="0">
              <a:solidFill>
                <a:schemeClr val="tx1">
                  <a:lumMod val="75000"/>
                  <a:lumOff val="25000"/>
                </a:schemeClr>
              </a:solidFill>
              <a:latin typeface="Arial Nova Light" panose="020B0304020202020204" pitchFamily="34" charset="0"/>
            </a:endParaRPr>
          </a:p>
          <a:p>
            <a:pPr lvl="1"/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Beam transport to FEBE user area</a:t>
            </a:r>
            <a:b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</a:br>
            <a:endParaRPr lang="en-GB" sz="1500" dirty="0">
              <a:solidFill>
                <a:schemeClr val="tx1">
                  <a:lumMod val="75000"/>
                  <a:lumOff val="25000"/>
                </a:schemeClr>
              </a:solidFill>
              <a:latin typeface="Arial Nova Light" panose="020B0304020202020204" pitchFamily="34" charset="0"/>
            </a:endParaRPr>
          </a:p>
          <a:p>
            <a:pPr lvl="1"/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X-band (4</a:t>
            </a:r>
            <a:r>
              <a:rPr lang="en-GB" sz="15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th</a:t>
            </a: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 harmonic) cavity delayed until Q3 2026</a:t>
            </a:r>
            <a:b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</a:br>
            <a:endParaRPr lang="en-GB" sz="1500" dirty="0">
              <a:solidFill>
                <a:schemeClr val="tx1">
                  <a:lumMod val="75000"/>
                  <a:lumOff val="25000"/>
                </a:schemeClr>
              </a:solidFill>
              <a:latin typeface="Arial Nova Light" panose="020B0304020202020204" pitchFamily="34" charset="0"/>
            </a:endParaRPr>
          </a:p>
          <a:p>
            <a:pPr lvl="1"/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First user experiments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E88CE4AD-DC3D-DEDC-7862-EF17FB30079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10946920" y="6492873"/>
            <a:ext cx="1087175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Slide </a:t>
            </a:r>
            <a:fld id="{6D8F85B6-7B2C-4044-9909-7ACF9755F780}" type="slidenum">
              <a:rPr kumimoji="0" lang="en-GB" sz="11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1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Date Placeholder 5">
            <a:extLst>
              <a:ext uri="{FF2B5EF4-FFF2-40B4-BE49-F238E27FC236}">
                <a16:creationId xmlns:a16="http://schemas.microsoft.com/office/drawing/2014/main" id="{B49A75A1-0FE1-04E5-6B45-9E5E9BE9B50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54388" y="6492875"/>
            <a:ext cx="615663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 Johnson |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CLARA Commissioning and First User Experiments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| IOP PAB, </a:t>
            </a:r>
            <a:r>
              <a:rPr lang="en-GB" sz="1100" dirty="0"/>
              <a:t>1</a:t>
            </a:r>
            <a:r>
              <a:rPr lang="en-GB" sz="1100" baseline="30000" dirty="0"/>
              <a:t>st</a:t>
            </a:r>
            <a:r>
              <a:rPr lang="en-GB" sz="1100" dirty="0"/>
              <a:t>  July 2026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46F1A70-CDAD-B8B3-AF79-19F6DE38B24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423" y="1164619"/>
            <a:ext cx="4483694" cy="2520000"/>
          </a:xfrm>
          <a:prstGeom prst="rect">
            <a:avLst/>
          </a:prstGeom>
          <a:ln w="635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10CE7E0-A0DE-2B75-BD3A-A8AE41573D1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1817" y="3558653"/>
            <a:ext cx="4484183" cy="2520000"/>
          </a:xfrm>
          <a:prstGeom prst="rect">
            <a:avLst/>
          </a:prstGeom>
          <a:ln w="635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441A9BD6-F0A3-2CE5-40BD-CA0550AB8A90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6559550" y="1243519"/>
            <a:ext cx="4800600" cy="1181100"/>
            <a:chOff x="6762750" y="1333500"/>
            <a:chExt cx="4800600" cy="118110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A329DC8-38FB-C169-C7DD-4A0733116E9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762750" y="1333500"/>
              <a:ext cx="4800600" cy="1181100"/>
            </a:xfrm>
            <a:prstGeom prst="rect">
              <a:avLst/>
            </a:prstGeom>
            <a:solidFill>
              <a:schemeClr val="accent2">
                <a:alpha val="3000"/>
              </a:schemeClr>
            </a:solidFill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8EA2B61-E457-FB12-75AB-78B835A77ABA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971425" y="1416219"/>
              <a:ext cx="4383251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500" b="1" dirty="0">
                  <a:solidFill>
                    <a:schemeClr val="accent2"/>
                  </a:solidFill>
                  <a:latin typeface="+mj-lt"/>
                </a:rPr>
                <a:t>Tom Pacey Talk</a:t>
              </a:r>
              <a:br>
                <a:rPr lang="en-GB" sz="1500" dirty="0">
                  <a:latin typeface="Arial Nova Light" panose="020B0304020202020204" pitchFamily="34" charset="0"/>
                </a:rPr>
              </a:br>
              <a:r>
                <a:rPr lang="en-GB" sz="1500" i="1" dirty="0">
                  <a:latin typeface="Arial Nova Light" panose="020B0304020202020204" pitchFamily="34" charset="0"/>
                </a:rPr>
                <a:t>“First High Energy Beam from the CLARA</a:t>
              </a:r>
              <a:br>
                <a:rPr lang="en-GB" sz="1500" i="1" dirty="0">
                  <a:latin typeface="Arial Nova Light" panose="020B0304020202020204" pitchFamily="34" charset="0"/>
                </a:rPr>
              </a:br>
              <a:r>
                <a:rPr lang="en-GB" sz="1500" i="1" dirty="0">
                  <a:latin typeface="Arial Nova Light" panose="020B0304020202020204" pitchFamily="34" charset="0"/>
                </a:rPr>
                <a:t>Electron Accelerator and Commissioning Progress”</a:t>
              </a:r>
            </a:p>
            <a:p>
              <a:pPr algn="ctr"/>
              <a:r>
                <a:rPr lang="en-GB" sz="1500" b="1" dirty="0">
                  <a:solidFill>
                    <a:schemeClr val="accent2"/>
                  </a:solidFill>
                  <a:latin typeface="+mj-lt"/>
                </a:rPr>
                <a:t>IOP PAB 2025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C4D51B02-5D52-F2E5-6F21-132CD40CFF8C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6727658" y="3300816"/>
            <a:ext cx="502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✅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870363A-7672-0CF7-CDE8-C534251CE525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6727658" y="3764310"/>
            <a:ext cx="502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✅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86EDE6-B8CF-742A-BD95-2A654DBE560E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6727658" y="4239836"/>
            <a:ext cx="502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✅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E29B06F-1572-B1A8-48B8-C0B7F2463300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6727658" y="4727394"/>
            <a:ext cx="502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✅</a:t>
            </a:r>
          </a:p>
        </p:txBody>
      </p:sp>
      <p:pic>
        <p:nvPicPr>
          <p:cNvPr id="1028" name="Picture 4" descr="Cross Mark Button emoji icon in PNG, SVG">
            <a:extLst>
              <a:ext uri="{FF2B5EF4-FFF2-40B4-BE49-F238E27FC236}">
                <a16:creationId xmlns:a16="http://schemas.microsoft.com/office/drawing/2014/main" id="{BB566855-C6B4-CFF9-F03C-AF167FF472C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64626" y="5263081"/>
            <a:ext cx="228124" cy="22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0C3969D-0DC3-C34D-0CC5-8E7118FADECF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6727658" y="5657518"/>
            <a:ext cx="502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✅</a:t>
            </a:r>
          </a:p>
        </p:txBody>
      </p:sp>
    </p:spTree>
    <p:extLst>
      <p:ext uri="{BB962C8B-B14F-4D97-AF65-F5344CB8AC3E}">
        <p14:creationId xmlns:p14="http://schemas.microsoft.com/office/powerpoint/2010/main" val="36231492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B5DFF4-B122-EF6D-48D0-8CB253AA01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>
            <a:extLst>
              <a:ext uri="{FF2B5EF4-FFF2-40B4-BE49-F238E27FC236}">
                <a16:creationId xmlns:a16="http://schemas.microsoft.com/office/drawing/2014/main" id="{CAA6086A-53FC-DF9B-5928-FCF63C246919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0" y="3610743"/>
            <a:ext cx="759600" cy="2882130"/>
            <a:chOff x="0" y="3429000"/>
            <a:chExt cx="759600" cy="3063873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87E4EA0C-8E3D-0F81-D328-3B6B4AA9465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3429000"/>
              <a:ext cx="759600" cy="30638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169F4EB-7353-7137-20A6-26A6202AB938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7549" y="6031208"/>
              <a:ext cx="52450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>
                  <a:solidFill>
                    <a:schemeClr val="bg1">
                      <a:lumMod val="75000"/>
                    </a:schemeClr>
                  </a:solidFill>
                </a:rPr>
                <a:t>Jan.</a:t>
              </a:r>
              <a:br>
                <a:rPr lang="en-GB" sz="1200" b="1">
                  <a:solidFill>
                    <a:schemeClr val="bg1">
                      <a:lumMod val="75000"/>
                    </a:schemeClr>
                  </a:solidFill>
                </a:rPr>
              </a:br>
              <a:r>
                <a:rPr lang="en-GB" sz="1200" b="1">
                  <a:solidFill>
                    <a:schemeClr val="bg1">
                      <a:lumMod val="75000"/>
                    </a:schemeClr>
                  </a:solidFill>
                </a:rPr>
                <a:t>2025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4CF1EF0-5ADD-600A-A748-690688D9E35D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523840" y="3610743"/>
            <a:ext cx="759600" cy="2882130"/>
            <a:chOff x="1523840" y="3429000"/>
            <a:chExt cx="759600" cy="3063873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105A3D3-3B72-6AAF-94DD-9D887F988EB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523840" y="3429000"/>
              <a:ext cx="759600" cy="30638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3F352EF-FDDD-8D2D-2BB3-D2AD0E931F57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585284" y="6031208"/>
              <a:ext cx="63671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>
                  <a:solidFill>
                    <a:schemeClr val="bg1">
                      <a:lumMod val="75000"/>
                    </a:schemeClr>
                  </a:solidFill>
                </a:rPr>
                <a:t>March</a:t>
              </a:r>
              <a:br>
                <a:rPr lang="en-GB" sz="1200" b="1">
                  <a:solidFill>
                    <a:schemeClr val="bg1">
                      <a:lumMod val="75000"/>
                    </a:schemeClr>
                  </a:solidFill>
                </a:rPr>
              </a:br>
              <a:r>
                <a:rPr lang="en-GB" sz="1200" b="1">
                  <a:solidFill>
                    <a:schemeClr val="bg1">
                      <a:lumMod val="75000"/>
                    </a:schemeClr>
                  </a:solidFill>
                </a:rPr>
                <a:t>2025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6F913A13-0B33-E7C9-F27F-CC7C84ED471D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3047680" y="3610743"/>
            <a:ext cx="759600" cy="2882130"/>
            <a:chOff x="3047680" y="3429000"/>
            <a:chExt cx="759600" cy="306387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2C4935D-EB55-625A-97E4-2EB284C5AE4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047680" y="3429000"/>
              <a:ext cx="759600" cy="30638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9429C801-5EA1-8EF5-A214-8915CCEB8A1B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165229" y="6031208"/>
              <a:ext cx="52450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>
                  <a:solidFill>
                    <a:schemeClr val="bg1">
                      <a:lumMod val="75000"/>
                    </a:schemeClr>
                  </a:solidFill>
                </a:rPr>
                <a:t>May</a:t>
              </a:r>
              <a:br>
                <a:rPr lang="en-GB" sz="1200" b="1">
                  <a:solidFill>
                    <a:schemeClr val="bg1">
                      <a:lumMod val="75000"/>
                    </a:schemeClr>
                  </a:solidFill>
                </a:rPr>
              </a:br>
              <a:r>
                <a:rPr lang="en-GB" sz="1200" b="1">
                  <a:solidFill>
                    <a:schemeClr val="bg1">
                      <a:lumMod val="75000"/>
                    </a:schemeClr>
                  </a:solidFill>
                </a:rPr>
                <a:t>2025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2A09D261-F613-5E49-8B1C-8AFA6432CD01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4571520" y="3610743"/>
            <a:ext cx="759600" cy="2882130"/>
            <a:chOff x="4571520" y="3429000"/>
            <a:chExt cx="759600" cy="3063873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49AF4C5-FD89-79E5-9E30-D59E0FC8F6D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571520" y="3429000"/>
              <a:ext cx="759600" cy="30638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22D8AB97-8C05-693F-C63E-F5927BC68A59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679451" y="6028035"/>
              <a:ext cx="5437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>
                  <a:solidFill>
                    <a:schemeClr val="bg1">
                      <a:lumMod val="75000"/>
                    </a:schemeClr>
                  </a:solidFill>
                </a:rPr>
                <a:t>July</a:t>
              </a:r>
              <a:br>
                <a:rPr lang="en-GB" sz="1200" b="1">
                  <a:solidFill>
                    <a:schemeClr val="bg1">
                      <a:lumMod val="75000"/>
                    </a:schemeClr>
                  </a:solidFill>
                </a:rPr>
              </a:br>
              <a:r>
                <a:rPr lang="en-GB" sz="1200" b="1">
                  <a:solidFill>
                    <a:schemeClr val="bg1">
                      <a:lumMod val="75000"/>
                    </a:schemeClr>
                  </a:solidFill>
                </a:rPr>
                <a:t>2025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12B58A0-E942-4F76-EF8B-E081D184AA1F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6095360" y="3610743"/>
            <a:ext cx="759600" cy="2882130"/>
            <a:chOff x="6095360" y="3429000"/>
            <a:chExt cx="759600" cy="3063873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634B1A9-6265-1B1E-2056-0EFAFDC4D29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095360" y="3429000"/>
              <a:ext cx="759600" cy="30638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901B4CA3-8643-1930-FDC6-3B54AF5B86D9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203291" y="6031208"/>
              <a:ext cx="5437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>
                  <a:solidFill>
                    <a:schemeClr val="bg1">
                      <a:lumMod val="75000"/>
                    </a:schemeClr>
                  </a:solidFill>
                </a:rPr>
                <a:t>Sep.</a:t>
              </a:r>
              <a:br>
                <a:rPr lang="en-GB" sz="1200" b="1">
                  <a:solidFill>
                    <a:schemeClr val="bg1">
                      <a:lumMod val="75000"/>
                    </a:schemeClr>
                  </a:solidFill>
                </a:rPr>
              </a:br>
              <a:r>
                <a:rPr lang="en-GB" sz="1200" b="1">
                  <a:solidFill>
                    <a:schemeClr val="bg1">
                      <a:lumMod val="75000"/>
                    </a:schemeClr>
                  </a:solidFill>
                </a:rPr>
                <a:t>2025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19E8AAD6-76DA-48EA-9BDE-53EEE9F209EA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619200" y="3610743"/>
            <a:ext cx="759600" cy="2882130"/>
            <a:chOff x="7619200" y="3429000"/>
            <a:chExt cx="759600" cy="3063873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1D4EFA3-0D5B-FA94-BAF5-F6FAC4CA4A1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619200" y="3429000"/>
              <a:ext cx="759600" cy="30638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E9C752F5-4E7E-3879-0F88-BAD1A3D5B2D3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713129" y="3429000"/>
              <a:ext cx="5437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>
                  <a:solidFill>
                    <a:schemeClr val="bg1">
                      <a:lumMod val="75000"/>
                    </a:schemeClr>
                  </a:solidFill>
                </a:rPr>
                <a:t>Nov.</a:t>
              </a:r>
              <a:br>
                <a:rPr lang="en-GB" sz="1200" b="1">
                  <a:solidFill>
                    <a:schemeClr val="bg1">
                      <a:lumMod val="75000"/>
                    </a:schemeClr>
                  </a:solidFill>
                </a:rPr>
              </a:br>
              <a:r>
                <a:rPr lang="en-GB" sz="1200" b="1">
                  <a:solidFill>
                    <a:schemeClr val="bg1">
                      <a:lumMod val="75000"/>
                    </a:schemeClr>
                  </a:solidFill>
                </a:rPr>
                <a:t>2025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34545BBA-0933-4D6B-0FA6-BF02736A93F2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9143040" y="3610743"/>
            <a:ext cx="759600" cy="2882130"/>
            <a:chOff x="9143040" y="3429000"/>
            <a:chExt cx="759600" cy="3063873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5187786-75E2-E72F-75E0-A1ECBB31CDF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143040" y="3429000"/>
              <a:ext cx="759600" cy="30638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EA3249E7-7FAC-72B6-2932-897D89363BE1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260589" y="3429000"/>
              <a:ext cx="52450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>
                  <a:solidFill>
                    <a:schemeClr val="bg1">
                      <a:lumMod val="75000"/>
                    </a:schemeClr>
                  </a:solidFill>
                </a:rPr>
                <a:t>Jan.</a:t>
              </a:r>
              <a:br>
                <a:rPr lang="en-GB" sz="1200" b="1">
                  <a:solidFill>
                    <a:schemeClr val="bg1">
                      <a:lumMod val="75000"/>
                    </a:schemeClr>
                  </a:solidFill>
                </a:rPr>
              </a:br>
              <a:r>
                <a:rPr lang="en-GB" sz="1200" b="1">
                  <a:solidFill>
                    <a:schemeClr val="bg1">
                      <a:lumMod val="75000"/>
                    </a:schemeClr>
                  </a:solidFill>
                </a:rPr>
                <a:t>2026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522750DF-E1DE-5B30-51EC-74BD4E73A1B4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0666880" y="3610743"/>
            <a:ext cx="759600" cy="2882130"/>
            <a:chOff x="10666880" y="3429000"/>
            <a:chExt cx="759600" cy="3063873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D6F031F-E1A6-9452-B1D1-27D0F87639E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0666880" y="3429000"/>
              <a:ext cx="759600" cy="30638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CC12BAB-379E-A028-AF5A-E91A40114539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0728324" y="3429000"/>
              <a:ext cx="63671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>
                  <a:solidFill>
                    <a:schemeClr val="bg1">
                      <a:lumMod val="75000"/>
                    </a:schemeClr>
                  </a:solidFill>
                </a:rPr>
                <a:t>March</a:t>
              </a:r>
              <a:br>
                <a:rPr lang="en-GB" sz="1200" b="1">
                  <a:solidFill>
                    <a:schemeClr val="bg1">
                      <a:lumMod val="75000"/>
                    </a:schemeClr>
                  </a:solidFill>
                </a:rPr>
              </a:br>
              <a:r>
                <a:rPr lang="en-GB" sz="1200" b="1">
                  <a:solidFill>
                    <a:schemeClr val="bg1">
                      <a:lumMod val="75000"/>
                    </a:schemeClr>
                  </a:solidFill>
                </a:rPr>
                <a:t>2026</a:t>
              </a:r>
            </a:p>
          </p:txBody>
        </p:sp>
      </p:grpSp>
      <p:sp>
        <p:nvSpPr>
          <p:cNvPr id="8" name="Title 7">
            <a:extLst>
              <a:ext uri="{FF2B5EF4-FFF2-40B4-BE49-F238E27FC236}">
                <a16:creationId xmlns:a16="http://schemas.microsoft.com/office/drawing/2014/main" id="{D5F3A7A1-7655-A969-8E6B-66F355CF1D3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Commissioning Timeline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4632539-FC56-9463-20BD-14AB3EC92E4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/>
          </p:nvPr>
        </p:nvSpPr>
        <p:spPr>
          <a:xfrm>
            <a:off x="524251" y="1256481"/>
            <a:ext cx="7292078" cy="1416338"/>
          </a:xfrm>
        </p:spPr>
        <p:txBody>
          <a:bodyPr>
            <a:noAutofit/>
          </a:bodyPr>
          <a:lstStyle/>
          <a:p>
            <a:r>
              <a:rPr lang="en-GB" sz="1500" dirty="0">
                <a:latin typeface="Arial Nova Light" panose="020B0304020202020204" pitchFamily="34" charset="0"/>
              </a:rPr>
              <a:t>The majority of </a:t>
            </a:r>
            <a:r>
              <a:rPr lang="en-GB" sz="1500" b="1" dirty="0">
                <a:solidFill>
                  <a:srgbClr val="1E5DF8"/>
                </a:solidFill>
                <a:latin typeface="+mn-lt"/>
              </a:rPr>
              <a:t>CLARA commissioning</a:t>
            </a:r>
            <a:r>
              <a:rPr lang="en-GB" sz="1500" dirty="0">
                <a:latin typeface="Arial Nova Light" panose="020B0304020202020204" pitchFamily="34" charset="0"/>
              </a:rPr>
              <a:t> was completed in 2025, often in parallel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with RF conditioning and/or FEBE installation work</a:t>
            </a: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A </a:t>
            </a:r>
            <a:r>
              <a:rPr lang="en-GB" sz="1500" b="1" dirty="0">
                <a:solidFill>
                  <a:srgbClr val="1E5DF8"/>
                </a:solidFill>
                <a:latin typeface="+mn-lt"/>
              </a:rPr>
              <a:t>machine development</a:t>
            </a:r>
            <a:r>
              <a:rPr lang="en-GB" sz="1500" dirty="0">
                <a:latin typeface="Arial Nova Light" panose="020B0304020202020204" pitchFamily="34" charset="0"/>
              </a:rPr>
              <a:t> (MD) period is currently underway,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for detailed optimisation of the beam parameters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B90DD793-E035-3C30-1006-15D2AC530EF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10946920" y="6492873"/>
            <a:ext cx="1087175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Slide </a:t>
            </a:r>
            <a:fld id="{6D8F85B6-7B2C-4044-9909-7ACF9755F780}" type="slidenum">
              <a:rPr kumimoji="0" lang="en-GB" sz="11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1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E49263A-80A0-373D-D131-DD3AE397A50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283439" y="4347550"/>
            <a:ext cx="4907935" cy="324000"/>
          </a:xfrm>
          <a:prstGeom prst="rect">
            <a:avLst/>
          </a:prstGeom>
          <a:solidFill>
            <a:srgbClr val="003088">
              <a:alpha val="90000"/>
            </a:srgbClr>
          </a:solidFill>
          <a:ln>
            <a:solidFill>
              <a:srgbClr val="00308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>
                <a:latin typeface="Arial Nova Light" panose="020B0304020202020204" pitchFamily="34" charset="0"/>
              </a:rPr>
              <a:t>Technical Commissioning with Beam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4B9C8D8-B1E1-A5D5-E6EF-9BA36567E43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191374" y="4905123"/>
            <a:ext cx="1619251" cy="324000"/>
          </a:xfrm>
          <a:prstGeom prst="rect">
            <a:avLst/>
          </a:prstGeom>
          <a:solidFill>
            <a:schemeClr val="accent2">
              <a:alpha val="9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latin typeface="Arial Nova Light" panose="020B0304020202020204" pitchFamily="34" charset="0"/>
              </a:rPr>
              <a:t>Beam to FEBE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7855F76-AD7D-72B8-5B0B-84D02E5CF12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806627" y="5462696"/>
            <a:ext cx="894585" cy="324000"/>
          </a:xfrm>
          <a:prstGeom prst="rect">
            <a:avLst/>
          </a:prstGeom>
          <a:solidFill>
            <a:schemeClr val="tx1">
              <a:lumMod val="75000"/>
              <a:lumOff val="25000"/>
              <a:alpha val="9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dirty="0">
                <a:latin typeface="Arial Nova Light" panose="020B0304020202020204" pitchFamily="34" charset="0"/>
              </a:rPr>
              <a:t>Shutdown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6183C00-8B9F-9FDF-DD6E-9935591766B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902640" y="6020269"/>
            <a:ext cx="1927409" cy="324000"/>
          </a:xfrm>
          <a:prstGeom prst="rect">
            <a:avLst/>
          </a:prstGeom>
          <a:solidFill>
            <a:schemeClr val="accent6">
              <a:alpha val="9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>
                <a:latin typeface="Arial Nova Light" panose="020B0304020202020204" pitchFamily="34" charset="0"/>
              </a:rPr>
              <a:t>User Experiments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30B222-BA1E-C55F-F4B1-C923EDB1764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3789977"/>
            <a:ext cx="4220877" cy="324000"/>
          </a:xfrm>
          <a:prstGeom prst="rect">
            <a:avLst/>
          </a:prstGeom>
          <a:gradFill flip="none" rotWithShape="1">
            <a:gsLst>
              <a:gs pos="5000">
                <a:schemeClr val="accent6">
                  <a:alpha val="15000"/>
                </a:schemeClr>
              </a:gs>
              <a:gs pos="15000">
                <a:schemeClr val="accent6">
                  <a:alpha val="40000"/>
                </a:schemeClr>
              </a:gs>
              <a:gs pos="30000">
                <a:schemeClr val="accent6">
                  <a:alpha val="65000"/>
                </a:schemeClr>
              </a:gs>
              <a:gs pos="75000">
                <a:schemeClr val="accent6">
                  <a:alpha val="90000"/>
                </a:schemeClr>
              </a:gs>
              <a:gs pos="100000">
                <a:schemeClr val="accent6">
                  <a:alpha val="90000"/>
                </a:schemeClr>
              </a:gs>
            </a:gsLst>
            <a:lin ang="0" scaled="1"/>
            <a:tileRect/>
          </a:gradFill>
          <a:ln w="19050">
            <a:gradFill flip="none" rotWithShape="1">
              <a:gsLst>
                <a:gs pos="0">
                  <a:schemeClr val="accent6">
                    <a:alpha val="25000"/>
                  </a:schemeClr>
                </a:gs>
                <a:gs pos="30000">
                  <a:schemeClr val="accent6">
                    <a:alpha val="75000"/>
                  </a:schemeClr>
                </a:gs>
                <a:gs pos="15000">
                  <a:schemeClr val="accent6">
                    <a:alpha val="50000"/>
                  </a:schemeClr>
                </a:gs>
                <a:gs pos="75000">
                  <a:schemeClr val="accent6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>
                <a:latin typeface="Arial Nova Light" panose="020B0304020202020204" pitchFamily="34" charset="0"/>
              </a:rPr>
              <a:t>RF Conditioning (from 2024)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91C414-BDA6-DE8A-382F-7CBD4D10D07B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9886074" y="2962321"/>
            <a:ext cx="1536574" cy="2947942"/>
            <a:chOff x="6234093" y="2978494"/>
            <a:chExt cx="1536574" cy="294794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C053DAA8-0BC2-58D4-7214-147B8DFA015D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6240839" y="3059411"/>
              <a:ext cx="0" cy="2867025"/>
            </a:xfrm>
            <a:prstGeom prst="line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0FF534A-F169-6723-8604-B945534D51A8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234093" y="2978494"/>
              <a:ext cx="153657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/>
                <a:t>January 29</a:t>
              </a:r>
              <a:r>
                <a:rPr lang="en-GB" sz="1200" b="1" baseline="30000"/>
                <a:t>th</a:t>
              </a:r>
              <a:r>
                <a:rPr lang="en-GB" sz="1200" b="1"/>
                <a:t>, 2026</a:t>
              </a:r>
              <a:br>
                <a:rPr lang="en-GB" sz="1200"/>
              </a:br>
              <a:r>
                <a:rPr lang="en-GB" sz="1200">
                  <a:latin typeface="Arial Nova Light" panose="020B0304020202020204" pitchFamily="34" charset="0"/>
                </a:rPr>
                <a:t>First beam delivered</a:t>
              </a:r>
              <a:br>
                <a:rPr lang="en-GB" sz="1200">
                  <a:latin typeface="Arial Nova Light" panose="020B0304020202020204" pitchFamily="34" charset="0"/>
                </a:rPr>
              </a:br>
              <a:r>
                <a:rPr lang="en-GB" sz="1200">
                  <a:latin typeface="Arial Nova Light" panose="020B0304020202020204" pitchFamily="34" charset="0"/>
                </a:rPr>
                <a:t>to user experiments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6621070-B73D-DDA0-0064-E70084028CF6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289360" y="3148486"/>
            <a:ext cx="1511568" cy="568645"/>
            <a:chOff x="6234093" y="2910487"/>
            <a:chExt cx="1511568" cy="568645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0E64D4E-C7A4-15C1-AC68-349C62682F84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6240839" y="2998120"/>
              <a:ext cx="0" cy="481012"/>
            </a:xfrm>
            <a:prstGeom prst="line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18A51C6-126B-F203-65BD-8C621B1F74DC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234093" y="2910487"/>
              <a:ext cx="151156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/>
                <a:t>April 2</a:t>
              </a:r>
              <a:r>
                <a:rPr lang="en-GB" sz="1200" b="1" baseline="30000"/>
                <a:t>nd</a:t>
              </a:r>
              <a:r>
                <a:rPr lang="en-GB" sz="1200" b="1"/>
                <a:t>, 2025</a:t>
              </a:r>
              <a:br>
                <a:rPr lang="en-GB" sz="1200"/>
              </a:br>
              <a:r>
                <a:rPr lang="en-GB" sz="1200">
                  <a:latin typeface="Arial Nova Light" panose="020B0304020202020204" pitchFamily="34" charset="0"/>
                </a:rPr>
                <a:t>First 250 MeV beam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5849ED6-9251-0458-9D37-DCF289313EAA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6386493" y="2960380"/>
            <a:ext cx="1884875" cy="1313422"/>
            <a:chOff x="6234093" y="2961886"/>
            <a:chExt cx="1884875" cy="1313422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17A6A966-F76C-E932-F567-50FBE24D5985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6240839" y="3044744"/>
              <a:ext cx="0" cy="1230564"/>
            </a:xfrm>
            <a:prstGeom prst="line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20838AC-CDC7-8BE2-C72D-6E64DB7C76FF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234093" y="2961886"/>
              <a:ext cx="188487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/>
                <a:t>September 8</a:t>
              </a:r>
              <a:r>
                <a:rPr lang="en-GB" sz="1200" b="1" baseline="30000"/>
                <a:t>th</a:t>
              </a:r>
              <a:r>
                <a:rPr lang="en-GB" sz="1200" b="1"/>
                <a:t>, 2025</a:t>
              </a:r>
              <a:br>
                <a:rPr lang="en-GB" sz="1200"/>
              </a:br>
              <a:r>
                <a:rPr lang="en-GB" sz="1200">
                  <a:latin typeface="Arial Nova Light" panose="020B0304020202020204" pitchFamily="34" charset="0"/>
                </a:rPr>
                <a:t>First 250 pC beam after</a:t>
              </a:r>
              <a:br>
                <a:rPr lang="en-GB" sz="1200">
                  <a:latin typeface="Arial Nova Light" panose="020B0304020202020204" pitchFamily="34" charset="0"/>
                </a:rPr>
              </a:br>
              <a:r>
                <a:rPr lang="en-GB" sz="1200">
                  <a:latin typeface="Arial Nova Light" panose="020B0304020202020204" pitchFamily="34" charset="0"/>
                </a:rPr>
                <a:t>Cs</a:t>
              </a:r>
              <a:r>
                <a:rPr lang="en-GB" sz="1200" baseline="-25000">
                  <a:latin typeface="Arial Nova Light" panose="020B0304020202020204" pitchFamily="34" charset="0"/>
                </a:rPr>
                <a:t>2</a:t>
              </a:r>
              <a:r>
                <a:rPr lang="en-GB" sz="1200">
                  <a:latin typeface="Arial Nova Light" panose="020B0304020202020204" pitchFamily="34" charset="0"/>
                </a:rPr>
                <a:t>Te cathode installation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5B0A8342-8D5C-4307-1EFA-163B54BE5594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4492262" y="4757384"/>
            <a:ext cx="1795043" cy="712134"/>
            <a:chOff x="6230918" y="2998120"/>
            <a:chExt cx="1795043" cy="712134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6D706C04-7423-44B5-E451-5CF18191BDD1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V="1">
              <a:off x="6240839" y="2998120"/>
              <a:ext cx="0" cy="627416"/>
            </a:xfrm>
            <a:prstGeom prst="line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3E37A2B-CB4A-05C2-E4B6-40D09D72F543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230918" y="3248589"/>
              <a:ext cx="17950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/>
                <a:t>June 27</a:t>
              </a:r>
              <a:r>
                <a:rPr lang="en-GB" sz="1200" b="1" baseline="30000"/>
                <a:t>th</a:t>
              </a:r>
              <a:r>
                <a:rPr lang="en-GB" sz="1200" b="1"/>
                <a:t>, 2025</a:t>
              </a:r>
              <a:br>
                <a:rPr lang="en-GB" sz="1200"/>
              </a:br>
              <a:r>
                <a:rPr lang="en-GB" sz="1200">
                  <a:latin typeface="Arial Nova Light" panose="020B0304020202020204" pitchFamily="34" charset="0"/>
                </a:rPr>
                <a:t>First bunch compression</a:t>
              </a:r>
            </a:p>
          </p:txBody>
        </p:sp>
      </p:grpSp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40FECB0C-3B2F-7AF2-CBB5-55030B8621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388" y="6492875"/>
            <a:ext cx="615663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 Johnson |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CLARA Commissioning and First User Experiments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| IOP PAB, </a:t>
            </a:r>
            <a:r>
              <a:rPr lang="en-GB" sz="1100" dirty="0"/>
              <a:t>1</a:t>
            </a:r>
            <a:r>
              <a:rPr lang="en-GB" sz="1100" baseline="30000" dirty="0"/>
              <a:t>st</a:t>
            </a:r>
            <a:r>
              <a:rPr lang="en-GB" sz="1100" dirty="0"/>
              <a:t>  July 2026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6127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C2A7C4-A140-87BA-C482-229AD89B37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>
            <a:extLst>
              <a:ext uri="{FF2B5EF4-FFF2-40B4-BE49-F238E27FC236}">
                <a16:creationId xmlns:a16="http://schemas.microsoft.com/office/drawing/2014/main" id="{4B5DB050-3218-D4D3-32CD-BCF204D4E29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3645" y="4548278"/>
            <a:ext cx="1620000" cy="1620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10357630-E43A-F131-04A5-8B68FA660C9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813" y="4548278"/>
            <a:ext cx="1620000" cy="1620000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3F91933D-8219-D9D9-1F75-B87CD14F51B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Beam Images (250 pC)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FE9576BF-CBAD-B4F4-3A44-14AAED27044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10946920" y="6492873"/>
            <a:ext cx="1087175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Slide </a:t>
            </a:r>
            <a:fld id="{6D8F85B6-7B2C-4044-9909-7ACF9755F780}" type="slidenum">
              <a:rPr kumimoji="0" lang="en-GB" sz="11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1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AFDD502-087D-133C-1C0D-774CE336CF3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4251" y="1128991"/>
            <a:ext cx="11151810" cy="2304163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08DB74E-D8D2-6C38-2548-045A37F2F8A9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 flipV="1">
            <a:off x="1587730" y="2831468"/>
            <a:ext cx="0" cy="1707285"/>
          </a:xfrm>
          <a:prstGeom prst="line">
            <a:avLst/>
          </a:prstGeom>
          <a:ln w="25400">
            <a:solidFill>
              <a:schemeClr val="tx1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307BE86-7F23-453C-A6CC-1D80D60A435A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 flipV="1">
            <a:off x="2152880" y="3301368"/>
            <a:ext cx="0" cy="1237385"/>
          </a:xfrm>
          <a:prstGeom prst="line">
            <a:avLst/>
          </a:prstGeom>
          <a:ln w="25400">
            <a:solidFill>
              <a:schemeClr val="tx1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EDFC179-22B5-782A-FBDF-22287BDCFCDF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3205161" y="2831468"/>
            <a:ext cx="666750" cy="1707285"/>
            <a:chOff x="3205161" y="2740025"/>
            <a:chExt cx="666750" cy="1707285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7C777229-8B1E-A278-CB51-4D5148359B21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H="1" flipV="1">
              <a:off x="3205161" y="2740025"/>
              <a:ext cx="666750" cy="720725"/>
            </a:xfrm>
            <a:prstGeom prst="line">
              <a:avLst/>
            </a:prstGeom>
            <a:ln w="25400">
              <a:solidFill>
                <a:schemeClr val="tx1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1A141F9-09C8-68F4-B7A6-1FD94595B941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V="1">
              <a:off x="3867150" y="3451225"/>
              <a:ext cx="0" cy="996085"/>
            </a:xfrm>
            <a:prstGeom prst="line">
              <a:avLst/>
            </a:prstGeom>
            <a:ln w="25400">
              <a:solidFill>
                <a:schemeClr val="tx1"/>
              </a:solidFill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E07DD79-5FD7-717E-0BBD-B3EB205B354E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 flipV="1">
            <a:off x="5663623" y="2831468"/>
            <a:ext cx="0" cy="1707285"/>
          </a:xfrm>
          <a:prstGeom prst="line">
            <a:avLst/>
          </a:prstGeom>
          <a:ln w="25400">
            <a:solidFill>
              <a:schemeClr val="tx1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F180E61-DA0D-B543-BCEA-89D220C5C953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6790174" y="3030436"/>
            <a:ext cx="666750" cy="1508317"/>
            <a:chOff x="6788586" y="2938993"/>
            <a:chExt cx="666750" cy="1508317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67B5DB40-DE3F-25FC-068C-415CC4F6770D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H="1" flipV="1">
              <a:off x="6788586" y="2938993"/>
              <a:ext cx="666750" cy="720725"/>
            </a:xfrm>
            <a:prstGeom prst="line">
              <a:avLst/>
            </a:prstGeom>
            <a:ln w="25400">
              <a:solidFill>
                <a:schemeClr val="tx1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362E6D81-088F-0432-5CFB-1AF38F7A0FE3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V="1">
              <a:off x="7452163" y="3650193"/>
              <a:ext cx="0" cy="797117"/>
            </a:xfrm>
            <a:prstGeom prst="line">
              <a:avLst/>
            </a:prstGeom>
            <a:ln w="25400">
              <a:solidFill>
                <a:schemeClr val="tx1"/>
              </a:solidFill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A6E1E2E6-1AA7-B08C-C2BC-2471CE04022B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555632" y="2467539"/>
            <a:ext cx="1691417" cy="2048989"/>
            <a:chOff x="7555632" y="2376096"/>
            <a:chExt cx="1691417" cy="2048989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8DC2EB52-CC9A-33D9-F64D-2F260E931508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H="1" flipV="1">
              <a:off x="7555632" y="2376096"/>
              <a:ext cx="1691417" cy="1375004"/>
            </a:xfrm>
            <a:prstGeom prst="line">
              <a:avLst/>
            </a:prstGeom>
            <a:ln w="25400">
              <a:solidFill>
                <a:schemeClr val="tx1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08D7DCA0-1197-3876-1F46-EB06488AB0AA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V="1">
              <a:off x="9242287" y="3743957"/>
              <a:ext cx="0" cy="681128"/>
            </a:xfrm>
            <a:prstGeom prst="line">
              <a:avLst/>
            </a:prstGeom>
            <a:ln w="25400">
              <a:solidFill>
                <a:schemeClr val="tx1"/>
              </a:solidFill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CFDB9CF-390C-69AB-2D9C-24F49893E634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318293" y="5994399"/>
            <a:ext cx="414000" cy="0"/>
          </a:xfrm>
          <a:prstGeom prst="straightConnector1">
            <a:avLst/>
          </a:prstGeom>
          <a:ln w="15875">
            <a:solidFill>
              <a:schemeClr val="bg1"/>
            </a:solidFill>
            <a:headEnd type="triangle" w="sm" len="med"/>
            <a:tailEnd type="triangle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8175923-7A6F-087E-FAF5-29EE6E80BD62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5455444" y="5992018"/>
            <a:ext cx="621506" cy="0"/>
          </a:xfrm>
          <a:prstGeom prst="straightConnector1">
            <a:avLst/>
          </a:prstGeom>
          <a:ln w="15875">
            <a:solidFill>
              <a:schemeClr val="bg1"/>
            </a:solidFill>
            <a:headEnd type="triangle" w="sm" len="med"/>
            <a:tailEnd type="triangle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CBCAB04E-F5D3-D21E-2D20-46387FB71FF3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513563" y="5766360"/>
            <a:ext cx="5052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>
                <a:solidFill>
                  <a:schemeClr val="bg1"/>
                </a:solidFill>
              </a:rPr>
              <a:t>1 mm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8C260ADF-ECB9-46F0-145D-9D11FC8873B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61757" y="4548278"/>
            <a:ext cx="1620000" cy="1620000"/>
          </a:xfrm>
          <a:prstGeom prst="rect">
            <a:avLst/>
          </a:prstGeom>
        </p:spPr>
      </p:pic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BE1B6890-F259-185B-0C4A-8F81EF1F7B40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33588" y="5996780"/>
            <a:ext cx="403225" cy="0"/>
          </a:xfrm>
          <a:prstGeom prst="straightConnector1">
            <a:avLst/>
          </a:prstGeom>
          <a:ln w="15875">
            <a:solidFill>
              <a:schemeClr val="bg1"/>
            </a:solidFill>
            <a:headEnd type="triangle" w="sm" len="med"/>
            <a:tailEnd type="triangle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0" name="Picture 49">
            <a:extLst>
              <a:ext uri="{FF2B5EF4-FFF2-40B4-BE49-F238E27FC236}">
                <a16:creationId xmlns:a16="http://schemas.microsoft.com/office/drawing/2014/main" id="{FA4387B7-29C1-EB2D-B1F7-EC31AB9EFAC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2701" y="4548278"/>
            <a:ext cx="1620000" cy="1620000"/>
          </a:xfrm>
          <a:prstGeom prst="rect">
            <a:avLst/>
          </a:prstGeom>
        </p:spPr>
      </p:pic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7878F56E-9E0F-41BA-838A-9F591022BABA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3744458" y="5984875"/>
            <a:ext cx="456068" cy="0"/>
          </a:xfrm>
          <a:prstGeom prst="straightConnector1">
            <a:avLst/>
          </a:prstGeom>
          <a:ln w="15875">
            <a:solidFill>
              <a:schemeClr val="bg1"/>
            </a:solidFill>
            <a:headEnd type="triangle" w="sm" len="med"/>
            <a:tailEnd type="triangle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7" name="Picture 56">
            <a:extLst>
              <a:ext uri="{FF2B5EF4-FFF2-40B4-BE49-F238E27FC236}">
                <a16:creationId xmlns:a16="http://schemas.microsoft.com/office/drawing/2014/main" id="{18317DD6-0945-AAA2-5986-2F40EF9C40B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94589" y="4548278"/>
            <a:ext cx="1620000" cy="1620000"/>
          </a:xfrm>
          <a:prstGeom prst="rect">
            <a:avLst/>
          </a:prstGeom>
        </p:spPr>
      </p:pic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C12692C8-7497-A13D-8DE9-C24FB331C8F0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7160419" y="5989637"/>
            <a:ext cx="471487" cy="0"/>
          </a:xfrm>
          <a:prstGeom prst="straightConnector1">
            <a:avLst/>
          </a:prstGeom>
          <a:ln w="15875">
            <a:solidFill>
              <a:schemeClr val="bg1"/>
            </a:solidFill>
            <a:headEnd type="triangle" w="sm" len="med"/>
            <a:tailEnd type="triangle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BDAB8261-2F70-8FD3-E2C9-14A3B8AD9893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78513" y="5766360"/>
            <a:ext cx="5052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>
                <a:solidFill>
                  <a:schemeClr val="bg1"/>
                </a:solidFill>
              </a:rPr>
              <a:t>3 mm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4DC1895-7FF4-FADE-59AA-8303C156C7B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982566" y="5770095"/>
            <a:ext cx="5052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>
                <a:solidFill>
                  <a:schemeClr val="bg1"/>
                </a:solidFill>
              </a:rPr>
              <a:t>5 mm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D7A99E51-65B7-4D93-E608-49794BB2F7FE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720464" y="5766360"/>
            <a:ext cx="5052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>
                <a:solidFill>
                  <a:schemeClr val="bg1"/>
                </a:solidFill>
              </a:rPr>
              <a:t>1 mm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7DD6245-E18C-CB48-8D48-F09B6D73185A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143528" y="5766360"/>
            <a:ext cx="5052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>
                <a:solidFill>
                  <a:schemeClr val="bg1"/>
                </a:solidFill>
              </a:rPr>
              <a:t>2 mm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AFBE6D8-6B71-A2A5-8E16-48B78AA310F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058400" y="2686050"/>
            <a:ext cx="454819" cy="1738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F9653B20-743B-DFD7-2ACA-A221358223A8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9386888" y="2371725"/>
            <a:ext cx="1217382" cy="2168613"/>
            <a:chOff x="9386888" y="2280282"/>
            <a:chExt cx="1217382" cy="2168613"/>
          </a:xfrm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4A247D44-9073-A58B-CB10-0CB551FFBF5C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H="1" flipV="1">
              <a:off x="9386888" y="2280282"/>
              <a:ext cx="1217382" cy="1629251"/>
            </a:xfrm>
            <a:prstGeom prst="line">
              <a:avLst/>
            </a:prstGeom>
            <a:ln w="25400">
              <a:solidFill>
                <a:schemeClr val="tx1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DCD7DA8C-1BFA-D77B-D3AF-9D494EC671A9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V="1">
              <a:off x="10601094" y="3901593"/>
              <a:ext cx="0" cy="547302"/>
            </a:xfrm>
            <a:prstGeom prst="line">
              <a:avLst/>
            </a:prstGeom>
            <a:ln w="25400">
              <a:solidFill>
                <a:schemeClr val="tx1"/>
              </a:solidFill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DFD102C0-1932-E9BB-5278-434317F0DE4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01695" y="4546693"/>
            <a:ext cx="1620000" cy="1620000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56D0106-87DF-4BDA-B5EE-A5562495DDA3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8872539" y="5989636"/>
            <a:ext cx="695324" cy="0"/>
          </a:xfrm>
          <a:prstGeom prst="straightConnector1">
            <a:avLst/>
          </a:prstGeom>
          <a:ln w="15875">
            <a:solidFill>
              <a:schemeClr val="bg1"/>
            </a:solidFill>
            <a:headEnd type="triangle" w="sm" len="med"/>
            <a:tailEnd type="triangle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Picture 24">
            <a:extLst>
              <a:ext uri="{FF2B5EF4-FFF2-40B4-BE49-F238E27FC236}">
                <a16:creationId xmlns:a16="http://schemas.microsoft.com/office/drawing/2014/main" id="{2A63C2E4-65C9-13D4-C837-8FD1D8BECDF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12639" y="4538753"/>
            <a:ext cx="1620000" cy="1620000"/>
          </a:xfrm>
          <a:prstGeom prst="rect">
            <a:avLst/>
          </a:prstGeom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ED57DBE-D294-D940-C2D3-2D5DD36E541D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10579894" y="5979875"/>
            <a:ext cx="642745" cy="0"/>
          </a:xfrm>
          <a:prstGeom prst="straightConnector1">
            <a:avLst/>
          </a:prstGeom>
          <a:ln w="15875">
            <a:solidFill>
              <a:schemeClr val="bg1"/>
            </a:solidFill>
            <a:headEnd type="triangle" w="sm" len="med"/>
            <a:tailEnd type="triangle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B481CD4E-E1EE-1DFD-8162-2F4208914FDB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0651346" y="5766359"/>
            <a:ext cx="5052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>
                <a:solidFill>
                  <a:schemeClr val="bg1"/>
                </a:solidFill>
              </a:rPr>
              <a:t>2 mm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DB09D90-FF26-54B8-95B9-0CC7F8FE3D68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8984715" y="5766359"/>
            <a:ext cx="5052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>
                <a:solidFill>
                  <a:schemeClr val="bg1"/>
                </a:solidFill>
              </a:rPr>
              <a:t>2 mm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949A256-203B-CC2B-04EA-4F2757C596A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54388" y="6492875"/>
            <a:ext cx="615663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 Johnson |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CLARA Commissioning and First User Experiments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| IOP PAB, </a:t>
            </a:r>
            <a:r>
              <a:rPr lang="en-GB" sz="1100" dirty="0"/>
              <a:t>1</a:t>
            </a:r>
            <a:r>
              <a:rPr lang="en-GB" sz="1100" baseline="30000" dirty="0"/>
              <a:t>st</a:t>
            </a:r>
            <a:r>
              <a:rPr lang="en-GB" sz="1100" dirty="0"/>
              <a:t>  July 2026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6133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55F224-D3DC-A028-7D4A-98F6CB9600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21329260-AB34-7E97-5A79-B2BAFFBE841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Cs</a:t>
            </a:r>
            <a:r>
              <a:rPr lang="en-GB" baseline="-25000"/>
              <a:t>2</a:t>
            </a:r>
            <a:r>
              <a:rPr lang="en-GB"/>
              <a:t>Te Photocathodes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F5115A3-C360-4F7F-5F15-0E7F12F2E7C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/>
          </p:nvPr>
        </p:nvSpPr>
        <p:spPr>
          <a:xfrm>
            <a:off x="528404" y="1475685"/>
            <a:ext cx="5571493" cy="3274115"/>
          </a:xfrm>
        </p:spPr>
        <p:txBody>
          <a:bodyPr>
            <a:noAutofit/>
          </a:bodyPr>
          <a:lstStyle/>
          <a:p>
            <a:r>
              <a:rPr lang="en-GB" sz="1500" dirty="0">
                <a:latin typeface="Arial Nova Light" panose="020B0304020202020204" pitchFamily="34" charset="0"/>
              </a:rPr>
              <a:t>Caesium telluride (Cs</a:t>
            </a:r>
            <a:r>
              <a:rPr lang="en-GB" sz="1500" baseline="-25000" dirty="0">
                <a:latin typeface="Arial Nova Light" panose="020B0304020202020204" pitchFamily="34" charset="0"/>
              </a:rPr>
              <a:t>2</a:t>
            </a:r>
            <a:r>
              <a:rPr lang="en-GB" sz="1500" dirty="0">
                <a:latin typeface="Arial Nova Light" panose="020B0304020202020204" pitchFamily="34" charset="0"/>
              </a:rPr>
              <a:t>Te) </a:t>
            </a:r>
            <a:r>
              <a:rPr lang="en-GB" sz="1500" b="1" dirty="0">
                <a:solidFill>
                  <a:srgbClr val="1E5DF8"/>
                </a:solidFill>
                <a:latin typeface="+mn-lt"/>
              </a:rPr>
              <a:t>photocathodes</a:t>
            </a:r>
            <a:r>
              <a:rPr lang="en-GB" sz="1500" dirty="0">
                <a:latin typeface="Arial Nova Light" panose="020B0304020202020204" pitchFamily="34" charset="0"/>
              </a:rPr>
              <a:t> for CLARA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were developed in-house at Daresbury</a:t>
            </a: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Installation of the first Cs</a:t>
            </a:r>
            <a:r>
              <a:rPr lang="en-GB" sz="1500" baseline="-25000" dirty="0">
                <a:latin typeface="Arial Nova Light" panose="020B0304020202020204" pitchFamily="34" charset="0"/>
              </a:rPr>
              <a:t>2</a:t>
            </a:r>
            <a:r>
              <a:rPr lang="en-GB" sz="1500" dirty="0">
                <a:latin typeface="Arial Nova Light" panose="020B0304020202020204" pitchFamily="34" charset="0"/>
              </a:rPr>
              <a:t>Te cathode (Sept. 2025)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facilitated an increased </a:t>
            </a:r>
            <a:r>
              <a:rPr lang="en-GB" sz="1500" b="1" dirty="0">
                <a:solidFill>
                  <a:srgbClr val="1E5DF8"/>
                </a:solidFill>
                <a:latin typeface="+mn-lt"/>
              </a:rPr>
              <a:t>bunch charge</a:t>
            </a:r>
            <a:r>
              <a:rPr lang="en-GB" sz="1500" dirty="0">
                <a:latin typeface="Arial Nova Light" panose="020B0304020202020204" pitchFamily="34" charset="0"/>
              </a:rPr>
              <a:t> up to 250 pC</a:t>
            </a: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Stable effective </a:t>
            </a:r>
            <a:r>
              <a:rPr lang="en-GB" sz="1500" b="1" dirty="0">
                <a:solidFill>
                  <a:srgbClr val="1E5DF8"/>
                </a:solidFill>
                <a:latin typeface="+mn-lt"/>
              </a:rPr>
              <a:t>quantum efficiency</a:t>
            </a:r>
            <a:r>
              <a:rPr lang="en-GB" sz="1500" dirty="0">
                <a:latin typeface="Arial Nova Light" panose="020B0304020202020204" pitchFamily="34" charset="0"/>
              </a:rPr>
              <a:t> (QE) of ~10%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measured under operational conditions in the CLARA gun</a:t>
            </a: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Laser energy now available for longitudinal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b="1" dirty="0">
                <a:solidFill>
                  <a:srgbClr val="1E5DF8"/>
                </a:solidFill>
                <a:latin typeface="+mn-lt"/>
              </a:rPr>
              <a:t>pulse shaping</a:t>
            </a:r>
            <a:r>
              <a:rPr lang="en-GB" sz="1500" dirty="0">
                <a:latin typeface="Arial Nova Light" panose="020B0304020202020204" pitchFamily="34" charset="0"/>
              </a:rPr>
              <a:t> in future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F25CF770-8CA3-B546-BE7B-0C1CA1F2EF3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10946920" y="6492873"/>
            <a:ext cx="1087175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Slide </a:t>
            </a:r>
            <a:fld id="{6D8F85B6-7B2C-4044-9909-7ACF9755F780}" type="slidenum">
              <a:rPr kumimoji="0" lang="en-GB" sz="11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1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05AD0F0-04DB-02BE-C87D-3F75E1D2E99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43752" y="1159293"/>
            <a:ext cx="2718907" cy="2662759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CFDFF72-899E-6815-D6C0-359418A01002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9398892" y="3964348"/>
            <a:ext cx="25464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/>
              <a:t>Above: </a:t>
            </a:r>
            <a:r>
              <a:rPr lang="en-GB" sz="1200" dirty="0">
                <a:latin typeface="Arial Nova Light" panose="020B0304020202020204" pitchFamily="34" charset="0"/>
              </a:rPr>
              <a:t>Photocathode surface, with</a:t>
            </a:r>
          </a:p>
          <a:p>
            <a:r>
              <a:rPr lang="en-GB" sz="1200" dirty="0">
                <a:latin typeface="Arial Nova Light" panose="020B0304020202020204" pitchFamily="34" charset="0"/>
              </a:rPr>
              <a:t>Cs</a:t>
            </a:r>
            <a:r>
              <a:rPr lang="en-GB" sz="1200" baseline="-25000" dirty="0">
                <a:latin typeface="Arial Nova Light" panose="020B0304020202020204" pitchFamily="34" charset="0"/>
              </a:rPr>
              <a:t>2</a:t>
            </a:r>
            <a:r>
              <a:rPr lang="en-GB" sz="1200" dirty="0">
                <a:latin typeface="Arial Nova Light" panose="020B0304020202020204" pitchFamily="34" charset="0"/>
              </a:rPr>
              <a:t>Te coating on the active area</a:t>
            </a:r>
            <a:br>
              <a:rPr lang="en-GB" sz="1200" dirty="0">
                <a:latin typeface="Arial Nova Light" panose="020B0304020202020204" pitchFamily="34" charset="0"/>
              </a:rPr>
            </a:br>
            <a:endParaRPr lang="en-GB" sz="1200" dirty="0">
              <a:latin typeface="Arial Nova Light" panose="020B0304020202020204" pitchFamily="34" charset="0"/>
            </a:endParaRPr>
          </a:p>
          <a:p>
            <a:r>
              <a:rPr lang="en-GB" sz="1200" b="1" dirty="0"/>
              <a:t>Left: </a:t>
            </a:r>
            <a:r>
              <a:rPr lang="en-GB" sz="1200" dirty="0">
                <a:latin typeface="Arial Nova Light" panose="020B0304020202020204" pitchFamily="34" charset="0"/>
              </a:rPr>
              <a:t>Typical QE measurement</a:t>
            </a:r>
            <a:br>
              <a:rPr lang="en-GB" sz="1200" dirty="0">
                <a:latin typeface="Arial Nova Light" panose="020B0304020202020204" pitchFamily="34" charset="0"/>
              </a:rPr>
            </a:br>
            <a:r>
              <a:rPr lang="en-GB" sz="1200" dirty="0">
                <a:latin typeface="Arial Nova Light" panose="020B0304020202020204" pitchFamily="34" charset="0"/>
              </a:rPr>
              <a:t>for a CLARA photocathode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E831BC2-F5E1-3F8D-E770-5FA5ACCC604D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402816" y="1287686"/>
            <a:ext cx="1883243" cy="747157"/>
            <a:chOff x="7402816" y="1287686"/>
            <a:chExt cx="1883243" cy="747157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812D845D-13FF-8DB7-8D9C-C940B3609B43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8515343" y="1517065"/>
              <a:ext cx="770716" cy="51777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353912A-DDAB-260F-5DC3-3E335DA4D9F7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402816" y="1287686"/>
              <a:ext cx="111280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200">
                  <a:latin typeface="Arial Nova Light" panose="020B0304020202020204" pitchFamily="34" charset="0"/>
                </a:rPr>
                <a:t>Molybdenum</a:t>
              </a:r>
              <a:br>
                <a:rPr lang="en-GB" sz="1200">
                  <a:latin typeface="Arial Nova Light" panose="020B0304020202020204" pitchFamily="34" charset="0"/>
                </a:rPr>
              </a:br>
              <a:r>
                <a:rPr lang="en-GB" sz="1200">
                  <a:latin typeface="Arial Nova Light" panose="020B0304020202020204" pitchFamily="34" charset="0"/>
                </a:rPr>
                <a:t>Cathode Plug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94A9728-D1F4-97A6-3A3F-0F969E3B3659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991075" y="2499094"/>
            <a:ext cx="1777493" cy="745671"/>
            <a:chOff x="7739478" y="1670169"/>
            <a:chExt cx="1777493" cy="745671"/>
          </a:xfrm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F2DC0DF8-32DF-6AF3-0F37-C00A30B0DBCC}"/>
                </a:ext>
              </a:extLst>
            </p:cNvPr>
            <p:cNvCxnSpPr>
              <a:cxnSpLocks noGrp="1" noRot="1" noMove="1" noResize="1" noEditPoints="1" noAdjustHandles="1" noChangeArrowheads="1" noChangeShapeType="1"/>
              <a:stCxn id="16" idx="3"/>
            </p:cNvCxnSpPr>
            <p:nvPr/>
          </p:nvCxnSpPr>
          <p:spPr>
            <a:xfrm flipV="1">
              <a:off x="8451532" y="1670169"/>
              <a:ext cx="1065439" cy="514839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B10698C-F0DD-9F95-1B28-17B7BD7B02A2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739478" y="1954175"/>
              <a:ext cx="7120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200">
                  <a:latin typeface="Arial Nova Light" panose="020B0304020202020204" pitchFamily="34" charset="0"/>
                </a:rPr>
                <a:t>Cs</a:t>
              </a:r>
              <a:r>
                <a:rPr lang="en-GB" sz="1200" baseline="-25000">
                  <a:latin typeface="Arial Nova Light" panose="020B0304020202020204" pitchFamily="34" charset="0"/>
                </a:rPr>
                <a:t>2</a:t>
              </a:r>
              <a:r>
                <a:rPr lang="en-GB" sz="1200">
                  <a:latin typeface="Arial Nova Light" panose="020B0304020202020204" pitchFamily="34" charset="0"/>
                </a:rPr>
                <a:t>Te</a:t>
              </a:r>
              <a:br>
                <a:rPr lang="en-GB" sz="1200">
                  <a:latin typeface="Arial Nova Light" panose="020B0304020202020204" pitchFamily="34" charset="0"/>
                </a:rPr>
              </a:br>
              <a:r>
                <a:rPr lang="en-GB" sz="1200">
                  <a:latin typeface="Arial Nova Light" panose="020B0304020202020204" pitchFamily="34" charset="0"/>
                </a:rPr>
                <a:t>Coating</a:t>
              </a:r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D81D9A5A-3B52-4B87-D631-385A4902561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25062" y="3459188"/>
            <a:ext cx="3350962" cy="3030512"/>
          </a:xfrm>
          <a:custGeom>
            <a:avLst/>
            <a:gdLst>
              <a:gd name="csX0" fmla="*/ 0 w 3243122"/>
              <a:gd name="csY0" fmla="*/ 0 h 2932985"/>
              <a:gd name="csX1" fmla="*/ 1702998 w 3243122"/>
              <a:gd name="csY1" fmla="*/ 0 h 2932985"/>
              <a:gd name="csX2" fmla="*/ 1702998 w 3243122"/>
              <a:gd name="csY2" fmla="*/ 65061 h 2932985"/>
              <a:gd name="csX3" fmla="*/ 3178557 w 3243122"/>
              <a:gd name="csY3" fmla="*/ 65061 h 2932985"/>
              <a:gd name="csX4" fmla="*/ 3178557 w 3243122"/>
              <a:gd name="csY4" fmla="*/ 544486 h 2932985"/>
              <a:gd name="csX5" fmla="*/ 3243122 w 3243122"/>
              <a:gd name="csY5" fmla="*/ 544486 h 2932985"/>
              <a:gd name="csX6" fmla="*/ 3243122 w 3243122"/>
              <a:gd name="csY6" fmla="*/ 2932985 h 2932985"/>
              <a:gd name="csX7" fmla="*/ 0 w 3243122"/>
              <a:gd name="csY7" fmla="*/ 2932985 h 293298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243122" h="2932985">
                <a:moveTo>
                  <a:pt x="0" y="0"/>
                </a:moveTo>
                <a:lnTo>
                  <a:pt x="1702998" y="0"/>
                </a:lnTo>
                <a:lnTo>
                  <a:pt x="1702998" y="65061"/>
                </a:lnTo>
                <a:lnTo>
                  <a:pt x="3178557" y="65061"/>
                </a:lnTo>
                <a:lnTo>
                  <a:pt x="3178557" y="544486"/>
                </a:lnTo>
                <a:lnTo>
                  <a:pt x="3243122" y="544486"/>
                </a:lnTo>
                <a:lnTo>
                  <a:pt x="3243122" y="2932985"/>
                </a:lnTo>
                <a:lnTo>
                  <a:pt x="0" y="2932985"/>
                </a:lnTo>
                <a:close/>
              </a:path>
            </a:pathLst>
          </a:custGeom>
        </p:spPr>
      </p:pic>
      <p:sp>
        <p:nvSpPr>
          <p:cNvPr id="2" name="Date Placeholder 5">
            <a:extLst>
              <a:ext uri="{FF2B5EF4-FFF2-40B4-BE49-F238E27FC236}">
                <a16:creationId xmlns:a16="http://schemas.microsoft.com/office/drawing/2014/main" id="{93077F7F-8930-46E3-4C0A-6F858E1C798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54388" y="6492875"/>
            <a:ext cx="615663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 Johnson |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CLARA Commissioning and First User Experiments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| IOP PAB, </a:t>
            </a:r>
            <a:r>
              <a:rPr lang="en-GB" sz="1100" dirty="0"/>
              <a:t>1</a:t>
            </a:r>
            <a:r>
              <a:rPr lang="en-GB" sz="1100" baseline="30000" dirty="0"/>
              <a:t>st</a:t>
            </a:r>
            <a:r>
              <a:rPr lang="en-GB" sz="1100" dirty="0"/>
              <a:t>  July 2026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07470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9AEEF6-8044-E235-9F52-CD77A38929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FC63AAF7-DC65-3642-4443-8E4A5F626F4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Emittance Measurements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83E5B11-1CDF-C3D6-CC87-377CDEB0612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/>
          </p:nvPr>
        </p:nvSpPr>
        <p:spPr>
          <a:xfrm>
            <a:off x="524563" y="1497106"/>
            <a:ext cx="5580063" cy="2512182"/>
          </a:xfrm>
        </p:spPr>
        <p:txBody>
          <a:bodyPr>
            <a:noAutofit/>
          </a:bodyPr>
          <a:lstStyle/>
          <a:p>
            <a:r>
              <a:rPr lang="en-GB" sz="1500" dirty="0">
                <a:latin typeface="Arial Nova Light" panose="020B0304020202020204" pitchFamily="34" charset="0"/>
              </a:rPr>
              <a:t>Emittance measurements are based on </a:t>
            </a:r>
            <a:r>
              <a:rPr lang="en-GB" sz="1500" b="1" dirty="0">
                <a:solidFill>
                  <a:srgbClr val="1E5DF8"/>
                </a:solidFill>
                <a:latin typeface="+mn-lt"/>
              </a:rPr>
              <a:t>quadrupole</a:t>
            </a:r>
            <a:br>
              <a:rPr lang="en-GB" sz="1500" b="1" dirty="0">
                <a:solidFill>
                  <a:srgbClr val="1E5DF8"/>
                </a:solidFill>
                <a:latin typeface="+mn-lt"/>
              </a:rPr>
            </a:br>
            <a:r>
              <a:rPr lang="en-GB" sz="1500" b="1" dirty="0">
                <a:solidFill>
                  <a:srgbClr val="1E5DF8"/>
                </a:solidFill>
                <a:latin typeface="+mn-lt"/>
              </a:rPr>
              <a:t>scans</a:t>
            </a:r>
            <a:r>
              <a:rPr lang="en-GB" sz="1500" b="1" dirty="0">
                <a:solidFill>
                  <a:srgbClr val="1E5DF8"/>
                </a:solidFill>
                <a:latin typeface="Arial Nova Light" panose="020B0304020202020204" pitchFamily="34" charset="0"/>
              </a:rPr>
              <a:t> </a:t>
            </a:r>
            <a:r>
              <a:rPr lang="en-GB" sz="1500" dirty="0">
                <a:latin typeface="Arial Nova Light" panose="020B0304020202020204" pitchFamily="34" charset="0"/>
              </a:rPr>
              <a:t>throughout the CLARA beamline</a:t>
            </a: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We routinely achieve emittances of &lt; 1 μm in the low-energy (35 MeV) section immediately after the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CLARA injector</a:t>
            </a:r>
            <a:endParaRPr lang="en-GB" sz="1500" dirty="0">
              <a:latin typeface="Arial Nova Light" panose="020B0304020202020204" pitchFamily="34" charset="0"/>
            </a:endParaRP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Work is ongoing to mitigate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emittance growth</a:t>
            </a:r>
            <a:r>
              <a:rPr lang="en-GB" sz="1500" dirty="0">
                <a:latin typeface="Arial Nova Light" panose="020B0304020202020204" pitchFamily="34" charset="0"/>
              </a:rPr>
              <a:t>, which is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most likely due to transverse wakefields in the linac cavities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49926E60-33DC-5A77-7093-AA26A009650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10946920" y="6492873"/>
            <a:ext cx="1087175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Slide </a:t>
            </a:r>
            <a:fld id="{6D8F85B6-7B2C-4044-9909-7ACF9755F780}" type="slidenum">
              <a:rPr kumimoji="0" lang="en-GB" sz="11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1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FC9E2636-880A-6EC8-9174-3467985941E8}"/>
              </a:ext>
            </a:extLst>
          </p:cNvPr>
          <p:cNvGraphicFramePr>
            <a:graphicFrameLocks noGrp="1" noDrilldown="1" noMove="1" noResize="1"/>
          </p:cNvGraphicFramePr>
          <p:nvPr>
            <p:extLst>
              <p:ext uri="{D42A27DB-BD31-4B8C-83A1-F6EECF244321}">
                <p14:modId xmlns:p14="http://schemas.microsoft.com/office/powerpoint/2010/main" val="3410133764"/>
              </p:ext>
            </p:extLst>
          </p:nvPr>
        </p:nvGraphicFramePr>
        <p:xfrm>
          <a:off x="892551" y="4445859"/>
          <a:ext cx="4734308" cy="143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5121">
                  <a:extLst>
                    <a:ext uri="{9D8B030D-6E8A-4147-A177-3AD203B41FA5}">
                      <a16:colId xmlns:a16="http://schemas.microsoft.com/office/drawing/2014/main" val="1463219000"/>
                    </a:ext>
                  </a:extLst>
                </a:gridCol>
                <a:gridCol w="2309187">
                  <a:extLst>
                    <a:ext uri="{9D8B030D-6E8A-4147-A177-3AD203B41FA5}">
                      <a16:colId xmlns:a16="http://schemas.microsoft.com/office/drawing/2014/main" val="41897409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+mj-lt"/>
                        </a:rPr>
                        <a:t>Beam Setup (250 pC)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+mj-lt"/>
                        </a:rPr>
                        <a:t>Horizontal Normalised Emittance [μm]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12219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Post-injector (35 MeV)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0.7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517754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Uncompressed (250 MeV)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2.3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093248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Compressed (250 MeV)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~5.0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3271687"/>
                  </a:ext>
                </a:extLst>
              </a:tr>
            </a:tbl>
          </a:graphicData>
        </a:graphic>
      </p:graphicFrame>
      <p:sp>
        <p:nvSpPr>
          <p:cNvPr id="2" name="Date Placeholder 5">
            <a:extLst>
              <a:ext uri="{FF2B5EF4-FFF2-40B4-BE49-F238E27FC236}">
                <a16:creationId xmlns:a16="http://schemas.microsoft.com/office/drawing/2014/main" id="{C9B01B50-51B2-DE57-E034-13D8C7FEE66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54388" y="6492875"/>
            <a:ext cx="615663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 Johnson |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CLARA Commissioning and First User Experiments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| IOP PAB, </a:t>
            </a:r>
            <a:r>
              <a:rPr lang="en-GB" sz="1100" dirty="0"/>
              <a:t>1</a:t>
            </a:r>
            <a:r>
              <a:rPr lang="en-GB" sz="1100" baseline="30000" dirty="0"/>
              <a:t>st</a:t>
            </a:r>
            <a:r>
              <a:rPr lang="en-GB" sz="1100" dirty="0"/>
              <a:t>  July 2026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FC9D79-8420-5653-5CCD-EE4B5D59726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7016" y="1005800"/>
            <a:ext cx="4734308" cy="414252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3C0BE75-31AB-D465-19C8-137B194C3015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6698511" y="5334019"/>
            <a:ext cx="47919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+mj-lt"/>
              </a:rPr>
              <a:t>Above:</a:t>
            </a:r>
            <a:r>
              <a:rPr lang="en-GB" sz="1200" b="1" dirty="0">
                <a:latin typeface="Arial Nova Light" panose="020B0304020202020204" pitchFamily="34" charset="0"/>
              </a:rPr>
              <a:t> </a:t>
            </a:r>
            <a:r>
              <a:rPr lang="en-GB" sz="1200" dirty="0">
                <a:latin typeface="Arial Nova Light" panose="020B0304020202020204" pitchFamily="34" charset="0"/>
              </a:rPr>
              <a:t>Results of a typical quadrupole scan in the low-energy</a:t>
            </a:r>
            <a:br>
              <a:rPr lang="en-GB" sz="1200" dirty="0">
                <a:latin typeface="Arial Nova Light" panose="020B0304020202020204" pitchFamily="34" charset="0"/>
              </a:rPr>
            </a:br>
            <a:r>
              <a:rPr lang="en-GB" sz="1200" dirty="0">
                <a:latin typeface="Arial Nova Light" panose="020B0304020202020204" pitchFamily="34" charset="0"/>
              </a:rPr>
              <a:t>section after the CLARA injector</a:t>
            </a:r>
            <a:br>
              <a:rPr lang="en-GB" sz="1200" b="1" dirty="0">
                <a:latin typeface="Arial Nova Light" panose="020B0304020202020204" pitchFamily="34" charset="0"/>
              </a:rPr>
            </a:br>
            <a:br>
              <a:rPr lang="en-GB" sz="1200" b="1" dirty="0">
                <a:latin typeface="Arial Nova Light" panose="020B0304020202020204" pitchFamily="34" charset="0"/>
              </a:rPr>
            </a:br>
            <a:r>
              <a:rPr lang="en-GB" sz="1200" b="1" dirty="0">
                <a:latin typeface="+mj-lt"/>
              </a:rPr>
              <a:t>Left: </a:t>
            </a:r>
            <a:r>
              <a:rPr lang="en-GB" sz="1200" dirty="0">
                <a:latin typeface="Arial Nova Light" panose="020B0304020202020204" pitchFamily="34" charset="0"/>
              </a:rPr>
              <a:t>Emittance measurements for a 250 pC compressed beam.</a:t>
            </a:r>
            <a:br>
              <a:rPr lang="en-GB" sz="1200" dirty="0">
                <a:latin typeface="Arial Nova Light" panose="020B0304020202020204" pitchFamily="34" charset="0"/>
              </a:rPr>
            </a:br>
            <a:r>
              <a:rPr lang="en-GB" sz="1200" dirty="0">
                <a:latin typeface="Arial Nova Light" panose="020B0304020202020204" pitchFamily="34" charset="0"/>
              </a:rPr>
              <a:t>High-energy measurements were made </a:t>
            </a:r>
            <a:r>
              <a:rPr lang="en-GB" sz="1200" u="sng" dirty="0">
                <a:latin typeface="Arial Nova Light" panose="020B0304020202020204" pitchFamily="34" charset="0"/>
              </a:rPr>
              <a:t>immediately</a:t>
            </a:r>
            <a:r>
              <a:rPr lang="en-GB" sz="1200" dirty="0">
                <a:latin typeface="Arial Nova Light" panose="020B0304020202020204" pitchFamily="34" charset="0"/>
              </a:rPr>
              <a:t> after the final linac </a:t>
            </a:r>
          </a:p>
        </p:txBody>
      </p:sp>
    </p:spTree>
    <p:extLst>
      <p:ext uri="{BB962C8B-B14F-4D97-AF65-F5344CB8AC3E}">
        <p14:creationId xmlns:p14="http://schemas.microsoft.com/office/powerpoint/2010/main" val="23803770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D5FFFC-D2A9-9A85-402E-5FDA0AEDA8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1A2B2BB2-E2E8-2E63-8F32-1A5AC3125AB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Phase Space Tomography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7FCF722-12B9-105E-7529-DAD5D34F6DD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/>
          </p:nvPr>
        </p:nvSpPr>
        <p:spPr>
          <a:xfrm>
            <a:off x="524563" y="1283303"/>
            <a:ext cx="5580063" cy="2400173"/>
          </a:xfrm>
        </p:spPr>
        <p:txBody>
          <a:bodyPr>
            <a:noAutofit/>
          </a:bodyPr>
          <a:lstStyle/>
          <a:p>
            <a:r>
              <a:rPr lang="en-GB" sz="1500" dirty="0">
                <a:latin typeface="Arial Nova Light" panose="020B0304020202020204" pitchFamily="34" charset="0"/>
              </a:rPr>
              <a:t>We also use generative Machine Learning (ML) for high resolution measurements of the </a:t>
            </a:r>
            <a:r>
              <a:rPr lang="en-GB" sz="1500" b="1" dirty="0">
                <a:solidFill>
                  <a:srgbClr val="1E5DF8"/>
                </a:solidFill>
              </a:rPr>
              <a:t>transverse phase space</a:t>
            </a:r>
            <a:endParaRPr lang="en-GB" sz="1500" dirty="0">
              <a:latin typeface="Arial Nova Light" panose="020B0304020202020204" pitchFamily="34" charset="0"/>
            </a:endParaRP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The ML technique accurately reconstructs the beam’s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b="1" dirty="0">
                <a:solidFill>
                  <a:srgbClr val="1E5DF8"/>
                </a:solidFill>
              </a:rPr>
              <a:t>charge distribution</a:t>
            </a:r>
            <a:r>
              <a:rPr lang="en-GB" sz="1500" dirty="0">
                <a:latin typeface="Arial Nova Light" panose="020B0304020202020204" pitchFamily="34" charset="0"/>
              </a:rPr>
              <a:t>, including any substructure</a:t>
            </a: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The method provides an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accurate representation </a:t>
            </a:r>
            <a:r>
              <a:rPr lang="en-GB" sz="1500" dirty="0">
                <a:latin typeface="Arial Nova Light" panose="020B0304020202020204" pitchFamily="34" charset="0"/>
              </a:rPr>
              <a:t>of the beam that can be used for analysis of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user experiments</a:t>
            </a:r>
          </a:p>
          <a:p>
            <a:endParaRPr lang="en-GB" sz="1500" dirty="0">
              <a:latin typeface="Arial Nova Light" panose="020B0304020202020204" pitchFamily="34" charset="0"/>
            </a:endParaRP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F7B36486-4026-21F0-A3E3-D3E3B63F66B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10946920" y="6492873"/>
            <a:ext cx="1087175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Slide </a:t>
            </a:r>
            <a:fld id="{6D8F85B6-7B2C-4044-9909-7ACF9755F780}" type="slidenum">
              <a:rPr kumimoji="0" lang="en-GB" sz="11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1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Date Placeholder 5">
            <a:extLst>
              <a:ext uri="{FF2B5EF4-FFF2-40B4-BE49-F238E27FC236}">
                <a16:creationId xmlns:a16="http://schemas.microsoft.com/office/drawing/2014/main" id="{E74BDD86-53B6-BEA7-FDFD-E5892CE8328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54388" y="6492875"/>
            <a:ext cx="615663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 Johnson |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CLARA Commissioning and First User Experiments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| IOP PAB, </a:t>
            </a:r>
            <a:r>
              <a:rPr lang="en-GB" sz="1100" dirty="0"/>
              <a:t>1</a:t>
            </a:r>
            <a:r>
              <a:rPr lang="en-GB" sz="1100" baseline="30000" dirty="0"/>
              <a:t>st</a:t>
            </a:r>
            <a:r>
              <a:rPr lang="en-GB" sz="1100" dirty="0"/>
              <a:t>  July 2026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01602F-7357-431E-36BF-3EED694A6D1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6262778" y="437018"/>
            <a:ext cx="281359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R. Roussel </a:t>
            </a:r>
            <a:r>
              <a:rPr lang="en-GB" sz="11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et al.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, PRL </a:t>
            </a:r>
            <a:r>
              <a:rPr lang="en-GB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130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, 145011 (2023)</a:t>
            </a:r>
          </a:p>
          <a:p>
            <a:pPr algn="r"/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R. Roussel </a:t>
            </a:r>
            <a:r>
              <a:rPr lang="en-GB" sz="11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et al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., PRAB </a:t>
            </a:r>
            <a:r>
              <a:rPr lang="en-GB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27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, 094601 (2024)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064CAB1-C2BD-309C-5000-3C18B006C83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00800" y="1153009"/>
            <a:ext cx="5730974" cy="343858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5E59B7F-8470-F617-9E61-3E939614EB4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6981880" y="4697954"/>
            <a:ext cx="504817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b="1" dirty="0"/>
              <a:t>Above: </a:t>
            </a:r>
            <a:r>
              <a:rPr lang="en-GB" sz="1200" dirty="0">
                <a:latin typeface="Arial Nova Light" panose="020B0304020202020204" pitchFamily="34" charset="0"/>
              </a:rPr>
              <a:t>4D transverse phase space, reconstructed for an uncompressed</a:t>
            </a:r>
          </a:p>
          <a:p>
            <a:pPr algn="r"/>
            <a:r>
              <a:rPr lang="en-GB" sz="1200" dirty="0">
                <a:latin typeface="Arial Nova Light" panose="020B0304020202020204" pitchFamily="34" charset="0"/>
              </a:rPr>
              <a:t>30 pC beam </a:t>
            </a:r>
            <a:r>
              <a:rPr lang="en-GB" sz="1200" u="sng" dirty="0">
                <a:latin typeface="Arial Nova Light" panose="020B0304020202020204" pitchFamily="34" charset="0"/>
              </a:rPr>
              <a:t>immediately</a:t>
            </a:r>
            <a:r>
              <a:rPr lang="en-GB" sz="1200" dirty="0">
                <a:latin typeface="Arial Nova Light" panose="020B0304020202020204" pitchFamily="34" charset="0"/>
              </a:rPr>
              <a:t> after the final linac</a:t>
            </a:r>
          </a:p>
          <a:p>
            <a:pPr algn="r"/>
            <a:endParaRPr lang="en-GB" sz="1200" dirty="0">
              <a:latin typeface="Arial Nova Light" panose="020B0304020202020204" pitchFamily="34" charset="0"/>
            </a:endParaRPr>
          </a:p>
          <a:p>
            <a:pPr algn="r"/>
            <a:r>
              <a:rPr lang="en-GB" sz="1200" b="1" dirty="0">
                <a:latin typeface="+mj-lt"/>
              </a:rPr>
              <a:t>Left: </a:t>
            </a:r>
            <a:r>
              <a:rPr lang="en-GB" sz="1200" dirty="0">
                <a:latin typeface="Arial Nova Light" panose="020B0304020202020204" pitchFamily="34" charset="0"/>
              </a:rPr>
              <a:t>Diagram showing the generative phase space reconstruction (GPSR)</a:t>
            </a:r>
            <a:br>
              <a:rPr lang="en-GB" sz="1200" dirty="0">
                <a:latin typeface="Arial Nova Light" panose="020B0304020202020204" pitchFamily="34" charset="0"/>
              </a:rPr>
            </a:br>
            <a:r>
              <a:rPr lang="en-GB" sz="1200" dirty="0">
                <a:latin typeface="Arial Nova Light" panose="020B0304020202020204" pitchFamily="34" charset="0"/>
              </a:rPr>
              <a:t>method for reconstructing a charge distribution from experimental data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5C506D3-F9F1-B9AB-B677-F93F85C4BA1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754" y="3951328"/>
            <a:ext cx="5937500" cy="2311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6251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9CFA67-F18B-C2CA-3A24-A3B8384567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E9A6983C-6A80-1CE2-75F8-24B9794F197C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8850004" y="1068954"/>
            <a:ext cx="3302253" cy="3247215"/>
            <a:chOff x="8850004" y="1068954"/>
            <a:chExt cx="3302253" cy="324721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5CC07E1-9E0C-173D-B5F8-2EC69256219A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850004" y="1068954"/>
              <a:ext cx="3302253" cy="3247215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3F13B1FE-D01B-837A-A4EE-1CB787DF4435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200594" y="1293965"/>
              <a:ext cx="816249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500" b="1" dirty="0">
                  <a:solidFill>
                    <a:schemeClr val="bg1"/>
                  </a:solidFill>
                </a:rPr>
                <a:t>100 pC</a:t>
              </a:r>
            </a:p>
          </p:txBody>
        </p:sp>
      </p:grpSp>
      <p:sp>
        <p:nvSpPr>
          <p:cNvPr id="8" name="Title 7">
            <a:extLst>
              <a:ext uri="{FF2B5EF4-FFF2-40B4-BE49-F238E27FC236}">
                <a16:creationId xmlns:a16="http://schemas.microsoft.com/office/drawing/2014/main" id="{88E2CC63-85A6-46CB-9CCA-7D4F2F66C3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Longitudinal Dynamics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805BFC6-1D8A-0974-A2D7-9377E3F30CB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/>
          </p:nvPr>
        </p:nvSpPr>
        <p:spPr>
          <a:xfrm>
            <a:off x="524251" y="1266106"/>
            <a:ext cx="5571749" cy="3877394"/>
          </a:xfrm>
        </p:spPr>
        <p:txBody>
          <a:bodyPr>
            <a:noAutofit/>
          </a:bodyPr>
          <a:lstStyle/>
          <a:p>
            <a:r>
              <a:rPr lang="en-GB" sz="1500" dirty="0">
                <a:latin typeface="Arial Nova Light" panose="020B0304020202020204" pitchFamily="34" charset="0"/>
              </a:rPr>
              <a:t>The CLARA lattice allows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measurement and manipulation</a:t>
            </a:r>
            <a:br>
              <a:rPr lang="en-GB" sz="1500" b="1" dirty="0">
                <a:solidFill>
                  <a:srgbClr val="1E5DF8"/>
                </a:solidFill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of the beam’s longitudinal phase space:</a:t>
            </a:r>
            <a:br>
              <a:rPr lang="en-GB" sz="1500" dirty="0">
                <a:latin typeface="Arial Nova Light" panose="020B0304020202020204" pitchFamily="34" charset="0"/>
              </a:rPr>
            </a:br>
            <a:endParaRPr lang="en-GB" sz="1500" dirty="0">
              <a:latin typeface="Arial Nova Light" panose="020B03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Variable bunch compressor (VBC)</a:t>
            </a:r>
            <a:b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</a:br>
            <a:endParaRPr lang="en-GB" sz="500" dirty="0">
              <a:solidFill>
                <a:schemeClr val="tx1">
                  <a:lumMod val="75000"/>
                  <a:lumOff val="25000"/>
                </a:schemeClr>
              </a:solidFill>
              <a:latin typeface="Arial Nova Light" panose="020B03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Transverse deflecting cavity (TDC)</a:t>
            </a:r>
            <a:b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</a:br>
            <a:endParaRPr lang="en-GB" sz="500" dirty="0">
              <a:solidFill>
                <a:schemeClr val="tx1">
                  <a:lumMod val="75000"/>
                  <a:lumOff val="25000"/>
                </a:schemeClr>
              </a:solidFill>
              <a:latin typeface="Arial Nova Light" panose="020B03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Passive dielectric dechirper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The 250 pC CLARA beam can be compressed to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a minimum RMS </a:t>
            </a:r>
            <a:r>
              <a:rPr lang="en-GB" sz="1500" b="1" dirty="0">
                <a:solidFill>
                  <a:srgbClr val="1E5DF8"/>
                </a:solidFill>
                <a:latin typeface="+mn-lt"/>
              </a:rPr>
              <a:t>bunch length</a:t>
            </a:r>
            <a:r>
              <a:rPr lang="en-GB" sz="1500" dirty="0">
                <a:latin typeface="Arial Nova Light" panose="020B0304020202020204" pitchFamily="34" charset="0"/>
              </a:rPr>
              <a:t> of ~150 fs</a:t>
            </a: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Commissioning of the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fourth harmonic cavity</a:t>
            </a:r>
            <a:br>
              <a:rPr lang="en-GB" sz="1500" b="1" dirty="0">
                <a:solidFill>
                  <a:srgbClr val="1E5DF8"/>
                </a:solidFill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will facilitate highly compressed beam modes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BB3897FD-FC21-F310-52FB-468E2CE0B65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10946920" y="6492873"/>
            <a:ext cx="1087175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Slide </a:t>
            </a:r>
            <a:fld id="{6D8F85B6-7B2C-4044-9909-7ACF9755F780}" type="slidenum">
              <a:rPr kumimoji="0" lang="en-GB" sz="11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1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5F18614-757A-2AE3-DD6C-8FD2A01F089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2240" y="3653063"/>
            <a:ext cx="4160077" cy="284407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A9E8F01-FDE7-AF99-B205-5D02079C5B9B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9405436" y="4514895"/>
            <a:ext cx="26284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Above: </a:t>
            </a:r>
            <a:r>
              <a:rPr lang="en-GB" sz="1200" dirty="0">
                <a:latin typeface="Arial Nova Light" panose="020B0304020202020204" pitchFamily="34" charset="0"/>
              </a:rPr>
              <a:t>Animation showing measurements of the longitudinal</a:t>
            </a:r>
            <a:br>
              <a:rPr lang="en-GB" sz="1200" dirty="0">
                <a:latin typeface="Arial Nova Light" panose="020B0304020202020204" pitchFamily="34" charset="0"/>
              </a:rPr>
            </a:br>
            <a:r>
              <a:rPr lang="en-GB" sz="1200" dirty="0">
                <a:latin typeface="Arial Nova Light" panose="020B0304020202020204" pitchFamily="34" charset="0"/>
              </a:rPr>
              <a:t>phase space for different VBC offsets</a:t>
            </a:r>
            <a:br>
              <a:rPr lang="en-GB" sz="1200" dirty="0">
                <a:latin typeface="Arial Nova Light" panose="020B0304020202020204" pitchFamily="34" charset="0"/>
              </a:rPr>
            </a:br>
            <a:endParaRPr lang="en-GB" sz="1200" dirty="0">
              <a:latin typeface="Arial Nova Light" panose="020B0304020202020204" pitchFamily="34" charset="0"/>
            </a:endParaRPr>
          </a:p>
          <a:p>
            <a:r>
              <a:rPr lang="en-GB" sz="1200" b="1" dirty="0">
                <a:latin typeface="+mj-lt"/>
              </a:rPr>
              <a:t>Left: </a:t>
            </a:r>
            <a:r>
              <a:rPr lang="en-GB" sz="1200" dirty="0">
                <a:latin typeface="Arial Nova Light" panose="020B0304020202020204" pitchFamily="34" charset="0"/>
              </a:rPr>
              <a:t>Measured RMS bunch length</a:t>
            </a:r>
            <a:br>
              <a:rPr lang="en-GB" sz="1200" dirty="0">
                <a:latin typeface="Arial Nova Light" panose="020B0304020202020204" pitchFamily="34" charset="0"/>
              </a:rPr>
            </a:br>
            <a:r>
              <a:rPr lang="en-GB" sz="1200" dirty="0">
                <a:latin typeface="Arial Nova Light" panose="020B0304020202020204" pitchFamily="34" charset="0"/>
              </a:rPr>
              <a:t>as a function of VBC offset </a:t>
            </a:r>
          </a:p>
        </p:txBody>
      </p:sp>
      <p:sp>
        <p:nvSpPr>
          <p:cNvPr id="2" name="Date Placeholder 5">
            <a:extLst>
              <a:ext uri="{FF2B5EF4-FFF2-40B4-BE49-F238E27FC236}">
                <a16:creationId xmlns:a16="http://schemas.microsoft.com/office/drawing/2014/main" id="{A736A2E8-E816-D6C5-F901-6FFD5A47E9D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54388" y="6492875"/>
            <a:ext cx="615663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 Johnson |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CLARA Commissioning and First User Experiments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| IOP PAB, </a:t>
            </a:r>
            <a:r>
              <a:rPr lang="en-GB" sz="1100" dirty="0"/>
              <a:t>1</a:t>
            </a:r>
            <a:r>
              <a:rPr lang="en-GB" sz="1100" baseline="30000" dirty="0"/>
              <a:t>st</a:t>
            </a:r>
            <a:r>
              <a:rPr lang="en-GB" sz="1100" dirty="0"/>
              <a:t>  July 2026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5543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823446-EDF5-D68D-A626-FDD793554B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4E7C68D-FC0B-6DC5-2355-B78F1CFC5C2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Longitudinal Space Charge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546C50A-9FF9-4CB0-FC2B-8BD9BE1079E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/>
          </p:nvPr>
        </p:nvSpPr>
        <p:spPr>
          <a:xfrm>
            <a:off x="397251" y="1519305"/>
            <a:ext cx="5571749" cy="3877394"/>
          </a:xfrm>
        </p:spPr>
        <p:txBody>
          <a:bodyPr>
            <a:noAutofit/>
          </a:bodyPr>
          <a:lstStyle/>
          <a:p>
            <a:r>
              <a:rPr lang="en-GB" sz="1500" dirty="0">
                <a:latin typeface="Arial Nova Light" panose="020B0304020202020204" pitchFamily="34" charset="0"/>
              </a:rPr>
              <a:t>During commissioning, we noticed a strong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modulation</a:t>
            </a:r>
            <a:r>
              <a:rPr lang="en-GB" sz="1500" dirty="0">
                <a:latin typeface="Arial Nova Light" panose="020B0304020202020204" pitchFamily="34" charset="0"/>
              </a:rPr>
              <a:t> of the beam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energy spectrum</a:t>
            </a:r>
            <a:r>
              <a:rPr lang="en-GB" sz="1500" dirty="0">
                <a:latin typeface="Arial Nova Light" panose="020B0304020202020204" pitchFamily="34" charset="0"/>
              </a:rPr>
              <a:t> near maximum bunch compression</a:t>
            </a: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Recent experimental studies revealed that the effect is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caused by strong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longitudinal space charge</a:t>
            </a:r>
            <a:r>
              <a:rPr lang="en-GB" sz="1500" dirty="0">
                <a:latin typeface="Arial Nova Light" panose="020B0304020202020204" pitchFamily="34" charset="0"/>
              </a:rPr>
              <a:t> (LSC)</a:t>
            </a: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LSC is driven by a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current spike</a:t>
            </a:r>
            <a:r>
              <a:rPr lang="en-GB" sz="1500" dirty="0">
                <a:latin typeface="Arial Nova Light" panose="020B0304020202020204" pitchFamily="34" charset="0"/>
              </a:rPr>
              <a:t> at the head of the bunch, which forms due to its non-linear longitudinal phase space.</a:t>
            </a: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The effect has been reproduced in start-to-end simulations,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and can be mitigated with the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fourth harmonic cavity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EA7FBA2D-57BC-BA98-DD2A-A4F7A18EECB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10946920" y="6492873"/>
            <a:ext cx="1087175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Slide </a:t>
            </a:r>
            <a:fld id="{6D8F85B6-7B2C-4044-9909-7ACF9755F780}" type="slidenum">
              <a:rPr kumimoji="0" lang="en-GB" sz="11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1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Date Placeholder 5">
            <a:extLst>
              <a:ext uri="{FF2B5EF4-FFF2-40B4-BE49-F238E27FC236}">
                <a16:creationId xmlns:a16="http://schemas.microsoft.com/office/drawing/2014/main" id="{D5F22D4F-CED8-5301-795A-010B36102AB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54388" y="6492875"/>
            <a:ext cx="615663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 Johnson |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CLARA Commissioning and First User Experiments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| IOP PAB, </a:t>
            </a:r>
            <a:r>
              <a:rPr lang="en-GB" sz="1100" dirty="0"/>
              <a:t>1</a:t>
            </a:r>
            <a:r>
              <a:rPr lang="en-GB" sz="1100" baseline="30000" dirty="0"/>
              <a:t>st</a:t>
            </a:r>
            <a:r>
              <a:rPr lang="en-GB" sz="1100" dirty="0"/>
              <a:t>  July 2026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CF82CE-22EE-4140-7634-CEADC0A0D94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5650" y="3816243"/>
            <a:ext cx="6251576" cy="214437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541F929-7ABB-B54B-E699-02B906015A0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8178800" y="6029803"/>
            <a:ext cx="3965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 dirty="0"/>
              <a:t>Above: </a:t>
            </a:r>
            <a:r>
              <a:rPr lang="en-GB" sz="1200" dirty="0">
                <a:latin typeface="Arial Nova Light" panose="020B0304020202020204" pitchFamily="34" charset="0"/>
              </a:rPr>
              <a:t>Simplified diagram showing the effect of LSC on the CLARA beam. Adapted from </a:t>
            </a:r>
            <a:r>
              <a:rPr lang="en-GB" sz="1200" dirty="0" err="1">
                <a:latin typeface="Arial Nova Light" panose="020B0304020202020204" pitchFamily="34" charset="0"/>
              </a:rPr>
              <a:t>Yasutome</a:t>
            </a:r>
            <a:r>
              <a:rPr lang="en-GB" sz="1200" dirty="0">
                <a:latin typeface="Arial Nova Light" panose="020B0304020202020204" pitchFamily="34" charset="0"/>
              </a:rPr>
              <a:t> </a:t>
            </a:r>
            <a:r>
              <a:rPr lang="en-GB" sz="1200" i="1" dirty="0">
                <a:latin typeface="Arial Nova Light" panose="020B0304020202020204" pitchFamily="34" charset="0"/>
              </a:rPr>
              <a:t>et al.</a:t>
            </a:r>
            <a:r>
              <a:rPr lang="en-GB" sz="1200" dirty="0">
                <a:latin typeface="Arial Nova Light" panose="020B0304020202020204" pitchFamily="34" charset="0"/>
              </a:rPr>
              <a:t> (2026)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822B20-97DF-CEF3-0F85-F26481578660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263052" y="437018"/>
            <a:ext cx="181331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K. </a:t>
            </a:r>
            <a:r>
              <a:rPr lang="en-GB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Yasutome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 </a:t>
            </a:r>
            <a:r>
              <a:rPr lang="en-GB" sz="11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et al.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, in Proc.</a:t>
            </a:r>
            <a:b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</a:b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IPAC26, </a:t>
            </a:r>
            <a:r>
              <a:rPr lang="en-GB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THO3T03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 (2026)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87D5D79-A9A3-6F51-3A54-C2AD8DED6F3B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585912" y="2760573"/>
            <a:ext cx="45527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 dirty="0"/>
              <a:t>Above: </a:t>
            </a:r>
            <a:r>
              <a:rPr lang="en-GB" sz="1200" dirty="0">
                <a:latin typeface="Arial Nova Light" panose="020B0304020202020204" pitchFamily="34" charset="0"/>
              </a:rPr>
              <a:t>Spectrometer images showing the energy spectrum</a:t>
            </a:r>
            <a:br>
              <a:rPr lang="en-GB" sz="1200" dirty="0">
                <a:latin typeface="Arial Nova Light" panose="020B0304020202020204" pitchFamily="34" charset="0"/>
              </a:rPr>
            </a:br>
            <a:r>
              <a:rPr lang="en-GB" sz="1200" dirty="0">
                <a:latin typeface="Arial Nova Light" panose="020B0304020202020204" pitchFamily="34" charset="0"/>
              </a:rPr>
              <a:t>of the 250 MeV CLARA beam near maximum compression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6EDEA08-19FB-5CE6-8DE4-D4D82D4722E7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6337300" y="1519305"/>
            <a:ext cx="5699125" cy="1232756"/>
            <a:chOff x="6337300" y="1519305"/>
            <a:chExt cx="5699125" cy="1232756"/>
          </a:xfrm>
        </p:grpSpPr>
        <p:pic>
          <p:nvPicPr>
            <p:cNvPr id="10" name="drawing">
              <a:extLst>
                <a:ext uri="{FF2B5EF4-FFF2-40B4-BE49-F238E27FC236}">
                  <a16:creationId xmlns:a16="http://schemas.microsoft.com/office/drawing/2014/main" id="{F3EF5A75-18D1-154F-67B0-D5CC0AD4B670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37300" y="1519305"/>
              <a:ext cx="5699125" cy="1232756"/>
            </a:xfrm>
            <a:prstGeom prst="rect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EF4CC5D0-DABF-B43E-7325-4AA95A223032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6455109" y="1979887"/>
              <a:ext cx="818375" cy="765762"/>
              <a:chOff x="6455109" y="1979887"/>
              <a:chExt cx="818375" cy="765762"/>
            </a:xfrm>
          </p:grpSpPr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E9236DBA-87C0-6058-5FB6-1214458C2332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6455109" y="2595186"/>
                <a:ext cx="499311" cy="0"/>
              </a:xfrm>
              <a:prstGeom prst="straightConnector1">
                <a:avLst/>
              </a:prstGeom>
              <a:ln w="25400">
                <a:solidFill>
                  <a:schemeClr val="bg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DA4F6604-C67D-AF88-6C4F-EFD64C05A9D3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 rot="16200000">
                <a:off x="6217319" y="2359340"/>
                <a:ext cx="499311" cy="0"/>
              </a:xfrm>
              <a:prstGeom prst="straightConnector1">
                <a:avLst/>
              </a:prstGeom>
              <a:ln w="25400">
                <a:solidFill>
                  <a:schemeClr val="bg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EED2A21-55E1-2C07-0CA4-4C074CFF259C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917296" y="2422484"/>
                <a:ext cx="356188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500" i="1" dirty="0" err="1">
                    <a:solidFill>
                      <a:schemeClr val="bg1"/>
                    </a:solidFill>
                  </a:rPr>
                  <a:t>p</a:t>
                </a:r>
                <a:r>
                  <a:rPr lang="en-GB" sz="1500" i="1" baseline="-25000" dirty="0" err="1">
                    <a:solidFill>
                      <a:schemeClr val="bg1"/>
                    </a:solidFill>
                  </a:rPr>
                  <a:t>z</a:t>
                </a:r>
                <a:endParaRPr lang="en-GB" sz="1500" i="1" baseline="-25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ECAE02F-D49B-1052-73A8-00F30BE91ACE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466445" y="1979887"/>
                <a:ext cx="280846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500" i="1" dirty="0">
                    <a:solidFill>
                      <a:schemeClr val="bg1"/>
                    </a:solidFill>
                  </a:rPr>
                  <a:t>y</a:t>
                </a:r>
                <a:endParaRPr lang="en-GB" sz="1500" i="1" baseline="-250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20180CF0-00F4-CE63-9F71-50DF919E2656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10378036" y="2109684"/>
              <a:ext cx="1213794" cy="567130"/>
              <a:chOff x="10378036" y="2109684"/>
              <a:chExt cx="1213794" cy="567130"/>
            </a:xfrm>
          </p:grpSpPr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43977274-6F93-FD6F-D0C9-C6AA3A5D8190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 flipH="1" flipV="1">
                <a:off x="10779617" y="2109684"/>
                <a:ext cx="212501" cy="310419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2F8EBB8-9B5E-F42D-2478-4A5AE3B5F2B7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10378036" y="2415204"/>
                <a:ext cx="121379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>
                    <a:solidFill>
                      <a:schemeClr val="bg1"/>
                    </a:solidFill>
                  </a:rPr>
                  <a:t>CSR modulation</a:t>
                </a: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3C3868F3-F17F-DC0A-CAF5-D15BA1EDB47D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8794185" y="1562418"/>
              <a:ext cx="1189749" cy="557422"/>
              <a:chOff x="8794185" y="1562418"/>
              <a:chExt cx="1189749" cy="557422"/>
            </a:xfrm>
          </p:grpSpPr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BB073384-AE75-5820-88CB-CFD69C58763F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9367155" y="1809421"/>
                <a:ext cx="212501" cy="310419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908BCDE-1260-B7D4-CE78-8D5093D6EF76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794185" y="1562418"/>
                <a:ext cx="118974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>
                    <a:solidFill>
                      <a:schemeClr val="bg1"/>
                    </a:solidFill>
                  </a:rPr>
                  <a:t>LSC modulation</a:t>
                </a:r>
              </a:p>
            </p:txBody>
          </p:sp>
        </p:grp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524F750-9F02-832B-A5AD-5EECF8699762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534886" y="5226673"/>
            <a:ext cx="2971800" cy="749531"/>
            <a:chOff x="1534886" y="5179422"/>
            <a:chExt cx="2971800" cy="749531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D8B6D3E-A0D3-8B2A-5695-E29163F2927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534886" y="5179422"/>
              <a:ext cx="2971800" cy="749531"/>
            </a:xfrm>
            <a:prstGeom prst="rect">
              <a:avLst/>
            </a:prstGeom>
            <a:solidFill>
              <a:schemeClr val="accent2">
                <a:alpha val="3000"/>
              </a:schemeClr>
            </a:solidFill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8E0B4D1-ED30-5BD6-B24D-D7B981926B12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593761" y="5277188"/>
              <a:ext cx="2854051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500" dirty="0">
                  <a:latin typeface="Arial Nova Light" panose="020B0304020202020204" pitchFamily="34" charset="0"/>
                </a:rPr>
                <a:t>Observed at any </a:t>
              </a:r>
              <a:r>
                <a:rPr lang="en-GB" sz="1500" b="1" dirty="0">
                  <a:solidFill>
                    <a:schemeClr val="accent2"/>
                  </a:solidFill>
                  <a:latin typeface="+mj-lt"/>
                </a:rPr>
                <a:t>bunch charge</a:t>
              </a:r>
              <a:br>
                <a:rPr lang="en-GB" sz="1500" dirty="0">
                  <a:latin typeface="Arial Nova Light" panose="020B0304020202020204" pitchFamily="34" charset="0"/>
                </a:rPr>
              </a:br>
              <a:r>
                <a:rPr lang="en-GB" sz="1500" dirty="0">
                  <a:latin typeface="Arial Nova Light" panose="020B0304020202020204" pitchFamily="34" charset="0"/>
                </a:rPr>
                <a:t>between 5 – 250 pC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688664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422C0C-85AA-3FD8-FD8C-227D1782B6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7CD5D5E2-3035-E36C-CD03-CA8D6DFB02E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Passive Wakefield Structure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5EB3022-3859-7C2C-A58C-F3BC0EDDF97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/>
          </p:nvPr>
        </p:nvSpPr>
        <p:spPr>
          <a:xfrm>
            <a:off x="524251" y="1332780"/>
            <a:ext cx="5571749" cy="4401269"/>
          </a:xfrm>
        </p:spPr>
        <p:txBody>
          <a:bodyPr>
            <a:noAutofit/>
          </a:bodyPr>
          <a:lstStyle/>
          <a:p>
            <a:r>
              <a:rPr lang="en-GB" sz="1500" dirty="0">
                <a:latin typeface="Arial Nova Light" panose="020B0304020202020204" pitchFamily="34" charset="0"/>
              </a:rPr>
              <a:t> A passive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wakefield structure</a:t>
            </a:r>
            <a:r>
              <a:rPr lang="en-GB" sz="1500" dirty="0">
                <a:latin typeface="Arial Nova Light" panose="020B0304020202020204" pitchFamily="34" charset="0"/>
              </a:rPr>
              <a:t> has been installed in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 the final section of CLARA (250 MeV/c)</a:t>
            </a: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 The device uses wakefields excited by the beam itself to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manipulate</a:t>
            </a:r>
            <a:r>
              <a:rPr lang="en-GB" sz="1500" dirty="0">
                <a:latin typeface="Arial Nova Light" panose="020B0304020202020204" pitchFamily="34" charset="0"/>
              </a:rPr>
              <a:t> the longitudinal phase space. It can be used as a:</a:t>
            </a:r>
            <a:br>
              <a:rPr lang="en-GB" sz="1500" dirty="0">
                <a:latin typeface="Arial Nova Light" panose="020B0304020202020204" pitchFamily="34" charset="0"/>
              </a:rPr>
            </a:br>
            <a:endParaRPr lang="en-GB" sz="1500" dirty="0">
              <a:latin typeface="Arial Nova Light" panose="020B03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500" b="1" dirty="0">
                <a:latin typeface="+mj-lt"/>
              </a:rPr>
              <a:t>Dechirper</a:t>
            </a: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 to remove correlated energy spread,</a:t>
            </a:r>
            <a:b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</a:br>
            <a:endParaRPr lang="en-GB" sz="500" dirty="0">
              <a:solidFill>
                <a:schemeClr val="tx1">
                  <a:lumMod val="75000"/>
                  <a:lumOff val="25000"/>
                </a:schemeClr>
              </a:solidFill>
              <a:latin typeface="Arial Nova Light" panose="020B03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500" b="1" dirty="0">
                <a:latin typeface="+mj-lt"/>
              </a:rPr>
              <a:t>Streaker</a:t>
            </a: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 to infer the time structure of the bunch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en-GB" sz="1500" dirty="0">
              <a:latin typeface="Arial Nova Light" panose="020B03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Commissioning</a:t>
            </a:r>
            <a:r>
              <a:rPr lang="en-GB" sz="1500" dirty="0">
                <a:latin typeface="Arial Nova Light" panose="020B0304020202020204" pitchFamily="34" charset="0"/>
              </a:rPr>
              <a:t> of the device as a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dechirper</a:t>
            </a:r>
            <a:br>
              <a:rPr lang="en-GB" sz="1500" b="1" dirty="0">
                <a:solidFill>
                  <a:srgbClr val="1E5DF8"/>
                </a:solidFill>
                <a:latin typeface="Arial Nova Light" panose="020B0304020202020204" pitchFamily="34" charset="0"/>
              </a:rPr>
            </a:br>
            <a:r>
              <a:rPr lang="en-GB" sz="1500" b="1" dirty="0">
                <a:solidFill>
                  <a:srgbClr val="1E5DF8"/>
                </a:solidFill>
                <a:latin typeface="Arial Nova Light" panose="020B0304020202020204" pitchFamily="34" charset="0"/>
              </a:rPr>
              <a:t> </a:t>
            </a:r>
            <a:r>
              <a:rPr lang="en-GB" sz="1500" dirty="0">
                <a:latin typeface="Arial Nova Light" panose="020B0304020202020204" pitchFamily="34" charset="0"/>
              </a:rPr>
              <a:t>has demonstrated:</a:t>
            </a:r>
            <a:br>
              <a:rPr lang="en-GB" sz="1500" dirty="0">
                <a:latin typeface="Arial Nova Light" panose="020B0304020202020204" pitchFamily="34" charset="0"/>
              </a:rPr>
            </a:br>
            <a:endParaRPr lang="en-GB" sz="1500" dirty="0">
              <a:latin typeface="Arial Nova Light" panose="020B03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Reduction of the beam energy spread,</a:t>
            </a:r>
            <a:b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</a:br>
            <a:endParaRPr lang="en-GB" sz="1500" dirty="0">
              <a:solidFill>
                <a:schemeClr val="tx1">
                  <a:lumMod val="75000"/>
                  <a:lumOff val="25000"/>
                </a:schemeClr>
              </a:solidFill>
              <a:latin typeface="Arial Nova Light" panose="020B03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Preservation of the transverse emittance</a:t>
            </a:r>
            <a:br>
              <a:rPr lang="en-GB" sz="1500" dirty="0">
                <a:latin typeface="Arial Nova Light" panose="020B0304020202020204" pitchFamily="34" charset="0"/>
              </a:rPr>
            </a:br>
            <a:endParaRPr lang="en-GB" sz="1500" dirty="0">
              <a:latin typeface="Arial Nova Light" panose="020B03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endParaRPr lang="en-GB" sz="1500" dirty="0">
              <a:latin typeface="Arial Nova Light" panose="020B03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endParaRPr lang="en-GB" sz="1500" dirty="0">
              <a:latin typeface="Arial Nova Light" panose="020B0304020202020204" pitchFamily="34" charset="0"/>
            </a:endParaRPr>
          </a:p>
          <a:p>
            <a:pPr lvl="1"/>
            <a:endParaRPr lang="en-GB" sz="1500" dirty="0">
              <a:latin typeface="Arial Nova Light" panose="020B0304020202020204" pitchFamily="34" charset="0"/>
            </a:endParaRP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35AA0B9E-4A05-E60A-1C9D-DAFBE276053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10946920" y="6492873"/>
            <a:ext cx="1087175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Slide </a:t>
            </a:r>
            <a:fld id="{6D8F85B6-7B2C-4044-9909-7ACF9755F780}" type="slidenum">
              <a:rPr kumimoji="0" lang="en-GB" sz="11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1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Date Placeholder 5">
            <a:extLst>
              <a:ext uri="{FF2B5EF4-FFF2-40B4-BE49-F238E27FC236}">
                <a16:creationId xmlns:a16="http://schemas.microsoft.com/office/drawing/2014/main" id="{F4C0A44E-D443-8AF3-2468-C605AF7489F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54388" y="6492875"/>
            <a:ext cx="615663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 Johnson |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CLARA Commissioning and First User Experiments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| IOP PAB, </a:t>
            </a:r>
            <a:r>
              <a:rPr lang="en-GB" sz="1100" dirty="0"/>
              <a:t>1</a:t>
            </a:r>
            <a:r>
              <a:rPr lang="en-GB" sz="1100" baseline="30000" dirty="0"/>
              <a:t>st</a:t>
            </a:r>
            <a:r>
              <a:rPr lang="en-GB" sz="1100" dirty="0"/>
              <a:t>  July 2026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4DA507-9C91-8380-C485-01D0A143F20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267861" y="437018"/>
            <a:ext cx="180850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T. Overton </a:t>
            </a:r>
            <a:r>
              <a:rPr lang="en-GB" sz="11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et al.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, in Proc.</a:t>
            </a:r>
            <a:b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</a:b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IPAC26, </a:t>
            </a:r>
            <a:r>
              <a:rPr lang="en-GB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WEP6091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 (2026)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3308425-29E1-8D2A-925F-945C28C9673E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6505566" y="1094656"/>
            <a:ext cx="5532447" cy="2753856"/>
            <a:chOff x="6505566" y="1199431"/>
            <a:chExt cx="5532447" cy="275385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3BC5142-F9E2-9CC2-8C60-7753E473A167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284606" y="1199431"/>
              <a:ext cx="3753407" cy="2753856"/>
            </a:xfrm>
            <a:prstGeom prst="rect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152F4B69-7554-9652-5B92-75C7E55A5B77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V="1">
              <a:off x="7620203" y="2651264"/>
              <a:ext cx="891474" cy="28740"/>
            </a:xfrm>
            <a:prstGeom prst="straightConnector1">
              <a:avLst/>
            </a:prstGeom>
            <a:ln w="127000">
              <a:solidFill>
                <a:srgbClr val="C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900D03D-6CEB-878D-E331-FDE602C562E7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371634" y="2756917"/>
              <a:ext cx="781889" cy="4235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100" b="1" dirty="0">
                  <a:solidFill>
                    <a:srgbClr val="C00000"/>
                  </a:solidFill>
                </a:rPr>
                <a:t>Beam</a:t>
              </a:r>
              <a:br>
                <a:rPr lang="en-GB" sz="1100" b="1" dirty="0">
                  <a:solidFill>
                    <a:srgbClr val="C00000"/>
                  </a:solidFill>
                </a:rPr>
              </a:br>
              <a:r>
                <a:rPr lang="en-GB" sz="1100" b="1" dirty="0">
                  <a:solidFill>
                    <a:srgbClr val="C00000"/>
                  </a:solidFill>
                </a:rPr>
                <a:t>Direction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4B50E30-1B13-AABD-6C7A-58ECABF3EB53}"/>
                </a:ext>
              </a:extLst>
            </p:cNvPr>
            <p:cNvCxnSpPr>
              <a:cxnSpLocks noGrp="1" noRot="1" noMove="1" noResize="1" noEditPoints="1" noAdjustHandles="1" noChangeArrowheads="1" noChangeShapeType="1"/>
              <a:stCxn id="19" idx="3"/>
            </p:cNvCxnSpPr>
            <p:nvPr/>
          </p:nvCxnSpPr>
          <p:spPr>
            <a:xfrm>
              <a:off x="8148965" y="1526146"/>
              <a:ext cx="1176010" cy="597929"/>
            </a:xfrm>
            <a:prstGeom prst="line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4E1F131-137D-373D-31E4-5580C6B4A658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893493" y="1310702"/>
              <a:ext cx="125547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ova Light" panose="020B0304020202020204" pitchFamily="34" charset="0"/>
                </a:rPr>
                <a:t>Motion control for</a:t>
              </a:r>
              <a:br>
                <a:rPr lang="en-GB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ova Light" panose="020B0304020202020204" pitchFamily="34" charset="0"/>
                </a:rPr>
              </a:br>
              <a:r>
                <a:rPr lang="en-GB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ova Light" panose="020B0304020202020204" pitchFamily="34" charset="0"/>
                </a:rPr>
                <a:t>variable DLW gap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F3BD49D-3CFD-88A5-F09B-D0890BA2764E}"/>
                </a:ext>
              </a:extLst>
            </p:cNvPr>
            <p:cNvCxnSpPr>
              <a:cxnSpLocks noGrp="1" noRot="1" noMove="1" noResize="1" noEditPoints="1" noAdjustHandles="1" noChangeArrowheads="1" noChangeShapeType="1"/>
              <a:stCxn id="25" idx="3"/>
            </p:cNvCxnSpPr>
            <p:nvPr/>
          </p:nvCxnSpPr>
          <p:spPr>
            <a:xfrm flipV="1">
              <a:off x="8148965" y="2667000"/>
              <a:ext cx="1814185" cy="1028332"/>
            </a:xfrm>
            <a:prstGeom prst="line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2ABE9B1-AFAF-AF26-F075-FB165AC2FCFA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505566" y="3479888"/>
              <a:ext cx="164339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ova Light" panose="020B0304020202020204" pitchFamily="34" charset="0"/>
                </a:rPr>
                <a:t>Planar dielectric</a:t>
              </a:r>
              <a:br>
                <a:rPr lang="en-GB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ova Light" panose="020B0304020202020204" pitchFamily="34" charset="0"/>
                </a:rPr>
              </a:br>
              <a:r>
                <a:rPr lang="en-GB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ova Light" panose="020B0304020202020204" pitchFamily="34" charset="0"/>
                </a:rPr>
                <a:t>lined waveguides (DLW)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5C7F651-073B-E696-BD2F-F393B1E87318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474975" y="3937377"/>
            <a:ext cx="4793320" cy="2612451"/>
            <a:chOff x="5474975" y="3937377"/>
            <a:chExt cx="4793320" cy="2612451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E9B2A064-30FE-590D-0F19-98DA56B2E943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474975" y="3937377"/>
              <a:ext cx="590867" cy="2612451"/>
            </a:xfrm>
            <a:custGeom>
              <a:avLst/>
              <a:gdLst>
                <a:gd name="csX0" fmla="*/ 0 w 590867"/>
                <a:gd name="csY0" fmla="*/ 0 h 2612451"/>
                <a:gd name="csX1" fmla="*/ 590867 w 590867"/>
                <a:gd name="csY1" fmla="*/ 0 h 2612451"/>
                <a:gd name="csX2" fmla="*/ 590867 w 590867"/>
                <a:gd name="csY2" fmla="*/ 2612451 h 2612451"/>
                <a:gd name="csX3" fmla="*/ 0 w 590867"/>
                <a:gd name="csY3" fmla="*/ 2612451 h 2612451"/>
                <a:gd name="csX4" fmla="*/ 0 w 590867"/>
                <a:gd name="csY4" fmla="*/ 0 h 261245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590867" h="2612451">
                  <a:moveTo>
                    <a:pt x="0" y="0"/>
                  </a:moveTo>
                  <a:lnTo>
                    <a:pt x="590867" y="0"/>
                  </a:lnTo>
                  <a:lnTo>
                    <a:pt x="590867" y="2612451"/>
                  </a:lnTo>
                  <a:lnTo>
                    <a:pt x="0" y="2612451"/>
                  </a:lnTo>
                  <a:lnTo>
                    <a:pt x="0" y="0"/>
                  </a:lnTo>
                  <a:close/>
                </a:path>
              </a:pathLst>
            </a:cu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B3BC087F-C7E9-41C7-9B97-8DA71D8F2505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056311" y="3937377"/>
              <a:ext cx="4211984" cy="2612451"/>
            </a:xfrm>
            <a:custGeom>
              <a:avLst/>
              <a:gdLst>
                <a:gd name="csX0" fmla="*/ 0 w 4211984"/>
                <a:gd name="csY0" fmla="*/ 0 h 2612451"/>
                <a:gd name="csX1" fmla="*/ 4211984 w 4211984"/>
                <a:gd name="csY1" fmla="*/ 0 h 2612451"/>
                <a:gd name="csX2" fmla="*/ 4211984 w 4211984"/>
                <a:gd name="csY2" fmla="*/ 2612451 h 2612451"/>
                <a:gd name="csX3" fmla="*/ 0 w 4211984"/>
                <a:gd name="csY3" fmla="*/ 2612451 h 2612451"/>
                <a:gd name="csX4" fmla="*/ 0 w 4211984"/>
                <a:gd name="csY4" fmla="*/ 0 h 261245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211984" h="2612451">
                  <a:moveTo>
                    <a:pt x="0" y="0"/>
                  </a:moveTo>
                  <a:lnTo>
                    <a:pt x="4211984" y="0"/>
                  </a:lnTo>
                  <a:lnTo>
                    <a:pt x="4211984" y="2612451"/>
                  </a:lnTo>
                  <a:lnTo>
                    <a:pt x="0" y="2612451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F79AEF8-E3A8-6E63-44B0-8DDE319091E8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0153651" y="4091668"/>
            <a:ext cx="18859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Above: </a:t>
            </a:r>
            <a:r>
              <a:rPr lang="en-GB" sz="1200" dirty="0">
                <a:latin typeface="Arial Nova Light" panose="020B0304020202020204" pitchFamily="34" charset="0"/>
              </a:rPr>
              <a:t>Passive wakefield structure installed on the CLARA beamline</a:t>
            </a:r>
            <a:br>
              <a:rPr lang="en-GB" sz="1200" dirty="0">
                <a:latin typeface="Arial Nova Light" panose="020B0304020202020204" pitchFamily="34" charset="0"/>
              </a:rPr>
            </a:br>
            <a:endParaRPr lang="en-GB" sz="1200" dirty="0">
              <a:latin typeface="Arial Nova Light" panose="020B0304020202020204" pitchFamily="34" charset="0"/>
            </a:endParaRPr>
          </a:p>
          <a:p>
            <a:r>
              <a:rPr lang="en-GB" sz="1200" b="1" dirty="0">
                <a:latin typeface="+mj-lt"/>
              </a:rPr>
              <a:t>Left: </a:t>
            </a:r>
            <a:r>
              <a:rPr lang="en-GB" sz="1200" dirty="0">
                <a:latin typeface="Arial Nova Light" panose="020B0304020202020204" pitchFamily="34" charset="0"/>
              </a:rPr>
              <a:t>Measurements</a:t>
            </a:r>
            <a:br>
              <a:rPr lang="en-GB" sz="1200" dirty="0">
                <a:latin typeface="Arial Nova Light" panose="020B0304020202020204" pitchFamily="34" charset="0"/>
              </a:rPr>
            </a:br>
            <a:r>
              <a:rPr lang="en-GB" sz="1200" dirty="0">
                <a:latin typeface="Arial Nova Light" panose="020B0304020202020204" pitchFamily="34" charset="0"/>
              </a:rPr>
              <a:t>of energy spread as a function of dechirper gap, for a 250 pC beam</a:t>
            </a:r>
          </a:p>
        </p:txBody>
      </p:sp>
    </p:spTree>
    <p:extLst>
      <p:ext uri="{BB962C8B-B14F-4D97-AF65-F5344CB8AC3E}">
        <p14:creationId xmlns:p14="http://schemas.microsoft.com/office/powerpoint/2010/main" val="24607929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98A967-FA44-9DF6-E688-60525AA1E6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F16338D5-FE7C-0E85-2C2E-5730B695D38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Stability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277551F-2A12-6D7C-14E2-131F5E12F48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/>
          </p:nvPr>
        </p:nvSpPr>
        <p:spPr>
          <a:xfrm>
            <a:off x="524251" y="1228724"/>
            <a:ext cx="5571749" cy="3229694"/>
          </a:xfrm>
        </p:spPr>
        <p:txBody>
          <a:bodyPr>
            <a:noAutofit/>
          </a:bodyPr>
          <a:lstStyle/>
          <a:p>
            <a:r>
              <a:rPr lang="en-GB" sz="1500" dirty="0">
                <a:latin typeface="Arial Nova Light" panose="020B0304020202020204" pitchFamily="34" charset="0"/>
              </a:rPr>
              <a:t>The CLARA electron beam benefits from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stable operation</a:t>
            </a:r>
            <a:br>
              <a:rPr lang="en-GB" sz="1500" b="1" dirty="0">
                <a:solidFill>
                  <a:srgbClr val="1E5DF8"/>
                </a:solidFill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across a wide range of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timescales</a:t>
            </a:r>
            <a:r>
              <a:rPr lang="en-GB" sz="1500" dirty="0">
                <a:latin typeface="Arial Nova Light" panose="020B0304020202020204" pitchFamily="34" charset="0"/>
              </a:rPr>
              <a:t>:</a:t>
            </a:r>
            <a:br>
              <a:rPr lang="en-GB" sz="1500" dirty="0">
                <a:latin typeface="Arial Nova Light" panose="020B0304020202020204" pitchFamily="34" charset="0"/>
              </a:rPr>
            </a:br>
            <a:endParaRPr lang="en-GB" sz="1500" dirty="0">
              <a:latin typeface="Arial Nova Light" panose="020B03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Shot-to-shot jitter (10 - 100 Hz),</a:t>
            </a:r>
            <a:b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</a:br>
            <a:endParaRPr lang="en-GB" sz="500" dirty="0">
              <a:solidFill>
                <a:schemeClr val="tx1">
                  <a:lumMod val="75000"/>
                  <a:lumOff val="25000"/>
                </a:schemeClr>
              </a:solidFill>
              <a:latin typeface="Arial Nova Light" panose="020B03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Recovery from an RF trip (seconds)</a:t>
            </a:r>
            <a:b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</a:br>
            <a:endParaRPr lang="en-GB" sz="500" dirty="0">
              <a:solidFill>
                <a:schemeClr val="tx1">
                  <a:lumMod val="75000"/>
                  <a:lumOff val="25000"/>
                </a:schemeClr>
              </a:solidFill>
              <a:latin typeface="Arial Nova Light" panose="020B03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Slow drifts (minutes to hours),</a:t>
            </a:r>
            <a:b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</a:br>
            <a:endParaRPr lang="en-GB" sz="500" dirty="0">
              <a:solidFill>
                <a:schemeClr val="tx1">
                  <a:lumMod val="75000"/>
                  <a:lumOff val="25000"/>
                </a:schemeClr>
              </a:solidFill>
              <a:latin typeface="Arial Nova Light" panose="020B03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Reproducibility between shifts (days)</a:t>
            </a:r>
          </a:p>
          <a:p>
            <a:pPr marL="0" indent="0">
              <a:buNone/>
            </a:pPr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Multiple CLARA users gave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feedback</a:t>
            </a:r>
            <a:r>
              <a:rPr lang="en-GB" sz="1500" dirty="0">
                <a:latin typeface="Arial Nova Light" panose="020B0304020202020204" pitchFamily="34" charset="0"/>
              </a:rPr>
              <a:t> indicating that their experiments would not have been possible without this stability 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0E0DF7AB-1F38-8F1E-8809-7591889F45C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10946920" y="6492873"/>
            <a:ext cx="1087175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Slide </a:t>
            </a:r>
            <a:fld id="{6D8F85B6-7B2C-4044-9909-7ACF9755F780}" type="slidenum">
              <a:rPr kumimoji="0" lang="en-GB" sz="11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1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Date Placeholder 5">
            <a:extLst>
              <a:ext uri="{FF2B5EF4-FFF2-40B4-BE49-F238E27FC236}">
                <a16:creationId xmlns:a16="http://schemas.microsoft.com/office/drawing/2014/main" id="{FC66A71F-F387-65E3-0D4D-6AB00A8E07A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54388" y="6492875"/>
            <a:ext cx="615663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 Johnson |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CLARA Commissioning and First User Experiments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| IOP PAB, </a:t>
            </a:r>
            <a:r>
              <a:rPr lang="en-GB" sz="1100" dirty="0"/>
              <a:t>1</a:t>
            </a:r>
            <a:r>
              <a:rPr lang="en-GB" sz="1100" baseline="30000" dirty="0"/>
              <a:t>st</a:t>
            </a:r>
            <a:r>
              <a:rPr lang="en-GB" sz="1100" dirty="0"/>
              <a:t>  July 2026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1CAE88-0D42-7976-F767-E0DC3E1E265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8511540" y="4112392"/>
            <a:ext cx="36256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 dirty="0"/>
              <a:t>Above: </a:t>
            </a:r>
            <a:r>
              <a:rPr lang="en-GB" sz="1200" dirty="0">
                <a:latin typeface="Arial Nova Light" panose="020B0304020202020204" pitchFamily="34" charset="0"/>
              </a:rPr>
              <a:t>Video showing the 250 MeV/c CLARA beam in a spectrometer line. The beam recovers from an RF trip within a few seconds.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DC13C59-CD65-69E6-16A9-2090E6D91FB4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188719" y="4582099"/>
            <a:ext cx="7085331" cy="1543050"/>
            <a:chOff x="866774" y="4581525"/>
            <a:chExt cx="7085331" cy="154305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F038507-2A64-7E2A-6EBA-E2D05892F4A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66774" y="4581525"/>
              <a:ext cx="7085331" cy="1543050"/>
            </a:xfrm>
            <a:prstGeom prst="rect">
              <a:avLst/>
            </a:prstGeom>
            <a:solidFill>
              <a:schemeClr val="accent2">
                <a:alpha val="3000"/>
              </a:schemeClr>
            </a:solidFill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224E0A8-07FA-79B6-DB7B-3071F0666645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24151" y="4715450"/>
              <a:ext cx="377712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i="1" dirty="0">
                  <a:latin typeface="Arial Nova Light" panose="020B0304020202020204" pitchFamily="34" charset="0"/>
                </a:rPr>
                <a:t>“The </a:t>
              </a:r>
              <a:r>
                <a:rPr lang="en-GB" sz="1400" b="1" i="1" dirty="0">
                  <a:solidFill>
                    <a:schemeClr val="accent2"/>
                  </a:solidFill>
                  <a:latin typeface="+mj-lt"/>
                </a:rPr>
                <a:t>stability</a:t>
              </a:r>
              <a:r>
                <a:rPr lang="en-GB" sz="1400" i="1" dirty="0">
                  <a:latin typeface="Arial Nova Light" panose="020B0304020202020204" pitchFamily="34" charset="0"/>
                </a:rPr>
                <a:t> and beam quality at CLARA is…</a:t>
              </a:r>
              <a:br>
                <a:rPr lang="en-GB" sz="1400" i="1" dirty="0">
                  <a:latin typeface="Arial Nova Light" panose="020B0304020202020204" pitchFamily="34" charset="0"/>
                </a:rPr>
              </a:br>
              <a:r>
                <a:rPr lang="en-GB" sz="1400" i="1" dirty="0">
                  <a:latin typeface="Arial Nova Light" panose="020B0304020202020204" pitchFamily="34" charset="0"/>
                </a:rPr>
                <a:t>comparable to other state-of-the-art facilities”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4E5353E-D9C7-48FC-CA6D-0E73D3DCF2D3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692155" y="5478750"/>
              <a:ext cx="313983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i="1" dirty="0">
                  <a:latin typeface="Arial Nova Light" panose="020B0304020202020204" pitchFamily="34" charset="0"/>
                </a:rPr>
                <a:t>“The working point provided excellent</a:t>
              </a:r>
              <a:br>
                <a:rPr lang="en-GB" sz="1400" i="1" dirty="0">
                  <a:latin typeface="Arial Nova Light" panose="020B0304020202020204" pitchFamily="34" charset="0"/>
                </a:rPr>
              </a:br>
              <a:r>
                <a:rPr lang="en-GB" sz="1400" b="1" i="1" dirty="0">
                  <a:solidFill>
                    <a:schemeClr val="accent2"/>
                  </a:solidFill>
                  <a:latin typeface="+mj-lt"/>
                </a:rPr>
                <a:t>stability</a:t>
              </a:r>
              <a:r>
                <a:rPr lang="en-GB" sz="1400" i="1" dirty="0">
                  <a:latin typeface="Arial Nova Light" panose="020B0304020202020204" pitchFamily="34" charset="0"/>
                </a:rPr>
                <a:t> compared to similar facilities”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66B2A8D-7255-1FAF-CF5A-A82F38066826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795032" y="4991249"/>
              <a:ext cx="312309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i="1" dirty="0">
                  <a:latin typeface="Arial Nova Light" panose="020B0304020202020204" pitchFamily="34" charset="0"/>
                </a:rPr>
                <a:t>“The robust and </a:t>
              </a:r>
              <a:r>
                <a:rPr lang="en-GB" sz="1400" b="1" i="1" dirty="0">
                  <a:solidFill>
                    <a:schemeClr val="accent2"/>
                  </a:solidFill>
                  <a:latin typeface="+mj-lt"/>
                </a:rPr>
                <a:t>stable beam </a:t>
              </a:r>
              <a:r>
                <a:rPr lang="en-GB" sz="1400" i="1" dirty="0">
                  <a:latin typeface="Arial Nova Light" panose="020B0304020202020204" pitchFamily="34" charset="0"/>
                </a:rPr>
                <a:t>allowed</a:t>
              </a:r>
              <a:br>
                <a:rPr lang="en-GB" sz="1400" i="1" dirty="0">
                  <a:latin typeface="Arial Nova Light" panose="020B0304020202020204" pitchFamily="34" charset="0"/>
                </a:rPr>
              </a:br>
              <a:r>
                <a:rPr lang="en-GB" sz="1400" i="1" dirty="0">
                  <a:latin typeface="Arial Nova Light" panose="020B0304020202020204" pitchFamily="34" charset="0"/>
                </a:rPr>
                <a:t>for rapid irradiation [of samples]”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6345864-74B6-2C5F-251B-8F45E7FA0255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514575" y="5776168"/>
              <a:ext cx="236545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/>
                <a:t>– Anonymised User Feedback</a:t>
              </a:r>
            </a:p>
          </p:txBody>
        </p:sp>
      </p:grpSp>
      <p:pic>
        <p:nvPicPr>
          <p:cNvPr id="13" name="L01 Trip Recovery">
            <a:hlinkClick r:id="" action="ppaction://media"/>
            <a:extLst>
              <a:ext uri="{FF2B5EF4-FFF2-40B4-BE49-F238E27FC236}">
                <a16:creationId xmlns:a16="http://schemas.microsoft.com/office/drawing/2014/main" id="{4884924A-74A9-524D-ABC3-139C7ADC000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rcRect l="5345" r="4527"/>
          <a:stretch>
            <a:fillRect/>
          </a:stretch>
        </p:blipFill>
        <p:spPr>
          <a:xfrm>
            <a:off x="7573960" y="1304772"/>
            <a:ext cx="4470085" cy="2789826"/>
          </a:xfrm>
          <a:prstGeom prst="rect">
            <a:avLst/>
          </a:prstGeom>
          <a:ln w="635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70144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75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588EDCEC-E4EE-1708-86A4-4B112866E4C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6965" y="0"/>
            <a:ext cx="5165035" cy="6858001"/>
          </a:xfrm>
          <a:custGeom>
            <a:avLst/>
            <a:gdLst>
              <a:gd name="csX0" fmla="*/ 1973102 w 5165035"/>
              <a:gd name="csY0" fmla="*/ 0 h 6858001"/>
              <a:gd name="csX1" fmla="*/ 5165035 w 5165035"/>
              <a:gd name="csY1" fmla="*/ 0 h 6858001"/>
              <a:gd name="csX2" fmla="*/ 5165035 w 5165035"/>
              <a:gd name="csY2" fmla="*/ 6087536 h 6858001"/>
              <a:gd name="csX3" fmla="*/ 3950068 w 5165035"/>
              <a:gd name="csY3" fmla="*/ 6087536 h 6858001"/>
              <a:gd name="csX4" fmla="*/ 3950068 w 5165035"/>
              <a:gd name="csY4" fmla="*/ 6858001 h 6858001"/>
              <a:gd name="csX5" fmla="*/ 0 w 5165035"/>
              <a:gd name="csY5" fmla="*/ 6858001 h 6858001"/>
              <a:gd name="csX6" fmla="*/ 0 w 5165035"/>
              <a:gd name="csY6" fmla="*/ 2523665 h 685800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5165035" h="6858001">
                <a:moveTo>
                  <a:pt x="1973102" y="0"/>
                </a:moveTo>
                <a:lnTo>
                  <a:pt x="5165035" y="0"/>
                </a:lnTo>
                <a:lnTo>
                  <a:pt x="5165035" y="6087536"/>
                </a:lnTo>
                <a:lnTo>
                  <a:pt x="3950068" y="6087536"/>
                </a:lnTo>
                <a:lnTo>
                  <a:pt x="3950068" y="6858001"/>
                </a:lnTo>
                <a:lnTo>
                  <a:pt x="0" y="6858001"/>
                </a:lnTo>
                <a:lnTo>
                  <a:pt x="0" y="2523665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C5072C-8997-CD82-C69C-ADE807DC62B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Slide </a:t>
            </a:r>
            <a:fld id="{6D8F85B6-7B2C-4044-9909-7ACF9755F780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EA8FD35-705D-F787-9AF5-930201B006B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Outline</a:t>
            </a:r>
          </a:p>
        </p:txBody>
      </p:sp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6A35BFE1-6D7A-EAF6-3CB3-2132FB6A863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54388" y="6492875"/>
            <a:ext cx="615663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 Johnson |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CLARA Commissioning and First User Experiments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| IOP PAB, </a:t>
            </a:r>
            <a:r>
              <a:rPr lang="en-GB" sz="1100" dirty="0"/>
              <a:t>1</a:t>
            </a:r>
            <a:r>
              <a:rPr lang="en-GB" sz="1100" baseline="30000" dirty="0"/>
              <a:t>st</a:t>
            </a:r>
            <a:r>
              <a:rPr lang="en-GB" sz="1100" dirty="0"/>
              <a:t>  July 2026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8A55B73B-C7A2-DC52-5745-A7D3807AFF1D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819150" y="1547819"/>
            <a:ext cx="4860000" cy="760014"/>
            <a:chOff x="819150" y="1382486"/>
            <a:chExt cx="4860000" cy="760014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146EF57-81A6-9830-B9EB-ED89FBADF4FA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27087" y="1382486"/>
              <a:ext cx="324800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003088"/>
                  </a:solidFill>
                </a:rPr>
                <a:t>1. Introduction to CLARA</a:t>
              </a: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860008EE-19CF-03C3-F3F2-7B58F219FF25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819150" y="1812012"/>
              <a:ext cx="4860000" cy="0"/>
            </a:xfrm>
            <a:prstGeom prst="line">
              <a:avLst/>
            </a:prstGeom>
            <a:ln w="22225">
              <a:solidFill>
                <a:srgbClr val="003088"/>
              </a:solidFill>
              <a:head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0086C67E-7C3C-0193-8AE4-0F644107E1DE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09675" y="1819335"/>
              <a:ext cx="439319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5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ova Light" panose="020B0304020202020204" pitchFamily="34" charset="0"/>
                </a:rPr>
                <a:t>Accelerator overview, layout, and beam parameters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54A02F3D-3845-1293-33AB-6B729ED195DD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819150" y="3005797"/>
            <a:ext cx="5177914" cy="765957"/>
            <a:chOff x="819150" y="2741839"/>
            <a:chExt cx="5177914" cy="765957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4D33C7DD-B586-7A41-D7AC-8CAEFC9E5870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27087" y="2741839"/>
              <a:ext cx="371608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>
                  <a:solidFill>
                    <a:srgbClr val="003088"/>
                  </a:solidFill>
                </a:rPr>
                <a:t>2. Commissioning Highlights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D1E88FEE-602D-1E02-36A0-2ADDBE50BC6E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819150" y="3171365"/>
              <a:ext cx="4860000" cy="0"/>
            </a:xfrm>
            <a:prstGeom prst="line">
              <a:avLst/>
            </a:prstGeom>
            <a:ln w="22225">
              <a:solidFill>
                <a:srgbClr val="003088"/>
              </a:solidFill>
              <a:head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E0681B40-73F3-97F5-C4ED-87018FBFE73A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04598" y="3184631"/>
              <a:ext cx="479246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5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ova Light" panose="020B0304020202020204" pitchFamily="34" charset="0"/>
                </a:rPr>
                <a:t>Commissioning timeline and key physics measurements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C8271FDD-7247-493F-6585-7AFF8D507D8C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819150" y="4469717"/>
            <a:ext cx="4902970" cy="765956"/>
            <a:chOff x="819150" y="4101192"/>
            <a:chExt cx="4902970" cy="765956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F1EE292C-F871-8F38-2485-F9F39871FBEC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27087" y="4101192"/>
              <a:ext cx="32736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>
                  <a:solidFill>
                    <a:srgbClr val="003088"/>
                  </a:solidFill>
                </a:rPr>
                <a:t>3. First User Experiments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F1D27A86-CA3D-FA6D-5EF0-C487F4CC126B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819150" y="4530718"/>
              <a:ext cx="4860000" cy="0"/>
            </a:xfrm>
            <a:prstGeom prst="line">
              <a:avLst/>
            </a:prstGeom>
            <a:ln w="22225">
              <a:solidFill>
                <a:srgbClr val="003088"/>
              </a:solidFill>
              <a:head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61EE6189-EE4B-C051-0A6B-E0B705233D43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14989" y="4543983"/>
              <a:ext cx="4507131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ova Light" panose="020B0304020202020204" pitchFamily="34" charset="0"/>
                </a:rPr>
                <a:t>Science themes, and an overview of the experiments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9FD5DAA8-AE63-563E-5E95-E2FD957C220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0495419" y="171138"/>
            <a:ext cx="163538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50" b="1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Below: </a:t>
            </a:r>
            <a:r>
              <a:rPr lang="en-GB" sz="1050" dirty="0">
                <a:solidFill>
                  <a:schemeClr val="bg1">
                    <a:lumMod val="85000"/>
                  </a:schemeClr>
                </a:solidFill>
                <a:latin typeface="Arial Nova Light" panose="020B0304020202020204" pitchFamily="34" charset="0"/>
              </a:rPr>
              <a:t>Lancaster Castle</a:t>
            </a:r>
          </a:p>
        </p:txBody>
      </p:sp>
    </p:spTree>
    <p:extLst>
      <p:ext uri="{BB962C8B-B14F-4D97-AF65-F5344CB8AC3E}">
        <p14:creationId xmlns:p14="http://schemas.microsoft.com/office/powerpoint/2010/main" val="9194947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525B9B-3985-E937-BD2C-A7DBD6A939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0AF34C8B-05B1-168C-4C68-FA6C370FC2F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Software and Machine Learning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E988A94-6D5E-EECE-8A67-9A0FA962182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/>
          </p:nvPr>
        </p:nvSpPr>
        <p:spPr>
          <a:xfrm>
            <a:off x="399122" y="1490025"/>
            <a:ext cx="6405939" cy="4210770"/>
          </a:xfrm>
        </p:spPr>
        <p:txBody>
          <a:bodyPr>
            <a:noAutofit/>
          </a:bodyPr>
          <a:lstStyle/>
          <a:p>
            <a:r>
              <a:rPr lang="en-GB" sz="1500" dirty="0">
                <a:latin typeface="Arial Nova Light" panose="020B0304020202020204" pitchFamily="34" charset="0"/>
              </a:rPr>
              <a:t>Most high-level CLARA software is based on CATAP, a python-based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b="1" dirty="0">
                <a:solidFill>
                  <a:srgbClr val="1E5DF8"/>
                </a:solidFill>
                <a:latin typeface="+mj-lt"/>
              </a:rPr>
              <a:t>middle layer</a:t>
            </a:r>
            <a:r>
              <a:rPr lang="en-GB" sz="1500" dirty="0">
                <a:latin typeface="Arial Nova Light" panose="020B0304020202020204" pitchFamily="34" charset="0"/>
              </a:rPr>
              <a:t> that simplifies interactions with the accelerator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hardware</a:t>
            </a: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A simulation-based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digital twin</a:t>
            </a:r>
            <a:r>
              <a:rPr lang="en-GB" sz="1500" dirty="0">
                <a:latin typeface="Arial Nova Light" panose="020B0304020202020204" pitchFamily="34" charset="0"/>
              </a:rPr>
              <a:t> has recently been deployed on CLARA,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for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online modelling</a:t>
            </a:r>
            <a:r>
              <a:rPr lang="en-GB" sz="1500" dirty="0">
                <a:latin typeface="Arial Nova Light" panose="020B0304020202020204" pitchFamily="34" charset="0"/>
              </a:rPr>
              <a:t> of the accelerator and setup optimization</a:t>
            </a: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CLARA is an ideal test facility for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machine learning</a:t>
            </a:r>
            <a:r>
              <a:rPr lang="en-GB" sz="1500" dirty="0">
                <a:latin typeface="Arial Nova Light" panose="020B0304020202020204" pitchFamily="34" charset="0"/>
              </a:rPr>
              <a:t> (ML) and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artificial intelligence (AI). Many applications are in development:</a:t>
            </a:r>
            <a:br>
              <a:rPr lang="en-GB" sz="1500" dirty="0">
                <a:latin typeface="Arial Nova Light" panose="020B0304020202020204" pitchFamily="34" charset="0"/>
              </a:rPr>
            </a:br>
            <a:endParaRPr lang="en-GB" sz="1500" dirty="0">
              <a:latin typeface="Arial Nova Light" panose="020B03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Photoinjector laser pulse shaping </a:t>
            </a:r>
            <a:b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</a:br>
            <a:endParaRPr lang="en-GB" sz="500" dirty="0">
              <a:solidFill>
                <a:schemeClr val="tx1">
                  <a:lumMod val="75000"/>
                  <a:lumOff val="25000"/>
                </a:schemeClr>
              </a:solidFill>
              <a:latin typeface="Arial Nova Light" panose="020B03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Magnet hysteresis modelling,</a:t>
            </a:r>
            <a:b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</a:br>
            <a:endParaRPr lang="en-GB" sz="500" dirty="0">
              <a:solidFill>
                <a:schemeClr val="tx1">
                  <a:lumMod val="75000"/>
                  <a:lumOff val="25000"/>
                </a:schemeClr>
              </a:solidFill>
              <a:latin typeface="Arial Nova Light" panose="020B03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Reinforcement learning,</a:t>
            </a:r>
            <a:b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</a:br>
            <a:endParaRPr lang="en-GB" sz="500" dirty="0">
              <a:solidFill>
                <a:schemeClr val="tx1">
                  <a:lumMod val="75000"/>
                  <a:lumOff val="25000"/>
                </a:schemeClr>
              </a:solidFill>
              <a:latin typeface="Arial Nova Light" panose="020B03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Virtual diagnostics,</a:t>
            </a:r>
            <a:b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</a:br>
            <a:endParaRPr lang="en-GB" sz="500" dirty="0">
              <a:solidFill>
                <a:schemeClr val="tx1">
                  <a:lumMod val="75000"/>
                  <a:lumOff val="25000"/>
                </a:schemeClr>
              </a:solidFill>
              <a:latin typeface="Arial Nova Light" panose="020B03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Agentic control,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C8B00098-EFA3-79EC-540E-995FCD96A7E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10946920" y="6492873"/>
            <a:ext cx="1087175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Slide </a:t>
            </a:r>
            <a:fld id="{6D8F85B6-7B2C-4044-9909-7ACF9755F780}" type="slidenum">
              <a:rPr kumimoji="0" lang="en-GB" sz="11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1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Date Placeholder 5">
            <a:extLst>
              <a:ext uri="{FF2B5EF4-FFF2-40B4-BE49-F238E27FC236}">
                <a16:creationId xmlns:a16="http://schemas.microsoft.com/office/drawing/2014/main" id="{5BAD568E-4E1E-7BB7-4160-D3E2A36AEAF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54388" y="6492875"/>
            <a:ext cx="615663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 Johnson |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CLARA Commissioning and First User Experiments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| IOP PAB, </a:t>
            </a:r>
            <a:r>
              <a:rPr lang="en-GB" sz="1100" dirty="0"/>
              <a:t>1</a:t>
            </a:r>
            <a:r>
              <a:rPr lang="en-GB" sz="1100" baseline="30000" dirty="0"/>
              <a:t>st</a:t>
            </a:r>
            <a:r>
              <a:rPr lang="en-GB" sz="1100" dirty="0"/>
              <a:t>  July 2026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245D5F-76BD-19A0-23A8-2A051D00B9C8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8569837" y="954326"/>
            <a:ext cx="321594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M. King </a:t>
            </a:r>
            <a:r>
              <a:rPr lang="en-GB" sz="11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et al.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, arXiv:2509.19794 (2025)</a:t>
            </a:r>
          </a:p>
          <a:p>
            <a:pPr algn="r"/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A.D. Brynes </a:t>
            </a:r>
            <a:r>
              <a:rPr lang="en-GB" sz="11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et al.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, arXiv:2604.19101 (2026)</a:t>
            </a:r>
          </a:p>
          <a:p>
            <a:pPr algn="r"/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J. Jones </a:t>
            </a:r>
            <a:r>
              <a:rPr lang="en-GB" sz="11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et al.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, in Proc. IPAC26, </a:t>
            </a:r>
            <a:r>
              <a:rPr lang="en-GB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WEV6003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 (2026)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B6F318D-BE1D-AEE0-BC59-F61BDE7E648E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139483" y="4799593"/>
            <a:ext cx="5095933" cy="1569869"/>
            <a:chOff x="6349042" y="4222672"/>
            <a:chExt cx="5842958" cy="180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B2396AE-67B1-29E6-E817-9280AD09364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349042" y="4222672"/>
              <a:ext cx="5842958" cy="18000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BBDC069-4495-B86C-49B1-3D5285111A23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1466"/>
            <a:stretch>
              <a:fillRect/>
            </a:stretch>
          </p:blipFill>
          <p:spPr>
            <a:xfrm>
              <a:off x="6484646" y="4242334"/>
              <a:ext cx="5571750" cy="1732776"/>
            </a:xfrm>
            <a:prstGeom prst="rect">
              <a:avLst/>
            </a:prstGeom>
          </p:spPr>
        </p:pic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CBEF6A7C-FD3E-B440-79EA-6A258C1A42C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6300" y="1649820"/>
            <a:ext cx="4810352" cy="2820236"/>
          </a:xfrm>
          <a:prstGeom prst="roundRect">
            <a:avLst>
              <a:gd name="adj" fmla="val 2858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6CAC6C1-C379-5133-B06D-B1ACCC137E5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515200" y="4490738"/>
            <a:ext cx="4590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 dirty="0"/>
              <a:t>Above: </a:t>
            </a:r>
            <a:r>
              <a:rPr lang="en-GB" sz="1200" dirty="0">
                <a:latin typeface="Arial Nova Light" panose="020B0304020202020204" pitchFamily="34" charset="0"/>
              </a:rPr>
              <a:t>Web interface for the simulation-based CLARA digital twin</a:t>
            </a:r>
          </a:p>
        </p:txBody>
      </p:sp>
    </p:spTree>
    <p:extLst>
      <p:ext uri="{BB962C8B-B14F-4D97-AF65-F5344CB8AC3E}">
        <p14:creationId xmlns:p14="http://schemas.microsoft.com/office/powerpoint/2010/main" val="26502200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8A61C5-BF43-A0F8-7CA0-F42EF43D7D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307B50DC-1154-402F-2CB9-66C48A33EAF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User Science Themes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222E902A-CF72-E884-44C5-66548F7D1E7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10946920" y="6492873"/>
            <a:ext cx="1087175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Slide </a:t>
            </a:r>
            <a:fld id="{6D8F85B6-7B2C-4044-9909-7ACF9755F780}" type="slidenum">
              <a:rPr kumimoji="0" lang="en-GB" sz="11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1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2F71D5A-0EC1-23CB-D61C-7F81B775C5FA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3003080" y="1258454"/>
            <a:ext cx="1723549" cy="2070536"/>
            <a:chOff x="3003080" y="1258454"/>
            <a:chExt cx="1723549" cy="2070536"/>
          </a:xfrm>
        </p:grpSpPr>
        <p:pic>
          <p:nvPicPr>
            <p:cNvPr id="14" name="Graphic 13" descr="First aid kit with solid fill">
              <a:extLst>
                <a:ext uri="{FF2B5EF4-FFF2-40B4-BE49-F238E27FC236}">
                  <a16:creationId xmlns:a16="http://schemas.microsoft.com/office/drawing/2014/main" id="{E5E05001-B5F2-467F-68F0-BB5B6F562AF5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329018" y="1258454"/>
              <a:ext cx="1080000" cy="1080000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19E81C4-833F-8387-BE96-42C3C620814C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003080" y="2621104"/>
              <a:ext cx="172354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b="1">
                  <a:solidFill>
                    <a:srgbClr val="003088"/>
                  </a:solidFill>
                </a:rPr>
                <a:t>Medical</a:t>
              </a:r>
              <a:br>
                <a:rPr lang="en-GB" sz="2000" b="1">
                  <a:solidFill>
                    <a:srgbClr val="003088"/>
                  </a:solidFill>
                </a:rPr>
              </a:br>
              <a:r>
                <a:rPr lang="en-GB" sz="2000" b="1">
                  <a:solidFill>
                    <a:srgbClr val="003088"/>
                  </a:solidFill>
                </a:rPr>
                <a:t>Applications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EF9886E3-2A9B-0914-9F84-ACF934438AE3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4981774" y="939800"/>
            <a:ext cx="2232000" cy="5549900"/>
            <a:chOff x="4981774" y="939800"/>
            <a:chExt cx="2232000" cy="554990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EF85909-6E0A-7B92-3647-2BDCC20F7F7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981774" y="939800"/>
              <a:ext cx="2232000" cy="55499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8" name="Graphic 17" descr="Ruler with solid fill">
              <a:extLst>
                <a:ext uri="{FF2B5EF4-FFF2-40B4-BE49-F238E27FC236}">
                  <a16:creationId xmlns:a16="http://schemas.microsoft.com/office/drawing/2014/main" id="{257CBFF5-2459-3D79-AE3E-ACAC347DC681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556000" y="1258454"/>
              <a:ext cx="1080000" cy="1080000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2247403-03DF-034B-3A56-AFC33B4EA063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228786" y="2621104"/>
              <a:ext cx="173797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b="1">
                  <a:solidFill>
                    <a:srgbClr val="003088"/>
                  </a:solidFill>
                </a:rPr>
                <a:t>Compact</a:t>
              </a:r>
              <a:br>
                <a:rPr lang="en-GB" sz="2000" b="1">
                  <a:solidFill>
                    <a:srgbClr val="003088"/>
                  </a:solidFill>
                </a:rPr>
              </a:br>
              <a:r>
                <a:rPr lang="en-GB" sz="2000" b="1">
                  <a:solidFill>
                    <a:srgbClr val="003088"/>
                  </a:solidFill>
                </a:rPr>
                <a:t>Accelerators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298AE95-E51E-70E0-D2B5-3D6F53720AC6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15938" y="939800"/>
            <a:ext cx="2232000" cy="5549900"/>
            <a:chOff x="515938" y="939800"/>
            <a:chExt cx="2232000" cy="55499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08FC92D-CCFD-1B22-C6A0-D55DA94F855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15938" y="939800"/>
              <a:ext cx="2232000" cy="55499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Graphic 15" descr="Camera with solid fill">
              <a:extLst>
                <a:ext uri="{FF2B5EF4-FFF2-40B4-BE49-F238E27FC236}">
                  <a16:creationId xmlns:a16="http://schemas.microsoft.com/office/drawing/2014/main" id="{F150BB81-39DB-9D08-2422-36528EC67F9B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91938" y="1258454"/>
              <a:ext cx="1080000" cy="1080000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5EA7D23-7D58-44E2-E936-0B6C8526C067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12644" y="2621104"/>
              <a:ext cx="163858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b="1">
                  <a:solidFill>
                    <a:srgbClr val="003088"/>
                  </a:solidFill>
                </a:rPr>
                <a:t>Advanced</a:t>
              </a:r>
              <a:br>
                <a:rPr lang="en-GB" sz="2000" b="1">
                  <a:solidFill>
                    <a:srgbClr val="003088"/>
                  </a:solidFill>
                </a:rPr>
              </a:br>
              <a:r>
                <a:rPr lang="en-GB" sz="2000" b="1">
                  <a:solidFill>
                    <a:srgbClr val="003088"/>
                  </a:solidFill>
                </a:rPr>
                <a:t>Diagnostics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D0DD133-3A44-95A0-A9AD-35509A96C020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460786" y="1258454"/>
            <a:ext cx="1737976" cy="2070536"/>
            <a:chOff x="7460786" y="1258454"/>
            <a:chExt cx="1737976" cy="2070536"/>
          </a:xfrm>
        </p:grpSpPr>
        <p:pic>
          <p:nvPicPr>
            <p:cNvPr id="20" name="Graphic 19" descr="Head with gears with solid fill">
              <a:extLst>
                <a:ext uri="{FF2B5EF4-FFF2-40B4-BE49-F238E27FC236}">
                  <a16:creationId xmlns:a16="http://schemas.microsoft.com/office/drawing/2014/main" id="{E48D23CB-1009-051B-64F6-4FCF890A5E69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790691" y="1258454"/>
              <a:ext cx="1080000" cy="1080000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349555E-E332-9490-73F8-20A4CAB15473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460786" y="2621104"/>
              <a:ext cx="173797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b="1">
                  <a:solidFill>
                    <a:schemeClr val="accent6"/>
                  </a:solidFill>
                </a:rPr>
                <a:t>AI for</a:t>
              </a:r>
              <a:br>
                <a:rPr lang="en-GB" sz="2000" b="1">
                  <a:solidFill>
                    <a:schemeClr val="accent6"/>
                  </a:solidFill>
                </a:rPr>
              </a:br>
              <a:r>
                <a:rPr lang="en-GB" sz="2000" b="1">
                  <a:solidFill>
                    <a:schemeClr val="accent6"/>
                  </a:solidFill>
                </a:rPr>
                <a:t>Accelerators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2BE9EFA-AEC0-F886-AA72-62A9F3256CC0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9447608" y="974784"/>
            <a:ext cx="2232000" cy="5514915"/>
            <a:chOff x="9447608" y="974784"/>
            <a:chExt cx="2232000" cy="5514915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E0B5BAE-F7FA-9A69-63BE-7079E0F0411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447608" y="974784"/>
              <a:ext cx="2232000" cy="55149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A0A0F259-2F2F-2FF8-C428-998D7FA5C487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894"/>
            <a:stretch>
              <a:fillRect/>
            </a:stretch>
          </p:blipFill>
          <p:spPr bwMode="auto">
            <a:xfrm>
              <a:off x="10017589" y="1258454"/>
              <a:ext cx="1658473" cy="1080000"/>
            </a:xfrm>
            <a:custGeom>
              <a:avLst/>
              <a:gdLst>
                <a:gd name="csX0" fmla="*/ 0 w 4525189"/>
                <a:gd name="csY0" fmla="*/ 0 h 4514850"/>
                <a:gd name="csX1" fmla="*/ 4525189 w 4525189"/>
                <a:gd name="csY1" fmla="*/ 0 h 4514850"/>
                <a:gd name="csX2" fmla="*/ 4525189 w 4525189"/>
                <a:gd name="csY2" fmla="*/ 4514850 h 4514850"/>
                <a:gd name="csX3" fmla="*/ 0 w 4525189"/>
                <a:gd name="csY3" fmla="*/ 4514850 h 45148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4525189" h="4514850">
                  <a:moveTo>
                    <a:pt x="0" y="0"/>
                  </a:moveTo>
                  <a:lnTo>
                    <a:pt x="4525189" y="0"/>
                  </a:lnTo>
                  <a:lnTo>
                    <a:pt x="4525189" y="4514850"/>
                  </a:lnTo>
                  <a:lnTo>
                    <a:pt x="0" y="451485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217E579E-2F46-8798-7FD1-AE257708D8DE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694620" y="2621104"/>
              <a:ext cx="173797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b="1">
                  <a:solidFill>
                    <a:srgbClr val="D92F27"/>
                  </a:solidFill>
                </a:rPr>
                <a:t>Laser Based</a:t>
              </a:r>
              <a:br>
                <a:rPr lang="en-GB" sz="2000" b="1">
                  <a:solidFill>
                    <a:srgbClr val="D92F27"/>
                  </a:solidFill>
                </a:rPr>
              </a:br>
              <a:r>
                <a:rPr lang="en-GB" sz="2000" b="1">
                  <a:solidFill>
                    <a:srgbClr val="D92F27"/>
                  </a:solidFill>
                </a:rPr>
                <a:t>Accelerators</a:t>
              </a: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F4D4FA61-FB70-4E13-EBE4-A37316812932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213774" y="3636661"/>
            <a:ext cx="2232000" cy="89255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1300" b="1">
                <a:solidFill>
                  <a:schemeClr val="accent6"/>
                </a:solidFill>
                <a:latin typeface="+mj-lt"/>
              </a:rPr>
              <a:t>Examples: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Virtual diagnostics,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/>
              </a:rPr>
              <a:t>Reinforcement learning optimisation</a:t>
            </a:r>
            <a:endParaRPr lang="en-GB" sz="1300">
              <a:solidFill>
                <a:schemeClr val="tx1">
                  <a:lumMod val="75000"/>
                  <a:lumOff val="25000"/>
                </a:schemeClr>
              </a:solidFill>
              <a:latin typeface="Arial Nova Light" panose="020B03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B09D30C-5A5A-98CE-38A3-5F7B49C4266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746226" y="3636661"/>
            <a:ext cx="2232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b="1">
                <a:solidFill>
                  <a:srgbClr val="003088"/>
                </a:solidFill>
                <a:latin typeface="+mj-lt"/>
              </a:rPr>
              <a:t>Examples: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FLASH dosimetry,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VHEE beam delivery,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Radiobiology studies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36D2B5F-046F-7AF2-FE64-4A17F7E79515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24251" y="3636661"/>
            <a:ext cx="223200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b="1">
                <a:solidFill>
                  <a:srgbClr val="003088"/>
                </a:solidFill>
                <a:latin typeface="+mj-lt"/>
              </a:rPr>
              <a:t>Examples: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Optical Transition Radiation (OTR),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Coherent Transition</a:t>
            </a:r>
            <a:br>
              <a:rPr lang="en-GB" sz="130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</a:br>
            <a:r>
              <a:rPr lang="en-GB" sz="130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Radiation (CTR)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B88C2A6-F35B-5F31-3F7D-DECBF177976E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986539" y="3636661"/>
            <a:ext cx="2232000" cy="89255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1300" b="1">
                <a:solidFill>
                  <a:srgbClr val="003088"/>
                </a:solidFill>
                <a:latin typeface="+mj-lt"/>
              </a:rPr>
              <a:t>Examples: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/>
              </a:rPr>
              <a:t>Beam driven</a:t>
            </a:r>
            <a:br>
              <a:rPr lang="en-GB" sz="130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/>
              </a:rPr>
            </a:br>
            <a:r>
              <a:rPr lang="en-GB" sz="130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/>
              </a:rPr>
              <a:t>plasma acceleration,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/>
              </a:rPr>
              <a:t>Active plasma lenses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1F0C00-69EE-69A4-7F8F-C4E5AA3C489A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9452373" y="3636661"/>
            <a:ext cx="2232000" cy="10926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1300" b="1">
                <a:solidFill>
                  <a:srgbClr val="D92F27"/>
                </a:solidFill>
                <a:latin typeface="+mj-lt"/>
              </a:rPr>
              <a:t>Examples: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/>
              </a:rPr>
              <a:t>Laser-plasma acceleration,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/>
              </a:rPr>
              <a:t>Inverse Compton scattering </a:t>
            </a:r>
            <a:endParaRPr lang="en-GB" sz="1300">
              <a:solidFill>
                <a:schemeClr val="tx1">
                  <a:lumMod val="75000"/>
                  <a:lumOff val="25000"/>
                </a:schemeClr>
              </a:solidFill>
              <a:latin typeface="Arial Nova Light" panose="020B03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A504419-B3B2-3DBD-5009-7290D14C6DAE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9742711" y="5593794"/>
            <a:ext cx="1768433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500" b="1">
                <a:solidFill>
                  <a:srgbClr val="D92F27"/>
                </a:solidFill>
              </a:rPr>
              <a:t>After FEBE Laser</a:t>
            </a:r>
          </a:p>
          <a:p>
            <a:pPr algn="ctr"/>
            <a:r>
              <a:rPr lang="en-GB" sz="1500" b="1">
                <a:solidFill>
                  <a:srgbClr val="D92F27"/>
                </a:solidFill>
              </a:rPr>
              <a:t>Commissioning</a:t>
            </a:r>
          </a:p>
          <a:p>
            <a:pPr algn="ctr"/>
            <a:r>
              <a:rPr lang="en-GB" sz="1500" b="1">
                <a:solidFill>
                  <a:srgbClr val="D92F27"/>
                </a:solidFill>
              </a:rPr>
              <a:t>(Q3 2026)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342ADC4-9776-8C56-67FB-8B5A07917C38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414361" y="5593794"/>
            <a:ext cx="184056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500" b="1">
                <a:solidFill>
                  <a:schemeClr val="accent6"/>
                </a:solidFill>
              </a:rPr>
              <a:t>Planned</a:t>
            </a:r>
            <a:br>
              <a:rPr lang="en-GB" sz="1500" b="1">
                <a:solidFill>
                  <a:schemeClr val="accent6"/>
                </a:solidFill>
              </a:rPr>
            </a:br>
            <a:r>
              <a:rPr lang="en-GB" sz="1500" b="1">
                <a:solidFill>
                  <a:schemeClr val="accent6"/>
                </a:solidFill>
              </a:rPr>
              <a:t>Friendly User Run</a:t>
            </a:r>
            <a:br>
              <a:rPr lang="en-GB" sz="1500" b="1">
                <a:solidFill>
                  <a:schemeClr val="accent6"/>
                </a:solidFill>
              </a:rPr>
            </a:br>
            <a:r>
              <a:rPr lang="en-GB" sz="1500" b="1">
                <a:solidFill>
                  <a:schemeClr val="accent6"/>
                </a:solidFill>
              </a:rPr>
              <a:t>(Q2 2026)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30AD1CA-E662-AE66-8BFD-813DAEBE56A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707964" y="5593794"/>
            <a:ext cx="231024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500" b="1">
                <a:solidFill>
                  <a:srgbClr val="003088"/>
                </a:solidFill>
              </a:rPr>
              <a:t>First Friendly User Run</a:t>
            </a:r>
            <a:br>
              <a:rPr lang="en-GB" sz="1500" b="1">
                <a:solidFill>
                  <a:srgbClr val="003088"/>
                </a:solidFill>
              </a:rPr>
            </a:br>
            <a:r>
              <a:rPr lang="en-GB" sz="1500" b="1">
                <a:solidFill>
                  <a:srgbClr val="003088"/>
                </a:solidFill>
              </a:rPr>
              <a:t>(Q1 2026)</a:t>
            </a:r>
          </a:p>
        </p:txBody>
      </p:sp>
      <p:sp>
        <p:nvSpPr>
          <p:cNvPr id="45" name="Right Brace 44">
            <a:extLst>
              <a:ext uri="{FF2B5EF4-FFF2-40B4-BE49-F238E27FC236}">
                <a16:creationId xmlns:a16="http://schemas.microsoft.com/office/drawing/2014/main" id="{EEC18CB8-51EA-D4FC-2A14-EAE68E87F06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5400000">
            <a:off x="10436650" y="4067486"/>
            <a:ext cx="267419" cy="2222164"/>
          </a:xfrm>
          <a:prstGeom prst="rightBrace">
            <a:avLst>
              <a:gd name="adj1" fmla="val 58077"/>
              <a:gd name="adj2" fmla="val 50000"/>
            </a:avLst>
          </a:prstGeom>
          <a:ln w="38100">
            <a:solidFill>
              <a:srgbClr val="D92F2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ight Brace 43">
            <a:extLst>
              <a:ext uri="{FF2B5EF4-FFF2-40B4-BE49-F238E27FC236}">
                <a16:creationId xmlns:a16="http://schemas.microsoft.com/office/drawing/2014/main" id="{8E6AD9B1-E116-F3AC-DEE9-876A7E20943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5400000">
            <a:off x="8200982" y="4067486"/>
            <a:ext cx="267419" cy="2222164"/>
          </a:xfrm>
          <a:prstGeom prst="rightBrace">
            <a:avLst>
              <a:gd name="adj1" fmla="val 58077"/>
              <a:gd name="adj2" fmla="val 50000"/>
            </a:avLst>
          </a:prstGeom>
          <a:ln w="381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ight Brace 18">
            <a:extLst>
              <a:ext uri="{FF2B5EF4-FFF2-40B4-BE49-F238E27FC236}">
                <a16:creationId xmlns:a16="http://schemas.microsoft.com/office/drawing/2014/main" id="{4A66B492-AA82-C97C-5ED8-4341901770D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5400000">
            <a:off x="3735309" y="1833806"/>
            <a:ext cx="267419" cy="6689525"/>
          </a:xfrm>
          <a:prstGeom prst="rightBrace">
            <a:avLst>
              <a:gd name="adj1" fmla="val 58077"/>
              <a:gd name="adj2" fmla="val 50000"/>
            </a:avLst>
          </a:prstGeom>
          <a:ln w="38100">
            <a:solidFill>
              <a:srgbClr val="00308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C57F0310-0871-D25A-D699-B10F9F0A016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54388" y="6492875"/>
            <a:ext cx="615663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 Johnson |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CLARA Commissioning and First User Experiments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| IOP PAB, </a:t>
            </a:r>
            <a:r>
              <a:rPr lang="en-GB" sz="1100" dirty="0"/>
              <a:t>1</a:t>
            </a:r>
            <a:r>
              <a:rPr lang="en-GB" sz="1100" baseline="30000" dirty="0"/>
              <a:t>st</a:t>
            </a:r>
            <a:r>
              <a:rPr lang="en-GB" sz="1100" dirty="0"/>
              <a:t>  July 2026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99364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088A4F-7A1F-E090-5B32-63328F83EA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BDA0F42C-CF55-CCCD-1D37-C7B7D2C9AB7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with European Facilities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AD7B660C-CA56-DAC1-2B22-0861FB21A88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10946920" y="6492873"/>
            <a:ext cx="1087175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Slide </a:t>
            </a:r>
            <a:fld id="{6D8F85B6-7B2C-4044-9909-7ACF9755F780}" type="slidenum">
              <a:rPr kumimoji="0" lang="en-GB" sz="11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GB" sz="11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Date Placeholder 5">
            <a:extLst>
              <a:ext uri="{FF2B5EF4-FFF2-40B4-BE49-F238E27FC236}">
                <a16:creationId xmlns:a16="http://schemas.microsoft.com/office/drawing/2014/main" id="{7AD53FFE-5998-EBAD-6FBB-1AF93C27FFE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54388" y="6492875"/>
            <a:ext cx="615663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 Johnson |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CLARA Commissioning and First User Experiments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| IOP PAB, </a:t>
            </a:r>
            <a:r>
              <a:rPr lang="en-GB" sz="1100" dirty="0"/>
              <a:t>1</a:t>
            </a:r>
            <a:r>
              <a:rPr lang="en-GB" sz="1100" baseline="30000" dirty="0"/>
              <a:t>st</a:t>
            </a:r>
            <a:r>
              <a:rPr lang="en-GB" sz="1100" dirty="0"/>
              <a:t>  July 2026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E2EF039-A85F-A3E7-43F8-EB80150C8061}"/>
              </a:ext>
            </a:extLst>
          </p:cNvPr>
          <p:cNvGraphicFramePr>
            <a:graphicFrameLocks noGrp="1" noDrilldown="1" noMove="1" noResize="1"/>
          </p:cNvGraphicFramePr>
          <p:nvPr>
            <p:extLst>
              <p:ext uri="{D42A27DB-BD31-4B8C-83A1-F6EECF244321}">
                <p14:modId xmlns:p14="http://schemas.microsoft.com/office/powerpoint/2010/main" val="1506510095"/>
              </p:ext>
            </p:extLst>
          </p:nvPr>
        </p:nvGraphicFramePr>
        <p:xfrm>
          <a:off x="524251" y="1485415"/>
          <a:ext cx="11151814" cy="4471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87364">
                  <a:extLst>
                    <a:ext uri="{9D8B030D-6E8A-4147-A177-3AD203B41FA5}">
                      <a16:colId xmlns:a16="http://schemas.microsoft.com/office/drawing/2014/main" val="3137084916"/>
                    </a:ext>
                  </a:extLst>
                </a:gridCol>
                <a:gridCol w="1194075">
                  <a:extLst>
                    <a:ext uri="{9D8B030D-6E8A-4147-A177-3AD203B41FA5}">
                      <a16:colId xmlns:a16="http://schemas.microsoft.com/office/drawing/2014/main" val="1161873934"/>
                    </a:ext>
                  </a:extLst>
                </a:gridCol>
                <a:gridCol w="1194075">
                  <a:extLst>
                    <a:ext uri="{9D8B030D-6E8A-4147-A177-3AD203B41FA5}">
                      <a16:colId xmlns:a16="http://schemas.microsoft.com/office/drawing/2014/main" val="2081393769"/>
                    </a:ext>
                  </a:extLst>
                </a:gridCol>
                <a:gridCol w="1194075">
                  <a:extLst>
                    <a:ext uri="{9D8B030D-6E8A-4147-A177-3AD203B41FA5}">
                      <a16:colId xmlns:a16="http://schemas.microsoft.com/office/drawing/2014/main" val="2837027704"/>
                    </a:ext>
                  </a:extLst>
                </a:gridCol>
                <a:gridCol w="1194075">
                  <a:extLst>
                    <a:ext uri="{9D8B030D-6E8A-4147-A177-3AD203B41FA5}">
                      <a16:colId xmlns:a16="http://schemas.microsoft.com/office/drawing/2014/main" val="3167900690"/>
                    </a:ext>
                  </a:extLst>
                </a:gridCol>
                <a:gridCol w="1115542">
                  <a:extLst>
                    <a:ext uri="{9D8B030D-6E8A-4147-A177-3AD203B41FA5}">
                      <a16:colId xmlns:a16="http://schemas.microsoft.com/office/drawing/2014/main" val="2040741943"/>
                    </a:ext>
                  </a:extLst>
                </a:gridCol>
                <a:gridCol w="1272608">
                  <a:extLst>
                    <a:ext uri="{9D8B030D-6E8A-4147-A177-3AD203B41FA5}">
                      <a16:colId xmlns:a16="http://schemas.microsoft.com/office/drawing/2014/main" val="3285360261"/>
                    </a:ext>
                  </a:extLst>
                </a:gridCol>
              </a:tblGrid>
              <a:tr h="424892">
                <a:tc>
                  <a:txBody>
                    <a:bodyPr/>
                    <a:lstStyle/>
                    <a:p>
                      <a:endParaRPr lang="en-GB" sz="15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tx1"/>
                          </a:solidFill>
                          <a:latin typeface="+mn-lt"/>
                        </a:rPr>
                        <a:t>CLARA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tx1"/>
                          </a:solidFill>
                          <a:latin typeface="+mn-lt"/>
                        </a:rPr>
                        <a:t>ARES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tx1"/>
                          </a:solidFill>
                          <a:latin typeface="+mn-lt"/>
                        </a:rPr>
                        <a:t>CLEAR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tx1"/>
                          </a:solidFill>
                          <a:latin typeface="+mn-lt"/>
                        </a:rPr>
                        <a:t>FLUTE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tx1"/>
                          </a:solidFill>
                          <a:latin typeface="+mn-lt"/>
                        </a:rPr>
                        <a:t>PITZ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tx1"/>
                          </a:solidFill>
                          <a:latin typeface="+mn-lt"/>
                        </a:rPr>
                        <a:t>SPARC Lab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6682307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en-GB" sz="15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3969929"/>
                  </a:ext>
                </a:extLst>
              </a:tr>
              <a:tr h="342996">
                <a:tc>
                  <a:txBody>
                    <a:bodyPr/>
                    <a:lstStyle/>
                    <a:p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Accelerator Components R&amp;D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latin typeface="Arial Nova Light" panose="020B0304020202020204" pitchFamily="34" charset="0"/>
                        </a:rPr>
                        <a:t>✔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latin typeface="Arial Nova Light" panose="020B0304020202020204" pitchFamily="34" charset="0"/>
                        </a:rPr>
                        <a:t>✔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latin typeface="Arial Nova Light" panose="020B0304020202020204" pitchFamily="34" charset="0"/>
                        </a:rPr>
                        <a:t>✔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latin typeface="Arial Nova Light" panose="020B0304020202020204" pitchFamily="34" charset="0"/>
                        </a:rPr>
                        <a:t>✔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latin typeface="Arial Nova Light" panose="020B0304020202020204" pitchFamily="34" charset="0"/>
                        </a:rPr>
                        <a:t>✔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latin typeface="Arial Nova Light" panose="020B0304020202020204" pitchFamily="34" charset="0"/>
                        </a:rPr>
                        <a:t>✔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4125986"/>
                  </a:ext>
                </a:extLst>
              </a:tr>
              <a:tr h="342996">
                <a:tc>
                  <a:txBody>
                    <a:bodyPr/>
                    <a:lstStyle/>
                    <a:p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Beam Diagnostics R&amp;D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latin typeface="Arial Nova Light" panose="020B0304020202020204" pitchFamily="34" charset="0"/>
                        </a:rPr>
                        <a:t>✔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latin typeface="Arial Nova Light" panose="020B0304020202020204" pitchFamily="34" charset="0"/>
                        </a:rPr>
                        <a:t>✔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latin typeface="Arial Nova Light" panose="020B0304020202020204" pitchFamily="34" charset="0"/>
                        </a:rPr>
                        <a:t>✔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latin typeface="Arial Nova Light" panose="020B0304020202020204" pitchFamily="34" charset="0"/>
                        </a:rPr>
                        <a:t>✔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latin typeface="Arial Nova Light" panose="020B0304020202020204" pitchFamily="34" charset="0"/>
                        </a:rPr>
                        <a:t>✔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latin typeface="Arial Nova Light" panose="020B0304020202020204" pitchFamily="34" charset="0"/>
                        </a:rPr>
                        <a:t>✔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5997189"/>
                  </a:ext>
                </a:extLst>
              </a:tr>
              <a:tr h="342996">
                <a:tc>
                  <a:txBody>
                    <a:bodyPr/>
                    <a:lstStyle/>
                    <a:p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Novel Acceleration (DWA, DLA)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latin typeface="Arial Nova Light" panose="020B0304020202020204" pitchFamily="34" charset="0"/>
                        </a:rPr>
                        <a:t>✔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latin typeface="Arial Nova Light" panose="020B0304020202020204" pitchFamily="34" charset="0"/>
                        </a:rPr>
                        <a:t>✔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1305585"/>
                  </a:ext>
                </a:extLst>
              </a:tr>
              <a:tr h="583092">
                <a:tc>
                  <a:txBody>
                    <a:bodyPr/>
                    <a:lstStyle/>
                    <a:p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Novel Acceleration Using</a:t>
                      </a:r>
                      <a:br>
                        <a:rPr lang="en-GB" sz="1500" b="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</a:br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High Power Lasers (PWFA, LWFA*, THz)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latin typeface="Arial Nova Light" panose="020B0304020202020204" pitchFamily="34" charset="0"/>
                        </a:rPr>
                        <a:t>✔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latin typeface="Arial Nova Light" panose="020B0304020202020204" pitchFamily="34" charset="0"/>
                        </a:rPr>
                        <a:t>✔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4980401"/>
                  </a:ext>
                </a:extLst>
              </a:tr>
              <a:tr h="342996">
                <a:tc>
                  <a:txBody>
                    <a:bodyPr/>
                    <a:lstStyle/>
                    <a:p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Radiation Sources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latin typeface="Arial Nova Light" panose="020B0304020202020204" pitchFamily="34" charset="0"/>
                        </a:rPr>
                        <a:t>✔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latin typeface="Arial Nova Light" panose="020B0304020202020204" pitchFamily="34" charset="0"/>
                        </a:rPr>
                        <a:t>✔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latin typeface="Arial Nova Light" panose="020B0304020202020204" pitchFamily="34" charset="0"/>
                        </a:rPr>
                        <a:t>✔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5648063"/>
                  </a:ext>
                </a:extLst>
              </a:tr>
              <a:tr h="342996">
                <a:tc>
                  <a:txBody>
                    <a:bodyPr/>
                    <a:lstStyle/>
                    <a:p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Plasma Lens Development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latin typeface="Arial Nova Light" panose="020B0304020202020204" pitchFamily="34" charset="0"/>
                        </a:rPr>
                        <a:t>✔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latin typeface="Arial Nova Light" panose="020B0304020202020204" pitchFamily="34" charset="0"/>
                        </a:rPr>
                        <a:t>✔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4552979"/>
                  </a:ext>
                </a:extLst>
              </a:tr>
              <a:tr h="342996">
                <a:tc>
                  <a:txBody>
                    <a:bodyPr/>
                    <a:lstStyle/>
                    <a:p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VHEE FLASH Radiotherapy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latin typeface="Arial Nova Light" panose="020B0304020202020204" pitchFamily="34" charset="0"/>
                        </a:rPr>
                        <a:t>✔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latin typeface="Arial Nova Light" panose="020B0304020202020204" pitchFamily="34" charset="0"/>
                        </a:rPr>
                        <a:t>✔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754545"/>
                  </a:ext>
                </a:extLst>
              </a:tr>
              <a:tr h="342996">
                <a:tc>
                  <a:txBody>
                    <a:bodyPr/>
                    <a:lstStyle/>
                    <a:p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Other Medical Applications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latin typeface="Arial Nova Light" panose="020B0304020202020204" pitchFamily="34" charset="0"/>
                        </a:rPr>
                        <a:t>✔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latin typeface="Arial Nova Light" panose="020B0304020202020204" pitchFamily="34" charset="0"/>
                        </a:rPr>
                        <a:t>✔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7550387"/>
                  </a:ext>
                </a:extLst>
              </a:tr>
              <a:tr h="342996">
                <a:tc>
                  <a:txBody>
                    <a:bodyPr/>
                    <a:lstStyle/>
                    <a:p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Irradiation Experiments</a:t>
                      </a:r>
                      <a:r>
                        <a:rPr lang="en-GB" sz="1500" baseline="30000" dirty="0">
                          <a:latin typeface="Arial Nova Light" panose="020B0304020202020204" pitchFamily="34" charset="0"/>
                        </a:rPr>
                        <a:t>†</a:t>
                      </a:r>
                      <a:endParaRPr lang="en-GB" sz="1500" b="0" baseline="3000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latin typeface="Arial Nova Light" panose="020B0304020202020204" pitchFamily="34" charset="0"/>
                        </a:rPr>
                        <a:t>✔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216088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BC981552-EF75-9789-6F21-D32D696FB735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8039097" y="5982171"/>
            <a:ext cx="374814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* </a:t>
            </a:r>
            <a:r>
              <a:rPr lang="en-GB" sz="11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External injection into laser wakefield acceleration (LWFA)</a:t>
            </a:r>
            <a:b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</a:b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† </a:t>
            </a:r>
            <a:r>
              <a:rPr lang="en-GB" sz="11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Excluding radiotherapy applications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C1FB6B3-7428-C1F0-9886-ABC660A0015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7492" y="1893510"/>
            <a:ext cx="648000" cy="64800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AEC9C276-B4A7-AC1F-9A67-1BF2E486CB9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7124" y="1960695"/>
            <a:ext cx="1027262" cy="513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4295AC6-8BE9-6A7D-2EA6-67B9CF9A029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73537" y="1893510"/>
            <a:ext cx="648000" cy="648000"/>
          </a:xfrm>
          <a:prstGeom prst="rect">
            <a:avLst/>
          </a:prstGeo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D556F825-B99F-2AC0-2A70-2CA6CFDDF15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27629" y="1958338"/>
            <a:ext cx="1026000" cy="518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83DB650-4C48-63A9-A5C2-E93B619A165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0666" y="1893510"/>
            <a:ext cx="648000" cy="648000"/>
          </a:xfrm>
          <a:prstGeom prst="rect">
            <a:avLst/>
          </a:prstGeom>
          <a:effectLst/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76CE5C76-EFE1-A5EB-66F5-8E15891B3F1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6099" y="1928434"/>
            <a:ext cx="1026000" cy="578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8774FB7B-CBBC-CFFB-935D-EE0CCEC7F79B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42778" y="1086949"/>
            <a:ext cx="3166245" cy="946038"/>
            <a:chOff x="358190" y="1069193"/>
            <a:chExt cx="3166245" cy="946038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D6E9A86-8368-853C-96EC-4CAC23FDA02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58190" y="1069193"/>
              <a:ext cx="3166245" cy="946038"/>
            </a:xfrm>
            <a:prstGeom prst="rect">
              <a:avLst/>
            </a:prstGeom>
            <a:solidFill>
              <a:srgbClr val="FEF8F5"/>
            </a:solidFill>
            <a:ln w="25400">
              <a:solidFill>
                <a:srgbClr val="E9713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FADD9F7-9AEE-28F7-3DB2-CEE259BD79D0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06591" y="1149797"/>
              <a:ext cx="2869443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b="1" dirty="0">
                  <a:solidFill>
                    <a:srgbClr val="E97132"/>
                  </a:solidFill>
                  <a:latin typeface="+mj-lt"/>
                </a:rPr>
                <a:t>Updated from IPAC23 talk:</a:t>
              </a:r>
              <a:br>
                <a:rPr lang="en-GB" sz="1500" dirty="0">
                  <a:latin typeface="Arial Nova Light" panose="020B0304020202020204" pitchFamily="34" charset="0"/>
                </a:rPr>
              </a:br>
              <a:r>
                <a:rPr lang="en-GB" sz="1500" i="1" dirty="0">
                  <a:latin typeface="Arial Nova Light" panose="020B0304020202020204" pitchFamily="34" charset="0"/>
                </a:rPr>
                <a:t>“Electron Beam Test</a:t>
              </a:r>
              <a:br>
                <a:rPr lang="en-GB" sz="1500" i="1" dirty="0">
                  <a:latin typeface="Arial Nova Light" panose="020B0304020202020204" pitchFamily="34" charset="0"/>
                </a:rPr>
              </a:br>
              <a:r>
                <a:rPr lang="en-GB" sz="1500" i="1" dirty="0">
                  <a:latin typeface="Arial Nova Light" panose="020B0304020202020204" pitchFamily="34" charset="0"/>
                </a:rPr>
                <a:t>Facilities for Novel Applications”</a:t>
              </a:r>
              <a:endParaRPr lang="en-GB" sz="1500" dirty="0">
                <a:latin typeface="Arial Nova Light" panose="020B0304020202020204" pitchFamily="34" charset="0"/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E3C3039D-BE3A-0E36-8300-4864BE614BB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8195843" y="944500"/>
            <a:ext cx="358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D. Angal-Kalinin </a:t>
            </a:r>
            <a:r>
              <a:rPr lang="en-GB" sz="11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et al.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, in Proc. IPAC23, </a:t>
            </a:r>
            <a:r>
              <a:rPr lang="en-GB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MOZG1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 (2023)</a:t>
            </a:r>
          </a:p>
        </p:txBody>
      </p:sp>
    </p:spTree>
    <p:extLst>
      <p:ext uri="{BB962C8B-B14F-4D97-AF65-F5344CB8AC3E}">
        <p14:creationId xmlns:p14="http://schemas.microsoft.com/office/powerpoint/2010/main" val="38518830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5EA22E-B7B8-7BC7-4684-B8B2BDE9F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A27272FD-CF00-F5FD-A2A5-CF95183D823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Friendly User Programme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431959A-814E-4462-36E2-3C6E5E11D6F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/>
          </p:nvPr>
        </p:nvSpPr>
        <p:spPr>
          <a:xfrm>
            <a:off x="524565" y="1145943"/>
            <a:ext cx="5571435" cy="3061445"/>
          </a:xfrm>
        </p:spPr>
        <p:txBody>
          <a:bodyPr>
            <a:noAutofit/>
          </a:bodyPr>
          <a:lstStyle/>
          <a:p>
            <a:r>
              <a:rPr lang="en-GB" sz="1500" dirty="0">
                <a:latin typeface="Arial Nova Light" panose="020B0304020202020204" pitchFamily="34" charset="0"/>
              </a:rPr>
              <a:t>The first CLARA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user experiments</a:t>
            </a:r>
            <a:r>
              <a:rPr lang="en-GB" sz="1500" dirty="0">
                <a:latin typeface="Arial Nova Light" panose="020B0304020202020204" pitchFamily="34" charset="0"/>
              </a:rPr>
              <a:t> took place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between January – April 2026</a:t>
            </a:r>
            <a:br>
              <a:rPr lang="en-GB" sz="1500" dirty="0">
                <a:latin typeface="Arial Nova Light" panose="020B0304020202020204" pitchFamily="34" charset="0"/>
              </a:rPr>
            </a:br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Experiments were specifically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selected</a:t>
            </a:r>
            <a:r>
              <a:rPr lang="en-GB" sz="1500" dirty="0">
                <a:latin typeface="Arial Nova Light" panose="020B0304020202020204" pitchFamily="34" charset="0"/>
              </a:rPr>
              <a:t> to:</a:t>
            </a:r>
            <a:br>
              <a:rPr lang="en-GB" sz="1500" dirty="0">
                <a:latin typeface="Arial Nova Light" panose="020B0304020202020204" pitchFamily="34" charset="0"/>
              </a:rPr>
            </a:br>
            <a:endParaRPr lang="en-GB" sz="1000" dirty="0">
              <a:latin typeface="Arial Nova Light" panose="020B03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Deliver high-impact science,</a:t>
            </a:r>
            <a:b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</a:br>
            <a:endParaRPr lang="en-GB" sz="500" dirty="0">
              <a:solidFill>
                <a:schemeClr val="tx1">
                  <a:lumMod val="75000"/>
                  <a:lumOff val="25000"/>
                </a:schemeClr>
              </a:solidFill>
              <a:latin typeface="Arial Nova Light" panose="020B03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Cover a wide range of science themes,</a:t>
            </a:r>
            <a:b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</a:br>
            <a:endParaRPr lang="en-GB" sz="500" dirty="0">
              <a:solidFill>
                <a:schemeClr val="tx1">
                  <a:lumMod val="75000"/>
                  <a:lumOff val="25000"/>
                </a:schemeClr>
              </a:solidFill>
              <a:latin typeface="Arial Nova Light" panose="020B03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Build on successful experiments at other facilities,</a:t>
            </a:r>
            <a:b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</a:br>
            <a:endParaRPr lang="en-GB" sz="500" dirty="0">
              <a:solidFill>
                <a:schemeClr val="tx1">
                  <a:lumMod val="75000"/>
                  <a:lumOff val="25000"/>
                </a:schemeClr>
              </a:solidFill>
              <a:latin typeface="Arial Nova Light" panose="020B03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Exploit the full capabilities of the CLARA accelerator,</a:t>
            </a:r>
            <a:b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</a:br>
            <a:endParaRPr lang="en-GB" sz="500" dirty="0">
              <a:solidFill>
                <a:schemeClr val="tx1">
                  <a:lumMod val="75000"/>
                  <a:lumOff val="25000"/>
                </a:schemeClr>
              </a:solidFill>
              <a:latin typeface="Arial Nova Light" panose="020B03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Complement ongoing commissioning work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52B80E3A-EA9F-3BD2-102E-10576352308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10946920" y="6492873"/>
            <a:ext cx="1087175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Slide </a:t>
            </a:r>
            <a:fld id="{6D8F85B6-7B2C-4044-9909-7ACF9755F780}" type="slidenum">
              <a:rPr kumimoji="0" lang="en-GB" sz="11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GB" sz="11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Date Placeholder 5">
            <a:extLst>
              <a:ext uri="{FF2B5EF4-FFF2-40B4-BE49-F238E27FC236}">
                <a16:creationId xmlns:a16="http://schemas.microsoft.com/office/drawing/2014/main" id="{03F5D442-E4F2-D5B3-02BB-4E1E1568A46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54388" y="6492875"/>
            <a:ext cx="615663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 Johnson |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CLARA Commissioning and First User Experiments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| IOP PAB, </a:t>
            </a:r>
            <a:r>
              <a:rPr lang="en-GB" sz="1100" dirty="0"/>
              <a:t>1</a:t>
            </a:r>
            <a:r>
              <a:rPr lang="en-GB" sz="1100" baseline="30000" dirty="0"/>
              <a:t>st</a:t>
            </a:r>
            <a:r>
              <a:rPr lang="en-GB" sz="1100" dirty="0"/>
              <a:t>  July 2026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AF9C0AA5-5322-1C31-C828-BF50B4DE7A13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6594706" y="911587"/>
            <a:ext cx="5597294" cy="5729032"/>
            <a:chOff x="6489931" y="873487"/>
            <a:chExt cx="5597294" cy="5729032"/>
          </a:xfrm>
        </p:grpSpPr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287FB188-8182-B435-5A9D-9CC8AB19A440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16227" r="34491" b="4025"/>
            <a:stretch>
              <a:fillRect/>
            </a:stretch>
          </p:blipFill>
          <p:spPr>
            <a:xfrm>
              <a:off x="8308956" y="873487"/>
              <a:ext cx="3778269" cy="5518569"/>
            </a:xfrm>
            <a:prstGeom prst="rect">
              <a:avLst/>
            </a:prstGeom>
            <a:effectLst>
              <a:outerShdw blurRad="50800" dist="12700" dir="2700000" algn="tl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E709B715-7753-BCB1-3F93-0ED7D8F43E96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8490103" y="1749972"/>
              <a:ext cx="1680648" cy="1411341"/>
              <a:chOff x="8179256" y="1721397"/>
              <a:chExt cx="1680648" cy="1411341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E931501F-5879-EF6D-437C-11403E91C76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8179256" y="1721397"/>
                <a:ext cx="1635430" cy="540000"/>
              </a:xfrm>
              <a:prstGeom prst="rect">
                <a:avLst/>
              </a:prstGeom>
            </p:spPr>
          </p:pic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7E132E60-C915-A0B1-D21F-F792293C5941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8623142" y="2149327"/>
                <a:ext cx="1236762" cy="983411"/>
              </a:xfrm>
              <a:prstGeom prst="line">
                <a:avLst/>
              </a:prstGeom>
              <a:ln w="25400">
                <a:solidFill>
                  <a:srgbClr val="E97132"/>
                </a:solidFill>
                <a:tailEnd type="oval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E412059B-236C-9BA5-C374-C9AC5CB8CAE6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7599417" y="5178739"/>
              <a:ext cx="2186406" cy="1423780"/>
              <a:chOff x="7279944" y="5150164"/>
              <a:chExt cx="2186406" cy="1423780"/>
            </a:xfrm>
          </p:grpSpPr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A0AC7EDB-77AC-6AD9-F42F-1ADE51547032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 flipV="1">
                <a:off x="7883378" y="5150164"/>
                <a:ext cx="1582972" cy="913948"/>
              </a:xfrm>
              <a:prstGeom prst="line">
                <a:avLst/>
              </a:prstGeom>
              <a:ln w="25400">
                <a:solidFill>
                  <a:srgbClr val="E97132"/>
                </a:solidFill>
                <a:tailEnd type="oval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B17CFCA3-B1FA-FDDA-DF3F-0D154D37658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279944" y="5961944"/>
                <a:ext cx="612000" cy="612000"/>
              </a:xfrm>
              <a:prstGeom prst="rect">
                <a:avLst/>
              </a:prstGeom>
              <a:effectLst>
                <a:outerShdw blurRad="50800" dist="127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4C2FD0DC-B4C2-1C3F-676B-5C1FFF2EAC11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8202851" y="2690455"/>
              <a:ext cx="1967900" cy="1598406"/>
              <a:chOff x="7892004" y="2661880"/>
              <a:chExt cx="1967900" cy="1598406"/>
            </a:xfrm>
          </p:grpSpPr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A29A50F-1B9F-F1D4-3A55-B3D16F09721B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8373585" y="3090626"/>
                <a:ext cx="1486319" cy="1169660"/>
              </a:xfrm>
              <a:prstGeom prst="line">
                <a:avLst/>
              </a:prstGeom>
              <a:ln w="25400">
                <a:solidFill>
                  <a:srgbClr val="E97132"/>
                </a:solidFill>
                <a:tailEnd type="oval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773E338A-3827-C094-4E0A-638850907CFC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892004" y="2661880"/>
                <a:ext cx="540000" cy="540000"/>
              </a:xfrm>
              <a:prstGeom prst="rect">
                <a:avLst/>
              </a:prstGeom>
            </p:spPr>
          </p:pic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E4CE2B3D-D8FB-DC25-2933-E9C5569F9D7F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6489931" y="2590941"/>
              <a:ext cx="2600283" cy="1687771"/>
              <a:chOff x="6334357" y="2590941"/>
              <a:chExt cx="2600283" cy="1687771"/>
            </a:xfrm>
          </p:grpSpPr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1B07FD31-49C8-FEFA-133C-82F9B8B70F60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7575258" y="3174828"/>
                <a:ext cx="1359382" cy="1069767"/>
              </a:xfrm>
              <a:prstGeom prst="line">
                <a:avLst/>
              </a:prstGeom>
              <a:ln w="25400">
                <a:solidFill>
                  <a:srgbClr val="E97132"/>
                </a:solidFill>
                <a:tailEnd type="oval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9" name="Picture 48">
                <a:extLst>
                  <a:ext uri="{FF2B5EF4-FFF2-40B4-BE49-F238E27FC236}">
                    <a16:creationId xmlns:a16="http://schemas.microsoft.com/office/drawing/2014/main" id="{22FB04C1-DE26-DE87-E3B1-1225AC104F7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335509" y="3010505"/>
                <a:ext cx="1276848" cy="540000"/>
              </a:xfrm>
              <a:prstGeom prst="rect">
                <a:avLst/>
              </a:prstGeom>
            </p:spPr>
          </p:pic>
          <p:pic>
            <p:nvPicPr>
              <p:cNvPr id="51" name="Graphic 50">
                <a:extLst>
                  <a:ext uri="{FF2B5EF4-FFF2-40B4-BE49-F238E27FC236}">
                    <a16:creationId xmlns:a16="http://schemas.microsoft.com/office/drawing/2014/main" id="{C3568E01-A739-ECE5-40ED-7EB033913FE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6334357" y="2590941"/>
                <a:ext cx="1278000" cy="326826"/>
              </a:xfrm>
              <a:prstGeom prst="rect">
                <a:avLst/>
              </a:prstGeom>
            </p:spPr>
          </p:pic>
          <p:pic>
            <p:nvPicPr>
              <p:cNvPr id="54" name="Graphic 53">
                <a:extLst>
                  <a:ext uri="{FF2B5EF4-FFF2-40B4-BE49-F238E27FC236}">
                    <a16:creationId xmlns:a16="http://schemas.microsoft.com/office/drawing/2014/main" id="{8EA4C1B4-AC65-FBBC-4BAD-BDF5A57B81B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6334357" y="3643242"/>
                <a:ext cx="1278000" cy="635470"/>
              </a:xfrm>
              <a:prstGeom prst="rect">
                <a:avLst/>
              </a:prstGeom>
            </p:spPr>
          </p:pic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B05F93EC-6B63-26E1-FA21-D4D1BB6FE01E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6630627" y="4438706"/>
              <a:ext cx="2478767" cy="1143767"/>
              <a:chOff x="6630627" y="4438706"/>
              <a:chExt cx="2478767" cy="1143767"/>
            </a:xfrm>
          </p:grpSpPr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BE8F324F-D289-B8CB-4D93-A8E02225EBBF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 flipV="1">
                <a:off x="7658100" y="4438706"/>
                <a:ext cx="1451294" cy="837922"/>
              </a:xfrm>
              <a:prstGeom prst="line">
                <a:avLst/>
              </a:prstGeom>
              <a:ln w="25400">
                <a:solidFill>
                  <a:srgbClr val="E97132"/>
                </a:solidFill>
                <a:tailEnd type="oval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028" name="Picture 4">
                <a:extLst>
                  <a:ext uri="{FF2B5EF4-FFF2-40B4-BE49-F238E27FC236}">
                    <a16:creationId xmlns:a16="http://schemas.microsoft.com/office/drawing/2014/main" id="{293E0854-20CE-A9B4-A764-2DCF5E4D539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1377" t="32084" r="11655" b="32361"/>
              <a:stretch>
                <a:fillRect/>
              </a:stretch>
            </p:blipFill>
            <p:spPr bwMode="auto">
              <a:xfrm>
                <a:off x="6630627" y="5114473"/>
                <a:ext cx="1519171" cy="468000"/>
              </a:xfrm>
              <a:prstGeom prst="rect">
                <a:avLst/>
              </a:prstGeom>
              <a:noFill/>
              <a:effectLst>
                <a:outerShdw blurRad="50800" dist="12700" dir="2700000" algn="tl" rotWithShape="0">
                  <a:prstClr val="black">
                    <a:alpha val="40000"/>
                  </a:prst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5B18A791-BD43-9FFE-A937-E6389142DE18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739615" y="980886"/>
            <a:ext cx="26284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 dirty="0"/>
              <a:t>Below: </a:t>
            </a:r>
            <a:r>
              <a:rPr lang="en-GB" sz="1200" dirty="0">
                <a:latin typeface="Arial Nova Light" panose="020B0304020202020204" pitchFamily="34" charset="0"/>
              </a:rPr>
              <a:t>Map showing the home institutes of the first CLARA users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FF12763-DA52-941D-AB5B-9E08F1DB15C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98704" y="4202392"/>
            <a:ext cx="4601620" cy="2112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9828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BB8C65-D109-5EA4-3F30-DFA1F81439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3E5D771D-6489-AFF9-A4EC-EBF3836F80C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Optical Transition Radiation (OTR)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D74CB8B-0852-F8D7-4F89-BD4FE6B7CDD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/>
          </p:nvPr>
        </p:nvSpPr>
        <p:spPr>
          <a:xfrm>
            <a:off x="519369" y="1728617"/>
            <a:ext cx="5576631" cy="3714323"/>
          </a:xfrm>
        </p:spPr>
        <p:txBody>
          <a:bodyPr>
            <a:noAutofit/>
          </a:bodyPr>
          <a:lstStyle/>
          <a:p>
            <a:r>
              <a:rPr lang="en-GB" sz="1500">
                <a:latin typeface="Arial Nova Light" panose="020B0304020202020204" pitchFamily="34" charset="0"/>
              </a:rPr>
              <a:t>Experiment involved measurements of the transverse beam</a:t>
            </a:r>
            <a:br>
              <a:rPr lang="en-GB" sz="1500">
                <a:latin typeface="Arial Nova Light" panose="020B0304020202020204" pitchFamily="34" charset="0"/>
              </a:rPr>
            </a:br>
            <a:r>
              <a:rPr lang="en-GB" sz="1500">
                <a:latin typeface="Arial Nova Light" panose="020B0304020202020204" pitchFamily="34" charset="0"/>
              </a:rPr>
              <a:t>optics, using an </a:t>
            </a:r>
            <a:r>
              <a:rPr lang="en-GB" sz="1500" b="1">
                <a:solidFill>
                  <a:srgbClr val="1E5DF8"/>
                </a:solidFill>
              </a:rPr>
              <a:t>OTR target</a:t>
            </a:r>
            <a:r>
              <a:rPr lang="en-GB" sz="1500">
                <a:latin typeface="Arial Nova Light" panose="020B0304020202020204" pitchFamily="34" charset="0"/>
              </a:rPr>
              <a:t> located after the FEBE hutch</a:t>
            </a:r>
          </a:p>
          <a:p>
            <a:endParaRPr lang="en-GB" sz="1500">
              <a:latin typeface="Arial Nova Light" panose="020B0304020202020204" pitchFamily="34" charset="0"/>
            </a:endParaRPr>
          </a:p>
          <a:p>
            <a:r>
              <a:rPr lang="en-GB" sz="1500">
                <a:latin typeface="Arial Nova Light" panose="020B0304020202020204" pitchFamily="34" charset="0"/>
              </a:rPr>
              <a:t>Aimed to characterize the resolution of </a:t>
            </a:r>
            <a:r>
              <a:rPr lang="en-GB" sz="1500" b="1">
                <a:solidFill>
                  <a:srgbClr val="1E5DF8"/>
                </a:solidFill>
                <a:latin typeface="+mj-lt"/>
              </a:rPr>
              <a:t>single-shot emittance</a:t>
            </a:r>
            <a:br>
              <a:rPr lang="en-GB" sz="1500" b="1">
                <a:solidFill>
                  <a:srgbClr val="1E5DF8"/>
                </a:solidFill>
                <a:latin typeface="+mj-lt"/>
              </a:rPr>
            </a:br>
            <a:r>
              <a:rPr lang="en-GB" sz="1500" b="1">
                <a:solidFill>
                  <a:srgbClr val="1E5DF8"/>
                </a:solidFill>
                <a:latin typeface="+mj-lt"/>
              </a:rPr>
              <a:t>measurements</a:t>
            </a:r>
            <a:r>
              <a:rPr lang="en-GB" sz="1500">
                <a:latin typeface="Arial Nova Light" panose="020B0304020202020204" pitchFamily="34" charset="0"/>
              </a:rPr>
              <a:t>, made via an optical pepper pot technique</a:t>
            </a:r>
          </a:p>
          <a:p>
            <a:endParaRPr lang="en-GB" sz="1500">
              <a:latin typeface="Arial Nova Light" panose="020B0304020202020204" pitchFamily="34" charset="0"/>
            </a:endParaRPr>
          </a:p>
          <a:p>
            <a:r>
              <a:rPr lang="en-GB" sz="1500">
                <a:latin typeface="Arial Nova Light" panose="020B0304020202020204" pitchFamily="34" charset="0"/>
              </a:rPr>
              <a:t>The FEBE beamline was used to:</a:t>
            </a:r>
            <a:br>
              <a:rPr lang="en-GB" sz="1500">
                <a:latin typeface="Arial Nova Light" panose="020B0304020202020204" pitchFamily="34" charset="0"/>
              </a:rPr>
            </a:br>
            <a:endParaRPr lang="en-GB" sz="1500">
              <a:latin typeface="Arial Nova Light" panose="020B03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500">
                <a:latin typeface="Arial Nova Light" panose="020B0304020202020204" pitchFamily="34" charset="0"/>
              </a:rPr>
              <a:t> </a:t>
            </a:r>
            <a:r>
              <a:rPr lang="en-GB" sz="1500" b="1">
                <a:solidFill>
                  <a:srgbClr val="1E5DF8"/>
                </a:solidFill>
                <a:latin typeface="+mj-lt"/>
              </a:rPr>
              <a:t>Benchmark</a:t>
            </a:r>
            <a:r>
              <a:rPr lang="en-GB" sz="1500">
                <a:latin typeface="Arial Nova Light" panose="020B0304020202020204" pitchFamily="34" charset="0"/>
              </a:rPr>
              <a:t> OTR measurements</a:t>
            </a:r>
            <a:br>
              <a:rPr lang="en-GB" sz="1500">
                <a:latin typeface="Arial Nova Light" panose="020B0304020202020204" pitchFamily="34" charset="0"/>
              </a:rPr>
            </a:br>
            <a:r>
              <a:rPr lang="en-GB" sz="1500">
                <a:latin typeface="Arial Nova Light" panose="020B0304020202020204" pitchFamily="34" charset="0"/>
              </a:rPr>
              <a:t> against quadrupole scans,</a:t>
            </a:r>
            <a:br>
              <a:rPr lang="en-GB" sz="1500">
                <a:latin typeface="Arial Nova Light" panose="020B0304020202020204" pitchFamily="34" charset="0"/>
              </a:rPr>
            </a:br>
            <a:endParaRPr lang="en-GB" sz="1500">
              <a:latin typeface="Arial Nova Light" panose="020B03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500">
                <a:latin typeface="Arial Nova Light" panose="020B0304020202020204" pitchFamily="34" charset="0"/>
              </a:rPr>
              <a:t> Deliver specific </a:t>
            </a:r>
            <a:r>
              <a:rPr lang="en-GB" sz="1500" b="1">
                <a:solidFill>
                  <a:srgbClr val="1E5DF8"/>
                </a:solidFill>
                <a:latin typeface="+mj-lt"/>
              </a:rPr>
              <a:t>Twiss parameters</a:t>
            </a:r>
            <a:br>
              <a:rPr lang="en-GB" sz="1500">
                <a:latin typeface="Arial Nova Light" panose="020B0304020202020204" pitchFamily="34" charset="0"/>
              </a:rPr>
            </a:br>
            <a:r>
              <a:rPr lang="en-GB" sz="1500">
                <a:latin typeface="Arial Nova Light" panose="020B0304020202020204" pitchFamily="34" charset="0"/>
              </a:rPr>
              <a:t> to the OTR target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1849118D-F15D-2C1D-4319-C200D826D17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10946920" y="6492873"/>
            <a:ext cx="1087175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Slide </a:t>
            </a:r>
            <a:fld id="{6D8F85B6-7B2C-4044-9909-7ACF9755F780}" type="slidenum">
              <a:rPr kumimoji="0" lang="en-GB" sz="11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GB" sz="11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7E5D4F8B-FE13-094B-458A-9A6B5F59299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5574" y="5913349"/>
            <a:ext cx="1800000" cy="46031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B6A0392-6230-CDAA-B42C-8548EFB2DEDC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25376" y="944651"/>
            <a:ext cx="54532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Lead Investigator: J. Wolfenden (Liverpool University)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7A091EB-A465-28DF-D902-BED26B51012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9032" y="1113927"/>
            <a:ext cx="3747031" cy="2812329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BE8D3C75-12D9-136E-52F9-FC536C1EADB2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680095" y="3704422"/>
            <a:ext cx="2559181" cy="2559181"/>
            <a:chOff x="6976290" y="1589273"/>
            <a:chExt cx="4320000" cy="4320000"/>
          </a:xfrm>
        </p:grpSpPr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4CF6CBB2-B43E-D669-6CBA-C938F7A50B64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76290" y="1589273"/>
              <a:ext cx="4320000" cy="43200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796EE8C-C9FB-1798-92CB-56FECE4D2B4E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997652" y="5109321"/>
              <a:ext cx="3967890" cy="7793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chemeClr val="bg1"/>
                  </a:solidFill>
                </a:rPr>
                <a:t>Spatially Coherent OTR</a:t>
              </a:r>
              <a:br>
                <a:rPr lang="en-GB" sz="1200" dirty="0">
                  <a:solidFill>
                    <a:schemeClr val="bg1"/>
                  </a:solidFill>
                </a:rPr>
              </a:br>
              <a:r>
                <a:rPr lang="en-GB" sz="1200" dirty="0">
                  <a:solidFill>
                    <a:schemeClr val="bg1"/>
                  </a:solidFill>
                </a:rPr>
                <a:t>Beam Size &lt; 50 μm at 250 pC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DCF235D-8F1A-C896-3CBE-5179ED651C34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119005" y="1447796"/>
            <a:ext cx="1135997" cy="981971"/>
            <a:chOff x="7874359" y="1114627"/>
            <a:chExt cx="1126355" cy="821288"/>
          </a:xfrm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D6984339-E657-BCC7-5CCF-2B29151534EC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V="1">
              <a:off x="8471842" y="1114627"/>
              <a:ext cx="528872" cy="58065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none"/>
            </a:ln>
            <a:effectLst>
              <a:outerShdw dist="19050" dir="2700000" algn="tl" rotWithShape="0">
                <a:schemeClr val="bg1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E38B41E-78AF-E830-353F-371EB2F8F9FA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874359" y="1549794"/>
              <a:ext cx="605878" cy="3861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200" b="1" dirty="0">
                  <a:latin typeface="+mj-lt"/>
                </a:rPr>
                <a:t>OTR</a:t>
              </a:r>
              <a:br>
                <a:rPr lang="en-GB" sz="1200" b="1" dirty="0">
                  <a:latin typeface="+mj-lt"/>
                </a:rPr>
              </a:br>
              <a:r>
                <a:rPr lang="en-GB" sz="1200" b="1" dirty="0">
                  <a:latin typeface="+mj-lt"/>
                </a:rPr>
                <a:t>target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178057A-BF13-59D6-D9C7-A334B707E130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6895892" y="1555750"/>
            <a:ext cx="2673557" cy="1527151"/>
            <a:chOff x="7502036" y="1077453"/>
            <a:chExt cx="2650866" cy="1277258"/>
          </a:xfrm>
        </p:grpSpPr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5957E417-7A24-A17F-1AB3-7479BF908394}"/>
                </a:ext>
              </a:extLst>
            </p:cNvPr>
            <p:cNvCxnSpPr>
              <a:cxnSpLocks noGrp="1" noRot="1" noMove="1" noResize="1" noEditPoints="1" noAdjustHandles="1" noChangeArrowheads="1" noChangeShapeType="1"/>
              <a:stCxn id="22" idx="3"/>
            </p:cNvCxnSpPr>
            <p:nvPr/>
          </p:nvCxnSpPr>
          <p:spPr>
            <a:xfrm flipV="1">
              <a:off x="8413079" y="1077453"/>
              <a:ext cx="1739823" cy="116142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none"/>
            </a:ln>
            <a:effectLst>
              <a:outerShdw dist="19050" dir="2700000" algn="tl" rotWithShape="0">
                <a:schemeClr val="bg1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46A6363-E775-9C6C-7498-CD02BFAD44A6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502036" y="2123038"/>
              <a:ext cx="911043" cy="2316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200" b="1">
                  <a:latin typeface="+mj-lt"/>
                </a:rPr>
                <a:t>Periscope</a:t>
              </a:r>
            </a:p>
          </p:txBody>
        </p:sp>
      </p:grp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F8CEFAD-6CBD-6D24-6282-0075885CEB68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 flipV="1">
            <a:off x="9766278" y="3263314"/>
            <a:ext cx="668890" cy="1108389"/>
          </a:xfrm>
          <a:prstGeom prst="straightConnector1">
            <a:avLst/>
          </a:prstGeom>
          <a:ln w="19050">
            <a:solidFill>
              <a:schemeClr val="tx1"/>
            </a:solidFill>
            <a:tailEnd type="none"/>
          </a:ln>
          <a:effectLst>
            <a:outerShdw dist="19050" dir="2700000" algn="tl" rotWithShape="0">
              <a:schemeClr val="bg1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20153F4C-69C6-9CC1-DEA5-DF23ADF6AB9B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8595447" y="4336913"/>
            <a:ext cx="307898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>
                <a:latin typeface="+mj-lt"/>
              </a:rPr>
              <a:t>Light box </a:t>
            </a:r>
            <a:r>
              <a:rPr lang="en-GB" sz="1200">
                <a:latin typeface="Arial Nova Light" panose="020B0304020202020204" pitchFamily="34" charset="0"/>
              </a:rPr>
              <a:t>with optical paths for:</a:t>
            </a:r>
            <a:br>
              <a:rPr lang="en-GB" sz="1200">
                <a:latin typeface="Arial Nova Light" panose="020B0304020202020204" pitchFamily="34" charset="0"/>
              </a:rPr>
            </a:br>
            <a:endParaRPr lang="en-GB" sz="500">
              <a:latin typeface="Arial Nova Light" panose="020B03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>
                <a:latin typeface="Arial Nova Light" panose="020B0304020202020204" pitchFamily="34" charset="0"/>
              </a:rPr>
              <a:t>Direct imaging of OTR light</a:t>
            </a:r>
            <a:br>
              <a:rPr lang="en-GB" sz="1200">
                <a:latin typeface="Arial Nova Light" panose="020B0304020202020204" pitchFamily="34" charset="0"/>
              </a:rPr>
            </a:br>
            <a:endParaRPr lang="en-GB" sz="500">
              <a:latin typeface="Arial Nova Light" panose="020B03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>
                <a:latin typeface="Arial Nova Light" panose="020B0304020202020204" pitchFamily="34" charset="0"/>
              </a:rPr>
              <a:t>OTR imaging via a multi-lens array (MLA)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39C88CA-F752-5695-4DB6-E4344EBFEF62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8170335" y="5359674"/>
            <a:ext cx="2498717" cy="1250698"/>
            <a:chOff x="1555123" y="4287580"/>
            <a:chExt cx="2876912" cy="1440000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3F0B94DF-89A3-0963-4F6F-7729B25370BA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37130" t="28928" r="10754" b="18957"/>
            <a:stretch>
              <a:fillRect/>
            </a:stretch>
          </p:blipFill>
          <p:spPr>
            <a:xfrm>
              <a:off x="1555123" y="4287580"/>
              <a:ext cx="1440002" cy="1440000"/>
            </a:xfrm>
            <a:prstGeom prst="rect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C8CD98BA-B2DC-33BF-FC55-2A11B0D23E10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7231" t="7900" r="18693" b="18023"/>
            <a:stretch>
              <a:fillRect/>
            </a:stretch>
          </p:blipFill>
          <p:spPr>
            <a:xfrm>
              <a:off x="2992034" y="4287580"/>
              <a:ext cx="1440001" cy="1440000"/>
            </a:xfrm>
            <a:prstGeom prst="rect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CA652DE-748C-10B9-700F-7D99A5BF1E67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561794" y="5405427"/>
              <a:ext cx="710540" cy="3189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>
                  <a:solidFill>
                    <a:schemeClr val="bg1"/>
                  </a:solidFill>
                </a:rPr>
                <a:t>Direct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F825471-502E-C93E-94D6-159FB2FF3179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993096" y="5407561"/>
              <a:ext cx="573304" cy="3189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>
                  <a:solidFill>
                    <a:schemeClr val="bg1"/>
                  </a:solidFill>
                </a:rPr>
                <a:t>MLA</a:t>
              </a:r>
            </a:p>
          </p:txBody>
        </p:sp>
      </p:grp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88DE32E-B7AA-DAA1-F473-DAE09803AB9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54388" y="6492875"/>
            <a:ext cx="615663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 Johnson |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CLARA Commissioning and First User Experiments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| IOP PAB, </a:t>
            </a:r>
            <a:r>
              <a:rPr lang="en-GB" sz="1100" dirty="0"/>
              <a:t>1</a:t>
            </a:r>
            <a:r>
              <a:rPr lang="en-GB" sz="1100" baseline="30000" dirty="0"/>
              <a:t>st</a:t>
            </a:r>
            <a:r>
              <a:rPr lang="en-GB" sz="1100" dirty="0"/>
              <a:t>  July 2026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22654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9A6E7B-ED31-A329-269F-80DADBF4A0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8885B9C5-33F8-E1B8-346D-60132168359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Coherent Transition Radiation (CTR)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7E0B3B48-7869-6609-2CAB-D1723CFF8AF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10946920" y="6492873"/>
            <a:ext cx="1087175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Slide </a:t>
            </a:r>
            <a:fld id="{6D8F85B6-7B2C-4044-9909-7ACF9755F780}" type="slidenum">
              <a:rPr kumimoji="0" lang="en-GB" sz="11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GB" sz="11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8A468C3-BFFA-24CD-6CCC-96B0706005C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575" y="5463349"/>
            <a:ext cx="900000" cy="900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715875E-17B8-7936-BCCD-990E12BEADC2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25376" y="944651"/>
            <a:ext cx="45045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Lead Investigator: W. </a:t>
            </a:r>
            <a:r>
              <a:rPr lang="en-GB" sz="16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Kuropka</a:t>
            </a:r>
            <a:r>
              <a:rPr lang="en-GB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(DESY ARES)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9DF9A47A-A0E0-CE8B-862F-8A19B0B36F4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/>
          </p:nvPr>
        </p:nvSpPr>
        <p:spPr>
          <a:xfrm>
            <a:off x="524251" y="1613533"/>
            <a:ext cx="5835173" cy="278466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1500" dirty="0">
                <a:latin typeface="Arial Nova Light"/>
                <a:cs typeface="Arial"/>
              </a:rPr>
              <a:t>Experiment aimed to demonstrate a CTR-based compression diagnostic</a:t>
            </a:r>
            <a:r>
              <a:rPr lang="en-GB" sz="1500" dirty="0">
                <a:latin typeface="Arial Nova Light" panose="020B0304020202020204" pitchFamily="34" charset="0"/>
                <a:cs typeface="Arial"/>
              </a:rPr>
              <a:t> </a:t>
            </a:r>
            <a:r>
              <a:rPr lang="en-GB" sz="1500" dirty="0">
                <a:latin typeface="Arial Nova Light"/>
                <a:cs typeface="Arial"/>
              </a:rPr>
              <a:t>for </a:t>
            </a:r>
            <a:r>
              <a:rPr lang="en-GB" sz="1500" b="1" dirty="0">
                <a:solidFill>
                  <a:srgbClr val="1E5DF8"/>
                </a:solidFill>
                <a:latin typeface="Arial"/>
                <a:cs typeface="Arial"/>
              </a:rPr>
              <a:t>ultra-short</a:t>
            </a:r>
            <a:r>
              <a:rPr lang="en-GB" sz="1500" dirty="0">
                <a:latin typeface="Arial Nova Light"/>
                <a:cs typeface="Arial"/>
              </a:rPr>
              <a:t> (&lt; 10 fs), </a:t>
            </a:r>
            <a:r>
              <a:rPr lang="en-GB" sz="1500" b="1" dirty="0">
                <a:solidFill>
                  <a:srgbClr val="1E5DF8"/>
                </a:solidFill>
                <a:latin typeface="+mj-lt"/>
                <a:cs typeface="Arial"/>
              </a:rPr>
              <a:t>low charge</a:t>
            </a:r>
            <a:r>
              <a:rPr lang="en-GB" sz="1500" dirty="0">
                <a:latin typeface="Arial Nova Light"/>
                <a:cs typeface="Arial"/>
              </a:rPr>
              <a:t> (&lt; 5 pC) beams</a:t>
            </a: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/>
                <a:cs typeface="Arial"/>
              </a:rPr>
              <a:t>Signals were measured with several </a:t>
            </a:r>
            <a:r>
              <a:rPr lang="en-GB" sz="1500" b="1" dirty="0">
                <a:solidFill>
                  <a:srgbClr val="1E5DF8"/>
                </a:solidFill>
                <a:latin typeface="+mj-lt"/>
                <a:cs typeface="Arial"/>
              </a:rPr>
              <a:t>photodiodes</a:t>
            </a:r>
            <a:r>
              <a:rPr lang="en-GB" sz="1500" dirty="0">
                <a:latin typeface="Arial Nova Light"/>
                <a:cs typeface="Arial"/>
              </a:rPr>
              <a:t>,</a:t>
            </a:r>
            <a:r>
              <a:rPr lang="en-GB" sz="1500" dirty="0">
                <a:latin typeface="Arial Nova Light" panose="020B0304020202020204" pitchFamily="34" charset="0"/>
                <a:cs typeface="Arial"/>
              </a:rPr>
              <a:t> </a:t>
            </a:r>
            <a:r>
              <a:rPr lang="en-GB" sz="1500" dirty="0">
                <a:latin typeface="Arial Nova Light"/>
                <a:cs typeface="Arial"/>
              </a:rPr>
              <a:t>mounted</a:t>
            </a:r>
            <a:br>
              <a:rPr lang="en-GB" sz="1500" dirty="0">
                <a:latin typeface="Arial Nova Light"/>
                <a:cs typeface="Arial"/>
              </a:rPr>
            </a:br>
            <a:r>
              <a:rPr lang="en-GB" sz="1500" dirty="0">
                <a:latin typeface="Arial Nova Light"/>
                <a:cs typeface="Arial"/>
              </a:rPr>
              <a:t>next to a CTR target just before the FEBE hutch</a:t>
            </a: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/>
                <a:cs typeface="Arial"/>
              </a:rPr>
              <a:t>Minimized the </a:t>
            </a:r>
            <a:r>
              <a:rPr lang="en-GB" sz="1500" b="1" dirty="0">
                <a:solidFill>
                  <a:srgbClr val="1E5DF8"/>
                </a:solidFill>
                <a:latin typeface="+mj-lt"/>
                <a:cs typeface="Arial"/>
              </a:rPr>
              <a:t>bunch length</a:t>
            </a:r>
            <a:r>
              <a:rPr lang="en-GB" sz="1500" dirty="0">
                <a:latin typeface="Arial Nova Light"/>
                <a:cs typeface="Arial"/>
              </a:rPr>
              <a:t> by adjusting the VBC R</a:t>
            </a:r>
            <a:r>
              <a:rPr lang="en-GB" sz="1500" baseline="-25000" dirty="0">
                <a:latin typeface="Arial Nova Light"/>
                <a:cs typeface="Arial"/>
              </a:rPr>
              <a:t>56</a:t>
            </a:r>
            <a:r>
              <a:rPr lang="en-GB" sz="1500" dirty="0">
                <a:latin typeface="Arial Nova Light"/>
                <a:cs typeface="Arial"/>
              </a:rPr>
              <a:t> 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/>
                <a:cs typeface="Arial"/>
              </a:rPr>
              <a:t>to maximize the CTR signal at short wavelengths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436F04CC-99AC-A886-BC8B-B5CC1A7B6136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146909" y="1017526"/>
            <a:ext cx="4908904" cy="4280615"/>
            <a:chOff x="6312375" y="1133906"/>
            <a:chExt cx="5751751" cy="5015586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0967307B-E304-ABE2-7C6A-472364B989A5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12375" y="1133906"/>
              <a:ext cx="4307972" cy="343809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7A7E423-97C2-9A9C-06C7-E8C8872D49B0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829714" y="4258054"/>
              <a:ext cx="2234412" cy="1891438"/>
            </a:xfrm>
            <a:prstGeom prst="rect">
              <a:avLst/>
            </a:prstGeom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00B492B6-C471-9089-7C5D-4B609E0BD858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H="1" flipV="1">
              <a:off x="9070975" y="2727325"/>
              <a:ext cx="758739" cy="1857542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FF0FA09D-B3A8-036E-2D12-58C02C68FA40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H="1" flipV="1">
              <a:off x="9763125" y="2614613"/>
              <a:ext cx="176742" cy="12790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1174D79-0242-6BE4-880B-77E149DCB50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069185" y="2614083"/>
              <a:ext cx="697115" cy="112184"/>
            </a:xfrm>
            <a:prstGeom prst="rect">
              <a:avLst/>
            </a:prstGeom>
            <a:noFill/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77275C4B-E1E8-451D-4DA7-DEEC6813D277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H="1" flipV="1">
              <a:off x="10250851" y="2967567"/>
              <a:ext cx="129282" cy="9355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1B23AB45-292B-6EA7-615E-EA64875A2753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H="1" flipV="1">
              <a:off x="10525789" y="3166533"/>
              <a:ext cx="1516801" cy="1097669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8462FD9-53A3-FBAD-7441-1CFCC13F5DE3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H="1" flipV="1">
              <a:off x="10008470" y="5022499"/>
              <a:ext cx="274373" cy="671719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4B61B29F-ED0F-EDBE-740B-E3C6DEEB63A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05784" y="3988999"/>
            <a:ext cx="5394640" cy="2781098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AB47BA6D-5E2E-7812-F7B0-C91BE6591674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488141" y="5118846"/>
            <a:ext cx="3558988" cy="681318"/>
            <a:chOff x="1488141" y="5118846"/>
            <a:chExt cx="3558988" cy="681318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839F5BF-3532-9C5D-C5B0-8C4530CC746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488141" y="5118846"/>
              <a:ext cx="3558988" cy="681318"/>
            </a:xfrm>
            <a:prstGeom prst="rect">
              <a:avLst/>
            </a:prstGeom>
            <a:solidFill>
              <a:schemeClr val="accent2">
                <a:alpha val="3000"/>
              </a:schemeClr>
            </a:solidFill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>
                <a:solidFill>
                  <a:schemeClr val="tx1"/>
                </a:solidFill>
                <a:latin typeface="Arial Nova Light" panose="020B0304020202020204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265AB8C-A299-4DB4-68BC-2008A55135BD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524949" y="5182506"/>
              <a:ext cx="348537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500" dirty="0">
                  <a:latin typeface="Arial Nova Light" panose="020B0304020202020204" pitchFamily="34" charset="0"/>
                </a:rPr>
                <a:t>Delivered </a:t>
              </a:r>
              <a:r>
                <a:rPr lang="en-GB" sz="1500" b="1" dirty="0">
                  <a:solidFill>
                    <a:schemeClr val="accent2"/>
                  </a:solidFill>
                  <a:latin typeface="+mj-lt"/>
                </a:rPr>
                <a:t>ultra-short</a:t>
              </a:r>
              <a:r>
                <a:rPr lang="en-GB" sz="1500" dirty="0">
                  <a:latin typeface="Arial Nova Light" panose="020B0304020202020204" pitchFamily="34" charset="0"/>
                </a:rPr>
                <a:t> electron bunches:</a:t>
              </a:r>
              <a:br>
                <a:rPr lang="en-GB" sz="1500" dirty="0">
                  <a:latin typeface="Arial Nova Light" panose="020B0304020202020204" pitchFamily="34" charset="0"/>
                </a:rPr>
              </a:br>
              <a:r>
                <a:rPr lang="en-GB" sz="1500" dirty="0">
                  <a:latin typeface="Arial Nova Light" panose="020B0304020202020204" pitchFamily="34" charset="0"/>
                </a:rPr>
                <a:t>≲</a:t>
              </a:r>
              <a:r>
                <a:rPr lang="en-GB" sz="700" dirty="0">
                  <a:latin typeface="Arial Nova Light" panose="020B0304020202020204" pitchFamily="34" charset="0"/>
                </a:rPr>
                <a:t> </a:t>
              </a:r>
              <a:r>
                <a:rPr lang="en-GB" sz="1500" dirty="0">
                  <a:latin typeface="Arial Nova Light" panose="020B0304020202020204" pitchFamily="34" charset="0"/>
                </a:rPr>
                <a:t>5 fs duration at ~3.5 pC</a:t>
              </a:r>
            </a:p>
          </p:txBody>
        </p:sp>
      </p:grpSp>
      <p:sp>
        <p:nvSpPr>
          <p:cNvPr id="16" name="Date Placeholder 5">
            <a:extLst>
              <a:ext uri="{FF2B5EF4-FFF2-40B4-BE49-F238E27FC236}">
                <a16:creationId xmlns:a16="http://schemas.microsoft.com/office/drawing/2014/main" id="{F46646B9-5795-A299-BE0B-C6D2864360A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54388" y="6492875"/>
            <a:ext cx="615663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 Johnson |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CLARA Commissioning and First User Experiments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| IOP PAB, </a:t>
            </a:r>
            <a:r>
              <a:rPr lang="en-GB" sz="1100" dirty="0"/>
              <a:t>1</a:t>
            </a:r>
            <a:r>
              <a:rPr lang="en-GB" sz="1100" baseline="30000" dirty="0"/>
              <a:t>st</a:t>
            </a:r>
            <a:r>
              <a:rPr lang="en-GB" sz="1100" dirty="0"/>
              <a:t>  July 2026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90022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88BE62-A9B1-77EB-7C8C-D80398D2D9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5E9C07C-1421-0496-C273-45D34228F27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/>
          </p:nvPr>
        </p:nvSpPr>
        <p:spPr>
          <a:xfrm>
            <a:off x="519369" y="1305923"/>
            <a:ext cx="5576631" cy="3113677"/>
          </a:xfrm>
        </p:spPr>
        <p:txBody>
          <a:bodyPr>
            <a:noAutofit/>
          </a:bodyPr>
          <a:lstStyle/>
          <a:p>
            <a:r>
              <a:rPr lang="en-GB" sz="1500" dirty="0">
                <a:latin typeface="Arial Nova Light" panose="020B0304020202020204" pitchFamily="34" charset="0"/>
              </a:rPr>
              <a:t>CLARA is a valuable test facility for new radiotherapy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methods using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very high energy electrons</a:t>
            </a:r>
            <a:r>
              <a:rPr lang="en-GB" sz="1500" dirty="0">
                <a:latin typeface="Arial Nova Light" panose="020B0304020202020204" pitchFamily="34" charset="0"/>
              </a:rPr>
              <a:t> (VHEE)</a:t>
            </a: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Simulation studies have indicated that CLARA can deliver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b="1" dirty="0">
                <a:solidFill>
                  <a:srgbClr val="1E5DF8"/>
                </a:solidFill>
                <a:latin typeface="+mj-lt"/>
              </a:rPr>
              <a:t>FLASH dose rates</a:t>
            </a:r>
            <a:r>
              <a:rPr lang="en-GB" sz="1500" dirty="0">
                <a:latin typeface="Arial Nova Light" panose="020B0304020202020204" pitchFamily="34" charset="0"/>
              </a:rPr>
              <a:t> (&gt; 40 Gy/s) to the FEBE user area</a:t>
            </a: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FLASH dose rates are of interest due to evidence that they deliver similar tumour control while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sparing healthy tissue</a:t>
            </a: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The VHEE’25 workshop was held at Daresbury in Sept. 2025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71137F99-7C2C-7618-4344-0CFFC70C418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10946920" y="6492873"/>
            <a:ext cx="1087175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Slide </a:t>
            </a:r>
            <a:fld id="{6D8F85B6-7B2C-4044-9909-7ACF9755F780}" type="slidenum">
              <a:rPr kumimoji="0" lang="en-GB" sz="11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GB" sz="11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Date Placeholder 5">
            <a:extLst>
              <a:ext uri="{FF2B5EF4-FFF2-40B4-BE49-F238E27FC236}">
                <a16:creationId xmlns:a16="http://schemas.microsoft.com/office/drawing/2014/main" id="{14B6BB8D-1AE7-D509-125D-3EA9F5869E3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54388" y="6492875"/>
            <a:ext cx="615663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 Johnson |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CLARA Commissioning and First User Experiments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| IOP PAB, </a:t>
            </a:r>
            <a:r>
              <a:rPr lang="en-GB" sz="1100" dirty="0"/>
              <a:t>1</a:t>
            </a:r>
            <a:r>
              <a:rPr lang="en-GB" sz="1100" baseline="30000" dirty="0"/>
              <a:t>st</a:t>
            </a:r>
            <a:r>
              <a:rPr lang="en-GB" sz="1100" dirty="0"/>
              <a:t>  July 2026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Title 7">
            <a:extLst>
              <a:ext uri="{FF2B5EF4-FFF2-40B4-BE49-F238E27FC236}">
                <a16:creationId xmlns:a16="http://schemas.microsoft.com/office/drawing/2014/main" id="{E5692654-29ED-843C-3557-26777264DFB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524251" y="365125"/>
            <a:ext cx="8004607" cy="574675"/>
          </a:xfrm>
        </p:spPr>
        <p:txBody>
          <a:bodyPr/>
          <a:lstStyle/>
          <a:p>
            <a:r>
              <a:rPr lang="en-GB" dirty="0"/>
              <a:t>Medical Applications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EB780A3-D22F-0576-B87A-2A2FFDB3BA37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6907185" y="437018"/>
            <a:ext cx="216918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D. Angal-Kalinin </a:t>
            </a:r>
            <a:r>
              <a:rPr lang="en-GB" sz="11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et al.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,</a:t>
            </a:r>
            <a:b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</a:b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Front. Phys. </a:t>
            </a:r>
            <a:r>
              <a:rPr lang="en-GB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12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, 1496850 (2024)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3AD9374-C115-577F-BDDB-E6C6ED55A3E1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6942110" y="3807040"/>
            <a:ext cx="5086350" cy="2630227"/>
            <a:chOff x="6902450" y="3802323"/>
            <a:chExt cx="5086350" cy="2630227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B5F281AD-A44E-4273-6E5C-8F48C01B23FE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02450" y="3802323"/>
              <a:ext cx="5086350" cy="2338483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D6839B6-2A96-0697-0723-4966194F33AC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307326" y="6155551"/>
              <a:ext cx="36814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200" b="1" dirty="0"/>
                <a:t>Above: </a:t>
              </a:r>
              <a:r>
                <a:rPr lang="en-GB" sz="1200" dirty="0">
                  <a:latin typeface="Arial Nova Light" panose="020B0304020202020204" pitchFamily="34" charset="0"/>
                </a:rPr>
                <a:t>Participants of the VHEE’25 workshop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005D873-F87F-5849-328A-229E299EF523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724561" y="4785723"/>
            <a:ext cx="3166245" cy="946038"/>
            <a:chOff x="358190" y="1069193"/>
            <a:chExt cx="3166245" cy="94603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2FA10DB-B403-26F8-EC53-1B9AEA5C06F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58190" y="1069193"/>
              <a:ext cx="3166245" cy="946038"/>
            </a:xfrm>
            <a:prstGeom prst="rect">
              <a:avLst/>
            </a:prstGeom>
            <a:solidFill>
              <a:srgbClr val="FEF8F5"/>
            </a:solidFill>
            <a:ln w="25400">
              <a:solidFill>
                <a:srgbClr val="E9713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4268C5C-E2B7-5404-FD53-C1135D46906F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06591" y="1149797"/>
              <a:ext cx="2869443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dirty="0">
                  <a:latin typeface="Arial Nova Light" panose="020B0304020202020204" pitchFamily="34" charset="0"/>
                </a:rPr>
                <a:t>See Roger Jones’ talk about </a:t>
              </a:r>
              <a:r>
                <a:rPr lang="en-GB" sz="1500" b="1" dirty="0">
                  <a:solidFill>
                    <a:schemeClr val="accent2"/>
                  </a:solidFill>
                  <a:latin typeface="+mj-lt"/>
                </a:rPr>
                <a:t>VHEE radiotherapy</a:t>
              </a:r>
              <a:br>
                <a:rPr lang="en-GB" sz="1500" dirty="0">
                  <a:latin typeface="Arial Nova Light" panose="020B0304020202020204" pitchFamily="34" charset="0"/>
                </a:rPr>
              </a:br>
              <a:r>
                <a:rPr lang="en-GB" sz="1500" dirty="0">
                  <a:latin typeface="Arial Nova Light" panose="020B0304020202020204" pitchFamily="34" charset="0"/>
                </a:rPr>
                <a:t>after the coffee break</a:t>
              </a:r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45B48DC8-1933-7C0A-F721-EBB9E332267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1149607"/>
            <a:ext cx="4090988" cy="2104586"/>
          </a:xfrm>
          <a:prstGeom prst="rect">
            <a:avLst/>
          </a:prstGeom>
          <a:ln w="635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32BE38F-F69C-4A63-CAAA-7248ABD38A9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729" t="-4122"/>
          <a:stretch>
            <a:fillRect/>
          </a:stretch>
        </p:blipFill>
        <p:spPr>
          <a:xfrm>
            <a:off x="8905875" y="2263272"/>
            <a:ext cx="3122585" cy="149037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BE1B7D7-9A82-3E1B-C1D4-19EEE98BF9BF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0190163" y="1059076"/>
            <a:ext cx="18494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Left: </a:t>
            </a:r>
            <a:r>
              <a:rPr lang="en-GB" sz="1200" dirty="0">
                <a:latin typeface="Arial Nova Light" panose="020B0304020202020204" pitchFamily="34" charset="0"/>
              </a:rPr>
              <a:t>Visualisation of Monte Carlo dose rate calculations with the</a:t>
            </a:r>
            <a:br>
              <a:rPr lang="en-GB" sz="1200" dirty="0">
                <a:latin typeface="Arial Nova Light" panose="020B0304020202020204" pitchFamily="34" charset="0"/>
              </a:rPr>
            </a:br>
            <a:r>
              <a:rPr lang="en-GB" sz="1200" dirty="0">
                <a:latin typeface="Arial Nova Light" panose="020B0304020202020204" pitchFamily="34" charset="0"/>
              </a:rPr>
              <a:t>250 MeV CLARA beam</a:t>
            </a:r>
          </a:p>
        </p:txBody>
      </p:sp>
    </p:spTree>
    <p:extLst>
      <p:ext uri="{BB962C8B-B14F-4D97-AF65-F5344CB8AC3E}">
        <p14:creationId xmlns:p14="http://schemas.microsoft.com/office/powerpoint/2010/main" val="5150279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A612E6-CFD7-FF68-2CB6-5F12BBED4F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939B720B-5E48-F73A-1190-EAB16EEA39A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VHEE Scatterers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D0BC122F-AE78-1B0C-FC9E-5D7E6C12076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10946920" y="6492873"/>
            <a:ext cx="1087175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Slide </a:t>
            </a:r>
            <a:fld id="{6D8F85B6-7B2C-4044-9909-7ACF9755F780}" type="slidenum">
              <a:rPr kumimoji="0" lang="en-GB" sz="11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GB" sz="11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764EE5E-EA84-4C7D-C01F-8D7E5935985A}"/>
              </a:ext>
            </a:extLst>
          </p:cNvPr>
          <p:cNvGrpSpPr>
            <a:grpSpLocks noGrp="1" noUngrp="1" noRot="1" noChangeAspect="1" noMove="1" noResize="1"/>
          </p:cNvGrpSpPr>
          <p:nvPr/>
        </p:nvGrpSpPr>
        <p:grpSpPr>
          <a:xfrm>
            <a:off x="155571" y="5524123"/>
            <a:ext cx="1619999" cy="770104"/>
            <a:chOff x="9828312" y="5266068"/>
            <a:chExt cx="2271902" cy="108000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6EFF91B-BC7D-677F-B3CF-5378AD45BCFD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1021405" y="5266068"/>
              <a:ext cx="1078809" cy="108000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22CD080-BC21-3FFF-67AE-F1E0B8517758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28312" y="5266068"/>
              <a:ext cx="1080000" cy="1080000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EE72CE93-00D9-7B38-D107-68FF504BA8C5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25376" y="944651"/>
            <a:ext cx="6082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Lead Investigator: M. Dosanjh (Oxford University and CERN)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30F5A63-5024-D3DC-6521-B0BA9DF0ED25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6095999" y="505871"/>
            <a:ext cx="297875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C. Robertson </a:t>
            </a:r>
            <a:r>
              <a:rPr lang="en-GB" sz="11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et al.</a:t>
            </a:r>
            <a:b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</a:b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NIM A </a:t>
            </a:r>
            <a:r>
              <a:rPr lang="en-GB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1082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, 170943 (2026)</a:t>
            </a:r>
          </a:p>
        </p:txBody>
      </p:sp>
      <p:sp>
        <p:nvSpPr>
          <p:cNvPr id="23" name="Text Placeholder 8">
            <a:extLst>
              <a:ext uri="{FF2B5EF4-FFF2-40B4-BE49-F238E27FC236}">
                <a16:creationId xmlns:a16="http://schemas.microsoft.com/office/drawing/2014/main" id="{ECFE6472-F269-429C-77D4-8EE597B110A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/>
          </p:nvPr>
        </p:nvSpPr>
        <p:spPr>
          <a:xfrm>
            <a:off x="524251" y="1603556"/>
            <a:ext cx="5571749" cy="3289488"/>
          </a:xfrm>
        </p:spPr>
        <p:txBody>
          <a:bodyPr>
            <a:noAutofit/>
          </a:bodyPr>
          <a:lstStyle/>
          <a:p>
            <a:r>
              <a:rPr lang="en-GB" sz="1500" dirty="0">
                <a:latin typeface="Arial Nova Light" panose="020B0304020202020204" pitchFamily="34" charset="0"/>
              </a:rPr>
              <a:t>The first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in-air experiment</a:t>
            </a:r>
            <a:r>
              <a:rPr lang="en-GB" sz="1500" dirty="0">
                <a:latin typeface="Arial Nova Light" panose="020B0304020202020204" pitchFamily="34" charset="0"/>
              </a:rPr>
              <a:t> carried out in either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of the FEBE experimental chambers</a:t>
            </a: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Aimed to generate large (~1 cm),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uniform beam profiles</a:t>
            </a:r>
            <a:br>
              <a:rPr lang="en-GB" sz="1500" b="1" dirty="0">
                <a:solidFill>
                  <a:srgbClr val="1E5DF8"/>
                </a:solidFill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suitable for Very High Energy Electron (VHEE) radiotherapy</a:t>
            </a: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Successfully produced uniform beams at energies up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to 250 MeV, using various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scatterer configurations</a:t>
            </a:r>
            <a:endParaRPr lang="en-GB" sz="1500" dirty="0">
              <a:latin typeface="Arial Nova Light" panose="020B0304020202020204" pitchFamily="34" charset="0"/>
            </a:endParaRP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Builds on previous work with 200 MeV beam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at CLEAR (CERN)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748094-0DD0-5B75-5EE7-39C6CCFABF1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34888" y="1113928"/>
            <a:ext cx="4301537" cy="2377769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91AA550-F82C-B4A7-B69C-A06BA54740F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9622" y="3741498"/>
            <a:ext cx="3068959" cy="2808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5FE2889-A01D-4EC4-F412-F1D1705E69F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0209" y="3741498"/>
            <a:ext cx="3247699" cy="28080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3582411-FF65-26CC-313F-8C1BD25FC4EA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973554" y="5232565"/>
            <a:ext cx="27874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/>
              <a:t>Top Right: </a:t>
            </a:r>
            <a:r>
              <a:rPr lang="en-GB" sz="1200">
                <a:latin typeface="Arial Nova Light" panose="020B0304020202020204" pitchFamily="34" charset="0"/>
              </a:rPr>
              <a:t>Photo of the experimental setup inside the second FEBE chamber</a:t>
            </a:r>
            <a:br>
              <a:rPr lang="en-GB" sz="1200">
                <a:latin typeface="Arial Nova Light" panose="020B0304020202020204" pitchFamily="34" charset="0"/>
              </a:rPr>
            </a:br>
            <a:endParaRPr lang="en-GB" sz="1200">
              <a:latin typeface="Arial Nova Light" panose="020B0304020202020204" pitchFamily="34" charset="0"/>
            </a:endParaRPr>
          </a:p>
          <a:p>
            <a:pPr algn="r"/>
            <a:r>
              <a:rPr lang="en-GB" sz="1200" b="1"/>
              <a:t>Bottom Right: </a:t>
            </a:r>
            <a:r>
              <a:rPr lang="en-GB" sz="1200">
                <a:latin typeface="Arial Nova Light" panose="020B0304020202020204" pitchFamily="34" charset="0"/>
              </a:rPr>
              <a:t>Analysis of RCF films</a:t>
            </a:r>
            <a:br>
              <a:rPr lang="en-GB" sz="1200">
                <a:latin typeface="Arial Nova Light" panose="020B0304020202020204" pitchFamily="34" charset="0"/>
              </a:rPr>
            </a:br>
            <a:r>
              <a:rPr lang="en-GB" sz="1200">
                <a:latin typeface="Arial Nova Light" panose="020B0304020202020204" pitchFamily="34" charset="0"/>
              </a:rPr>
              <a:t>showing uniform electron beam profiles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91E4AF1-15FA-943C-4101-E68C35F6CD2B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6800400" y="1941835"/>
            <a:ext cx="2924630" cy="1506579"/>
            <a:chOff x="7692704" y="692099"/>
            <a:chExt cx="2899805" cy="1260055"/>
          </a:xfrm>
        </p:grpSpPr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96546088-525E-80CD-ADDD-A6CDD4D33F82}"/>
                </a:ext>
              </a:extLst>
            </p:cNvPr>
            <p:cNvCxnSpPr>
              <a:cxnSpLocks noGrp="1" noRot="1" noMove="1" noResize="1" noEditPoints="1" noAdjustHandles="1" noChangeArrowheads="1" noChangeShapeType="1"/>
              <a:stCxn id="13" idx="3"/>
            </p:cNvCxnSpPr>
            <p:nvPr/>
          </p:nvCxnSpPr>
          <p:spPr>
            <a:xfrm flipV="1">
              <a:off x="8452753" y="692099"/>
              <a:ext cx="2139756" cy="109273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none" w="sm" len="med"/>
            </a:ln>
            <a:effectLst>
              <a:outerShdw dist="12700" dir="1800000" algn="tl" rotWithShape="0">
                <a:schemeClr val="bg1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87F6BB8-EA95-EEC4-1FFA-AAD998356574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692704" y="1617515"/>
              <a:ext cx="760050" cy="3346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000" dirty="0">
                  <a:latin typeface="+mj-lt"/>
                </a:rPr>
                <a:t>Conical</a:t>
              </a:r>
              <a:br>
                <a:rPr lang="en-GB" sz="1000" dirty="0">
                  <a:latin typeface="+mj-lt"/>
                </a:rPr>
              </a:br>
              <a:r>
                <a:rPr lang="en-GB" sz="1000" dirty="0">
                  <a:latin typeface="+mj-lt"/>
                </a:rPr>
                <a:t>Scatterers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AB02ABE-318A-C543-9007-BAC19A476486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6770789" y="1708095"/>
            <a:ext cx="2573239" cy="1145597"/>
            <a:chOff x="7648110" y="906057"/>
            <a:chExt cx="2551397" cy="958141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4F4FB216-FF96-F5BA-9C12-1557A60F9BA5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V="1">
              <a:off x="8452754" y="906057"/>
              <a:ext cx="1746753" cy="84322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none" w="sm" len="med"/>
            </a:ln>
            <a:effectLst>
              <a:outerShdw dist="12700" dir="1800000" algn="tl" rotWithShape="0">
                <a:schemeClr val="bg1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6EBB01E-E264-85F5-DE14-F8E38757C83B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648110" y="1645396"/>
              <a:ext cx="814090" cy="2188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050" dirty="0">
                  <a:latin typeface="+mj-lt"/>
                </a:rPr>
                <a:t>Collimator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1C1A334-94FA-1AAA-5846-7BC7C2CFE1BB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6833387" y="1657361"/>
            <a:ext cx="1428378" cy="614555"/>
            <a:chOff x="7710187" y="1424069"/>
            <a:chExt cx="1416255" cy="513991"/>
          </a:xfrm>
        </p:grpSpPr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9052FA91-F128-E3C9-7451-F337F61AAEBF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V="1">
              <a:off x="8452754" y="1424069"/>
              <a:ext cx="673688" cy="32521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none" w="sm" len="med"/>
            </a:ln>
            <a:effectLst>
              <a:outerShdw dist="12700" dir="1800000" algn="tl" rotWithShape="0">
                <a:schemeClr val="bg1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EAF668F-2B25-1ADE-6E3C-C4320CB0C161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710187" y="1577680"/>
              <a:ext cx="742567" cy="3603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050" dirty="0">
                  <a:latin typeface="+mj-lt"/>
                </a:rPr>
                <a:t>Water</a:t>
              </a:r>
              <a:br>
                <a:rPr lang="en-GB" sz="1050" dirty="0">
                  <a:latin typeface="+mj-lt"/>
                </a:rPr>
              </a:br>
              <a:r>
                <a:rPr lang="en-GB" sz="1050" dirty="0">
                  <a:latin typeface="+mj-lt"/>
                </a:rPr>
                <a:t>Phantom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AA3B4F5-2418-4D5B-4F74-A05B2B6D0033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0862005" y="1638691"/>
            <a:ext cx="1108174" cy="400110"/>
            <a:chOff x="10870631" y="1673195"/>
            <a:chExt cx="1108174" cy="400110"/>
          </a:xfrm>
        </p:grpSpPr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4D098326-974C-D4F1-B46C-17A8CC6AC171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H="1" flipV="1">
              <a:off x="10870631" y="1783878"/>
              <a:ext cx="375219" cy="89372"/>
            </a:xfrm>
            <a:prstGeom prst="straightConnector1">
              <a:avLst/>
            </a:prstGeom>
            <a:ln w="60325"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3A5A4C2-3A4B-98C5-E0F1-BD009E83AF39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239500" y="1673195"/>
              <a:ext cx="73930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>
                  <a:solidFill>
                    <a:srgbClr val="C00000"/>
                  </a:solidFill>
                </a:rPr>
                <a:t>Beam</a:t>
              </a:r>
              <a:br>
                <a:rPr lang="en-GB" sz="1000" b="1" dirty="0">
                  <a:solidFill>
                    <a:srgbClr val="C00000"/>
                  </a:solidFill>
                </a:rPr>
              </a:br>
              <a:r>
                <a:rPr lang="en-GB" sz="1000" b="1" dirty="0">
                  <a:solidFill>
                    <a:srgbClr val="C00000"/>
                  </a:solidFill>
                </a:rPr>
                <a:t>Direction</a:t>
              </a:r>
            </a:p>
          </p:txBody>
        </p:sp>
      </p:grpSp>
      <p:sp>
        <p:nvSpPr>
          <p:cNvPr id="15" name="Date Placeholder 5">
            <a:extLst>
              <a:ext uri="{FF2B5EF4-FFF2-40B4-BE49-F238E27FC236}">
                <a16:creationId xmlns:a16="http://schemas.microsoft.com/office/drawing/2014/main" id="{019A5AAF-153C-8E98-DE51-608C1DCEBB6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54388" y="6492875"/>
            <a:ext cx="615663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 Johnson |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CLARA Commissioning and First User Experiments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| IOP PAB, </a:t>
            </a:r>
            <a:r>
              <a:rPr lang="en-GB" sz="1100" dirty="0"/>
              <a:t>1</a:t>
            </a:r>
            <a:r>
              <a:rPr lang="en-GB" sz="1100" baseline="30000" dirty="0"/>
              <a:t>st</a:t>
            </a:r>
            <a:r>
              <a:rPr lang="en-GB" sz="1100" dirty="0"/>
              <a:t>  July 2026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51585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5BF3DB-5B01-62AF-908E-35EDA39F3E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46B9269-8576-116D-DBB1-660B64032A2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VHEE Cell Irradiation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DB0A6FC1-7CA0-91A6-426B-A26BF836EAD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10946920" y="6492873"/>
            <a:ext cx="1087175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Slide </a:t>
            </a:r>
            <a:fld id="{6D8F85B6-7B2C-4044-9909-7ACF9755F780}" type="slidenum">
              <a:rPr kumimoji="0" lang="en-GB" sz="11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GB" sz="11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AD722E-B233-33FC-0F11-361D7CBB3EF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575" y="5649585"/>
            <a:ext cx="1620000" cy="68512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3D4B9F2-6872-69A3-F844-42085AEC48A1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25376" y="944651"/>
            <a:ext cx="54793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Lead Investigator: R.M. Jones (Manchester University)</a:t>
            </a:r>
          </a:p>
        </p:txBody>
      </p:sp>
      <p:sp>
        <p:nvSpPr>
          <p:cNvPr id="22" name="Text Placeholder 8">
            <a:extLst>
              <a:ext uri="{FF2B5EF4-FFF2-40B4-BE49-F238E27FC236}">
                <a16:creationId xmlns:a16="http://schemas.microsoft.com/office/drawing/2014/main" id="{5117E60D-9896-9AD4-C7E4-77E6127E49C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97451" y="1632914"/>
            <a:ext cx="5738263" cy="32175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dirty="0">
                <a:latin typeface="Arial Nova Light" panose="020B0304020202020204" pitchFamily="34" charset="0"/>
              </a:rPr>
              <a:t>Dosimetry studies to establish the electron beam parameters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required to achieve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FLASH dose rates</a:t>
            </a:r>
            <a:r>
              <a:rPr lang="en-GB" sz="1500" dirty="0">
                <a:latin typeface="Arial Nova Light" panose="020B0304020202020204" pitchFamily="34" charset="0"/>
              </a:rPr>
              <a:t> (&gt; 100 Gy/s) at CLARA</a:t>
            </a:r>
            <a:br>
              <a:rPr lang="en-GB" sz="1500" dirty="0">
                <a:latin typeface="Arial Nova Light" panose="020B0304020202020204" pitchFamily="34" charset="0"/>
              </a:rPr>
            </a:br>
            <a:br>
              <a:rPr lang="en-GB" dirty="0">
                <a:latin typeface="Arial Nova Light" panose="020B0304020202020204" pitchFamily="34" charset="0"/>
              </a:rPr>
            </a:br>
            <a:br>
              <a:rPr lang="en-GB" dirty="0">
                <a:latin typeface="Arial Nova Light" panose="020B0304020202020204" pitchFamily="34" charset="0"/>
              </a:rPr>
            </a:br>
            <a:br>
              <a:rPr lang="en-GB" dirty="0">
                <a:latin typeface="Arial Nova Light" panose="020B0304020202020204" pitchFamily="34" charset="0"/>
              </a:rPr>
            </a:br>
            <a:br>
              <a:rPr lang="en-GB" dirty="0">
                <a:latin typeface="Arial Nova Light" panose="020B0304020202020204" pitchFamily="34" charset="0"/>
              </a:rPr>
            </a:br>
            <a:br>
              <a:rPr lang="en-GB" dirty="0">
                <a:latin typeface="Arial Nova Light" panose="020B0304020202020204" pitchFamily="34" charset="0"/>
              </a:rPr>
            </a:br>
            <a:endParaRPr lang="en-GB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Experiment will study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cell survival</a:t>
            </a:r>
            <a:r>
              <a:rPr lang="en-GB" sz="1500" dirty="0">
                <a:latin typeface="Arial Nova Light" panose="020B0304020202020204" pitchFamily="34" charset="0"/>
              </a:rPr>
              <a:t> and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DNA damage</a:t>
            </a:r>
            <a:r>
              <a:rPr lang="en-GB" sz="1500" dirty="0">
                <a:latin typeface="Arial Nova Light" panose="020B0304020202020204" pitchFamily="34" charset="0"/>
              </a:rPr>
              <a:t> after VHEE irradiation at conventional and FLASH dose rates</a:t>
            </a: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Builds on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previous studies</a:t>
            </a:r>
            <a:r>
              <a:rPr lang="en-GB" sz="1500" dirty="0">
                <a:latin typeface="Arial Nova Light" panose="020B0304020202020204" pitchFamily="34" charset="0"/>
              </a:rPr>
              <a:t> at CLARA,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ARES (DESY) and CLEAR (CERN)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539D5E-5ABE-134E-BC30-96674B2EAE6E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579739" y="337613"/>
            <a:ext cx="349332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K.L. Small </a:t>
            </a:r>
            <a:r>
              <a:rPr lang="en-GB" sz="11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et al.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, Sci. Rep </a:t>
            </a:r>
            <a:r>
              <a:rPr lang="en-GB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11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, 3341 (2021)</a:t>
            </a:r>
          </a:p>
          <a:p>
            <a:pPr algn="r"/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D. Angal-Kalinin </a:t>
            </a:r>
            <a:r>
              <a:rPr lang="en-GB" sz="11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et al.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, Front. Phys. </a:t>
            </a:r>
            <a:r>
              <a:rPr lang="en-GB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12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 1496850 (2024)</a:t>
            </a:r>
            <a:b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</a:b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K. Small </a:t>
            </a:r>
            <a:r>
              <a:rPr lang="en-GB" sz="11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et al.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, NIM B </a:t>
            </a:r>
            <a:r>
              <a:rPr lang="en-GB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565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, 165752 (2025)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88EDA393-3149-A4DF-8458-3771116D244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880677" y="5650147"/>
            <a:ext cx="1375600" cy="684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8FDA291-3A8B-6C63-4380-B3DFE9BE043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94095" y="1316498"/>
            <a:ext cx="4140000" cy="2291433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589931A-3F53-6633-ED16-A4D7F4CE5227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9623294" y="3746696"/>
            <a:ext cx="24544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Above: </a:t>
            </a:r>
            <a:r>
              <a:rPr lang="en-GB" sz="1200" dirty="0">
                <a:latin typeface="Arial Nova Light" panose="020B0304020202020204" pitchFamily="34" charset="0"/>
              </a:rPr>
              <a:t>Photo of the experimental setup inside the FEBE chamber</a:t>
            </a:r>
            <a:br>
              <a:rPr lang="en-GB" sz="1200" dirty="0">
                <a:latin typeface="Arial Nova Light" panose="020B0304020202020204" pitchFamily="34" charset="0"/>
              </a:rPr>
            </a:br>
            <a:endParaRPr lang="en-GB" sz="1200" dirty="0">
              <a:latin typeface="Arial Nova Light" panose="020B0304020202020204" pitchFamily="34" charset="0"/>
            </a:endParaRPr>
          </a:p>
          <a:p>
            <a:r>
              <a:rPr lang="en-GB" sz="1200" b="1" dirty="0"/>
              <a:t>Left: </a:t>
            </a:r>
            <a:r>
              <a:rPr lang="en-GB" sz="1200" dirty="0">
                <a:latin typeface="Arial Nova Light" panose="020B0304020202020204" pitchFamily="34" charset="0"/>
              </a:rPr>
              <a:t>Video showing delivery of the</a:t>
            </a:r>
            <a:br>
              <a:rPr lang="en-GB" sz="1200" dirty="0">
                <a:latin typeface="Arial Nova Light" panose="020B0304020202020204" pitchFamily="34" charset="0"/>
              </a:rPr>
            </a:br>
            <a:r>
              <a:rPr lang="en-GB" sz="1200" dirty="0">
                <a:latin typeface="Arial Nova Light" panose="020B0304020202020204" pitchFamily="34" charset="0"/>
              </a:rPr>
              <a:t>CLARA electron beam to samples</a:t>
            </a:r>
            <a:br>
              <a:rPr lang="en-GB" sz="1200" dirty="0">
                <a:latin typeface="Arial Nova Light" panose="020B0304020202020204" pitchFamily="34" charset="0"/>
              </a:rPr>
            </a:br>
            <a:r>
              <a:rPr lang="en-GB" sz="1200" dirty="0">
                <a:latin typeface="Arial Nova Light" panose="020B0304020202020204" pitchFamily="34" charset="0"/>
              </a:rPr>
              <a:t>held in a 96-well cell plate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85F8921-4F8D-BC1A-78F5-D42D0C866A46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08317" y="2403319"/>
            <a:ext cx="5580063" cy="747990"/>
            <a:chOff x="515937" y="2331721"/>
            <a:chExt cx="5580063" cy="74799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C595113-13F7-29DF-A2E3-D2647F08AF8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15937" y="2331721"/>
              <a:ext cx="5580063" cy="747990"/>
            </a:xfrm>
            <a:prstGeom prst="rect">
              <a:avLst/>
            </a:prstGeom>
            <a:solidFill>
              <a:schemeClr val="accent2">
                <a:alpha val="3000"/>
              </a:schemeClr>
            </a:solidFill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4B84984-BC31-9763-4FE3-47C603192013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30342" y="2428717"/>
              <a:ext cx="5351252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500" b="1" dirty="0">
                  <a:solidFill>
                    <a:schemeClr val="accent2"/>
                  </a:solidFill>
                  <a:latin typeface="+mj-lt"/>
                </a:rPr>
                <a:t>European first: </a:t>
              </a:r>
              <a:r>
                <a:rPr lang="en-GB" sz="1500" dirty="0">
                  <a:latin typeface="Arial Nova Light" panose="020B0304020202020204" pitchFamily="34" charset="0"/>
                </a:rPr>
                <a:t>VHEE FLASH irradiation of</a:t>
              </a:r>
              <a:r>
                <a:rPr lang="en-GB" sz="1500" b="1" dirty="0">
                  <a:solidFill>
                    <a:srgbClr val="1E5DF8"/>
                  </a:solidFill>
                  <a:latin typeface="Arial Nova Light" panose="020B0304020202020204" pitchFamily="34" charset="0"/>
                </a:rPr>
                <a:t> </a:t>
              </a:r>
              <a:r>
                <a:rPr lang="en-GB" sz="1500" b="1" dirty="0">
                  <a:solidFill>
                    <a:schemeClr val="accent2"/>
                  </a:solidFill>
                  <a:latin typeface="+mj-lt"/>
                </a:rPr>
                <a:t>cancer cells</a:t>
              </a:r>
              <a:br>
                <a:rPr lang="en-GB" sz="1500" b="1" dirty="0">
                  <a:solidFill>
                    <a:srgbClr val="1E5DF8"/>
                  </a:solidFill>
                  <a:latin typeface="Arial Nova Light" panose="020B0304020202020204" pitchFamily="34" charset="0"/>
                </a:rPr>
              </a:br>
              <a:r>
                <a:rPr lang="en-GB" sz="1500" dirty="0">
                  <a:latin typeface="Arial Nova Light" panose="020B0304020202020204" pitchFamily="34" charset="0"/>
                </a:rPr>
                <a:t>(A549 lung adenocarcinoma)</a:t>
              </a:r>
              <a:r>
                <a:rPr lang="en-GB" sz="1500" b="1" dirty="0">
                  <a:solidFill>
                    <a:srgbClr val="1E5DF8"/>
                  </a:solidFill>
                  <a:latin typeface="Arial Nova Light" panose="020B0304020202020204" pitchFamily="34" charset="0"/>
                </a:rPr>
                <a:t> </a:t>
              </a:r>
              <a:r>
                <a:rPr lang="en-GB" sz="1500" dirty="0">
                  <a:latin typeface="Arial Nova Light" panose="020B0304020202020204" pitchFamily="34" charset="0"/>
                </a:rPr>
                <a:t>with the 250 MeV electron beam</a:t>
              </a:r>
            </a:p>
          </p:txBody>
        </p:sp>
      </p:grpSp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526A2C93-C228-1054-85E9-86D82C7D6C1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54388" y="6492875"/>
            <a:ext cx="615663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 Johnson |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CLARA Commissioning and First User Experiments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| IOP PAB, </a:t>
            </a:r>
            <a:r>
              <a:rPr lang="en-GB" sz="1100" dirty="0"/>
              <a:t>1</a:t>
            </a:r>
            <a:r>
              <a:rPr lang="en-GB" sz="1100" baseline="30000" dirty="0"/>
              <a:t>st</a:t>
            </a:r>
            <a:r>
              <a:rPr lang="en-GB" sz="1100" dirty="0"/>
              <a:t>  July 2026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" name="VHEE-well-plate-irradiation-video">
            <a:hlinkClick r:id="" action="ppaction://media"/>
            <a:extLst>
              <a:ext uri="{FF2B5EF4-FFF2-40B4-BE49-F238E27FC236}">
                <a16:creationId xmlns:a16="http://schemas.microsoft.com/office/drawing/2014/main" id="{0BB18235-9498-E4D6-4EDA-5280E0C9A0A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rcRect l="3848" r="20857"/>
          <a:stretch>
            <a:fillRect/>
          </a:stretch>
        </p:blipFill>
        <p:spPr>
          <a:xfrm>
            <a:off x="6235202" y="3425690"/>
            <a:ext cx="3335441" cy="2763479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1055ED57-D5AB-03AA-0D53-4FBF4E091F12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6559414" y="2807203"/>
            <a:ext cx="865123" cy="1056972"/>
            <a:chOff x="6551794" y="2807203"/>
            <a:chExt cx="865123" cy="1056972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E3B824C-C0E8-6350-A6C6-DAAC8CF11B31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H="1" flipV="1">
              <a:off x="6949316" y="3212595"/>
              <a:ext cx="467601" cy="651580"/>
            </a:xfrm>
            <a:prstGeom prst="line">
              <a:avLst/>
            </a:prstGeom>
            <a:ln w="25400">
              <a:solidFill>
                <a:schemeClr val="tx1"/>
              </a:solidFill>
              <a:head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82B7BB9-6E60-3F0E-4204-088D629C8ECE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6551794" y="2807203"/>
              <a:ext cx="795043" cy="4344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latin typeface="Arial Nova Light" panose="020B0304020202020204" pitchFamily="34" charset="0"/>
                </a:rPr>
                <a:t>96-Well</a:t>
              </a:r>
              <a:br>
                <a:rPr lang="en-GB" sz="1200" dirty="0">
                  <a:latin typeface="Arial Nova Light" panose="020B0304020202020204" pitchFamily="34" charset="0"/>
                </a:rPr>
              </a:br>
              <a:r>
                <a:rPr lang="en-GB" sz="1200" dirty="0">
                  <a:latin typeface="Arial Nova Light" panose="020B0304020202020204" pitchFamily="34" charset="0"/>
                </a:rPr>
                <a:t>Cell Plate 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02E58D0-2958-1551-0615-8C161C336C70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8069349" y="4628036"/>
            <a:ext cx="1504721" cy="1116311"/>
            <a:chOff x="10080846" y="4702160"/>
            <a:chExt cx="1598862" cy="1186150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8BF3736-543B-3B4D-240B-58F011998F9B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10080846" y="4702160"/>
              <a:ext cx="260455" cy="260455"/>
              <a:chOff x="7921509" y="2305713"/>
              <a:chExt cx="260455" cy="260455"/>
            </a:xfrm>
          </p:grpSpPr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381E0D36-FE31-D1E0-BFF8-854468424D62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8051737" y="2305713"/>
                <a:ext cx="0" cy="260455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39563CD7-472D-1102-23F8-6AC48EA902FE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 rot="16200000">
                <a:off x="8051737" y="2305713"/>
                <a:ext cx="0" cy="260455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1B05C39-1A56-8DCB-26F9-02FF74F0D5F2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H="1" flipV="1">
              <a:off x="10394950" y="4995519"/>
              <a:ext cx="747504" cy="571479"/>
            </a:xfrm>
            <a:prstGeom prst="line">
              <a:avLst/>
            </a:prstGeom>
            <a:ln w="25400">
              <a:solidFill>
                <a:schemeClr val="tx1"/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27DA208-F1BA-BC73-67B8-F226BBCC9AEB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108718" y="5426645"/>
              <a:ext cx="5709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latin typeface="Arial Nova Light" panose="020B0304020202020204" pitchFamily="34" charset="0"/>
                </a:rPr>
                <a:t>Beam</a:t>
              </a:r>
              <a:br>
                <a:rPr lang="en-GB" sz="1200" dirty="0">
                  <a:latin typeface="Arial Nova Light" panose="020B0304020202020204" pitchFamily="34" charset="0"/>
                </a:rPr>
              </a:br>
              <a:r>
                <a:rPr lang="en-GB" sz="1200" dirty="0">
                  <a:latin typeface="Arial Nova Light" panose="020B0304020202020204" pitchFamily="34" charset="0"/>
                </a:rPr>
                <a:t>Axis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3E13777-075B-41FE-3C39-3D25826E2677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6426667" y="5708499"/>
            <a:ext cx="626786" cy="366235"/>
            <a:chOff x="8335390" y="5850224"/>
            <a:chExt cx="666000" cy="389148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56DDA527-42AA-4119-1D53-52052B2065C3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8335390" y="6058217"/>
              <a:ext cx="666000" cy="181155"/>
              <a:chOff x="6875253" y="2548656"/>
              <a:chExt cx="900112" cy="181155"/>
            </a:xfrm>
          </p:grpSpPr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D9E2FEE1-9E53-F3FA-B015-9B3DE0223F58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6875253" y="2639233"/>
                <a:ext cx="897147" cy="0"/>
              </a:xfrm>
              <a:prstGeom prst="straightConnector1">
                <a:avLst/>
              </a:prstGeom>
              <a:ln w="19050">
                <a:solidFill>
                  <a:schemeClr val="bg1"/>
                </a:solidFill>
                <a:headEnd type="triangle" w="med" len="lg"/>
                <a:tailEnd type="triangle" w="med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3499B432-8981-BEA2-D5ED-13A726718508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6875253" y="2548656"/>
                <a:ext cx="0" cy="181155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876DF299-55D4-0CAE-BC06-F253E48885A1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7775365" y="2548656"/>
                <a:ext cx="0" cy="181155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6B5F55C-4733-AD65-B577-B4E79FEC0291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352882" y="5850224"/>
              <a:ext cx="64152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200">
                  <a:solidFill>
                    <a:schemeClr val="bg1"/>
                  </a:solidFill>
                  <a:latin typeface="Arial Nova Light" panose="020B0304020202020204" pitchFamily="34" charset="0"/>
                </a:rPr>
                <a:t>10 mm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F28121F4-46B3-4AD5-CDA3-B7B885A6EB4D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9502141" y="5775533"/>
            <a:ext cx="2539372" cy="705533"/>
            <a:chOff x="718333" y="1069193"/>
            <a:chExt cx="2539372" cy="705533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4D2575F-1925-2F82-BADA-F6DB05D8FFA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18333" y="1069193"/>
              <a:ext cx="2539372" cy="705533"/>
            </a:xfrm>
            <a:prstGeom prst="rect">
              <a:avLst/>
            </a:prstGeom>
            <a:solidFill>
              <a:srgbClr val="FEF8F5"/>
            </a:solidFill>
            <a:ln w="25400">
              <a:solidFill>
                <a:srgbClr val="E9713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97A36CE-4F41-8632-942B-9DD73A1431D5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18333" y="1149797"/>
              <a:ext cx="253937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dirty="0">
                  <a:latin typeface="Arial Nova Light" panose="020B0304020202020204" pitchFamily="34" charset="0"/>
                </a:rPr>
                <a:t>See talk by </a:t>
              </a:r>
              <a:r>
                <a:rPr lang="en-GB" sz="1500" b="1" dirty="0">
                  <a:solidFill>
                    <a:schemeClr val="accent2"/>
                  </a:solidFill>
                  <a:latin typeface="+mj-lt"/>
                </a:rPr>
                <a:t>Kristina Small</a:t>
              </a:r>
              <a:br>
                <a:rPr lang="en-GB" sz="1500" dirty="0">
                  <a:latin typeface="Arial Nova Light" panose="020B0304020202020204" pitchFamily="34" charset="0"/>
                </a:rPr>
              </a:br>
              <a:r>
                <a:rPr lang="en-GB" sz="1500" dirty="0">
                  <a:latin typeface="Arial Nova Light" panose="020B0304020202020204" pitchFamily="34" charset="0"/>
                </a:rPr>
                <a:t>at 11:20 today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14918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5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F9E955-EB74-917E-F1E2-992B21A901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9D550D9-4EFE-5AFA-20D6-F88DDB968D0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9270" y="3147916"/>
            <a:ext cx="3319067" cy="2544026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F20901B5-04A6-9A1E-AC79-9EBC78B4E5C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524252" y="365125"/>
            <a:ext cx="6838574" cy="574675"/>
          </a:xfrm>
        </p:spPr>
        <p:txBody>
          <a:bodyPr/>
          <a:lstStyle/>
          <a:p>
            <a:r>
              <a:rPr lang="en-GB" dirty="0"/>
              <a:t>Plasma Acceleration - Goals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304DF962-C347-A6C3-7891-4F4B4E125BB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10946920" y="6492873"/>
            <a:ext cx="1087175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Slide </a:t>
            </a:r>
            <a:fld id="{6D8F85B6-7B2C-4044-9909-7ACF9755F780}" type="slidenum">
              <a:rPr kumimoji="0" lang="en-GB" sz="11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GB" sz="11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033595A-18CF-D124-182F-77267810F7B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25376" y="944651"/>
            <a:ext cx="48526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Lead Investigator: R. D’Arcy (Oxford University)</a:t>
            </a:r>
          </a:p>
        </p:txBody>
      </p:sp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15D902B0-6A53-D0C0-C987-F72ED0310E2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/>
          </p:nvPr>
        </p:nvSpPr>
        <p:spPr>
          <a:xfrm>
            <a:off x="524251" y="1566401"/>
            <a:ext cx="7429123" cy="3949665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1500" dirty="0">
                <a:latin typeface="Arial Nova Light"/>
                <a:cs typeface="Arial"/>
              </a:rPr>
              <a:t> The HALHF Collaboration plan to explore concepts for </a:t>
            </a:r>
            <a:r>
              <a:rPr lang="en-GB" sz="1500" b="1" dirty="0">
                <a:solidFill>
                  <a:srgbClr val="1E5DF8"/>
                </a:solidFill>
                <a:cs typeface="Arial"/>
              </a:rPr>
              <a:t>novel accelerator</a:t>
            </a:r>
            <a:br>
              <a:rPr lang="en-GB" sz="1500" b="1" dirty="0">
                <a:solidFill>
                  <a:srgbClr val="1E5DF8"/>
                </a:solidFill>
                <a:latin typeface="Arial Nova Light"/>
                <a:cs typeface="Arial"/>
              </a:rPr>
            </a:br>
            <a:r>
              <a:rPr lang="en-GB" sz="1500" b="1" dirty="0">
                <a:solidFill>
                  <a:srgbClr val="1E5DF8"/>
                </a:solidFill>
                <a:latin typeface="Arial Nova Light"/>
                <a:cs typeface="Arial"/>
              </a:rPr>
              <a:t> </a:t>
            </a:r>
            <a:r>
              <a:rPr lang="en-GB" sz="1500" b="1" dirty="0">
                <a:solidFill>
                  <a:srgbClr val="1E5DF8"/>
                </a:solidFill>
                <a:latin typeface="+mj-lt"/>
                <a:cs typeface="Arial"/>
              </a:rPr>
              <a:t>staging</a:t>
            </a:r>
            <a:r>
              <a:rPr lang="en-GB" sz="1500" b="1" dirty="0">
                <a:solidFill>
                  <a:srgbClr val="1E5DF8"/>
                </a:solidFill>
                <a:latin typeface="Arial Nova Light"/>
                <a:cs typeface="Arial"/>
              </a:rPr>
              <a:t> </a:t>
            </a:r>
            <a:r>
              <a:rPr lang="en-GB" sz="1500" dirty="0">
                <a:latin typeface="Arial Nova Light"/>
                <a:cs typeface="Arial"/>
              </a:rPr>
              <a:t>(for high energy) and </a:t>
            </a:r>
            <a:r>
              <a:rPr lang="en-GB" sz="1500" b="1" dirty="0">
                <a:solidFill>
                  <a:srgbClr val="1E5DF8"/>
                </a:solidFill>
                <a:latin typeface="+mj-lt"/>
                <a:cs typeface="Arial"/>
              </a:rPr>
              <a:t>repetition rates </a:t>
            </a:r>
            <a:r>
              <a:rPr lang="en-GB" sz="1500" dirty="0">
                <a:latin typeface="Arial Nova Light"/>
                <a:cs typeface="Arial"/>
              </a:rPr>
              <a:t>(for high luminosity) at CLARA</a:t>
            </a:r>
            <a:br>
              <a:rPr lang="en-GB" sz="1500" dirty="0">
                <a:latin typeface="Arial Nova Light"/>
                <a:cs typeface="Arial"/>
              </a:rPr>
            </a:br>
            <a:endParaRPr lang="en-GB" sz="1500" dirty="0">
              <a:latin typeface="Arial Nova Light"/>
              <a:cs typeface="Arial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/>
                <a:cs typeface="Arial"/>
              </a:rPr>
              <a:t>Plan benefits from unique, flexible, modular infrastructure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en-GB" sz="500" dirty="0">
              <a:solidFill>
                <a:schemeClr val="tx1">
                  <a:lumMod val="75000"/>
                  <a:lumOff val="25000"/>
                </a:schemeClr>
              </a:solidFill>
              <a:latin typeface="Arial Nova Light"/>
              <a:cs typeface="Arial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/>
                <a:cs typeface="Arial"/>
              </a:rPr>
              <a:t>To be carried out in a multi-year phased approach</a:t>
            </a:r>
          </a:p>
          <a:p>
            <a:pPr marL="0" indent="0">
              <a:buNone/>
            </a:pPr>
            <a:endParaRPr lang="en-GB" sz="1500" b="1" i="1" dirty="0">
              <a:latin typeface="Arial Nova Light"/>
              <a:cs typeface="Arial"/>
            </a:endParaRPr>
          </a:p>
          <a:p>
            <a:r>
              <a:rPr lang="en-GB" sz="1500" b="1" dirty="0">
                <a:latin typeface="+mj-lt"/>
                <a:cs typeface="Arial"/>
              </a:rPr>
              <a:t> </a:t>
            </a:r>
            <a:r>
              <a:rPr lang="en-GB" sz="1500" b="1" dirty="0">
                <a:solidFill>
                  <a:srgbClr val="1E5DF8"/>
                </a:solidFill>
                <a:latin typeface="+mj-lt"/>
                <a:cs typeface="Arial"/>
              </a:rPr>
              <a:t>Experimental goals</a:t>
            </a:r>
            <a:r>
              <a:rPr lang="en-GB" sz="1500" b="1" i="1" dirty="0">
                <a:latin typeface="Arial Nova Light"/>
                <a:cs typeface="Arial"/>
              </a:rPr>
              <a:t> </a:t>
            </a:r>
            <a:r>
              <a:rPr lang="en-GB" sz="1500" dirty="0">
                <a:latin typeface="Arial Nova Light"/>
                <a:cs typeface="Arial"/>
              </a:rPr>
              <a:t>(this beam time):</a:t>
            </a:r>
            <a:br>
              <a:rPr lang="en-GB" sz="1500" dirty="0">
                <a:latin typeface="Arial Nova Light"/>
                <a:cs typeface="Arial"/>
              </a:rPr>
            </a:br>
            <a:endParaRPr lang="en-GB" sz="1400" dirty="0">
              <a:latin typeface="Arial Nova Light"/>
              <a:cs typeface="Arial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/>
                <a:cs typeface="Arial"/>
              </a:rPr>
              <a:t>Prove plasma-accelerator infrastructure at CLARA,</a:t>
            </a:r>
            <a:b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/>
                <a:cs typeface="Arial"/>
              </a:rPr>
            </a:b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/>
                <a:cs typeface="Arial"/>
              </a:rPr>
              <a:t>and generate plasma with a discharge capillary</a:t>
            </a:r>
            <a:b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/>
                <a:cs typeface="Arial"/>
              </a:rPr>
            </a:b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  <a:latin typeface="Arial Nova Light"/>
              <a:cs typeface="Arial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/>
                <a:cs typeface="Arial"/>
              </a:rPr>
              <a:t>Drive a plasma wake with the CLARA beam</a:t>
            </a:r>
            <a:b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/>
                <a:cs typeface="Arial"/>
              </a:rPr>
            </a:br>
            <a:r>
              <a:rPr lang="en-GB" sz="1400" b="1" dirty="0">
                <a:latin typeface="+mj-lt"/>
                <a:cs typeface="Arial"/>
              </a:rPr>
              <a:t>Goal: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/>
              </a:rPr>
              <a:t> 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/>
                <a:cs typeface="Arial"/>
              </a:rPr>
              <a:t>Generate GV/m (decelerating) fields</a:t>
            </a:r>
            <a:b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/>
                <a:cs typeface="Arial"/>
              </a:rPr>
            </a:b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  <a:latin typeface="Arial Nova Light"/>
              <a:cs typeface="Arial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/>
                <a:cs typeface="Arial"/>
              </a:rPr>
              <a:t>Focus CLARA beams with an active plasma lens</a:t>
            </a:r>
            <a:b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/>
                <a:cs typeface="Arial"/>
              </a:rPr>
            </a:br>
            <a:r>
              <a:rPr lang="en-GB" sz="1400" b="1" dirty="0">
                <a:latin typeface="+mj-lt"/>
                <a:cs typeface="Arial"/>
              </a:rPr>
              <a:t>Goal: 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/>
                <a:cs typeface="Arial"/>
              </a:rPr>
              <a:t>Generate &gt;100 T/m (focussing) fields</a:t>
            </a:r>
          </a:p>
        </p:txBody>
      </p:sp>
      <p:pic>
        <p:nvPicPr>
          <p:cNvPr id="4" name="image0.png" descr="image0.png">
            <a:extLst>
              <a:ext uri="{FF2B5EF4-FFF2-40B4-BE49-F238E27FC236}">
                <a16:creationId xmlns:a16="http://schemas.microsoft.com/office/drawing/2014/main" id="{6817B74B-8049-AF77-5623-D866A69B627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5445" y="352425"/>
            <a:ext cx="1590924" cy="676118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IMG_20260325_101027.jpg" descr="IMG_20260325_101027.jpg">
            <a:extLst>
              <a:ext uri="{FF2B5EF4-FFF2-40B4-BE49-F238E27FC236}">
                <a16:creationId xmlns:a16="http://schemas.microsoft.com/office/drawing/2014/main" id="{35FD4B05-D33A-0383-250B-36ADC77F673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91061" y="1147312"/>
            <a:ext cx="3138362" cy="2220801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7C695D8-D4F5-7C41-E5C3-16DED646BEA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9600634" y="3440755"/>
            <a:ext cx="24334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Above: </a:t>
            </a:r>
            <a:r>
              <a:rPr lang="en-GB" sz="1200" dirty="0">
                <a:latin typeface="Arial Nova Light" panose="020B0304020202020204" pitchFamily="34" charset="0"/>
              </a:rPr>
              <a:t>Plasma cell in the</a:t>
            </a:r>
            <a:br>
              <a:rPr lang="en-GB" sz="1200" dirty="0">
                <a:latin typeface="Arial Nova Light" panose="020B0304020202020204" pitchFamily="34" charset="0"/>
              </a:rPr>
            </a:br>
            <a:r>
              <a:rPr lang="en-GB" sz="1200" dirty="0">
                <a:latin typeface="Arial Nova Light" panose="020B0304020202020204" pitchFamily="34" charset="0"/>
              </a:rPr>
              <a:t>FEBE experimental chamber</a:t>
            </a:r>
            <a:br>
              <a:rPr lang="en-GB" sz="1200" dirty="0">
                <a:latin typeface="Arial Nova Light" panose="020B0304020202020204" pitchFamily="34" charset="0"/>
              </a:rPr>
            </a:br>
            <a:endParaRPr lang="en-GB" sz="1200" dirty="0">
              <a:latin typeface="Arial Nova Light" panose="020B0304020202020204" pitchFamily="34" charset="0"/>
            </a:endParaRPr>
          </a:p>
          <a:p>
            <a:r>
              <a:rPr lang="en-GB" sz="1200" b="1" dirty="0"/>
              <a:t>Left: </a:t>
            </a:r>
            <a:r>
              <a:rPr lang="en-GB" sz="1200" dirty="0">
                <a:latin typeface="Arial Nova Light" panose="020B0304020202020204" pitchFamily="34" charset="0"/>
              </a:rPr>
              <a:t>First (argon) plasma generation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01BF609-1265-49F4-5D00-80FE8B4F31BD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57866" y="5885523"/>
            <a:ext cx="4718222" cy="612073"/>
            <a:chOff x="157866" y="5885523"/>
            <a:chExt cx="4718222" cy="612073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F12CB71-0A6F-3A2E-6F25-4714689DCECF}"/>
                </a:ext>
              </a:extLst>
            </p:cNvPr>
            <p:cNvPicPr>
              <a:picLocks noGrp="1" noRot="1" noMove="1" noResize="1" noEditPoints="1" noAdjustHandles="1" noChangeArrowheads="1" noChangeShapeType="1" noCrop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57866" y="5885523"/>
              <a:ext cx="612071" cy="612071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C556FD3-B0BF-7F63-A4BC-C92BE43F2B63}"/>
                </a:ext>
              </a:extLst>
            </p:cNvPr>
            <p:cNvPicPr>
              <a:picLocks noGrp="1" noRot="1" noMove="1" noResize="1" noEditPoints="1" noAdjustHandles="1" noChangeArrowheads="1" noChangeShapeType="1" noCrop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18597" y="5885523"/>
              <a:ext cx="612071" cy="612071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7793E0C-AD97-0C88-03BC-F8893AFF396E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981367" y="5885523"/>
              <a:ext cx="1894721" cy="612071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751D4CC-EFB7-2B04-122F-0654EC6F8A2B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0636" y="5885525"/>
              <a:ext cx="1447262" cy="612071"/>
            </a:xfrm>
            <a:prstGeom prst="rect">
              <a:avLst/>
            </a:prstGeom>
          </p:spPr>
        </p:pic>
      </p:grpSp>
      <p:pic>
        <p:nvPicPr>
          <p:cNvPr id="35" name="Picture 34">
            <a:extLst>
              <a:ext uri="{FF2B5EF4-FFF2-40B4-BE49-F238E27FC236}">
                <a16:creationId xmlns:a16="http://schemas.microsoft.com/office/drawing/2014/main" id="{6D2F1DA9-D1DD-457A-5594-039E627D440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403" b="-5786"/>
          <a:stretch>
            <a:fillRect/>
          </a:stretch>
        </p:blipFill>
        <p:spPr>
          <a:xfrm>
            <a:off x="8147050" y="5098651"/>
            <a:ext cx="3888277" cy="1383622"/>
          </a:xfrm>
          <a:custGeom>
            <a:avLst/>
            <a:gdLst>
              <a:gd name="csX0" fmla="*/ 277 w 3888277"/>
              <a:gd name="csY0" fmla="*/ 1311622 h 1383622"/>
              <a:gd name="csX1" fmla="*/ 3888277 w 3888277"/>
              <a:gd name="csY1" fmla="*/ 1311622 h 1383622"/>
              <a:gd name="csX2" fmla="*/ 3888277 w 3888277"/>
              <a:gd name="csY2" fmla="*/ 1383622 h 1383622"/>
              <a:gd name="csX3" fmla="*/ 277 w 3888277"/>
              <a:gd name="csY3" fmla="*/ 1383622 h 1383622"/>
              <a:gd name="csX4" fmla="*/ 277 w 3888277"/>
              <a:gd name="csY4" fmla="*/ 0 h 1383622"/>
              <a:gd name="csX5" fmla="*/ 3888277 w 3888277"/>
              <a:gd name="csY5" fmla="*/ 0 h 1383622"/>
              <a:gd name="csX6" fmla="*/ 3888277 w 3888277"/>
              <a:gd name="csY6" fmla="*/ 67237 h 1383622"/>
              <a:gd name="csX7" fmla="*/ 3888277 w 3888277"/>
              <a:gd name="csY7" fmla="*/ 72000 h 1383622"/>
              <a:gd name="csX8" fmla="*/ 3888277 w 3888277"/>
              <a:gd name="csY8" fmla="*/ 1311621 h 1383622"/>
              <a:gd name="csX9" fmla="*/ 0 w 3888277"/>
              <a:gd name="csY9" fmla="*/ 1311621 h 1383622"/>
              <a:gd name="csX10" fmla="*/ 0 w 3888277"/>
              <a:gd name="csY10" fmla="*/ 67237 h 1383622"/>
              <a:gd name="csX11" fmla="*/ 277 w 3888277"/>
              <a:gd name="csY11" fmla="*/ 67237 h 138362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</a:cxnLst>
            <a:rect l="l" t="t" r="r" b="b"/>
            <a:pathLst>
              <a:path w="3888277" h="1383622">
                <a:moveTo>
                  <a:pt x="277" y="1311622"/>
                </a:moveTo>
                <a:lnTo>
                  <a:pt x="3888277" y="1311622"/>
                </a:lnTo>
                <a:lnTo>
                  <a:pt x="3888277" y="1383622"/>
                </a:lnTo>
                <a:lnTo>
                  <a:pt x="277" y="1383622"/>
                </a:lnTo>
                <a:close/>
                <a:moveTo>
                  <a:pt x="277" y="0"/>
                </a:moveTo>
                <a:lnTo>
                  <a:pt x="3888277" y="0"/>
                </a:lnTo>
                <a:lnTo>
                  <a:pt x="3888277" y="67237"/>
                </a:lnTo>
                <a:lnTo>
                  <a:pt x="3888277" y="72000"/>
                </a:lnTo>
                <a:lnTo>
                  <a:pt x="3888277" y="1311621"/>
                </a:lnTo>
                <a:lnTo>
                  <a:pt x="0" y="1311621"/>
                </a:lnTo>
                <a:lnTo>
                  <a:pt x="0" y="67237"/>
                </a:lnTo>
                <a:lnTo>
                  <a:pt x="277" y="67237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E1D1B5B3-5555-A36B-9A3A-598DFABFD09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0957627" y="4881092"/>
            <a:ext cx="11657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dirty="0">
                <a:latin typeface="Arial Nova Light" panose="020B0304020202020204" pitchFamily="34" charset="0"/>
              </a:rPr>
              <a:t>arXiv:2503.19880</a:t>
            </a:r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6EB8157F-CA63-8270-2980-C446293B801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54388" y="6492875"/>
            <a:ext cx="615663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 Johnson |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CLARA Commissioning and First User Experiments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| IOP PAB, </a:t>
            </a:r>
            <a:r>
              <a:rPr lang="en-GB" sz="1100" dirty="0"/>
              <a:t>1</a:t>
            </a:r>
            <a:r>
              <a:rPr lang="en-GB" sz="1100" baseline="30000" dirty="0"/>
              <a:t>st</a:t>
            </a:r>
            <a:r>
              <a:rPr lang="en-GB" sz="1100" dirty="0"/>
              <a:t>  July 2026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864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C48504-0442-2E06-F70A-86A763A23E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B311DBB-9A9B-0E94-1D73-9DD0DAFA061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71273" y="4213301"/>
            <a:ext cx="8304790" cy="2410404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77DE9A14-D5A8-6102-4EBB-0618F5E7DC9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Introduction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9364D63-99C3-DC0F-5E0F-D84305FCD10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/>
          </p:nvPr>
        </p:nvSpPr>
        <p:spPr>
          <a:xfrm>
            <a:off x="536073" y="1286198"/>
            <a:ext cx="5559927" cy="3320482"/>
          </a:xfrm>
        </p:spPr>
        <p:txBody>
          <a:bodyPr>
            <a:noAutofit/>
          </a:bodyPr>
          <a:lstStyle/>
          <a:p>
            <a:r>
              <a:rPr lang="en-GB" sz="1500" dirty="0">
                <a:latin typeface="Arial Nova Light" panose="020B0304020202020204" pitchFamily="34" charset="0"/>
              </a:rPr>
              <a:t>CLARA is a 250 MeV </a:t>
            </a:r>
            <a:r>
              <a:rPr lang="en-GB" sz="1500" b="1" dirty="0">
                <a:solidFill>
                  <a:srgbClr val="1E5DF8"/>
                </a:solidFill>
                <a:latin typeface="+mn-lt"/>
              </a:rPr>
              <a:t>high-brightness electron</a:t>
            </a:r>
            <a:br>
              <a:rPr lang="en-GB" sz="1500" b="1" dirty="0">
                <a:solidFill>
                  <a:srgbClr val="1E5DF8"/>
                </a:solidFill>
                <a:latin typeface="+mn-lt"/>
              </a:rPr>
            </a:br>
            <a:r>
              <a:rPr lang="en-GB" sz="1500" b="1" dirty="0">
                <a:solidFill>
                  <a:srgbClr val="1E5DF8"/>
                </a:solidFill>
                <a:latin typeface="+mn-lt"/>
              </a:rPr>
              <a:t>beam</a:t>
            </a:r>
            <a:r>
              <a:rPr lang="en-GB" sz="1500" b="1" dirty="0">
                <a:solidFill>
                  <a:srgbClr val="1E5DF8"/>
                </a:solidFill>
                <a:latin typeface="Arial Nova Light" panose="020B0304020202020204" pitchFamily="34" charset="0"/>
              </a:rPr>
              <a:t> </a:t>
            </a:r>
            <a:r>
              <a:rPr lang="en-GB" sz="1500" dirty="0">
                <a:latin typeface="Arial Nova Light" panose="020B0304020202020204" pitchFamily="34" charset="0"/>
              </a:rPr>
              <a:t>facility at STFC Daresbury Laboratory (UK)</a:t>
            </a: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CLARA will deliver high-quality, ultra-short electron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bunches to a wide variety of </a:t>
            </a:r>
            <a:r>
              <a:rPr lang="en-GB" sz="1500" b="1" dirty="0">
                <a:solidFill>
                  <a:srgbClr val="1E5DF8"/>
                </a:solidFill>
                <a:latin typeface="+mn-lt"/>
              </a:rPr>
              <a:t>user experiments</a:t>
            </a:r>
            <a:endParaRPr lang="en-GB" sz="1500" dirty="0">
              <a:latin typeface="Arial Nova Light" panose="020B0304020202020204" pitchFamily="34" charset="0"/>
            </a:endParaRP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The CLARA </a:t>
            </a:r>
            <a:r>
              <a:rPr lang="en-GB" sz="1500" b="1" dirty="0">
                <a:solidFill>
                  <a:srgbClr val="1E5DF8"/>
                </a:solidFill>
                <a:latin typeface="+mn-lt"/>
              </a:rPr>
              <a:t>front end </a:t>
            </a:r>
            <a:r>
              <a:rPr lang="en-GB" sz="1500" dirty="0">
                <a:latin typeface="Arial Nova Light" panose="020B0304020202020204" pitchFamily="34" charset="0"/>
              </a:rPr>
              <a:t>(~35 MeV) was previously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operated as a successful user facility until 2022</a:t>
            </a: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The accelerator has recently undergone commissioning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after installation of a </a:t>
            </a:r>
            <a:r>
              <a:rPr lang="en-GB" sz="1500" b="1" dirty="0">
                <a:solidFill>
                  <a:srgbClr val="1E5DF8"/>
                </a:solidFill>
                <a:latin typeface="+mn-lt"/>
              </a:rPr>
              <a:t>major upgrade</a:t>
            </a:r>
            <a:r>
              <a:rPr lang="en-GB" sz="1500" dirty="0">
                <a:latin typeface="Arial Nova Light" panose="020B0304020202020204" pitchFamily="34" charset="0"/>
              </a:rPr>
              <a:t> (2022 – 2025)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23D36283-6421-4D53-0D37-2AEEE3B6106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10946920" y="6492873"/>
            <a:ext cx="1087175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Slide </a:t>
            </a:r>
            <a:fld id="{6D8F85B6-7B2C-4044-9909-7ACF9755F780}" type="slidenum">
              <a:rPr kumimoji="0" lang="en-GB" sz="11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1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4E5D655-5E74-DA45-C4A4-D71611E4DBEB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989135" y="345128"/>
            <a:ext cx="308776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J.A. Clarke </a:t>
            </a:r>
            <a:r>
              <a:rPr lang="en-GB" sz="11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et al.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, JINST </a:t>
            </a:r>
            <a:r>
              <a:rPr lang="en-GB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9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 T05001 (2014)</a:t>
            </a:r>
          </a:p>
          <a:p>
            <a:pPr algn="r"/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D. Angal-Kalinin </a:t>
            </a:r>
            <a:r>
              <a:rPr lang="en-GB" sz="11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et al.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, PRAB </a:t>
            </a:r>
            <a:r>
              <a:rPr lang="en-GB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23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, 044801 (2020)</a:t>
            </a:r>
          </a:p>
          <a:p>
            <a:pPr algn="r"/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E.W. Snedden </a:t>
            </a:r>
            <a:r>
              <a:rPr lang="en-GB" sz="11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et al.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, PRAB </a:t>
            </a:r>
            <a:r>
              <a:rPr lang="en-GB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27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, 041602 (2024)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564F5FC-4A78-FD5B-1082-82AAE38B1CAA}"/>
              </a:ext>
            </a:extLst>
          </p:cNvPr>
          <p:cNvGraphicFramePr>
            <a:graphicFrameLocks noGrp="1" noDrilldown="1" noMove="1" noResize="1"/>
          </p:cNvGraphicFramePr>
          <p:nvPr>
            <p:extLst>
              <p:ext uri="{D42A27DB-BD31-4B8C-83A1-F6EECF244321}">
                <p14:modId xmlns:p14="http://schemas.microsoft.com/office/powerpoint/2010/main" val="597661721"/>
              </p:ext>
            </p:extLst>
          </p:nvPr>
        </p:nvGraphicFramePr>
        <p:xfrm>
          <a:off x="7019925" y="1286198"/>
          <a:ext cx="4662217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8515">
                  <a:extLst>
                    <a:ext uri="{9D8B030D-6E8A-4147-A177-3AD203B41FA5}">
                      <a16:colId xmlns:a16="http://schemas.microsoft.com/office/drawing/2014/main" val="1835532551"/>
                    </a:ext>
                  </a:extLst>
                </a:gridCol>
                <a:gridCol w="1411851">
                  <a:extLst>
                    <a:ext uri="{9D8B030D-6E8A-4147-A177-3AD203B41FA5}">
                      <a16:colId xmlns:a16="http://schemas.microsoft.com/office/drawing/2014/main" val="1395461563"/>
                    </a:ext>
                  </a:extLst>
                </a:gridCol>
                <a:gridCol w="1411851">
                  <a:extLst>
                    <a:ext uri="{9D8B030D-6E8A-4147-A177-3AD203B41FA5}">
                      <a16:colId xmlns:a16="http://schemas.microsoft.com/office/drawing/2014/main" val="1033662130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r>
                        <a:rPr lang="en-GB" sz="1200" b="1">
                          <a:solidFill>
                            <a:schemeClr val="tx1"/>
                          </a:solidFill>
                          <a:latin typeface="+mn-lt"/>
                        </a:rPr>
                        <a:t>Parameter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>
                          <a:solidFill>
                            <a:schemeClr val="tx1"/>
                          </a:solidFill>
                          <a:latin typeface="+mn-lt"/>
                        </a:rPr>
                        <a:t>Low Charge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>
                          <a:solidFill>
                            <a:schemeClr val="tx1"/>
                          </a:solidFill>
                          <a:latin typeface="+mn-lt"/>
                        </a:rPr>
                        <a:t>High Charge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036102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Repetition Rate [Hz]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1 - 100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65305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Bunch charge [pC]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250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14445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Bunch length [fs]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50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100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857079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Energy spread [%]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&lt; 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&lt; 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965114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Spot Size at IP [μm]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20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100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216345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Norm. Emittance [μm]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2.0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5.0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2157085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294F1B26-8FB6-9823-5E37-45C3529903B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6644495" y="3291486"/>
            <a:ext cx="50286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b="1"/>
              <a:t>Above: </a:t>
            </a:r>
            <a:r>
              <a:rPr lang="en-GB" sz="1200">
                <a:latin typeface="Arial Nova Light" panose="020B0304020202020204" pitchFamily="34" charset="0"/>
              </a:rPr>
              <a:t>Design CLARA beam parameters for user experiments</a:t>
            </a:r>
          </a:p>
          <a:p>
            <a:pPr algn="r"/>
            <a:r>
              <a:rPr lang="en-GB" sz="1200" b="1"/>
              <a:t>Below: </a:t>
            </a:r>
            <a:r>
              <a:rPr lang="en-GB" sz="1200">
                <a:latin typeface="Arial Nova Light" panose="020B0304020202020204" pitchFamily="34" charset="0"/>
              </a:rPr>
              <a:t>Simplified schematic showing the layout of the CLARA accelerator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56F5773-C369-75CC-9A94-78B833DC4A1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54388" y="6492875"/>
            <a:ext cx="615663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 Johnson |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CLARA Commissioning and First User Experiments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| IOP PAB, </a:t>
            </a:r>
            <a:r>
              <a:rPr lang="en-GB" sz="1100" dirty="0"/>
              <a:t>1</a:t>
            </a:r>
            <a:r>
              <a:rPr lang="en-GB" sz="1100" baseline="30000" dirty="0"/>
              <a:t>st</a:t>
            </a:r>
            <a:r>
              <a:rPr lang="en-GB" sz="1100" dirty="0"/>
              <a:t>  July 2026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5884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9E7E4D-B75B-3413-8611-03EA97CC68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A9C0FEDD-3E09-0F6A-F410-A426B3A277A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/>
          </p:nvPr>
        </p:nvSpPr>
        <p:spPr>
          <a:xfrm>
            <a:off x="524251" y="1470379"/>
            <a:ext cx="5571749" cy="4206521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1500" b="1" dirty="0">
                <a:latin typeface="+mj-lt"/>
                <a:cs typeface="Arial"/>
              </a:rPr>
              <a:t> </a:t>
            </a:r>
            <a:r>
              <a:rPr lang="en-GB" sz="1500" b="1" dirty="0">
                <a:solidFill>
                  <a:srgbClr val="1E5DF8"/>
                </a:solidFill>
                <a:latin typeface="+mj-lt"/>
                <a:cs typeface="Arial"/>
              </a:rPr>
              <a:t>All goals achieved!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/>
                <a:cs typeface="Arial"/>
              </a:rPr>
              <a:t>~GV/m electric fields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/>
                <a:cs typeface="Arial"/>
              </a:rPr>
              <a:t>~150 T/m magnetic fields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en-GB" dirty="0">
              <a:latin typeface="Arial Nova Light"/>
              <a:cs typeface="Arial"/>
            </a:endParaRPr>
          </a:p>
          <a:p>
            <a:pPr lvl="1">
              <a:buFont typeface="Wingdings" panose="05000000000000000000" pitchFamily="2" charset="2"/>
              <a:buChar char="ü"/>
            </a:pPr>
            <a:endParaRPr lang="en-GB" dirty="0">
              <a:latin typeface="Arial Nova Light"/>
              <a:cs typeface="Arial"/>
            </a:endParaRPr>
          </a:p>
          <a:p>
            <a:pPr lvl="1">
              <a:buFont typeface="Wingdings" panose="05000000000000000000" pitchFamily="2" charset="2"/>
              <a:buChar char="ü"/>
            </a:pPr>
            <a:endParaRPr lang="en-GB" dirty="0">
              <a:latin typeface="Arial Nova Light"/>
              <a:cs typeface="Arial"/>
            </a:endParaRPr>
          </a:p>
          <a:p>
            <a:pPr lvl="1">
              <a:buFont typeface="Wingdings" panose="05000000000000000000" pitchFamily="2" charset="2"/>
              <a:buChar char="ü"/>
            </a:pPr>
            <a:endParaRPr lang="en-GB" dirty="0">
              <a:latin typeface="Arial Nova Light"/>
              <a:cs typeface="Arial"/>
            </a:endParaRPr>
          </a:p>
          <a:p>
            <a:r>
              <a:rPr lang="en-GB" sz="1500" b="1" i="1" dirty="0">
                <a:latin typeface="Arial Nova Light"/>
                <a:cs typeface="Arial"/>
              </a:rPr>
              <a:t> </a:t>
            </a:r>
            <a:r>
              <a:rPr lang="en-GB" sz="1500" b="1" dirty="0">
                <a:solidFill>
                  <a:srgbClr val="1E5DF8"/>
                </a:solidFill>
                <a:latin typeface="+mj-lt"/>
                <a:cs typeface="Arial"/>
              </a:rPr>
              <a:t>Next steps</a:t>
            </a:r>
            <a:r>
              <a:rPr lang="en-GB" sz="1500" b="1" i="1" dirty="0">
                <a:latin typeface="Arial Nova Light"/>
                <a:cs typeface="Arial"/>
              </a:rPr>
              <a:t> </a:t>
            </a:r>
            <a:r>
              <a:rPr lang="en-GB" sz="1500" dirty="0">
                <a:latin typeface="Arial Nova Light"/>
                <a:cs typeface="Arial"/>
              </a:rPr>
              <a:t>(in subsequent beam times)</a:t>
            </a:r>
            <a:br>
              <a:rPr lang="en-GB" sz="1500" dirty="0">
                <a:latin typeface="Arial Nova Light"/>
                <a:cs typeface="Arial"/>
              </a:rPr>
            </a:br>
            <a:endParaRPr lang="en-GB" sz="500" dirty="0">
              <a:latin typeface="Arial Nova Light"/>
              <a:cs typeface="Arial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/>
                <a:cs typeface="Arial"/>
              </a:rPr>
              <a:t>Novel interstage optics scheme</a:t>
            </a:r>
            <a:b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/>
                <a:cs typeface="Arial"/>
              </a:rPr>
            </a:b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/>
                <a:cs typeface="Arial"/>
              </a:rPr>
              <a:t>(for </a:t>
            </a:r>
            <a:r>
              <a:rPr lang="en-GB" sz="1500" b="1" dirty="0">
                <a:latin typeface="+mj-lt"/>
                <a:cs typeface="Arial"/>
              </a:rPr>
              <a:t>staging</a:t>
            </a: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/>
                <a:cs typeface="Arial"/>
              </a:rPr>
              <a:t> of plasma-accelerated beams)</a:t>
            </a:r>
            <a:b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/>
                <a:cs typeface="Arial"/>
              </a:rPr>
            </a:br>
            <a:endParaRPr lang="en-GB" sz="1000" dirty="0">
              <a:solidFill>
                <a:schemeClr val="tx1">
                  <a:lumMod val="75000"/>
                  <a:lumOff val="25000"/>
                </a:schemeClr>
              </a:solidFill>
              <a:latin typeface="Arial Nova Light"/>
              <a:cs typeface="Arial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/>
                <a:cs typeface="Arial"/>
              </a:rPr>
              <a:t>Plasma acceleration of </a:t>
            </a:r>
            <a:r>
              <a:rPr lang="en-GB" sz="1500" b="1" dirty="0">
                <a:latin typeface="+mj-lt"/>
                <a:cs typeface="Arial"/>
              </a:rPr>
              <a:t>bunch trains</a:t>
            </a:r>
            <a:r>
              <a:rPr lang="en-GB" sz="1500" dirty="0">
                <a:latin typeface="Arial Nova Light"/>
                <a:cs typeface="Arial"/>
              </a:rPr>
              <a:t> </a:t>
            </a: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/>
                <a:cs typeface="Arial"/>
              </a:rPr>
              <a:t>with</a:t>
            </a:r>
            <a:b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/>
                <a:cs typeface="Arial"/>
              </a:rPr>
            </a:b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/>
                <a:cs typeface="Arial"/>
              </a:rPr>
              <a:t>HALHF properties (~10 ns separation, 100 Hz)</a:t>
            </a:r>
            <a:b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/>
                <a:cs typeface="Arial"/>
              </a:rPr>
            </a:br>
            <a:endParaRPr lang="en-GB" sz="1000" dirty="0">
              <a:solidFill>
                <a:schemeClr val="tx1">
                  <a:lumMod val="75000"/>
                  <a:lumOff val="25000"/>
                </a:schemeClr>
              </a:solidFill>
              <a:latin typeface="Arial Nova Light"/>
              <a:cs typeface="Arial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/>
                <a:cs typeface="Arial"/>
              </a:rPr>
              <a:t>Energy-mapping studies and high average</a:t>
            </a:r>
            <a:b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/>
                <a:cs typeface="Arial"/>
              </a:rPr>
            </a:b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/>
                <a:cs typeface="Arial"/>
              </a:rPr>
              <a:t>power </a:t>
            </a:r>
            <a:r>
              <a:rPr lang="en-GB" sz="1500" b="1" dirty="0">
                <a:latin typeface="+mj-lt"/>
                <a:cs typeface="Arial"/>
              </a:rPr>
              <a:t>plasma sources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C206AAF3-67D6-F358-5DEB-AF06BDDFBBB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524252" y="365125"/>
            <a:ext cx="6156634" cy="574675"/>
          </a:xfrm>
        </p:spPr>
        <p:txBody>
          <a:bodyPr/>
          <a:lstStyle/>
          <a:p>
            <a:r>
              <a:rPr lang="en-GB" dirty="0"/>
              <a:t>Plasma Acceleration - Results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4A3C6D7C-BA25-A57E-8DA6-19338ECACF9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10946920" y="6492873"/>
            <a:ext cx="1087175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Slide </a:t>
            </a:r>
            <a:fld id="{6D8F85B6-7B2C-4044-9909-7ACF9755F780}" type="slidenum">
              <a:rPr kumimoji="0" lang="en-GB" sz="11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GB" sz="11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EEA45C-5A8B-A095-5590-0568696676C3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25376" y="944651"/>
            <a:ext cx="48526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Lead Investigator: R. D’Arcy (Oxford University)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860D6AC-31C8-F48C-CDC8-64414B472DD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0908" y="957212"/>
            <a:ext cx="4767418" cy="2835954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725C47BF-4465-B072-9172-FAF1A6E59890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999567" y="3956679"/>
            <a:ext cx="3736914" cy="2528256"/>
            <a:chOff x="7286206" y="3956679"/>
            <a:chExt cx="3736914" cy="2528256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7C2263D-870D-B623-8044-20853AF765A6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86206" y="3956679"/>
              <a:ext cx="3736914" cy="2528256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305A239-E935-0831-9BEB-E00CBEFA8705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600537" y="5850661"/>
              <a:ext cx="22998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>
                  <a:latin typeface="Arial Nova Light" panose="020B0304020202020204" pitchFamily="34" charset="0"/>
                </a:rPr>
                <a:t>Courtesy of C.A. </a:t>
              </a:r>
              <a:r>
                <a:rPr lang="en-US" sz="1200" err="1">
                  <a:latin typeface="Arial Nova Light" panose="020B0304020202020204" pitchFamily="34" charset="0"/>
                </a:rPr>
                <a:t>Lindstrøm</a:t>
              </a:r>
              <a:endParaRPr lang="en-US" sz="1200">
                <a:latin typeface="Arial Nova Light" panose="020B0304020202020204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8041C10-E012-279B-DFEA-BD7C971403B4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24248" y="2494519"/>
            <a:ext cx="5571749" cy="747990"/>
            <a:chOff x="524248" y="2568022"/>
            <a:chExt cx="5571749" cy="74799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CB1BE3E-78ED-D191-8AA3-2772D239862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24248" y="2568022"/>
              <a:ext cx="5571749" cy="747990"/>
            </a:xfrm>
            <a:prstGeom prst="rect">
              <a:avLst/>
            </a:prstGeom>
            <a:solidFill>
              <a:schemeClr val="accent2">
                <a:alpha val="3000"/>
              </a:schemeClr>
            </a:solidFill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2BED3A4-6BE8-54FE-6B7B-A2B28912407B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62372" y="2665018"/>
              <a:ext cx="509550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500" b="1" dirty="0">
                  <a:solidFill>
                    <a:schemeClr val="accent2"/>
                  </a:solidFill>
                  <a:latin typeface="+mj-lt"/>
                  <a:cs typeface="Arial"/>
                </a:rPr>
                <a:t>Milestone:</a:t>
              </a:r>
              <a:r>
                <a:rPr lang="en-GB" sz="1500" dirty="0">
                  <a:latin typeface="Arial Nova Light" panose="020B0304020202020204" pitchFamily="34" charset="0"/>
                  <a:cs typeface="Arial"/>
                </a:rPr>
                <a:t> F</a:t>
              </a:r>
              <a:r>
                <a:rPr lang="en-GB" sz="1500" dirty="0">
                  <a:latin typeface="Arial Nova Light"/>
                  <a:cs typeface="Arial"/>
                </a:rPr>
                <a:t>irst beam-driven plasma “accelerator” in</a:t>
              </a:r>
              <a:br>
                <a:rPr lang="en-GB" sz="1500" dirty="0">
                  <a:latin typeface="Arial Nova Light"/>
                  <a:cs typeface="Arial"/>
                </a:rPr>
              </a:br>
              <a:r>
                <a:rPr lang="en-GB" sz="1500" dirty="0">
                  <a:latin typeface="Arial Nova Light"/>
                  <a:cs typeface="Arial"/>
                </a:rPr>
                <a:t>the UK, and the first active plasma lensing at CLARA</a:t>
              </a:r>
              <a:endParaRPr lang="en-GB" sz="1500" dirty="0"/>
            </a:p>
          </p:txBody>
        </p:sp>
      </p:grpSp>
      <p:pic>
        <p:nvPicPr>
          <p:cNvPr id="19" name="image0.png" descr="image0.png">
            <a:extLst>
              <a:ext uri="{FF2B5EF4-FFF2-40B4-BE49-F238E27FC236}">
                <a16:creationId xmlns:a16="http://schemas.microsoft.com/office/drawing/2014/main" id="{5CF15E32-1F8D-2770-DC1B-9A355586149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5445" y="352425"/>
            <a:ext cx="1590924" cy="67611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93A6F9A9-48FF-71A9-27B4-C544064A1F1A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57866" y="5885523"/>
            <a:ext cx="4718222" cy="612073"/>
            <a:chOff x="157866" y="5885523"/>
            <a:chExt cx="4718222" cy="612073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437BDD9-875C-61BF-86C8-49BFA2299155}"/>
                </a:ext>
              </a:extLst>
            </p:cNvPr>
            <p:cNvPicPr>
              <a:picLocks noGrp="1" noRot="1" noMove="1" noResize="1" noEditPoints="1" noAdjustHandles="1" noChangeArrowheads="1" noChangeShapeType="1" noCrop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57866" y="5885523"/>
              <a:ext cx="612071" cy="612071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04EC7D2B-CFF0-E020-EFF1-765DCC229144}"/>
                </a:ext>
              </a:extLst>
            </p:cNvPr>
            <p:cNvPicPr>
              <a:picLocks noGrp="1" noRot="1" noMove="1" noResize="1" noEditPoints="1" noAdjustHandles="1" noChangeArrowheads="1" noChangeShapeType="1" noCrop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18597" y="5885523"/>
              <a:ext cx="612071" cy="612071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1095A27B-0B10-4E12-F93F-83B7E56DE851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981367" y="5885523"/>
              <a:ext cx="1894721" cy="612071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A84168CC-DCFF-39BB-E746-E30B94982C3A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0636" y="5885525"/>
              <a:ext cx="1447262" cy="612071"/>
            </a:xfrm>
            <a:prstGeom prst="rect">
              <a:avLst/>
            </a:prstGeom>
          </p:spPr>
        </p:pic>
      </p:grpSp>
      <p:sp>
        <p:nvSpPr>
          <p:cNvPr id="4" name="Date Placeholder 5">
            <a:extLst>
              <a:ext uri="{FF2B5EF4-FFF2-40B4-BE49-F238E27FC236}">
                <a16:creationId xmlns:a16="http://schemas.microsoft.com/office/drawing/2014/main" id="{BF06FA03-6E5F-1BD8-0F90-8E0FCEEA903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54388" y="6492875"/>
            <a:ext cx="615663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 Johnson |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CLARA Commissioning and First User Experiments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| IOP PAB, </a:t>
            </a:r>
            <a:r>
              <a:rPr lang="en-GB" sz="1100" dirty="0"/>
              <a:t>1</a:t>
            </a:r>
            <a:r>
              <a:rPr lang="en-GB" sz="1100" baseline="30000" dirty="0"/>
              <a:t>st</a:t>
            </a:r>
            <a:r>
              <a:rPr lang="en-GB" sz="1100" dirty="0"/>
              <a:t>  July 2026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C53AF34-CE05-31C6-91E6-B14652F14A4F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9502141" y="4868040"/>
            <a:ext cx="2539372" cy="705533"/>
            <a:chOff x="718333" y="1069193"/>
            <a:chExt cx="2539372" cy="70553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F4DB01F-986C-944E-0290-AE2CFC29864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18333" y="1069193"/>
              <a:ext cx="2539372" cy="705533"/>
            </a:xfrm>
            <a:prstGeom prst="rect">
              <a:avLst/>
            </a:prstGeom>
            <a:solidFill>
              <a:srgbClr val="FEF8F5"/>
            </a:solidFill>
            <a:ln w="25400">
              <a:solidFill>
                <a:srgbClr val="E9713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E555F4A-36D2-1884-B5EF-2D13563A1E78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18333" y="1149797"/>
              <a:ext cx="253937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dirty="0">
                  <a:latin typeface="Arial Nova Light" panose="020B0304020202020204" pitchFamily="34" charset="0"/>
                </a:rPr>
                <a:t>See talk by </a:t>
              </a:r>
              <a:r>
                <a:rPr lang="en-GB" sz="1500" b="1" dirty="0">
                  <a:solidFill>
                    <a:schemeClr val="accent2"/>
                  </a:solidFill>
                  <a:latin typeface="+mj-lt"/>
                </a:rPr>
                <a:t>Meg Savage</a:t>
              </a:r>
              <a:br>
                <a:rPr lang="en-GB" sz="1500" dirty="0">
                  <a:latin typeface="Arial Nova Light" panose="020B0304020202020204" pitchFamily="34" charset="0"/>
                </a:rPr>
              </a:br>
              <a:r>
                <a:rPr lang="en-GB" sz="1500" dirty="0">
                  <a:latin typeface="Arial Nova Light" panose="020B0304020202020204" pitchFamily="34" charset="0"/>
                </a:rPr>
                <a:t>Tuesday at 11:15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158307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72D4B3-B5AD-DD4E-ABA5-49DE3C4EE3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8649A814-0BEB-1402-4A0A-7490624E1BA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 Plans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3769FCF-337F-3A60-8E47-531B9445EAD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/>
          </p:nvPr>
        </p:nvSpPr>
        <p:spPr>
          <a:xfrm>
            <a:off x="524251" y="1222514"/>
            <a:ext cx="5571749" cy="370306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500" dirty="0">
                <a:latin typeface="Arial Nova Light" panose="020B0304020202020204" pitchFamily="34" charset="0"/>
              </a:rPr>
              <a:t>CLARA is delivering high-brightness electron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beams to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high-impact user experiments</a:t>
            </a:r>
          </a:p>
          <a:p>
            <a:pPr marL="0" indent="0">
              <a:buNone/>
            </a:pPr>
            <a:endParaRPr lang="en-GB" sz="1500" dirty="0">
              <a:latin typeface="Arial Nova Light" panose="020B0304020202020204" pitchFamily="34" charset="0"/>
            </a:endParaRPr>
          </a:p>
          <a:p>
            <a:pPr marL="0" indent="0">
              <a:buNone/>
            </a:pPr>
            <a:r>
              <a:rPr lang="en-GB" sz="1500" dirty="0">
                <a:latin typeface="Arial Nova Light" panose="020B0304020202020204" pitchFamily="34" charset="0"/>
              </a:rPr>
              <a:t>More milestones are expected over the coming months…</a:t>
            </a:r>
          </a:p>
          <a:p>
            <a:pPr marL="0" indent="0">
              <a:buNone/>
            </a:pPr>
            <a:endParaRPr lang="en-GB" sz="1500" dirty="0">
              <a:latin typeface="Arial Nova Light" panose="020B03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500" dirty="0">
                <a:latin typeface="Arial Nova Light" panose="020B0304020202020204" pitchFamily="34" charset="0"/>
              </a:rPr>
              <a:t>Commissioning of the </a:t>
            </a:r>
            <a:r>
              <a:rPr lang="en-GB" sz="1500" b="1" dirty="0">
                <a:solidFill>
                  <a:srgbClr val="1E5DF8"/>
                </a:solidFill>
                <a:latin typeface="+mn-lt"/>
              </a:rPr>
              <a:t>fourth harmonic cavity</a:t>
            </a:r>
            <a:r>
              <a:rPr lang="en-GB" sz="1500" dirty="0">
                <a:latin typeface="Arial Nova Light" panose="020B0304020202020204" pitchFamily="34" charset="0"/>
              </a:rPr>
              <a:t>,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en-GB" sz="1500" dirty="0">
              <a:latin typeface="Arial Nova Light" panose="020B03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500" dirty="0">
                <a:latin typeface="Arial Nova Light" panose="020B0304020202020204" pitchFamily="34" charset="0"/>
              </a:rPr>
              <a:t>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120 TW laser</a:t>
            </a:r>
            <a:r>
              <a:rPr lang="en-GB" sz="1500" b="1" dirty="0">
                <a:solidFill>
                  <a:srgbClr val="1E5DF8"/>
                </a:solidFill>
                <a:latin typeface="Arial Nova Light" panose="020B0304020202020204" pitchFamily="34" charset="0"/>
              </a:rPr>
              <a:t> </a:t>
            </a:r>
            <a:r>
              <a:rPr lang="en-GB" sz="1500" dirty="0">
                <a:latin typeface="Arial Nova Light" panose="020B0304020202020204" pitchFamily="34" charset="0"/>
              </a:rPr>
              <a:t>transport into the FEBE hutch,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en-GB" sz="1500" dirty="0">
              <a:latin typeface="Arial Nova Light" panose="020B03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500" dirty="0">
                <a:latin typeface="Arial Nova Light" panose="020B0304020202020204" pitchFamily="34" charset="0"/>
              </a:rPr>
              <a:t> First experiments combining the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 CLARA electron beam and FEBE laser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14CB6825-D4CA-4829-C59A-B95813F149A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10946920" y="6492873"/>
            <a:ext cx="1087175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Slide </a:t>
            </a:r>
            <a:fld id="{6D8F85B6-7B2C-4044-9909-7ACF9755F780}" type="slidenum">
              <a:rPr kumimoji="0" lang="en-GB" sz="11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GB" sz="11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0A964A2-0100-DC07-BCFD-B4E30E6C4591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143000" y="4911142"/>
            <a:ext cx="3971925" cy="1095874"/>
            <a:chOff x="2118074" y="4019909"/>
            <a:chExt cx="3971925" cy="1095874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769346F-1DD1-84B4-92CE-FE2E952E868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118074" y="4019909"/>
              <a:ext cx="3971925" cy="1095874"/>
            </a:xfrm>
            <a:prstGeom prst="rect">
              <a:avLst/>
            </a:prstGeom>
            <a:solidFill>
              <a:schemeClr val="accent2">
                <a:alpha val="5000"/>
              </a:schemeClr>
            </a:solidFill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DCBF2AC-E84D-F17F-FB18-B326500E0F72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483752" y="4175431"/>
              <a:ext cx="3240566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500">
                  <a:latin typeface="Arial Nova Light" panose="020B0304020202020204" pitchFamily="34" charset="0"/>
                </a:rPr>
                <a:t>Further </a:t>
              </a:r>
              <a:r>
                <a:rPr lang="en-GB" sz="1500" b="1">
                  <a:solidFill>
                    <a:schemeClr val="accent2"/>
                  </a:solidFill>
                  <a:latin typeface="+mj-lt"/>
                </a:rPr>
                <a:t>user experiments</a:t>
              </a:r>
              <a:r>
                <a:rPr lang="en-GB" sz="1500">
                  <a:latin typeface="Arial Nova Light" panose="020B0304020202020204" pitchFamily="34" charset="0"/>
                </a:rPr>
                <a:t>, involving</a:t>
              </a:r>
              <a:br>
                <a:rPr lang="en-GB" sz="1500">
                  <a:latin typeface="Arial Nova Light" panose="020B0304020202020204" pitchFamily="34" charset="0"/>
                </a:rPr>
              </a:br>
              <a:r>
                <a:rPr lang="en-GB" sz="1500">
                  <a:latin typeface="Arial Nova Light" panose="020B0304020202020204" pitchFamily="34" charset="0"/>
                </a:rPr>
                <a:t>machine learning and the FEBE laser,</a:t>
              </a:r>
              <a:br>
                <a:rPr lang="en-GB" sz="1500">
                  <a:latin typeface="Arial Nova Light" panose="020B0304020202020204" pitchFamily="34" charset="0"/>
                </a:rPr>
              </a:br>
              <a:r>
                <a:rPr lang="en-GB" sz="1500">
                  <a:latin typeface="Arial Nova Light" panose="020B0304020202020204" pitchFamily="34" charset="0"/>
                </a:rPr>
                <a:t>are planned for </a:t>
              </a:r>
              <a:r>
                <a:rPr lang="en-GB" sz="1500" b="1">
                  <a:solidFill>
                    <a:schemeClr val="accent2"/>
                  </a:solidFill>
                  <a:latin typeface="+mj-lt"/>
                </a:rPr>
                <a:t>later this year</a:t>
              </a:r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48EECA1B-8E11-E61F-C671-88F8D03F21F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2504" y="1254636"/>
            <a:ext cx="3240000" cy="2629068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9D1970F-F584-468B-6A2B-83C8A5554F8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59486" y="3739831"/>
            <a:ext cx="3420000" cy="2418814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61FA199-A0FD-6D31-0373-4992CDD7FA9F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9506609" y="3983989"/>
            <a:ext cx="25274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Above: </a:t>
            </a:r>
            <a:r>
              <a:rPr lang="en-GB" sz="1200" dirty="0">
                <a:latin typeface="Arial Nova Light" panose="020B0304020202020204" pitchFamily="34" charset="0"/>
              </a:rPr>
              <a:t>Fourth harmonic cavity</a:t>
            </a:r>
            <a:br>
              <a:rPr lang="en-GB" sz="1200" dirty="0">
                <a:latin typeface="Arial Nova Light" panose="020B0304020202020204" pitchFamily="34" charset="0"/>
              </a:rPr>
            </a:br>
            <a:r>
              <a:rPr lang="en-GB" sz="1200" dirty="0">
                <a:latin typeface="Arial Nova Light" panose="020B0304020202020204" pitchFamily="34" charset="0"/>
              </a:rPr>
              <a:t>installed on the CLARA beamline</a:t>
            </a:r>
            <a:br>
              <a:rPr lang="en-GB" sz="1200" dirty="0">
                <a:latin typeface="Arial Nova Light" panose="020B0304020202020204" pitchFamily="34" charset="0"/>
              </a:rPr>
            </a:br>
            <a:endParaRPr lang="en-GB" sz="1200" dirty="0">
              <a:latin typeface="Arial Nova Light" panose="020B0304020202020204" pitchFamily="34" charset="0"/>
            </a:endParaRPr>
          </a:p>
          <a:p>
            <a:r>
              <a:rPr lang="en-GB" sz="1200" b="1" dirty="0"/>
              <a:t>Left: </a:t>
            </a:r>
            <a:r>
              <a:rPr lang="en-GB" sz="1200" dirty="0">
                <a:latin typeface="Arial Nova Light" panose="020B0304020202020204" pitchFamily="34" charset="0"/>
              </a:rPr>
              <a:t>120 TW laser installed</a:t>
            </a:r>
            <a:br>
              <a:rPr lang="en-GB" sz="1200" dirty="0">
                <a:latin typeface="Arial Nova Light" panose="020B0304020202020204" pitchFamily="34" charset="0"/>
              </a:rPr>
            </a:br>
            <a:r>
              <a:rPr lang="en-GB" sz="1200" dirty="0">
                <a:latin typeface="Arial Nova Light" panose="020B0304020202020204" pitchFamily="34" charset="0"/>
              </a:rPr>
              <a:t>in a room above the FEBE hutch </a:t>
            </a:r>
          </a:p>
        </p:txBody>
      </p:sp>
      <p:sp>
        <p:nvSpPr>
          <p:cNvPr id="4" name="Date Placeholder 5">
            <a:extLst>
              <a:ext uri="{FF2B5EF4-FFF2-40B4-BE49-F238E27FC236}">
                <a16:creationId xmlns:a16="http://schemas.microsoft.com/office/drawing/2014/main" id="{39D4FD2B-CBAB-57D2-2F34-370663E67FE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54388" y="6492875"/>
            <a:ext cx="615663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 Johnson |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CLARA Commissioning and First User Experiments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| IOP PAB, </a:t>
            </a:r>
            <a:r>
              <a:rPr lang="en-GB" sz="1100" dirty="0"/>
              <a:t>1</a:t>
            </a:r>
            <a:r>
              <a:rPr lang="en-GB" sz="1100" baseline="30000" dirty="0"/>
              <a:t>st</a:t>
            </a:r>
            <a:r>
              <a:rPr lang="en-GB" sz="1100" dirty="0"/>
              <a:t>  July 2026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52067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104491-26F3-8207-49BA-D8E53F2923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E562C62F-AC57-20AE-D5BF-2332F6D8543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2"/>
            <a:ext cx="4142792" cy="6857998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itle 15">
            <a:extLst>
              <a:ext uri="{FF2B5EF4-FFF2-40B4-BE49-F238E27FC236}">
                <a16:creationId xmlns:a16="http://schemas.microsoft.com/office/drawing/2014/main" id="{BE9E79F0-EE5B-7BD3-DFB1-13C6C85CD6A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15938" y="1640272"/>
            <a:ext cx="3287421" cy="12176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rgbClr val="00308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3600">
                <a:solidFill>
                  <a:schemeClr val="bg1"/>
                </a:solidFill>
              </a:rPr>
              <a:t>Thank You</a:t>
            </a:r>
            <a:br>
              <a:rPr lang="en-GB" sz="3600">
                <a:solidFill>
                  <a:schemeClr val="bg1"/>
                </a:solidFill>
              </a:rPr>
            </a:br>
            <a:r>
              <a:rPr lang="en-GB" sz="3600">
                <a:solidFill>
                  <a:schemeClr val="bg1"/>
                </a:solidFill>
              </a:rPr>
              <a:t>for Listening!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6B4C246C-D9C0-5F02-7E9B-CBE5E053746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5938" y="247871"/>
            <a:ext cx="2641177" cy="723679"/>
          </a:xfrm>
          <a:prstGeom prst="rect">
            <a:avLst/>
          </a:prstGeom>
        </p:spPr>
      </p:pic>
      <p:grpSp>
        <p:nvGrpSpPr>
          <p:cNvPr id="42" name="Group 41">
            <a:extLst>
              <a:ext uri="{FF2B5EF4-FFF2-40B4-BE49-F238E27FC236}">
                <a16:creationId xmlns:a16="http://schemas.microsoft.com/office/drawing/2014/main" id="{0394A090-06C9-C234-ACCE-4EC32283D15E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15938" y="4608640"/>
            <a:ext cx="11160125" cy="1620000"/>
            <a:chOff x="515938" y="4286638"/>
            <a:chExt cx="11160125" cy="162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C4083FB0-6063-5738-C3A3-D89CB7B469E2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212023" y="4286638"/>
              <a:ext cx="2232000" cy="1620000"/>
            </a:xfrm>
            <a:prstGeom prst="rect">
              <a:avLst/>
            </a:prstGeom>
            <a:ln w="19050">
              <a:solidFill>
                <a:srgbClr val="2E2D62"/>
              </a:solidFill>
            </a:ln>
          </p:spPr>
        </p:pic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3C6EB496-CA47-5A9C-A2EF-041763C42FC5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15938" y="4286638"/>
              <a:ext cx="2232000" cy="1620000"/>
            </a:xfrm>
            <a:prstGeom prst="rect">
              <a:avLst/>
            </a:prstGeom>
            <a:ln w="19050">
              <a:solidFill>
                <a:srgbClr val="2E2D62"/>
              </a:solidFill>
            </a:ln>
          </p:spPr>
        </p:pic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2861D445-D5EB-6856-D3E7-A1D4DFC82F7F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747946" y="4286638"/>
              <a:ext cx="2232000" cy="1620000"/>
            </a:xfrm>
            <a:prstGeom prst="rect">
              <a:avLst/>
            </a:prstGeom>
            <a:ln w="19050">
              <a:solidFill>
                <a:srgbClr val="2E2D62"/>
              </a:solidFill>
            </a:ln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2A0D7208-36F2-5719-2B26-BE19A1C24948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979954" y="4286638"/>
              <a:ext cx="2232061" cy="1620000"/>
            </a:xfrm>
            <a:prstGeom prst="rect">
              <a:avLst/>
            </a:prstGeom>
            <a:ln w="19050">
              <a:solidFill>
                <a:srgbClr val="2E2D62"/>
              </a:solidFill>
            </a:ln>
          </p:spPr>
        </p:pic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91D1D22E-97E5-DF46-C41C-DCE6B9ACC9B0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444031" y="4286638"/>
              <a:ext cx="2232032" cy="1620000"/>
            </a:xfrm>
            <a:prstGeom prst="rect">
              <a:avLst/>
            </a:prstGeom>
            <a:ln w="19050">
              <a:solidFill>
                <a:srgbClr val="2E2D62"/>
              </a:solidFill>
            </a:ln>
          </p:spPr>
        </p:pic>
      </p:grpSp>
      <p:sp>
        <p:nvSpPr>
          <p:cNvPr id="49" name="Rectangle 48">
            <a:extLst>
              <a:ext uri="{FF2B5EF4-FFF2-40B4-BE49-F238E27FC236}">
                <a16:creationId xmlns:a16="http://schemas.microsoft.com/office/drawing/2014/main" id="{C4541568-8291-0250-D851-63EED54A872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120502" y="349249"/>
            <a:ext cx="5857415" cy="3908425"/>
          </a:xfrm>
          <a:prstGeom prst="rect">
            <a:avLst/>
          </a:prstGeom>
          <a:solidFill>
            <a:schemeClr val="accent2">
              <a:alpha val="5000"/>
            </a:schemeClr>
          </a:solidFill>
          <a:ln w="317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itle 15">
            <a:extLst>
              <a:ext uri="{FF2B5EF4-FFF2-40B4-BE49-F238E27FC236}">
                <a16:creationId xmlns:a16="http://schemas.microsoft.com/office/drawing/2014/main" id="{49494469-DDE9-637B-C38E-B4C4A168C29F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15938" y="2857916"/>
            <a:ext cx="3626854" cy="3180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rgbClr val="00308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1800">
                <a:solidFill>
                  <a:schemeClr val="bg1"/>
                </a:solidFill>
              </a:rPr>
              <a:t>Questions are Very Welcome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D3DAE20-D651-03DF-F5BE-0AC966830C98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184479" y="444846"/>
            <a:ext cx="28258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chemeClr val="accent2"/>
                </a:solidFill>
                <a:latin typeface="+mj-lt"/>
              </a:rPr>
              <a:t>CLARA at IPAC26</a:t>
            </a:r>
          </a:p>
        </p:txBody>
      </p:sp>
      <p:graphicFrame>
        <p:nvGraphicFramePr>
          <p:cNvPr id="56" name="Table 55">
            <a:extLst>
              <a:ext uri="{FF2B5EF4-FFF2-40B4-BE49-F238E27FC236}">
                <a16:creationId xmlns:a16="http://schemas.microsoft.com/office/drawing/2014/main" id="{98C039A5-E1FF-719B-504E-9DCB9A08AA63}"/>
              </a:ext>
            </a:extLst>
          </p:cNvPr>
          <p:cNvGraphicFramePr>
            <a:graphicFrameLocks noGrp="1" noDrilldown="1" noMove="1" noResize="1"/>
          </p:cNvGraphicFramePr>
          <p:nvPr>
            <p:extLst>
              <p:ext uri="{D42A27DB-BD31-4B8C-83A1-F6EECF244321}">
                <p14:modId xmlns:p14="http://schemas.microsoft.com/office/powerpoint/2010/main" val="1551844418"/>
              </p:ext>
            </p:extLst>
          </p:nvPr>
        </p:nvGraphicFramePr>
        <p:xfrm>
          <a:off x="5435624" y="940206"/>
          <a:ext cx="5227171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7621">
                  <a:extLst>
                    <a:ext uri="{9D8B030D-6E8A-4147-A177-3AD203B41FA5}">
                      <a16:colId xmlns:a16="http://schemas.microsoft.com/office/drawing/2014/main" val="3694266353"/>
                    </a:ext>
                  </a:extLst>
                </a:gridCol>
                <a:gridCol w="4019550">
                  <a:extLst>
                    <a:ext uri="{9D8B030D-6E8A-4147-A177-3AD203B41FA5}">
                      <a16:colId xmlns:a16="http://schemas.microsoft.com/office/drawing/2014/main" val="1819267004"/>
                    </a:ext>
                  </a:extLst>
                </a:gridCol>
              </a:tblGrid>
              <a:tr h="313200">
                <a:tc>
                  <a:txBody>
                    <a:bodyPr/>
                    <a:lstStyle/>
                    <a:p>
                      <a:r>
                        <a:rPr lang="en-GB" sz="1500" b="1">
                          <a:solidFill>
                            <a:schemeClr val="tx1"/>
                          </a:solidFill>
                          <a:latin typeface="+mj-lt"/>
                        </a:rPr>
                        <a:t>TUP3075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In-situ cathode measurements (</a:t>
                      </a:r>
                      <a:r>
                        <a:rPr lang="en-GB" sz="1500" b="0" i="1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A. Pollard</a:t>
                      </a:r>
                      <a:r>
                        <a:rPr lang="en-GB" sz="15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3487443"/>
                  </a:ext>
                </a:extLst>
              </a:tr>
              <a:tr h="313200">
                <a:tc>
                  <a:txBody>
                    <a:bodyPr/>
                    <a:lstStyle/>
                    <a:p>
                      <a:r>
                        <a:rPr lang="en-GB" sz="1500" b="1">
                          <a:solidFill>
                            <a:schemeClr val="tx1"/>
                          </a:solidFill>
                          <a:latin typeface="+mj-lt"/>
                        </a:rPr>
                        <a:t>TUP3076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Dark current measurements (</a:t>
                      </a:r>
                      <a:r>
                        <a:rPr lang="en-GB" sz="1500" b="0" i="1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F. Jackson</a:t>
                      </a:r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6911284"/>
                  </a:ext>
                </a:extLst>
              </a:tr>
              <a:tr h="313200">
                <a:tc>
                  <a:txBody>
                    <a:bodyPr/>
                    <a:lstStyle/>
                    <a:p>
                      <a:r>
                        <a:rPr lang="en-GB" sz="1500" b="1">
                          <a:solidFill>
                            <a:schemeClr val="tx1"/>
                          </a:solidFill>
                          <a:latin typeface="+mj-lt"/>
                        </a:rPr>
                        <a:t>WEV6003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High-level software (</a:t>
                      </a:r>
                      <a:r>
                        <a:rPr lang="en-GB" sz="1500" b="0" i="1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J. Jones</a:t>
                      </a:r>
                      <a:r>
                        <a:rPr lang="en-GB" sz="15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0926839"/>
                  </a:ext>
                </a:extLst>
              </a:tr>
              <a:tr h="313200">
                <a:tc>
                  <a:txBody>
                    <a:bodyPr/>
                    <a:lstStyle/>
                    <a:p>
                      <a:r>
                        <a:rPr lang="en-GB" sz="1500" b="1">
                          <a:solidFill>
                            <a:schemeClr val="tx1"/>
                          </a:solidFill>
                          <a:latin typeface="+mj-lt"/>
                        </a:rPr>
                        <a:t>WEP6091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Dechirper commissioning (</a:t>
                      </a:r>
                      <a:r>
                        <a:rPr lang="en-GB" sz="1500" b="0" i="1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T. Overton</a:t>
                      </a:r>
                      <a:r>
                        <a:rPr lang="en-GB" sz="15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7556838"/>
                  </a:ext>
                </a:extLst>
              </a:tr>
              <a:tr h="313200">
                <a:tc>
                  <a:txBody>
                    <a:bodyPr/>
                    <a:lstStyle/>
                    <a:p>
                      <a:r>
                        <a:rPr lang="en-GB" sz="1500" b="1">
                          <a:solidFill>
                            <a:schemeClr val="tx1"/>
                          </a:solidFill>
                          <a:latin typeface="+mj-lt"/>
                        </a:rPr>
                        <a:t>WEP6092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Phase space tomography (</a:t>
                      </a:r>
                      <a:r>
                        <a:rPr lang="en-GB" sz="1500" b="0" i="1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M. Johnson</a:t>
                      </a:r>
                      <a:r>
                        <a:rPr lang="en-GB" sz="15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3437151"/>
                  </a:ext>
                </a:extLst>
              </a:tr>
              <a:tr h="313200">
                <a:tc>
                  <a:txBody>
                    <a:bodyPr/>
                    <a:lstStyle/>
                    <a:p>
                      <a:r>
                        <a:rPr lang="en-GB" sz="1500" b="1">
                          <a:solidFill>
                            <a:schemeClr val="tx1"/>
                          </a:solidFill>
                          <a:latin typeface="+mj-lt"/>
                        </a:rPr>
                        <a:t>WEP6104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High-level RF interfaces (</a:t>
                      </a:r>
                      <a:r>
                        <a:rPr lang="en-GB" sz="1500" b="0" i="1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N. Joshi</a:t>
                      </a:r>
                      <a:r>
                        <a:rPr lang="en-GB" sz="15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0114949"/>
                  </a:ext>
                </a:extLst>
              </a:tr>
              <a:tr h="313200">
                <a:tc>
                  <a:txBody>
                    <a:bodyPr/>
                    <a:lstStyle/>
                    <a:p>
                      <a:r>
                        <a:rPr lang="en-GB" sz="1500" b="1">
                          <a:solidFill>
                            <a:schemeClr val="tx1"/>
                          </a:solidFill>
                          <a:latin typeface="+mj-lt"/>
                        </a:rPr>
                        <a:t>WEP6171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Automated RF conditioning (</a:t>
                      </a:r>
                      <a:r>
                        <a:rPr lang="en-GB" sz="1500" b="0" i="1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M. King</a:t>
                      </a:r>
                      <a:r>
                        <a:rPr lang="en-GB" sz="15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0411078"/>
                  </a:ext>
                </a:extLst>
              </a:tr>
              <a:tr h="313200">
                <a:tc>
                  <a:txBody>
                    <a:bodyPr/>
                    <a:lstStyle/>
                    <a:p>
                      <a:r>
                        <a:rPr lang="en-GB" sz="1500" b="1">
                          <a:solidFill>
                            <a:schemeClr val="tx1"/>
                          </a:solidFill>
                          <a:latin typeface="+mj-lt"/>
                        </a:rPr>
                        <a:t>THP2100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Compression and linearisation (</a:t>
                      </a:r>
                      <a:r>
                        <a:rPr lang="en-GB" sz="1500" b="0" i="1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J. Jones</a:t>
                      </a:r>
                      <a:r>
                        <a:rPr lang="en-GB" sz="15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233076"/>
                  </a:ext>
                </a:extLst>
              </a:tr>
              <a:tr h="313200">
                <a:tc>
                  <a:txBody>
                    <a:bodyPr/>
                    <a:lstStyle/>
                    <a:p>
                      <a:r>
                        <a:rPr lang="en-GB" sz="1500" b="1">
                          <a:solidFill>
                            <a:schemeClr val="tx1"/>
                          </a:solidFill>
                          <a:latin typeface="+mj-lt"/>
                        </a:rPr>
                        <a:t>THP2143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Cs</a:t>
                      </a:r>
                      <a:r>
                        <a:rPr lang="en-GB" sz="1500" b="0" baseline="-2500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2</a:t>
                      </a:r>
                      <a:r>
                        <a:rPr lang="en-GB" sz="15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Te cathode production (</a:t>
                      </a:r>
                      <a:r>
                        <a:rPr lang="en-GB" sz="1500" b="0" i="1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H. Churn</a:t>
                      </a:r>
                      <a:r>
                        <a:rPr lang="en-GB" sz="15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6302311"/>
                  </a:ext>
                </a:extLst>
              </a:tr>
              <a:tr h="313200">
                <a:tc>
                  <a:txBody>
                    <a:bodyPr/>
                    <a:lstStyle/>
                    <a:p>
                      <a:r>
                        <a:rPr lang="en-GB" sz="1500" b="1">
                          <a:solidFill>
                            <a:schemeClr val="tx1"/>
                          </a:solidFill>
                          <a:latin typeface="+mj-lt"/>
                        </a:rPr>
                        <a:t>THP2144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High-power RF conditioning (</a:t>
                      </a:r>
                      <a:r>
                        <a:rPr lang="en-GB" sz="1500" b="0" i="1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A. Gilfellon</a:t>
                      </a:r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014214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E2CF1AA6-7E6A-2F7B-CE97-3033068A2D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509250" y="287867"/>
            <a:ext cx="532644" cy="576527"/>
          </a:xfrm>
          <a:prstGeom prst="rect">
            <a:avLst/>
          </a:prstGeom>
          <a:solidFill>
            <a:srgbClr val="FEF8F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F8014565-FC52-36AB-AB14-B48B0C9593C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9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02876" y="190311"/>
            <a:ext cx="1533549" cy="751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86445B7-D7E4-7B75-E2E5-996A50B9BA10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825313" y="591429"/>
            <a:ext cx="22415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E97132"/>
                </a:solidFill>
              </a:rPr>
              <a:t>www.ipac26.org/prepress</a:t>
            </a:r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1B3E348E-DE09-A1DF-72A2-CB27347E0E7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5992483" y="6492875"/>
            <a:ext cx="615663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 Johnson |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CLARA Commissioning and First User Experiments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| IOP PAB, </a:t>
            </a:r>
            <a:r>
              <a:rPr lang="en-GB" sz="1100" dirty="0"/>
              <a:t>1</a:t>
            </a:r>
            <a:r>
              <a:rPr lang="en-GB" sz="1100" baseline="30000" dirty="0"/>
              <a:t>st</a:t>
            </a:r>
            <a:r>
              <a:rPr lang="en-GB" sz="1100" dirty="0"/>
              <a:t>  July 2026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915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410254-E9DF-36A9-7018-9E3AD896B9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08B83047-181F-F5CD-91BC-E5B06A5268D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CLARA Front End Layout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5896CC6E-5729-77BD-5285-370DE176481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10946920" y="6492873"/>
            <a:ext cx="1087175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Slide </a:t>
            </a:r>
            <a:fld id="{6D8F85B6-7B2C-4044-9909-7ACF9755F780}" type="slidenum">
              <a:rPr kumimoji="0" lang="en-GB" sz="11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1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FA017B7-162F-6B11-A832-2D910A6E3EC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309552" y="4685913"/>
            <a:ext cx="2556163" cy="1151854"/>
          </a:xfrm>
          <a:prstGeom prst="rect">
            <a:avLst/>
          </a:prstGeom>
          <a:solidFill>
            <a:schemeClr val="accent2">
              <a:alpha val="5000"/>
            </a:schemeClr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Arial Nova Light" panose="020B0304020202020204" pitchFamily="34" charset="0"/>
              </a:rPr>
              <a:t>The </a:t>
            </a:r>
            <a:r>
              <a:rPr lang="en-GB" sz="1400" b="1" dirty="0">
                <a:solidFill>
                  <a:schemeClr val="accent2"/>
                </a:solidFill>
                <a:latin typeface="+mj-lt"/>
              </a:rPr>
              <a:t>CLARA front end</a:t>
            </a:r>
            <a:r>
              <a:rPr lang="en-GB" sz="1400" dirty="0">
                <a:solidFill>
                  <a:schemeClr val="tx1"/>
                </a:solidFill>
                <a:latin typeface="Arial Nova Light" panose="020B0304020202020204" pitchFamily="34" charset="0"/>
              </a:rPr>
              <a:t> was</a:t>
            </a:r>
            <a:br>
              <a:rPr lang="en-GB" sz="1400" dirty="0">
                <a:solidFill>
                  <a:schemeClr val="tx1"/>
                </a:solidFill>
                <a:latin typeface="Arial Nova Light" panose="020B0304020202020204" pitchFamily="34" charset="0"/>
              </a:rPr>
            </a:br>
            <a:r>
              <a:rPr lang="en-GB" sz="1400" dirty="0">
                <a:solidFill>
                  <a:schemeClr val="tx1"/>
                </a:solidFill>
                <a:latin typeface="Arial Nova Light" panose="020B0304020202020204" pitchFamily="34" charset="0"/>
              </a:rPr>
              <a:t>successfully operated as a separate user facility</a:t>
            </a:r>
            <a:br>
              <a:rPr lang="en-GB" sz="1400" dirty="0">
                <a:solidFill>
                  <a:schemeClr val="tx1"/>
                </a:solidFill>
                <a:latin typeface="Arial Nova Light" panose="020B0304020202020204" pitchFamily="34" charset="0"/>
              </a:rPr>
            </a:br>
            <a:r>
              <a:rPr lang="en-GB" sz="1400" dirty="0">
                <a:solidFill>
                  <a:schemeClr val="tx1"/>
                </a:solidFill>
                <a:latin typeface="Arial Nova Light" panose="020B0304020202020204" pitchFamily="34" charset="0"/>
              </a:rPr>
              <a:t>(2018 – 2022)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CA45C4-0093-2227-7964-A12E11355E7A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8588467" y="945092"/>
            <a:ext cx="30877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10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D. Angal-Kalinin </a:t>
            </a:r>
            <a:r>
              <a:rPr lang="en-GB" sz="1100" i="1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et al.</a:t>
            </a:r>
            <a:r>
              <a:rPr lang="en-GB" sz="110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, PRAB </a:t>
            </a:r>
            <a:r>
              <a:rPr lang="en-GB" sz="1100" b="1">
                <a:solidFill>
                  <a:schemeClr val="tx1">
                    <a:lumMod val="75000"/>
                    <a:lumOff val="25000"/>
                  </a:schemeClr>
                </a:solidFill>
              </a:rPr>
              <a:t>23</a:t>
            </a:r>
            <a:r>
              <a:rPr lang="en-GB" sz="110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, 044801 (2020)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183381A-7B48-753E-6C9B-A4045105F77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0017" y="1238953"/>
            <a:ext cx="11156044" cy="2648820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181488D7-36CF-8A38-5C74-338740D85654}"/>
              </a:ext>
            </a:extLst>
          </p:cNvPr>
          <p:cNvGraphicFramePr>
            <a:graphicFrameLocks noGrp="1" noDrilldown="1" noMove="1" noResize="1"/>
          </p:cNvGraphicFramePr>
          <p:nvPr>
            <p:extLst>
              <p:ext uri="{D42A27DB-BD31-4B8C-83A1-F6EECF244321}">
                <p14:modId xmlns:p14="http://schemas.microsoft.com/office/powerpoint/2010/main" val="3465779891"/>
              </p:ext>
            </p:extLst>
          </p:nvPr>
        </p:nvGraphicFramePr>
        <p:xfrm>
          <a:off x="4887377" y="4484600"/>
          <a:ext cx="3659716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2240">
                  <a:extLst>
                    <a:ext uri="{9D8B030D-6E8A-4147-A177-3AD203B41FA5}">
                      <a16:colId xmlns:a16="http://schemas.microsoft.com/office/drawing/2014/main" val="2876898085"/>
                    </a:ext>
                  </a:extLst>
                </a:gridCol>
                <a:gridCol w="1527476">
                  <a:extLst>
                    <a:ext uri="{9D8B030D-6E8A-4147-A177-3AD203B41FA5}">
                      <a16:colId xmlns:a16="http://schemas.microsoft.com/office/drawing/2014/main" val="249320852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1200" b="1">
                          <a:solidFill>
                            <a:schemeClr val="tx1"/>
                          </a:solidFill>
                          <a:latin typeface="+mj-lt"/>
                        </a:rPr>
                        <a:t>Example</a:t>
                      </a:r>
                      <a:br>
                        <a:rPr lang="en-GB" sz="1200" b="1">
                          <a:solidFill>
                            <a:schemeClr val="tx1"/>
                          </a:solidFill>
                          <a:latin typeface="+mj-lt"/>
                        </a:rPr>
                      </a:br>
                      <a:r>
                        <a:rPr lang="en-GB" sz="1200" b="1">
                          <a:solidFill>
                            <a:schemeClr val="tx1"/>
                          </a:solidFill>
                          <a:latin typeface="+mj-lt"/>
                        </a:rPr>
                        <a:t>Technical System 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>
                          <a:solidFill>
                            <a:schemeClr val="tx1"/>
                          </a:solidFill>
                          <a:latin typeface="+mj-lt"/>
                        </a:rPr>
                        <a:t>CLARA Front End</a:t>
                      </a:r>
                      <a:br>
                        <a:rPr lang="en-GB" sz="1200" b="1">
                          <a:solidFill>
                            <a:schemeClr val="tx1"/>
                          </a:solidFill>
                          <a:latin typeface="+mj-lt"/>
                        </a:rPr>
                      </a:br>
                      <a:r>
                        <a:rPr lang="en-GB" sz="1200" b="1">
                          <a:solidFill>
                            <a:schemeClr val="tx1"/>
                          </a:solidFill>
                          <a:latin typeface="+mj-lt"/>
                        </a:rPr>
                        <a:t>(35 MeV)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84856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RF Structures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31692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Magnets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22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50752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Diagnostic Systems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13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25399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Vacuum Gauges and Pumps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57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263931"/>
                  </a:ext>
                </a:extLst>
              </a:tr>
            </a:tbl>
          </a:graphicData>
        </a:graphic>
      </p:graphicFrame>
      <p:sp>
        <p:nvSpPr>
          <p:cNvPr id="4" name="Date Placeholder 5">
            <a:extLst>
              <a:ext uri="{FF2B5EF4-FFF2-40B4-BE49-F238E27FC236}">
                <a16:creationId xmlns:a16="http://schemas.microsoft.com/office/drawing/2014/main" id="{C6A2B2A1-9DD8-369D-23C0-C02FB177BD3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54388" y="6492875"/>
            <a:ext cx="615663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 Johnson |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CLARA Commissioning and First User Experiments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| IOP PAB, </a:t>
            </a:r>
            <a:r>
              <a:rPr lang="en-GB" sz="1100" dirty="0"/>
              <a:t>1</a:t>
            </a:r>
            <a:r>
              <a:rPr lang="en-GB" sz="1100" baseline="30000" dirty="0"/>
              <a:t>st</a:t>
            </a:r>
            <a:r>
              <a:rPr lang="en-GB" sz="1100" dirty="0"/>
              <a:t>  July 2026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650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781E9E-592C-3BAB-6C42-8AE822F09F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C84CBF84-B9ED-F9EA-BB37-0CA939481DC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CLARA Layout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48510115-9FB3-5AD5-F75E-B102FD672AA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10946920" y="6492873"/>
            <a:ext cx="1087175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Slide </a:t>
            </a:r>
            <a:fld id="{6D8F85B6-7B2C-4044-9909-7ACF9755F780}" type="slidenum">
              <a:rPr kumimoji="0" lang="en-GB" sz="11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1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04952E8-02FD-1829-DF01-9F7ED071023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0017" y="1238953"/>
            <a:ext cx="11156044" cy="2648821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DE23244-397C-DE1F-4E7F-EE53823FD448}"/>
              </a:ext>
            </a:extLst>
          </p:cNvPr>
          <p:cNvGraphicFramePr>
            <a:graphicFrameLocks noGrp="1" noDrilldown="1" noMove="1" noResize="1"/>
          </p:cNvGraphicFramePr>
          <p:nvPr>
            <p:extLst>
              <p:ext uri="{D42A27DB-BD31-4B8C-83A1-F6EECF244321}">
                <p14:modId xmlns:p14="http://schemas.microsoft.com/office/powerpoint/2010/main" val="390396971"/>
              </p:ext>
            </p:extLst>
          </p:nvPr>
        </p:nvGraphicFramePr>
        <p:xfrm>
          <a:off x="4887377" y="4484600"/>
          <a:ext cx="5052736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2240">
                  <a:extLst>
                    <a:ext uri="{9D8B030D-6E8A-4147-A177-3AD203B41FA5}">
                      <a16:colId xmlns:a16="http://schemas.microsoft.com/office/drawing/2014/main" val="2876898085"/>
                    </a:ext>
                  </a:extLst>
                </a:gridCol>
                <a:gridCol w="1527476">
                  <a:extLst>
                    <a:ext uri="{9D8B030D-6E8A-4147-A177-3AD203B41FA5}">
                      <a16:colId xmlns:a16="http://schemas.microsoft.com/office/drawing/2014/main" val="2493208526"/>
                    </a:ext>
                  </a:extLst>
                </a:gridCol>
                <a:gridCol w="1393020">
                  <a:extLst>
                    <a:ext uri="{9D8B030D-6E8A-4147-A177-3AD203B41FA5}">
                      <a16:colId xmlns:a16="http://schemas.microsoft.com/office/drawing/2014/main" val="67550880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1200" b="1">
                          <a:solidFill>
                            <a:schemeClr val="tx1"/>
                          </a:solidFill>
                          <a:latin typeface="+mj-lt"/>
                        </a:rPr>
                        <a:t>Example</a:t>
                      </a:r>
                      <a:br>
                        <a:rPr lang="en-GB" sz="1200" b="1">
                          <a:solidFill>
                            <a:schemeClr val="tx1"/>
                          </a:solidFill>
                          <a:latin typeface="+mj-lt"/>
                        </a:rPr>
                      </a:br>
                      <a:r>
                        <a:rPr lang="en-GB" sz="1200" b="1">
                          <a:solidFill>
                            <a:schemeClr val="tx1"/>
                          </a:solidFill>
                          <a:latin typeface="+mj-lt"/>
                        </a:rPr>
                        <a:t>Technical System 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>
                          <a:solidFill>
                            <a:schemeClr val="tx1"/>
                          </a:solidFill>
                          <a:latin typeface="+mj-lt"/>
                        </a:rPr>
                        <a:t>CLARA Front End</a:t>
                      </a:r>
                      <a:br>
                        <a:rPr lang="en-GB" sz="1200" b="1">
                          <a:solidFill>
                            <a:schemeClr val="tx1"/>
                          </a:solidFill>
                          <a:latin typeface="+mj-lt"/>
                        </a:rPr>
                      </a:br>
                      <a:r>
                        <a:rPr lang="en-GB" sz="1200" b="1">
                          <a:solidFill>
                            <a:schemeClr val="tx1"/>
                          </a:solidFill>
                          <a:latin typeface="+mj-lt"/>
                        </a:rPr>
                        <a:t>(35 MeV)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>
                          <a:solidFill>
                            <a:schemeClr val="tx1"/>
                          </a:solidFill>
                          <a:latin typeface="+mj-lt"/>
                        </a:rPr>
                        <a:t>CLARA</a:t>
                      </a:r>
                      <a:br>
                        <a:rPr lang="en-GB" sz="1200" b="1">
                          <a:solidFill>
                            <a:schemeClr val="tx1"/>
                          </a:solidFill>
                          <a:latin typeface="+mj-lt"/>
                        </a:rPr>
                      </a:br>
                      <a:r>
                        <a:rPr lang="en-GB" sz="1200" b="1">
                          <a:solidFill>
                            <a:schemeClr val="tx1"/>
                          </a:solidFill>
                          <a:latin typeface="+mj-lt"/>
                        </a:rPr>
                        <a:t>(250 MeV)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84856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RF Structures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31692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Magnets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22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77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50752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Diagnostic Systems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13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65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25399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Vacuum Gauges and Pumps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57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109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263931"/>
                  </a:ext>
                </a:extLst>
              </a:tr>
            </a:tbl>
          </a:graphicData>
        </a:graphic>
      </p:graphicFrame>
      <p:sp>
        <p:nvSpPr>
          <p:cNvPr id="4" name="Date Placeholder 5">
            <a:extLst>
              <a:ext uri="{FF2B5EF4-FFF2-40B4-BE49-F238E27FC236}">
                <a16:creationId xmlns:a16="http://schemas.microsoft.com/office/drawing/2014/main" id="{770A39FC-7081-523A-56D9-2042361B1FC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54388" y="6492875"/>
            <a:ext cx="615663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 Johnson |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CLARA Commissioning and First User Experiments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| IOP PAB, </a:t>
            </a:r>
            <a:r>
              <a:rPr lang="en-GB" sz="1100" dirty="0"/>
              <a:t>1</a:t>
            </a:r>
            <a:r>
              <a:rPr lang="en-GB" sz="1100" baseline="30000" dirty="0"/>
              <a:t>st</a:t>
            </a:r>
            <a:r>
              <a:rPr lang="en-GB" sz="1100" dirty="0"/>
              <a:t>  July 2026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0022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A47B42-261A-4EEE-CAA4-102568B4BC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15318DB4-E937-CFB9-8E56-B98057C0F2E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CLARA FEBE Layout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4C39EBA7-9C7B-8955-5AD1-43E7476219A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10946920" y="6492873"/>
            <a:ext cx="1087175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Slide </a:t>
            </a:r>
            <a:fld id="{6D8F85B6-7B2C-4044-9909-7ACF9755F780}" type="slidenum">
              <a:rPr kumimoji="0" lang="en-GB" sz="11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1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190544C-EE98-E0D2-2C35-F36E78E909D2}"/>
              </a:ext>
            </a:extLst>
          </p:cNvPr>
          <p:cNvGraphicFramePr>
            <a:graphicFrameLocks noGrp="1" noDrilldown="1" noMove="1" noResize="1"/>
          </p:cNvGraphicFramePr>
          <p:nvPr>
            <p:extLst>
              <p:ext uri="{D42A27DB-BD31-4B8C-83A1-F6EECF244321}">
                <p14:modId xmlns:p14="http://schemas.microsoft.com/office/powerpoint/2010/main" val="1783384704"/>
              </p:ext>
            </p:extLst>
          </p:nvPr>
        </p:nvGraphicFramePr>
        <p:xfrm>
          <a:off x="4887377" y="4484600"/>
          <a:ext cx="6512984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2240">
                  <a:extLst>
                    <a:ext uri="{9D8B030D-6E8A-4147-A177-3AD203B41FA5}">
                      <a16:colId xmlns:a16="http://schemas.microsoft.com/office/drawing/2014/main" val="2876898085"/>
                    </a:ext>
                  </a:extLst>
                </a:gridCol>
                <a:gridCol w="1527476">
                  <a:extLst>
                    <a:ext uri="{9D8B030D-6E8A-4147-A177-3AD203B41FA5}">
                      <a16:colId xmlns:a16="http://schemas.microsoft.com/office/drawing/2014/main" val="2493208526"/>
                    </a:ext>
                  </a:extLst>
                </a:gridCol>
                <a:gridCol w="1393020">
                  <a:extLst>
                    <a:ext uri="{9D8B030D-6E8A-4147-A177-3AD203B41FA5}">
                      <a16:colId xmlns:a16="http://schemas.microsoft.com/office/drawing/2014/main" val="675508808"/>
                    </a:ext>
                  </a:extLst>
                </a:gridCol>
                <a:gridCol w="1460248">
                  <a:extLst>
                    <a:ext uri="{9D8B030D-6E8A-4147-A177-3AD203B41FA5}">
                      <a16:colId xmlns:a16="http://schemas.microsoft.com/office/drawing/2014/main" val="333456788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1200" b="1">
                          <a:solidFill>
                            <a:schemeClr val="tx1"/>
                          </a:solidFill>
                          <a:latin typeface="+mj-lt"/>
                        </a:rPr>
                        <a:t>Example</a:t>
                      </a:r>
                      <a:br>
                        <a:rPr lang="en-GB" sz="1200" b="1">
                          <a:solidFill>
                            <a:schemeClr val="tx1"/>
                          </a:solidFill>
                          <a:latin typeface="+mj-lt"/>
                        </a:rPr>
                      </a:br>
                      <a:r>
                        <a:rPr lang="en-GB" sz="1200" b="1">
                          <a:solidFill>
                            <a:schemeClr val="tx1"/>
                          </a:solidFill>
                          <a:latin typeface="+mj-lt"/>
                        </a:rPr>
                        <a:t>Technical System 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>
                          <a:solidFill>
                            <a:schemeClr val="tx1"/>
                          </a:solidFill>
                          <a:latin typeface="+mj-lt"/>
                        </a:rPr>
                        <a:t>CLARA Front End</a:t>
                      </a:r>
                      <a:br>
                        <a:rPr lang="en-GB" sz="1200" b="1">
                          <a:solidFill>
                            <a:schemeClr val="tx1"/>
                          </a:solidFill>
                          <a:latin typeface="+mj-lt"/>
                        </a:rPr>
                      </a:br>
                      <a:r>
                        <a:rPr lang="en-GB" sz="1200" b="1">
                          <a:solidFill>
                            <a:schemeClr val="tx1"/>
                          </a:solidFill>
                          <a:latin typeface="+mj-lt"/>
                        </a:rPr>
                        <a:t>(35 MeV)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>
                          <a:solidFill>
                            <a:schemeClr val="tx1"/>
                          </a:solidFill>
                          <a:latin typeface="+mj-lt"/>
                        </a:rPr>
                        <a:t>CLARA</a:t>
                      </a:r>
                      <a:br>
                        <a:rPr lang="en-GB" sz="1200" b="1">
                          <a:solidFill>
                            <a:schemeClr val="tx1"/>
                          </a:solidFill>
                          <a:latin typeface="+mj-lt"/>
                        </a:rPr>
                      </a:br>
                      <a:r>
                        <a:rPr lang="en-GB" sz="1200" b="1">
                          <a:solidFill>
                            <a:schemeClr val="tx1"/>
                          </a:solidFill>
                          <a:latin typeface="+mj-lt"/>
                        </a:rPr>
                        <a:t>(250 MeV)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>
                          <a:solidFill>
                            <a:schemeClr val="tx1"/>
                          </a:solidFill>
                          <a:latin typeface="+mj-lt"/>
                        </a:rPr>
                        <a:t>CLARA FEBE</a:t>
                      </a:r>
                      <a:br>
                        <a:rPr lang="en-GB" sz="1200" b="1">
                          <a:solidFill>
                            <a:schemeClr val="tx1"/>
                          </a:solidFill>
                          <a:latin typeface="+mj-lt"/>
                        </a:rPr>
                      </a:br>
                      <a:r>
                        <a:rPr lang="en-GB" sz="1200" b="1">
                          <a:solidFill>
                            <a:schemeClr val="tx1"/>
                          </a:solidFill>
                          <a:latin typeface="+mj-lt"/>
                        </a:rPr>
                        <a:t>(250 MeV)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84856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RF Structures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31692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Magnets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22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77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126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50752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Diagnostic Systems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13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65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94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25399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Vacuum Gauges and Pumps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57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109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155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263931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FF0F21B9-5967-CE2C-44F7-56115F56BDB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0017" y="1238953"/>
            <a:ext cx="11156045" cy="264882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D911099-20D1-1703-DBDE-77AEB2A7722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219200" y="4685913"/>
            <a:ext cx="2849715" cy="1151854"/>
          </a:xfrm>
          <a:prstGeom prst="rect">
            <a:avLst/>
          </a:prstGeom>
          <a:solidFill>
            <a:schemeClr val="accent2">
              <a:alpha val="5000"/>
            </a:schemeClr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Arial Nova Light" panose="020B0304020202020204" pitchFamily="34" charset="0"/>
              </a:rPr>
              <a:t>First experiments in the</a:t>
            </a:r>
            <a:br>
              <a:rPr lang="en-GB" sz="1400" dirty="0">
                <a:solidFill>
                  <a:schemeClr val="tx1"/>
                </a:solidFill>
                <a:latin typeface="Arial Nova Light" panose="020B0304020202020204" pitchFamily="34" charset="0"/>
              </a:rPr>
            </a:br>
            <a:r>
              <a:rPr lang="en-GB" sz="1400" b="1" dirty="0">
                <a:solidFill>
                  <a:schemeClr val="accent2"/>
                </a:solidFill>
                <a:latin typeface="+mj-lt"/>
              </a:rPr>
              <a:t>Full Energy Beam Exploitation</a:t>
            </a:r>
            <a:r>
              <a:rPr lang="en-GB" sz="1400" dirty="0">
                <a:solidFill>
                  <a:schemeClr val="tx1"/>
                </a:solidFill>
                <a:latin typeface="Arial Nova Light" panose="020B0304020202020204" pitchFamily="34" charset="0"/>
              </a:rPr>
              <a:t> (FEBE) user area took place</a:t>
            </a:r>
            <a:br>
              <a:rPr lang="en-GB" sz="1400" dirty="0">
                <a:solidFill>
                  <a:schemeClr val="tx1"/>
                </a:solidFill>
                <a:latin typeface="Arial Nova Light" panose="020B0304020202020204" pitchFamily="34" charset="0"/>
              </a:rPr>
            </a:br>
            <a:r>
              <a:rPr lang="en-GB" sz="1400" dirty="0">
                <a:solidFill>
                  <a:schemeClr val="tx1"/>
                </a:solidFill>
                <a:latin typeface="Arial Nova Light" panose="020B0304020202020204" pitchFamily="34" charset="0"/>
              </a:rPr>
              <a:t>in early 2026</a:t>
            </a:r>
          </a:p>
        </p:txBody>
      </p:sp>
      <p:sp>
        <p:nvSpPr>
          <p:cNvPr id="4" name="Date Placeholder 5">
            <a:extLst>
              <a:ext uri="{FF2B5EF4-FFF2-40B4-BE49-F238E27FC236}">
                <a16:creationId xmlns:a16="http://schemas.microsoft.com/office/drawing/2014/main" id="{BDCA64E3-9157-8F01-FA7D-FEA5D235A08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54388" y="6492875"/>
            <a:ext cx="615663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 Johnson |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CLARA Commissioning and First User Experiments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| IOP PAB, </a:t>
            </a:r>
            <a:r>
              <a:rPr lang="en-GB" sz="1100" dirty="0"/>
              <a:t>1</a:t>
            </a:r>
            <a:r>
              <a:rPr lang="en-GB" sz="1100" baseline="30000" dirty="0"/>
              <a:t>st</a:t>
            </a:r>
            <a:r>
              <a:rPr lang="en-GB" sz="1100" dirty="0"/>
              <a:t>  July 2026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8926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erson standing in a factory&#10;&#10;Description automatically generated">
            <a:extLst>
              <a:ext uri="{FF2B5EF4-FFF2-40B4-BE49-F238E27FC236}">
                <a16:creationId xmlns:a16="http://schemas.microsoft.com/office/drawing/2014/main" id="{FC2E66C1-2F77-0FF4-7669-F80C20DA71E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127" b="5739"/>
          <a:stretch/>
        </p:blipFill>
        <p:spPr>
          <a:xfrm>
            <a:off x="0" y="-18374"/>
            <a:ext cx="12192000" cy="687637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6E0E16-DB7B-0EB2-065E-CE7E5E19CFB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0086" y="6091597"/>
            <a:ext cx="2432093" cy="666390"/>
          </a:xfrm>
          <a:prstGeom prst="rect">
            <a:avLst/>
          </a:prstGeom>
        </p:spPr>
      </p:pic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99B43029-DA7D-24C7-DF1F-25A77F7A275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flipV="1">
            <a:off x="-1" y="-18375"/>
            <a:ext cx="1870842" cy="2425243"/>
          </a:xfrm>
          <a:prstGeom prst="triangle">
            <a:avLst>
              <a:gd name="adj" fmla="val 0"/>
            </a:avLst>
          </a:prstGeom>
          <a:solidFill>
            <a:srgbClr val="002B8B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ree-form: Shape 2">
            <a:extLst>
              <a:ext uri="{FF2B5EF4-FFF2-40B4-BE49-F238E27FC236}">
                <a16:creationId xmlns:a16="http://schemas.microsoft.com/office/drawing/2014/main" id="{A537E05D-44D0-B67B-F483-FD5E77B74E1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556739" y="-18374"/>
            <a:ext cx="4635261" cy="2080087"/>
          </a:xfrm>
          <a:custGeom>
            <a:avLst/>
            <a:gdLst>
              <a:gd name="csX0" fmla="*/ 0 w 4635261"/>
              <a:gd name="csY0" fmla="*/ 0 h 2080087"/>
              <a:gd name="csX1" fmla="*/ 4635261 w 4635261"/>
              <a:gd name="csY1" fmla="*/ 0 h 2080087"/>
              <a:gd name="csX2" fmla="*/ 4635261 w 4635261"/>
              <a:gd name="csY2" fmla="*/ 2080087 h 2080087"/>
              <a:gd name="csX3" fmla="*/ 310695 w 4635261"/>
              <a:gd name="csY3" fmla="*/ 2080087 h 2080087"/>
              <a:gd name="csX4" fmla="*/ 0 w 4635261"/>
              <a:gd name="csY4" fmla="*/ 1769393 h 208008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4635261" h="2080087">
                <a:moveTo>
                  <a:pt x="0" y="0"/>
                </a:moveTo>
                <a:lnTo>
                  <a:pt x="4635261" y="0"/>
                </a:lnTo>
                <a:lnTo>
                  <a:pt x="4635261" y="2080087"/>
                </a:lnTo>
                <a:lnTo>
                  <a:pt x="310695" y="2080087"/>
                </a:lnTo>
                <a:lnTo>
                  <a:pt x="0" y="1769393"/>
                </a:lnTo>
                <a:close/>
              </a:path>
            </a:pathLst>
          </a:custGeom>
          <a:solidFill>
            <a:srgbClr val="003088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BD96869-192A-FA82-DDF1-36F604B528EA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8028934" y="368550"/>
            <a:ext cx="365529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3000" b="1">
                <a:solidFill>
                  <a:schemeClr val="bg1"/>
                </a:solidFill>
              </a:rPr>
              <a:t>CLARA Installation</a:t>
            </a:r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5C3D8C02-6655-09B4-8289-97DAD94E27B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/>
          </p:nvPr>
        </p:nvSpPr>
        <p:spPr>
          <a:xfrm>
            <a:off x="7806906" y="1100655"/>
            <a:ext cx="3869158" cy="6763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400">
                <a:solidFill>
                  <a:schemeClr val="tx2">
                    <a:lumMod val="10000"/>
                    <a:lumOff val="90000"/>
                  </a:schemeClr>
                </a:solidFill>
                <a:latin typeface="Arial Nova Light" panose="020B0304020202020204" pitchFamily="34" charset="0"/>
              </a:rPr>
              <a:t>View of the CLARA bunker in 2024, looking</a:t>
            </a:r>
            <a:br>
              <a:rPr lang="en-GB" sz="1400">
                <a:solidFill>
                  <a:schemeClr val="tx2">
                    <a:lumMod val="10000"/>
                    <a:lumOff val="90000"/>
                  </a:schemeClr>
                </a:solidFill>
                <a:latin typeface="Arial Nova Light" panose="020B0304020202020204" pitchFamily="34" charset="0"/>
              </a:rPr>
            </a:br>
            <a:r>
              <a:rPr lang="en-GB" sz="1400">
                <a:solidFill>
                  <a:schemeClr val="tx2">
                    <a:lumMod val="10000"/>
                    <a:lumOff val="90000"/>
                  </a:schemeClr>
                </a:solidFill>
                <a:latin typeface="Arial Nova Light" panose="020B0304020202020204" pitchFamily="34" charset="0"/>
              </a:rPr>
              <a:t>out from the accelerator’s front end</a:t>
            </a:r>
            <a:br>
              <a:rPr lang="en-GB" sz="1400">
                <a:solidFill>
                  <a:schemeClr val="tx2">
                    <a:lumMod val="10000"/>
                    <a:lumOff val="90000"/>
                  </a:schemeClr>
                </a:solidFill>
                <a:latin typeface="Arial Nova Light" panose="020B0304020202020204" pitchFamily="34" charset="0"/>
              </a:rPr>
            </a:br>
            <a:r>
              <a:rPr lang="en-GB" sz="1400">
                <a:solidFill>
                  <a:schemeClr val="tx2">
                    <a:lumMod val="10000"/>
                    <a:lumOff val="90000"/>
                  </a:schemeClr>
                </a:solidFill>
                <a:latin typeface="Arial Nova Light" panose="020B0304020202020204" pitchFamily="34" charset="0"/>
              </a:rPr>
              <a:t>towards Linac 2 and Linac 3</a:t>
            </a:r>
          </a:p>
          <a:p>
            <a:pPr marL="0" indent="0">
              <a:buNone/>
            </a:pPr>
            <a:endParaRPr lang="en-GB" sz="1400">
              <a:solidFill>
                <a:schemeClr val="tx2">
                  <a:lumMod val="10000"/>
                  <a:lumOff val="90000"/>
                </a:schemeClr>
              </a:solidFill>
              <a:latin typeface="Arial Nova Light" panose="020B03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1618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D89E60-07C3-74CB-BDB2-63EA524BDC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5F1BD2FB-287D-C86F-13E4-2F2C28E2406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FEBE User Area on CLARA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9966825-26DC-4EAF-9C36-257245E5D61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/>
          </p:nvPr>
        </p:nvSpPr>
        <p:spPr>
          <a:xfrm>
            <a:off x="524565" y="1355035"/>
            <a:ext cx="5571436" cy="4325788"/>
          </a:xfrm>
        </p:spPr>
        <p:txBody>
          <a:bodyPr>
            <a:noAutofit/>
          </a:bodyPr>
          <a:lstStyle/>
          <a:p>
            <a:r>
              <a:rPr lang="en-GB" sz="1500" dirty="0">
                <a:latin typeface="Arial Nova Light" panose="020B0304020202020204" pitchFamily="34" charset="0"/>
              </a:rPr>
              <a:t>The Full Energy Beam Exploitation (FEBE) beamline includes a dedicated user area in a </a:t>
            </a:r>
            <a:r>
              <a:rPr lang="en-GB" sz="1500" b="1" dirty="0">
                <a:solidFill>
                  <a:srgbClr val="1E5DF8"/>
                </a:solidFill>
                <a:latin typeface="+mn-lt"/>
              </a:rPr>
              <a:t>separately-shielded enclosure</a:t>
            </a:r>
            <a:endParaRPr lang="en-GB" sz="1500" dirty="0">
              <a:latin typeface="Arial Nova Light" panose="020B0304020202020204" pitchFamily="34" charset="0"/>
            </a:endParaRP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Two large (~2 m</a:t>
            </a:r>
            <a:r>
              <a:rPr lang="en-GB" sz="1500" baseline="30000" dirty="0">
                <a:latin typeface="Arial Nova Light" panose="020B0304020202020204" pitchFamily="34" charset="0"/>
              </a:rPr>
              <a:t>3</a:t>
            </a:r>
            <a:r>
              <a:rPr lang="en-GB" sz="1500" dirty="0">
                <a:latin typeface="Arial Nova Light" panose="020B0304020202020204" pitchFamily="34" charset="0"/>
              </a:rPr>
              <a:t>) </a:t>
            </a:r>
            <a:r>
              <a:rPr lang="en-GB" sz="1500" b="1" dirty="0">
                <a:solidFill>
                  <a:srgbClr val="1E5DF8"/>
                </a:solidFill>
                <a:latin typeface="+mn-lt"/>
              </a:rPr>
              <a:t>experimental chambers</a:t>
            </a:r>
            <a:r>
              <a:rPr lang="en-GB" sz="1500" dirty="0">
                <a:latin typeface="Arial Nova Light" panose="020B0304020202020204" pitchFamily="34" charset="0"/>
              </a:rPr>
              <a:t> can be configured for a wide range of experiments (both in air and under vacuum):</a:t>
            </a:r>
            <a:br>
              <a:rPr lang="en-GB" sz="1500" dirty="0">
                <a:latin typeface="Arial Nova Light" panose="020B0304020202020204" pitchFamily="34" charset="0"/>
              </a:rPr>
            </a:br>
            <a:endParaRPr lang="en-GB" sz="1500" dirty="0">
              <a:latin typeface="Arial Nova Light" panose="020B03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Novel acceleration,</a:t>
            </a:r>
            <a:b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</a:br>
            <a:endParaRPr lang="en-GB" sz="500" dirty="0">
              <a:solidFill>
                <a:schemeClr val="tx1">
                  <a:lumMod val="75000"/>
                  <a:lumOff val="25000"/>
                </a:schemeClr>
              </a:solidFill>
              <a:latin typeface="Arial Nova Light" panose="020B03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Advanced diagnostics,</a:t>
            </a:r>
            <a:b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</a:br>
            <a:endParaRPr lang="en-GB" sz="500" dirty="0">
              <a:solidFill>
                <a:schemeClr val="tx1">
                  <a:lumMod val="75000"/>
                  <a:lumOff val="25000"/>
                </a:schemeClr>
              </a:solidFill>
              <a:latin typeface="Arial Nova Light" panose="020B03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New radiotherapy modalities,</a:t>
            </a:r>
          </a:p>
          <a:p>
            <a:pPr marL="457200" lvl="1" indent="0">
              <a:buNone/>
            </a:pPr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A </a:t>
            </a:r>
            <a:r>
              <a:rPr lang="en-GB" sz="1500" b="1" dirty="0">
                <a:solidFill>
                  <a:srgbClr val="1E5DF8"/>
                </a:solidFill>
                <a:latin typeface="+mn-lt"/>
              </a:rPr>
              <a:t>120 TW laser</a:t>
            </a:r>
            <a:r>
              <a:rPr lang="en-GB" sz="1500" dirty="0">
                <a:latin typeface="Arial Nova Light" panose="020B0304020202020204" pitchFamily="34" charset="0"/>
              </a:rPr>
              <a:t> will be available in late 2026,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for applications requiring synchronized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photon and electron beams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ED039976-BB8A-425F-7223-AC472F0D50A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10946920" y="6492873"/>
            <a:ext cx="1087175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Slide </a:t>
            </a:r>
            <a:fld id="{6D8F85B6-7B2C-4044-9909-7ACF9755F780}" type="slidenum">
              <a:rPr kumimoji="0" lang="en-GB" sz="11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1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2570859-F371-0C24-EE4F-6414EB3D1FEE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8795676" y="954441"/>
            <a:ext cx="29899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10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E.W. Snedden </a:t>
            </a:r>
            <a:r>
              <a:rPr lang="en-GB" sz="1100" i="1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et al.</a:t>
            </a:r>
            <a:r>
              <a:rPr lang="en-GB" sz="110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, PRAB </a:t>
            </a:r>
            <a:r>
              <a:rPr lang="en-GB" sz="1100" b="1">
                <a:solidFill>
                  <a:schemeClr val="tx1">
                    <a:lumMod val="75000"/>
                    <a:lumOff val="25000"/>
                  </a:schemeClr>
                </a:solidFill>
              </a:rPr>
              <a:t>27</a:t>
            </a:r>
            <a:r>
              <a:rPr lang="en-GB" sz="110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, 041602 (2024)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9B5AE04-2D27-E5C4-AAC0-1D63CD31255A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6610418" y="1341166"/>
            <a:ext cx="5064747" cy="2683637"/>
            <a:chOff x="6610418" y="1341166"/>
            <a:chExt cx="5064747" cy="2683637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8249E02-EBF3-B8F5-56F3-0BD940922EB3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419975" y="1341166"/>
              <a:ext cx="4255190" cy="2683637"/>
            </a:xfrm>
            <a:prstGeom prst="rect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84160B3E-312B-26F7-C1B1-38573E9ABFC0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H="1">
              <a:off x="7082526" y="2853005"/>
              <a:ext cx="834658" cy="24739"/>
            </a:xfrm>
            <a:prstGeom prst="straightConnector1">
              <a:avLst/>
            </a:prstGeom>
            <a:ln w="127000">
              <a:solidFill>
                <a:srgbClr val="C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23698074-5109-9845-AC93-93B769215495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610418" y="3002592"/>
              <a:ext cx="795411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100" b="1" dirty="0">
                  <a:solidFill>
                    <a:srgbClr val="C00000"/>
                  </a:solidFill>
                </a:rPr>
                <a:t>Beam</a:t>
              </a:r>
              <a:br>
                <a:rPr lang="en-GB" sz="1100" b="1" dirty="0">
                  <a:solidFill>
                    <a:srgbClr val="C00000"/>
                  </a:solidFill>
                </a:rPr>
              </a:br>
              <a:r>
                <a:rPr lang="en-GB" sz="1100" b="1" dirty="0">
                  <a:solidFill>
                    <a:srgbClr val="C00000"/>
                  </a:solidFill>
                </a:rPr>
                <a:t>Direction</a:t>
              </a:r>
            </a:p>
          </p:txBody>
        </p:sp>
      </p:grpSp>
      <p:pic>
        <p:nvPicPr>
          <p:cNvPr id="85" name="Picture 84">
            <a:extLst>
              <a:ext uri="{FF2B5EF4-FFF2-40B4-BE49-F238E27FC236}">
                <a16:creationId xmlns:a16="http://schemas.microsoft.com/office/drawing/2014/main" id="{6E24FF49-885C-99DC-8563-9FD2F3F0C59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4350" y="4382543"/>
            <a:ext cx="7711498" cy="2142083"/>
          </a:xfrm>
          <a:prstGeom prst="rect">
            <a:avLst/>
          </a:prstGeom>
        </p:spPr>
      </p:pic>
      <p:sp>
        <p:nvSpPr>
          <p:cNvPr id="4" name="Date Placeholder 5">
            <a:extLst>
              <a:ext uri="{FF2B5EF4-FFF2-40B4-BE49-F238E27FC236}">
                <a16:creationId xmlns:a16="http://schemas.microsoft.com/office/drawing/2014/main" id="{A78CBA77-7228-8964-4846-0222C7D9960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54388" y="6492875"/>
            <a:ext cx="615663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 Johnson |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CLARA Commissioning and First User Experiments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| IOP PAB, </a:t>
            </a:r>
            <a:r>
              <a:rPr lang="en-GB" sz="1100" dirty="0"/>
              <a:t>1</a:t>
            </a:r>
            <a:r>
              <a:rPr lang="en-GB" sz="1100" baseline="30000" dirty="0"/>
              <a:t>st</a:t>
            </a:r>
            <a:r>
              <a:rPr lang="en-GB" sz="1100" dirty="0"/>
              <a:t>  July 2026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7812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94C8A5-0FF6-779A-7715-55D0DB33AB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368D5E33-F851-0A34-54EC-C47A787C978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FEBE Laser System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8FD8F3C-E8E7-C6F0-4693-D0068B39490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/>
          </p:nvPr>
        </p:nvSpPr>
        <p:spPr>
          <a:xfrm>
            <a:off x="524565" y="1355035"/>
            <a:ext cx="5571436" cy="4325788"/>
          </a:xfrm>
        </p:spPr>
        <p:txBody>
          <a:bodyPr>
            <a:noAutofit/>
          </a:bodyPr>
          <a:lstStyle/>
          <a:p>
            <a:r>
              <a:rPr lang="en-GB" sz="1500" dirty="0">
                <a:latin typeface="Arial Nova Light" panose="020B0304020202020204" pitchFamily="34" charset="0"/>
              </a:rPr>
              <a:t>The FEBE laser is based on a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commercial system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(Amplitude Arco) system running at 5 Hz and 120 TW</a:t>
            </a: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Combining the CLARA electron beam with high-power laser pulses will provide access to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unique experimental regimes</a:t>
            </a:r>
            <a:endParaRPr lang="en-GB" sz="1500" dirty="0">
              <a:latin typeface="Arial Nova Light" panose="020B0304020202020204" pitchFamily="34" charset="0"/>
            </a:endParaRP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Potential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applications</a:t>
            </a:r>
            <a:r>
              <a:rPr lang="en-GB" sz="1500" dirty="0">
                <a:latin typeface="Arial Nova Light" panose="020B0304020202020204" pitchFamily="34" charset="0"/>
              </a:rPr>
              <a:t> include:</a:t>
            </a:r>
            <a:br>
              <a:rPr lang="en-GB" sz="1500" dirty="0">
                <a:latin typeface="Arial Nova Light" panose="020B0304020202020204" pitchFamily="34" charset="0"/>
              </a:rPr>
            </a:br>
            <a:endParaRPr lang="en-GB" sz="1500" dirty="0">
              <a:latin typeface="Arial Nova Light" panose="020B03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Inverse Compton </a:t>
            </a:r>
            <a:r>
              <a:rPr lang="en-GB" sz="150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scattering (</a:t>
            </a: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ICS) studies,</a:t>
            </a:r>
            <a:b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</a:br>
            <a:endParaRPr lang="en-GB" sz="500" dirty="0">
              <a:solidFill>
                <a:schemeClr val="tx1">
                  <a:lumMod val="75000"/>
                  <a:lumOff val="25000"/>
                </a:schemeClr>
              </a:solidFill>
              <a:latin typeface="Arial Nova Light" panose="020B03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Laser wakefield acceleration (LWFA)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86365E37-4491-3587-DFED-DFA140179CB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10946920" y="6492873"/>
            <a:ext cx="1087175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Slide </a:t>
            </a:r>
            <a:fld id="{6D8F85B6-7B2C-4044-9909-7ACF9755F780}" type="slidenum">
              <a:rPr kumimoji="0" lang="en-GB" sz="11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1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Date Placeholder 5">
            <a:extLst>
              <a:ext uri="{FF2B5EF4-FFF2-40B4-BE49-F238E27FC236}">
                <a16:creationId xmlns:a16="http://schemas.microsoft.com/office/drawing/2014/main" id="{280535C8-94DE-8D56-C1AC-2E2F531CA38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54388" y="6492875"/>
            <a:ext cx="615663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 Johnson |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CLARA Commissioning and First User Experiments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| IOP PAB, </a:t>
            </a:r>
            <a:r>
              <a:rPr lang="en-GB" sz="1100" dirty="0"/>
              <a:t>1</a:t>
            </a:r>
            <a:r>
              <a:rPr lang="en-GB" sz="1100" baseline="30000" dirty="0"/>
              <a:t>st</a:t>
            </a:r>
            <a:r>
              <a:rPr lang="en-GB" sz="1100" dirty="0"/>
              <a:t>  July 2026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CDFD0EF-F679-020E-C434-6BDABEB7CB7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94333" y="1255086"/>
            <a:ext cx="4439761" cy="2614268"/>
          </a:xfrm>
          <a:prstGeom prst="rect">
            <a:avLst/>
          </a:prstGeom>
          <a:ln w="635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C2EE70B-91CD-F95E-C8BB-EBBD94D6F3B2}"/>
              </a:ext>
            </a:extLst>
          </p:cNvPr>
          <p:cNvGraphicFramePr>
            <a:graphicFrameLocks noGrp="1" noDrilldown="1" noMove="1" noResize="1"/>
          </p:cNvGraphicFramePr>
          <p:nvPr>
            <p:extLst>
              <p:ext uri="{D42A27DB-BD31-4B8C-83A1-F6EECF244321}">
                <p14:modId xmlns:p14="http://schemas.microsoft.com/office/powerpoint/2010/main" val="342925532"/>
              </p:ext>
            </p:extLst>
          </p:nvPr>
        </p:nvGraphicFramePr>
        <p:xfrm>
          <a:off x="6086375" y="4084621"/>
          <a:ext cx="3644765" cy="214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9103">
                  <a:extLst>
                    <a:ext uri="{9D8B030D-6E8A-4147-A177-3AD203B41FA5}">
                      <a16:colId xmlns:a16="http://schemas.microsoft.com/office/drawing/2014/main" val="1541362373"/>
                    </a:ext>
                  </a:extLst>
                </a:gridCol>
                <a:gridCol w="1395662">
                  <a:extLst>
                    <a:ext uri="{9D8B030D-6E8A-4147-A177-3AD203B41FA5}">
                      <a16:colId xmlns:a16="http://schemas.microsoft.com/office/drawing/2014/main" val="2048932750"/>
                    </a:ext>
                  </a:extLst>
                </a:gridCol>
              </a:tblGrid>
              <a:tr h="306000">
                <a:tc>
                  <a:txBody>
                    <a:bodyPr/>
                    <a:lstStyle/>
                    <a:p>
                      <a:r>
                        <a:rPr lang="en-GB" sz="1300" b="1" dirty="0">
                          <a:solidFill>
                            <a:schemeClr val="tx1"/>
                          </a:solidFill>
                          <a:latin typeface="+mj-lt"/>
                        </a:rPr>
                        <a:t>Laser Parameter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>
                          <a:solidFill>
                            <a:schemeClr val="tx1"/>
                          </a:solidFill>
                          <a:latin typeface="+mj-lt"/>
                        </a:rPr>
                        <a:t>Value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2598849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n-GB" sz="1300" b="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Wavelength [nm]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800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2713966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n-GB" sz="1300" b="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Energy per pulse [J]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2.6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23161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n-GB" sz="1300" b="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Pulse duration (FWHM) [fs]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23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5267131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n-GB" sz="1300" b="0" i="0" baseline="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Beam size at waist</a:t>
                      </a:r>
                      <a:r>
                        <a:rPr lang="en-GB" sz="1300" b="0" baseline="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 [μm]</a:t>
                      </a:r>
                      <a:endParaRPr lang="en-GB" sz="1300" b="0" baseline="-2500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30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0021216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n-GB" sz="1300" b="0" i="0" baseline="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Peak laser intensity</a:t>
                      </a:r>
                      <a:r>
                        <a:rPr lang="en-GB" sz="1300" b="0" baseline="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 [W cm</a:t>
                      </a:r>
                      <a:r>
                        <a:rPr lang="en-GB" sz="1300" b="0" baseline="300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-2</a:t>
                      </a:r>
                      <a:r>
                        <a:rPr lang="en-GB" sz="1300" b="0" baseline="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]</a:t>
                      </a:r>
                      <a:endParaRPr lang="en-GB" sz="1300" b="0" baseline="-2500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6.5 x 10</a:t>
                      </a:r>
                      <a:r>
                        <a:rPr lang="en-GB" sz="1300" b="0" baseline="300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18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2344725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n-GB" sz="1300" b="0" i="0" baseline="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Normalised vector potential</a:t>
                      </a:r>
                      <a:endParaRPr lang="en-GB" sz="1300" b="0" i="0" baseline="-2500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0" baseline="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1.75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6710664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E1BA338-C586-B9D1-CBFF-8FB39921D517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9731141" y="3997994"/>
            <a:ext cx="22956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Above: </a:t>
            </a:r>
            <a:r>
              <a:rPr lang="en-GB" sz="1200" dirty="0">
                <a:latin typeface="Arial Nova Light" panose="020B0304020202020204" pitchFamily="34" charset="0"/>
              </a:rPr>
              <a:t>Laser system installed in a room above the FEBE hutch</a:t>
            </a:r>
            <a:br>
              <a:rPr lang="en-GB" sz="1200" dirty="0">
                <a:latin typeface="Arial Nova Light" panose="020B0304020202020204" pitchFamily="34" charset="0"/>
              </a:rPr>
            </a:br>
            <a:endParaRPr lang="en-GB" sz="1200" dirty="0">
              <a:latin typeface="Arial Nova Light" panose="020B0304020202020204" pitchFamily="34" charset="0"/>
            </a:endParaRPr>
          </a:p>
          <a:p>
            <a:r>
              <a:rPr lang="en-GB" sz="1200" b="1" dirty="0">
                <a:latin typeface="+mj-lt"/>
              </a:rPr>
              <a:t>Left: </a:t>
            </a:r>
            <a:r>
              <a:rPr lang="en-GB" sz="1200" dirty="0">
                <a:latin typeface="Arial Nova Light" panose="020B0304020202020204" pitchFamily="34" charset="0"/>
              </a:rPr>
              <a:t>Estimated laser properties at the FEBE interaction point for a co-linear geometry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046D6C7-40A9-72B2-CC2E-D3996D57D3E1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106098" y="4768770"/>
            <a:ext cx="4340994" cy="1105570"/>
            <a:chOff x="1029903" y="4841507"/>
            <a:chExt cx="4340994" cy="110557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22E4F92-495D-8566-0AA2-5408B5FD8E5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029903" y="4841507"/>
              <a:ext cx="4340994" cy="1105570"/>
            </a:xfrm>
            <a:prstGeom prst="rect">
              <a:avLst/>
            </a:prstGeom>
            <a:solidFill>
              <a:schemeClr val="accent2">
                <a:alpha val="3000"/>
              </a:schemeClr>
            </a:solidFill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8D2BC20-41F2-C83C-EB9F-5DCF9C070135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43298" y="5001877"/>
              <a:ext cx="4114204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500" b="1" dirty="0">
                  <a:solidFill>
                    <a:schemeClr val="accent2"/>
                  </a:solidFill>
                  <a:latin typeface="+mj-lt"/>
                </a:rPr>
                <a:t>Laser transport</a:t>
              </a:r>
              <a:r>
                <a:rPr lang="en-GB" sz="1500" dirty="0">
                  <a:latin typeface="Arial Nova Light" panose="020B0304020202020204" pitchFamily="34" charset="0"/>
                </a:rPr>
                <a:t> into the FEBE area is currently</a:t>
              </a:r>
              <a:br>
                <a:rPr lang="en-GB" sz="1500" dirty="0">
                  <a:latin typeface="Arial Nova Light" panose="020B0304020202020204" pitchFamily="34" charset="0"/>
                </a:rPr>
              </a:br>
              <a:r>
                <a:rPr lang="en-GB" sz="1500" dirty="0">
                  <a:latin typeface="Arial Nova Light" panose="020B0304020202020204" pitchFamily="34" charset="0"/>
                </a:rPr>
                <a:t>being installed. Commissioning expected to be</a:t>
              </a:r>
              <a:br>
                <a:rPr lang="en-GB" sz="1500" dirty="0">
                  <a:latin typeface="Arial Nova Light" panose="020B0304020202020204" pitchFamily="34" charset="0"/>
                </a:rPr>
              </a:br>
              <a:r>
                <a:rPr lang="en-GB" sz="1500" dirty="0">
                  <a:latin typeface="Arial Nova Light" panose="020B0304020202020204" pitchFamily="34" charset="0"/>
                </a:rPr>
                <a:t>complete by </a:t>
              </a:r>
              <a:r>
                <a:rPr lang="en-GB" sz="1500" b="1" dirty="0">
                  <a:solidFill>
                    <a:schemeClr val="accent2"/>
                  </a:solidFill>
                  <a:latin typeface="+mj-lt"/>
                </a:rPr>
                <a:t>Autumn 2026</a:t>
              </a:r>
              <a:r>
                <a:rPr lang="en-GB" sz="1500" dirty="0">
                  <a:latin typeface="Arial Nova Light" panose="020B0304020202020204" pitchFamily="34" charset="0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76841737"/>
      </p:ext>
    </p:extLst>
  </p:cSld>
  <p:clrMapOvr>
    <a:masterClrMapping/>
  </p:clrMapOvr>
</p:sld>
</file>

<file path=ppt/theme/theme1.xml><?xml version="1.0" encoding="utf-8"?>
<a:theme xmlns:a="http://schemas.openxmlformats.org/drawingml/2006/main" name="&quot;Official&quot; Title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&quot;Custom&quot; Title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veni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Full Size Photo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Inset Photo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3580</TotalTime>
  <Words>4002</Words>
  <Application>Microsoft Office PowerPoint</Application>
  <PresentationFormat>Widescreen</PresentationFormat>
  <Paragraphs>599</Paragraphs>
  <Slides>32</Slides>
  <Notes>32</Notes>
  <HiddenSlides>0</HiddenSlides>
  <MMClips>2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32</vt:i4>
      </vt:variant>
    </vt:vector>
  </HeadingPairs>
  <TitlesOfParts>
    <vt:vector size="44" baseType="lpstr">
      <vt:lpstr>Aptos</vt:lpstr>
      <vt:lpstr>Arial</vt:lpstr>
      <vt:lpstr>Arial Nova Light</vt:lpstr>
      <vt:lpstr>Avenir Next LT Pro</vt:lpstr>
      <vt:lpstr>Avenir Next LT Pro Demi</vt:lpstr>
      <vt:lpstr>Avenir Next LT Pro Light</vt:lpstr>
      <vt:lpstr>Wingdings</vt:lpstr>
      <vt:lpstr>"Official" Title Slide</vt:lpstr>
      <vt:lpstr>"Custom" Title Slide</vt:lpstr>
      <vt:lpstr>Content Slides</vt:lpstr>
      <vt:lpstr>Full Size Photo</vt:lpstr>
      <vt:lpstr>Inset Photo</vt:lpstr>
      <vt:lpstr>CLARA Commissioning and First Friendly User Experiments</vt:lpstr>
      <vt:lpstr>Outline</vt:lpstr>
      <vt:lpstr>Introduction</vt:lpstr>
      <vt:lpstr>CLARA Front End Layout</vt:lpstr>
      <vt:lpstr>CLARA Layout</vt:lpstr>
      <vt:lpstr>CLARA FEBE Layout</vt:lpstr>
      <vt:lpstr>PowerPoint Presentation</vt:lpstr>
      <vt:lpstr>FEBE User Area on CLARA</vt:lpstr>
      <vt:lpstr>FEBE Laser System</vt:lpstr>
      <vt:lpstr>A Look Back…</vt:lpstr>
      <vt:lpstr>Commissioning Timeline</vt:lpstr>
      <vt:lpstr>Beam Images (250 pC)</vt:lpstr>
      <vt:lpstr>Cs2Te Photocathodes</vt:lpstr>
      <vt:lpstr>Emittance Measurements</vt:lpstr>
      <vt:lpstr>Phase Space Tomography</vt:lpstr>
      <vt:lpstr>Longitudinal Dynamics</vt:lpstr>
      <vt:lpstr>Longitudinal Space Charge</vt:lpstr>
      <vt:lpstr>Passive Wakefield Structure</vt:lpstr>
      <vt:lpstr>Beam Stability</vt:lpstr>
      <vt:lpstr>Software and Machine Learning</vt:lpstr>
      <vt:lpstr>User Science Themes</vt:lpstr>
      <vt:lpstr>Comparison with European Facilities</vt:lpstr>
      <vt:lpstr>Friendly User Programme</vt:lpstr>
      <vt:lpstr>Optical Transition Radiation (OTR)</vt:lpstr>
      <vt:lpstr>Coherent Transition Radiation (CTR)</vt:lpstr>
      <vt:lpstr>Medical Applications</vt:lpstr>
      <vt:lpstr>VHEE Scatterers</vt:lpstr>
      <vt:lpstr>VHEE Cell Irradiation</vt:lpstr>
      <vt:lpstr>Plasma Acceleration - Goals</vt:lpstr>
      <vt:lpstr>Plasma Acceleration - Results</vt:lpstr>
      <vt:lpstr>Future Plans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Johnson, Mark (STFC,DL,AST)</dc:creator>
  <cp:lastModifiedBy>Johnson, Mark (STFC,DL,AST)</cp:lastModifiedBy>
  <cp:revision>6</cp:revision>
  <dcterms:created xsi:type="dcterms:W3CDTF">2024-09-26T16:28:07Z</dcterms:created>
  <dcterms:modified xsi:type="dcterms:W3CDTF">2026-06-29T09:33:32Z</dcterms:modified>
</cp:coreProperties>
</file>