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3.bmp" ContentType="image/bmp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3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ctr" defTabSz="914400">
              <a:lnSpc>
                <a:spcPct val="90000"/>
              </a:lnSpc>
              <a:buNone/>
              <a:def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ctr" defTabSz="914400">
              <a:lnSpc>
                <a:spcPct val="90000"/>
              </a:lnSpc>
              <a:buNone/>
            </a:pP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li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k 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t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o 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e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d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it 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M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a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s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t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e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r 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ti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tl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e 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s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t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y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l</a:t>
            </a: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e</a:t>
            </a:r>
            <a:endParaRPr lang="en-US" sz="6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EEBD869-C540-42E4-A143-653474A41179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66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32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32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</a:t>
            </a:r>
            <a:r>
              <a:rPr lang="en-GB" sz="32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edit </a:t>
            </a:r>
            <a:r>
              <a:rPr lang="en-GB" sz="32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Master </a:t>
            </a:r>
            <a:r>
              <a:rPr lang="en-GB" sz="32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title style</a:t>
            </a:r>
            <a:endParaRPr lang="en-US" sz="32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defRPr lang="en-GB" sz="32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</a:pPr>
            <a:r>
              <a:rPr lang="en-GB" sz="32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3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GB" sz="16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16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16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53BA58A-2347-41BF-8EA4-4EE3B9B82565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74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32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32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32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  <a:def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  <a:def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  <a:lvl6pPr lvl="5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6pPr>
            <a:lvl7pPr lvl="6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  <a:def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7pPr>
          </a:lstStyle>
          <a:p>
            <a: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the outline text format</a:t>
            </a:r>
            <a:endParaRPr lang="en-US" sz="3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457200" lvl="1" algn="l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Outline Level</a:t>
            </a:r>
            <a:endParaRPr lang="en-US" sz="3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914400" lvl="2" algn="l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Outline Level</a:t>
            </a:r>
            <a:endParaRPr lang="en-US" sz="3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371600" lvl="3" algn="l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Outline Level</a:t>
            </a:r>
            <a:endParaRPr lang="en-US" sz="3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828800" lvl="4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Outline Level</a:t>
            </a:r>
            <a:endParaRPr lang="en-US" sz="3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0" lvl="5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Sixth Outline Level</a:t>
            </a:r>
            <a:endParaRPr lang="en-US" sz="3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743200" lvl="6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32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Seventh Outline Level</a:t>
            </a:r>
            <a:endParaRPr lang="en-US" sz="3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GB" sz="16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16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16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BC16927-CCD4-43BD-B105-DF93EC479F5A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9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 vert="eaVer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B28B5BE-5894-4DC9-AA57-33B5B7B53FFA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16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 vert="eaVert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 vert="eaVer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</a:t>
            </a: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Master text </a:t>
            </a: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styles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</a:t>
            </a: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A0DC7B4-743D-4391-BE2F-402232D010C0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23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D05A773-D16D-428A-9C4D-503A711FC416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30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6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6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GB" sz="24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4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0" u="none" strike="noStrike">
              <a:solidFill>
                <a:schemeClr val="dk1">
                  <a:tint val="75000"/>
                </a:schemeClr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6CA3067-65E4-4887-A92D-E76A7B3C1E40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37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455E752-99C2-4669-AF2D-AEA9EBBA98B6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45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GB" sz="2400" b="1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400" b="1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GB" sz="2400" b="1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400" b="1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3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5C83ACB-5A8D-40ED-AC4F-A9E99BFE2057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55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C55139A-7573-4522-89BD-A6F611D6FFD4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61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2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GB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64FCEDB-5DD6-44C9-8614-CB53A786E079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bmp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bmp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2"/>
          <p:cNvSpPr/>
          <p:nvPr/>
        </p:nvSpPr>
        <p:spPr>
          <a:xfrm>
            <a:off x="0" y="5528520"/>
            <a:ext cx="12191760" cy="1329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82" name="Picture 4"/>
          <p:cNvPicPr/>
          <p:nvPr/>
        </p:nvPicPr>
        <p:blipFill>
          <a:blip r:embed="rId1"/>
          <a:stretch/>
        </p:blipFill>
        <p:spPr>
          <a:xfrm>
            <a:off x="-107640" y="-60480"/>
            <a:ext cx="12407040" cy="69789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p>
            <a:pPr indent="0" algn="l" defTabSz="914400">
              <a:lnSpc>
                <a:spcPct val="90000"/>
              </a:lnSpc>
              <a:buNone/>
            </a:pPr>
            <a:r>
              <a:rPr lang="en-US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Institute of Physics – Response to UKRI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8080" y="2025360"/>
            <a:ext cx="10515240" cy="3734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 anchorCtr="1">
            <a:normAutofit/>
          </a:bodyPr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rgbClr val="B0315D"/>
                </a:solidFill>
                <a:effectLst/>
                <a:uFillTx/>
                <a:latin typeface="Arial"/>
              </a:rPr>
              <a:t>4 ‘asks’ of Government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Slow down the funding decisions currently planned for summer &amp; undertake meaningful consultations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Carry out and publish a full impact assessment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Answer vital questions about the level of cuts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Stabilise the physics ecosystem during the consultation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"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200" b="0" u="sng" strike="noStrike">
                <a:solidFill>
                  <a:srgbClr val="0000FF"/>
                </a:solidFill>
                <a:effectLst/>
                <a:uFillTx/>
                <a:latin typeface="Arial"/>
              </a:rPr>
              <a:t>https://www.iop.org/physics-community/research-funding-changes/iop-asks</a:t>
            </a:r>
            <a:endParaRPr lang="en-US" sz="22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pic>
        <p:nvPicPr>
          <p:cNvPr id="85" name=""/>
          <p:cNvPicPr/>
          <p:nvPr/>
        </p:nvPicPr>
        <p:blipFill>
          <a:blip r:embed="rId1"/>
          <a:stretch/>
        </p:blipFill>
        <p:spPr>
          <a:xfrm>
            <a:off x="10179720" y="6155280"/>
            <a:ext cx="1782720" cy="5047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p>
            <a:pPr indent="0" algn="l" defTabSz="914400">
              <a:lnSpc>
                <a:spcPct val="90000"/>
              </a:lnSpc>
              <a:buNone/>
            </a:pPr>
            <a:r>
              <a:rPr lang="en-US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What can the community do to help ?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8080" y="2025360"/>
            <a:ext cx="10515240" cy="3040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rgbClr val="B0315D"/>
                </a:solidFill>
                <a:effectLst/>
                <a:uFillTx/>
                <a:latin typeface="Arial"/>
              </a:rPr>
              <a:t>3 Questions for physics communities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Need further intelligence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Continuing feedback on existing and potential impacts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Comments on IoP’s ‘four asks’ &amp; where we should go from here.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pic>
        <p:nvPicPr>
          <p:cNvPr id="88" name=""/>
          <p:cNvPicPr/>
          <p:nvPr/>
        </p:nvPicPr>
        <p:blipFill>
          <a:blip r:embed="rId1"/>
          <a:stretch/>
        </p:blipFill>
        <p:spPr>
          <a:xfrm>
            <a:off x="10179720" y="6155280"/>
            <a:ext cx="1782720" cy="5047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1"/>
          <p:cNvSpPr/>
          <p:nvPr/>
        </p:nvSpPr>
        <p:spPr>
          <a:xfrm>
            <a:off x="0" y="5528520"/>
            <a:ext cx="12191760" cy="1329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0" name="Picture 1"/>
          <p:cNvSpPr txBox="1"/>
          <p:nvPr/>
        </p:nvSpPr>
        <p:spPr>
          <a:xfrm>
            <a:off x="-214920" y="41040"/>
            <a:ext cx="12407040" cy="6978960"/>
          </a:xfrm>
          <a:prstGeom prst="rect">
            <a:avLst/>
          </a:prstGeom>
          <a:blipFill rotWithShape="0">
            <a:blip r:embed="rId1"/>
            <a:stretch/>
          </a:blipFill>
          <a:ln w="0">
            <a:noFill/>
          </a:ln>
        </p:spPr>
        <p:txBody>
          <a:bodyPr lIns="90000" tIns="45000" rIns="90000" bIns="45000" anchor="t" anchorCtr="1">
            <a:noAutofit/>
          </a:bodyPr>
          <a:p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Thank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"/>
          <p:cNvSpPr txBox="1"/>
          <p:nvPr/>
        </p:nvSpPr>
        <p:spPr>
          <a:xfrm>
            <a:off x="2160000" y="2700000"/>
            <a:ext cx="7920000" cy="34286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lIns="90000" tIns="45000" rIns="90000" bIns="45000" anchor="t" anchorCtr="1">
            <a:spAutoFit/>
          </a:bodyPr>
          <a:p>
            <a:pPr algn="ct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GB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3200" b="1" u="none" strike="noStrike">
                <a:solidFill>
                  <a:srgbClr val="B0315D"/>
                </a:solidFill>
                <a:effectLst/>
                <a:uFillTx/>
                <a:latin typeface="Arial"/>
              </a:rPr>
              <a:t>Thank you</a:t>
            </a:r>
            <a:endParaRPr lang="en-GB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Sponsors – Institutions and Commercial</a:t>
            </a:r>
            <a:endParaRPr lang="en-GB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US" sz="2400" b="0" i="1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Rapidscan, Elekta, Microwave Amps</a:t>
            </a:r>
            <a:endParaRPr lang="en-GB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Everyone for attending</a:t>
            </a:r>
            <a:endParaRPr lang="en-GB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Lancaster University</a:t>
            </a:r>
            <a:endParaRPr lang="en-GB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GB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lang="en-GB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Application>LibreOffice/26.2.0.3$MacOSX_X86_64 LibreOffice_project/afbbd0df0edb6d40b450b0337ac646b0913a760c</Application>
  <AppVersion>15.0000</AppVersion>
  <Words>107</Words>
  <Paragraphs>13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2022-07-14T10:24:16Z</dcterms:created>
  <dc:creator>Holford, Poppy (STFC,DL,DI)</dc:creator>
  <dc:description/>
  <dc:language>en-GB</dc:language>
  <cp:lastModifiedBy>Andy Smith</cp:lastModifiedBy>
  <dcterms:modified xsi:type="dcterms:W3CDTF">2026-06-29T22:29:53Z</dcterms:modified>
  <cp:revision>18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4c27a6e-c833-42bb-83c2-622284533524_ActionId">
    <vt:lpwstr>a604672d-87f6-42e8-826e-2043d36217a9</vt:lpwstr>
  </property>
  <property fmtid="{D5CDD505-2E9C-101B-9397-08002B2CF9AE}" pid="3" name="MSIP_Label_34c27a6e-c833-42bb-83c2-622284533524_ContentBits">
    <vt:lpwstr>0</vt:lpwstr>
  </property>
  <property fmtid="{D5CDD505-2E9C-101B-9397-08002B2CF9AE}" pid="4" name="MSIP_Label_34c27a6e-c833-42bb-83c2-622284533524_Enabled">
    <vt:lpwstr>true</vt:lpwstr>
  </property>
  <property fmtid="{D5CDD505-2E9C-101B-9397-08002B2CF9AE}" pid="5" name="MSIP_Label_34c27a6e-c833-42bb-83c2-622284533524_Method">
    <vt:lpwstr>Standard</vt:lpwstr>
  </property>
  <property fmtid="{D5CDD505-2E9C-101B-9397-08002B2CF9AE}" pid="6" name="MSIP_Label_34c27a6e-c833-42bb-83c2-622284533524_Name">
    <vt:lpwstr>Official - Public</vt:lpwstr>
  </property>
  <property fmtid="{D5CDD505-2E9C-101B-9397-08002B2CF9AE}" pid="7" name="MSIP_Label_34c27a6e-c833-42bb-83c2-622284533524_SetDate">
    <vt:lpwstr>2026-06-17T10:42:23Z</vt:lpwstr>
  </property>
  <property fmtid="{D5CDD505-2E9C-101B-9397-08002B2CF9AE}" pid="8" name="MSIP_Label_34c27a6e-c833-42bb-83c2-622284533524_SiteId">
    <vt:lpwstr>8bb7e08e-daa4-4a8e-927e-fca38db04b7e</vt:lpwstr>
  </property>
  <property fmtid="{D5CDD505-2E9C-101B-9397-08002B2CF9AE}" pid="9" name="MSIP_Label_34c27a6e-c833-42bb-83c2-622284533524_Tag">
    <vt:lpwstr>50, 3, 0, 1</vt:lpwstr>
  </property>
  <property fmtid="{D5CDD505-2E9C-101B-9397-08002B2CF9AE}" pid="10" name="PresentationFormat">
    <vt:lpwstr>Widescreen</vt:lpwstr>
  </property>
  <property fmtid="{D5CDD505-2E9C-101B-9397-08002B2CF9AE}" pid="11" name="Slides">
    <vt:i4>3</vt:i4>
  </property>
</Properties>
</file>