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3639" r:id="rId3"/>
    <p:sldId id="3640" r:id="rId4"/>
    <p:sldId id="3646" r:id="rId5"/>
    <p:sldId id="257" r:id="rId6"/>
    <p:sldId id="3658" r:id="rId7"/>
    <p:sldId id="3630" r:id="rId8"/>
    <p:sldId id="3654" r:id="rId9"/>
    <p:sldId id="3655" r:id="rId10"/>
    <p:sldId id="3650" r:id="rId11"/>
    <p:sldId id="3659" r:id="rId12"/>
    <p:sldId id="3651" r:id="rId13"/>
    <p:sldId id="3642" r:id="rId14"/>
    <p:sldId id="3657" r:id="rId15"/>
    <p:sldId id="3641" r:id="rId16"/>
    <p:sldId id="3652" r:id="rId17"/>
    <p:sldId id="3645" r:id="rId18"/>
    <p:sldId id="3660" r:id="rId19"/>
  </p:sldIdLst>
  <p:sldSz cx="12192000" cy="6858000"/>
  <p:notesSz cx="6858000" cy="9144000"/>
  <p:defaultTextStyle>
    <a:defPPr>
      <a:defRPr lang="en-H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3342"/>
  </p:normalViewPr>
  <p:slideViewPr>
    <p:cSldViewPr snapToGrid="0">
      <p:cViewPr varScale="1">
        <p:scale>
          <a:sx n="96" d="100"/>
          <a:sy n="96" d="100"/>
        </p:scale>
        <p:origin x="176" y="6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AEC30A-D54C-0C44-AEC1-B04565C9A03E}" type="datetimeFigureOut">
              <a:rPr lang="en-GB" smtClean="0"/>
              <a:t>17/02/2026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0A0879-C21A-DE4C-B389-5A5C78A64D93}" type="slidenum">
              <a:rPr lang="en-GB" smtClean="0"/>
              <a:t>‹#›</a:t>
            </a:fld>
            <a:endParaRPr lang="en-GB"/>
          </a:p>
        </p:txBody>
      </p:sp>
    </p:spTree>
    <p:extLst>
      <p:ext uri="{BB962C8B-B14F-4D97-AF65-F5344CB8AC3E}">
        <p14:creationId xmlns:p14="http://schemas.microsoft.com/office/powerpoint/2010/main" val="2642238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11091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5"/>
          </p:nvPr>
        </p:nvSpPr>
        <p:spPr/>
        <p:txBody>
          <a:bodyPr/>
          <a:lstStyle/>
          <a:p>
            <a:fld id="{E10A0879-C21A-DE4C-B389-5A5C78A64D93}" type="slidenum">
              <a:rPr lang="en-GB" smtClean="0"/>
              <a:t>18</a:t>
            </a:fld>
            <a:endParaRPr lang="en-GB"/>
          </a:p>
        </p:txBody>
      </p:sp>
    </p:spTree>
    <p:extLst>
      <p:ext uri="{BB962C8B-B14F-4D97-AF65-F5344CB8AC3E}">
        <p14:creationId xmlns:p14="http://schemas.microsoft.com/office/powerpoint/2010/main" val="3747381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A8DE1-6C99-F246-1059-256C6F20903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hr-HR"/>
          </a:p>
        </p:txBody>
      </p:sp>
      <p:sp>
        <p:nvSpPr>
          <p:cNvPr id="3" name="Subtitle 2">
            <a:extLst>
              <a:ext uri="{FF2B5EF4-FFF2-40B4-BE49-F238E27FC236}">
                <a16:creationId xmlns:a16="http://schemas.microsoft.com/office/drawing/2014/main" id="{69B5F44B-AE67-70F2-1D5D-8031D6AED4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hr-HR"/>
          </a:p>
        </p:txBody>
      </p:sp>
      <p:sp>
        <p:nvSpPr>
          <p:cNvPr id="4" name="Date Placeholder 3">
            <a:extLst>
              <a:ext uri="{FF2B5EF4-FFF2-40B4-BE49-F238E27FC236}">
                <a16:creationId xmlns:a16="http://schemas.microsoft.com/office/drawing/2014/main" id="{0B725741-9D2E-DD88-C030-77FF918A51BA}"/>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C967F16D-50A3-A0AE-CE06-EF10C0225F1E}"/>
              </a:ext>
            </a:extLst>
          </p:cNvPr>
          <p:cNvSpPr>
            <a:spLocks noGrp="1"/>
          </p:cNvSpPr>
          <p:nvPr>
            <p:ph type="ftr" sz="quarter" idx="11"/>
          </p:nvPr>
        </p:nvSpPr>
        <p:spPr/>
        <p:txBody>
          <a:bodyPr/>
          <a:lstStyle/>
          <a:p>
            <a:endParaRPr lang="hr-HR"/>
          </a:p>
        </p:txBody>
      </p:sp>
      <p:sp>
        <p:nvSpPr>
          <p:cNvPr id="6" name="Slide Number Placeholder 5">
            <a:extLst>
              <a:ext uri="{FF2B5EF4-FFF2-40B4-BE49-F238E27FC236}">
                <a16:creationId xmlns:a16="http://schemas.microsoft.com/office/drawing/2014/main" id="{960E8270-926C-E38F-D2A6-9206482B6A6F}"/>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1367392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C2564-C601-C834-5D6C-C4706EAC2011}"/>
              </a:ext>
            </a:extLst>
          </p:cNvPr>
          <p:cNvSpPr>
            <a:spLocks noGrp="1"/>
          </p:cNvSpPr>
          <p:nvPr>
            <p:ph type="title"/>
          </p:nvPr>
        </p:nvSpPr>
        <p:spPr/>
        <p:txBody>
          <a:bodyPr/>
          <a:lstStyle/>
          <a:p>
            <a:r>
              <a:rPr lang="en-GB"/>
              <a:t>Click to edit Master title style</a:t>
            </a:r>
            <a:endParaRPr lang="hr-HR"/>
          </a:p>
        </p:txBody>
      </p:sp>
      <p:sp>
        <p:nvSpPr>
          <p:cNvPr id="3" name="Vertical Text Placeholder 2">
            <a:extLst>
              <a:ext uri="{FF2B5EF4-FFF2-40B4-BE49-F238E27FC236}">
                <a16:creationId xmlns:a16="http://schemas.microsoft.com/office/drawing/2014/main" id="{E09FCF50-7B71-44F0-FE08-DA7D5B680B4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Date Placeholder 3">
            <a:extLst>
              <a:ext uri="{FF2B5EF4-FFF2-40B4-BE49-F238E27FC236}">
                <a16:creationId xmlns:a16="http://schemas.microsoft.com/office/drawing/2014/main" id="{44DD96F1-34D3-23DD-2638-289E3ADF819D}"/>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B699F77C-156E-7D0F-E19E-857302239C26}"/>
              </a:ext>
            </a:extLst>
          </p:cNvPr>
          <p:cNvSpPr>
            <a:spLocks noGrp="1"/>
          </p:cNvSpPr>
          <p:nvPr>
            <p:ph type="ftr" sz="quarter" idx="11"/>
          </p:nvPr>
        </p:nvSpPr>
        <p:spPr/>
        <p:txBody>
          <a:bodyPr/>
          <a:lstStyle/>
          <a:p>
            <a:endParaRPr lang="hr-HR"/>
          </a:p>
        </p:txBody>
      </p:sp>
      <p:sp>
        <p:nvSpPr>
          <p:cNvPr id="6" name="Slide Number Placeholder 5">
            <a:extLst>
              <a:ext uri="{FF2B5EF4-FFF2-40B4-BE49-F238E27FC236}">
                <a16:creationId xmlns:a16="http://schemas.microsoft.com/office/drawing/2014/main" id="{2A23F83D-0D43-A604-28F8-15165683D01B}"/>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1718569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298911-45F7-3979-0CCA-82A32887416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hr-HR"/>
          </a:p>
        </p:txBody>
      </p:sp>
      <p:sp>
        <p:nvSpPr>
          <p:cNvPr id="3" name="Vertical Text Placeholder 2">
            <a:extLst>
              <a:ext uri="{FF2B5EF4-FFF2-40B4-BE49-F238E27FC236}">
                <a16:creationId xmlns:a16="http://schemas.microsoft.com/office/drawing/2014/main" id="{D324A7EB-64B4-BFAE-08A6-306A3AF91A8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Date Placeholder 3">
            <a:extLst>
              <a:ext uri="{FF2B5EF4-FFF2-40B4-BE49-F238E27FC236}">
                <a16:creationId xmlns:a16="http://schemas.microsoft.com/office/drawing/2014/main" id="{0D0E4B93-A9D9-61AE-83CB-9534BD20272E}"/>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180B02CC-D081-1750-9E4A-04D3099563A3}"/>
              </a:ext>
            </a:extLst>
          </p:cNvPr>
          <p:cNvSpPr>
            <a:spLocks noGrp="1"/>
          </p:cNvSpPr>
          <p:nvPr>
            <p:ph type="ftr" sz="quarter" idx="11"/>
          </p:nvPr>
        </p:nvSpPr>
        <p:spPr/>
        <p:txBody>
          <a:bodyPr/>
          <a:lstStyle/>
          <a:p>
            <a:endParaRPr lang="hr-HR"/>
          </a:p>
        </p:txBody>
      </p:sp>
      <p:sp>
        <p:nvSpPr>
          <p:cNvPr id="6" name="Slide Number Placeholder 5">
            <a:extLst>
              <a:ext uri="{FF2B5EF4-FFF2-40B4-BE49-F238E27FC236}">
                <a16:creationId xmlns:a16="http://schemas.microsoft.com/office/drawing/2014/main" id="{574949B1-5880-3A88-5F13-74A3FCC95107}"/>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387949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15628-9652-B53C-EED6-CB8319B77253}"/>
              </a:ext>
            </a:extLst>
          </p:cNvPr>
          <p:cNvSpPr>
            <a:spLocks noGrp="1"/>
          </p:cNvSpPr>
          <p:nvPr>
            <p:ph type="title"/>
          </p:nvPr>
        </p:nvSpPr>
        <p:spPr/>
        <p:txBody>
          <a:bodyPr/>
          <a:lstStyle/>
          <a:p>
            <a:r>
              <a:rPr lang="en-GB"/>
              <a:t>Click to edit Master title style</a:t>
            </a:r>
            <a:endParaRPr lang="hr-HR"/>
          </a:p>
        </p:txBody>
      </p:sp>
      <p:sp>
        <p:nvSpPr>
          <p:cNvPr id="3" name="Content Placeholder 2">
            <a:extLst>
              <a:ext uri="{FF2B5EF4-FFF2-40B4-BE49-F238E27FC236}">
                <a16:creationId xmlns:a16="http://schemas.microsoft.com/office/drawing/2014/main" id="{F07B6E4A-C8AF-AAA0-FBE0-EBB1F1B3306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Date Placeholder 3">
            <a:extLst>
              <a:ext uri="{FF2B5EF4-FFF2-40B4-BE49-F238E27FC236}">
                <a16:creationId xmlns:a16="http://schemas.microsoft.com/office/drawing/2014/main" id="{FD7E5FE2-038D-EC7D-97C3-B1873470C466}"/>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8BFEBA27-5B6F-0064-7A1F-6C4ABBEDC5EC}"/>
              </a:ext>
            </a:extLst>
          </p:cNvPr>
          <p:cNvSpPr>
            <a:spLocks noGrp="1"/>
          </p:cNvSpPr>
          <p:nvPr>
            <p:ph type="ftr" sz="quarter" idx="11"/>
          </p:nvPr>
        </p:nvSpPr>
        <p:spPr/>
        <p:txBody>
          <a:bodyPr/>
          <a:lstStyle/>
          <a:p>
            <a:endParaRPr lang="hr-HR"/>
          </a:p>
        </p:txBody>
      </p:sp>
      <p:sp>
        <p:nvSpPr>
          <p:cNvPr id="6" name="Slide Number Placeholder 5">
            <a:extLst>
              <a:ext uri="{FF2B5EF4-FFF2-40B4-BE49-F238E27FC236}">
                <a16:creationId xmlns:a16="http://schemas.microsoft.com/office/drawing/2014/main" id="{D14E8D62-7109-191B-A669-F0B339566C08}"/>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3733739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98155-CC12-2A90-649B-A2F181ED0E0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hr-HR"/>
          </a:p>
        </p:txBody>
      </p:sp>
      <p:sp>
        <p:nvSpPr>
          <p:cNvPr id="3" name="Text Placeholder 2">
            <a:extLst>
              <a:ext uri="{FF2B5EF4-FFF2-40B4-BE49-F238E27FC236}">
                <a16:creationId xmlns:a16="http://schemas.microsoft.com/office/drawing/2014/main" id="{829AEAF7-2D17-DAA5-E314-330C3D15E32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BA04B15-53DB-21FE-B97A-BDFF0963EA4F}"/>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58C71058-B2BA-D515-54A0-A14D553DDFF2}"/>
              </a:ext>
            </a:extLst>
          </p:cNvPr>
          <p:cNvSpPr>
            <a:spLocks noGrp="1"/>
          </p:cNvSpPr>
          <p:nvPr>
            <p:ph type="ftr" sz="quarter" idx="11"/>
          </p:nvPr>
        </p:nvSpPr>
        <p:spPr/>
        <p:txBody>
          <a:bodyPr/>
          <a:lstStyle/>
          <a:p>
            <a:endParaRPr lang="hr-HR"/>
          </a:p>
        </p:txBody>
      </p:sp>
      <p:sp>
        <p:nvSpPr>
          <p:cNvPr id="6" name="Slide Number Placeholder 5">
            <a:extLst>
              <a:ext uri="{FF2B5EF4-FFF2-40B4-BE49-F238E27FC236}">
                <a16:creationId xmlns:a16="http://schemas.microsoft.com/office/drawing/2014/main" id="{5AFD6849-ADA8-379E-761E-A1EB8C34E2A0}"/>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2097090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3AFE8-8D7D-B3BC-3317-6811C92617FA}"/>
              </a:ext>
            </a:extLst>
          </p:cNvPr>
          <p:cNvSpPr>
            <a:spLocks noGrp="1"/>
          </p:cNvSpPr>
          <p:nvPr>
            <p:ph type="title"/>
          </p:nvPr>
        </p:nvSpPr>
        <p:spPr/>
        <p:txBody>
          <a:bodyPr/>
          <a:lstStyle/>
          <a:p>
            <a:r>
              <a:rPr lang="en-GB"/>
              <a:t>Click to edit Master title style</a:t>
            </a:r>
            <a:endParaRPr lang="hr-HR"/>
          </a:p>
        </p:txBody>
      </p:sp>
      <p:sp>
        <p:nvSpPr>
          <p:cNvPr id="3" name="Content Placeholder 2">
            <a:extLst>
              <a:ext uri="{FF2B5EF4-FFF2-40B4-BE49-F238E27FC236}">
                <a16:creationId xmlns:a16="http://schemas.microsoft.com/office/drawing/2014/main" id="{D98C8DFE-D7AB-B5CD-3B2A-F527C2AC4CF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Content Placeholder 3">
            <a:extLst>
              <a:ext uri="{FF2B5EF4-FFF2-40B4-BE49-F238E27FC236}">
                <a16:creationId xmlns:a16="http://schemas.microsoft.com/office/drawing/2014/main" id="{688EE425-DDDC-BFF6-DCBB-22B112EBAEA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5" name="Date Placeholder 4">
            <a:extLst>
              <a:ext uri="{FF2B5EF4-FFF2-40B4-BE49-F238E27FC236}">
                <a16:creationId xmlns:a16="http://schemas.microsoft.com/office/drawing/2014/main" id="{D6C86C1C-8EB8-6316-CE1A-37A047C1187C}"/>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6" name="Footer Placeholder 5">
            <a:extLst>
              <a:ext uri="{FF2B5EF4-FFF2-40B4-BE49-F238E27FC236}">
                <a16:creationId xmlns:a16="http://schemas.microsoft.com/office/drawing/2014/main" id="{F5F734D7-3F24-3F3F-34CA-D00B7D01F6AD}"/>
              </a:ext>
            </a:extLst>
          </p:cNvPr>
          <p:cNvSpPr>
            <a:spLocks noGrp="1"/>
          </p:cNvSpPr>
          <p:nvPr>
            <p:ph type="ftr" sz="quarter" idx="11"/>
          </p:nvPr>
        </p:nvSpPr>
        <p:spPr/>
        <p:txBody>
          <a:bodyPr/>
          <a:lstStyle/>
          <a:p>
            <a:endParaRPr lang="hr-HR"/>
          </a:p>
        </p:txBody>
      </p:sp>
      <p:sp>
        <p:nvSpPr>
          <p:cNvPr id="7" name="Slide Number Placeholder 6">
            <a:extLst>
              <a:ext uri="{FF2B5EF4-FFF2-40B4-BE49-F238E27FC236}">
                <a16:creationId xmlns:a16="http://schemas.microsoft.com/office/drawing/2014/main" id="{AEE97552-2BBC-08E8-B6BC-DECC9C95FA79}"/>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3381395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819C7-BE9C-B6E8-D382-BCD25FA6977B}"/>
              </a:ext>
            </a:extLst>
          </p:cNvPr>
          <p:cNvSpPr>
            <a:spLocks noGrp="1"/>
          </p:cNvSpPr>
          <p:nvPr>
            <p:ph type="title"/>
          </p:nvPr>
        </p:nvSpPr>
        <p:spPr>
          <a:xfrm>
            <a:off x="839788" y="365125"/>
            <a:ext cx="10515600" cy="1325563"/>
          </a:xfrm>
        </p:spPr>
        <p:txBody>
          <a:bodyPr/>
          <a:lstStyle/>
          <a:p>
            <a:r>
              <a:rPr lang="en-GB"/>
              <a:t>Click to edit Master title style</a:t>
            </a:r>
            <a:endParaRPr lang="hr-HR"/>
          </a:p>
        </p:txBody>
      </p:sp>
      <p:sp>
        <p:nvSpPr>
          <p:cNvPr id="3" name="Text Placeholder 2">
            <a:extLst>
              <a:ext uri="{FF2B5EF4-FFF2-40B4-BE49-F238E27FC236}">
                <a16:creationId xmlns:a16="http://schemas.microsoft.com/office/drawing/2014/main" id="{4DC6ED6E-3018-E994-865C-062F599418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4CC9932-A6B2-493F-D039-3BAF7CD1AC9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5" name="Text Placeholder 4">
            <a:extLst>
              <a:ext uri="{FF2B5EF4-FFF2-40B4-BE49-F238E27FC236}">
                <a16:creationId xmlns:a16="http://schemas.microsoft.com/office/drawing/2014/main" id="{99862EF0-DA5A-E555-977B-77EA2B3767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B6E9CC0-2622-297A-E4B9-AFFD3E656A8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7" name="Date Placeholder 6">
            <a:extLst>
              <a:ext uri="{FF2B5EF4-FFF2-40B4-BE49-F238E27FC236}">
                <a16:creationId xmlns:a16="http://schemas.microsoft.com/office/drawing/2014/main" id="{5BA9E00F-BDCA-1EA5-24F5-B6CA72DC36D0}"/>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8" name="Footer Placeholder 7">
            <a:extLst>
              <a:ext uri="{FF2B5EF4-FFF2-40B4-BE49-F238E27FC236}">
                <a16:creationId xmlns:a16="http://schemas.microsoft.com/office/drawing/2014/main" id="{868207ED-9E5D-671B-02B5-8F0F43839C18}"/>
              </a:ext>
            </a:extLst>
          </p:cNvPr>
          <p:cNvSpPr>
            <a:spLocks noGrp="1"/>
          </p:cNvSpPr>
          <p:nvPr>
            <p:ph type="ftr" sz="quarter" idx="11"/>
          </p:nvPr>
        </p:nvSpPr>
        <p:spPr/>
        <p:txBody>
          <a:bodyPr/>
          <a:lstStyle/>
          <a:p>
            <a:endParaRPr lang="hr-HR"/>
          </a:p>
        </p:txBody>
      </p:sp>
      <p:sp>
        <p:nvSpPr>
          <p:cNvPr id="9" name="Slide Number Placeholder 8">
            <a:extLst>
              <a:ext uri="{FF2B5EF4-FFF2-40B4-BE49-F238E27FC236}">
                <a16:creationId xmlns:a16="http://schemas.microsoft.com/office/drawing/2014/main" id="{06697DEF-6D5A-4528-3B48-D0805C3D821E}"/>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1903574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3E69B-AD95-F679-6A30-E654D0035782}"/>
              </a:ext>
            </a:extLst>
          </p:cNvPr>
          <p:cNvSpPr>
            <a:spLocks noGrp="1"/>
          </p:cNvSpPr>
          <p:nvPr>
            <p:ph type="title"/>
          </p:nvPr>
        </p:nvSpPr>
        <p:spPr/>
        <p:txBody>
          <a:bodyPr/>
          <a:lstStyle/>
          <a:p>
            <a:r>
              <a:rPr lang="en-GB"/>
              <a:t>Click to edit Master title style</a:t>
            </a:r>
            <a:endParaRPr lang="hr-HR"/>
          </a:p>
        </p:txBody>
      </p:sp>
      <p:sp>
        <p:nvSpPr>
          <p:cNvPr id="3" name="Date Placeholder 2">
            <a:extLst>
              <a:ext uri="{FF2B5EF4-FFF2-40B4-BE49-F238E27FC236}">
                <a16:creationId xmlns:a16="http://schemas.microsoft.com/office/drawing/2014/main" id="{98EE8DB1-33D6-0333-352A-3155E6A998B3}"/>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4" name="Footer Placeholder 3">
            <a:extLst>
              <a:ext uri="{FF2B5EF4-FFF2-40B4-BE49-F238E27FC236}">
                <a16:creationId xmlns:a16="http://schemas.microsoft.com/office/drawing/2014/main" id="{43541C48-DBC8-9BEC-2D3B-CB7AA2A9913A}"/>
              </a:ext>
            </a:extLst>
          </p:cNvPr>
          <p:cNvSpPr>
            <a:spLocks noGrp="1"/>
          </p:cNvSpPr>
          <p:nvPr>
            <p:ph type="ftr" sz="quarter" idx="11"/>
          </p:nvPr>
        </p:nvSpPr>
        <p:spPr/>
        <p:txBody>
          <a:bodyPr/>
          <a:lstStyle/>
          <a:p>
            <a:endParaRPr lang="hr-HR"/>
          </a:p>
        </p:txBody>
      </p:sp>
      <p:sp>
        <p:nvSpPr>
          <p:cNvPr id="5" name="Slide Number Placeholder 4">
            <a:extLst>
              <a:ext uri="{FF2B5EF4-FFF2-40B4-BE49-F238E27FC236}">
                <a16:creationId xmlns:a16="http://schemas.microsoft.com/office/drawing/2014/main" id="{BD7CFBF1-BBB0-9B83-B8A7-DF75E7410E15}"/>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286923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4ED51A-ABF2-95FD-C97A-C19E2C003C4B}"/>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3" name="Footer Placeholder 2">
            <a:extLst>
              <a:ext uri="{FF2B5EF4-FFF2-40B4-BE49-F238E27FC236}">
                <a16:creationId xmlns:a16="http://schemas.microsoft.com/office/drawing/2014/main" id="{CDAE34E3-7FF6-84CC-C804-AEAF1A74C9A8}"/>
              </a:ext>
            </a:extLst>
          </p:cNvPr>
          <p:cNvSpPr>
            <a:spLocks noGrp="1"/>
          </p:cNvSpPr>
          <p:nvPr>
            <p:ph type="ftr" sz="quarter" idx="11"/>
          </p:nvPr>
        </p:nvSpPr>
        <p:spPr/>
        <p:txBody>
          <a:bodyPr/>
          <a:lstStyle/>
          <a:p>
            <a:endParaRPr lang="hr-HR"/>
          </a:p>
        </p:txBody>
      </p:sp>
      <p:sp>
        <p:nvSpPr>
          <p:cNvPr id="4" name="Slide Number Placeholder 3">
            <a:extLst>
              <a:ext uri="{FF2B5EF4-FFF2-40B4-BE49-F238E27FC236}">
                <a16:creationId xmlns:a16="http://schemas.microsoft.com/office/drawing/2014/main" id="{E560858F-D31A-C460-043E-C4FA906C166E}"/>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2695901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B920B-A3BE-CB1D-4AFC-D16D5D3326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hr-HR"/>
          </a:p>
        </p:txBody>
      </p:sp>
      <p:sp>
        <p:nvSpPr>
          <p:cNvPr id="3" name="Content Placeholder 2">
            <a:extLst>
              <a:ext uri="{FF2B5EF4-FFF2-40B4-BE49-F238E27FC236}">
                <a16:creationId xmlns:a16="http://schemas.microsoft.com/office/drawing/2014/main" id="{91B4F5FB-A163-4044-5774-546D7D0C11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Text Placeholder 3">
            <a:extLst>
              <a:ext uri="{FF2B5EF4-FFF2-40B4-BE49-F238E27FC236}">
                <a16:creationId xmlns:a16="http://schemas.microsoft.com/office/drawing/2014/main" id="{51F608A5-8D37-276E-69D4-9C5E73C594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57A548-6910-E6B7-8702-E235D5117781}"/>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6" name="Footer Placeholder 5">
            <a:extLst>
              <a:ext uri="{FF2B5EF4-FFF2-40B4-BE49-F238E27FC236}">
                <a16:creationId xmlns:a16="http://schemas.microsoft.com/office/drawing/2014/main" id="{781FDFF6-77D7-EE93-5571-02942EC33065}"/>
              </a:ext>
            </a:extLst>
          </p:cNvPr>
          <p:cNvSpPr>
            <a:spLocks noGrp="1"/>
          </p:cNvSpPr>
          <p:nvPr>
            <p:ph type="ftr" sz="quarter" idx="11"/>
          </p:nvPr>
        </p:nvSpPr>
        <p:spPr/>
        <p:txBody>
          <a:bodyPr/>
          <a:lstStyle/>
          <a:p>
            <a:endParaRPr lang="hr-HR"/>
          </a:p>
        </p:txBody>
      </p:sp>
      <p:sp>
        <p:nvSpPr>
          <p:cNvPr id="7" name="Slide Number Placeholder 6">
            <a:extLst>
              <a:ext uri="{FF2B5EF4-FFF2-40B4-BE49-F238E27FC236}">
                <a16:creationId xmlns:a16="http://schemas.microsoft.com/office/drawing/2014/main" id="{F7DE577D-61D9-4D20-18C9-6E6A821A6180}"/>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402121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3A56-0800-AE49-176F-378D12A6890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hr-HR"/>
          </a:p>
        </p:txBody>
      </p:sp>
      <p:sp>
        <p:nvSpPr>
          <p:cNvPr id="3" name="Picture Placeholder 2">
            <a:extLst>
              <a:ext uri="{FF2B5EF4-FFF2-40B4-BE49-F238E27FC236}">
                <a16:creationId xmlns:a16="http://schemas.microsoft.com/office/drawing/2014/main" id="{0EF91D85-8097-9951-173C-53EA9D3C8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a:extLst>
              <a:ext uri="{FF2B5EF4-FFF2-40B4-BE49-F238E27FC236}">
                <a16:creationId xmlns:a16="http://schemas.microsoft.com/office/drawing/2014/main" id="{C5A3A3DB-4E76-7CF6-4864-780ED1A64A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E1EFB64-03D7-4C37-FE33-8F0D27356709}"/>
              </a:ext>
            </a:extLst>
          </p:cNvPr>
          <p:cNvSpPr>
            <a:spLocks noGrp="1"/>
          </p:cNvSpPr>
          <p:nvPr>
            <p:ph type="dt" sz="half" idx="10"/>
          </p:nvPr>
        </p:nvSpPr>
        <p:spPr/>
        <p:txBody>
          <a:bodyPr/>
          <a:lstStyle/>
          <a:p>
            <a:fld id="{F1BD3847-AB9E-A246-8F6A-95B70462A3F7}" type="datetimeFigureOut">
              <a:rPr lang="hr-HR" smtClean="0"/>
              <a:t>17.02.2026.</a:t>
            </a:fld>
            <a:endParaRPr lang="hr-HR"/>
          </a:p>
        </p:txBody>
      </p:sp>
      <p:sp>
        <p:nvSpPr>
          <p:cNvPr id="6" name="Footer Placeholder 5">
            <a:extLst>
              <a:ext uri="{FF2B5EF4-FFF2-40B4-BE49-F238E27FC236}">
                <a16:creationId xmlns:a16="http://schemas.microsoft.com/office/drawing/2014/main" id="{D89DD2E5-081A-D823-3A41-2C60B2872410}"/>
              </a:ext>
            </a:extLst>
          </p:cNvPr>
          <p:cNvSpPr>
            <a:spLocks noGrp="1"/>
          </p:cNvSpPr>
          <p:nvPr>
            <p:ph type="ftr" sz="quarter" idx="11"/>
          </p:nvPr>
        </p:nvSpPr>
        <p:spPr/>
        <p:txBody>
          <a:bodyPr/>
          <a:lstStyle/>
          <a:p>
            <a:endParaRPr lang="hr-HR"/>
          </a:p>
        </p:txBody>
      </p:sp>
      <p:sp>
        <p:nvSpPr>
          <p:cNvPr id="7" name="Slide Number Placeholder 6">
            <a:extLst>
              <a:ext uri="{FF2B5EF4-FFF2-40B4-BE49-F238E27FC236}">
                <a16:creationId xmlns:a16="http://schemas.microsoft.com/office/drawing/2014/main" id="{1E3FE5AF-3673-4337-4E7D-986F48C53C8B}"/>
              </a:ext>
            </a:extLst>
          </p:cNvPr>
          <p:cNvSpPr>
            <a:spLocks noGrp="1"/>
          </p:cNvSpPr>
          <p:nvPr>
            <p:ph type="sldNum" sz="quarter" idx="12"/>
          </p:nvPr>
        </p:nvSpPr>
        <p:spPr/>
        <p:txBody>
          <a:bodyPr/>
          <a:lstStyle/>
          <a:p>
            <a:fld id="{D9129769-3D35-A14D-8C2E-37AF27E753A7}" type="slidenum">
              <a:rPr lang="hr-HR" smtClean="0"/>
              <a:t>‹#›</a:t>
            </a:fld>
            <a:endParaRPr lang="hr-HR"/>
          </a:p>
        </p:txBody>
      </p:sp>
    </p:spTree>
    <p:extLst>
      <p:ext uri="{BB962C8B-B14F-4D97-AF65-F5344CB8AC3E}">
        <p14:creationId xmlns:p14="http://schemas.microsoft.com/office/powerpoint/2010/main" val="3388278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D72634-DDAA-B331-4110-93F75C8ACC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hr-HR"/>
          </a:p>
        </p:txBody>
      </p:sp>
      <p:sp>
        <p:nvSpPr>
          <p:cNvPr id="3" name="Text Placeholder 2">
            <a:extLst>
              <a:ext uri="{FF2B5EF4-FFF2-40B4-BE49-F238E27FC236}">
                <a16:creationId xmlns:a16="http://schemas.microsoft.com/office/drawing/2014/main" id="{27D5F010-01F8-7CFA-5D73-44DFE54B7D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hr-HR"/>
          </a:p>
        </p:txBody>
      </p:sp>
      <p:sp>
        <p:nvSpPr>
          <p:cNvPr id="4" name="Date Placeholder 3">
            <a:extLst>
              <a:ext uri="{FF2B5EF4-FFF2-40B4-BE49-F238E27FC236}">
                <a16:creationId xmlns:a16="http://schemas.microsoft.com/office/drawing/2014/main" id="{C4E6F200-146E-521D-8849-4030B842B8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BD3847-AB9E-A246-8F6A-95B70462A3F7}" type="datetimeFigureOut">
              <a:rPr lang="hr-HR" smtClean="0"/>
              <a:t>17.02.2026.</a:t>
            </a:fld>
            <a:endParaRPr lang="hr-HR"/>
          </a:p>
        </p:txBody>
      </p:sp>
      <p:sp>
        <p:nvSpPr>
          <p:cNvPr id="5" name="Footer Placeholder 4">
            <a:extLst>
              <a:ext uri="{FF2B5EF4-FFF2-40B4-BE49-F238E27FC236}">
                <a16:creationId xmlns:a16="http://schemas.microsoft.com/office/drawing/2014/main" id="{8EC24760-65B5-88B0-0E01-13DFB744BB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hr-HR"/>
          </a:p>
        </p:txBody>
      </p:sp>
      <p:sp>
        <p:nvSpPr>
          <p:cNvPr id="6" name="Slide Number Placeholder 5">
            <a:extLst>
              <a:ext uri="{FF2B5EF4-FFF2-40B4-BE49-F238E27FC236}">
                <a16:creationId xmlns:a16="http://schemas.microsoft.com/office/drawing/2014/main" id="{445658FA-2CC0-62AC-3AD0-A98378492A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9129769-3D35-A14D-8C2E-37AF27E753A7}" type="slidenum">
              <a:rPr lang="hr-HR" smtClean="0"/>
              <a:t>‹#›</a:t>
            </a:fld>
            <a:endParaRPr lang="hr-HR"/>
          </a:p>
        </p:txBody>
      </p:sp>
    </p:spTree>
    <p:extLst>
      <p:ext uri="{BB962C8B-B14F-4D97-AF65-F5344CB8AC3E}">
        <p14:creationId xmlns:p14="http://schemas.microsoft.com/office/powerpoint/2010/main" val="1493989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H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www.ctao.org/organisation/facilities/" TargetMode="External"/><Relationship Id="rId4" Type="http://schemas.openxmlformats.org/officeDocument/2006/relationships/hyperlink" Target="https://www.ctao.org/organisation/governanc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ctao.org/news/the-ctao-becomes-an-eric/"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70EBB-A3B0-A924-4525-341368BF4C1A}"/>
              </a:ext>
            </a:extLst>
          </p:cNvPr>
          <p:cNvSpPr>
            <a:spLocks noGrp="1"/>
          </p:cNvSpPr>
          <p:nvPr>
            <p:ph type="ctrTitle"/>
          </p:nvPr>
        </p:nvSpPr>
        <p:spPr>
          <a:xfrm>
            <a:off x="330464" y="2166526"/>
            <a:ext cx="11267767" cy="1167157"/>
          </a:xfrm>
        </p:spPr>
        <p:txBody>
          <a:bodyPr anchor="ctr">
            <a:normAutofit/>
          </a:bodyPr>
          <a:lstStyle/>
          <a:p>
            <a:r>
              <a:rPr lang="en-GB" b="1" noProof="0" dirty="0">
                <a:solidFill>
                  <a:schemeClr val="tx2">
                    <a:lumMod val="75000"/>
                    <a:lumOff val="25000"/>
                  </a:schemeClr>
                </a:solidFill>
              </a:rPr>
              <a:t> VHE 𝜸  - News </a:t>
            </a:r>
          </a:p>
        </p:txBody>
      </p:sp>
      <p:sp>
        <p:nvSpPr>
          <p:cNvPr id="3" name="Subtitle 2">
            <a:extLst>
              <a:ext uri="{FF2B5EF4-FFF2-40B4-BE49-F238E27FC236}">
                <a16:creationId xmlns:a16="http://schemas.microsoft.com/office/drawing/2014/main" id="{CBD86953-69E2-70D4-58C2-7BAB253A139E}"/>
              </a:ext>
            </a:extLst>
          </p:cNvPr>
          <p:cNvSpPr>
            <a:spLocks noGrp="1"/>
          </p:cNvSpPr>
          <p:nvPr>
            <p:ph type="subTitle" idx="1"/>
          </p:nvPr>
        </p:nvSpPr>
        <p:spPr>
          <a:xfrm>
            <a:off x="1392346" y="3817213"/>
            <a:ext cx="9262401" cy="1311377"/>
          </a:xfrm>
        </p:spPr>
        <p:txBody>
          <a:bodyPr anchor="ctr">
            <a:normAutofit lnSpcReduction="10000"/>
          </a:bodyPr>
          <a:lstStyle/>
          <a:p>
            <a:r>
              <a:rPr lang="en-GB" b="1" noProof="0" dirty="0"/>
              <a:t>Nikola Godinović, University of Split, FESB</a:t>
            </a:r>
          </a:p>
          <a:p>
            <a:r>
              <a:rPr lang="en-GB" b="1" noProof="0" dirty="0"/>
              <a:t>CROHEP Meeting</a:t>
            </a:r>
          </a:p>
          <a:p>
            <a:r>
              <a:rPr lang="en-GB" b="1" dirty="0"/>
              <a:t>Zagreb</a:t>
            </a:r>
            <a:r>
              <a:rPr lang="en-GB" b="1" noProof="0" dirty="0"/>
              <a:t>, February 17, 2026</a:t>
            </a:r>
          </a:p>
        </p:txBody>
      </p:sp>
      <p:pic>
        <p:nvPicPr>
          <p:cNvPr id="4" name="Picture 3">
            <a:extLst>
              <a:ext uri="{FF2B5EF4-FFF2-40B4-BE49-F238E27FC236}">
                <a16:creationId xmlns:a16="http://schemas.microsoft.com/office/drawing/2014/main" id="{C53B0CD1-1058-0769-0502-74A66C4EAFF4}"/>
              </a:ext>
            </a:extLst>
          </p:cNvPr>
          <p:cNvPicPr>
            <a:picLocks noChangeAspect="1"/>
          </p:cNvPicPr>
          <p:nvPr/>
        </p:nvPicPr>
        <p:blipFill>
          <a:blip r:embed="rId2"/>
          <a:stretch>
            <a:fillRect/>
          </a:stretch>
        </p:blipFill>
        <p:spPr>
          <a:xfrm>
            <a:off x="77839" y="6167275"/>
            <a:ext cx="1905000" cy="647700"/>
          </a:xfrm>
          <a:prstGeom prst="rect">
            <a:avLst/>
          </a:prstGeom>
          <a:solidFill>
            <a:schemeClr val="bg1">
              <a:lumMod val="65000"/>
            </a:schemeClr>
          </a:solidFill>
        </p:spPr>
      </p:pic>
      <p:pic>
        <p:nvPicPr>
          <p:cNvPr id="7" name="Picture 6" descr="MAGIC - The MAGIC Telescope Web Server on La Palma">
            <a:extLst>
              <a:ext uri="{FF2B5EF4-FFF2-40B4-BE49-F238E27FC236}">
                <a16:creationId xmlns:a16="http://schemas.microsoft.com/office/drawing/2014/main" id="{488F3173-1460-EF22-6428-ECCBD6C7D1DA}"/>
              </a:ext>
            </a:extLst>
          </p:cNvPr>
          <p:cNvPicPr>
            <a:picLocks noChangeAspect="1"/>
          </p:cNvPicPr>
          <p:nvPr/>
        </p:nvPicPr>
        <p:blipFill>
          <a:blip r:embed="rId3"/>
          <a:stretch>
            <a:fillRect/>
          </a:stretch>
        </p:blipFill>
        <p:spPr>
          <a:xfrm>
            <a:off x="77839" y="0"/>
            <a:ext cx="1619250" cy="1619250"/>
          </a:xfrm>
          <a:prstGeom prst="rect">
            <a:avLst/>
          </a:prstGeom>
        </p:spPr>
      </p:pic>
      <p:pic>
        <p:nvPicPr>
          <p:cNvPr id="8" name="Picture 7">
            <a:extLst>
              <a:ext uri="{FF2B5EF4-FFF2-40B4-BE49-F238E27FC236}">
                <a16:creationId xmlns:a16="http://schemas.microsoft.com/office/drawing/2014/main" id="{F4658F21-0A6C-2428-4058-46635E6F5B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0701" y="0"/>
            <a:ext cx="2303460" cy="15356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6482C369-6669-13B4-413F-69C5B83D4703}"/>
              </a:ext>
            </a:extLst>
          </p:cNvPr>
          <p:cNvPicPr>
            <a:picLocks noChangeAspect="1"/>
          </p:cNvPicPr>
          <p:nvPr/>
        </p:nvPicPr>
        <p:blipFill>
          <a:blip r:embed="rId5"/>
          <a:stretch>
            <a:fillRect/>
          </a:stretch>
        </p:blipFill>
        <p:spPr>
          <a:xfrm>
            <a:off x="6023546" y="5916357"/>
            <a:ext cx="6159500" cy="901700"/>
          </a:xfrm>
          <a:prstGeom prst="rect">
            <a:avLst/>
          </a:prstGeom>
        </p:spPr>
      </p:pic>
      <p:pic>
        <p:nvPicPr>
          <p:cNvPr id="12" name="Picture 11">
            <a:extLst>
              <a:ext uri="{FF2B5EF4-FFF2-40B4-BE49-F238E27FC236}">
                <a16:creationId xmlns:a16="http://schemas.microsoft.com/office/drawing/2014/main" id="{4DD57001-7752-C854-8D2C-32256D1311A5}"/>
              </a:ext>
            </a:extLst>
          </p:cNvPr>
          <p:cNvPicPr>
            <a:picLocks noChangeAspect="1"/>
          </p:cNvPicPr>
          <p:nvPr/>
        </p:nvPicPr>
        <p:blipFill>
          <a:blip r:embed="rId6"/>
          <a:stretch>
            <a:fillRect/>
          </a:stretch>
        </p:blipFill>
        <p:spPr>
          <a:xfrm>
            <a:off x="4356100" y="39943"/>
            <a:ext cx="3479800" cy="952500"/>
          </a:xfrm>
          <a:prstGeom prst="rect">
            <a:avLst/>
          </a:prstGeom>
        </p:spPr>
      </p:pic>
    </p:spTree>
    <p:extLst>
      <p:ext uri="{BB962C8B-B14F-4D97-AF65-F5344CB8AC3E}">
        <p14:creationId xmlns:p14="http://schemas.microsoft.com/office/powerpoint/2010/main" val="3708453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E70F3-F0BE-C586-C369-DB2DAE16D2F4}"/>
              </a:ext>
            </a:extLst>
          </p:cNvPr>
          <p:cNvSpPr>
            <a:spLocks noGrp="1"/>
          </p:cNvSpPr>
          <p:nvPr>
            <p:ph type="title"/>
          </p:nvPr>
        </p:nvSpPr>
        <p:spPr>
          <a:xfrm>
            <a:off x="119521" y="30144"/>
            <a:ext cx="12117615" cy="912132"/>
          </a:xfrm>
        </p:spPr>
        <p:txBody>
          <a:bodyPr>
            <a:normAutofit/>
          </a:bodyPr>
          <a:lstStyle/>
          <a:p>
            <a:pPr algn="ctr"/>
            <a:r>
              <a:rPr lang="en-GB" b="1" noProof="0" dirty="0"/>
              <a:t>CTAO - Cherenkov Telescope Array Observatory </a:t>
            </a:r>
          </a:p>
        </p:txBody>
      </p:sp>
      <p:pic>
        <p:nvPicPr>
          <p:cNvPr id="4" name="Picture 3">
            <a:extLst>
              <a:ext uri="{FF2B5EF4-FFF2-40B4-BE49-F238E27FC236}">
                <a16:creationId xmlns:a16="http://schemas.microsoft.com/office/drawing/2014/main" id="{9E2AA46E-AFAE-0529-8741-F86B41CECD7C}"/>
              </a:ext>
            </a:extLst>
          </p:cNvPr>
          <p:cNvPicPr>
            <a:picLocks noChangeAspect="1"/>
          </p:cNvPicPr>
          <p:nvPr/>
        </p:nvPicPr>
        <p:blipFill>
          <a:blip r:embed="rId2"/>
          <a:stretch>
            <a:fillRect/>
          </a:stretch>
        </p:blipFill>
        <p:spPr>
          <a:xfrm>
            <a:off x="37191" y="1222941"/>
            <a:ext cx="12117615" cy="4119989"/>
          </a:xfrm>
          <a:prstGeom prst="rect">
            <a:avLst/>
          </a:prstGeom>
        </p:spPr>
      </p:pic>
      <p:sp>
        <p:nvSpPr>
          <p:cNvPr id="5" name="TextBox 4">
            <a:extLst>
              <a:ext uri="{FF2B5EF4-FFF2-40B4-BE49-F238E27FC236}">
                <a16:creationId xmlns:a16="http://schemas.microsoft.com/office/drawing/2014/main" id="{1F3BA613-1966-749F-80E4-D9AC9842E1AA}"/>
              </a:ext>
            </a:extLst>
          </p:cNvPr>
          <p:cNvSpPr txBox="1"/>
          <p:nvPr/>
        </p:nvSpPr>
        <p:spPr>
          <a:xfrm>
            <a:off x="3657639" y="5420749"/>
            <a:ext cx="2520690" cy="646331"/>
          </a:xfrm>
          <a:prstGeom prst="rect">
            <a:avLst/>
          </a:prstGeom>
          <a:noFill/>
        </p:spPr>
        <p:txBody>
          <a:bodyPr wrap="none" rtlCol="0">
            <a:spAutoFit/>
          </a:bodyPr>
          <a:lstStyle/>
          <a:p>
            <a:r>
              <a:rPr lang="en-GB" b="1" dirty="0"/>
              <a:t> SST: 2 TeV and 300 TeV</a:t>
            </a:r>
          </a:p>
          <a:p>
            <a:r>
              <a:rPr lang="en-GB" b="1" dirty="0"/>
              <a:t>37  Over several km</a:t>
            </a:r>
            <a:r>
              <a:rPr lang="en-GB" b="1" baseline="30000" dirty="0"/>
              <a:t>2</a:t>
            </a:r>
            <a:endParaRPr lang="hr-HR" b="1" baseline="30000" dirty="0"/>
          </a:p>
        </p:txBody>
      </p:sp>
      <p:sp>
        <p:nvSpPr>
          <p:cNvPr id="6" name="TextBox 5">
            <a:extLst>
              <a:ext uri="{FF2B5EF4-FFF2-40B4-BE49-F238E27FC236}">
                <a16:creationId xmlns:a16="http://schemas.microsoft.com/office/drawing/2014/main" id="{70B27539-DC9B-DFE8-2515-889DE3EED182}"/>
              </a:ext>
            </a:extLst>
          </p:cNvPr>
          <p:cNvSpPr txBox="1"/>
          <p:nvPr/>
        </p:nvSpPr>
        <p:spPr>
          <a:xfrm>
            <a:off x="2598015" y="1437251"/>
            <a:ext cx="4223657" cy="923330"/>
          </a:xfrm>
          <a:prstGeom prst="rect">
            <a:avLst/>
          </a:prstGeom>
          <a:noFill/>
        </p:spPr>
        <p:txBody>
          <a:bodyPr wrap="square" rtlCol="0">
            <a:spAutoFit/>
          </a:bodyPr>
          <a:lstStyle/>
          <a:p>
            <a:r>
              <a:rPr lang="en-GB" b="1" dirty="0"/>
              <a:t>MST: 80 GeV to 50 TeV. A total of 23 MSTs, 14 on the CTAO-South array site and nine on CTAO-North,</a:t>
            </a:r>
            <a:endParaRPr lang="hr-HR" b="1" dirty="0"/>
          </a:p>
        </p:txBody>
      </p:sp>
      <p:sp>
        <p:nvSpPr>
          <p:cNvPr id="7" name="TextBox 6">
            <a:extLst>
              <a:ext uri="{FF2B5EF4-FFF2-40B4-BE49-F238E27FC236}">
                <a16:creationId xmlns:a16="http://schemas.microsoft.com/office/drawing/2014/main" id="{6E812EA8-C84B-FB3D-83E7-5F1484BFA324}"/>
              </a:ext>
            </a:extLst>
          </p:cNvPr>
          <p:cNvSpPr txBox="1"/>
          <p:nvPr/>
        </p:nvSpPr>
        <p:spPr>
          <a:xfrm>
            <a:off x="8606971" y="2360581"/>
            <a:ext cx="3307509" cy="646331"/>
          </a:xfrm>
          <a:prstGeom prst="rect">
            <a:avLst/>
          </a:prstGeom>
          <a:noFill/>
        </p:spPr>
        <p:txBody>
          <a:bodyPr wrap="none" rtlCol="0">
            <a:spAutoFit/>
          </a:bodyPr>
          <a:lstStyle/>
          <a:p>
            <a:r>
              <a:rPr lang="en-GB" b="1" dirty="0"/>
              <a:t>LST: 20 GeV and 3 TeV.</a:t>
            </a:r>
          </a:p>
          <a:p>
            <a:r>
              <a:rPr lang="en-GB" b="1" dirty="0"/>
              <a:t>Four at the core of north CTAO</a:t>
            </a:r>
            <a:endParaRPr lang="hr-HR" b="1" dirty="0"/>
          </a:p>
        </p:txBody>
      </p:sp>
    </p:spTree>
    <p:extLst>
      <p:ext uri="{BB962C8B-B14F-4D97-AF65-F5344CB8AC3E}">
        <p14:creationId xmlns:p14="http://schemas.microsoft.com/office/powerpoint/2010/main" val="521311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Picture 5">
            <a:extLst>
              <a:ext uri="{FF2B5EF4-FFF2-40B4-BE49-F238E27FC236}">
                <a16:creationId xmlns:a16="http://schemas.microsoft.com/office/drawing/2014/main" id="{640D3FDE-7259-A373-E620-DFC1A555352E}"/>
              </a:ext>
            </a:extLst>
          </p:cNvPr>
          <p:cNvPicPr>
            <a:picLocks noChangeAspect="1"/>
          </p:cNvPicPr>
          <p:nvPr/>
        </p:nvPicPr>
        <p:blipFill>
          <a:blip r:embed="rId2"/>
          <a:srcRect l="4780" r="12537"/>
          <a:stretch>
            <a:fillRect/>
          </a:stretch>
        </p:blipFill>
        <p:spPr>
          <a:xfrm>
            <a:off x="20" y="1282"/>
            <a:ext cx="12191980" cy="6856718"/>
          </a:xfrm>
          <a:prstGeom prst="rect">
            <a:avLst/>
          </a:prstGeom>
        </p:spPr>
      </p:pic>
      <p:sp>
        <p:nvSpPr>
          <p:cNvPr id="7" name="Title 1">
            <a:extLst>
              <a:ext uri="{FF2B5EF4-FFF2-40B4-BE49-F238E27FC236}">
                <a16:creationId xmlns:a16="http://schemas.microsoft.com/office/drawing/2014/main" id="{0D47EA2B-62EB-0D48-2DA5-41E17466E4E4}"/>
              </a:ext>
            </a:extLst>
          </p:cNvPr>
          <p:cNvSpPr>
            <a:spLocks noGrp="1"/>
          </p:cNvSpPr>
          <p:nvPr>
            <p:ph type="title"/>
          </p:nvPr>
        </p:nvSpPr>
        <p:spPr>
          <a:xfrm>
            <a:off x="949234" y="388314"/>
            <a:ext cx="10598331" cy="799805"/>
          </a:xfrm>
        </p:spPr>
        <p:txBody>
          <a:bodyPr>
            <a:noAutofit/>
          </a:bodyPr>
          <a:lstStyle/>
          <a:p>
            <a:pPr algn="ctr"/>
            <a:r>
              <a:rPr lang="en-GB" sz="3200" b="1" noProof="0" dirty="0">
                <a:solidFill>
                  <a:schemeClr val="bg1"/>
                </a:solidFill>
              </a:rPr>
              <a:t>CTAO South  - Paranal Observatory in the Atacama Desert, Chile, close to ESO - Now</a:t>
            </a:r>
          </a:p>
        </p:txBody>
      </p:sp>
    </p:spTree>
    <p:extLst>
      <p:ext uri="{BB962C8B-B14F-4D97-AF65-F5344CB8AC3E}">
        <p14:creationId xmlns:p14="http://schemas.microsoft.com/office/powerpoint/2010/main" val="1192442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EEC489-28DD-AC7D-59BD-7F4FCDCD05D8}"/>
              </a:ext>
            </a:extLst>
          </p:cNvPr>
          <p:cNvPicPr>
            <a:picLocks noChangeAspect="1"/>
          </p:cNvPicPr>
          <p:nvPr/>
        </p:nvPicPr>
        <p:blipFill>
          <a:blip r:embed="rId2"/>
          <a:stretch>
            <a:fillRect/>
          </a:stretch>
        </p:blipFill>
        <p:spPr>
          <a:xfrm>
            <a:off x="-1" y="0"/>
            <a:ext cx="12191999" cy="6858000"/>
          </a:xfrm>
          <a:prstGeom prst="rect">
            <a:avLst/>
          </a:prstGeom>
        </p:spPr>
      </p:pic>
      <p:sp>
        <p:nvSpPr>
          <p:cNvPr id="2" name="Title 1">
            <a:extLst>
              <a:ext uri="{FF2B5EF4-FFF2-40B4-BE49-F238E27FC236}">
                <a16:creationId xmlns:a16="http://schemas.microsoft.com/office/drawing/2014/main" id="{E0A3AC02-DBAE-7B8B-736A-9CFC5C0396AB}"/>
              </a:ext>
            </a:extLst>
          </p:cNvPr>
          <p:cNvSpPr>
            <a:spLocks noGrp="1"/>
          </p:cNvSpPr>
          <p:nvPr>
            <p:ph type="title"/>
          </p:nvPr>
        </p:nvSpPr>
        <p:spPr>
          <a:xfrm>
            <a:off x="949234" y="388314"/>
            <a:ext cx="10598331" cy="799805"/>
          </a:xfrm>
        </p:spPr>
        <p:txBody>
          <a:bodyPr>
            <a:noAutofit/>
          </a:bodyPr>
          <a:lstStyle/>
          <a:p>
            <a:pPr algn="ctr"/>
            <a:r>
              <a:rPr lang="en-GB" sz="3200" b="1" noProof="0" dirty="0">
                <a:solidFill>
                  <a:schemeClr val="bg1"/>
                </a:solidFill>
              </a:rPr>
              <a:t>CTAO South  - Paranal Observatory in the Atacama Desert, Chile, close to ESO - 2030</a:t>
            </a:r>
          </a:p>
        </p:txBody>
      </p:sp>
    </p:spTree>
    <p:extLst>
      <p:ext uri="{BB962C8B-B14F-4D97-AF65-F5344CB8AC3E}">
        <p14:creationId xmlns:p14="http://schemas.microsoft.com/office/powerpoint/2010/main" val="3278161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4C1A3B0-D0E8-4A67-57CF-BFD2EC9C2B3D}"/>
              </a:ext>
            </a:extLst>
          </p:cNvPr>
          <p:cNvPicPr>
            <a:picLocks noChangeAspect="1"/>
          </p:cNvPicPr>
          <p:nvPr/>
        </p:nvPicPr>
        <p:blipFill>
          <a:blip r:embed="rId2"/>
          <a:stretch>
            <a:fillRect/>
          </a:stretch>
        </p:blipFill>
        <p:spPr>
          <a:xfrm>
            <a:off x="477012" y="2794914"/>
            <a:ext cx="11237976" cy="3568054"/>
          </a:xfrm>
          <a:prstGeom prst="rect">
            <a:avLst/>
          </a:prstGeom>
        </p:spPr>
      </p:pic>
      <p:sp>
        <p:nvSpPr>
          <p:cNvPr id="6" name="TextBox 5">
            <a:extLst>
              <a:ext uri="{FF2B5EF4-FFF2-40B4-BE49-F238E27FC236}">
                <a16:creationId xmlns:a16="http://schemas.microsoft.com/office/drawing/2014/main" id="{7AB85333-6170-2A4F-100B-14AC27A844E6}"/>
              </a:ext>
            </a:extLst>
          </p:cNvPr>
          <p:cNvSpPr txBox="1"/>
          <p:nvPr/>
        </p:nvSpPr>
        <p:spPr>
          <a:xfrm>
            <a:off x="571163" y="709400"/>
            <a:ext cx="11049673" cy="1938992"/>
          </a:xfrm>
          <a:prstGeom prst="rect">
            <a:avLst/>
          </a:prstGeom>
          <a:noFill/>
        </p:spPr>
        <p:txBody>
          <a:bodyPr wrap="square" rtlCol="0">
            <a:spAutoFit/>
          </a:bodyPr>
          <a:lstStyle/>
          <a:p>
            <a:r>
              <a:rPr lang="en-GB" sz="2400" dirty="0"/>
              <a:t>North CTAO - Observatory </a:t>
            </a:r>
            <a:r>
              <a:rPr lang="en-GB" sz="2400" noProof="0" dirty="0"/>
              <a:t>ORM @ La Palma (Canary island) </a:t>
            </a:r>
          </a:p>
          <a:p>
            <a:r>
              <a:rPr lang="en-GB" sz="2400" noProof="0" dirty="0"/>
              <a:t>LST1 in operation since 2018 &amp; LST2-4 inauguration </a:t>
            </a:r>
            <a:r>
              <a:rPr lang="en-GB" sz="2400" dirty="0"/>
              <a:t>in </a:t>
            </a:r>
            <a:r>
              <a:rPr lang="en-GB" sz="2400" noProof="0" dirty="0"/>
              <a:t>October 2026 (?) </a:t>
            </a:r>
          </a:p>
          <a:p>
            <a:r>
              <a:rPr lang="en-GB" sz="2400" b="1" dirty="0"/>
              <a:t>Croatian contribution to the  design, construction and commissioning:</a:t>
            </a:r>
            <a:r>
              <a:rPr lang="en-GB" sz="2400" dirty="0"/>
              <a:t>  </a:t>
            </a:r>
          </a:p>
          <a:p>
            <a:r>
              <a:rPr lang="en-GB" sz="2400" dirty="0"/>
              <a:t>Pointing system for all four  LST telescope, very modest funding  but  and essential part </a:t>
            </a:r>
            <a:endParaRPr lang="en-GB" sz="2400" noProof="0" dirty="0"/>
          </a:p>
        </p:txBody>
      </p:sp>
    </p:spTree>
    <p:extLst>
      <p:ext uri="{BB962C8B-B14F-4D97-AF65-F5344CB8AC3E}">
        <p14:creationId xmlns:p14="http://schemas.microsoft.com/office/powerpoint/2010/main" val="2782823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CD27D8-1A63-057B-97D8-F913AD6E45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133CDEB-B2FC-1F64-9D23-DC817966A2EA}"/>
              </a:ext>
            </a:extLst>
          </p:cNvPr>
          <p:cNvSpPr txBox="1"/>
          <p:nvPr/>
        </p:nvSpPr>
        <p:spPr>
          <a:xfrm>
            <a:off x="468923" y="2286582"/>
            <a:ext cx="3629520" cy="461665"/>
          </a:xfrm>
          <a:prstGeom prst="rect">
            <a:avLst/>
          </a:prstGeom>
          <a:noFill/>
        </p:spPr>
        <p:txBody>
          <a:bodyPr wrap="none" rtlCol="0">
            <a:spAutoFit/>
          </a:bodyPr>
          <a:lstStyle/>
          <a:p>
            <a:r>
              <a:rPr lang="en-HR" sz="2400" dirty="0">
                <a:solidFill>
                  <a:schemeClr val="bg1"/>
                </a:solidFill>
                <a:latin typeface="Aptos" panose="020B0004020202020204" pitchFamily="34" charset="0"/>
              </a:rPr>
              <a:t>LST 1 – during observation</a:t>
            </a:r>
          </a:p>
        </p:txBody>
      </p:sp>
      <p:pic>
        <p:nvPicPr>
          <p:cNvPr id="7" name="Content Placeholder 4" descr="A night sky with stars&#10;&#10;AI-generated content may be incorrect.">
            <a:extLst>
              <a:ext uri="{FF2B5EF4-FFF2-40B4-BE49-F238E27FC236}">
                <a16:creationId xmlns:a16="http://schemas.microsoft.com/office/drawing/2014/main" id="{1B723F48-9EE5-BD50-FC61-B866B2195CF4}"/>
              </a:ext>
            </a:extLst>
          </p:cNvPr>
          <p:cNvPicPr>
            <a:picLocks noChangeAspect="1"/>
          </p:cNvPicPr>
          <p:nvPr/>
        </p:nvPicPr>
        <p:blipFill>
          <a:blip r:embed="rId4"/>
          <a:srcRect l="16995" t="29688" r="42048" b="43615"/>
          <a:stretch>
            <a:fillRect/>
          </a:stretch>
        </p:blipFill>
        <p:spPr>
          <a:xfrm>
            <a:off x="7553739" y="1353281"/>
            <a:ext cx="4267200" cy="3708697"/>
          </a:xfrm>
          <a:prstGeom prst="rect">
            <a:avLst/>
          </a:prstGeom>
        </p:spPr>
      </p:pic>
      <p:sp>
        <p:nvSpPr>
          <p:cNvPr id="10" name="TextBox 9">
            <a:extLst>
              <a:ext uri="{FF2B5EF4-FFF2-40B4-BE49-F238E27FC236}">
                <a16:creationId xmlns:a16="http://schemas.microsoft.com/office/drawing/2014/main" id="{50D04AE5-E24E-7EA3-ED3B-56623678518C}"/>
              </a:ext>
            </a:extLst>
          </p:cNvPr>
          <p:cNvSpPr txBox="1"/>
          <p:nvPr/>
        </p:nvSpPr>
        <p:spPr>
          <a:xfrm>
            <a:off x="7291299" y="5311828"/>
            <a:ext cx="4529640" cy="646331"/>
          </a:xfrm>
          <a:prstGeom prst="rect">
            <a:avLst/>
          </a:prstGeom>
          <a:noFill/>
        </p:spPr>
        <p:txBody>
          <a:bodyPr wrap="square" rtlCol="0">
            <a:spAutoFit/>
          </a:bodyPr>
          <a:lstStyle/>
          <a:p>
            <a:pPr algn="ctr"/>
            <a:r>
              <a:rPr lang="en-GB" sz="1800" dirty="0" err="1">
                <a:solidFill>
                  <a:schemeClr val="bg1"/>
                </a:solidFill>
                <a:latin typeface="Aptos" panose="020B0004020202020204" pitchFamily="34" charset="0"/>
              </a:rPr>
              <a:t>StarGuide</a:t>
            </a:r>
            <a:r>
              <a:rPr lang="en-GB" sz="1800" dirty="0">
                <a:solidFill>
                  <a:schemeClr val="bg1"/>
                </a:solidFill>
                <a:latin typeface="Aptos" panose="020B0004020202020204" pitchFamily="34" charset="0"/>
              </a:rPr>
              <a:t> camera observes stars + LED ring → provides true telescope pointing.</a:t>
            </a:r>
            <a:endParaRPr lang="en-GB" sz="1800" noProof="0" dirty="0">
              <a:solidFill>
                <a:schemeClr val="bg1"/>
              </a:solidFill>
              <a:latin typeface="Aptos" panose="020B0004020202020204" pitchFamily="34" charset="0"/>
            </a:endParaRPr>
          </a:p>
        </p:txBody>
      </p:sp>
      <p:sp>
        <p:nvSpPr>
          <p:cNvPr id="12" name="TextBox 11">
            <a:extLst>
              <a:ext uri="{FF2B5EF4-FFF2-40B4-BE49-F238E27FC236}">
                <a16:creationId xmlns:a16="http://schemas.microsoft.com/office/drawing/2014/main" id="{EFB0A3B8-B9A0-8B90-0D09-3BF7BD724519}"/>
              </a:ext>
            </a:extLst>
          </p:cNvPr>
          <p:cNvSpPr txBox="1"/>
          <p:nvPr/>
        </p:nvSpPr>
        <p:spPr>
          <a:xfrm>
            <a:off x="259492" y="5958159"/>
            <a:ext cx="7031807" cy="584775"/>
          </a:xfrm>
          <a:prstGeom prst="rect">
            <a:avLst/>
          </a:prstGeom>
          <a:noFill/>
        </p:spPr>
        <p:txBody>
          <a:bodyPr wrap="square" rtlCol="0">
            <a:spAutoFit/>
          </a:bodyPr>
          <a:lstStyle/>
          <a:p>
            <a:r>
              <a:rPr lang="en-GB" sz="1600" dirty="0">
                <a:solidFill>
                  <a:schemeClr val="bg1"/>
                </a:solidFill>
              </a:rPr>
              <a:t>Every second, the sky coordinates of the LED ring (1.6 m) — i.e. the Cherenkov camera centre — must be measured to 14 arcsec precision.</a:t>
            </a:r>
            <a:endParaRPr lang="hr-HR" sz="1600" dirty="0">
              <a:solidFill>
                <a:schemeClr val="bg1"/>
              </a:solidFill>
            </a:endParaRPr>
          </a:p>
        </p:txBody>
      </p:sp>
      <p:sp>
        <p:nvSpPr>
          <p:cNvPr id="13" name="TextBox 12">
            <a:extLst>
              <a:ext uri="{FF2B5EF4-FFF2-40B4-BE49-F238E27FC236}">
                <a16:creationId xmlns:a16="http://schemas.microsoft.com/office/drawing/2014/main" id="{87B03FCF-6ED9-9D7E-EBAA-37DF267A07D6}"/>
              </a:ext>
            </a:extLst>
          </p:cNvPr>
          <p:cNvSpPr txBox="1"/>
          <p:nvPr/>
        </p:nvSpPr>
        <p:spPr>
          <a:xfrm>
            <a:off x="3018971" y="86745"/>
            <a:ext cx="8068352" cy="523220"/>
          </a:xfrm>
          <a:prstGeom prst="rect">
            <a:avLst/>
          </a:prstGeom>
          <a:noFill/>
        </p:spPr>
        <p:txBody>
          <a:bodyPr wrap="square" rtlCol="0">
            <a:spAutoFit/>
          </a:bodyPr>
          <a:lstStyle/>
          <a:p>
            <a:r>
              <a:rPr lang="en-GB" sz="2800" dirty="0">
                <a:solidFill>
                  <a:schemeClr val="bg1"/>
                </a:solidFill>
                <a:latin typeface="Aptos" panose="020B0004020202020204" pitchFamily="34" charset="0"/>
              </a:rPr>
              <a:t>Precise pointing measurements and correction</a:t>
            </a:r>
            <a:endParaRPr lang="hr-HR" sz="2800" dirty="0">
              <a:solidFill>
                <a:schemeClr val="bg1"/>
              </a:solidFill>
              <a:latin typeface="Aptos" panose="020B0004020202020204" pitchFamily="34" charset="0"/>
            </a:endParaRPr>
          </a:p>
        </p:txBody>
      </p:sp>
      <p:pic>
        <p:nvPicPr>
          <p:cNvPr id="2" name="Picture 1">
            <a:extLst>
              <a:ext uri="{FF2B5EF4-FFF2-40B4-BE49-F238E27FC236}">
                <a16:creationId xmlns:a16="http://schemas.microsoft.com/office/drawing/2014/main" id="{81BE1C24-69A5-E14C-49E4-9814A9C42DBF}"/>
              </a:ext>
            </a:extLst>
          </p:cNvPr>
          <p:cNvPicPr>
            <a:picLocks noChangeAspect="1"/>
          </p:cNvPicPr>
          <p:nvPr/>
        </p:nvPicPr>
        <p:blipFill>
          <a:blip r:embed="rId5"/>
          <a:stretch>
            <a:fillRect/>
          </a:stretch>
        </p:blipFill>
        <p:spPr>
          <a:xfrm>
            <a:off x="424197" y="186683"/>
            <a:ext cx="2594774" cy="1769164"/>
          </a:xfrm>
          <a:prstGeom prst="rect">
            <a:avLst/>
          </a:prstGeom>
        </p:spPr>
      </p:pic>
      <p:pic>
        <p:nvPicPr>
          <p:cNvPr id="4" name="Picture 3">
            <a:extLst>
              <a:ext uri="{FF2B5EF4-FFF2-40B4-BE49-F238E27FC236}">
                <a16:creationId xmlns:a16="http://schemas.microsoft.com/office/drawing/2014/main" id="{A5F126C1-82DF-F774-C1E3-9D6565FF0F3B}"/>
              </a:ext>
            </a:extLst>
          </p:cNvPr>
          <p:cNvPicPr>
            <a:picLocks noChangeAspect="1"/>
          </p:cNvPicPr>
          <p:nvPr/>
        </p:nvPicPr>
        <p:blipFill>
          <a:blip r:embed="rId6"/>
          <a:srcRect t="32454"/>
          <a:stretch>
            <a:fillRect/>
          </a:stretch>
        </p:blipFill>
        <p:spPr>
          <a:xfrm>
            <a:off x="371061" y="2830015"/>
            <a:ext cx="3010464" cy="2824827"/>
          </a:xfrm>
          <a:prstGeom prst="rect">
            <a:avLst/>
          </a:prstGeom>
        </p:spPr>
      </p:pic>
    </p:spTree>
    <p:extLst>
      <p:ext uri="{BB962C8B-B14F-4D97-AF65-F5344CB8AC3E}">
        <p14:creationId xmlns:p14="http://schemas.microsoft.com/office/powerpoint/2010/main" val="3158452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0F8AF6-58B8-6F20-10ED-69BCC5E0ADA3}"/>
              </a:ext>
            </a:extLst>
          </p:cNvPr>
          <p:cNvPicPr>
            <a:picLocks noChangeAspect="1"/>
          </p:cNvPicPr>
          <p:nvPr/>
        </p:nvPicPr>
        <p:blipFill>
          <a:blip r:embed="rId2"/>
          <a:stretch>
            <a:fillRect/>
          </a:stretch>
        </p:blipFill>
        <p:spPr>
          <a:xfrm>
            <a:off x="64570" y="398206"/>
            <a:ext cx="12062859" cy="6061587"/>
          </a:xfrm>
          <a:prstGeom prst="rect">
            <a:avLst/>
          </a:prstGeom>
        </p:spPr>
      </p:pic>
    </p:spTree>
    <p:extLst>
      <p:ext uri="{BB962C8B-B14F-4D97-AF65-F5344CB8AC3E}">
        <p14:creationId xmlns:p14="http://schemas.microsoft.com/office/powerpoint/2010/main" val="3970645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C20D40-3B47-DCE2-52E0-F900D12FEAE1}"/>
              </a:ext>
            </a:extLst>
          </p:cNvPr>
          <p:cNvSpPr>
            <a:spLocks noGrp="1"/>
          </p:cNvSpPr>
          <p:nvPr>
            <p:ph idx="1"/>
          </p:nvPr>
        </p:nvSpPr>
        <p:spPr>
          <a:xfrm>
            <a:off x="339184" y="274918"/>
            <a:ext cx="11513631" cy="949447"/>
          </a:xfrm>
        </p:spPr>
        <p:txBody>
          <a:bodyPr>
            <a:normAutofit/>
          </a:bodyPr>
          <a:lstStyle/>
          <a:p>
            <a:pPr marL="0" indent="0" algn="ctr">
              <a:buNone/>
            </a:pPr>
            <a:r>
              <a:rPr lang="en-GB" sz="2400" b="1" dirty="0"/>
              <a:t>The differential sensitivity - minimum flux needed by the CTAO to obtain a                  5-standard-deviation detection of a point-like source</a:t>
            </a:r>
            <a:endParaRPr lang="hr-HR" sz="2400" b="1" dirty="0"/>
          </a:p>
        </p:txBody>
      </p:sp>
      <p:pic>
        <p:nvPicPr>
          <p:cNvPr id="4" name="Picture 3">
            <a:extLst>
              <a:ext uri="{FF2B5EF4-FFF2-40B4-BE49-F238E27FC236}">
                <a16:creationId xmlns:a16="http://schemas.microsoft.com/office/drawing/2014/main" id="{69764A73-F128-5548-0ED9-AEBE76EB985A}"/>
              </a:ext>
            </a:extLst>
          </p:cNvPr>
          <p:cNvPicPr>
            <a:picLocks noChangeAspect="1"/>
          </p:cNvPicPr>
          <p:nvPr/>
        </p:nvPicPr>
        <p:blipFill>
          <a:blip r:embed="rId2"/>
          <a:stretch>
            <a:fillRect/>
          </a:stretch>
        </p:blipFill>
        <p:spPr>
          <a:xfrm>
            <a:off x="211810" y="1006076"/>
            <a:ext cx="8725853" cy="5577006"/>
          </a:xfrm>
          <a:prstGeom prst="rect">
            <a:avLst/>
          </a:prstGeom>
        </p:spPr>
      </p:pic>
      <p:sp>
        <p:nvSpPr>
          <p:cNvPr id="7" name="TextBox 6">
            <a:extLst>
              <a:ext uri="{FF2B5EF4-FFF2-40B4-BE49-F238E27FC236}">
                <a16:creationId xmlns:a16="http://schemas.microsoft.com/office/drawing/2014/main" id="{80AA7A30-7E65-9782-99AC-050DB905AD7D}"/>
              </a:ext>
            </a:extLst>
          </p:cNvPr>
          <p:cNvSpPr txBox="1"/>
          <p:nvPr/>
        </p:nvSpPr>
        <p:spPr>
          <a:xfrm>
            <a:off x="8720155" y="2690336"/>
            <a:ext cx="3260035" cy="1477328"/>
          </a:xfrm>
          <a:prstGeom prst="rect">
            <a:avLst/>
          </a:prstGeom>
          <a:noFill/>
        </p:spPr>
        <p:txBody>
          <a:bodyPr wrap="square" rtlCol="0">
            <a:spAutoFit/>
          </a:bodyPr>
          <a:lstStyle/>
          <a:p>
            <a:r>
              <a:rPr lang="en-GB" noProof="0" dirty="0"/>
              <a:t>CTAO improves the sensitivity by approximately one order of magnitude compared to current instruments:     MAGIC, H.E.S.S., and VERITAS</a:t>
            </a:r>
          </a:p>
        </p:txBody>
      </p:sp>
    </p:spTree>
    <p:extLst>
      <p:ext uri="{BB962C8B-B14F-4D97-AF65-F5344CB8AC3E}">
        <p14:creationId xmlns:p14="http://schemas.microsoft.com/office/powerpoint/2010/main" val="435551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group of radars under a starry sky&#10;&#10;AI-generated content may be incorrect.">
            <a:extLst>
              <a:ext uri="{FF2B5EF4-FFF2-40B4-BE49-F238E27FC236}">
                <a16:creationId xmlns:a16="http://schemas.microsoft.com/office/drawing/2014/main" id="{B03DF477-373D-D7B6-6305-8BE783992963}"/>
              </a:ext>
            </a:extLst>
          </p:cNvPr>
          <p:cNvPicPr>
            <a:picLocks noChangeAspect="1"/>
          </p:cNvPicPr>
          <p:nvPr/>
        </p:nvPicPr>
        <p:blipFill>
          <a:blip r:embed="rId2"/>
          <a:srcRect l="4541" r="17223" b="1"/>
          <a:stretch>
            <a:fillRect/>
          </a:stretch>
        </p:blipFill>
        <p:spPr>
          <a:xfrm>
            <a:off x="20" y="1282"/>
            <a:ext cx="12191980" cy="6856718"/>
          </a:xfrm>
          <a:prstGeom prst="rect">
            <a:avLst/>
          </a:prstGeom>
        </p:spPr>
      </p:pic>
    </p:spTree>
    <p:extLst>
      <p:ext uri="{BB962C8B-B14F-4D97-AF65-F5344CB8AC3E}">
        <p14:creationId xmlns:p14="http://schemas.microsoft.com/office/powerpoint/2010/main" val="2311976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10C79-01CE-5296-F991-8A25AB077900}"/>
              </a:ext>
            </a:extLst>
          </p:cNvPr>
          <p:cNvSpPr>
            <a:spLocks noGrp="1"/>
          </p:cNvSpPr>
          <p:nvPr>
            <p:ph type="title"/>
          </p:nvPr>
        </p:nvSpPr>
        <p:spPr>
          <a:xfrm>
            <a:off x="304800" y="0"/>
            <a:ext cx="10515600" cy="780377"/>
          </a:xfrm>
        </p:spPr>
        <p:txBody>
          <a:bodyPr/>
          <a:lstStyle/>
          <a:p>
            <a:pPr algn="ctr"/>
            <a:r>
              <a:rPr lang="hr-HR" dirty="0"/>
              <a:t>CTAO </a:t>
            </a:r>
          </a:p>
        </p:txBody>
      </p:sp>
      <p:sp>
        <p:nvSpPr>
          <p:cNvPr id="3" name="Content Placeholder 2">
            <a:extLst>
              <a:ext uri="{FF2B5EF4-FFF2-40B4-BE49-F238E27FC236}">
                <a16:creationId xmlns:a16="http://schemas.microsoft.com/office/drawing/2014/main" id="{3A08714C-C158-3FEC-478B-8767D0C3634A}"/>
              </a:ext>
            </a:extLst>
          </p:cNvPr>
          <p:cNvSpPr>
            <a:spLocks noGrp="1"/>
          </p:cNvSpPr>
          <p:nvPr>
            <p:ph idx="1"/>
          </p:nvPr>
        </p:nvSpPr>
        <p:spPr>
          <a:xfrm>
            <a:off x="90407" y="661108"/>
            <a:ext cx="12011186" cy="6077623"/>
          </a:xfrm>
        </p:spPr>
        <p:txBody>
          <a:bodyPr>
            <a:normAutofit fontScale="92500" lnSpcReduction="10000"/>
          </a:bodyPr>
          <a:lstStyle/>
          <a:p>
            <a:r>
              <a:rPr lang="en-GB" noProof="0" dirty="0"/>
              <a:t> </a:t>
            </a:r>
            <a:r>
              <a:rPr lang="en-GB" dirty="0"/>
              <a:t>CTAO aims to image the </a:t>
            </a:r>
            <a:r>
              <a:rPr lang="en-GB" b="1" dirty="0"/>
              <a:t>most energetic processes in the Universe</a:t>
            </a:r>
            <a:r>
              <a:rPr lang="en-GB" dirty="0"/>
              <a:t>, revealing the structure and dynamics of extreme cosmic accelerators and the non-thermal Universe.</a:t>
            </a:r>
          </a:p>
          <a:p>
            <a:r>
              <a:rPr lang="en-GB" dirty="0"/>
              <a:t>CTAO is an essential facility for complementing both the </a:t>
            </a:r>
            <a:r>
              <a:rPr lang="en-GB" b="1" dirty="0"/>
              <a:t>multiwavelength astronomy</a:t>
            </a:r>
            <a:r>
              <a:rPr lang="en-GB" dirty="0"/>
              <a:t> and the  </a:t>
            </a:r>
            <a:r>
              <a:rPr lang="en-GB" b="1" dirty="0" err="1"/>
              <a:t>multimessenger</a:t>
            </a:r>
            <a:r>
              <a:rPr lang="en-GB" b="1" dirty="0"/>
              <a:t> astronomy</a:t>
            </a:r>
            <a:r>
              <a:rPr lang="en-GB" dirty="0"/>
              <a:t>.</a:t>
            </a:r>
          </a:p>
          <a:p>
            <a:r>
              <a:rPr lang="en-GB" dirty="0"/>
              <a:t>CTAO is a versatile instrument also  for studying </a:t>
            </a:r>
            <a:r>
              <a:rPr lang="en-GB" b="1" dirty="0"/>
              <a:t>fundamental physics and cosmology</a:t>
            </a:r>
            <a:r>
              <a:rPr lang="en-GB" dirty="0"/>
              <a:t>, including:</a:t>
            </a:r>
          </a:p>
          <a:p>
            <a:pPr lvl="1"/>
            <a:r>
              <a:rPr lang="en-GB" dirty="0"/>
              <a:t>the origin of cosmic rays</a:t>
            </a:r>
          </a:p>
          <a:p>
            <a:pPr lvl="1"/>
            <a:r>
              <a:rPr lang="en-GB" dirty="0"/>
              <a:t>the nature of dark matter</a:t>
            </a:r>
          </a:p>
          <a:p>
            <a:pPr lvl="1"/>
            <a:r>
              <a:rPr lang="en-GB" dirty="0"/>
              <a:t>tests of fundamental physics</a:t>
            </a:r>
          </a:p>
          <a:p>
            <a:pPr lvl="1"/>
            <a:r>
              <a:rPr lang="en-GB" dirty="0"/>
              <a:t>the study of the extragalactic background light (EBL) and cosmic evolution.</a:t>
            </a:r>
          </a:p>
          <a:p>
            <a:r>
              <a:rPr lang="en-GB" dirty="0"/>
              <a:t>CTAO operates as an </a:t>
            </a:r>
            <a:r>
              <a:rPr lang="en-GB" b="1" dirty="0"/>
              <a:t>open observatory</a:t>
            </a:r>
            <a:r>
              <a:rPr lang="en-GB" dirty="0"/>
              <a:t>. Scientists worldwide can apply for observing time, while member-state scientists benefit from full access to data and participation in the scientific program.</a:t>
            </a:r>
          </a:p>
          <a:p>
            <a:r>
              <a:rPr lang="en-GB" dirty="0"/>
              <a:t>CTAO provides Croatian scientists and institutions with long-term access to a world-leading research infrastructure and opportunities for scientific leadership over the next 30 years. </a:t>
            </a:r>
            <a:r>
              <a:rPr lang="en-GB" b="1" dirty="0"/>
              <a:t>You are welcome to join …</a:t>
            </a:r>
          </a:p>
          <a:p>
            <a:endParaRPr lang="en-GB" noProof="0" dirty="0"/>
          </a:p>
        </p:txBody>
      </p:sp>
    </p:spTree>
    <p:extLst>
      <p:ext uri="{BB962C8B-B14F-4D97-AF65-F5344CB8AC3E}">
        <p14:creationId xmlns:p14="http://schemas.microsoft.com/office/powerpoint/2010/main" val="164509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33E56-0BC0-7F41-19FA-72AA5D396E03}"/>
              </a:ext>
            </a:extLst>
          </p:cNvPr>
          <p:cNvSpPr>
            <a:spLocks noGrp="1"/>
          </p:cNvSpPr>
          <p:nvPr>
            <p:ph type="title"/>
          </p:nvPr>
        </p:nvSpPr>
        <p:spPr>
          <a:xfrm>
            <a:off x="838200" y="188145"/>
            <a:ext cx="10515600" cy="667262"/>
          </a:xfrm>
        </p:spPr>
        <p:txBody>
          <a:bodyPr>
            <a:normAutofit fontScale="90000"/>
          </a:bodyPr>
          <a:lstStyle/>
          <a:p>
            <a:pPr algn="ctr"/>
            <a:r>
              <a:rPr lang="en-GB" b="1" noProof="0" dirty="0"/>
              <a:t>Croatian VHE 𝜸 team (MAGIC &amp; CTAO-LST)</a:t>
            </a:r>
          </a:p>
        </p:txBody>
      </p:sp>
      <p:sp>
        <p:nvSpPr>
          <p:cNvPr id="3" name="Content Placeholder 2">
            <a:extLst>
              <a:ext uri="{FF2B5EF4-FFF2-40B4-BE49-F238E27FC236}">
                <a16:creationId xmlns:a16="http://schemas.microsoft.com/office/drawing/2014/main" id="{0921FBA4-D2A7-D0BF-D59F-959548224102}"/>
              </a:ext>
            </a:extLst>
          </p:cNvPr>
          <p:cNvSpPr>
            <a:spLocks noGrp="1"/>
          </p:cNvSpPr>
          <p:nvPr>
            <p:ph idx="1"/>
          </p:nvPr>
        </p:nvSpPr>
        <p:spPr>
          <a:xfrm>
            <a:off x="379771" y="1036380"/>
            <a:ext cx="11454420" cy="5496942"/>
          </a:xfrm>
        </p:spPr>
        <p:txBody>
          <a:bodyPr>
            <a:normAutofit lnSpcReduction="10000"/>
          </a:bodyPr>
          <a:lstStyle/>
          <a:p>
            <a:r>
              <a:rPr lang="en-GB" b="1" noProof="0" dirty="0"/>
              <a:t>Split – FESB (2): </a:t>
            </a:r>
          </a:p>
          <a:p>
            <a:pPr lvl="1"/>
            <a:r>
              <a:rPr lang="en-GB" noProof="0" dirty="0"/>
              <a:t>Nikola Godinović, </a:t>
            </a:r>
            <a:r>
              <a:rPr lang="en-GB" b="1" noProof="0" dirty="0"/>
              <a:t>Toni Šarić (PhD) </a:t>
            </a:r>
            <a:endParaRPr lang="en-GB" b="1" dirty="0"/>
          </a:p>
          <a:p>
            <a:r>
              <a:rPr lang="en-GB" b="1" dirty="0"/>
              <a:t>Rijeka – Faculty of Physics (5):</a:t>
            </a:r>
          </a:p>
          <a:p>
            <a:pPr lvl="1"/>
            <a:r>
              <a:rPr lang="en-GB" dirty="0"/>
              <a:t>Dijana Dominis Prester , Marina Manganaro, </a:t>
            </a:r>
            <a:r>
              <a:rPr lang="en-GB" b="1" dirty="0"/>
              <a:t>Karlo </a:t>
            </a:r>
            <a:r>
              <a:rPr lang="en-GB" b="1" dirty="0" err="1"/>
              <a:t>Mrakovčić</a:t>
            </a:r>
            <a:r>
              <a:rPr lang="en-GB" b="1" dirty="0"/>
              <a:t> (PhD), Josiah Olumuyiwa </a:t>
            </a:r>
            <a:r>
              <a:rPr lang="en-GB" b="1" dirty="0" err="1"/>
              <a:t>Faniyi</a:t>
            </a:r>
            <a:r>
              <a:rPr lang="en-GB" b="1" dirty="0"/>
              <a:t> (PhD), </a:t>
            </a:r>
            <a:r>
              <a:rPr lang="en-GB" dirty="0"/>
              <a:t>Tomislav Terzić</a:t>
            </a:r>
            <a:endParaRPr lang="en-GB" noProof="0" dirty="0"/>
          </a:p>
          <a:p>
            <a:r>
              <a:rPr lang="en-GB" b="1" noProof="0" dirty="0"/>
              <a:t>Zagreb (3): </a:t>
            </a:r>
          </a:p>
          <a:p>
            <a:pPr lvl="1"/>
            <a:r>
              <a:rPr lang="en-GB" b="1" noProof="0" dirty="0"/>
              <a:t>FER</a:t>
            </a:r>
            <a:r>
              <a:rPr lang="en-GB" noProof="0" dirty="0"/>
              <a:t>: Ana Babić, </a:t>
            </a:r>
            <a:r>
              <a:rPr lang="en-GB" noProof="0" dirty="0" err="1"/>
              <a:t>Željka</a:t>
            </a:r>
            <a:r>
              <a:rPr lang="en-GB" noProof="0" dirty="0"/>
              <a:t> Bošnjak, </a:t>
            </a:r>
            <a:r>
              <a:rPr lang="en-GB" b="1" noProof="0" dirty="0"/>
              <a:t>Petra </a:t>
            </a:r>
            <a:r>
              <a:rPr lang="en-GB" b="1" noProof="0" dirty="0" err="1"/>
              <a:t>Maruševec</a:t>
            </a:r>
            <a:r>
              <a:rPr lang="en-GB" b="1" noProof="0" dirty="0"/>
              <a:t> (PhD)</a:t>
            </a:r>
          </a:p>
          <a:p>
            <a:pPr lvl="1"/>
            <a:r>
              <a:rPr lang="en-GB" noProof="0" dirty="0"/>
              <a:t>(</a:t>
            </a:r>
            <a:r>
              <a:rPr lang="en-GB" b="1" noProof="0" dirty="0"/>
              <a:t>Tihomir </a:t>
            </a:r>
            <a:r>
              <a:rPr lang="en-GB" b="1" noProof="0" dirty="0" err="1"/>
              <a:t>Surić</a:t>
            </a:r>
            <a:r>
              <a:rPr lang="en-GB" b="1" noProof="0" dirty="0"/>
              <a:t> /placeholder !?)</a:t>
            </a:r>
          </a:p>
          <a:p>
            <a:r>
              <a:rPr lang="en-GB" b="1" dirty="0"/>
              <a:t>Osijek - Department of Physics (3): </a:t>
            </a:r>
          </a:p>
          <a:p>
            <a:pPr lvl="1"/>
            <a:r>
              <a:rPr lang="en-GB" dirty="0"/>
              <a:t>Dario </a:t>
            </a:r>
            <a:r>
              <a:rPr lang="en-GB" dirty="0" err="1"/>
              <a:t>Hrupec</a:t>
            </a:r>
            <a:r>
              <a:rPr lang="en-GB" dirty="0"/>
              <a:t>, Jelena </a:t>
            </a:r>
            <a:r>
              <a:rPr lang="en-GB" dirty="0" err="1"/>
              <a:t>Štrišković</a:t>
            </a:r>
            <a:r>
              <a:rPr lang="en-GB" dirty="0"/>
              <a:t>, Mario </a:t>
            </a:r>
            <a:r>
              <a:rPr lang="en-GB" dirty="0" err="1"/>
              <a:t>Pecimotika</a:t>
            </a:r>
            <a:r>
              <a:rPr lang="en-GB" dirty="0"/>
              <a:t> -  (Dr. Franjo </a:t>
            </a:r>
            <a:r>
              <a:rPr lang="en-GB" dirty="0" err="1"/>
              <a:t>Tuđman</a:t>
            </a:r>
            <a:r>
              <a:rPr lang="en-GB" dirty="0"/>
              <a:t> </a:t>
            </a:r>
            <a:r>
              <a:rPr lang="en-GB" dirty="0" err="1"/>
              <a:t>Defense</a:t>
            </a:r>
            <a:r>
              <a:rPr lang="en-GB" dirty="0"/>
              <a:t> and Security University  →IRB (?))</a:t>
            </a:r>
          </a:p>
          <a:p>
            <a:pPr lvl="1"/>
            <a:endParaRPr lang="en-GB" dirty="0"/>
          </a:p>
          <a:p>
            <a:r>
              <a:rPr lang="en-GB" dirty="0"/>
              <a:t>Currently: 9 researches and 4 PhD students, in total 13 </a:t>
            </a:r>
          </a:p>
          <a:p>
            <a:r>
              <a:rPr lang="en-GB" b="1" noProof="0" dirty="0"/>
              <a:t>Over 16 years 6 PhD thesis defended </a:t>
            </a:r>
          </a:p>
          <a:p>
            <a:pPr marL="457200" lvl="1" indent="0">
              <a:buNone/>
            </a:pPr>
            <a:endParaRPr lang="en-GB" noProof="0" dirty="0"/>
          </a:p>
        </p:txBody>
      </p:sp>
    </p:spTree>
    <p:extLst>
      <p:ext uri="{BB962C8B-B14F-4D97-AF65-F5344CB8AC3E}">
        <p14:creationId xmlns:p14="http://schemas.microsoft.com/office/powerpoint/2010/main" val="3152579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group of people sitting around a table&#10;&#10;AI-generated content may be incorrect.">
            <a:extLst>
              <a:ext uri="{FF2B5EF4-FFF2-40B4-BE49-F238E27FC236}">
                <a16:creationId xmlns:a16="http://schemas.microsoft.com/office/drawing/2014/main" id="{F01916E7-E3E3-B832-8C92-77848D1EC88A}"/>
              </a:ext>
            </a:extLst>
          </p:cNvPr>
          <p:cNvPicPr>
            <a:picLocks noChangeAspect="1"/>
          </p:cNvPicPr>
          <p:nvPr/>
        </p:nvPicPr>
        <p:blipFill>
          <a:blip r:embed="rId2"/>
          <a:srcRect t="23343" b="1671"/>
          <a:stretch>
            <a:fillRect/>
          </a:stretch>
        </p:blipFill>
        <p:spPr>
          <a:xfrm>
            <a:off x="20" y="1282"/>
            <a:ext cx="12191980" cy="6856718"/>
          </a:xfrm>
          <a:prstGeom prst="rect">
            <a:avLst/>
          </a:prstGeom>
        </p:spPr>
      </p:pic>
      <p:sp>
        <p:nvSpPr>
          <p:cNvPr id="5" name="TextBox 4">
            <a:extLst>
              <a:ext uri="{FF2B5EF4-FFF2-40B4-BE49-F238E27FC236}">
                <a16:creationId xmlns:a16="http://schemas.microsoft.com/office/drawing/2014/main" id="{D1F594D1-BB28-D249-4445-DCE42843C412}"/>
              </a:ext>
            </a:extLst>
          </p:cNvPr>
          <p:cNvSpPr txBox="1"/>
          <p:nvPr/>
        </p:nvSpPr>
        <p:spPr>
          <a:xfrm>
            <a:off x="309716" y="132735"/>
            <a:ext cx="2370714" cy="369332"/>
          </a:xfrm>
          <a:prstGeom prst="rect">
            <a:avLst/>
          </a:prstGeom>
          <a:noFill/>
        </p:spPr>
        <p:txBody>
          <a:bodyPr wrap="none" rtlCol="0">
            <a:spAutoFit/>
          </a:bodyPr>
          <a:lstStyle/>
          <a:p>
            <a:r>
              <a:rPr lang="en-GB" noProof="0"/>
              <a:t> Rijeka, February 2026</a:t>
            </a:r>
          </a:p>
        </p:txBody>
      </p:sp>
    </p:spTree>
    <p:extLst>
      <p:ext uri="{BB962C8B-B14F-4D97-AF65-F5344CB8AC3E}">
        <p14:creationId xmlns:p14="http://schemas.microsoft.com/office/powerpoint/2010/main" val="3986645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71D01-AA36-B293-1478-0C2CAD04552D}"/>
              </a:ext>
            </a:extLst>
          </p:cNvPr>
          <p:cNvSpPr>
            <a:spLocks noGrp="1"/>
          </p:cNvSpPr>
          <p:nvPr>
            <p:ph type="title"/>
          </p:nvPr>
        </p:nvSpPr>
        <p:spPr>
          <a:xfrm>
            <a:off x="607785" y="226106"/>
            <a:ext cx="10515600" cy="781503"/>
          </a:xfrm>
        </p:spPr>
        <p:txBody>
          <a:bodyPr>
            <a:normAutofit/>
          </a:bodyPr>
          <a:lstStyle/>
          <a:p>
            <a:r>
              <a:rPr lang="en-GB" b="1" noProof="0" dirty="0"/>
              <a:t>Duties &amp; responsibilities in MAGIC/CTAO</a:t>
            </a:r>
          </a:p>
        </p:txBody>
      </p:sp>
      <p:sp>
        <p:nvSpPr>
          <p:cNvPr id="3" name="Content Placeholder 2">
            <a:extLst>
              <a:ext uri="{FF2B5EF4-FFF2-40B4-BE49-F238E27FC236}">
                <a16:creationId xmlns:a16="http://schemas.microsoft.com/office/drawing/2014/main" id="{4A894058-8323-C6C4-6792-B460F688D9FA}"/>
              </a:ext>
            </a:extLst>
          </p:cNvPr>
          <p:cNvSpPr>
            <a:spLocks noGrp="1"/>
          </p:cNvSpPr>
          <p:nvPr>
            <p:ph idx="1"/>
          </p:nvPr>
        </p:nvSpPr>
        <p:spPr>
          <a:xfrm>
            <a:off x="607785" y="1146627"/>
            <a:ext cx="11192329" cy="5094515"/>
          </a:xfrm>
        </p:spPr>
        <p:txBody>
          <a:bodyPr>
            <a:normAutofit/>
          </a:bodyPr>
          <a:lstStyle/>
          <a:p>
            <a:r>
              <a:rPr lang="en-GB" noProof="0" dirty="0"/>
              <a:t>CTAO-LST WG:</a:t>
            </a:r>
          </a:p>
          <a:p>
            <a:pPr lvl="1"/>
            <a:r>
              <a:rPr lang="en-GB" noProof="0" dirty="0"/>
              <a:t>Toni Šarić  - pointing for LST1</a:t>
            </a:r>
          </a:p>
          <a:p>
            <a:pPr lvl="1"/>
            <a:r>
              <a:rPr lang="en-GB" dirty="0"/>
              <a:t>Nikola Godinović - national coordinator of CTAO ERIC</a:t>
            </a:r>
            <a:endParaRPr lang="en-GB" noProof="0" dirty="0"/>
          </a:p>
          <a:p>
            <a:pPr lvl="1"/>
            <a:r>
              <a:rPr lang="en-GB" noProof="0" dirty="0"/>
              <a:t>Tomislav Terzić </a:t>
            </a:r>
            <a:r>
              <a:rPr lang="en-GB" noProof="0"/>
              <a:t>– CTAO-LST </a:t>
            </a:r>
            <a:r>
              <a:rPr lang="en-GB" noProof="0" dirty="0"/>
              <a:t>Deputy Physics Coordinator (from 2025)</a:t>
            </a:r>
          </a:p>
          <a:p>
            <a:pPr lvl="1"/>
            <a:r>
              <a:rPr lang="en-GB" noProof="0" dirty="0"/>
              <a:t>Dijana Dominis Prester - CTAO SAPO Co-Chair from January 2026</a:t>
            </a:r>
          </a:p>
          <a:p>
            <a:pPr lvl="1"/>
            <a:r>
              <a:rPr lang="en-GB" noProof="0" dirty="0"/>
              <a:t>Jelena </a:t>
            </a:r>
            <a:r>
              <a:rPr lang="en-GB" noProof="0" dirty="0" err="1"/>
              <a:t>Strišković</a:t>
            </a:r>
            <a:r>
              <a:rPr lang="en-GB" dirty="0"/>
              <a:t> – CTAO-</a:t>
            </a:r>
            <a:r>
              <a:rPr lang="en-GB" noProof="0" dirty="0"/>
              <a:t>LST Outreach </a:t>
            </a:r>
          </a:p>
          <a:p>
            <a:pPr lvl="1"/>
            <a:r>
              <a:rPr lang="en-GB" noProof="0" dirty="0"/>
              <a:t>Mario </a:t>
            </a:r>
            <a:r>
              <a:rPr lang="en-GB" noProof="0" dirty="0" err="1"/>
              <a:t>Pecimotika</a:t>
            </a:r>
            <a:r>
              <a:rPr lang="en-GB" noProof="0" dirty="0"/>
              <a:t> – CTAO-LST SAPO member</a:t>
            </a:r>
          </a:p>
          <a:p>
            <a:r>
              <a:rPr lang="en-GB" noProof="0" dirty="0"/>
              <a:t>MAGIC</a:t>
            </a:r>
          </a:p>
          <a:p>
            <a:pPr lvl="1"/>
            <a:r>
              <a:rPr lang="en-GB" noProof="0" dirty="0"/>
              <a:t>Ana Babić – Deputy Software Coordinator</a:t>
            </a:r>
          </a:p>
          <a:p>
            <a:pPr lvl="1"/>
            <a:r>
              <a:rPr lang="en-GB" noProof="0" dirty="0"/>
              <a:t>Jelena </a:t>
            </a:r>
            <a:r>
              <a:rPr lang="en-GB" noProof="0" dirty="0" err="1"/>
              <a:t>Strišković</a:t>
            </a:r>
            <a:r>
              <a:rPr lang="en-GB" noProof="0" dirty="0"/>
              <a:t> – convener of </a:t>
            </a:r>
            <a:r>
              <a:rPr lang="en-GB" noProof="0" dirty="0" err="1"/>
              <a:t>Astroparticle</a:t>
            </a:r>
            <a:r>
              <a:rPr lang="en-GB" noProof="0" dirty="0"/>
              <a:t> and Fundamental physics WG</a:t>
            </a:r>
          </a:p>
          <a:p>
            <a:pPr lvl="1"/>
            <a:r>
              <a:rPr lang="en-GB" noProof="0" dirty="0" err="1"/>
              <a:t>Željka</a:t>
            </a:r>
            <a:r>
              <a:rPr lang="en-GB" noProof="0" dirty="0"/>
              <a:t> Bošnjak – convenor – Transient Physics  WG</a:t>
            </a:r>
          </a:p>
          <a:p>
            <a:pPr lvl="1"/>
            <a:r>
              <a:rPr lang="en-GB" noProof="0" dirty="0"/>
              <a:t>Marina Manganaro - PI of </a:t>
            </a:r>
            <a:r>
              <a:rPr lang="en-GB" dirty="0" err="1"/>
              <a:t>HrZZ</a:t>
            </a:r>
            <a:r>
              <a:rPr lang="en-GB" dirty="0"/>
              <a:t> Project, </a:t>
            </a:r>
            <a:r>
              <a:rPr lang="en-GB" noProof="0" dirty="0"/>
              <a:t>deputy Outreach and DEI coordinator </a:t>
            </a:r>
          </a:p>
          <a:p>
            <a:endParaRPr lang="en-GB" noProof="0" dirty="0"/>
          </a:p>
        </p:txBody>
      </p:sp>
    </p:spTree>
    <p:extLst>
      <p:ext uri="{BB962C8B-B14F-4D97-AF65-F5344CB8AC3E}">
        <p14:creationId xmlns:p14="http://schemas.microsoft.com/office/powerpoint/2010/main" val="4198150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DD7211-8282-BCD6-908B-CCB7768D6CC8}"/>
              </a:ext>
            </a:extLst>
          </p:cNvPr>
          <p:cNvPicPr>
            <a:picLocks noChangeAspect="1"/>
          </p:cNvPicPr>
          <p:nvPr/>
        </p:nvPicPr>
        <p:blipFill>
          <a:blip r:embed="rId2"/>
          <a:stretch>
            <a:fillRect/>
          </a:stretch>
        </p:blipFill>
        <p:spPr>
          <a:xfrm>
            <a:off x="278357" y="917534"/>
            <a:ext cx="5694091" cy="5149695"/>
          </a:xfrm>
          <a:prstGeom prst="rect">
            <a:avLst/>
          </a:prstGeom>
        </p:spPr>
      </p:pic>
      <p:pic>
        <p:nvPicPr>
          <p:cNvPr id="15" name="Picture 14">
            <a:extLst>
              <a:ext uri="{FF2B5EF4-FFF2-40B4-BE49-F238E27FC236}">
                <a16:creationId xmlns:a16="http://schemas.microsoft.com/office/drawing/2014/main" id="{ADC7D191-A065-AD5B-1E75-50F1A509B5C9}"/>
              </a:ext>
            </a:extLst>
          </p:cNvPr>
          <p:cNvPicPr>
            <a:picLocks noChangeAspect="1"/>
          </p:cNvPicPr>
          <p:nvPr/>
        </p:nvPicPr>
        <p:blipFill>
          <a:blip r:embed="rId3"/>
          <a:stretch>
            <a:fillRect/>
          </a:stretch>
        </p:blipFill>
        <p:spPr>
          <a:xfrm>
            <a:off x="6430564" y="159069"/>
            <a:ext cx="5384800" cy="4546600"/>
          </a:xfrm>
          <a:prstGeom prst="rect">
            <a:avLst/>
          </a:prstGeom>
        </p:spPr>
      </p:pic>
      <p:sp>
        <p:nvSpPr>
          <p:cNvPr id="16" name="TextBox 15">
            <a:extLst>
              <a:ext uri="{FF2B5EF4-FFF2-40B4-BE49-F238E27FC236}">
                <a16:creationId xmlns:a16="http://schemas.microsoft.com/office/drawing/2014/main" id="{8AB60DB5-765B-96DF-E554-CCCDC66D6B51}"/>
              </a:ext>
            </a:extLst>
          </p:cNvPr>
          <p:cNvSpPr txBox="1"/>
          <p:nvPr/>
        </p:nvSpPr>
        <p:spPr>
          <a:xfrm>
            <a:off x="278358" y="6119336"/>
            <a:ext cx="5694090" cy="738664"/>
          </a:xfrm>
          <a:prstGeom prst="rect">
            <a:avLst/>
          </a:prstGeom>
          <a:noFill/>
        </p:spPr>
        <p:txBody>
          <a:bodyPr wrap="square" rtlCol="0">
            <a:spAutoFit/>
          </a:bodyPr>
          <a:lstStyle/>
          <a:p>
            <a:r>
              <a:rPr lang="hr-HR" sz="1400" noProof="0" dirty="0"/>
              <a:t>Republika Hrvatska službeno je 26. lipnja 2025. godine potvrđena kao članica  CTAO ERIC-a, dvije godine nakon što je prvi put zatražila razmatranje statusa članice.</a:t>
            </a:r>
          </a:p>
        </p:txBody>
      </p:sp>
      <p:sp>
        <p:nvSpPr>
          <p:cNvPr id="20" name="TextBox 19">
            <a:extLst>
              <a:ext uri="{FF2B5EF4-FFF2-40B4-BE49-F238E27FC236}">
                <a16:creationId xmlns:a16="http://schemas.microsoft.com/office/drawing/2014/main" id="{ADF0485C-6CB0-289D-CAA8-71D721D46AF5}"/>
              </a:ext>
            </a:extLst>
          </p:cNvPr>
          <p:cNvSpPr txBox="1"/>
          <p:nvPr/>
        </p:nvSpPr>
        <p:spPr>
          <a:xfrm>
            <a:off x="6332287" y="4705669"/>
            <a:ext cx="5581355" cy="1954381"/>
          </a:xfrm>
          <a:prstGeom prst="rect">
            <a:avLst/>
          </a:prstGeom>
          <a:noFill/>
        </p:spPr>
        <p:txBody>
          <a:bodyPr wrap="square" rtlCol="0">
            <a:spAutoFit/>
          </a:bodyPr>
          <a:lstStyle/>
          <a:p>
            <a:r>
              <a:rPr lang="en-GB" sz="1100" dirty="0"/>
              <a:t>From 19 to 21 November 2025, the </a:t>
            </a:r>
            <a:r>
              <a:rPr lang="en-GB" sz="1100" dirty="0">
                <a:hlinkClick r:id="rId4"/>
              </a:rPr>
              <a:t>CTAO ERIC Council</a:t>
            </a:r>
            <a:r>
              <a:rPr lang="en-GB" sz="1100" dirty="0"/>
              <a:t> convened at the CTAO </a:t>
            </a:r>
            <a:r>
              <a:rPr lang="en-GB" sz="1100" dirty="0">
                <a:hlinkClick r:id="rId5"/>
              </a:rPr>
              <a:t>Science Data Management Centre (SDMC)</a:t>
            </a:r>
            <a:r>
              <a:rPr lang="en-GB" sz="1100" dirty="0"/>
              <a:t> in Zeuthen, Berlin, for its fifth meeting. During the session, the Council unanimously approved a revision of the CTAO ERIC Statutes to formally include Switzerland and Croatia as full members, granting them corresponding voting rights.</a:t>
            </a:r>
          </a:p>
          <a:p>
            <a:r>
              <a:rPr lang="en-GB" sz="1100" dirty="0"/>
              <a:t>Switzerland and Croatia were initially endorsed as members by the CTAO ERIC Council in June 2025. Following internal approval, the European Commission was formally notified, allowing the Statutes to be updated to reflect their membership. The modification approved at November’s meeting not only confirms their status as Founding Members—joining within 18 months of the ERIC’s establishment—but also grants both countries full membership rights.</a:t>
            </a:r>
          </a:p>
        </p:txBody>
      </p:sp>
      <p:sp>
        <p:nvSpPr>
          <p:cNvPr id="22" name="TextBox 21">
            <a:extLst>
              <a:ext uri="{FF2B5EF4-FFF2-40B4-BE49-F238E27FC236}">
                <a16:creationId xmlns:a16="http://schemas.microsoft.com/office/drawing/2014/main" id="{D1295A4D-E781-6A75-E557-9D029B92AB05}"/>
              </a:ext>
            </a:extLst>
          </p:cNvPr>
          <p:cNvSpPr txBox="1"/>
          <p:nvPr/>
        </p:nvSpPr>
        <p:spPr>
          <a:xfrm>
            <a:off x="128252" y="159069"/>
            <a:ext cx="5597879" cy="646331"/>
          </a:xfrm>
          <a:prstGeom prst="rect">
            <a:avLst/>
          </a:prstGeom>
          <a:noFill/>
        </p:spPr>
        <p:txBody>
          <a:bodyPr wrap="none" rtlCol="0">
            <a:spAutoFit/>
          </a:bodyPr>
          <a:lstStyle/>
          <a:p>
            <a:pPr algn="ctr"/>
            <a:r>
              <a:rPr lang="en-GB" b="1" noProof="0" dirty="0"/>
              <a:t>Process started  July  1, 2022.</a:t>
            </a:r>
          </a:p>
          <a:p>
            <a:pPr algn="ctr"/>
            <a:r>
              <a:rPr lang="en-GB" b="1" noProof="0" dirty="0"/>
              <a:t>MZO – </a:t>
            </a:r>
            <a:r>
              <a:rPr lang="en-GB" b="1" noProof="0" dirty="0" err="1"/>
              <a:t>Strateški</a:t>
            </a:r>
            <a:r>
              <a:rPr lang="en-GB" b="1" noProof="0" dirty="0"/>
              <a:t> </a:t>
            </a:r>
            <a:r>
              <a:rPr lang="en-GB" b="1" noProof="0" dirty="0" err="1"/>
              <a:t>odbor</a:t>
            </a:r>
            <a:r>
              <a:rPr lang="en-GB" b="1" noProof="0" dirty="0"/>
              <a:t> za </a:t>
            </a:r>
            <a:r>
              <a:rPr lang="en-GB" b="1" noProof="0" dirty="0" err="1"/>
              <a:t>istraživačku</a:t>
            </a:r>
            <a:r>
              <a:rPr lang="en-GB" b="1" noProof="0" dirty="0"/>
              <a:t> </a:t>
            </a:r>
            <a:r>
              <a:rPr lang="en-GB" b="1" noProof="0" dirty="0" err="1"/>
              <a:t>infrastrukturu</a:t>
            </a:r>
            <a:r>
              <a:rPr lang="en-GB" b="1" noProof="0" dirty="0"/>
              <a:t> </a:t>
            </a:r>
          </a:p>
        </p:txBody>
      </p:sp>
    </p:spTree>
    <p:extLst>
      <p:ext uri="{BB962C8B-B14F-4D97-AF65-F5344CB8AC3E}">
        <p14:creationId xmlns:p14="http://schemas.microsoft.com/office/powerpoint/2010/main" val="288633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9274F-90C6-453C-E191-1D6E03C91508}"/>
              </a:ext>
            </a:extLst>
          </p:cNvPr>
          <p:cNvSpPr>
            <a:spLocks noGrp="1"/>
          </p:cNvSpPr>
          <p:nvPr>
            <p:ph type="title"/>
          </p:nvPr>
        </p:nvSpPr>
        <p:spPr>
          <a:xfrm>
            <a:off x="34470" y="159657"/>
            <a:ext cx="12157530" cy="652009"/>
          </a:xfrm>
        </p:spPr>
        <p:txBody>
          <a:bodyPr>
            <a:normAutofit fontScale="90000"/>
          </a:bodyPr>
          <a:lstStyle/>
          <a:p>
            <a:pPr algn="ctr"/>
            <a:r>
              <a:rPr lang="en-GB" b="1" noProof="0" dirty="0"/>
              <a:t>ERIC – what is it? </a:t>
            </a:r>
          </a:p>
        </p:txBody>
      </p:sp>
      <p:sp>
        <p:nvSpPr>
          <p:cNvPr id="3" name="Content Placeholder 2">
            <a:extLst>
              <a:ext uri="{FF2B5EF4-FFF2-40B4-BE49-F238E27FC236}">
                <a16:creationId xmlns:a16="http://schemas.microsoft.com/office/drawing/2014/main" id="{F8C953FA-0162-36E6-5A2A-EFD6B6151804}"/>
              </a:ext>
            </a:extLst>
          </p:cNvPr>
          <p:cNvSpPr>
            <a:spLocks noGrp="1"/>
          </p:cNvSpPr>
          <p:nvPr>
            <p:ph idx="1"/>
          </p:nvPr>
        </p:nvSpPr>
        <p:spPr>
          <a:xfrm>
            <a:off x="160563" y="927837"/>
            <a:ext cx="11905344" cy="5770506"/>
          </a:xfrm>
        </p:spPr>
        <p:txBody>
          <a:bodyPr>
            <a:normAutofit fontScale="92500"/>
          </a:bodyPr>
          <a:lstStyle/>
          <a:p>
            <a:r>
              <a:rPr lang="en-GB" sz="3200" b="1" noProof="0" dirty="0"/>
              <a:t>ERIC (European Research Infrastructure Consortium)</a:t>
            </a:r>
            <a:r>
              <a:rPr lang="en-GB" sz="3200" noProof="0" dirty="0"/>
              <a:t> is a special legal entity created by the European Union to establish, operate, and govern large international research infrastructures in a stable, long-term, and legally unified way. (CTAO ERIC, KM3Net ERIC, ESS ERIC, …)</a:t>
            </a:r>
          </a:p>
          <a:p>
            <a:r>
              <a:rPr lang="en-GB" sz="3200" b="1" noProof="0" dirty="0"/>
              <a:t>ERIC is similar to CERN - legal structure, but easier to establish</a:t>
            </a:r>
            <a:r>
              <a:rPr lang="en-GB" sz="3200" b="1" dirty="0"/>
              <a:t> </a:t>
            </a:r>
            <a:endParaRPr lang="en-GB" sz="3200" noProof="0" dirty="0"/>
          </a:p>
          <a:p>
            <a:r>
              <a:rPr lang="en-GB" sz="3200" noProof="0" dirty="0"/>
              <a:t>ERIC provides: stable governance, guaranteed operation, </a:t>
            </a:r>
            <a:r>
              <a:rPr lang="en-GB" sz="3200" b="1" noProof="0" dirty="0"/>
              <a:t>protection from short-term political changes</a:t>
            </a:r>
            <a:r>
              <a:rPr lang="en-GB" sz="3200" noProof="0" dirty="0"/>
              <a:t>, ensuring continuity over decades</a:t>
            </a:r>
          </a:p>
          <a:p>
            <a:r>
              <a:rPr lang="en-GB" sz="3200" noProof="0" dirty="0"/>
              <a:t>One single legal entity governs everything: </a:t>
            </a:r>
            <a:r>
              <a:rPr lang="en-GB" sz="3200" dirty="0">
                <a:solidFill>
                  <a:prstClr val="black"/>
                </a:solidFill>
              </a:rPr>
              <a:t>funding, hiring, procurement, operations, VAT exemption, …</a:t>
            </a:r>
            <a:endParaRPr lang="en-GB" sz="3200" noProof="0" dirty="0"/>
          </a:p>
          <a:p>
            <a:r>
              <a:rPr lang="en-GB" sz="3200" noProof="0" dirty="0"/>
              <a:t>It is essentially a European-level legal framework for operating large scientific facilities.</a:t>
            </a:r>
          </a:p>
        </p:txBody>
      </p:sp>
    </p:spTree>
    <p:extLst>
      <p:ext uri="{BB962C8B-B14F-4D97-AF65-F5344CB8AC3E}">
        <p14:creationId xmlns:p14="http://schemas.microsoft.com/office/powerpoint/2010/main" val="2769182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FC13962-4B35-0086-6557-304142979CB6}"/>
              </a:ext>
            </a:extLst>
          </p:cNvPr>
          <p:cNvPicPr>
            <a:picLocks noChangeAspect="1"/>
          </p:cNvPicPr>
          <p:nvPr/>
        </p:nvPicPr>
        <p:blipFill>
          <a:blip r:embed="rId2"/>
          <a:stretch>
            <a:fillRect/>
          </a:stretch>
        </p:blipFill>
        <p:spPr>
          <a:xfrm>
            <a:off x="650927" y="298220"/>
            <a:ext cx="10370155" cy="6066461"/>
          </a:xfrm>
          <a:prstGeom prst="rect">
            <a:avLst/>
          </a:prstGeom>
        </p:spPr>
      </p:pic>
      <p:sp>
        <p:nvSpPr>
          <p:cNvPr id="5" name="TextBox 4">
            <a:extLst>
              <a:ext uri="{FF2B5EF4-FFF2-40B4-BE49-F238E27FC236}">
                <a16:creationId xmlns:a16="http://schemas.microsoft.com/office/drawing/2014/main" id="{149ADC4B-21F4-42A3-00F9-13133BE16156}"/>
              </a:ext>
            </a:extLst>
          </p:cNvPr>
          <p:cNvSpPr txBox="1"/>
          <p:nvPr/>
        </p:nvSpPr>
        <p:spPr>
          <a:xfrm>
            <a:off x="1362567" y="6375114"/>
            <a:ext cx="9303060" cy="369332"/>
          </a:xfrm>
          <a:prstGeom prst="rect">
            <a:avLst/>
          </a:prstGeom>
          <a:noFill/>
        </p:spPr>
        <p:txBody>
          <a:bodyPr wrap="none" rtlCol="0">
            <a:spAutoFit/>
          </a:bodyPr>
          <a:lstStyle/>
          <a:p>
            <a:r>
              <a:rPr lang="en-GB" noProof="0" dirty="0">
                <a:solidFill>
                  <a:schemeClr val="tx2">
                    <a:lumMod val="75000"/>
                    <a:lumOff val="25000"/>
                  </a:schemeClr>
                </a:solidFill>
              </a:rPr>
              <a:t>Nikola Godinović – national coordinator  for CTAO ERIC; </a:t>
            </a:r>
            <a:r>
              <a:rPr lang="en-GB" b="1" noProof="0" dirty="0">
                <a:solidFill>
                  <a:schemeClr val="tx2">
                    <a:lumMod val="75000"/>
                    <a:lumOff val="25000"/>
                  </a:schemeClr>
                </a:solidFill>
              </a:rPr>
              <a:t>Many  thanks to Jelena  Ilić Dreven </a:t>
            </a:r>
          </a:p>
        </p:txBody>
      </p:sp>
      <p:sp>
        <p:nvSpPr>
          <p:cNvPr id="2" name="TextBox 1">
            <a:hlinkClick r:id="rId3"/>
            <a:extLst>
              <a:ext uri="{FF2B5EF4-FFF2-40B4-BE49-F238E27FC236}">
                <a16:creationId xmlns:a16="http://schemas.microsoft.com/office/drawing/2014/main" id="{E33DDC93-6237-5FD7-5E0B-70E36289DABC}"/>
              </a:ext>
            </a:extLst>
          </p:cNvPr>
          <p:cNvSpPr txBox="1"/>
          <p:nvPr/>
        </p:nvSpPr>
        <p:spPr>
          <a:xfrm>
            <a:off x="4136571" y="298220"/>
            <a:ext cx="5676041" cy="369332"/>
          </a:xfrm>
          <a:prstGeom prst="rect">
            <a:avLst/>
          </a:prstGeom>
          <a:noFill/>
        </p:spPr>
        <p:txBody>
          <a:bodyPr wrap="none" rtlCol="0">
            <a:spAutoFit/>
          </a:bodyPr>
          <a:lstStyle/>
          <a:p>
            <a:r>
              <a:rPr lang="hr-HR" dirty="0" err="1"/>
              <a:t>https</a:t>
            </a:r>
            <a:r>
              <a:rPr lang="hr-HR" dirty="0"/>
              <a:t>://</a:t>
            </a:r>
            <a:r>
              <a:rPr lang="hr-HR" dirty="0" err="1"/>
              <a:t>www.ctao.org</a:t>
            </a:r>
            <a:r>
              <a:rPr lang="hr-HR" dirty="0"/>
              <a:t>/</a:t>
            </a:r>
            <a:r>
              <a:rPr lang="hr-HR" dirty="0" err="1"/>
              <a:t>news</a:t>
            </a:r>
            <a:r>
              <a:rPr lang="hr-HR" dirty="0"/>
              <a:t>/</a:t>
            </a:r>
            <a:r>
              <a:rPr lang="hr-HR" dirty="0" err="1"/>
              <a:t>the-ctao-becomes-an-eric</a:t>
            </a:r>
            <a:r>
              <a:rPr lang="hr-HR" dirty="0"/>
              <a:t>/</a:t>
            </a:r>
          </a:p>
        </p:txBody>
      </p:sp>
    </p:spTree>
    <p:extLst>
      <p:ext uri="{BB962C8B-B14F-4D97-AF65-F5344CB8AC3E}">
        <p14:creationId xmlns:p14="http://schemas.microsoft.com/office/powerpoint/2010/main" val="1022413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08361-DB10-9772-DE7F-1748BB31A01F}"/>
              </a:ext>
            </a:extLst>
          </p:cNvPr>
          <p:cNvSpPr>
            <a:spLocks noGrp="1"/>
          </p:cNvSpPr>
          <p:nvPr>
            <p:ph type="title"/>
          </p:nvPr>
        </p:nvSpPr>
        <p:spPr>
          <a:xfrm>
            <a:off x="188687" y="183691"/>
            <a:ext cx="11785600" cy="687166"/>
          </a:xfrm>
        </p:spPr>
        <p:txBody>
          <a:bodyPr>
            <a:normAutofit fontScale="90000"/>
          </a:bodyPr>
          <a:lstStyle/>
          <a:p>
            <a:pPr algn="ctr"/>
            <a:r>
              <a:rPr lang="en-GB" b="1" noProof="0" dirty="0"/>
              <a:t> Why CTAO ERIC Membership &amp; Cost? </a:t>
            </a:r>
          </a:p>
        </p:txBody>
      </p:sp>
      <p:sp>
        <p:nvSpPr>
          <p:cNvPr id="3" name="Content Placeholder 2">
            <a:extLst>
              <a:ext uri="{FF2B5EF4-FFF2-40B4-BE49-F238E27FC236}">
                <a16:creationId xmlns:a16="http://schemas.microsoft.com/office/drawing/2014/main" id="{262BB6FA-49C6-207D-FE77-A95AEA81F48A}"/>
              </a:ext>
            </a:extLst>
          </p:cNvPr>
          <p:cNvSpPr>
            <a:spLocks noGrp="1"/>
          </p:cNvSpPr>
          <p:nvPr>
            <p:ph idx="1"/>
          </p:nvPr>
        </p:nvSpPr>
        <p:spPr>
          <a:xfrm>
            <a:off x="373742" y="1069640"/>
            <a:ext cx="11600545" cy="5604669"/>
          </a:xfrm>
        </p:spPr>
        <p:txBody>
          <a:bodyPr>
            <a:normAutofit fontScale="92500" lnSpcReduction="10000"/>
          </a:bodyPr>
          <a:lstStyle/>
          <a:p>
            <a:r>
              <a:rPr lang="en-GB" b="1" noProof="0" dirty="0"/>
              <a:t>Modest financial contribution with very high strategic return</a:t>
            </a:r>
          </a:p>
          <a:p>
            <a:r>
              <a:rPr lang="en-GB" b="1" noProof="0" dirty="0"/>
              <a:t>Croatian Cash Contribution:</a:t>
            </a:r>
          </a:p>
          <a:p>
            <a:pPr lvl="1"/>
            <a:r>
              <a:rPr lang="en-GB" noProof="0" dirty="0"/>
              <a:t>€80,000 per year (2025–2029)</a:t>
            </a:r>
          </a:p>
          <a:p>
            <a:pPr lvl="1"/>
            <a:r>
              <a:rPr lang="en-GB" noProof="0" dirty="0"/>
              <a:t>Total: €400,000</a:t>
            </a:r>
          </a:p>
          <a:p>
            <a:pPr lvl="1"/>
            <a:r>
              <a:rPr lang="en-GB" b="1" noProof="0" dirty="0"/>
              <a:t>Equivalent to only €0.02 per citizen per year</a:t>
            </a:r>
          </a:p>
          <a:p>
            <a:r>
              <a:rPr lang="en-GB" b="1" dirty="0"/>
              <a:t>In-kind contribution</a:t>
            </a:r>
            <a:endParaRPr lang="en-GB" dirty="0"/>
          </a:p>
          <a:p>
            <a:pPr lvl="1"/>
            <a:r>
              <a:rPr lang="en-GB" dirty="0"/>
              <a:t>Approximately €40,000 per year</a:t>
            </a:r>
          </a:p>
          <a:p>
            <a:pPr lvl="1"/>
            <a:r>
              <a:rPr lang="en-GB" dirty="0"/>
              <a:t>Delivered through Croatian scientific institutions (instrumentation, observation shifts, scientific and technical personnel)</a:t>
            </a:r>
          </a:p>
          <a:p>
            <a:r>
              <a:rPr lang="en-GB" b="1" dirty="0"/>
              <a:t>Exceptional scientific and technological return</a:t>
            </a:r>
          </a:p>
          <a:p>
            <a:r>
              <a:rPr lang="en-GB" dirty="0"/>
              <a:t>Full access to CTAO data over the entire </a:t>
            </a:r>
            <a:r>
              <a:rPr lang="en-GB" b="1" dirty="0"/>
              <a:t>30-year operational lifetime</a:t>
            </a:r>
          </a:p>
          <a:p>
            <a:r>
              <a:rPr lang="en-GB" dirty="0"/>
              <a:t>CTAO-ERIC membership positions Croatia as a full partner in a major global research infrastructure, ensuring scientific competitiveness, technological advancement, and international collaboration for the next 30 years.</a:t>
            </a:r>
          </a:p>
          <a:p>
            <a:pPr marL="0" indent="0">
              <a:buNone/>
            </a:pPr>
            <a:endParaRPr lang="en-GB" noProof="0" dirty="0"/>
          </a:p>
        </p:txBody>
      </p:sp>
    </p:spTree>
    <p:extLst>
      <p:ext uri="{BB962C8B-B14F-4D97-AF65-F5344CB8AC3E}">
        <p14:creationId xmlns:p14="http://schemas.microsoft.com/office/powerpoint/2010/main" val="1140444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FF079-25D9-6EDE-F073-A78B7F760411}"/>
              </a:ext>
            </a:extLst>
          </p:cNvPr>
          <p:cNvSpPr>
            <a:spLocks noGrp="1"/>
          </p:cNvSpPr>
          <p:nvPr>
            <p:ph type="title"/>
          </p:nvPr>
        </p:nvSpPr>
        <p:spPr>
          <a:xfrm>
            <a:off x="170542" y="-1"/>
            <a:ext cx="11702143" cy="885371"/>
          </a:xfrm>
        </p:spPr>
        <p:txBody>
          <a:bodyPr>
            <a:normAutofit/>
          </a:bodyPr>
          <a:lstStyle/>
          <a:p>
            <a:pPr algn="ctr"/>
            <a:r>
              <a:rPr lang="en-GB" b="1" noProof="0"/>
              <a:t>CTAO ERIC -  Outcomes</a:t>
            </a:r>
          </a:p>
        </p:txBody>
      </p:sp>
      <p:sp>
        <p:nvSpPr>
          <p:cNvPr id="3" name="Content Placeholder 2">
            <a:extLst>
              <a:ext uri="{FF2B5EF4-FFF2-40B4-BE49-F238E27FC236}">
                <a16:creationId xmlns:a16="http://schemas.microsoft.com/office/drawing/2014/main" id="{57CCAD67-A007-476A-0E5F-39ECFCAD68D6}"/>
              </a:ext>
            </a:extLst>
          </p:cNvPr>
          <p:cNvSpPr>
            <a:spLocks noGrp="1"/>
          </p:cNvSpPr>
          <p:nvPr>
            <p:ph idx="1"/>
          </p:nvPr>
        </p:nvSpPr>
        <p:spPr>
          <a:xfrm>
            <a:off x="560613" y="1035616"/>
            <a:ext cx="11127804" cy="5444697"/>
          </a:xfrm>
        </p:spPr>
        <p:txBody>
          <a:bodyPr>
            <a:normAutofit lnSpcReduction="10000"/>
          </a:bodyPr>
          <a:lstStyle/>
          <a:p>
            <a:r>
              <a:rPr lang="en-GB" b="1" dirty="0"/>
              <a:t>Participation in discoveries in:</a:t>
            </a:r>
          </a:p>
          <a:p>
            <a:pPr lvl="1"/>
            <a:r>
              <a:rPr lang="en-GB" dirty="0"/>
              <a:t>origin of cosmic rays</a:t>
            </a:r>
          </a:p>
          <a:p>
            <a:pPr lvl="1"/>
            <a:r>
              <a:rPr lang="en-GB" dirty="0"/>
              <a:t>black holes and relativistic jets</a:t>
            </a:r>
          </a:p>
          <a:p>
            <a:pPr lvl="1"/>
            <a:r>
              <a:rPr lang="en-GB" dirty="0"/>
              <a:t>extreme astrophysical phenomena</a:t>
            </a:r>
          </a:p>
          <a:p>
            <a:pPr lvl="1"/>
            <a:r>
              <a:rPr lang="en-GB" dirty="0"/>
              <a:t>fundamental physics beyond the Standard Model</a:t>
            </a:r>
          </a:p>
          <a:p>
            <a:r>
              <a:rPr lang="en-GB" dirty="0"/>
              <a:t>With a total contribution of approximately </a:t>
            </a:r>
            <a:r>
              <a:rPr lang="en-GB" b="1" dirty="0"/>
              <a:t>€600,000 over 5 years</a:t>
            </a:r>
            <a:r>
              <a:rPr lang="en-GB" dirty="0"/>
              <a:t>, Croatia gains:</a:t>
            </a:r>
          </a:p>
          <a:p>
            <a:r>
              <a:rPr lang="en-GB" dirty="0"/>
              <a:t>Access to a research infrastructure worth </a:t>
            </a:r>
            <a:r>
              <a:rPr lang="en-GB" b="1" dirty="0"/>
              <a:t>over €400 million</a:t>
            </a:r>
            <a:endParaRPr lang="en-GB" dirty="0"/>
          </a:p>
          <a:p>
            <a:r>
              <a:rPr lang="en-GB" dirty="0"/>
              <a:t>Participation in the </a:t>
            </a:r>
            <a:r>
              <a:rPr lang="en-GB" b="1" dirty="0"/>
              <a:t>world’s leading gamma-ray observatory</a:t>
            </a:r>
            <a:endParaRPr lang="en-GB" dirty="0"/>
          </a:p>
          <a:p>
            <a:r>
              <a:rPr lang="en-GB" dirty="0"/>
              <a:t>Opportunities for Croatian industry and high-tech development</a:t>
            </a:r>
          </a:p>
          <a:p>
            <a:r>
              <a:rPr lang="en-GB" dirty="0"/>
              <a:t>Training and retention of highly skilled scientists </a:t>
            </a:r>
          </a:p>
          <a:p>
            <a:r>
              <a:rPr lang="en-GB" dirty="0"/>
              <a:t>Increased international visibility and scientific leadership</a:t>
            </a:r>
          </a:p>
          <a:p>
            <a:endParaRPr lang="hr-HR" sz="4400" dirty="0"/>
          </a:p>
        </p:txBody>
      </p:sp>
    </p:spTree>
    <p:extLst>
      <p:ext uri="{BB962C8B-B14F-4D97-AF65-F5344CB8AC3E}">
        <p14:creationId xmlns:p14="http://schemas.microsoft.com/office/powerpoint/2010/main" val="17569798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8691</TotalTime>
  <Words>1148</Words>
  <Application>Microsoft Macintosh PowerPoint</Application>
  <PresentationFormat>Widescreen</PresentationFormat>
  <Paragraphs>98</Paragraphs>
  <Slides>18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vt:lpstr>
      <vt:lpstr>Aptos Display</vt:lpstr>
      <vt:lpstr>Arial</vt:lpstr>
      <vt:lpstr>Calibri</vt:lpstr>
      <vt:lpstr>Office Theme</vt:lpstr>
      <vt:lpstr> VHE 𝜸  - News </vt:lpstr>
      <vt:lpstr>Croatian VHE 𝜸 team (MAGIC &amp; CTAO-LST)</vt:lpstr>
      <vt:lpstr>PowerPoint Presentation</vt:lpstr>
      <vt:lpstr>Duties &amp; responsibilities in MAGIC/CTAO</vt:lpstr>
      <vt:lpstr>PowerPoint Presentation</vt:lpstr>
      <vt:lpstr>ERIC – what is it? </vt:lpstr>
      <vt:lpstr>PowerPoint Presentation</vt:lpstr>
      <vt:lpstr> Why CTAO ERIC Membership &amp; Cost? </vt:lpstr>
      <vt:lpstr>CTAO ERIC -  Outcomes</vt:lpstr>
      <vt:lpstr>CTAO - Cherenkov Telescope Array Observatory </vt:lpstr>
      <vt:lpstr>CTAO South  - Paranal Observatory in the Atacama Desert, Chile, close to ESO - Now</vt:lpstr>
      <vt:lpstr>CTAO South  - Paranal Observatory in the Atacama Desert, Chile, close to ESO - 2030</vt:lpstr>
      <vt:lpstr>PowerPoint Presentation</vt:lpstr>
      <vt:lpstr>PowerPoint Presentation</vt:lpstr>
      <vt:lpstr>PowerPoint Presentation</vt:lpstr>
      <vt:lpstr>PowerPoint Presentation</vt:lpstr>
      <vt:lpstr>PowerPoint Presentation</vt:lpstr>
      <vt:lpstr>CTAO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Nikola Godinović</dc:creator>
  <cp:lastModifiedBy>Nikola Godinovic</cp:lastModifiedBy>
  <cp:revision>78</cp:revision>
  <dcterms:created xsi:type="dcterms:W3CDTF">2024-12-09T08:13:55Z</dcterms:created>
  <dcterms:modified xsi:type="dcterms:W3CDTF">2026-02-17T10:19:55Z</dcterms:modified>
</cp:coreProperties>
</file>