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706" r:id="rId1"/>
  </p:sldMasterIdLst>
  <p:notesMasterIdLst>
    <p:notesMasterId r:id="rId9"/>
  </p:notesMasterIdLst>
  <p:handoutMasterIdLst>
    <p:handoutMasterId r:id="rId10"/>
  </p:handoutMasterIdLst>
  <p:sldIdLst>
    <p:sldId id="256" r:id="rId2"/>
    <p:sldId id="2147483312" r:id="rId3"/>
    <p:sldId id="2147483313" r:id="rId4"/>
    <p:sldId id="2147483314" r:id="rId5"/>
    <p:sldId id="305" r:id="rId6"/>
    <p:sldId id="2147483309" r:id="rId7"/>
    <p:sldId id="214748331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64F3FF"/>
    <a:srgbClr val="0FDA8F"/>
    <a:srgbClr val="2814C7"/>
    <a:srgbClr val="C0A0C7"/>
    <a:srgbClr val="63E75B"/>
    <a:srgbClr val="E07E0F"/>
    <a:srgbClr val="E726D6"/>
    <a:srgbClr val="2FED1E"/>
    <a:srgbClr val="58B4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906"/>
    <p:restoredTop sz="91533" autoAdjust="0"/>
  </p:normalViewPr>
  <p:slideViewPr>
    <p:cSldViewPr>
      <p:cViewPr varScale="1">
        <p:scale>
          <a:sx n="96" d="100"/>
          <a:sy n="96" d="100"/>
        </p:scale>
        <p:origin x="176" y="3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91" d="100"/>
          <a:sy n="91" d="100"/>
        </p:scale>
        <p:origin x="3928" y="1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F95EB-D365-5642-92C7-9A73913E0157}" type="datetimeFigureOut">
              <a:rPr lang="en-US" smtClean="0"/>
              <a:t>9/27/26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327DB-4651-B742-AAD2-BC23FFE9F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42506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4CAC0-0730-4096-A26E-8915B31C363E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A4FCB-03E8-4EB9-9BA6-BE82A22FAB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9018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725488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A4FCB-03E8-4EB9-9BA6-BE82A22FABA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41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A4FCB-03E8-4EB9-9BA6-BE82A22FABA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537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A4FCB-03E8-4EB9-9BA6-BE82A22FABA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5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A4FCB-03E8-4EB9-9BA6-BE82A22FABA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14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02/06/2026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Daniela Bortoletto, Particle Physics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727" y="1234096"/>
            <a:ext cx="11982075" cy="5257800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02/06/2026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Daniela Bortoletto, Particle Physics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02/06/2026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Daniela Bortoletto, Particle Physics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02/06/2026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Daniela Bortoletto, Particle Physics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02/06/2026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Daniela Bortoletto, Particle Physics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02/06/2026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Daniela Bortoletto, Particle Physics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02/06/2026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Daniela Bortoletto, Particle Physics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02/06/2026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Daniela Bortoletto, Particle Physics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02/06/2026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Daniela Bortoletto, Particle Physics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02/06/2026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Daniela Bortoletto, Particle Physics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02/06/2026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Daniela Bortoletto, Particle Physics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1" descr="Une image contenant espace, bleu, nature, léger&#10;&#10;Description générée automatiquement">
            <a:extLst>
              <a:ext uri="{FF2B5EF4-FFF2-40B4-BE49-F238E27FC236}">
                <a16:creationId xmlns:a16="http://schemas.microsoft.com/office/drawing/2014/main" id="{8948A997-8C6C-34D0-ED62-D836FBDD4E2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8" y="22632"/>
            <a:ext cx="12205451" cy="686556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1515" y="1158012"/>
            <a:ext cx="11884286" cy="5257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dirty="0"/>
              <a:t>Click to edit 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5020" y="22632"/>
            <a:ext cx="11140782" cy="937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02/06/2026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67200" y="6491896"/>
            <a:ext cx="416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it-IT"/>
              <a:t>Daniela Bortoletto, Particle Physics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9578"/>
            <a:ext cx="2844800" cy="358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logo of the university of oxford&#10;&#10;AI-generated content may be incorrect.">
            <a:extLst>
              <a:ext uri="{FF2B5EF4-FFF2-40B4-BE49-F238E27FC236}">
                <a16:creationId xmlns:a16="http://schemas.microsoft.com/office/drawing/2014/main" id="{865320C1-2F18-EBF0-A812-DCE80180FF6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59779" cy="959779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 Black"/>
          <a:ea typeface="+mj-ea"/>
          <a:cs typeface="Arial Black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200" indent="-4572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3.emf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400" y="1457091"/>
            <a:ext cx="5572342" cy="4257909"/>
          </a:xfrm>
          <a:noFill/>
        </p:spPr>
        <p:txBody>
          <a:bodyPr>
            <a:noAutofit/>
          </a:bodyPr>
          <a:lstStyle/>
          <a:p>
            <a:pPr algn="ctr"/>
            <a:br>
              <a:rPr lang="en-US" sz="3200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5400" dirty="0" err="1">
                <a:solidFill>
                  <a:srgbClr val="FFFFFF"/>
                </a:solidFill>
                <a:latin typeface="Arial"/>
                <a:cs typeface="Arial"/>
              </a:rPr>
              <a:t>opmd</a:t>
            </a:r>
            <a:r>
              <a:rPr lang="en-US" sz="5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br>
              <a:rPr lang="en-US" sz="5400" dirty="0">
                <a:solidFill>
                  <a:srgbClr val="FFFFFF"/>
                </a:solidFill>
                <a:latin typeface="Arial"/>
                <a:cs typeface="Arial"/>
              </a:rPr>
            </a:br>
            <a:br>
              <a:rPr lang="en-US" sz="3200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3200" dirty="0">
                <a:solidFill>
                  <a:srgbClr val="FFFFFF"/>
                </a:solidFill>
                <a:latin typeface="Arial"/>
                <a:cs typeface="Arial"/>
              </a:rPr>
              <a:t>Oxford physics microstructure detector laboratory</a:t>
            </a:r>
            <a:br>
              <a:rPr lang="en-US" sz="3200" dirty="0">
                <a:solidFill>
                  <a:srgbClr val="FFFFFF"/>
                </a:solidFill>
                <a:latin typeface="Arial"/>
                <a:cs typeface="Arial"/>
              </a:rPr>
            </a:b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93592E-D7B6-204F-8753-57ABB769B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Daniela Bortoletto, Particle Physics</a:t>
            </a:r>
            <a:endParaRPr lang="en-US" dirty="0"/>
          </a:p>
        </p:txBody>
      </p:sp>
      <p:pic>
        <p:nvPicPr>
          <p:cNvPr id="4" name="Picture 2" descr="artistic view of the LHC tunnel postcard ">
            <a:extLst>
              <a:ext uri="{FF2B5EF4-FFF2-40B4-BE49-F238E27FC236}">
                <a16:creationId xmlns:a16="http://schemas.microsoft.com/office/drawing/2014/main" id="{2BB34B00-69D8-9904-21B6-01609F714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908793"/>
            <a:ext cx="5572342" cy="504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861B9F-1C82-3471-E46C-95475561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02/06/2026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95CA5-31D8-C882-1C15-9BA288706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ATLAS </a:t>
            </a:r>
            <a:r>
              <a:rPr lang="en-US" dirty="0" err="1"/>
              <a:t>ITk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BB72B-D6AB-30A9-6D69-4C43BA41D9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51254" y="840604"/>
            <a:ext cx="9550400" cy="743770"/>
          </a:xfrm>
        </p:spPr>
        <p:txBody>
          <a:bodyPr/>
          <a:lstStyle/>
          <a:p>
            <a:r>
              <a:rPr lang="en-US" dirty="0"/>
              <a:t>Building over 500 pixel modules for ATLAS </a:t>
            </a:r>
            <a:r>
              <a:rPr lang="en-US" dirty="0" err="1"/>
              <a:t>ITk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6E262D-0E07-2843-2BFE-D93925096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02/06/2026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6B365E-FA86-08CC-F251-883646B23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Daniela Bortoletto, Particle Physics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4988ED-49AF-E348-7F3E-F78CE0095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002874-A2F1-A81A-1E96-0EDC34FE8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599" y="1838080"/>
            <a:ext cx="4724400" cy="13372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21D900-17AD-8B1A-DC52-431336807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215" y="3428999"/>
            <a:ext cx="3116985" cy="29674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00FB0D-3391-B222-1065-4774E6A59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9600" y="1788225"/>
            <a:ext cx="6210420" cy="471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74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3B950-CBF7-0051-0254-DB0D22D6C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ATLAS </a:t>
            </a:r>
            <a:r>
              <a:rPr lang="en-US" dirty="0" err="1"/>
              <a:t>ITk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11FF2-BBB6-EEF6-5233-B8E0168E62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28900" y="883578"/>
            <a:ext cx="6934200" cy="640422"/>
          </a:xfrm>
        </p:spPr>
        <p:txBody>
          <a:bodyPr>
            <a:normAutofit fontScale="92500"/>
          </a:bodyPr>
          <a:lstStyle/>
          <a:p>
            <a:r>
              <a:rPr lang="en-US" dirty="0"/>
              <a:t>Loading modules on end caps half-rings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6C1F1C-83BC-DF76-5CF2-BB301A74E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02/06/2026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795D4F-E580-E3C5-D6E7-EEE3F96A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Daniela Bortoletto, Particle Physics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59139-3512-E30A-FD50-C8AF93C3C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9" name="Content Placeholder 7">
            <a:extLst>
              <a:ext uri="{FF2B5EF4-FFF2-40B4-BE49-F238E27FC236}">
                <a16:creationId xmlns:a16="http://schemas.microsoft.com/office/drawing/2014/main" id="{C309B11B-9D84-4A38-88DF-D6884B7A7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561190"/>
            <a:ext cx="3505200" cy="47000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AB12934-5EFA-E700-E92B-9FE1F5A4A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2" y="1561190"/>
            <a:ext cx="3610538" cy="481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132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55B3B-4A95-5B5A-A12F-F8BDC4102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Mu3e Tracker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59018-FC50-6E68-8120-CC38EF8547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61" y="1462366"/>
            <a:ext cx="5384800" cy="4176433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Sensors: </a:t>
            </a:r>
          </a:p>
          <a:p>
            <a:pPr lvl="1"/>
            <a:r>
              <a:rPr lang="en-GB" dirty="0"/>
              <a:t>MuPix11 thinned to 50-70µm </a:t>
            </a:r>
          </a:p>
          <a:p>
            <a:pPr lvl="1"/>
            <a:r>
              <a:rPr lang="en-GB" dirty="0"/>
              <a:t>6/ladder (Vertex: L1 &amp; L2)</a:t>
            </a:r>
          </a:p>
          <a:p>
            <a:pPr lvl="1"/>
            <a:r>
              <a:rPr lang="en-GB" dirty="0"/>
              <a:t>17-18/ladder (Tracker L3/L4)</a:t>
            </a:r>
          </a:p>
          <a:p>
            <a:r>
              <a:rPr lang="en-GB" dirty="0"/>
              <a:t>Aluminium/</a:t>
            </a:r>
            <a:r>
              <a:rPr lang="en-GB" dirty="0" err="1"/>
              <a:t>polymide</a:t>
            </a:r>
            <a:r>
              <a:rPr lang="en-GB" dirty="0"/>
              <a:t> film low-mass flex (HDI) produced by LTU (Kharkiv, UKR), 75µm thin</a:t>
            </a:r>
          </a:p>
          <a:p>
            <a:r>
              <a:rPr lang="en-GB" dirty="0"/>
              <a:t>Ultra-thin Carbo-</a:t>
            </a:r>
            <a:r>
              <a:rPr lang="en-GB" dirty="0" err="1"/>
              <a:t>fiber</a:t>
            </a:r>
            <a:r>
              <a:rPr lang="en-GB" dirty="0"/>
              <a:t> mechanical support for long ladder 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D7A902-85CD-8A32-E270-C0865BF69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61" y="5586881"/>
            <a:ext cx="5384800" cy="993914"/>
          </a:xfrm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en-GB" sz="2400" dirty="0"/>
              <a:t>Ladder weighs 2 grams and is 36.7cm long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4A67EE-A920-D07E-D97A-FD6240ABF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02/06/2026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2E7803-B36A-2A07-5215-85F0F0135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Daniela Bortoletto, </a:t>
            </a:r>
            <a:r>
              <a:rPr lang="it-IT" dirty="0" err="1"/>
              <a:t>Particle</a:t>
            </a:r>
            <a:r>
              <a:rPr lang="it-IT" dirty="0"/>
              <a:t> </a:t>
            </a:r>
            <a:r>
              <a:rPr lang="it-IT" dirty="0" err="1"/>
              <a:t>Physics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F0556C-89D2-6FBD-3CC6-DF4E0F569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E27028-9A0E-C3F5-CF8E-379CF7A7F9FC}"/>
              </a:ext>
            </a:extLst>
          </p:cNvPr>
          <p:cNvSpPr txBox="1">
            <a:spLocks/>
          </p:cNvSpPr>
          <p:nvPr/>
        </p:nvSpPr>
        <p:spPr>
          <a:xfrm>
            <a:off x="1574852" y="842952"/>
            <a:ext cx="6607895" cy="5049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55000" lnSpcReduction="20000"/>
          </a:bodyPr>
          <a:lstStyle>
            <a:lvl1pPr marL="457200" indent="-4572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Building 156 ladders for the Mu3e pixel tracker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FDD6E2-2D73-08D9-454E-965F6DC57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2579" y="510242"/>
            <a:ext cx="3422121" cy="20996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824181-FEA2-B319-0428-1E7AB99C6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962" y="2342070"/>
            <a:ext cx="4685419" cy="397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63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F1737-4A32-470C-A529-D3BE5BEE4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Composites &amp; Low Mass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06B36-D1CD-4BFA-AEB5-B89910654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31" y="4160388"/>
            <a:ext cx="6096000" cy="2658413"/>
          </a:xfrm>
          <a:noFill/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GB" sz="2100" dirty="0"/>
              <a:t>Ultra thin composite structures </a:t>
            </a:r>
          </a:p>
          <a:p>
            <a:pPr lvl="1">
              <a:lnSpc>
                <a:spcPct val="110000"/>
              </a:lnSpc>
            </a:pPr>
            <a:r>
              <a:rPr lang="en-GB" sz="2100" dirty="0"/>
              <a:t>25 um thick Carbon Fibre</a:t>
            </a:r>
          </a:p>
          <a:p>
            <a:pPr lvl="1">
              <a:lnSpc>
                <a:spcPct val="110000"/>
              </a:lnSpc>
            </a:pPr>
            <a:r>
              <a:rPr lang="en-GB" sz="2100" dirty="0"/>
              <a:t>12 um thick Kevlar</a:t>
            </a:r>
          </a:p>
          <a:p>
            <a:pPr lvl="1">
              <a:lnSpc>
                <a:spcPct val="110000"/>
              </a:lnSpc>
            </a:pPr>
            <a:r>
              <a:rPr lang="en-GB" sz="2100" dirty="0">
                <a:latin typeface="Helvetica" pitchFamily="2" charset="0"/>
              </a:rPr>
              <a:t>CF/Kevlar Metamaterial </a:t>
            </a:r>
          </a:p>
          <a:p>
            <a:pPr lvl="1">
              <a:lnSpc>
                <a:spcPct val="110000"/>
              </a:lnSpc>
            </a:pPr>
            <a:r>
              <a:rPr lang="en-GB" sz="2100" dirty="0">
                <a:latin typeface="Helvetica" pitchFamily="2" charset="0"/>
              </a:rPr>
              <a:t>8 </a:t>
            </a:r>
            <a:r>
              <a:rPr lang="el-GR" sz="2100" dirty="0">
                <a:latin typeface="Helvetica" pitchFamily="2" charset="0"/>
              </a:rPr>
              <a:t>μ</a:t>
            </a:r>
            <a:r>
              <a:rPr lang="en-GB" sz="2100" dirty="0">
                <a:latin typeface="Helvetica" pitchFamily="2" charset="0"/>
              </a:rPr>
              <a:t>m </a:t>
            </a:r>
            <a:r>
              <a:rPr lang="en-GB" sz="2100" dirty="0" err="1">
                <a:latin typeface="Helvetica" pitchFamily="2" charset="0"/>
              </a:rPr>
              <a:t>kapton</a:t>
            </a:r>
            <a:r>
              <a:rPr lang="en-GB" sz="2100" dirty="0">
                <a:latin typeface="Helvetica" pitchFamily="2" charset="0"/>
              </a:rPr>
              <a:t> co-cured underneath </a:t>
            </a:r>
            <a:endParaRPr lang="en-GB" sz="1800" dirty="0"/>
          </a:p>
          <a:p>
            <a:endParaRPr lang="en-GB" sz="1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3627E7-8935-4208-AC75-C0CD855586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62E92E-A92C-4D72-9886-6001C78DFCE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Daniela Bortoletto, Particle Physics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DBD06C-C4FC-3851-D583-413726271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02/06/2026</a:t>
            </a:r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7A5C815-097F-6C1B-6046-4CAA89E24B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7318" y="853916"/>
            <a:ext cx="2218574" cy="29588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CB3EA0-93ED-1465-931D-46451461F1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455" y="874587"/>
            <a:ext cx="2203669" cy="29382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6BCBCFD-3611-F64A-7442-8F61896012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8920" y="3881573"/>
            <a:ext cx="2685973" cy="26683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6C46F52-6A70-554C-A3AC-2AFA0BDE1F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1783" y="3918676"/>
            <a:ext cx="2635417" cy="266836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7389230-0E62-42E9-B7E9-C1B9CF376450}"/>
              </a:ext>
            </a:extLst>
          </p:cNvPr>
          <p:cNvGrpSpPr/>
          <p:nvPr/>
        </p:nvGrpSpPr>
        <p:grpSpPr>
          <a:xfrm>
            <a:off x="37107" y="760569"/>
            <a:ext cx="6615232" cy="3360619"/>
            <a:chOff x="6199575" y="932870"/>
            <a:chExt cx="6615232" cy="336061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AA15FC8-8F46-16E5-B8DB-739BAEDB320C}"/>
                </a:ext>
              </a:extLst>
            </p:cNvPr>
            <p:cNvSpPr/>
            <p:nvPr/>
          </p:nvSpPr>
          <p:spPr>
            <a:xfrm>
              <a:off x="6199575" y="1046888"/>
              <a:ext cx="6615232" cy="3246601"/>
            </a:xfrm>
            <a:prstGeom prst="rect">
              <a:avLst/>
            </a:prstGeom>
            <a:solidFill>
              <a:srgbClr val="C00000"/>
            </a:solidFill>
            <a:ln w="25400" cap="flat">
              <a:noFill/>
              <a:prstDash val="solid"/>
              <a:bevel/>
            </a:ln>
            <a:effectLst>
              <a:outerShdw blurRad="50800" dist="254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5023" tIns="65023" rIns="65023" bIns="65023" numCol="1" spcCol="38100" rtlCol="0" anchor="ctr">
              <a:spAutoFit/>
            </a:bodyPr>
            <a:lstStyle/>
            <a:p>
              <a:pPr marL="0" marR="0" indent="0" algn="l" defTabSz="86698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400" b="0" i="0" u="none" strike="noStrike" cap="none" spc="0" normalizeH="0" baseline="0">
                <a:ln>
                  <a:solidFill>
                    <a:schemeClr val="bg1">
                      <a:lumMod val="75000"/>
                      <a:lumOff val="25000"/>
                    </a:schemeClr>
                  </a:solidFill>
                </a:ln>
                <a:solidFill>
                  <a:srgbClr val="000000"/>
                </a:solidFill>
                <a:effectLst/>
                <a:uFillTx/>
                <a:latin typeface="Corbel"/>
                <a:ea typeface="Corbel"/>
                <a:cs typeface="Corbel"/>
                <a:sym typeface="Corbe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 Placeholder 2">
                  <a:extLst>
                    <a:ext uri="{FF2B5EF4-FFF2-40B4-BE49-F238E27FC236}">
                      <a16:creationId xmlns:a16="http://schemas.microsoft.com/office/drawing/2014/main" id="{F79B0328-6A22-AB43-21A2-EC503EBC510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313600" y="932870"/>
                  <a:ext cx="3767643" cy="2395811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lIns="65023" tIns="65023" rIns="65023" bIns="65023">
                  <a:normAutofit/>
                </a:bodyPr>
                <a:lstStyle>
                  <a:lvl1pPr marL="452049" marR="0" indent="-452049" algn="l" defTabSz="609578" eaLnBrk="1" latinLnBrk="0" hangingPunct="1">
                    <a:lnSpc>
                      <a:spcPct val="100000"/>
                    </a:lnSpc>
                    <a:spcBef>
                      <a:spcPts val="984"/>
                    </a:spcBef>
                    <a:spcAft>
                      <a:spcPts val="0"/>
                    </a:spcAft>
                    <a:buClrTx/>
                    <a:buSzPct val="100000"/>
                    <a:buFont typeface="Arial"/>
                    <a:buChar char="•"/>
                    <a:tabLst/>
                    <a:defRPr sz="2531" b="0" i="0" u="none" strike="noStrike" cap="none" spc="0" baseline="0">
                      <a:ln>
                        <a:noFill/>
                      </a:ln>
                      <a:solidFill>
                        <a:srgbClr val="FFFFFF"/>
                      </a:solidFill>
                      <a:uFillTx/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L="1069521" marR="0" indent="-612321" algn="l" defTabSz="609578" eaLnBrk="1" latinLnBrk="0" hangingPunct="1">
                    <a:lnSpc>
                      <a:spcPct val="100000"/>
                    </a:lnSpc>
                    <a:spcBef>
                      <a:spcPts val="984"/>
                    </a:spcBef>
                    <a:spcAft>
                      <a:spcPts val="0"/>
                    </a:spcAft>
                    <a:buClrTx/>
                    <a:buSzPct val="100000"/>
                    <a:buFont typeface="Arial"/>
                    <a:buChar char="–"/>
                    <a:tabLst/>
                    <a:defRPr sz="3200" b="0" i="0" u="none" strike="noStrike" cap="none" spc="0" baseline="0">
                      <a:ln>
                        <a:noFill/>
                      </a:ln>
                      <a:solidFill>
                        <a:srgbClr val="FFFFFF"/>
                      </a:solidFill>
                      <a:uFillTx/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L="1485900" marR="0" indent="-571500" algn="l" defTabSz="609578" eaLnBrk="1" latinLnBrk="0" hangingPunct="1">
                    <a:lnSpc>
                      <a:spcPct val="100000"/>
                    </a:lnSpc>
                    <a:spcBef>
                      <a:spcPts val="984"/>
                    </a:spcBef>
                    <a:spcAft>
                      <a:spcPts val="0"/>
                    </a:spcAft>
                    <a:buClrTx/>
                    <a:buSzPct val="100000"/>
                    <a:buFont typeface="Arial"/>
                    <a:buChar char="•"/>
                    <a:tabLst/>
                    <a:defRPr sz="2400" b="0" i="0" u="none" strike="noStrike" cap="none" spc="0" baseline="0">
                      <a:ln>
                        <a:noFill/>
                      </a:ln>
                      <a:solidFill>
                        <a:srgbClr val="FFFFFF"/>
                      </a:solidFill>
                      <a:uFillTx/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L="2057400" marR="0" indent="-685800" algn="l" defTabSz="609578" eaLnBrk="1" latinLnBrk="0" hangingPunct="1">
                    <a:lnSpc>
                      <a:spcPct val="100000"/>
                    </a:lnSpc>
                    <a:spcBef>
                      <a:spcPts val="984"/>
                    </a:spcBef>
                    <a:spcAft>
                      <a:spcPts val="0"/>
                    </a:spcAft>
                    <a:buClrTx/>
                    <a:buSzPct val="100000"/>
                    <a:buFont typeface="Arial"/>
                    <a:buChar char="–"/>
                    <a:tabLst/>
                    <a:defRPr sz="2400" b="0" i="0" u="none" strike="noStrike" cap="none" spc="0" baseline="0">
                      <a:ln>
                        <a:noFill/>
                      </a:ln>
                      <a:solidFill>
                        <a:srgbClr val="FFFFFF"/>
                      </a:solidFill>
                      <a:uFillTx/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L="2514600" marR="0" indent="-685800" algn="l" defTabSz="609578" eaLnBrk="1" latinLnBrk="0" hangingPunct="1">
                    <a:lnSpc>
                      <a:spcPct val="100000"/>
                    </a:lnSpc>
                    <a:spcBef>
                      <a:spcPts val="984"/>
                    </a:spcBef>
                    <a:spcAft>
                      <a:spcPts val="0"/>
                    </a:spcAft>
                    <a:buClrTx/>
                    <a:buSzPct val="100000"/>
                    <a:buFont typeface="Arial"/>
                    <a:buChar char="»"/>
                    <a:tabLst/>
                    <a:defRPr sz="2400" b="0" i="0" u="none" strike="noStrike" cap="none" spc="0" baseline="0">
                      <a:ln>
                        <a:noFill/>
                      </a:ln>
                      <a:solidFill>
                        <a:srgbClr val="FFFFFF"/>
                      </a:solidFill>
                      <a:uFillTx/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L="1896597" marR="0" indent="-289311" algn="l" defTabSz="609578" eaLnBrk="1" latinLnBrk="0" hangingPunct="1">
                    <a:lnSpc>
                      <a:spcPct val="100000"/>
                    </a:lnSpc>
                    <a:spcBef>
                      <a:spcPts val="984"/>
                    </a:spcBef>
                    <a:spcAft>
                      <a:spcPts val="0"/>
                    </a:spcAft>
                    <a:buClrTx/>
                    <a:buSzPct val="100000"/>
                    <a:buFont typeface="Arial"/>
                    <a:buChar char="•"/>
                    <a:tabLst/>
                    <a:defRPr sz="2531" b="0" i="0" u="none" strike="noStrike" cap="none" spc="0" baseline="0">
                      <a:ln>
                        <a:noFill/>
                      </a:ln>
                      <a:solidFill>
                        <a:srgbClr val="FFFFFF"/>
                      </a:solidFill>
                      <a:uFillTx/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L="2218055" marR="0" indent="-289311" algn="l" defTabSz="609578" eaLnBrk="1" latinLnBrk="0" hangingPunct="1">
                    <a:lnSpc>
                      <a:spcPct val="100000"/>
                    </a:lnSpc>
                    <a:spcBef>
                      <a:spcPts val="984"/>
                    </a:spcBef>
                    <a:spcAft>
                      <a:spcPts val="0"/>
                    </a:spcAft>
                    <a:buClrTx/>
                    <a:buSzPct val="100000"/>
                    <a:buFont typeface="Arial"/>
                    <a:buChar char="•"/>
                    <a:tabLst/>
                    <a:defRPr sz="2531" b="0" i="0" u="none" strike="noStrike" cap="none" spc="0" baseline="0">
                      <a:ln>
                        <a:noFill/>
                      </a:ln>
                      <a:solidFill>
                        <a:srgbClr val="FFFFFF"/>
                      </a:solidFill>
                      <a:uFillTx/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L="2539512" marR="0" indent="-289311" algn="l" defTabSz="609578" eaLnBrk="1" latinLnBrk="0" hangingPunct="1">
                    <a:lnSpc>
                      <a:spcPct val="100000"/>
                    </a:lnSpc>
                    <a:spcBef>
                      <a:spcPts val="984"/>
                    </a:spcBef>
                    <a:spcAft>
                      <a:spcPts val="0"/>
                    </a:spcAft>
                    <a:buClrTx/>
                    <a:buSzPct val="100000"/>
                    <a:buFont typeface="Arial"/>
                    <a:buChar char="•"/>
                    <a:tabLst/>
                    <a:defRPr sz="2531" b="0" i="0" u="none" strike="noStrike" cap="none" spc="0" baseline="0">
                      <a:ln>
                        <a:noFill/>
                      </a:ln>
                      <a:solidFill>
                        <a:srgbClr val="FFFFFF"/>
                      </a:solidFill>
                      <a:uFillTx/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L="2860969" marR="0" indent="-289311" algn="l" defTabSz="609578" eaLnBrk="1" latinLnBrk="0" hangingPunct="1">
                    <a:lnSpc>
                      <a:spcPct val="100000"/>
                    </a:lnSpc>
                    <a:spcBef>
                      <a:spcPts val="984"/>
                    </a:spcBef>
                    <a:spcAft>
                      <a:spcPts val="0"/>
                    </a:spcAft>
                    <a:buClrTx/>
                    <a:buSzPct val="100000"/>
                    <a:buFont typeface="Arial"/>
                    <a:buChar char="•"/>
                    <a:tabLst/>
                    <a:defRPr sz="2531" b="0" i="0" u="none" strike="noStrike" cap="none" spc="0" baseline="0">
                      <a:ln>
                        <a:noFill/>
                      </a:ln>
                      <a:solidFill>
                        <a:srgbClr val="FFFFFF"/>
                      </a:solidFill>
                      <a:uFillTx/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3300" kern="0" dirty="0"/>
                    <a:t>Mu3e Tracker</a:t>
                  </a:r>
                </a:p>
                <a:p>
                  <a:r>
                    <a:rPr lang="en-US" sz="2431" kern="0" dirty="0"/>
                    <a:t>Monolithic detectors 70 </a:t>
                  </a:r>
                  <a14:m>
                    <m:oMath xmlns:m="http://schemas.openxmlformats.org/officeDocument/2006/math">
                      <m:r>
                        <a:rPr lang="en-GB" sz="243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43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a14:m>
                  <a:r>
                    <a:rPr lang="en-GB" sz="2431" dirty="0"/>
                    <a:t> thin</a:t>
                  </a:r>
                  <a:endParaRPr lang="en-US" sz="2431" kern="0" dirty="0"/>
                </a:p>
                <a:p>
                  <a:r>
                    <a:rPr lang="en-US" sz="2431" kern="0" dirty="0"/>
                    <a:t>Aluminum Kapton flex</a:t>
                  </a:r>
                </a:p>
                <a:p>
                  <a:endParaRPr lang="en-US" kern="0" dirty="0"/>
                </a:p>
              </p:txBody>
            </p:sp>
          </mc:Choice>
          <mc:Fallback xmlns="">
            <p:sp>
              <p:nvSpPr>
                <p:cNvPr id="9" name="Text Placeholder 2">
                  <a:extLst>
                    <a:ext uri="{FF2B5EF4-FFF2-40B4-BE49-F238E27FC236}">
                      <a16:creationId xmlns:a16="http://schemas.microsoft.com/office/drawing/2014/main" id="{F79B0328-6A22-AB43-21A2-EC503EBC51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13600" y="932870"/>
                  <a:ext cx="3767643" cy="2395811"/>
                </a:xfrm>
                <a:prstGeom prst="rect">
                  <a:avLst/>
                </a:prstGeom>
                <a:blipFill>
                  <a:blip r:embed="rId8"/>
                  <a:stretch>
                    <a:fillRect l="-5387" t="-3175" r="-5051"/>
                  </a:stretch>
                </a:blipFill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xmlns:a14="http://schemas.microsoft.com/office/drawing/2010/main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FD0ABB0-A7BC-4EF7-36C9-7597A4D31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655199" y="2974239"/>
              <a:ext cx="5550344" cy="124858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7748342-DFEF-DC30-F634-799096D6A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081244" y="1092713"/>
              <a:ext cx="2414486" cy="1810865"/>
            </a:xfrm>
            <a:prstGeom prst="rect">
              <a:avLst/>
            </a:prstGeom>
          </p:spPr>
        </p:pic>
      </p:grpSp>
      <p:pic>
        <p:nvPicPr>
          <p:cNvPr id="2050" name="Picture 2" descr="Brick Kiln Composites">
            <a:extLst>
              <a:ext uri="{FF2B5EF4-FFF2-40B4-BE49-F238E27FC236}">
                <a16:creationId xmlns:a16="http://schemas.microsoft.com/office/drawing/2014/main" id="{257B540D-F5BD-473B-551D-C313696A8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349559"/>
            <a:ext cx="1181100" cy="546100"/>
          </a:xfrm>
          <a:prstGeom prst="rect">
            <a:avLst/>
          </a:prstGeom>
          <a:solidFill>
            <a:schemeClr val="tx1"/>
          </a:solidFill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223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F2FA8-3B7D-3332-1C9E-319F4D8E1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0CC0981-58C5-8A23-CE4E-AB5E235865DB}"/>
              </a:ext>
            </a:extLst>
          </p:cNvPr>
          <p:cNvSpPr/>
          <p:nvPr/>
        </p:nvSpPr>
        <p:spPr>
          <a:xfrm>
            <a:off x="8639583" y="953229"/>
            <a:ext cx="3493657" cy="5326110"/>
          </a:xfrm>
          <a:prstGeom prst="rect">
            <a:avLst/>
          </a:prstGeom>
          <a:solidFill>
            <a:srgbClr val="0432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E40D5C0-79ED-D118-C45F-5121C7ABFCA3}"/>
              </a:ext>
            </a:extLst>
          </p:cNvPr>
          <p:cNvSpPr/>
          <p:nvPr/>
        </p:nvSpPr>
        <p:spPr>
          <a:xfrm>
            <a:off x="4284638" y="965129"/>
            <a:ext cx="4337642" cy="531420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79411B-DA2B-D8B9-AA1E-6E141C939475}"/>
              </a:ext>
            </a:extLst>
          </p:cNvPr>
          <p:cNvSpPr/>
          <p:nvPr/>
        </p:nvSpPr>
        <p:spPr>
          <a:xfrm>
            <a:off x="0" y="959780"/>
            <a:ext cx="4261007" cy="531955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F1A749D-13DD-0972-9394-533875DBC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Timepix4 applications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8AEA71-1E0D-8821-24BF-1341DB8593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937" y="1068096"/>
            <a:ext cx="4370111" cy="272018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2400" dirty="0"/>
              <a:t>4DSTEM (4- dimensional scanning transmission electron microscopy)</a:t>
            </a:r>
          </a:p>
          <a:p>
            <a:pPr>
              <a:lnSpc>
                <a:spcPct val="120000"/>
              </a:lnSpc>
            </a:pPr>
            <a:r>
              <a:rPr lang="en-GB" sz="2000" dirty="0"/>
              <a:t>Higher-resolution electron microscopy (PP, RFI, Materials)</a:t>
            </a:r>
            <a:endParaRPr lang="en-US" sz="20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58C254E-0C7A-B652-2FDE-25FBE4247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Daniela Bortoletto, Particle Physics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422B63-DA6A-89A4-2164-E0AD6070D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58760B4-E523-66D6-05D6-954FBA096B68}"/>
              </a:ext>
            </a:extLst>
          </p:cNvPr>
          <p:cNvGrpSpPr/>
          <p:nvPr/>
        </p:nvGrpSpPr>
        <p:grpSpPr>
          <a:xfrm>
            <a:off x="11499" y="3584559"/>
            <a:ext cx="4246754" cy="2376731"/>
            <a:chOff x="6650449" y="3472660"/>
            <a:chExt cx="5213094" cy="288115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D55A97C-FFB5-9636-A9A6-BFB77D461F5E}"/>
                </a:ext>
              </a:extLst>
            </p:cNvPr>
            <p:cNvGrpSpPr/>
            <p:nvPr/>
          </p:nvGrpSpPr>
          <p:grpSpPr>
            <a:xfrm>
              <a:off x="6671855" y="3472660"/>
              <a:ext cx="5191688" cy="2451370"/>
              <a:chOff x="6473552" y="3609149"/>
              <a:chExt cx="5191688" cy="2451370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8AB54E0F-5275-F309-1B15-F9328D5A47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473552" y="3609149"/>
                <a:ext cx="2453476" cy="2451370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FE259CFB-35FA-EAE7-8149-6D8D9AEBBD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232357" y="3609149"/>
                <a:ext cx="2432883" cy="2451370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D4CBCCC-3F90-69C4-F7D4-3047B5C5F58B}"/>
                </a:ext>
              </a:extLst>
            </p:cNvPr>
            <p:cNvSpPr txBox="1"/>
            <p:nvPr/>
          </p:nvSpPr>
          <p:spPr>
            <a:xfrm>
              <a:off x="6650449" y="5924030"/>
              <a:ext cx="1151278" cy="429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badi ExtraLight" panose="020B0204020104020204" pitchFamily="34" charset="0"/>
                </a:rPr>
                <a:t>Raw data</a:t>
              </a:r>
              <a:endParaRPr lang="en-GB" dirty="0">
                <a:latin typeface="Abadi ExtraLight" panose="020B0204020104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64E5234-7A1B-F70A-AF3E-761CEC03AB2C}"/>
                </a:ext>
              </a:extLst>
            </p:cNvPr>
            <p:cNvSpPr txBox="1"/>
            <p:nvPr/>
          </p:nvSpPr>
          <p:spPr>
            <a:xfrm>
              <a:off x="9852376" y="5896999"/>
              <a:ext cx="1801439" cy="429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badi ExtraLight" panose="020B0204020104020204" pitchFamily="34" charset="0"/>
                </a:rPr>
                <a:t>Processed data</a:t>
              </a:r>
              <a:endParaRPr lang="en-GB" dirty="0">
                <a:latin typeface="Abadi ExtraLight" panose="020B0204020104020204" pitchFamily="34" charset="0"/>
              </a:endParaRPr>
            </a:p>
          </p:txBody>
        </p: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3933B64-9932-F112-7EEB-AC7B55449E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55080" y="1068096"/>
            <a:ext cx="4284638" cy="2843909"/>
          </a:xfrm>
          <a:noFill/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2400" dirty="0">
                <a:latin typeface="Helvetica" pitchFamily="2" charset="0"/>
              </a:rPr>
              <a:t>Time of Flight Mass Spectrometry</a:t>
            </a:r>
          </a:p>
          <a:p>
            <a:pPr>
              <a:lnSpc>
                <a:spcPct val="120000"/>
              </a:lnSpc>
            </a:pPr>
            <a:r>
              <a:rPr lang="en-US" altLang="en-US" sz="2000" dirty="0">
                <a:latin typeface="Helvetica" pitchFamily="2" charset="0"/>
              </a:rPr>
              <a:t>Time resolution: 25 ns → 200 </a:t>
            </a:r>
            <a:r>
              <a:rPr lang="en-US" altLang="en-US" sz="2000" dirty="0" err="1">
                <a:latin typeface="Helvetica" pitchFamily="2" charset="0"/>
              </a:rPr>
              <a:t>ps</a:t>
            </a:r>
            <a:r>
              <a:rPr lang="en-US" altLang="en-US" sz="2000" dirty="0">
                <a:latin typeface="Helvetica" pitchFamily="2" charset="0"/>
              </a:rPr>
              <a:t> (Chemistry)</a:t>
            </a:r>
          </a:p>
          <a:p>
            <a:pPr>
              <a:lnSpc>
                <a:spcPct val="120000"/>
              </a:lnSpc>
            </a:pPr>
            <a:endParaRPr lang="en-GB" sz="2300" dirty="0"/>
          </a:p>
          <a:p>
            <a:pPr marL="0" indent="0">
              <a:lnSpc>
                <a:spcPct val="120000"/>
              </a:lnSpc>
              <a:buNone/>
            </a:pPr>
            <a:endParaRPr lang="en-GB" sz="23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6790913-FB13-87F2-C948-C26132DA27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7126" y="3529532"/>
            <a:ext cx="4200311" cy="2636071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2532D86-5C45-F8B6-4EDE-86EDAF2C8371}"/>
              </a:ext>
            </a:extLst>
          </p:cNvPr>
          <p:cNvSpPr txBox="1">
            <a:spLocks/>
          </p:cNvSpPr>
          <p:nvPr/>
        </p:nvSpPr>
        <p:spPr>
          <a:xfrm>
            <a:off x="8786358" y="1019850"/>
            <a:ext cx="3405642" cy="2875163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marL="457200" indent="-4572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GB" sz="2400" dirty="0"/>
              <a:t>Radiological Sample imaging system </a:t>
            </a:r>
          </a:p>
          <a:p>
            <a:pPr>
              <a:lnSpc>
                <a:spcPct val="120000"/>
              </a:lnSpc>
            </a:pPr>
            <a:r>
              <a:rPr lang="en-GB" sz="2000" dirty="0"/>
              <a:t>Tissue and/or sample analysis  (Archaeology, Oncology)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38F2441-BDD9-5931-9DA4-8AE8601838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0603" y="3529838"/>
            <a:ext cx="3345199" cy="2627776"/>
          </a:xfrm>
          <a:prstGeom prst="rect">
            <a:avLst/>
          </a:prstGeom>
        </p:spPr>
      </p:pic>
      <p:sp>
        <p:nvSpPr>
          <p:cNvPr id="26" name="Date Placeholder 25">
            <a:extLst>
              <a:ext uri="{FF2B5EF4-FFF2-40B4-BE49-F238E27FC236}">
                <a16:creationId xmlns:a16="http://schemas.microsoft.com/office/drawing/2014/main" id="{5675517B-8928-3FB8-426A-4203ED32B7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73184" y="6499578"/>
            <a:ext cx="2844800" cy="365125"/>
          </a:xfrm>
        </p:spPr>
        <p:txBody>
          <a:bodyPr/>
          <a:lstStyle/>
          <a:p>
            <a:r>
              <a:rPr lang="en-GB"/>
              <a:t>02/06/2026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9B8287-E5DF-717B-8E96-F88F650AC13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8877" y="4274082"/>
            <a:ext cx="2577479" cy="17197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8EAD8CF-A2E8-FBFF-0705-CD3AAB884CE1}"/>
              </a:ext>
            </a:extLst>
          </p:cNvPr>
          <p:cNvSpPr txBox="1"/>
          <p:nvPr/>
        </p:nvSpPr>
        <p:spPr>
          <a:xfrm>
            <a:off x="1120620" y="5866927"/>
            <a:ext cx="20242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Quantum Detectors Merlin T4 system TEM detector system</a:t>
            </a:r>
          </a:p>
        </p:txBody>
      </p:sp>
    </p:spTree>
    <p:extLst>
      <p:ext uri="{BB962C8B-B14F-4D97-AF65-F5344CB8AC3E}">
        <p14:creationId xmlns:p14="http://schemas.microsoft.com/office/powerpoint/2010/main" val="1554145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316E7-1E13-5D88-C13E-49E4D171B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R&amp;D on new devices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D3B754-4CDE-1965-9138-3EBC3E1A2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02/06/2026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3152C-9D52-9CAC-13B2-BA14A464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Daniela Bortoletto, Particle Physics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A7267F-4FB6-63E8-07E4-E46889782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DFBE1E4-B769-7242-3EC7-0E58C2D4AB26}"/>
              </a:ext>
            </a:extLst>
          </p:cNvPr>
          <p:cNvGrpSpPr/>
          <p:nvPr/>
        </p:nvGrpSpPr>
        <p:grpSpPr>
          <a:xfrm>
            <a:off x="304800" y="959778"/>
            <a:ext cx="8128000" cy="4526621"/>
            <a:chOff x="684210" y="1017725"/>
            <a:chExt cx="7753762" cy="400592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CEB698A-0454-959D-0ACB-F2A2FABFB107}"/>
                </a:ext>
              </a:extLst>
            </p:cNvPr>
            <p:cNvSpPr/>
            <p:nvPr/>
          </p:nvSpPr>
          <p:spPr>
            <a:xfrm>
              <a:off x="684210" y="1076185"/>
              <a:ext cx="7753762" cy="394746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Google Shape;71;p16">
              <a:extLst>
                <a:ext uri="{FF2B5EF4-FFF2-40B4-BE49-F238E27FC236}">
                  <a16:creationId xmlns:a16="http://schemas.microsoft.com/office/drawing/2014/main" id="{D61CCFF6-B71B-0451-4DAA-3FF2D5B76FBA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91014" y="1340894"/>
              <a:ext cx="2693339" cy="16143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72;p16">
              <a:extLst>
                <a:ext uri="{FF2B5EF4-FFF2-40B4-BE49-F238E27FC236}">
                  <a16:creationId xmlns:a16="http://schemas.microsoft.com/office/drawing/2014/main" id="{96A072CA-732E-B19A-E29F-CD6CA9ED2E01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76734" y="1340891"/>
              <a:ext cx="2685102" cy="16143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73;p16">
              <a:extLst>
                <a:ext uri="{FF2B5EF4-FFF2-40B4-BE49-F238E27FC236}">
                  <a16:creationId xmlns:a16="http://schemas.microsoft.com/office/drawing/2014/main" id="{DBA2F2B2-CECD-DB77-5639-45432BAB5950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67938" y="3281757"/>
              <a:ext cx="2685102" cy="16225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74;p16">
              <a:extLst>
                <a:ext uri="{FF2B5EF4-FFF2-40B4-BE49-F238E27FC236}">
                  <a16:creationId xmlns:a16="http://schemas.microsoft.com/office/drawing/2014/main" id="{D989C318-066D-D436-3A6B-28A01FE219CF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144769" y="3281750"/>
              <a:ext cx="2685102" cy="16225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75;p16">
              <a:extLst>
                <a:ext uri="{FF2B5EF4-FFF2-40B4-BE49-F238E27FC236}">
                  <a16:creationId xmlns:a16="http://schemas.microsoft.com/office/drawing/2014/main" id="{200D0EB4-3052-2896-2E69-05158DC5BD6A}"/>
                </a:ext>
              </a:extLst>
            </p:cNvPr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690961" y="3285870"/>
              <a:ext cx="2685102" cy="16143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76;p16">
              <a:extLst>
                <a:ext uri="{FF2B5EF4-FFF2-40B4-BE49-F238E27FC236}">
                  <a16:creationId xmlns:a16="http://schemas.microsoft.com/office/drawing/2014/main" id="{C700910C-FCB4-78F8-F56A-B8311E724845}"/>
                </a:ext>
              </a:extLst>
            </p:cNvPr>
            <p:cNvSpPr txBox="1"/>
            <p:nvPr/>
          </p:nvSpPr>
          <p:spPr>
            <a:xfrm>
              <a:off x="3043499" y="1017725"/>
              <a:ext cx="465300" cy="36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625" tIns="79625" rIns="79625" bIns="796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6" dirty="0">
                  <a:solidFill>
                    <a:srgbClr val="595959"/>
                  </a:solidFill>
                </a:rPr>
                <a:t>PIN</a:t>
              </a:r>
              <a:endParaRPr sz="1306" dirty="0">
                <a:solidFill>
                  <a:srgbClr val="595959"/>
                </a:solidFill>
              </a:endParaRPr>
            </a:p>
          </p:txBody>
        </p:sp>
        <p:sp>
          <p:nvSpPr>
            <p:cNvPr id="15" name="Google Shape;77;p16">
              <a:extLst>
                <a:ext uri="{FF2B5EF4-FFF2-40B4-BE49-F238E27FC236}">
                  <a16:creationId xmlns:a16="http://schemas.microsoft.com/office/drawing/2014/main" id="{92585EA9-5685-C18F-2DEF-DF02A3CD9496}"/>
                </a:ext>
              </a:extLst>
            </p:cNvPr>
            <p:cNvSpPr txBox="1"/>
            <p:nvPr/>
          </p:nvSpPr>
          <p:spPr>
            <a:xfrm>
              <a:off x="5745303" y="1076184"/>
              <a:ext cx="643800" cy="36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625" tIns="79625" rIns="79625" bIns="796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6" dirty="0">
                  <a:solidFill>
                    <a:srgbClr val="595959"/>
                  </a:solidFill>
                </a:rPr>
                <a:t>LGAD</a:t>
              </a:r>
              <a:endParaRPr sz="1306" dirty="0">
                <a:solidFill>
                  <a:srgbClr val="595959"/>
                </a:solidFill>
              </a:endParaRPr>
            </a:p>
          </p:txBody>
        </p:sp>
        <p:sp>
          <p:nvSpPr>
            <p:cNvPr id="16" name="Google Shape;78;p16">
              <a:extLst>
                <a:ext uri="{FF2B5EF4-FFF2-40B4-BE49-F238E27FC236}">
                  <a16:creationId xmlns:a16="http://schemas.microsoft.com/office/drawing/2014/main" id="{3AB132A6-B7BE-4F7F-C88C-5989A5841A1E}"/>
                </a:ext>
              </a:extLst>
            </p:cNvPr>
            <p:cNvSpPr txBox="1"/>
            <p:nvPr/>
          </p:nvSpPr>
          <p:spPr>
            <a:xfrm>
              <a:off x="1942677" y="2994089"/>
              <a:ext cx="770700" cy="36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625" tIns="79625" rIns="79625" bIns="796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6" dirty="0" err="1">
                  <a:solidFill>
                    <a:srgbClr val="595959"/>
                  </a:solidFill>
                </a:rPr>
                <a:t>i</a:t>
              </a:r>
              <a:r>
                <a:rPr lang="en-GB" sz="1306" dirty="0">
                  <a:solidFill>
                    <a:srgbClr val="595959"/>
                  </a:solidFill>
                </a:rPr>
                <a:t>-LGAD</a:t>
              </a:r>
              <a:endParaRPr sz="1306" dirty="0">
                <a:solidFill>
                  <a:srgbClr val="595959"/>
                </a:solidFill>
              </a:endParaRPr>
            </a:p>
          </p:txBody>
        </p:sp>
        <p:sp>
          <p:nvSpPr>
            <p:cNvPr id="17" name="Google Shape;80;p16">
              <a:extLst>
                <a:ext uri="{FF2B5EF4-FFF2-40B4-BE49-F238E27FC236}">
                  <a16:creationId xmlns:a16="http://schemas.microsoft.com/office/drawing/2014/main" id="{576D6347-12B3-3784-EE8C-3967D978D463}"/>
                </a:ext>
              </a:extLst>
            </p:cNvPr>
            <p:cNvSpPr txBox="1"/>
            <p:nvPr/>
          </p:nvSpPr>
          <p:spPr>
            <a:xfrm>
              <a:off x="4301890" y="2994089"/>
              <a:ext cx="1139400" cy="36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625" tIns="79625" rIns="79625" bIns="796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6" dirty="0">
                  <a:solidFill>
                    <a:srgbClr val="595959"/>
                  </a:solidFill>
                </a:rPr>
                <a:t>Buried gain</a:t>
              </a:r>
              <a:endParaRPr sz="1306" dirty="0">
                <a:solidFill>
                  <a:srgbClr val="595959"/>
                </a:solidFill>
              </a:endParaRPr>
            </a:p>
          </p:txBody>
        </p:sp>
        <p:sp>
          <p:nvSpPr>
            <p:cNvPr id="18" name="Google Shape;79;p16">
              <a:extLst>
                <a:ext uri="{FF2B5EF4-FFF2-40B4-BE49-F238E27FC236}">
                  <a16:creationId xmlns:a16="http://schemas.microsoft.com/office/drawing/2014/main" id="{940BBC23-0BC8-B798-5E6A-39EAE2A75099}"/>
                </a:ext>
              </a:extLst>
            </p:cNvPr>
            <p:cNvSpPr txBox="1"/>
            <p:nvPr/>
          </p:nvSpPr>
          <p:spPr>
            <a:xfrm>
              <a:off x="6873472" y="2994089"/>
              <a:ext cx="916800" cy="36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625" tIns="79625" rIns="79625" bIns="796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6" dirty="0">
                  <a:solidFill>
                    <a:srgbClr val="595959"/>
                  </a:solidFill>
                </a:rPr>
                <a:t>AC-LGAD</a:t>
              </a:r>
              <a:endParaRPr sz="1306" dirty="0">
                <a:solidFill>
                  <a:srgbClr val="595959"/>
                </a:solidFill>
              </a:endParaRPr>
            </a:p>
          </p:txBody>
        </p:sp>
      </p:grpSp>
      <p:pic>
        <p:nvPicPr>
          <p:cNvPr id="20" name="Google Shape;86;p17">
            <a:extLst>
              <a:ext uri="{FF2B5EF4-FFF2-40B4-BE49-F238E27FC236}">
                <a16:creationId xmlns:a16="http://schemas.microsoft.com/office/drawing/2014/main" id="{9D36B0A2-7DD0-0C8B-43DD-49EE1A2CE83A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980724" y="1368606"/>
            <a:ext cx="2575669" cy="235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0;p23">
            <a:extLst>
              <a:ext uri="{FF2B5EF4-FFF2-40B4-BE49-F238E27FC236}">
                <a16:creationId xmlns:a16="http://schemas.microsoft.com/office/drawing/2014/main" id="{B9FCF221-AA07-7AE6-6EB9-56D7A4104677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550454" y="4184001"/>
            <a:ext cx="3565348" cy="267399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C3BB35A-2366-A4EA-D26D-EA1EE62A3BC5}"/>
              </a:ext>
            </a:extLst>
          </p:cNvPr>
          <p:cNvSpPr txBox="1"/>
          <p:nvPr/>
        </p:nvSpPr>
        <p:spPr>
          <a:xfrm>
            <a:off x="9488513" y="3747271"/>
            <a:ext cx="1689230" cy="403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20" dirty="0"/>
              <a:t>TPA-TCT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C858857-02A3-55C9-C9B2-DD2ED12D6191}"/>
              </a:ext>
            </a:extLst>
          </p:cNvPr>
          <p:cNvSpPr txBox="1"/>
          <p:nvPr/>
        </p:nvSpPr>
        <p:spPr>
          <a:xfrm>
            <a:off x="8910728" y="892799"/>
            <a:ext cx="2844799" cy="403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20" dirty="0"/>
              <a:t>Fabrication with Micron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2680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Twilig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60895</TotalTime>
  <Words>270</Words>
  <Application>Microsoft Macintosh PowerPoint</Application>
  <PresentationFormat>Widescreen</PresentationFormat>
  <Paragraphs>67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Abadi ExtraLight</vt:lpstr>
      <vt:lpstr>Arial</vt:lpstr>
      <vt:lpstr>Arial Black</vt:lpstr>
      <vt:lpstr>Calibri</vt:lpstr>
      <vt:lpstr>Cambria Math</vt:lpstr>
      <vt:lpstr>Corbel</vt:lpstr>
      <vt:lpstr>Helvetica</vt:lpstr>
      <vt:lpstr>Twilight</vt:lpstr>
      <vt:lpstr> opmd   Oxford physics microstructure detector laboratory </vt:lpstr>
      <vt:lpstr>ATLAS ITk</vt:lpstr>
      <vt:lpstr>ATLAS ITk</vt:lpstr>
      <vt:lpstr>Mu3e Tracker</vt:lpstr>
      <vt:lpstr>Composites &amp; Low Mass Structures</vt:lpstr>
      <vt:lpstr>Timepix4 applications</vt:lpstr>
      <vt:lpstr>R&amp;D on new devices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Postcards from the TERASCALE</dc:title>
  <dc:creator/>
  <cp:lastModifiedBy>Daniela Bortoletto</cp:lastModifiedBy>
  <cp:revision>1943</cp:revision>
  <cp:lastPrinted>2026-04-06T17:20:01Z</cp:lastPrinted>
  <dcterms:created xsi:type="dcterms:W3CDTF">2006-08-16T00:00:00Z</dcterms:created>
  <dcterms:modified xsi:type="dcterms:W3CDTF">2026-09-27T21:59:45Z</dcterms:modified>
</cp:coreProperties>
</file>