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png&amp;version=3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32"/>
  </p:notesMasterIdLst>
  <p:sldIdLst>
    <p:sldId id="271" r:id="rId6"/>
    <p:sldId id="1668" r:id="rId7"/>
    <p:sldId id="1669" r:id="rId8"/>
    <p:sldId id="1689" r:id="rId9"/>
    <p:sldId id="1690" r:id="rId10"/>
    <p:sldId id="1691" r:id="rId11"/>
    <p:sldId id="1673" r:id="rId12"/>
    <p:sldId id="1674" r:id="rId13"/>
    <p:sldId id="1675" r:id="rId14"/>
    <p:sldId id="1677" r:id="rId15"/>
    <p:sldId id="1672" r:id="rId16"/>
    <p:sldId id="1680" r:id="rId17"/>
    <p:sldId id="1678" r:id="rId18"/>
    <p:sldId id="1679" r:id="rId19"/>
    <p:sldId id="1682" r:id="rId20"/>
    <p:sldId id="1512" r:id="rId21"/>
    <p:sldId id="1683" r:id="rId22"/>
    <p:sldId id="1422" r:id="rId23"/>
    <p:sldId id="1695" r:id="rId24"/>
    <p:sldId id="1696" r:id="rId25"/>
    <p:sldId id="1697" r:id="rId26"/>
    <p:sldId id="1686" r:id="rId27"/>
    <p:sldId id="1687" r:id="rId28"/>
    <p:sldId id="1688" r:id="rId29"/>
    <p:sldId id="1692" r:id="rId30"/>
    <p:sldId id="1693" r:id="rId31"/>
  </p:sldIdLst>
  <p:sldSz cx="12192000" cy="6858000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>
          <p15:clr>
            <a:srgbClr val="A4A3A4"/>
          </p15:clr>
        </p15:guide>
        <p15:guide id="2" pos="393">
          <p15:clr>
            <a:srgbClr val="A4A3A4"/>
          </p15:clr>
        </p15:guide>
        <p15:guide id="3" pos="7310">
          <p15:clr>
            <a:srgbClr val="A4A3A4"/>
          </p15:clr>
        </p15:guide>
        <p15:guide id="4" pos="4089">
          <p15:clr>
            <a:srgbClr val="A4A3A4"/>
          </p15:clr>
        </p15:guide>
        <p15:guide id="5" orient="horz" pos="1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D8E5F6"/>
    <a:srgbClr val="DAA89F"/>
    <a:srgbClr val="0000FF"/>
    <a:srgbClr val="CC002D"/>
    <a:srgbClr val="FF8001"/>
    <a:srgbClr val="28529E"/>
    <a:srgbClr val="999999"/>
    <a:srgbClr val="0000B5"/>
    <a:srgbClr val="6AA8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65" autoAdjust="0"/>
    <p:restoredTop sz="67995"/>
  </p:normalViewPr>
  <p:slideViewPr>
    <p:cSldViewPr snapToGrid="0">
      <p:cViewPr varScale="1">
        <p:scale>
          <a:sx n="84" d="100"/>
          <a:sy n="84" d="100"/>
        </p:scale>
        <p:origin x="1584" y="176"/>
      </p:cViewPr>
      <p:guideLst>
        <p:guide orient="horz" pos="1003"/>
        <p:guide pos="393"/>
        <p:guide pos="7310"/>
        <p:guide pos="4089"/>
        <p:guide orient="horz" pos="136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2FDD3CA-2B8E-4E60-BC6A-BF4838D6DB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7B8DAA-378F-4657-AAF7-085A8174F36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78BA466-1830-4CD0-BB11-9B5D3AC65BF1}" type="datetimeFigureOut">
              <a:rPr lang="de-DE"/>
              <a:pPr>
                <a:defRPr/>
              </a:pPr>
              <a:t>27.09.26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5A9B6598-6F61-4FFE-9145-FF382C8C5B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31BD684B-1BD0-417D-9774-7A5D833283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E505A1-85AE-4E3B-A396-E59BBDC3A2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E579DA9-7EDA-4772-A9DE-C25FED7F51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C0B5D1B-E6AC-47D8-9B18-CEDC5B59409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https://</a:t>
            </a:r>
            <a:r>
              <a:rPr dirty="0" err="1"/>
              <a:t>twiki.cern.ch</a:t>
            </a:r>
            <a:r>
              <a:rPr dirty="0"/>
              <a:t>/</a:t>
            </a:r>
            <a:r>
              <a:rPr dirty="0" err="1"/>
              <a:t>twiki</a:t>
            </a:r>
            <a:r>
              <a:rPr dirty="0"/>
              <a:t>/bin/view/</a:t>
            </a:r>
            <a:r>
              <a:rPr dirty="0" err="1"/>
              <a:t>CMSPublic</a:t>
            </a:r>
            <a:r>
              <a:rPr dirty="0"/>
              <a:t>/</a:t>
            </a:r>
            <a:r>
              <a:rPr dirty="0" err="1"/>
              <a:t>LumiPublicResults</a:t>
            </a:r>
            <a:br>
              <a:rPr dirty="0"/>
            </a:b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15318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75546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81865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68997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87418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94801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186846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489928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14500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97327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30482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16398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1003112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738661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113524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1614142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2487339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44783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822803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053583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AB446-5A98-6AA0-DF7B-AE3BB9042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FFA192-DEA2-74F8-2419-A025CCB3F2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5DD1D1-1188-1BC3-BC93-DC6DB9B82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https://twiki.cern.ch/twiki/bin/view/CMSPublic/LumiPublicResults</a:t>
            </a:r>
            <a:br/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54009-B0B7-F3B2-A62D-9F866FF9F6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6133625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5FF23-A723-9E05-1F49-833FA2515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E096D3-23AF-456B-D03C-C296998636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165D57-F68B-DFB7-D99B-0E7DECF89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EBA1F-B757-0677-34DC-B642062EB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40118584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Q: Find the references for each of these statements please</a:t>
            </a:r>
          </a:p>
          <a:p>
            <a:r>
              <a:t>A: 3 ab⁻¹ and 7.5×10³⁴ cm⁻²s⁻¹: HL-LHC Design Report, https://cds.cern.ch/record/2284929; tracker to |η|≈4: Tracker TDR, https://cds.cern.ch/record/2272264; 30 ps timing: MTD TDR, https://cds.cern.ch/record/2667167; high-granularity calorimetry: HGCAL TDR, https://cds.cern.ch/record/2293646. 40 MHz tracks/vertexing/b tagging/ParticleFlow: L1 Trigger TDR, https://cds.cern.ch/record/2714892; L1 scouting/full-rate readout: DAQ/HLT TDR, https://cds.cern.ch/record/2759072. These are the primary technical references for the five slide statements.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31231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193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Folgeseite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65860" y="275102"/>
            <a:ext cx="8742593" cy="598554"/>
          </a:xfrm>
          <a:prstGeom prst="rect">
            <a:avLst/>
          </a:prstGeom>
        </p:spPr>
        <p:txBody>
          <a:bodyPr anchor="ctr" anchorCtr="0"/>
          <a:lstStyle>
            <a:lvl1pPr>
              <a:defRPr sz="3600">
                <a:latin typeface="Palatino Linotype" panose="02040502050505030304" pitchFamily="18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3888" y="1274592"/>
            <a:ext cx="10980736" cy="4994707"/>
          </a:xfrm>
          <a:prstGeom prst="rect">
            <a:avLst/>
          </a:prstGeom>
        </p:spPr>
        <p:txBody>
          <a:bodyPr/>
          <a:lstStyle>
            <a:lvl1pPr marL="228600" indent="-228600">
              <a:buFont typeface="Symbol" panose="05050102010706020507" pitchFamily="18" charset="2"/>
              <a:buChar char="-"/>
              <a:defRPr/>
            </a:lvl1pPr>
            <a:lvl2pPr marL="685800" indent="-228600">
              <a:buFont typeface="Symbol" panose="05050102010706020507" pitchFamily="18" charset="2"/>
              <a:buChar char="-"/>
              <a:defRPr/>
            </a:lvl2pPr>
            <a:lvl3pPr marL="1143000" indent="-228600">
              <a:buFont typeface="Symbol" panose="05050102010706020507" pitchFamily="18" charset="2"/>
              <a:buChar char="-"/>
              <a:defRPr/>
            </a:lvl3pPr>
            <a:lvl4pPr marL="1600200" indent="-228600">
              <a:buFont typeface="Symbol" panose="05050102010706020507" pitchFamily="18" charset="2"/>
              <a:buChar char="-"/>
              <a:defRPr/>
            </a:lvl4pPr>
            <a:lvl5pPr marL="2057400" indent="-228600">
              <a:buFont typeface="Symbol" panose="05050102010706020507" pitchFamily="18" charset="2"/>
              <a:buChar char="-"/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3C1394-384E-491C-B4EA-9308C73F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8FF553B-6072-437D-A269-B48B9114F06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242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83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2.png&amp;version=3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5">
            <a:extLst>
              <a:ext uri="{FF2B5EF4-FFF2-40B4-BE49-F238E27FC236}">
                <a16:creationId xmlns:a16="http://schemas.microsoft.com/office/drawing/2014/main" id="{3A70A3DB-D9C0-48D5-8408-53C44FD0B5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36451" y="755650"/>
            <a:ext cx="6324919" cy="360363"/>
          </a:xfrm>
          <a:prstGeom prst="rect">
            <a:avLst/>
          </a:prstGeom>
          <a:solidFill>
            <a:srgbClr val="DA291C"/>
          </a:solidFill>
          <a:ln>
            <a:noFill/>
          </a:ln>
        </p:spPr>
        <p:txBody>
          <a:bodyPr wrap="square" lIns="35719" tIns="35719" rIns="35719" bIns="35719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altLang="de-DE" sz="1780" dirty="0">
              <a:latin typeface="+mn-lt"/>
              <a:ea typeface="Helvetica Light"/>
              <a:cs typeface="Helvetica Light"/>
            </a:endParaRPr>
          </a:p>
        </p:txBody>
      </p:sp>
      <p:sp>
        <p:nvSpPr>
          <p:cNvPr id="36" name="Rechteck 6">
            <a:extLst>
              <a:ext uri="{FF2B5EF4-FFF2-40B4-BE49-F238E27FC236}">
                <a16:creationId xmlns:a16="http://schemas.microsoft.com/office/drawing/2014/main" id="{9715EBA4-7DC4-444F-95DB-7632400B317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55650"/>
            <a:ext cx="4782390" cy="360363"/>
          </a:xfrm>
          <a:prstGeom prst="rect">
            <a:avLst/>
          </a:prstGeom>
          <a:solidFill>
            <a:srgbClr val="84BD00"/>
          </a:solidFill>
          <a:ln>
            <a:noFill/>
          </a:ln>
        </p:spPr>
        <p:txBody>
          <a:bodyPr wrap="square" lIns="35719" tIns="35719" rIns="35719" bIns="35719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altLang="de-DE" sz="1780" dirty="0">
              <a:latin typeface="+mn-lt"/>
              <a:ea typeface="Helvetica Light"/>
              <a:cs typeface="Helvetica Light"/>
            </a:endParaRPr>
          </a:p>
        </p:txBody>
      </p:sp>
      <p:pic>
        <p:nvPicPr>
          <p:cNvPr id="4" name="Picture 3" descr="Austrian Academy of Sciences (@oeaw) / X">
            <a:extLst>
              <a:ext uri="{FF2B5EF4-FFF2-40B4-BE49-F238E27FC236}">
                <a16:creationId xmlns:a16="http://schemas.microsoft.com/office/drawing/2014/main" id="{44D94B3A-7AD0-7985-EC8D-139C034483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6400"/>
          <a:stretch>
            <a:fillRect/>
          </a:stretch>
        </p:blipFill>
        <p:spPr>
          <a:xfrm>
            <a:off x="10763250" y="0"/>
            <a:ext cx="1428750" cy="13373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5">
            <a:extLst>
              <a:ext uri="{FF2B5EF4-FFF2-40B4-BE49-F238E27FC236}">
                <a16:creationId xmlns:a16="http://schemas.microsoft.com/office/drawing/2014/main" id="{A441975E-BF89-45BF-A6F6-44E78A46DB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47519" y="960120"/>
            <a:ext cx="5390991" cy="154984"/>
          </a:xfrm>
          <a:prstGeom prst="rect">
            <a:avLst/>
          </a:prstGeom>
          <a:solidFill>
            <a:srgbClr val="DA291C"/>
          </a:solidFill>
          <a:ln>
            <a:noFill/>
          </a:ln>
        </p:spPr>
        <p:txBody>
          <a:bodyPr lIns="35719" tIns="35719" rIns="35719" bIns="35719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altLang="de-DE" sz="1780" dirty="0">
              <a:solidFill>
                <a:prstClr val="black"/>
              </a:solidFill>
              <a:latin typeface="+mn-lt"/>
              <a:ea typeface="Helvetica Light"/>
              <a:cs typeface="Helvetica Light"/>
            </a:endParaRPr>
          </a:p>
        </p:txBody>
      </p:sp>
      <p:sp>
        <p:nvSpPr>
          <p:cNvPr id="28" name="Rechteck 6">
            <a:extLst>
              <a:ext uri="{FF2B5EF4-FFF2-40B4-BE49-F238E27FC236}">
                <a16:creationId xmlns:a16="http://schemas.microsoft.com/office/drawing/2014/main" id="{9555CA4A-732B-4D36-8814-8EE9D0AD4B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253490" y="960120"/>
            <a:ext cx="4294030" cy="154984"/>
          </a:xfrm>
          <a:prstGeom prst="rect">
            <a:avLst/>
          </a:prstGeom>
          <a:solidFill>
            <a:srgbClr val="84BD00"/>
          </a:solidFill>
          <a:ln>
            <a:noFill/>
          </a:ln>
        </p:spPr>
        <p:txBody>
          <a:bodyPr lIns="35719" tIns="35719" rIns="35719" bIns="35719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altLang="de-DE" sz="1780" dirty="0">
              <a:solidFill>
                <a:prstClr val="black"/>
              </a:solidFill>
              <a:latin typeface="+mn-lt"/>
              <a:ea typeface="Helvetica Light"/>
              <a:cs typeface="Helvetica Light"/>
            </a:endParaRP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2F126958-5C27-4562-B1E5-2C5B5D55F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417888" cy="365125"/>
          </a:xfrm>
          <a:prstGeom prst="rect">
            <a:avLst/>
          </a:prstGeom>
        </p:spPr>
        <p:txBody>
          <a:bodyPr/>
          <a:lstStyle>
            <a:lvl1pPr algn="r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A2360C9-0F1D-4B99-92D6-AEA2683A3115}" type="slidenum">
              <a:rPr/>
              <a:pPr>
                <a:defRPr/>
              </a:pPr>
              <a:t>‹#›</a:t>
            </a:fld>
            <a:endParaRPr dirty="0"/>
          </a:p>
        </p:txBody>
      </p:sp>
      <p:pic>
        <p:nvPicPr>
          <p:cNvPr id="5" name="Picture 4" descr="CMS-doc-3045-v3: CMS Logo">
            <a:extLst>
              <a:ext uri="{FF2B5EF4-FFF2-40B4-BE49-F238E27FC236}">
                <a16:creationId xmlns:a16="http://schemas.microsoft.com/office/drawing/2014/main" id="{3A0C8F56-D59A-8F38-7C74-599942BF43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" y="1"/>
            <a:ext cx="1115104" cy="1115104"/>
          </a:xfrm>
          <a:prstGeom prst="rect">
            <a:avLst/>
          </a:prstGeom>
        </p:spPr>
      </p:pic>
      <p:pic>
        <p:nvPicPr>
          <p:cNvPr id="6" name="Picture 5" descr="Austrian Academy of Sciences (@oeaw) / X">
            <a:extLst>
              <a:ext uri="{FF2B5EF4-FFF2-40B4-BE49-F238E27FC236}">
                <a16:creationId xmlns:a16="http://schemas.microsoft.com/office/drawing/2014/main" id="{9630C313-D41A-50A3-D5F1-E04F0EDF3FA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6400"/>
          <a:stretch>
            <a:fillRect/>
          </a:stretch>
        </p:blipFill>
        <p:spPr>
          <a:xfrm>
            <a:off x="10763250" y="0"/>
            <a:ext cx="1428750" cy="13373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&amp;version=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ms-results.web.cern.ch/cms-results/public-results/publication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arxiv.org/abs/2009.0436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ds.cern.ch/record/2955243" TargetMode="External"/><Relationship Id="rId5" Type="http://schemas.openxmlformats.org/officeDocument/2006/relationships/hyperlink" Target="https://cms-results.web.cern.ch/cms-results/public-results/publications/HIG-24-007/index.html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cds.cern.ch/record/2809290" TargetMode="External"/><Relationship Id="rId4" Type="http://schemas.openxmlformats.org/officeDocument/2006/relationships/hyperlink" Target="https://cds.cern.ch/record/2944183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cms-results.web.cern.ch/cms-results/public-results/preliminary-results/HIG-25-008/index.html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cms-results.web.cern.ch/cms-results/public-results/publications/HIG-25-014/index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ms-results.web.cern.ch/cms-results/public-results/publications/SMP-23-002/" TargetMode="External"/><Relationship Id="rId5" Type="http://schemas.openxmlformats.org/officeDocument/2006/relationships/hyperlink" Target="https://cds.cern.ch/record/2965920/files/SMP-25-011-pas.pdf" TargetMode="Externa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cds.cern.ch/record/2955688/files/SMP-24-010-pas.pdf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hyperlink" Target="https://cms-results.web.cern.ch/cms-results/public-results/publications/LUM-20-001/index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967320/files/SMP-26-008-pas.pdf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spirehep.net/literature/1808863" TargetMode="External"/><Relationship Id="rId5" Type="http://schemas.openxmlformats.org/officeDocument/2006/relationships/hyperlink" Target="https://journals.aps.org/prd/abstract/10.1103/PhysRevD.104.073002" TargetMode="Externa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cms-results.web.cern.ch/cms-results/public-results/preliminary-results/SMP-26-015/index.html" TargetMode="External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603.03689v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957860/files/SMP-25-008-pas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965711/files/HIN-25-013-pas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4.27091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s://arxiv.org/pdf/1508.05271" TargetMode="External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hyperlink" Target="https://cds.cern.ch/record/2951662" TargetMode="External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spirehep.net/literature/290570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s://cms-results.web.cern.ch/cms-results/public-results/publications/TOP-25-002/index.html).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cds.cern.ch/record/2759072/files/CMS-TDR-022.pdf" TargetMode="External"/><Relationship Id="rId3" Type="http://schemas.openxmlformats.org/officeDocument/2006/relationships/image" Target="../media/image49.png"/><Relationship Id="rId7" Type="http://schemas.openxmlformats.org/officeDocument/2006/relationships/hyperlink" Target="https://inspirehep.net/files/f96f925080108949b5cc608ebcf43546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spirehep.net/files/7ed947b22660641ced12fd630f40fa84" TargetMode="External"/><Relationship Id="rId5" Type="http://schemas.openxmlformats.org/officeDocument/2006/relationships/hyperlink" Target="https://inspirehep.net/files/8f82fb529d70aed03e77640c3453d3af" TargetMode="External"/><Relationship Id="rId10" Type="http://schemas.openxmlformats.org/officeDocument/2006/relationships/image" Target="../media/image50.png"/><Relationship Id="rId4" Type="http://schemas.openxmlformats.org/officeDocument/2006/relationships/hyperlink" Target="https://inspirehep.net/files/0e509a7ebc799efe1a6a914c9873d16d" TargetMode="External"/><Relationship Id="rId9" Type="http://schemas.openxmlformats.org/officeDocument/2006/relationships/hyperlink" Target="https://inspirehep.net/files/06706ccc57cf0fbd95863a67a750bfdb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cds.cern.ch/record/2293646" TargetMode="External"/><Relationship Id="rId13" Type="http://schemas.openxmlformats.org/officeDocument/2006/relationships/hyperlink" Target="https://cds.cern.ch/record/2714892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ds.cern.ch/record/2283187" TargetMode="External"/><Relationship Id="rId11" Type="http://schemas.openxmlformats.org/officeDocument/2006/relationships/hyperlink" Target="https://cds.cern.ch/record/2667167" TargetMode="External"/><Relationship Id="rId5" Type="http://schemas.openxmlformats.org/officeDocument/2006/relationships/image" Target="../media/image52.png"/><Relationship Id="rId15" Type="http://schemas.openxmlformats.org/officeDocument/2006/relationships/image" Target="../media/image58.png"/><Relationship Id="rId10" Type="http://schemas.openxmlformats.org/officeDocument/2006/relationships/image" Target="../media/image55.png"/><Relationship Id="rId4" Type="http://schemas.openxmlformats.org/officeDocument/2006/relationships/hyperlink" Target="https://cds.cern.ch/record/2272264" TargetMode="External"/><Relationship Id="rId9" Type="http://schemas.openxmlformats.org/officeDocument/2006/relationships/image" Target="../media/image54.png"/><Relationship Id="rId1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968133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958220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hyperlink" Target="https://cds.cern.ch/record/2945502" TargetMode="External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hyperlink" Target="https://cms-results.web.cern.ch/cms-results/public-results/publications/HIG-25-014/index.htm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58C0D1-23D4-4397-95D4-19C876994D76}"/>
              </a:ext>
            </a:extLst>
          </p:cNvPr>
          <p:cNvSpPr>
            <a:spLocks/>
          </p:cNvSpPr>
          <p:nvPr/>
        </p:nvSpPr>
        <p:spPr bwMode="auto">
          <a:xfrm>
            <a:off x="2585498" y="1550737"/>
            <a:ext cx="713117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dirty="0">
                <a:latin typeface="Optima" panose="02000503060000020004" pitchFamily="2" charset="0"/>
              </a:rPr>
              <a:t>Highlights</a:t>
            </a:r>
            <a:endParaRPr lang="de-DE" altLang="de-DE" sz="4800" b="1" dirty="0">
              <a:latin typeface="Optima" panose="02000503060000020004" pitchFamily="2" charset="0"/>
              <a:ea typeface="MS PGothic" panose="020B0600070205080204" pitchFamily="34" charset="-128"/>
              <a:sym typeface="Brandon Grotesque Black" panose="020B0A03020203060202" pitchFamily="34" charset="0"/>
            </a:endParaRPr>
          </a:p>
        </p:txBody>
      </p:sp>
      <p:sp>
        <p:nvSpPr>
          <p:cNvPr id="3" name="Textfeld 14">
            <a:extLst>
              <a:ext uri="{FF2B5EF4-FFF2-40B4-BE49-F238E27FC236}">
                <a16:creationId xmlns:a16="http://schemas.microsoft.com/office/drawing/2014/main" id="{CC597E5D-7E5A-43EE-AE9E-48D7E4D80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052" y="2317539"/>
            <a:ext cx="95461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u="sng" dirty="0">
                <a:latin typeface="Palatino" pitchFamily="2" charset="77"/>
                <a:ea typeface="Palatino" pitchFamily="2" charset="77"/>
              </a:rPr>
              <a:t>R. Schöfbeck</a:t>
            </a:r>
            <a:r>
              <a:rPr lang="en-GB" dirty="0">
                <a:latin typeface="Palatino" pitchFamily="2" charset="77"/>
                <a:ea typeface="Palatino" pitchFamily="2" charset="77"/>
              </a:rPr>
              <a:t> (Mariette Blau Institute for Particle Physics, Vienna) </a:t>
            </a:r>
            <a:br>
              <a:rPr lang="en-GB" dirty="0">
                <a:latin typeface="Palatino" pitchFamily="2" charset="77"/>
                <a:ea typeface="Palatino" pitchFamily="2" charset="77"/>
              </a:rPr>
            </a:br>
            <a:r>
              <a:rPr lang="en-GB" dirty="0">
                <a:latin typeface="Palatino" pitchFamily="2" charset="77"/>
                <a:ea typeface="Palatino" pitchFamily="2" charset="77"/>
              </a:rPr>
              <a:t>for the CMS Collaboration</a:t>
            </a:r>
          </a:p>
          <a:p>
            <a:endParaRPr lang="en-GB" dirty="0">
              <a:latin typeface="Palatino" pitchFamily="2" charset="77"/>
              <a:ea typeface="Palatino" pitchFamily="2" charset="77"/>
            </a:endParaRPr>
          </a:p>
          <a:p>
            <a:endParaRPr lang="en-GB" dirty="0">
              <a:latin typeface="Palatino" pitchFamily="2" charset="77"/>
              <a:ea typeface="Palatino" pitchFamily="2" charset="77"/>
            </a:endParaRPr>
          </a:p>
          <a:p>
            <a:r>
              <a:rPr lang="en-GB" dirty="0">
                <a:latin typeface="Palatino" pitchFamily="2" charset="77"/>
                <a:ea typeface="Palatino" pitchFamily="2" charset="77"/>
              </a:rPr>
              <a:t>QCD@LHC, 2026, University of Oxford 	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C807D890-1366-CA4F-9E1E-6FC085B88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30720" r="-101" b="31429"/>
          <a:stretch/>
        </p:blipFill>
        <p:spPr bwMode="auto">
          <a:xfrm>
            <a:off x="-2" y="4265957"/>
            <a:ext cx="12192000" cy="259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MS-doc-3045-v3: CMS Logo">
            <a:extLst>
              <a:ext uri="{FF2B5EF4-FFF2-40B4-BE49-F238E27FC236}">
                <a16:creationId xmlns:a16="http://schemas.microsoft.com/office/drawing/2014/main" id="{816CA22C-4BCF-F6CD-A89D-08D60712E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58" y="1465080"/>
            <a:ext cx="2246630" cy="22466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29E0E99-3BF6-8EAD-50CD-F641C665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LHC is over!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68A59-C023-C31B-1AA0-C81C1CE89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6EA155-45CD-456E-9A87-B594F99DFCC3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B08AD4-7E9E-3387-CCA8-93545A8CA8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98" t="9945" r="3535" b="2922"/>
          <a:stretch>
            <a:fillRect/>
          </a:stretch>
        </p:blipFill>
        <p:spPr>
          <a:xfrm>
            <a:off x="399480" y="1125098"/>
            <a:ext cx="10217576" cy="3993788"/>
          </a:xfrm>
          <a:prstGeom prst="rect">
            <a:avLst/>
          </a:prstGeom>
        </p:spPr>
      </p:pic>
      <p:sp>
        <p:nvSpPr>
          <p:cNvPr id="8" name="25 fb⁻¹ label"/>
          <p:cNvSpPr txBox="1"/>
          <p:nvPr/>
        </p:nvSpPr>
        <p:spPr>
          <a:xfrm>
            <a:off x="1391058" y="5129397"/>
            <a:ext cx="1418658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050">
                <a:solidFill>
                  <a:srgbClr val="007C91"/>
                </a:solidFill>
                <a:latin typeface="Arial"/>
              </a:defRPr>
            </a:pPr>
            <a:r>
              <a:rPr sz="1200" b="1" dirty="0"/>
              <a:t>25 fb⁻¹</a:t>
            </a:r>
            <a:r>
              <a:rPr lang="en-US" sz="1200" b="1" dirty="0"/>
              <a:t> at </a:t>
            </a:r>
            <a:r>
              <a:rPr sz="1200" b="1" dirty="0"/>
              <a:t>7 &amp; 8 TeV</a:t>
            </a:r>
          </a:p>
        </p:txBody>
      </p:sp>
      <p:sp>
        <p:nvSpPr>
          <p:cNvPr id="9" name="Run 1 box"/>
          <p:cNvSpPr/>
          <p:nvPr/>
        </p:nvSpPr>
        <p:spPr>
          <a:xfrm>
            <a:off x="888805" y="5351474"/>
            <a:ext cx="2423160" cy="457200"/>
          </a:xfrm>
          <a:prstGeom prst="rect">
            <a:avLst/>
          </a:prstGeom>
          <a:solidFill>
            <a:srgbClr val="F7C59F"/>
          </a:solidFill>
          <a:ln w="3175">
            <a:solidFill>
              <a:srgbClr val="F7C59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1700" b="1">
                <a:latin typeface="Arial"/>
              </a:defRPr>
            </a:pPr>
            <a:r>
              <a:rPr dirty="0"/>
              <a:t>Run 1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1500">
                <a:latin typeface="Arial"/>
              </a:defRPr>
            </a:pPr>
            <a:r>
              <a:rPr dirty="0"/>
              <a:t>2009–2012</a:t>
            </a:r>
          </a:p>
        </p:txBody>
      </p:sp>
      <p:sp>
        <p:nvSpPr>
          <p:cNvPr id="10" name="138 fb⁻¹ label"/>
          <p:cNvSpPr txBox="1"/>
          <p:nvPr/>
        </p:nvSpPr>
        <p:spPr>
          <a:xfrm>
            <a:off x="4286853" y="5129397"/>
            <a:ext cx="1262974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050">
                <a:solidFill>
                  <a:srgbClr val="007C91"/>
                </a:solidFill>
                <a:latin typeface="Arial"/>
              </a:defRPr>
            </a:pPr>
            <a:r>
              <a:rPr sz="1200" b="1" dirty="0"/>
              <a:t>138 fb⁻¹</a:t>
            </a:r>
            <a:r>
              <a:rPr lang="en-US" sz="1200" b="1" dirty="0"/>
              <a:t> at </a:t>
            </a:r>
            <a:r>
              <a:rPr sz="1200" b="1" dirty="0"/>
              <a:t>13 TeV</a:t>
            </a:r>
          </a:p>
        </p:txBody>
      </p:sp>
      <p:sp>
        <p:nvSpPr>
          <p:cNvPr id="11" name="Run 2 box"/>
          <p:cNvSpPr/>
          <p:nvPr/>
        </p:nvSpPr>
        <p:spPr>
          <a:xfrm>
            <a:off x="3706760" y="5351474"/>
            <a:ext cx="2423160" cy="457200"/>
          </a:xfrm>
          <a:prstGeom prst="rect">
            <a:avLst/>
          </a:prstGeom>
          <a:solidFill>
            <a:srgbClr val="9CB9EE"/>
          </a:solidFill>
          <a:ln w="3175">
            <a:solidFill>
              <a:srgbClr val="9CB9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1700" b="1">
                <a:latin typeface="Arial"/>
              </a:defRPr>
            </a:pPr>
            <a:r>
              <a:t>Run 2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1500">
                <a:latin typeface="Arial"/>
              </a:defRPr>
            </a:pPr>
            <a:r>
              <a:t>2015–2018</a:t>
            </a:r>
          </a:p>
        </p:txBody>
      </p:sp>
      <p:sp>
        <p:nvSpPr>
          <p:cNvPr id="12" name="308 fb⁻¹ label"/>
          <p:cNvSpPr txBox="1"/>
          <p:nvPr/>
        </p:nvSpPr>
        <p:spPr>
          <a:xfrm>
            <a:off x="8315955" y="5129397"/>
            <a:ext cx="1339919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050">
                <a:solidFill>
                  <a:srgbClr val="007C91"/>
                </a:solidFill>
                <a:latin typeface="Arial"/>
              </a:defRPr>
            </a:pPr>
            <a:r>
              <a:rPr sz="1200" b="1" dirty="0"/>
              <a:t>308 fb⁻</a:t>
            </a:r>
            <a:r>
              <a:rPr lang="en-US" sz="1200" b="1" dirty="0"/>
              <a:t> at </a:t>
            </a:r>
            <a:r>
              <a:rPr sz="1200" b="1" dirty="0"/>
              <a:t>13.6 TeV</a:t>
            </a:r>
          </a:p>
        </p:txBody>
      </p:sp>
      <p:sp>
        <p:nvSpPr>
          <p:cNvPr id="13" name="Run 3 box"/>
          <p:cNvSpPr/>
          <p:nvPr/>
        </p:nvSpPr>
        <p:spPr>
          <a:xfrm>
            <a:off x="7774333" y="5351474"/>
            <a:ext cx="2423160" cy="457200"/>
          </a:xfrm>
          <a:prstGeom prst="rect">
            <a:avLst/>
          </a:prstGeom>
          <a:solidFill>
            <a:srgbClr val="B8D7A4"/>
          </a:solidFill>
          <a:ln w="3175">
            <a:solidFill>
              <a:srgbClr val="B8D7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1700" b="1">
                <a:latin typeface="Arial"/>
              </a:defRPr>
            </a:pPr>
            <a:r>
              <a:t>Run 3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1500">
                <a:latin typeface="Arial"/>
              </a:defRPr>
            </a:pPr>
            <a:r>
              <a:t>2022–2026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6288DB35-C263-CA56-41CA-7A84C3555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8804" y="5947945"/>
            <a:ext cx="10731483" cy="742667"/>
          </a:xfrm>
        </p:spPr>
        <p:txBody>
          <a:bodyPr/>
          <a:lstStyle/>
          <a:p>
            <a:r>
              <a:rPr lang="en-US" sz="2000" dirty="0"/>
              <a:t>12 data taking years – Run 2 analyses done; 0.5 ab</a:t>
            </a:r>
            <a:r>
              <a:rPr lang="en-US" sz="2000" baseline="30000" dirty="0"/>
              <a:t>-1</a:t>
            </a:r>
            <a:r>
              <a:rPr lang="en-US" sz="2000" dirty="0"/>
              <a:t> recorded; Run 3 analyses in progress</a:t>
            </a:r>
          </a:p>
          <a:p>
            <a:r>
              <a:rPr lang="en-US" sz="2000" dirty="0"/>
              <a:t>Next stop HL-LHC: 3 ab</a:t>
            </a:r>
            <a:r>
              <a:rPr lang="en-US" sz="2000" baseline="30000" dirty="0"/>
              <a:t>-1</a:t>
            </a:r>
            <a:r>
              <a:rPr lang="en-US" sz="2000" dirty="0"/>
              <a:t> with more powerful detector and trigger</a:t>
            </a:r>
          </a:p>
        </p:txBody>
      </p:sp>
    </p:spTree>
    <p:extLst>
      <p:ext uri="{BB962C8B-B14F-4D97-AF65-F5344CB8AC3E}">
        <p14:creationId xmlns:p14="http://schemas.microsoft.com/office/powerpoint/2010/main" val="357703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365FC6-A937-0A6B-7AE1-A09E56A67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EB1094A-AA62-A349-CB20-254256E3D7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9891293"/>
              </p:ext>
            </p:extLst>
          </p:nvPr>
        </p:nvGraphicFramePr>
        <p:xfrm>
          <a:off x="8288749" y="1640460"/>
          <a:ext cx="3722686" cy="4580660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83171">
                  <a:extLst>
                    <a:ext uri="{9D8B030D-6E8A-4147-A177-3AD203B41FA5}">
                      <a16:colId xmlns:a16="http://schemas.microsoft.com/office/drawing/2014/main" val="1191215755"/>
                    </a:ext>
                  </a:extLst>
                </a:gridCol>
                <a:gridCol w="830446">
                  <a:extLst>
                    <a:ext uri="{9D8B030D-6E8A-4147-A177-3AD203B41FA5}">
                      <a16:colId xmlns:a16="http://schemas.microsoft.com/office/drawing/2014/main" val="540194711"/>
                    </a:ext>
                  </a:extLst>
                </a:gridCol>
                <a:gridCol w="1088169">
                  <a:extLst>
                    <a:ext uri="{9D8B030D-6E8A-4147-A177-3AD203B41FA5}">
                      <a16:colId xmlns:a16="http://schemas.microsoft.com/office/drawing/2014/main" val="2097642740"/>
                    </a:ext>
                  </a:extLst>
                </a:gridCol>
                <a:gridCol w="820900">
                  <a:extLst>
                    <a:ext uri="{9D8B030D-6E8A-4147-A177-3AD203B41FA5}">
                      <a16:colId xmlns:a16="http://schemas.microsoft.com/office/drawing/2014/main" val="2790233762"/>
                    </a:ext>
                  </a:extLst>
                </a:gridCol>
              </a:tblGrid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25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endParaRPr lang="en-US" sz="1200" dirty="0"/>
                    </a:p>
                  </a:txBody>
                  <a:tcPr anchor="ctr">
                    <a:solidFill>
                      <a:srgbClr val="005A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25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lang="en-US" sz="1200" dirty="0"/>
                        <a:t>√s [TeV]</a:t>
                      </a:r>
                    </a:p>
                  </a:txBody>
                  <a:tcPr anchor="ctr">
                    <a:solidFill>
                      <a:srgbClr val="005A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25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lang="en-US" sz="1200" dirty="0" err="1"/>
                        <a:t>lumi</a:t>
                      </a:r>
                      <a:r>
                        <a:rPr lang="en-US" sz="1200" dirty="0"/>
                        <a:t> / PU</a:t>
                      </a:r>
                    </a:p>
                  </a:txBody>
                  <a:tcPr anchor="ctr">
                    <a:solidFill>
                      <a:srgbClr val="005A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25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lang="en-US" sz="1200" dirty="0"/>
                        <a:t>year</a:t>
                      </a:r>
                    </a:p>
                  </a:txBody>
                  <a:tcPr anchor="ctr">
                    <a:solidFill>
                      <a:srgbClr val="005A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339851"/>
                  </a:ext>
                </a:extLst>
              </a:tr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pp</a:t>
                      </a:r>
                    </a:p>
                  </a:txBody>
                  <a:tcPr anchor="ctr">
                    <a:solidFill>
                      <a:srgbClr val="D7EA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13.6</a:t>
                      </a:r>
                    </a:p>
                  </a:txBody>
                  <a:tcPr anchor="ctr">
                    <a:solidFill>
                      <a:srgbClr val="D7EA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326 fb⁻¹</a:t>
                      </a:r>
                    </a:p>
                  </a:txBody>
                  <a:tcPr anchor="ctr">
                    <a:solidFill>
                      <a:srgbClr val="D7EA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22–26</a:t>
                      </a:r>
                    </a:p>
                  </a:txBody>
                  <a:tcPr anchor="ctr">
                    <a:solidFill>
                      <a:srgbClr val="D7E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490855"/>
                  </a:ext>
                </a:extLst>
              </a:tr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low-PU</a:t>
                      </a:r>
                    </a:p>
                  </a:txBody>
                  <a:tcPr anchor="ctr">
                    <a:solidFill>
                      <a:srgbClr val="E8F4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13.6</a:t>
                      </a:r>
                    </a:p>
                  </a:txBody>
                  <a:tcPr anchor="ctr">
                    <a:solidFill>
                      <a:srgbClr val="E8F4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 fb⁻¹ μ≈5</a:t>
                      </a:r>
                    </a:p>
                  </a:txBody>
                  <a:tcPr anchor="ctr">
                    <a:solidFill>
                      <a:srgbClr val="E8F4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26</a:t>
                      </a:r>
                    </a:p>
                  </a:txBody>
                  <a:tcPr anchor="ctr">
                    <a:solidFill>
                      <a:srgbClr val="E8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365167"/>
                  </a:ext>
                </a:extLst>
              </a:tr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high-PU</a:t>
                      </a:r>
                    </a:p>
                  </a:txBody>
                  <a:tcPr anchor="ctr">
                    <a:solidFill>
                      <a:srgbClr val="E8F4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13.6</a:t>
                      </a:r>
                    </a:p>
                  </a:txBody>
                  <a:tcPr anchor="ctr">
                    <a:solidFill>
                      <a:srgbClr val="E8F4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μ≈150</a:t>
                      </a:r>
                    </a:p>
                  </a:txBody>
                  <a:tcPr anchor="ctr">
                    <a:solidFill>
                      <a:srgbClr val="E8F4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25</a:t>
                      </a:r>
                    </a:p>
                  </a:txBody>
                  <a:tcPr anchor="ctr">
                    <a:solidFill>
                      <a:srgbClr val="E8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307496"/>
                  </a:ext>
                </a:extLst>
              </a:tr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pp</a:t>
                      </a:r>
                    </a:p>
                  </a:txBody>
                  <a:tcPr anchor="ctr">
                    <a:solidFill>
                      <a:srgbClr val="F0F3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2.4</a:t>
                      </a:r>
                    </a:p>
                  </a:txBody>
                  <a:tcPr anchor="ctr">
                    <a:solidFill>
                      <a:srgbClr val="F0F3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3.5 pb⁻¹</a:t>
                      </a:r>
                    </a:p>
                  </a:txBody>
                  <a:tcPr anchor="ctr">
                    <a:solidFill>
                      <a:srgbClr val="F0F3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26</a:t>
                      </a:r>
                    </a:p>
                  </a:txBody>
                  <a:tcPr anchor="ctr">
                    <a:solidFill>
                      <a:srgbClr val="F0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02826"/>
                  </a:ext>
                </a:extLst>
              </a:tr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pp</a:t>
                      </a:r>
                    </a:p>
                  </a:txBody>
                  <a:tcPr anchor="ctr">
                    <a:solidFill>
                      <a:srgbClr val="F0F3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5.36</a:t>
                      </a:r>
                    </a:p>
                  </a:txBody>
                  <a:tcPr anchor="ctr">
                    <a:solidFill>
                      <a:srgbClr val="F0F3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483 pb⁻¹</a:t>
                      </a:r>
                    </a:p>
                  </a:txBody>
                  <a:tcPr anchor="ctr">
                    <a:solidFill>
                      <a:srgbClr val="F0F3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24</a:t>
                      </a:r>
                    </a:p>
                  </a:txBody>
                  <a:tcPr anchor="ctr">
                    <a:solidFill>
                      <a:srgbClr val="F0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820991"/>
                  </a:ext>
                </a:extLst>
              </a:tr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PbPb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5.36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≈8 nb⁻¹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23–26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593419"/>
                  </a:ext>
                </a:extLst>
              </a:tr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pO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9.62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46.5 nb⁻¹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25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894497"/>
                  </a:ext>
                </a:extLst>
              </a:tr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OO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5.36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9.0 nb⁻¹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25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671172"/>
                  </a:ext>
                </a:extLst>
              </a:tr>
              <a:tr h="45806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 err="1"/>
                        <a:t>NeNe</a:t>
                      </a:r>
                      <a:endParaRPr lang="en-US" sz="1400" dirty="0"/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5.36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/>
                        <a:t>0.90 nb⁻¹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050" b="0">
                          <a:solidFill>
                            <a:srgbClr val="152B4F"/>
                          </a:solidFill>
                          <a:latin typeface="Arial"/>
                        </a:defRPr>
                      </a:pPr>
                      <a:r>
                        <a:rPr lang="en-US" sz="1400" dirty="0"/>
                        <a:t>25</a:t>
                      </a:r>
                    </a:p>
                  </a:txBody>
                  <a:tcPr anchor="ctr">
                    <a:solidFill>
                      <a:srgbClr val="FAE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87007"/>
                  </a:ext>
                </a:extLst>
              </a:tr>
            </a:tbl>
          </a:graphicData>
        </a:graphic>
      </p:graphicFrame>
      <p:sp>
        <p:nvSpPr>
          <p:cNvPr id="15" name="Intro data-table heading"/>
          <p:cNvSpPr txBox="1"/>
          <p:nvPr/>
        </p:nvSpPr>
        <p:spPr>
          <a:xfrm>
            <a:off x="9325653" y="1259009"/>
            <a:ext cx="1915589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5A9C"/>
                </a:solidFill>
                <a:latin typeface="Arial"/>
              </a:defRPr>
            </a:pPr>
            <a:r>
              <a:rPr lang="en-US" sz="1600" dirty="0"/>
              <a:t>Run 3: Diverse data</a:t>
            </a:r>
            <a:endParaRPr sz="1600" dirty="0"/>
          </a:p>
        </p:txBody>
      </p:sp>
      <p:sp>
        <p:nvSpPr>
          <p:cNvPr id="16" name="Intro CMS publications link"/>
          <p:cNvSpPr txBox="1"/>
          <p:nvPr/>
        </p:nvSpPr>
        <p:spPr>
          <a:xfrm>
            <a:off x="425946" y="1206295"/>
            <a:ext cx="3079369" cy="43088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5A9C"/>
                </a:solidFill>
                <a:latin typeface="Arial"/>
              </a:defRPr>
            </a:pPr>
            <a:r>
              <a:rPr lang="en-US" sz="1600" dirty="0"/>
              <a:t>Strengthened frontiers in Run 3</a:t>
            </a:r>
          </a:p>
          <a:p>
            <a:pPr algn="ctr"/>
            <a:endParaRPr lang="en-US" sz="1200" b="1" u="sng" dirty="0">
              <a:solidFill>
                <a:srgbClr val="005A9C"/>
              </a:solidFill>
              <a:latin typeface="Arial"/>
              <a:hlinkClick r:id="rId3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F91C04-D320-CD25-A064-87DB75689598}"/>
              </a:ext>
            </a:extLst>
          </p:cNvPr>
          <p:cNvGrpSpPr/>
          <p:nvPr/>
        </p:nvGrpSpPr>
        <p:grpSpPr>
          <a:xfrm>
            <a:off x="98796" y="1637182"/>
            <a:ext cx="4005072" cy="4580660"/>
            <a:chOff x="98796" y="1597493"/>
            <a:chExt cx="4005072" cy="4620349"/>
          </a:xfrm>
        </p:grpSpPr>
        <p:sp>
          <p:nvSpPr>
            <p:cNvPr id="17" name="Intro topic — Standard model"/>
            <p:cNvSpPr/>
            <p:nvPr/>
          </p:nvSpPr>
          <p:spPr>
            <a:xfrm>
              <a:off x="98796" y="1597493"/>
              <a:ext cx="4005072" cy="771845"/>
            </a:xfrm>
            <a:prstGeom prst="roundRect">
              <a:avLst/>
            </a:prstGeom>
            <a:solidFill>
              <a:srgbClr val="E7EFFA"/>
            </a:solidFill>
            <a:ln w="13335">
              <a:solidFill>
                <a:srgbClr val="3B7DD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37160" tIns="54864" rIns="109728" bIns="36576" rtlCol="0" anchor="ctr"/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defRPr sz="1250" b="1">
                  <a:solidFill>
                    <a:srgbClr val="3B7DD8"/>
                  </a:solidFill>
                  <a:latin typeface="Arial"/>
                </a:defRPr>
              </a:pPr>
              <a:r>
                <a:rPr sz="1600" dirty="0"/>
                <a:t>Standard model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defRPr sz="950" b="0">
                  <a:solidFill>
                    <a:srgbClr val="152B4F"/>
                  </a:solidFill>
                  <a:latin typeface="Arial"/>
                </a:defRPr>
              </a:pPr>
              <a:r>
                <a:rPr sz="1400" dirty="0"/>
                <a:t>Precision · QCD, electroweak &amp; top · Higgs properties</a:t>
              </a:r>
            </a:p>
          </p:txBody>
        </p:sp>
        <p:sp>
          <p:nvSpPr>
            <p:cNvPr id="18" name="Intro topic — Search frontiers"/>
            <p:cNvSpPr/>
            <p:nvPr/>
          </p:nvSpPr>
          <p:spPr>
            <a:xfrm>
              <a:off x="98796" y="2476538"/>
              <a:ext cx="4005072" cy="996966"/>
            </a:xfrm>
            <a:prstGeom prst="roundRect">
              <a:avLst/>
            </a:prstGeom>
            <a:solidFill>
              <a:srgbClr val="FCE9E8"/>
            </a:solidFill>
            <a:ln w="13335">
              <a:solidFill>
                <a:srgbClr val="EA4B3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37160" tIns="54864" rIns="109728" bIns="36576" rtlCol="0" anchor="ctr"/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defRPr sz="1250" b="1">
                  <a:solidFill>
                    <a:srgbClr val="EA4B3C"/>
                  </a:solidFill>
                  <a:latin typeface="Arial"/>
                </a:defRPr>
              </a:pPr>
              <a:r>
                <a:rPr sz="1600" dirty="0"/>
                <a:t>Search frontiers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defRPr sz="950" b="0">
                  <a:solidFill>
                    <a:srgbClr val="152B4F"/>
                  </a:solidFill>
                  <a:latin typeface="Arial"/>
                </a:defRPr>
              </a:pPr>
              <a:r>
                <a:rPr sz="1400" dirty="0"/>
                <a:t>Energy · luminosity · long lifetime · low mass · anomaly detection · trigger-less data taking</a:t>
              </a:r>
            </a:p>
          </p:txBody>
        </p:sp>
        <p:sp>
          <p:nvSpPr>
            <p:cNvPr id="19" name="Intro topic — Flavour factory"/>
            <p:cNvSpPr/>
            <p:nvPr/>
          </p:nvSpPr>
          <p:spPr>
            <a:xfrm>
              <a:off x="98796" y="3580705"/>
              <a:ext cx="4005072" cy="771845"/>
            </a:xfrm>
            <a:prstGeom prst="roundRect">
              <a:avLst/>
            </a:prstGeom>
            <a:solidFill>
              <a:srgbClr val="FEF4E4"/>
            </a:solidFill>
            <a:ln w="13335">
              <a:solidFill>
                <a:srgbClr val="F4A21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37160" tIns="54864" rIns="109728" bIns="36576" rtlCol="0" anchor="ctr"/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defRPr sz="1250" b="1">
                  <a:solidFill>
                    <a:srgbClr val="F4A21A"/>
                  </a:solidFill>
                  <a:latin typeface="Arial"/>
                </a:defRPr>
              </a:pPr>
              <a:r>
                <a:rPr sz="1600" dirty="0" err="1"/>
                <a:t>Flavour</a:t>
              </a:r>
              <a:r>
                <a:rPr sz="1600" dirty="0"/>
                <a:t> factory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defRPr sz="950" b="0">
                  <a:solidFill>
                    <a:srgbClr val="152B4F"/>
                  </a:solidFill>
                  <a:latin typeface="Arial"/>
                </a:defRPr>
              </a:pPr>
              <a:r>
                <a:rPr sz="1400" dirty="0"/>
                <a:t>Spectroscopy · fragmentation · CP violation · </a:t>
              </a:r>
              <a:r>
                <a:rPr lang="en-US" sz="1400" dirty="0"/>
                <a:t>R</a:t>
              </a:r>
              <a:r>
                <a:rPr sz="1400" dirty="0"/>
                <a:t>are decays</a:t>
              </a:r>
            </a:p>
          </p:txBody>
        </p:sp>
        <p:sp>
          <p:nvSpPr>
            <p:cNvPr id="20" name="Intro topic — Heavy- &amp; light-ion physics"/>
            <p:cNvSpPr/>
            <p:nvPr/>
          </p:nvSpPr>
          <p:spPr>
            <a:xfrm>
              <a:off x="98796" y="4459751"/>
              <a:ext cx="4005072" cy="879046"/>
            </a:xfrm>
            <a:prstGeom prst="roundRect">
              <a:avLst/>
            </a:prstGeom>
            <a:solidFill>
              <a:srgbClr val="E7F6F8"/>
            </a:solidFill>
            <a:ln w="13335">
              <a:solidFill>
                <a:srgbClr val="36B5C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37160" tIns="54864" rIns="109728" bIns="36576" rtlCol="0" anchor="ctr"/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defRPr sz="1250" b="1">
                  <a:solidFill>
                    <a:srgbClr val="36B5C5"/>
                  </a:solidFill>
                  <a:latin typeface="Arial"/>
                </a:defRPr>
              </a:pPr>
              <a:r>
                <a:rPr sz="1600" dirty="0"/>
                <a:t>Heavy- &amp; light-ion physics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defRPr sz="950" b="0">
                  <a:solidFill>
                    <a:srgbClr val="152B4F"/>
                  </a:solidFill>
                  <a:latin typeface="Arial"/>
                </a:defRPr>
              </a:pPr>
              <a:r>
                <a:rPr sz="1400" dirty="0"/>
                <a:t>Medium response &amp; quark–gluon plasma · ultra-peripheral collisions</a:t>
              </a:r>
            </a:p>
          </p:txBody>
        </p:sp>
        <p:sp>
          <p:nvSpPr>
            <p:cNvPr id="21" name="Intro topic — Detector, technology &amp; algorithms"/>
            <p:cNvSpPr/>
            <p:nvPr/>
          </p:nvSpPr>
          <p:spPr>
            <a:xfrm>
              <a:off x="98796" y="5445997"/>
              <a:ext cx="4005072" cy="771845"/>
            </a:xfrm>
            <a:prstGeom prst="roundRect">
              <a:avLst/>
            </a:prstGeom>
            <a:solidFill>
              <a:srgbClr val="E6F4E9"/>
            </a:solidFill>
            <a:ln w="13335">
              <a:solidFill>
                <a:srgbClr val="2FA54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37160" tIns="54864" rIns="109728" bIns="36576" rtlCol="0" anchor="ctr"/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defRPr sz="1250" b="1">
                  <a:solidFill>
                    <a:srgbClr val="2FA54A"/>
                  </a:solidFill>
                  <a:latin typeface="Arial"/>
                </a:defRPr>
              </a:pPr>
              <a:r>
                <a:rPr sz="1600" dirty="0"/>
                <a:t>Detector, technology &amp; algorithms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defRPr sz="950" b="0">
                  <a:solidFill>
                    <a:srgbClr val="152B4F"/>
                  </a:solidFill>
                  <a:latin typeface="Arial"/>
                </a:defRPr>
              </a:pPr>
              <a:r>
                <a:rPr sz="1400" dirty="0"/>
                <a:t>Physics performance · </a:t>
              </a:r>
              <a:r>
                <a:rPr lang="en-US" sz="1400" dirty="0"/>
                <a:t>M</a:t>
              </a:r>
              <a:r>
                <a:rPr sz="1400" dirty="0"/>
                <a:t>achine learning · </a:t>
              </a:r>
              <a:r>
                <a:rPr lang="en-US" sz="1400" dirty="0"/>
                <a:t>S</a:t>
              </a:r>
              <a:r>
                <a:rPr sz="1400" dirty="0"/>
                <a:t>tatistical techniques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1F3DFB7-C32E-B3EA-539F-56033EA439B2}"/>
              </a:ext>
            </a:extLst>
          </p:cNvPr>
          <p:cNvGrpSpPr/>
          <p:nvPr/>
        </p:nvGrpSpPr>
        <p:grpSpPr>
          <a:xfrm>
            <a:off x="4163804" y="1746910"/>
            <a:ext cx="4005072" cy="4470932"/>
            <a:chOff x="9837" y="1592178"/>
            <a:chExt cx="4005072" cy="447093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740C69B-D9F0-067D-6256-498657619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300" r="28900" b="14700"/>
            <a:stretch>
              <a:fillRect/>
            </a:stretch>
          </p:blipFill>
          <p:spPr>
            <a:xfrm>
              <a:off x="9837" y="1592178"/>
              <a:ext cx="4005072" cy="400507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4A3CBA-0FE2-580D-31BD-371B92D21298}"/>
                </a:ext>
              </a:extLst>
            </p:cNvPr>
            <p:cNvSpPr txBox="1"/>
            <p:nvPr/>
          </p:nvSpPr>
          <p:spPr>
            <a:xfrm>
              <a:off x="180565" y="5786111"/>
              <a:ext cx="366361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u="sng" dirty="0">
                  <a:solidFill>
                    <a:srgbClr val="005A9C"/>
                  </a:solidFill>
                  <a:latin typeface="Arial"/>
                  <a:hlinkClick r:id="rId3"/>
                </a:rPr>
                <a:t>Explore &gt;1,500 CMS physics papers ↗</a:t>
              </a:r>
            </a:p>
          </p:txBody>
        </p: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EDE4A107-3965-637A-66DF-590E28CE1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Strengthened frontiers &amp; diverse data sets</a:t>
            </a:r>
          </a:p>
        </p:txBody>
      </p:sp>
    </p:spTree>
    <p:extLst>
      <p:ext uri="{BB962C8B-B14F-4D97-AF65-F5344CB8AC3E}">
        <p14:creationId xmlns:p14="http://schemas.microsoft.com/office/powerpoint/2010/main" val="2862685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6FFB5-E3B0-A385-4204-FBDD5BBB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Run 2 legacy</a:t>
            </a:r>
            <a:r>
              <a:rPr lang="en-US" dirty="0"/>
              <a:t>: Higgs boson measurements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95696-27F1-623C-F58C-D68E7736D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Picture 5" descr="higgs-couplings-mass-white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752" y="1097011"/>
            <a:ext cx="3794216" cy="4665020"/>
          </a:xfrm>
          <a:prstGeom prst="rect">
            <a:avLst/>
          </a:prstGeom>
        </p:spPr>
      </p:pic>
      <p:pic>
        <p:nvPicPr>
          <p:cNvPr id="7" name="Picture 6" descr="higgs-mass-white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0587" y="1102649"/>
            <a:ext cx="7002684" cy="3506171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5035B9-CCC6-59D1-B3E0-7DA887396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2716" y="4473930"/>
            <a:ext cx="8129284" cy="238406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Comprehensive Run 1+2 Higgs mass combination in </a:t>
            </a:r>
            <a:r>
              <a:rPr lang="en-US" sz="2000" dirty="0" err="1"/>
              <a:t>ɣɣ</a:t>
            </a:r>
            <a:r>
              <a:rPr lang="en-US" sz="2000" dirty="0"/>
              <a:t> channel</a:t>
            </a:r>
            <a:endParaRPr lang="en-US" sz="1400" dirty="0"/>
          </a:p>
          <a:p>
            <a:pPr lvl="1"/>
            <a:r>
              <a:rPr lang="en-US" sz="1600" dirty="0"/>
              <a:t>M</a:t>
            </a:r>
            <a:r>
              <a:rPr lang="en-US" sz="1600" baseline="-25000" dirty="0"/>
              <a:t>H</a:t>
            </a:r>
            <a:r>
              <a:rPr lang="en-US" sz="1600" dirty="0"/>
              <a:t>(</a:t>
            </a:r>
            <a:r>
              <a:rPr lang="en-US" sz="1600" dirty="0" err="1"/>
              <a:t>ɣɣ</a:t>
            </a:r>
            <a:r>
              <a:rPr lang="en-US" sz="1600" dirty="0"/>
              <a:t>) = 125.07 ± 0.09 (stat) ± 0.11 (syst) GeV [</a:t>
            </a:r>
            <a:r>
              <a:rPr lang="en-US" sz="1600" dirty="0">
                <a:hlinkClick r:id="rId5"/>
              </a:rPr>
              <a:t>HIG-24-007</a:t>
            </a:r>
            <a:r>
              <a:rPr lang="en-US" sz="1600" dirty="0"/>
              <a:t>]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Cross sections/couplings/2HDM constraint combination</a:t>
            </a:r>
            <a:r>
              <a:rPr lang="en-US" sz="1400" dirty="0"/>
              <a:t> [</a:t>
            </a:r>
            <a:r>
              <a:rPr lang="en-US" sz="1400" dirty="0">
                <a:hlinkClick r:id="rId6"/>
              </a:rPr>
              <a:t>HIG-21-018</a:t>
            </a:r>
            <a:r>
              <a:rPr lang="en-US" sz="1400" dirty="0"/>
              <a:t>]</a:t>
            </a:r>
            <a:endParaRPr lang="en-US" sz="2000" dirty="0"/>
          </a:p>
          <a:p>
            <a:pPr lvl="1"/>
            <a:r>
              <a:rPr lang="en-US" sz="1600" dirty="0"/>
              <a:t>32 kinematic regions encompassing </a:t>
            </a:r>
            <a:r>
              <a:rPr lang="en-US" sz="1600" dirty="0" err="1"/>
              <a:t>ggH</a:t>
            </a:r>
            <a:r>
              <a:rPr lang="en-US" sz="1600" dirty="0"/>
              <a:t>, VBF, WH, ZH: </a:t>
            </a:r>
            <a:r>
              <a:rPr lang="el-GR" sz="1600" b="1" dirty="0"/>
              <a:t>μ = 1.014</a:t>
            </a:r>
            <a:r>
              <a:rPr lang="en-US" sz="1600" b="1" dirty="0"/>
              <a:t> </a:t>
            </a:r>
            <a:r>
              <a:rPr lang="en-US" sz="1600" b="1" baseline="30000" dirty="0"/>
              <a:t>+0.055</a:t>
            </a:r>
            <a:r>
              <a:rPr lang="en-US" sz="1600" b="1" baseline="-25000" dirty="0"/>
              <a:t>-0.053</a:t>
            </a:r>
            <a:endParaRPr lang="en-US" sz="1600" b="1" dirty="0"/>
          </a:p>
          <a:p>
            <a:pPr lvl="1"/>
            <a:r>
              <a:rPr lang="en-US" sz="1600" dirty="0"/>
              <a:t> Couplings follow the mass-proportional SM pattern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Part of Run 2 legacy: 2</a:t>
            </a:r>
            <a:r>
              <a:rPr lang="en-US" sz="2000" baseline="30000" dirty="0"/>
              <a:t>nd</a:t>
            </a:r>
            <a:r>
              <a:rPr lang="en-US" sz="2000" dirty="0"/>
              <a:t> generation lepton-couplings </a:t>
            </a:r>
            <a:r>
              <a:rPr lang="en-US" sz="1400" dirty="0"/>
              <a:t>[</a:t>
            </a:r>
            <a:r>
              <a:rPr lang="en-US" sz="1400" dirty="0">
                <a:hlinkClick r:id="rId7"/>
              </a:rPr>
              <a:t>HIG-19-006</a:t>
            </a:r>
            <a:r>
              <a:rPr lang="en-US" sz="1400" dirty="0"/>
              <a:t>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ECE3B7-326C-F013-DDE9-D1A41FA9F07C}"/>
              </a:ext>
            </a:extLst>
          </p:cNvPr>
          <p:cNvSpPr/>
          <p:nvPr/>
        </p:nvSpPr>
        <p:spPr>
          <a:xfrm>
            <a:off x="705853" y="3073289"/>
            <a:ext cx="460007" cy="2801285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6D6279D-2439-B62A-5F38-3C37F6158E01}"/>
              </a:ext>
            </a:extLst>
          </p:cNvPr>
          <p:cNvCxnSpPr>
            <a:cxnSpLocks/>
          </p:cNvCxnSpPr>
          <p:nvPr/>
        </p:nvCxnSpPr>
        <p:spPr>
          <a:xfrm>
            <a:off x="935856" y="6356350"/>
            <a:ext cx="2629147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39E2137-922D-D2DC-549E-D91548EB6598}"/>
              </a:ext>
            </a:extLst>
          </p:cNvPr>
          <p:cNvSpPr txBox="1"/>
          <p:nvPr/>
        </p:nvSpPr>
        <p:spPr>
          <a:xfrm>
            <a:off x="1374238" y="6094740"/>
            <a:ext cx="1882247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Higgs mechanism over </a:t>
            </a:r>
            <a:br>
              <a:rPr lang="en-US" sz="14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4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3 orders of magnitude</a:t>
            </a:r>
          </a:p>
        </p:txBody>
      </p:sp>
    </p:spTree>
    <p:extLst>
      <p:ext uri="{BB962C8B-B14F-4D97-AF65-F5344CB8AC3E}">
        <p14:creationId xmlns:p14="http://schemas.microsoft.com/office/powerpoint/2010/main" val="85698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EBD9E77-D467-208D-56F7-A239EDD7D4B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752" y="1097012"/>
            <a:ext cx="3793054" cy="46650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C2CF4D-FF8F-8D82-8221-2CBFCC26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Higgs coupling to charm</a:t>
            </a:r>
            <a:r>
              <a:rPr lang="en-US" dirty="0"/>
              <a:t> </a:t>
            </a:r>
            <a:r>
              <a:rPr lang="en-US" sz="2400" dirty="0"/>
              <a:t>[</a:t>
            </a:r>
            <a:r>
              <a:rPr sz="2400" dirty="0">
                <a:hlinkClick r:id="rId4"/>
              </a:rPr>
              <a:t>HIG-24-018</a:t>
            </a:r>
            <a:r>
              <a:rPr lang="en-US" sz="24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DBA07-229B-CA2C-2CA7-66A20233E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796CA23E-F2C9-18DA-C58D-F8887C8F5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324" y="4314128"/>
            <a:ext cx="7809164" cy="2197074"/>
          </a:xfrm>
        </p:spPr>
        <p:txBody>
          <a:bodyPr/>
          <a:lstStyle/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quark generation: </a:t>
            </a:r>
            <a:r>
              <a:rPr lang="en-US" sz="2000" dirty="0" err="1"/>
              <a:t>H→cc</a:t>
            </a:r>
            <a:r>
              <a:rPr lang="en-US" sz="2000" dirty="0"/>
              <a:t>; considered infeasible at the LHC</a:t>
            </a:r>
          </a:p>
          <a:p>
            <a:pPr lvl="1"/>
            <a:r>
              <a:rPr lang="en-US" sz="1600" dirty="0"/>
              <a:t> c tagging and QCD backgrounds</a:t>
            </a:r>
          </a:p>
          <a:p>
            <a:r>
              <a:rPr lang="en-US" sz="2000" dirty="0" err="1"/>
              <a:t>ParticleNet</a:t>
            </a:r>
            <a:r>
              <a:rPr lang="en-US" sz="2000" dirty="0"/>
              <a:t> (</a:t>
            </a:r>
            <a:r>
              <a:rPr lang="en-US" sz="2000" dirty="0" err="1"/>
              <a:t>dGCNN</a:t>
            </a:r>
            <a:r>
              <a:rPr lang="en-US" sz="2000" dirty="0"/>
              <a:t>) separates b, c, and light jets, enabling a dedicated </a:t>
            </a:r>
            <a:r>
              <a:rPr lang="en-US" sz="2000" dirty="0" err="1"/>
              <a:t>ttH</a:t>
            </a:r>
            <a:r>
              <a:rPr lang="en-US" sz="2000" dirty="0"/>
              <a:t>(</a:t>
            </a:r>
            <a:r>
              <a:rPr lang="en-US" sz="2000" dirty="0" err="1"/>
              <a:t>H→cc</a:t>
            </a:r>
            <a:r>
              <a:rPr lang="en-US" sz="2000" dirty="0"/>
              <a:t>) Run 2 </a:t>
            </a:r>
            <a:r>
              <a:rPr lang="en-US" sz="2000" i="1" dirty="0"/>
              <a:t>search</a:t>
            </a:r>
            <a:r>
              <a:rPr lang="en-US" sz="2000" dirty="0"/>
              <a:t> </a:t>
            </a:r>
            <a:r>
              <a:rPr lang="en-US" sz="1400" dirty="0"/>
              <a:t>[</a:t>
            </a:r>
            <a:r>
              <a:rPr lang="en-US" sz="1400" dirty="0">
                <a:hlinkClick r:id="rId4"/>
              </a:rPr>
              <a:t>HIG-24-018</a:t>
            </a:r>
            <a:r>
              <a:rPr lang="en-US" sz="1400" dirty="0"/>
              <a:t>]</a:t>
            </a:r>
          </a:p>
          <a:p>
            <a:pPr lvl="1"/>
            <a:r>
              <a:rPr lang="en-US" sz="1600" dirty="0"/>
              <a:t>138 fb⁻¹ at 13 TeV: </a:t>
            </a:r>
            <a:r>
              <a:rPr lang="el-GR" sz="1600" dirty="0"/>
              <a:t>μ</a:t>
            </a:r>
            <a:r>
              <a:rPr lang="en-US" sz="1600" dirty="0"/>
              <a:t>(</a:t>
            </a:r>
            <a:r>
              <a:rPr lang="en-US" sz="1600" dirty="0" err="1"/>
              <a:t>ttH</a:t>
            </a:r>
            <a:r>
              <a:rPr lang="en-US" sz="1600" dirty="0"/>
              <a:t>(</a:t>
            </a:r>
            <a:r>
              <a:rPr lang="en-US" sz="1600" dirty="0" err="1"/>
              <a:t>H→cc</a:t>
            </a:r>
            <a:r>
              <a:rPr lang="en-US" sz="1600" dirty="0"/>
              <a:t>)) &lt; 7.8 (8.7 expected) at 95% CL</a:t>
            </a:r>
          </a:p>
          <a:p>
            <a:r>
              <a:rPr lang="en-US" sz="2000" dirty="0"/>
              <a:t>Combining with VH (</a:t>
            </a:r>
            <a:r>
              <a:rPr lang="en-US" sz="2000" dirty="0" err="1"/>
              <a:t>H→cc</a:t>
            </a:r>
            <a:r>
              <a:rPr lang="en-US" sz="2000" dirty="0"/>
              <a:t>): </a:t>
            </a:r>
            <a:r>
              <a:rPr lang="el-GR" sz="2000" dirty="0"/>
              <a:t>|κ</a:t>
            </a:r>
            <a:r>
              <a:rPr lang="en-US" sz="2000" baseline="-25000" dirty="0"/>
              <a:t>c</a:t>
            </a:r>
            <a:r>
              <a:rPr lang="en-US" sz="2000" dirty="0"/>
              <a:t>|&lt;  3.5 (2.7) obs. (exp.) </a:t>
            </a:r>
            <a:r>
              <a:rPr lang="en-US" sz="1400" dirty="0"/>
              <a:t>[</a:t>
            </a:r>
            <a:r>
              <a:rPr lang="en-US" sz="1400" dirty="0">
                <a:hlinkClick r:id="rId5"/>
              </a:rPr>
              <a:t>HIG-21-008</a:t>
            </a:r>
            <a:r>
              <a:rPr lang="en-US" sz="1400" dirty="0"/>
              <a:t>]</a:t>
            </a:r>
          </a:p>
          <a:p>
            <a:r>
              <a:rPr lang="en-US" sz="2000" dirty="0"/>
              <a:t>Expect further improvements with attention-based algorithms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D3F2B3-4F79-8819-00E9-A3A1DA89D3BE}"/>
              </a:ext>
            </a:extLst>
          </p:cNvPr>
          <p:cNvSpPr/>
          <p:nvPr/>
        </p:nvSpPr>
        <p:spPr>
          <a:xfrm>
            <a:off x="1497400" y="2574860"/>
            <a:ext cx="219919" cy="3074725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3FD6E1-41FD-3FE2-9808-4D56027CB14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11390" y="1141938"/>
            <a:ext cx="4517098" cy="29303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541471-81AD-2647-C113-F3E09317AE4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2101" y="1068875"/>
            <a:ext cx="3245253" cy="32452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E63C42-F661-F3A8-6DF2-822FD0D5FCCA}"/>
              </a:ext>
            </a:extLst>
          </p:cNvPr>
          <p:cNvSpPr txBox="1"/>
          <p:nvPr/>
        </p:nvSpPr>
        <p:spPr>
          <a:xfrm>
            <a:off x="567839" y="5892581"/>
            <a:ext cx="33779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Coupling meas. combination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51865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0AA12-3B16-8C8F-7B24-FAAAEFE66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HH production: Run 2 to Run 3</a:t>
            </a:r>
            <a:r>
              <a:rPr lang="en-US" dirty="0"/>
              <a:t> </a:t>
            </a:r>
            <a:r>
              <a:rPr lang="en-US" sz="2400" dirty="0"/>
              <a:t>[</a:t>
            </a:r>
            <a:r>
              <a:rPr lang="en-US" sz="2400" dirty="0">
                <a:hlinkClick r:id="rId3"/>
              </a:rPr>
              <a:t>HIG-25-008</a:t>
            </a:r>
            <a:r>
              <a:rPr lang="en-US" sz="2400" dirty="0"/>
              <a:t>]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AD5FE-1EF5-AFA4-B9C9-77542C0A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23C143E2-3B8E-0E32-C1EC-D336FF20713A}"/>
              </a:ext>
            </a:extLst>
          </p:cNvPr>
          <p:cNvSpPr txBox="1">
            <a:spLocks/>
          </p:cNvSpPr>
          <p:nvPr/>
        </p:nvSpPr>
        <p:spPr>
          <a:xfrm>
            <a:off x="3697256" y="4398888"/>
            <a:ext cx="5498629" cy="1843081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dirty="0" err="1"/>
              <a:t>κ</a:t>
            </a:r>
            <a:r>
              <a:rPr lang="el-GR" sz="2000" baseline="-25000" dirty="0" err="1"/>
              <a:t>λ</a:t>
            </a:r>
            <a:r>
              <a:rPr lang="en-US" sz="2000" baseline="-25000" dirty="0"/>
              <a:t> </a:t>
            </a:r>
            <a:r>
              <a:rPr lang="en-US" sz="2000" dirty="0"/>
              <a:t>is </a:t>
            </a:r>
            <a:r>
              <a:rPr lang="en-US" sz="2000" i="1" dirty="0"/>
              <a:t>the</a:t>
            </a:r>
            <a:r>
              <a:rPr lang="en-US" sz="2000" dirty="0"/>
              <a:t> SM test because we little is known about the Higgs potential</a:t>
            </a:r>
          </a:p>
          <a:p>
            <a:pPr lvl="1"/>
            <a:r>
              <a:rPr lang="en-US" sz="1600" dirty="0"/>
              <a:t>Interference with top Yukawa coupling</a:t>
            </a:r>
          </a:p>
          <a:p>
            <a:pPr lvl="1"/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ATLAS+CMS Run 2 </a:t>
            </a:r>
            <a:r>
              <a:rPr lang="en-US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n-US" sz="1600" baseline="-25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HH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=0.8</a:t>
            </a:r>
            <a:r>
              <a:rPr lang="en-US" sz="16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+0.9</a:t>
            </a:r>
            <a:r>
              <a:rPr lang="en-US" sz="1600" baseline="-25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-0.7 </a:t>
            </a:r>
            <a:endParaRPr lang="en-US" sz="1600" dirty="0"/>
          </a:p>
          <a:p>
            <a:pPr lvl="1"/>
            <a:r>
              <a:rPr lang="en-US" sz="1600" dirty="0"/>
              <a:t>CMS results with partial Run 3 data</a:t>
            </a:r>
            <a:br>
              <a:rPr lang="en-US" sz="1600" dirty="0"/>
            </a:br>
            <a:r>
              <a:rPr lang="en-US" sz="1600" dirty="0"/>
              <a:t>in many channels (4b, 2b2ɣ, 2b2l2</a:t>
            </a:r>
            <a:r>
              <a:rPr lang="el-GR" sz="1600" dirty="0"/>
              <a:t>ν</a:t>
            </a:r>
            <a:r>
              <a:rPr lang="en-US" sz="1600" dirty="0"/>
              <a:t>)</a:t>
            </a:r>
          </a:p>
          <a:p>
            <a:r>
              <a:rPr lang="en-US" sz="2000" dirty="0"/>
              <a:t>Run 2 + Run 3 combination 0.3 ab</a:t>
            </a:r>
            <a:r>
              <a:rPr lang="en-US" sz="2000" baseline="30000" dirty="0"/>
              <a:t>-1</a:t>
            </a:r>
            <a:endParaRPr lang="en-US" sz="2000" dirty="0"/>
          </a:p>
          <a:p>
            <a:pPr lvl="1"/>
            <a:r>
              <a:rPr lang="el-GR" sz="1600" dirty="0"/>
              <a:t>µ(ΗΗ→</a:t>
            </a:r>
            <a:r>
              <a:rPr lang="en-US" sz="1600" dirty="0"/>
              <a:t>bb</a:t>
            </a:r>
            <a:r>
              <a:rPr lang="el-GR" sz="1600" dirty="0" err="1"/>
              <a:t>ττ</a:t>
            </a:r>
            <a:r>
              <a:rPr lang="el-GR" sz="1600" dirty="0"/>
              <a:t>) &lt; 4.0 (3.0 </a:t>
            </a:r>
            <a:r>
              <a:rPr lang="en-US" sz="1600" dirty="0"/>
              <a:t>exp) x SM at 95% CL</a:t>
            </a:r>
          </a:p>
          <a:p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2FD81C-F183-D510-D151-385990B2D2EA}"/>
              </a:ext>
            </a:extLst>
          </p:cNvPr>
          <p:cNvSpPr txBox="1"/>
          <p:nvPr/>
        </p:nvSpPr>
        <p:spPr>
          <a:xfrm>
            <a:off x="665359" y="5967345"/>
            <a:ext cx="2776722" cy="7078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ATLAS+CMS </a:t>
            </a:r>
            <a:b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2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n-US" sz="2000" baseline="-25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HH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=0.8</a:t>
            </a:r>
            <a:r>
              <a:rPr lang="en-US" sz="20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+0.9</a:t>
            </a:r>
            <a:r>
              <a:rPr lang="en-US" sz="2000" baseline="-25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-0.7 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4"/>
              </a:rPr>
              <a:t>HIG-25-014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E23A1A-7747-884F-372E-64C72864F64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31457" y="4454442"/>
            <a:ext cx="3084733" cy="23985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78ED49-8476-AFCC-2CF2-32B6BD639C9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98" y="1175595"/>
            <a:ext cx="3076590" cy="26208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A2456A-3122-34AF-A728-B98027E2155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7888"/>
          <a:stretch>
            <a:fillRect/>
          </a:stretch>
        </p:blipFill>
        <p:spPr>
          <a:xfrm>
            <a:off x="599785" y="3852050"/>
            <a:ext cx="2617150" cy="10738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91B897-3F33-FD71-5345-27757B865A7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103"/>
          <a:stretch>
            <a:fillRect/>
          </a:stretch>
        </p:blipFill>
        <p:spPr>
          <a:xfrm>
            <a:off x="755850" y="4837858"/>
            <a:ext cx="2305020" cy="10738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0B130D-B9F0-EBD5-8354-F83FE028DFF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3698" y="1147014"/>
            <a:ext cx="7533985" cy="337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1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Stairway to discovery</a:t>
            </a:r>
          </a:p>
        </p:txBody>
      </p:sp>
      <p:pic>
        <p:nvPicPr>
          <p:cNvPr id="3" name="Stairway cross-section summary" descr="codex-stairway-offi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997" y="1353312"/>
            <a:ext cx="8979408" cy="4791456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986B0943-DC7C-8571-2956-EBBF4C1FC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6167176"/>
            <a:ext cx="11826239" cy="513508"/>
          </a:xfrm>
        </p:spPr>
        <p:txBody>
          <a:bodyPr/>
          <a:lstStyle/>
          <a:p>
            <a:r>
              <a:rPr lang="en-US" sz="1800" dirty="0"/>
              <a:t>Run 2 legacy complete;  From precision measurements on SM candles to rare processes.</a:t>
            </a:r>
          </a:p>
          <a:p>
            <a:r>
              <a:rPr lang="en-US" sz="1800" dirty="0"/>
              <a:t>√ℒ luminosity scaling </a:t>
            </a:r>
            <a:r>
              <a:rPr lang="en-US" sz="1800" i="1" dirty="0"/>
              <a:t>does not dominate sensitivity</a:t>
            </a:r>
            <a:r>
              <a:rPr lang="en-US" sz="1800" dirty="0"/>
              <a:t>! The stairway’s rungs are theory/experimental interplay.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9B978B-20EF-79D2-E615-2B15137DB32A}"/>
              </a:ext>
            </a:extLst>
          </p:cNvPr>
          <p:cNvSpPr txBox="1"/>
          <p:nvPr/>
        </p:nvSpPr>
        <p:spPr>
          <a:xfrm>
            <a:off x="2615665" y="1768643"/>
            <a:ext cx="1220527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precision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E9460D-C60F-6123-BB25-70F6AB0F9235}"/>
              </a:ext>
            </a:extLst>
          </p:cNvPr>
          <p:cNvSpPr txBox="1"/>
          <p:nvPr/>
        </p:nvSpPr>
        <p:spPr>
          <a:xfrm>
            <a:off x="5537156" y="2909047"/>
            <a:ext cx="1727076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measurement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8AB223-CFEB-6203-3EC5-6EE860DC3989}"/>
              </a:ext>
            </a:extLst>
          </p:cNvPr>
          <p:cNvSpPr txBox="1"/>
          <p:nvPr/>
        </p:nvSpPr>
        <p:spPr>
          <a:xfrm>
            <a:off x="8503777" y="3873426"/>
            <a:ext cx="1519968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observation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4979E9-C163-2706-8BC2-AA5304948135}"/>
              </a:ext>
            </a:extLst>
          </p:cNvPr>
          <p:cNvSpPr txBox="1"/>
          <p:nvPr/>
        </p:nvSpPr>
        <p:spPr>
          <a:xfrm>
            <a:off x="10535777" y="4924876"/>
            <a:ext cx="1656223" cy="7078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new physics</a:t>
            </a:r>
          </a:p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BSM – or SM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 boson measurements</a:t>
            </a:r>
          </a:p>
        </p:txBody>
      </p:sp>
      <p:pic>
        <p:nvPicPr>
          <p:cNvPr id="10" name="W mass fit" descr="m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61" y="1872486"/>
            <a:ext cx="3749039" cy="3639312"/>
          </a:xfrm>
          <a:prstGeom prst="rect">
            <a:avLst/>
          </a:prstGeom>
        </p:spPr>
      </p:pic>
      <p:pic>
        <p:nvPicPr>
          <p:cNvPr id="11" name="W to three-hadrons search" descr="w3h-1.png"/>
          <p:cNvPicPr>
            <a:picLocks noChangeAspect="1"/>
          </p:cNvPicPr>
          <p:nvPr/>
        </p:nvPicPr>
        <p:blipFill>
          <a:blip r:embed="rId4"/>
          <a:srcRect r="50737"/>
          <a:stretch>
            <a:fillRect/>
          </a:stretch>
        </p:blipFill>
        <p:spPr>
          <a:xfrm>
            <a:off x="4834136" y="1914434"/>
            <a:ext cx="3241084" cy="2960639"/>
          </a:xfrm>
          <a:prstGeom prst="rect">
            <a:avLst/>
          </a:prstGeo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BE962B84-008B-35F4-F8C2-4CEE4CD42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231" y="5615741"/>
            <a:ext cx="5143500" cy="712033"/>
          </a:xfrm>
        </p:spPr>
        <p:txBody>
          <a:bodyPr/>
          <a:lstStyle/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M</a:t>
            </a:r>
            <a:r>
              <a:rPr lang="en-US" sz="1600" baseline="-25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W</a:t>
            </a:r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= 80 360.2 ± 9.9 MeV (Run 2 legacy)</a:t>
            </a:r>
          </a:p>
          <a:p>
            <a:r>
              <a:rPr lang="en-US" sz="18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Systematic accuracy: muon scale &amp; PDFs</a:t>
            </a:r>
          </a:p>
          <a:p>
            <a:r>
              <a:rPr lang="en-US" sz="18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PDFs profiled to 4.4 MeV, 11 MeV unprofiled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A1F8A8D3-C18A-555C-8371-FA0F253FB37C}"/>
              </a:ext>
            </a:extLst>
          </p:cNvPr>
          <p:cNvSpPr txBox="1">
            <a:spLocks/>
          </p:cNvSpPr>
          <p:nvPr/>
        </p:nvSpPr>
        <p:spPr>
          <a:xfrm>
            <a:off x="6041115" y="4931691"/>
            <a:ext cx="5834353" cy="172683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Full Run 2 + Run 3 data set: 446 fb⁻¹</a:t>
            </a:r>
          </a:p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B(W→3h) &lt; 2.4 × 10⁻⁷  (95% CL)</a:t>
            </a:r>
          </a:p>
          <a:p>
            <a:pPr lvl="1"/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B(W± → 3</a:t>
            </a:r>
            <a:r>
              <a:rPr lang="el-GR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π</a:t>
            </a:r>
            <a:r>
              <a:rPr lang="el-GR" sz="14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) ∼ 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O(10</a:t>
            </a:r>
            <a:r>
              <a:rPr lang="en-US" sz="14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−7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–10</a:t>
            </a:r>
            <a:r>
              <a:rPr lang="en-US" sz="14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−5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) from PYTHIA</a:t>
            </a:r>
          </a:p>
          <a:p>
            <a:pPr lvl="1"/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No dedicated calculation</a:t>
            </a:r>
          </a:p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Accurate predictions for the exclusive decay would access a QCD probe at HL-LHC</a:t>
            </a:r>
            <a:endParaRPr lang="en-US" sz="1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46FE353D-79A5-48BF-A787-8982E5E4B65A}"/>
              </a:ext>
            </a:extLst>
          </p:cNvPr>
          <p:cNvSpPr txBox="1">
            <a:spLocks/>
          </p:cNvSpPr>
          <p:nvPr/>
        </p:nvSpPr>
        <p:spPr>
          <a:xfrm>
            <a:off x="6510360" y="1318799"/>
            <a:ext cx="4225791" cy="712033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Search for W→3h 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5"/>
              </a:rPr>
              <a:t>SMP-25-011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endParaRPr lang="en-US" sz="2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51C272D4-E917-92F6-7B4D-F004C0A9B577}"/>
              </a:ext>
            </a:extLst>
          </p:cNvPr>
          <p:cNvSpPr txBox="1">
            <a:spLocks/>
          </p:cNvSpPr>
          <p:nvPr/>
        </p:nvSpPr>
        <p:spPr>
          <a:xfrm>
            <a:off x="948541" y="1183137"/>
            <a:ext cx="3428999" cy="712033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W mass measurement</a:t>
            </a:r>
            <a:br>
              <a:rPr lang="en-US" sz="2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6"/>
              </a:rPr>
              <a:t>Nature 652, 321–327 (2026)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endParaRPr lang="en-US" sz="2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D7F6D2-B504-2F81-20F9-3187AA784CC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2314" y="1762615"/>
            <a:ext cx="4336019" cy="3125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860" y="275102"/>
            <a:ext cx="9944100" cy="598554"/>
          </a:xfrm>
        </p:spPr>
        <p:txBody>
          <a:bodyPr/>
          <a:lstStyle/>
          <a:p>
            <a:r>
              <a:rPr dirty="0"/>
              <a:t>Triple-differential </a:t>
            </a:r>
            <a:r>
              <a:rPr dirty="0" err="1"/>
              <a:t>Z+jets</a:t>
            </a:r>
            <a:r>
              <a:rPr dirty="0"/>
              <a:t> cross section</a:t>
            </a:r>
            <a:r>
              <a:rPr lang="en-US" dirty="0"/>
              <a:t> </a:t>
            </a:r>
            <a:r>
              <a:rPr lang="en-US" sz="1800" dirty="0"/>
              <a:t>[</a:t>
            </a:r>
            <a:r>
              <a:rPr lang="en-US" sz="1800" dirty="0">
                <a:hlinkClick r:id="rId3"/>
              </a:rPr>
              <a:t>SMP-24-010</a:t>
            </a:r>
            <a:r>
              <a:rPr lang="en-US" sz="1800" dirty="0"/>
              <a:t>]</a:t>
            </a:r>
            <a:endParaRPr sz="2800" dirty="0"/>
          </a:p>
        </p:txBody>
      </p:sp>
      <p:pic>
        <p:nvPicPr>
          <p:cNvPr id="9" name="Zjets triple-differential cross section" descr="zjets-009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1638" y="1312706"/>
            <a:ext cx="3987123" cy="45860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65255F-D098-8F20-E6EE-F10AD4A529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057" y="1558687"/>
            <a:ext cx="4177765" cy="34115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625CDE-6555-F492-D07A-E753F0B4683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1705" y="1739918"/>
            <a:ext cx="3605238" cy="3570030"/>
          </a:xfrm>
          <a:prstGeom prst="rect">
            <a:avLst/>
          </a:prstGeom>
        </p:spPr>
      </p:pic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A0C708A5-2BC9-39D8-ADFF-8ACB5E41F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42" y="5922289"/>
            <a:ext cx="5143500" cy="781158"/>
          </a:xfrm>
        </p:spPr>
        <p:txBody>
          <a:bodyPr/>
          <a:lstStyle/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Unfolded in pₜ(Z), </a:t>
            </a:r>
            <a:r>
              <a:rPr lang="en-US" sz="18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y</a:t>
            </a:r>
            <a:r>
              <a:rPr lang="en-US" sz="1800" baseline="-25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b</a:t>
            </a:r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, and y*</a:t>
            </a:r>
          </a:p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Constrains parton density distributions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6BE8B90-2CA6-5F97-AE5B-433C7589381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8271" y="5054930"/>
            <a:ext cx="1405082" cy="4903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022CB6-1B02-95F8-F7A9-D1DD0BFAD88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2528" y="5010471"/>
            <a:ext cx="1412248" cy="490364"/>
          </a:xfrm>
          <a:prstGeom prst="rect">
            <a:avLst/>
          </a:prstGeom>
        </p:spPr>
      </p:pic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B16BF881-DBB7-E736-A127-A9B5D0198B7E}"/>
              </a:ext>
            </a:extLst>
          </p:cNvPr>
          <p:cNvSpPr txBox="1">
            <a:spLocks/>
          </p:cNvSpPr>
          <p:nvPr/>
        </p:nvSpPr>
        <p:spPr>
          <a:xfrm>
            <a:off x="8672708" y="5456216"/>
            <a:ext cx="3448050" cy="9321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Bulk uncertainty: 1.5%</a:t>
            </a:r>
          </a:p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Run 2 </a:t>
            </a:r>
            <a:r>
              <a:rPr lang="en-US" sz="18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lumi</a:t>
            </a:r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uncertainty 0.73%</a:t>
            </a:r>
            <a:b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9"/>
              </a:rPr>
              <a:t>LUM-20-001</a:t>
            </a: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</a:p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Precise </a:t>
            </a:r>
            <a:r>
              <a:rPr lang="en-US" sz="18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qq</a:t>
            </a:r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luminosities</a:t>
            </a:r>
          </a:p>
          <a:p>
            <a:pPr marL="0" indent="0">
              <a:buNone/>
            </a:pPr>
            <a:endParaRPr lang="en-US" sz="18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F14B1F46-C708-E3FC-3CB8-64CDE8A226BB}"/>
              </a:ext>
            </a:extLst>
          </p:cNvPr>
          <p:cNvSpPr txBox="1">
            <a:spLocks/>
          </p:cNvSpPr>
          <p:nvPr/>
        </p:nvSpPr>
        <p:spPr>
          <a:xfrm>
            <a:off x="4405508" y="5922288"/>
            <a:ext cx="5143500" cy="781159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Complementary to jet cross sections</a:t>
            </a:r>
          </a:p>
          <a:p>
            <a:r>
              <a:rPr lang="en-US" sz="18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See tomorrow’s talk by Cedric Verstege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CC6C9-1F81-45EE-9870-7066F702E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mediated lepton scattering </a:t>
            </a:r>
            <a:r>
              <a:rPr lang="en-US" sz="1800" dirty="0"/>
              <a:t>[</a:t>
            </a:r>
            <a:r>
              <a:rPr lang="en-US" sz="1800" dirty="0">
                <a:hlinkClick r:id="rId3"/>
              </a:rPr>
              <a:t>SMP-26-008</a:t>
            </a:r>
            <a:r>
              <a:rPr lang="en-US" sz="18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8CA24-49DB-1604-62B2-22CA7C65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D8ACDE-BD4F-463D-35A3-BE56DD43C6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0000" y="1014730"/>
            <a:ext cx="4914900" cy="4737100"/>
          </a:xfrm>
          <a:prstGeom prst="rect">
            <a:avLst/>
          </a:prstGeom>
        </p:spPr>
      </p:pic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FF3DD314-21DB-DC4C-C103-64EEC70C2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12" y="1348740"/>
            <a:ext cx="7096270" cy="5509260"/>
          </a:xfrm>
        </p:spPr>
        <p:txBody>
          <a:bodyPr/>
          <a:lstStyle/>
          <a:p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Probe QED partonic structure: </a:t>
            </a:r>
            <a:r>
              <a:rPr lang="el-GR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γ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-induced ℓ</a:t>
            </a:r>
            <a:r>
              <a:rPr lang="en-US" sz="20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ℓ</a:t>
            </a:r>
            <a:r>
              <a:rPr lang="en-US" sz="20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scattering </a:t>
            </a:r>
          </a:p>
          <a:p>
            <a:pPr lvl="1"/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446 fb⁻¹ at √s = 13 and 13.6 TeV</a:t>
            </a:r>
          </a:p>
          <a:p>
            <a:pPr lvl="1"/>
            <a:endParaRPr lang="en-US" sz="16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4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6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endParaRPr lang="en-US" sz="16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Signal: Same-sign e</a:t>
            </a:r>
            <a:r>
              <a:rPr lang="en-US" sz="20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20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and </a:t>
            </a:r>
            <a:r>
              <a:rPr lang="el-GR" sz="2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2000" baseline="30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2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20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pairs scatter in </a:t>
            </a:r>
            <a:r>
              <a:rPr lang="en-US" sz="2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ɣ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exchange</a:t>
            </a:r>
          </a:p>
          <a:p>
            <a:r>
              <a:rPr lang="en-US" sz="2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Elastic+single-dissociative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: quiet multilepton vertex </a:t>
            </a:r>
          </a:p>
          <a:p>
            <a:pPr lvl="1"/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≤4 tracks and small pₜ balance, simulated with </a:t>
            </a:r>
            <a:r>
              <a:rPr lang="en-US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SFGen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</a:t>
            </a: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5"/>
              </a:rPr>
              <a:t>PRD (104) 073002</a:t>
            </a: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 </a:t>
            </a:r>
          </a:p>
          <a:p>
            <a:pPr lvl="1"/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Categories e</a:t>
            </a:r>
            <a:r>
              <a:rPr lang="en-US" sz="16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16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,</a:t>
            </a:r>
            <a:r>
              <a:rPr lang="el-GR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</a:t>
            </a:r>
            <a:r>
              <a:rPr lang="el-GR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1600" baseline="30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16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n-US" sz="16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,</a:t>
            </a:r>
            <a:r>
              <a:rPr lang="el-GR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</a:t>
            </a:r>
            <a:r>
              <a:rPr lang="el-GR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1600" baseline="30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16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, </a:t>
            </a:r>
            <a:r>
              <a:rPr lang="el-GR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1600" baseline="30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1600" baseline="30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n-US" sz="16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∓</a:t>
            </a:r>
            <a:endParaRPr lang="en-US" sz="16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lvl="1"/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Systematics: </a:t>
            </a:r>
            <a:r>
              <a:rPr lang="en-US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Nonprompt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/PU, survival probability at low </a:t>
            </a:r>
            <a:r>
              <a:rPr lang="en-US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N</a:t>
            </a:r>
            <a:r>
              <a:rPr lang="en-US" sz="1600" baseline="-25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track</a:t>
            </a:r>
            <a:b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6"/>
              </a:rPr>
              <a:t>Eur.Phys.J.C 80 (2020) 10</a:t>
            </a: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endParaRPr lang="en-US" sz="20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D39A64-576F-88F4-47ED-6661B1893D7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5517" y="1900915"/>
            <a:ext cx="3226484" cy="3056170"/>
          </a:xfrm>
          <a:prstGeom prst="rect">
            <a:avLst/>
          </a:prstGeom>
        </p:spPr>
      </p:pic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30A3CA31-6F55-006E-EBC7-1ECFE438C0DD}"/>
              </a:ext>
            </a:extLst>
          </p:cNvPr>
          <p:cNvSpPr txBox="1">
            <a:spLocks/>
          </p:cNvSpPr>
          <p:nvPr/>
        </p:nvSpPr>
        <p:spPr>
          <a:xfrm>
            <a:off x="7183547" y="5646358"/>
            <a:ext cx="5004332" cy="977118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First observation of scattering between </a:t>
            </a:r>
            <a:b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leptons radiated from the incoming protons </a:t>
            </a:r>
          </a:p>
          <a:p>
            <a:pPr lvl="1"/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5.4 </a:t>
            </a:r>
            <a:r>
              <a:rPr lang="el-GR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σ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(</a:t>
            </a:r>
            <a:r>
              <a:rPr lang="el-GR" sz="14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1400" baseline="30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l-GR" sz="14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l-GR" sz="14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±</a:t>
            </a:r>
            <a:r>
              <a:rPr lang="en-US" sz="14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at</a:t>
            </a:r>
            <a:r>
              <a:rPr lang="en-US" sz="14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4.0 </a:t>
            </a:r>
            <a:r>
              <a:rPr lang="el-GR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σ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)</a:t>
            </a:r>
          </a:p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Protons are not tagged</a:t>
            </a:r>
          </a:p>
          <a:p>
            <a:endParaRPr lang="en-US" sz="18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1530850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60693-3DBB-8DCE-C692-0EA12583E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2297D1C-0A42-7E82-CED8-B9C86DB3499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FCFB"/>
              </a:clrFrom>
              <a:clrTo>
                <a:srgbClr val="FCFC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8001" y="1720537"/>
            <a:ext cx="3007894" cy="191585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8D07A61-FEB3-6DEB-AB2F-C6A01402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860" y="275102"/>
            <a:ext cx="9518182" cy="598554"/>
          </a:xfrm>
        </p:spPr>
        <p:txBody>
          <a:bodyPr/>
          <a:lstStyle/>
          <a:p>
            <a:r>
              <a:rPr lang="en-US" dirty="0"/>
              <a:t>Diffraction at hard scales </a:t>
            </a:r>
            <a:r>
              <a:rPr lang="en-US" sz="2400" dirty="0"/>
              <a:t>[</a:t>
            </a:r>
            <a:r>
              <a:rPr lang="en-US" sz="2400" dirty="0">
                <a:hlinkClick r:id="rId4"/>
              </a:rPr>
              <a:t>SMP-26-015</a:t>
            </a:r>
            <a:r>
              <a:rPr lang="en-US" sz="2400" dirty="0"/>
              <a:t>]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D29601-742B-EF0A-60D7-6806189F4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15" y="1351275"/>
            <a:ext cx="4897183" cy="4838014"/>
          </a:xfrm>
        </p:spPr>
        <p:txBody>
          <a:bodyPr/>
          <a:lstStyle/>
          <a:p>
            <a:r>
              <a:rPr lang="en-US" sz="2000" dirty="0"/>
              <a:t>New CMS analysis: tagged p + jets/W/Z</a:t>
            </a:r>
          </a:p>
          <a:p>
            <a:r>
              <a:rPr lang="en-US" sz="2000" dirty="0"/>
              <a:t>CMS Precision Proton Spectrometer</a:t>
            </a:r>
          </a:p>
          <a:p>
            <a:pPr lvl="1"/>
            <a:r>
              <a:rPr lang="en-US" sz="1600" dirty="0"/>
              <a:t>+/- 220m from the central detector</a:t>
            </a:r>
          </a:p>
          <a:p>
            <a:pPr lvl="1"/>
            <a:r>
              <a:rPr lang="en-US" sz="1600" dirty="0"/>
              <a:t>PPS acceptance 3% &lt; </a:t>
            </a:r>
            <a:r>
              <a:rPr lang="el-GR" sz="1600" dirty="0"/>
              <a:t>ξ &lt; 13</a:t>
            </a:r>
            <a:r>
              <a:rPr lang="en-US" sz="1600" dirty="0"/>
              <a:t>%</a:t>
            </a:r>
          </a:p>
          <a:p>
            <a:pPr lvl="1"/>
            <a:r>
              <a:rPr lang="el-GR" sz="1600" dirty="0"/>
              <a:t>ξ ≡ 1 − </a:t>
            </a:r>
            <a:r>
              <a:rPr lang="en-US" sz="1600" dirty="0"/>
              <a:t>p′/p — proton momentum loss</a:t>
            </a:r>
          </a:p>
          <a:p>
            <a:r>
              <a:rPr lang="en-US" sz="2000" dirty="0"/>
              <a:t>Exploit low-PU run &lt;</a:t>
            </a:r>
            <a:r>
              <a:rPr lang="en-US" sz="2000" dirty="0" err="1"/>
              <a:t>μ</a:t>
            </a:r>
            <a:r>
              <a:rPr lang="en-US" sz="2000" dirty="0"/>
              <a:t>&gt; = 5, L = 2 fb</a:t>
            </a:r>
            <a:r>
              <a:rPr lang="en-US" sz="2000" baseline="30000" dirty="0"/>
              <a:t>-1</a:t>
            </a:r>
          </a:p>
          <a:p>
            <a:pPr lvl="1"/>
            <a:r>
              <a:rPr lang="en-US" sz="1600" dirty="0"/>
              <a:t>20% tagging efficiency, purity 1-2%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2D3662-42B8-A6FE-0BEC-43548249F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9FBEFB21-6AC5-3EA9-2243-E6D70F9FCE1E}"/>
              </a:ext>
            </a:extLst>
          </p:cNvPr>
          <p:cNvSpPr txBox="1">
            <a:spLocks/>
          </p:cNvSpPr>
          <p:nvPr/>
        </p:nvSpPr>
        <p:spPr>
          <a:xfrm>
            <a:off x="6963403" y="4246500"/>
            <a:ext cx="4176712" cy="2695721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A4B806-A47D-A417-FCFD-1110A821E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046" y="4087985"/>
            <a:ext cx="2457061" cy="24258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9BDCEE-296B-1240-95D5-2D7EF74162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6453" y="3947282"/>
            <a:ext cx="2787609" cy="264787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3BA2495-5540-FCFF-06D4-358077364D14}"/>
              </a:ext>
            </a:extLst>
          </p:cNvPr>
          <p:cNvGrpSpPr/>
          <p:nvPr/>
        </p:nvGrpSpPr>
        <p:grpSpPr>
          <a:xfrm>
            <a:off x="9019968" y="3750330"/>
            <a:ext cx="2601241" cy="1357042"/>
            <a:chOff x="555297" y="5510693"/>
            <a:chExt cx="2236906" cy="112935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8960568-6120-16A6-030D-33769E08D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83349"/>
            <a:stretch>
              <a:fillRect/>
            </a:stretch>
          </p:blipFill>
          <p:spPr>
            <a:xfrm>
              <a:off x="555297" y="5510693"/>
              <a:ext cx="1030227" cy="112935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6C9BC59-A8FC-ACEC-5BAB-1851AC0FB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0237"/>
            <a:stretch>
              <a:fillRect/>
            </a:stretch>
          </p:blipFill>
          <p:spPr>
            <a:xfrm>
              <a:off x="1569433" y="5510693"/>
              <a:ext cx="1222770" cy="1129355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DEE302E-B252-EF20-685C-C5C57D964E7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38742"/>
          <a:stretch>
            <a:fillRect/>
          </a:stretch>
        </p:blipFill>
        <p:spPr>
          <a:xfrm>
            <a:off x="4536824" y="871410"/>
            <a:ext cx="7772400" cy="24258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6EAD71-12F2-97E8-5F74-13370D0AFC5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8498" t="62671" r="12319" b="12901"/>
          <a:stretch>
            <a:fillRect/>
          </a:stretch>
        </p:blipFill>
        <p:spPr>
          <a:xfrm>
            <a:off x="9775658" y="1212896"/>
            <a:ext cx="1816768" cy="8351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EF8719-9E6F-AC94-07E6-8D678236066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8498" t="62671" r="12319" b="12901"/>
          <a:stretch>
            <a:fillRect/>
          </a:stretch>
        </p:blipFill>
        <p:spPr>
          <a:xfrm>
            <a:off x="5289639" y="1212896"/>
            <a:ext cx="1816768" cy="8351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218CA6-C277-42FF-E400-6A6319AF8C0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223" y="3924329"/>
            <a:ext cx="3519259" cy="26394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15F4CBA-5F47-8676-F55B-3BAD60FD7908}"/>
              </a:ext>
            </a:extLst>
          </p:cNvPr>
          <p:cNvSpPr txBox="1"/>
          <p:nvPr/>
        </p:nvSpPr>
        <p:spPr>
          <a:xfrm>
            <a:off x="9051759" y="5998411"/>
            <a:ext cx="27876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i="1" dirty="0">
                <a:latin typeface="Palatino Linotype" panose="02040502050505030304" pitchFamily="18" charset="0"/>
              </a:rPr>
              <a:t>Talk by Elisabetta Manca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CD114466-E1EF-E713-800F-4EEA84678930}"/>
              </a:ext>
            </a:extLst>
          </p:cNvPr>
          <p:cNvSpPr txBox="1">
            <a:spLocks/>
          </p:cNvSpPr>
          <p:nvPr/>
        </p:nvSpPr>
        <p:spPr>
          <a:xfrm>
            <a:off x="8736146" y="5108722"/>
            <a:ext cx="3530874" cy="97127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Rapidity gap &amp; tagged proton establish coherent color-singlet QCD at high scales</a:t>
            </a:r>
          </a:p>
        </p:txBody>
      </p:sp>
    </p:spTree>
    <p:extLst>
      <p:ext uri="{BB962C8B-B14F-4D97-AF65-F5344CB8AC3E}">
        <p14:creationId xmlns:p14="http://schemas.microsoft.com/office/powerpoint/2010/main" val="859446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D8C1C-7D95-DF69-236F-74CE9CC5D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C7C6E-2648-C48A-A4B6-C1AD2AFE2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860" y="275102"/>
            <a:ext cx="9521190" cy="598554"/>
          </a:xfrm>
        </p:spPr>
        <p:txBody>
          <a:bodyPr/>
          <a:lstStyle/>
          <a:p>
            <a:r>
              <a:rPr lang="en-US" dirty="0"/>
              <a:t>Gluon spin correlations within jets </a:t>
            </a:r>
            <a:r>
              <a:rPr lang="en-US" sz="2400" dirty="0"/>
              <a:t>[</a:t>
            </a:r>
            <a:r>
              <a:rPr lang="en-US" sz="2400" dirty="0">
                <a:hlinkClick r:id="rId3"/>
              </a:rPr>
              <a:t>SMP-25-006</a:t>
            </a:r>
            <a:r>
              <a:rPr lang="en-US" sz="2400" dirty="0"/>
              <a:t>]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1CB80-AC91-6147-4D15-E3A4E1E7D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7" name="qqbar-enriched Δφ distribution" descr="fig002-b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08090" y="1176398"/>
            <a:ext cx="3427121" cy="27961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EE95F4-0EE6-0290-F071-ADD63677C2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5074" y="3820540"/>
            <a:ext cx="3813155" cy="303746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3CD5265-40A3-9E15-E512-F2D8B0A6A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14" y="1351275"/>
            <a:ext cx="8083253" cy="4838014"/>
          </a:xfrm>
        </p:spPr>
        <p:txBody>
          <a:bodyPr/>
          <a:lstStyle/>
          <a:p>
            <a:r>
              <a:rPr lang="en-US" sz="2000" dirty="0"/>
              <a:t>Select p</a:t>
            </a:r>
            <a:r>
              <a:rPr lang="en-US" sz="2000" baseline="-25000" dirty="0"/>
              <a:t>t</a:t>
            </a:r>
            <a:r>
              <a:rPr lang="en-US" sz="2000" dirty="0"/>
              <a:t> &gt; 700 GeV AK8 jets, CA </a:t>
            </a:r>
            <a:r>
              <a:rPr lang="en-US" sz="2000" dirty="0" err="1"/>
              <a:t>declustering</a:t>
            </a:r>
            <a:r>
              <a:rPr lang="en-US" sz="2000" dirty="0"/>
              <a:t> </a:t>
            </a:r>
          </a:p>
          <a:p>
            <a:pPr lvl="1"/>
            <a:r>
              <a:rPr lang="en-US" sz="1600" dirty="0"/>
              <a:t>Observable: </a:t>
            </a:r>
            <a:r>
              <a:rPr lang="el-GR" sz="1600" dirty="0" err="1"/>
              <a:t>Δφ</a:t>
            </a:r>
            <a:r>
              <a:rPr lang="en-US" sz="1600" dirty="0"/>
              <a:t> between successive splitting planes</a:t>
            </a:r>
            <a:endParaRPr lang="en-US" dirty="0"/>
          </a:p>
          <a:p>
            <a:pPr lvl="1"/>
            <a:r>
              <a:rPr lang="en-US" sz="1600" dirty="0"/>
              <a:t>Run 3 (2022): 34.7 fb⁻¹ at √s = 13.6 TeV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000" dirty="0"/>
          </a:p>
          <a:p>
            <a:endParaRPr lang="en-US" sz="2000" dirty="0"/>
          </a:p>
          <a:p>
            <a:pPr lvl="1"/>
            <a:r>
              <a:rPr lang="en-US" sz="1600" dirty="0"/>
              <a:t>ML isolates </a:t>
            </a:r>
            <a:r>
              <a:rPr lang="en-US" sz="1600" dirty="0" err="1"/>
              <a:t>g→qq</a:t>
            </a:r>
            <a:r>
              <a:rPr lang="en-US" sz="1600" dirty="0"/>
              <a:t>̄ </a:t>
            </a:r>
            <a:r>
              <a:rPr lang="en-US" sz="1600" dirty="0" err="1"/>
              <a:t>splittings</a:t>
            </a:r>
            <a:r>
              <a:rPr lang="en-US" sz="1600" dirty="0"/>
              <a:t>, where the modulation is largest</a:t>
            </a:r>
          </a:p>
          <a:p>
            <a:pPr lvl="1"/>
            <a:r>
              <a:rPr lang="en-US" sz="1600" dirty="0"/>
              <a:t>“No correlations” is disfavored by 6.8</a:t>
            </a:r>
            <a:r>
              <a:rPr lang="el-GR" sz="1600" dirty="0"/>
              <a:t>σ</a:t>
            </a:r>
            <a:r>
              <a:rPr lang="en-US" sz="1600" dirty="0"/>
              <a:t>; </a:t>
            </a:r>
          </a:p>
          <a:p>
            <a:pPr lvl="1"/>
            <a:r>
              <a:rPr lang="en-US" sz="1600" dirty="0"/>
              <a:t>Pythia within unc. (Collins–Knowles: adds modulation to the opening angle)</a:t>
            </a:r>
          </a:p>
          <a:p>
            <a:pPr lvl="1"/>
            <a:r>
              <a:rPr lang="en-US" sz="1600" dirty="0"/>
              <a:t>Herwig (=spin density matrix) predicts stronger effect</a:t>
            </a:r>
          </a:p>
          <a:p>
            <a:r>
              <a:rPr lang="en-US" sz="2000" dirty="0"/>
              <a:t>One step towards precision of boosted hadronic Higgs decays</a:t>
            </a:r>
            <a:endParaRPr lang="el-GR" sz="2000" dirty="0"/>
          </a:p>
          <a:p>
            <a:endParaRPr lang="el-GR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F18F7E-E72A-9B6C-7936-E444733B8CC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522" y="2537742"/>
            <a:ext cx="6271260" cy="243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68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EDCA71F1-CFEC-099C-AF08-EAF5F118F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15" y="1351275"/>
            <a:ext cx="6128286" cy="4838014"/>
          </a:xfrm>
        </p:spPr>
        <p:txBody>
          <a:bodyPr/>
          <a:lstStyle/>
          <a:p>
            <a:r>
              <a:rPr lang="en-US" sz="2000" dirty="0"/>
              <a:t>Quark mass suppresses collinear gluon radiation within </a:t>
            </a:r>
            <a:r>
              <a:rPr lang="el-GR" sz="2000" dirty="0"/>
              <a:t>θ ≲ </a:t>
            </a:r>
            <a:r>
              <a:rPr lang="en-US" sz="2000" dirty="0"/>
              <a:t>m</a:t>
            </a:r>
            <a:r>
              <a:rPr lang="en-US" sz="2000" baseline="-25000" dirty="0"/>
              <a:t>b</a:t>
            </a:r>
            <a:r>
              <a:rPr lang="en-US" sz="2000" dirty="0"/>
              <a:t>/E</a:t>
            </a:r>
            <a:r>
              <a:rPr lang="en-US" sz="2000" baseline="-25000" dirty="0"/>
              <a:t>b</a:t>
            </a:r>
            <a:r>
              <a:rPr lang="en-US" sz="2000" dirty="0"/>
              <a:t>= </a:t>
            </a:r>
            <a:r>
              <a:rPr lang="el-GR" sz="2000" dirty="0"/>
              <a:t>θ</a:t>
            </a:r>
            <a:r>
              <a:rPr lang="en-US" sz="2000" baseline="-25000" dirty="0"/>
              <a:t>d </a:t>
            </a:r>
            <a:r>
              <a:rPr lang="en-US" sz="2000" dirty="0"/>
              <a:t>— the dead cone</a:t>
            </a:r>
          </a:p>
          <a:p>
            <a:pPr lvl="1"/>
            <a:r>
              <a:rPr lang="en-US" sz="1600" dirty="0"/>
              <a:t>Harder fragmentation, fewer </a:t>
            </a:r>
            <a:r>
              <a:rPr lang="en-US" sz="1600" dirty="0" err="1"/>
              <a:t>intrajet</a:t>
            </a:r>
            <a:r>
              <a:rPr lang="en-US" sz="1600" dirty="0"/>
              <a:t> constituents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Top quark pairs in e</a:t>
            </a:r>
            <a:r>
              <a:rPr lang="el-GR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decay channel</a:t>
            </a:r>
            <a:endParaRPr lang="en-US" sz="2000" dirty="0"/>
          </a:p>
          <a:p>
            <a:r>
              <a:rPr lang="en-US" sz="2000" dirty="0"/>
              <a:t>Backwards traversing angular-ordered CA clustering history </a:t>
            </a:r>
          </a:p>
          <a:p>
            <a:pPr lvl="1"/>
            <a:r>
              <a:rPr lang="en-US" sz="1600" dirty="0"/>
              <a:t>measures the angular emission density of b jets</a:t>
            </a:r>
          </a:p>
          <a:p>
            <a:r>
              <a:rPr lang="en-US" sz="2000" dirty="0"/>
              <a:t>A massless parton shower is disfavored by 4.3</a:t>
            </a:r>
            <a:r>
              <a:rPr lang="el-GR" sz="2000" dirty="0"/>
              <a:t>σ </a:t>
            </a:r>
            <a:r>
              <a:rPr lang="en-US" sz="2000" dirty="0"/>
              <a:t>in the most sensitive pₜ range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45DB2B-7482-97EE-F7FB-E4534BB0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860" y="275102"/>
            <a:ext cx="9567097" cy="598554"/>
          </a:xfrm>
        </p:spPr>
        <p:txBody>
          <a:bodyPr/>
          <a:lstStyle/>
          <a:p>
            <a:r>
              <a:rPr lang="en-US" dirty="0"/>
              <a:t>Dead cone effect in b jets from tops </a:t>
            </a:r>
            <a:r>
              <a:rPr lang="en-US" sz="2400" dirty="0"/>
              <a:t>[</a:t>
            </a:r>
            <a:r>
              <a:rPr lang="en-US" sz="2400" dirty="0">
                <a:hlinkClick r:id="rId3"/>
              </a:rPr>
              <a:t>SMP-25-008</a:t>
            </a:r>
            <a:r>
              <a:rPr lang="en-US" sz="2400" dirty="0"/>
              <a:t>]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44695E-3A88-7FD2-6680-CDDAD17F3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" name="b-jet dead-cone emission density" descr="b-dead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720" y="1280160"/>
            <a:ext cx="5102352" cy="49560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ACE73A-BCE0-BB1C-F192-9F2B68BA859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619"/>
          <a:stretch>
            <a:fillRect/>
          </a:stretch>
        </p:blipFill>
        <p:spPr>
          <a:xfrm>
            <a:off x="682612" y="2417445"/>
            <a:ext cx="5079492" cy="1428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68523C-EAA0-29F9-5492-660A11F13EC2}"/>
              </a:ext>
            </a:extLst>
          </p:cNvPr>
          <p:cNvSpPr txBox="1"/>
          <p:nvPr/>
        </p:nvSpPr>
        <p:spPr>
          <a:xfrm>
            <a:off x="9437154" y="2383155"/>
            <a:ext cx="2072234" cy="83099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Massless emission</a:t>
            </a:r>
            <a:b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probabilities are higher</a:t>
            </a:r>
            <a:b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and </a:t>
            </a:r>
            <a:r>
              <a:rPr lang="en-US" sz="1600" i="1" dirty="0" err="1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disfavoured</a:t>
            </a:r>
            <a:endParaRPr lang="en-US" sz="1600" i="1" dirty="0">
              <a:solidFill>
                <a:schemeClr val="accent6"/>
              </a:solidFill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6E62034-C28D-D9BF-3866-57AB8A268B22}"/>
              </a:ext>
            </a:extLst>
          </p:cNvPr>
          <p:cNvCxnSpPr/>
          <p:nvPr/>
        </p:nvCxnSpPr>
        <p:spPr>
          <a:xfrm flipH="1">
            <a:off x="9073896" y="2714625"/>
            <a:ext cx="252984" cy="234315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F0A5C6C-4048-3F63-C62C-73F6304E7570}"/>
              </a:ext>
            </a:extLst>
          </p:cNvPr>
          <p:cNvCxnSpPr/>
          <p:nvPr/>
        </p:nvCxnSpPr>
        <p:spPr>
          <a:xfrm>
            <a:off x="8952316" y="6654736"/>
            <a:ext cx="254832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83D11F4-A836-D897-B5DE-FEA24C867E76}"/>
              </a:ext>
            </a:extLst>
          </p:cNvPr>
          <p:cNvSpPr txBox="1"/>
          <p:nvPr/>
        </p:nvSpPr>
        <p:spPr>
          <a:xfrm>
            <a:off x="9816850" y="6266930"/>
            <a:ext cx="1683794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More collinear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AB91CD-4604-3F6B-6E80-439BBC49E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5366" y="1408003"/>
            <a:ext cx="618296" cy="20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66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6C95-7CCC-8462-7EC7-5D0FB4480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8FDA6105-934A-31F2-78AD-23BE8D188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14" y="1351275"/>
            <a:ext cx="6425465" cy="4838014"/>
          </a:xfrm>
        </p:spPr>
        <p:txBody>
          <a:bodyPr/>
          <a:lstStyle/>
          <a:p>
            <a:r>
              <a:rPr lang="en-US" sz="2000" i="1" dirty="0"/>
              <a:t>Does the medium induce radiation that fills the dead cone of a heavy (charm) quark?</a:t>
            </a:r>
          </a:p>
          <a:p>
            <a:pPr lvl="1"/>
            <a:r>
              <a:rPr lang="en-US" sz="1600" dirty="0"/>
              <a:t>QGP medium can not resolve angular structure below a decoherence angle</a:t>
            </a:r>
          </a:p>
          <a:p>
            <a:endParaRPr lang="en-US" sz="1800" baseline="-250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000" dirty="0"/>
          </a:p>
          <a:p>
            <a:r>
              <a:rPr lang="en-US" sz="2000" dirty="0" err="1"/>
              <a:t>PbPb</a:t>
            </a:r>
            <a:r>
              <a:rPr lang="en-US" sz="2000" dirty="0"/>
              <a:t> data: 1.7 nb⁻¹ at √sₙₙ = 5.02 TeV (2018)</a:t>
            </a:r>
            <a:endParaRPr lang="en-US" sz="2400" dirty="0"/>
          </a:p>
          <a:p>
            <a:r>
              <a:rPr lang="en-US" sz="2000" dirty="0"/>
              <a:t>Charm quarks are identified via D⁰ tags</a:t>
            </a:r>
          </a:p>
          <a:p>
            <a:r>
              <a:rPr lang="en-US" sz="2000" dirty="0"/>
              <a:t>The small-angle suppression persists: the </a:t>
            </a:r>
            <a:r>
              <a:rPr lang="en-US" sz="2000" dirty="0" err="1"/>
              <a:t>PbPb</a:t>
            </a:r>
            <a:r>
              <a:rPr lang="en-US" sz="2000" dirty="0"/>
              <a:t>/pp double ratio is consistent with unity</a:t>
            </a:r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176133-F3F3-38E8-93FC-34F8B14F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860" y="275102"/>
            <a:ext cx="9716999" cy="598554"/>
          </a:xfrm>
        </p:spPr>
        <p:txBody>
          <a:bodyPr/>
          <a:lstStyle/>
          <a:p>
            <a:r>
              <a:rPr lang="en-US" dirty="0"/>
              <a:t>Dead cone of charm quarks in </a:t>
            </a:r>
            <a:r>
              <a:rPr lang="en-US" dirty="0" err="1"/>
              <a:t>PbPb</a:t>
            </a:r>
            <a:r>
              <a:rPr lang="en-US" dirty="0"/>
              <a:t> </a:t>
            </a:r>
            <a:r>
              <a:rPr lang="en-US" sz="2400" dirty="0"/>
              <a:t>[</a:t>
            </a:r>
            <a:r>
              <a:rPr lang="en-US" sz="2400" dirty="0">
                <a:hlinkClick r:id="rId3"/>
              </a:rPr>
              <a:t>HIN-25-013</a:t>
            </a:r>
            <a:r>
              <a:rPr lang="en-US" sz="2400" dirty="0"/>
              <a:t>]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60C33-5ABF-9ABE-5D5A-BB9E5E35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Charm dead cone in PbPb" descr="charm-pbp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214" y="1234440"/>
            <a:ext cx="4041648" cy="48463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D4097A-6C05-151D-478F-059E338BA16D}"/>
              </a:ext>
            </a:extLst>
          </p:cNvPr>
          <p:cNvSpPr txBox="1"/>
          <p:nvPr/>
        </p:nvSpPr>
        <p:spPr>
          <a:xfrm>
            <a:off x="11031760" y="2400155"/>
            <a:ext cx="1265090" cy="83099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Dead-cone</a:t>
            </a:r>
            <a:b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of D</a:t>
            </a:r>
            <a:r>
              <a:rPr lang="en-US" sz="1600" i="1" baseline="30000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0</a:t>
            </a:r>
            <a: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-tagged</a:t>
            </a:r>
            <a:b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radiation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357A60-39B3-7D85-75C3-2B82F09A8968}"/>
              </a:ext>
            </a:extLst>
          </p:cNvPr>
          <p:cNvSpPr txBox="1"/>
          <p:nvPr/>
        </p:nvSpPr>
        <p:spPr>
          <a:xfrm>
            <a:off x="11165872" y="5041431"/>
            <a:ext cx="904415" cy="58477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Same as </a:t>
            </a:r>
            <a:b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600" i="1" dirty="0">
                <a:solidFill>
                  <a:schemeClr val="accent6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in pp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D8F8B91-C8C0-6375-7E59-E6E05C61B55C}"/>
              </a:ext>
            </a:extLst>
          </p:cNvPr>
          <p:cNvCxnSpPr>
            <a:cxnSpLocks/>
          </p:cNvCxnSpPr>
          <p:nvPr/>
        </p:nvCxnSpPr>
        <p:spPr>
          <a:xfrm flipH="1">
            <a:off x="11039380" y="5461816"/>
            <a:ext cx="126492" cy="95117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FAECD63-2FFD-E422-9B25-3F5EB126CECF}"/>
              </a:ext>
            </a:extLst>
          </p:cNvPr>
          <p:cNvCxnSpPr>
            <a:cxnSpLocks/>
          </p:cNvCxnSpPr>
          <p:nvPr/>
        </p:nvCxnSpPr>
        <p:spPr>
          <a:xfrm flipH="1" flipV="1">
            <a:off x="11039380" y="4940406"/>
            <a:ext cx="126492" cy="136782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FD333C4-6CFD-D616-4893-8251C861CB17}"/>
              </a:ext>
            </a:extLst>
          </p:cNvPr>
          <p:cNvCxnSpPr>
            <a:cxnSpLocks/>
          </p:cNvCxnSpPr>
          <p:nvPr/>
        </p:nvCxnSpPr>
        <p:spPr>
          <a:xfrm>
            <a:off x="11039380" y="2629737"/>
            <a:ext cx="0" cy="371832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DC248EF5-8F21-FE50-0070-99148BCFD1C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FCFB"/>
              </a:clrFrom>
              <a:clrTo>
                <a:srgbClr val="FCFCFB">
                  <a:alpha val="0"/>
                </a:srgbClr>
              </a:clrTo>
            </a:clrChange>
          </a:blip>
          <a:srcRect l="7739" r="9112"/>
          <a:stretch>
            <a:fillRect/>
          </a:stretch>
        </p:blipFill>
        <p:spPr>
          <a:xfrm>
            <a:off x="181990" y="3067099"/>
            <a:ext cx="5258868" cy="19812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E9376CB-DAD6-2229-EABE-A3FE3A3A9401}"/>
              </a:ext>
            </a:extLst>
          </p:cNvPr>
          <p:cNvSpPr txBox="1"/>
          <p:nvPr/>
        </p:nvSpPr>
        <p:spPr>
          <a:xfrm>
            <a:off x="58093" y="3501425"/>
            <a:ext cx="902811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charm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818D253-5F43-FB8D-6DEA-50DED1EEE877}"/>
              </a:ext>
            </a:extLst>
          </p:cNvPr>
          <p:cNvCxnSpPr>
            <a:cxnSpLocks/>
          </p:cNvCxnSpPr>
          <p:nvPr/>
        </p:nvCxnSpPr>
        <p:spPr>
          <a:xfrm flipV="1">
            <a:off x="840984" y="2934869"/>
            <a:ext cx="4541652" cy="1026042"/>
          </a:xfrm>
          <a:prstGeom prst="line">
            <a:avLst/>
          </a:prstGeom>
          <a:ln w="2540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6AF3340-82CB-9A79-8509-9F3A9D7C9265}"/>
              </a:ext>
            </a:extLst>
          </p:cNvPr>
          <p:cNvCxnSpPr>
            <a:cxnSpLocks/>
          </p:cNvCxnSpPr>
          <p:nvPr/>
        </p:nvCxnSpPr>
        <p:spPr>
          <a:xfrm>
            <a:off x="818374" y="4010140"/>
            <a:ext cx="4564262" cy="1038159"/>
          </a:xfrm>
          <a:prstGeom prst="line">
            <a:avLst/>
          </a:prstGeom>
          <a:ln w="2540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C375E07-1B14-DCF2-BF3D-5593947096EC}"/>
              </a:ext>
            </a:extLst>
          </p:cNvPr>
          <p:cNvSpPr txBox="1"/>
          <p:nvPr/>
        </p:nvSpPr>
        <p:spPr>
          <a:xfrm>
            <a:off x="5382636" y="3824693"/>
            <a:ext cx="1603324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600" i="1" dirty="0">
                <a:solidFill>
                  <a:srgbClr val="DAA89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Charm dead cone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A126AD8-5A4B-9BC4-C204-40C8AEE87B00}"/>
              </a:ext>
            </a:extLst>
          </p:cNvPr>
          <p:cNvSpPr txBox="1"/>
          <p:nvPr/>
        </p:nvSpPr>
        <p:spPr>
          <a:xfrm>
            <a:off x="5382636" y="3454751"/>
            <a:ext cx="1713546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600" i="1" dirty="0">
                <a:solidFill>
                  <a:srgbClr val="0070C0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Decoherence angle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7520D1-2D11-C82E-C36B-0A2E1C125A12}"/>
              </a:ext>
            </a:extLst>
          </p:cNvPr>
          <p:cNvSpPr txBox="1"/>
          <p:nvPr/>
        </p:nvSpPr>
        <p:spPr>
          <a:xfrm>
            <a:off x="5382636" y="2642481"/>
            <a:ext cx="1638590" cy="58477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(would-be)</a:t>
            </a:r>
          </a:p>
          <a:p>
            <a:pPr algn="ctr"/>
            <a:r>
              <a:rPr lang="en-US" sz="1600" i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Bottom dead cone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6AC60E3-62D0-E28C-D0CD-A88D567C38A0}"/>
              </a:ext>
            </a:extLst>
          </p:cNvPr>
          <p:cNvSpPr txBox="1"/>
          <p:nvPr/>
        </p:nvSpPr>
        <p:spPr>
          <a:xfrm>
            <a:off x="1837848" y="2840255"/>
            <a:ext cx="1598515" cy="58477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rgbClr val="FF9300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Medium induced</a:t>
            </a:r>
            <a:br>
              <a:rPr lang="en-US" sz="1600" i="1" dirty="0">
                <a:solidFill>
                  <a:srgbClr val="FF9300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1600" i="1" dirty="0">
                <a:solidFill>
                  <a:srgbClr val="FF9300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gluon emissions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FEB0BB0-A515-EFA5-81AC-B28E2E4F554D}"/>
              </a:ext>
            </a:extLst>
          </p:cNvPr>
          <p:cNvCxnSpPr/>
          <p:nvPr/>
        </p:nvCxnSpPr>
        <p:spPr>
          <a:xfrm>
            <a:off x="8474688" y="6468566"/>
            <a:ext cx="254832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6099968-F16E-7807-80A6-D3774C6D72F1}"/>
              </a:ext>
            </a:extLst>
          </p:cNvPr>
          <p:cNvSpPr txBox="1"/>
          <p:nvPr/>
        </p:nvSpPr>
        <p:spPr>
          <a:xfrm>
            <a:off x="9339222" y="6080760"/>
            <a:ext cx="1683794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More collinear</a:t>
            </a:r>
          </a:p>
        </p:txBody>
      </p:sp>
    </p:spTree>
    <p:extLst>
      <p:ext uri="{BB962C8B-B14F-4D97-AF65-F5344CB8AC3E}">
        <p14:creationId xmlns:p14="http://schemas.microsoft.com/office/powerpoint/2010/main" val="1931344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18A16C3B-DB04-14A4-857F-743A63286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14" y="1351275"/>
            <a:ext cx="11683266" cy="4838014"/>
          </a:xfrm>
        </p:spPr>
        <p:txBody>
          <a:bodyPr/>
          <a:lstStyle/>
          <a:p>
            <a:r>
              <a:rPr lang="en-US" sz="2000" dirty="0"/>
              <a:t>First measurement of </a:t>
            </a:r>
            <a:r>
              <a:rPr lang="en-US" sz="2000" dirty="0" err="1"/>
              <a:t>tt</a:t>
            </a:r>
            <a:r>
              <a:rPr lang="en-US" sz="2000" dirty="0"/>
              <a:t>̄ production in </a:t>
            </a:r>
            <a:r>
              <a:rPr lang="en-US" sz="2000" dirty="0" err="1"/>
              <a:t>PbPb</a:t>
            </a:r>
            <a:r>
              <a:rPr lang="en-US" sz="2000" dirty="0"/>
              <a:t> collisions</a:t>
            </a:r>
          </a:p>
          <a:p>
            <a:pPr lvl="1"/>
            <a:r>
              <a:rPr lang="en-US" sz="1600" dirty="0" err="1"/>
              <a:t>PbPb</a:t>
            </a:r>
            <a:r>
              <a:rPr lang="en-US" sz="1600" dirty="0"/>
              <a:t> data: 1.6 nb⁻¹ at √sₙₙ = 5.36 TeV (2023)</a:t>
            </a:r>
          </a:p>
          <a:p>
            <a:r>
              <a:rPr lang="en-US" sz="2000" dirty="0"/>
              <a:t>Dilepton events and b-jet multiplicity separate </a:t>
            </a:r>
            <a:r>
              <a:rPr lang="en-US" sz="2000" dirty="0" err="1"/>
              <a:t>tt</a:t>
            </a:r>
            <a:r>
              <a:rPr lang="en-US" sz="2000" dirty="0"/>
              <a:t>̄ from Drell–Yan and other backgrounds</a:t>
            </a:r>
          </a:p>
          <a:p>
            <a:r>
              <a:rPr lang="en-US" sz="2000" dirty="0"/>
              <a:t>New techniques developed</a:t>
            </a:r>
          </a:p>
          <a:p>
            <a:pPr lvl="1"/>
            <a:r>
              <a:rPr lang="en-US" sz="1600" dirty="0"/>
              <a:t>electron ID (BDT)</a:t>
            </a:r>
          </a:p>
          <a:p>
            <a:pPr lvl="1"/>
            <a:r>
              <a:rPr lang="en-US" sz="1600" dirty="0"/>
              <a:t>lepton isolation (</a:t>
            </a:r>
            <a:r>
              <a:rPr lang="en-US" sz="1600" dirty="0" err="1"/>
              <a:t>SoftKiller</a:t>
            </a:r>
            <a:r>
              <a:rPr lang="en-US" sz="1600" dirty="0"/>
              <a:t>) </a:t>
            </a:r>
          </a:p>
          <a:p>
            <a:pPr lvl="1"/>
            <a:r>
              <a:rPr lang="en-US" sz="1600" dirty="0"/>
              <a:t>Jet energy scale calibration </a:t>
            </a:r>
          </a:p>
          <a:p>
            <a:pPr lvl="1"/>
            <a:r>
              <a:rPr lang="en-US" sz="1600" dirty="0"/>
              <a:t>Heavy-flavor jet identification (</a:t>
            </a:r>
            <a:r>
              <a:rPr lang="en-US" sz="1600" dirty="0" err="1"/>
              <a:t>UPart</a:t>
            </a:r>
            <a:r>
              <a:rPr lang="en-US" sz="1600" dirty="0"/>
              <a:t>)</a:t>
            </a:r>
          </a:p>
          <a:p>
            <a:pPr marL="914400" lvl="2" indent="0">
              <a:buNone/>
            </a:pPr>
            <a:r>
              <a:rPr lang="en-US" sz="1200" dirty="0"/>
              <a:t> </a:t>
            </a:r>
            <a:endParaRPr lang="en-US" sz="1600" dirty="0"/>
          </a:p>
          <a:p>
            <a:r>
              <a:rPr lang="el-GR" sz="2000" dirty="0"/>
              <a:t>σ(</a:t>
            </a:r>
            <a:r>
              <a:rPr lang="en-US" sz="2000" dirty="0" err="1"/>
              <a:t>tt</a:t>
            </a:r>
            <a:r>
              <a:rPr lang="en-US" sz="2000" dirty="0"/>
              <a:t>̄) = 3.42</a:t>
            </a:r>
            <a:r>
              <a:rPr lang="en-US" sz="2000" baseline="30000" dirty="0"/>
              <a:t>+0.54</a:t>
            </a:r>
            <a:r>
              <a:rPr lang="en-US" sz="2000" baseline="-25000" dirty="0"/>
              <a:t>-0.51 </a:t>
            </a:r>
            <a:r>
              <a:rPr lang="en-US" sz="2000" dirty="0"/>
              <a:t>(stat) </a:t>
            </a:r>
            <a:r>
              <a:rPr lang="en-US" sz="2000" baseline="30000" dirty="0"/>
              <a:t>+0.50</a:t>
            </a:r>
            <a:r>
              <a:rPr lang="en-US" sz="2000" baseline="-25000" dirty="0"/>
              <a:t>-0.43 </a:t>
            </a:r>
            <a:r>
              <a:rPr lang="en-US" sz="2000" dirty="0"/>
              <a:t>(syst) </a:t>
            </a:r>
            <a:r>
              <a:rPr lang="el-GR" sz="2000" dirty="0"/>
              <a:t>μ</a:t>
            </a:r>
            <a:r>
              <a:rPr lang="en-US" sz="2000" dirty="0"/>
              <a:t>b </a:t>
            </a:r>
          </a:p>
          <a:p>
            <a:pPr lvl="1"/>
            <a:r>
              <a:rPr lang="en-US" sz="1600" dirty="0"/>
              <a:t>consistent with nuclear-PDF calculations</a:t>
            </a:r>
          </a:p>
          <a:p>
            <a:pPr lvl="1"/>
            <a:endParaRPr lang="en-US" sz="1600" dirty="0"/>
          </a:p>
          <a:p>
            <a:r>
              <a:rPr lang="en-US" sz="2000" dirty="0" err="1"/>
              <a:t>tt</a:t>
            </a:r>
            <a:r>
              <a:rPr lang="en-US" sz="2000" dirty="0"/>
              <a:t>/Z sensitive to gluon/quark </a:t>
            </a:r>
            <a:r>
              <a:rPr lang="en-US" sz="2000" dirty="0" err="1"/>
              <a:t>nPDF</a:t>
            </a:r>
            <a:r>
              <a:rPr lang="en-US" sz="2000" dirty="0"/>
              <a:t> ratio</a:t>
            </a:r>
          </a:p>
          <a:p>
            <a:pPr lvl="1"/>
            <a:r>
              <a:rPr lang="en-US" sz="1600" dirty="0"/>
              <a:t>Can discriminate </a:t>
            </a:r>
            <a:r>
              <a:rPr lang="en-US" sz="1600" dirty="0" err="1"/>
              <a:t>nPDF</a:t>
            </a:r>
            <a:r>
              <a:rPr lang="en-US" sz="1600" dirty="0"/>
              <a:t> sets with more data</a:t>
            </a:r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EC9FAB-CF74-05F6-8332-1EB656EF1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quark pairs in </a:t>
            </a:r>
            <a:r>
              <a:rPr lang="en-US" dirty="0" err="1"/>
              <a:t>PbPb</a:t>
            </a:r>
            <a:r>
              <a:rPr lang="en-US" dirty="0"/>
              <a:t> </a:t>
            </a:r>
            <a:r>
              <a:rPr lang="en-US" sz="2400" dirty="0"/>
              <a:t>[</a:t>
            </a:r>
            <a:r>
              <a:rPr lang="en-US" sz="2400" dirty="0">
                <a:hlinkClick r:id="rId3"/>
              </a:rPr>
              <a:t>HIN-24-021</a:t>
            </a:r>
            <a:r>
              <a:rPr lang="en-US" sz="2400" dirty="0"/>
              <a:t>]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C67142-FC2D-7698-E8FD-82BAE762C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PbPb ttbar cross section" descr="ttbar-pbpb-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7444" y="2750578"/>
            <a:ext cx="2999604" cy="35293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930AFC-504F-BB58-ADF6-68AD677022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997" y="2694229"/>
            <a:ext cx="3704590" cy="376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03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48403-4C9A-A58F-5045-8363C6293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2B243-300F-45F5-C014-FFA4B4E14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quark pairs – steps to precision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654B1-F588-4657-93FE-F0BC18533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507" y="1206868"/>
            <a:ext cx="11251927" cy="600714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ea typeface="Palatino" pitchFamily="2" charset="77"/>
                <a:cs typeface="Dosis"/>
                <a:sym typeface="Dosis"/>
              </a:rPr>
              <a:t>Spin-correlation matrix in the </a:t>
            </a:r>
            <a:r>
              <a:rPr lang="en-US" sz="2000" dirty="0" err="1">
                <a:ea typeface="Palatino" pitchFamily="2" charset="77"/>
                <a:cs typeface="Dosis"/>
                <a:sym typeface="Dosis"/>
              </a:rPr>
              <a:t>tt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 rest-frame </a:t>
            </a:r>
            <a:r>
              <a:rPr lang="en-US" sz="105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050" dirty="0" err="1"/>
              <a:t>Bernreuther</a:t>
            </a:r>
            <a:r>
              <a:rPr lang="en-US" sz="1050" dirty="0"/>
              <a:t> et al.</a:t>
            </a:r>
            <a:r>
              <a:rPr lang="en-US" sz="700" dirty="0"/>
              <a:t> , </a:t>
            </a:r>
            <a:r>
              <a:rPr lang="en-US" sz="105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3"/>
              </a:rPr>
              <a:t>1508.05271</a:t>
            </a:r>
            <a:r>
              <a:rPr lang="en-US" sz="105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r>
              <a:rPr lang="en-US" sz="1050" dirty="0"/>
              <a:t>	</a:t>
            </a:r>
            <a:r>
              <a:rPr lang="en-US" sz="1800" dirty="0"/>
              <a:t>	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2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Systematic description replaced earlier ad-hoc measures</a:t>
            </a:r>
          </a:p>
          <a:p>
            <a:pPr lvl="1"/>
            <a:r>
              <a:rPr lang="en-US" sz="1600" dirty="0"/>
              <a:t>Transform observables so the parameter enters </a:t>
            </a:r>
            <a:r>
              <a:rPr lang="en-US" sz="1600" i="1" dirty="0"/>
              <a:t>linear</a:t>
            </a:r>
            <a:r>
              <a:rPr lang="en-US" sz="1600" dirty="0"/>
              <a:t>ly</a:t>
            </a:r>
            <a:endParaRPr lang="en-US" sz="2800" dirty="0"/>
          </a:p>
          <a:p>
            <a:pPr lvl="2"/>
            <a:r>
              <a:rPr lang="en-US" sz="1200" dirty="0"/>
              <a:t>Experimentally: slope of the unfolded distribution</a:t>
            </a:r>
          </a:p>
          <a:p>
            <a:pPr lvl="2"/>
            <a:r>
              <a:rPr lang="en-US" sz="1200" dirty="0"/>
              <a:t>Curvature regularization:  2</a:t>
            </a:r>
            <a:r>
              <a:rPr lang="en-US" sz="1200" baseline="30000" dirty="0"/>
              <a:t>nd </a:t>
            </a:r>
            <a:r>
              <a:rPr lang="en-US" sz="1200" dirty="0"/>
              <a:t>derivative; regulator </a:t>
            </a: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→ ∞ → χ</a:t>
            </a:r>
            <a:r>
              <a:rPr lang="en-US" sz="12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2</a:t>
            </a:r>
            <a:r>
              <a:rPr lang="en-US" sz="12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fit</a:t>
            </a:r>
            <a:endParaRPr lang="en-US" sz="1600" dirty="0"/>
          </a:p>
          <a:p>
            <a:pPr lvl="2"/>
            <a:r>
              <a:rPr lang="en-US" sz="1200" dirty="0"/>
              <a:t>Much smaller theory/modeling uncertainties than in the lab frame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Enables quantum tomography in top quark pairs 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4"/>
              </a:rPr>
              <a:t>TOP-25-017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endParaRPr lang="en-US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B9B1B5-4EFD-5E9E-5358-C36121856106}"/>
              </a:ext>
            </a:extLst>
          </p:cNvPr>
          <p:cNvGrpSpPr/>
          <p:nvPr/>
        </p:nvGrpSpPr>
        <p:grpSpPr>
          <a:xfrm>
            <a:off x="-158069" y="1451516"/>
            <a:ext cx="6026884" cy="3047290"/>
            <a:chOff x="3172384" y="4133624"/>
            <a:chExt cx="4341701" cy="20408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C59BDD4-0EC9-1B09-AA8C-7614AC622A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422"/>
            <a:stretch/>
          </p:blipFill>
          <p:spPr>
            <a:xfrm>
              <a:off x="3172384" y="4133624"/>
              <a:ext cx="4341701" cy="204088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7D6115-D71E-AC57-3766-6CDEE0262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422904" y="5084064"/>
              <a:ext cx="341090" cy="127478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8D35484-55AD-4632-42EE-3CA190EA66F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6348" y="4728546"/>
            <a:ext cx="2657585" cy="43051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9B09086-D777-54D9-E74D-807E7CD0EEBB}"/>
              </a:ext>
            </a:extLst>
          </p:cNvPr>
          <p:cNvGrpSpPr/>
          <p:nvPr/>
        </p:nvGrpSpPr>
        <p:grpSpPr>
          <a:xfrm>
            <a:off x="5534314" y="1569279"/>
            <a:ext cx="3108153" cy="2868057"/>
            <a:chOff x="8867243" y="1732829"/>
            <a:chExt cx="3108153" cy="286805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53292EA-D3D3-1232-71B7-734629BDD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867243" y="1732829"/>
              <a:ext cx="3108153" cy="284821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A317C0-E320-9F7C-B3F0-7AC9ED25E039}"/>
                </a:ext>
              </a:extLst>
            </p:cNvPr>
            <p:cNvSpPr txBox="1"/>
            <p:nvPr/>
          </p:nvSpPr>
          <p:spPr>
            <a:xfrm>
              <a:off x="10340112" y="4262332"/>
              <a:ext cx="1175322" cy="338554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Palatino" pitchFamily="2" charset="77"/>
                  <a:ea typeface="Palatino" pitchFamily="2" charset="77"/>
                  <a:cs typeface="Dosis"/>
                  <a:sym typeface="Dosis"/>
                </a:rPr>
                <a:t>Rest-frame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CB980F6-B506-11ED-E440-2E84BDE7D5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36245" y="2386010"/>
              <a:ext cx="2242343" cy="92270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11898E9-DDC6-5E12-FF8E-AB1646D43D70}"/>
              </a:ext>
            </a:extLst>
          </p:cNvPr>
          <p:cNvSpPr txBox="1"/>
          <p:nvPr/>
        </p:nvSpPr>
        <p:spPr>
          <a:xfrm>
            <a:off x="2965965" y="4735050"/>
            <a:ext cx="3555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1800" dirty="0"/>
              <a:t>D = -1/3Tr[C] = -(</a:t>
            </a:r>
            <a:r>
              <a:rPr lang="en-US" sz="1800" dirty="0" err="1"/>
              <a:t>C</a:t>
            </a:r>
            <a:r>
              <a:rPr lang="en-US" sz="1800" baseline="-25000" dirty="0" err="1"/>
              <a:t>nn</a:t>
            </a:r>
            <a:r>
              <a:rPr lang="en-US" sz="1800" dirty="0" err="1"/>
              <a:t>+C</a:t>
            </a:r>
            <a:r>
              <a:rPr lang="en-US" sz="1800" baseline="-25000" dirty="0" err="1"/>
              <a:t>rr</a:t>
            </a:r>
            <a:r>
              <a:rPr lang="en-US" sz="1800" dirty="0" err="1"/>
              <a:t>+C</a:t>
            </a:r>
            <a:r>
              <a:rPr lang="en-US" sz="1800" baseline="-25000" dirty="0" err="1"/>
              <a:t>kk</a:t>
            </a:r>
            <a:r>
              <a:rPr lang="en-US" sz="1800" dirty="0"/>
              <a:t>)/3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2B9416-419A-64E8-7213-E66BC301C9F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6901" y="1504522"/>
            <a:ext cx="4108408" cy="51485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78C5455-705A-F731-2A6C-3BA89390FA44}"/>
              </a:ext>
            </a:extLst>
          </p:cNvPr>
          <p:cNvSpPr txBox="1"/>
          <p:nvPr/>
        </p:nvSpPr>
        <p:spPr>
          <a:xfrm>
            <a:off x="8445659" y="1136791"/>
            <a:ext cx="3723007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Quantum state of ttbar </a:t>
            </a:r>
            <a:r>
              <a:rPr lang="en-US" sz="11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1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4"/>
              </a:rPr>
              <a:t>TOP-25-017</a:t>
            </a:r>
            <a:r>
              <a:rPr lang="en-US" sz="11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endParaRPr lang="en-US" sz="20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361081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79B858ED-A548-D757-01D0-2F7B6D879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14" y="1351275"/>
            <a:ext cx="11683266" cy="4838014"/>
          </a:xfrm>
        </p:spPr>
        <p:txBody>
          <a:bodyPr/>
          <a:lstStyle/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r>
              <a:rPr lang="en-US" sz="2000" dirty="0"/>
              <a:t>Observed excess; pseudo-scalar enhancement close to the </a:t>
            </a:r>
            <a:r>
              <a:rPr lang="en-US" sz="2000" dirty="0" err="1"/>
              <a:t>tt</a:t>
            </a:r>
            <a:r>
              <a:rPr lang="en-US" sz="2000" dirty="0"/>
              <a:t>̄ threshold, first in 2ℓ events</a:t>
            </a:r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r>
              <a:rPr lang="en-US" sz="2000" dirty="0"/>
              <a:t>Confirmed in single-lepton events using M(</a:t>
            </a:r>
            <a:r>
              <a:rPr lang="en-US" sz="2000" dirty="0" err="1"/>
              <a:t>tt</a:t>
            </a:r>
            <a:r>
              <a:rPr lang="en-US" sz="2000" dirty="0"/>
              <a:t>̄), </a:t>
            </a:r>
            <a:r>
              <a:rPr lang="el-GR" sz="2000" dirty="0"/>
              <a:t>β* </a:t>
            </a:r>
            <a:r>
              <a:rPr lang="en-US" sz="2000" dirty="0"/>
              <a:t>and the spin observables cₕₑₗ and cₕₐₙ</a:t>
            </a:r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endParaRPr lang="en-US" sz="2000" dirty="0"/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endParaRPr lang="en-US" sz="2000" dirty="0"/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endParaRPr lang="en-US" sz="2000" dirty="0"/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endParaRPr lang="en-US" sz="2000" dirty="0"/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endParaRPr lang="en-US" sz="2000" dirty="0"/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endParaRPr lang="en-US" sz="2000" dirty="0"/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endParaRPr lang="en-US" sz="2000" dirty="0"/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endParaRPr lang="en-US" sz="2000" dirty="0"/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r>
              <a:rPr lang="en-US" sz="2000" dirty="0"/>
              <a:t> Results favor pseudoscalar </a:t>
            </a:r>
            <a:r>
              <a:rPr lang="el-GR" sz="2000" dirty="0"/>
              <a:t>η</a:t>
            </a:r>
            <a:r>
              <a:rPr lang="en-US" sz="2000" dirty="0"/>
              <a:t>ₜ “</a:t>
            </a:r>
            <a:r>
              <a:rPr lang="en-US" sz="2000" dirty="0" err="1"/>
              <a:t>toponium</a:t>
            </a:r>
            <a:r>
              <a:rPr lang="en-US" sz="2000" dirty="0"/>
              <a:t>”: 8.8</a:t>
            </a:r>
            <a:r>
              <a:rPr lang="en-US" sz="2000" baseline="30000" dirty="0"/>
              <a:t>+1.2</a:t>
            </a:r>
            <a:r>
              <a:rPr lang="en-US" sz="2000" baseline="-25000" dirty="0"/>
              <a:t>-1.4</a:t>
            </a:r>
            <a:r>
              <a:rPr lang="en-US" sz="2000" dirty="0"/>
              <a:t> pb (2ℓ) and 5.3 ± 0.9 pb (1ℓ)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 startAt="3"/>
              <a:defRPr sz="1800">
                <a:solidFill>
                  <a:srgbClr val="21385B"/>
                </a:solidFill>
              </a:defRPr>
            </a:pPr>
            <a:r>
              <a:rPr lang="en-US" sz="2000" dirty="0"/>
              <a:t>A theoretical challenge beyond LO; Consistent matching, shower, decay, </a:t>
            </a:r>
            <a:r>
              <a:rPr lang="en-US" sz="2000" dirty="0" err="1"/>
              <a:t>resummation</a:t>
            </a:r>
            <a:r>
              <a:rPr lang="en-US" sz="2000" dirty="0"/>
              <a:t>,…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42261-87FD-F2DC-7998-CD79C6A2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075908F-D3A7-11FB-8D99-3672EEFAB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Excess in tt̄ production at threshold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65782" y="2404889"/>
            <a:ext cx="3009138" cy="264688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>
              <a:defRPr sz="1600" b="1">
                <a:solidFill>
                  <a:srgbClr val="21385B"/>
                </a:solidFill>
              </a:defRPr>
            </a:pPr>
            <a:r>
              <a:rPr dirty="0"/>
              <a:t>Dilepton channel</a:t>
            </a:r>
            <a:r>
              <a:rPr lang="en-US" dirty="0"/>
              <a:t> [</a:t>
            </a:r>
            <a:r>
              <a:rPr lang="en-US" dirty="0">
                <a:hlinkClick r:id="rId3"/>
              </a:rPr>
              <a:t>TOP-24-007</a:t>
            </a:r>
            <a:r>
              <a:rPr lang="en-US" dirty="0"/>
              <a:t>]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7955280" y="2409444"/>
            <a:ext cx="3215640" cy="264688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>
              <a:defRPr sz="1600" b="1">
                <a:solidFill>
                  <a:srgbClr val="21385B"/>
                </a:solidFill>
              </a:defRPr>
            </a:pPr>
            <a:r>
              <a:rPr dirty="0"/>
              <a:t>Single-lepton channel</a:t>
            </a:r>
            <a:r>
              <a:rPr lang="en-US" dirty="0"/>
              <a:t> [</a:t>
            </a:r>
            <a:r>
              <a:rPr lang="en-US" dirty="0">
                <a:hlinkClick r:id="rId4"/>
              </a:rPr>
              <a:t>TOP-25-002</a:t>
            </a:r>
            <a:r>
              <a:rPr lang="en-US" dirty="0"/>
              <a:t>]</a:t>
            </a:r>
            <a:endParaRPr dirty="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972" y="2776042"/>
            <a:ext cx="6199632" cy="26517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9B0FB4-211B-E4DE-C829-7DCD89B1CC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6332" y="2769669"/>
            <a:ext cx="5427126" cy="258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90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15F58-0255-1948-99FE-CF37AFE8B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CMS  upgrades </a:t>
            </a:r>
            <a:r>
              <a:rPr lang="en-AT"/>
              <a:t>for </a:t>
            </a:r>
            <a:r>
              <a:rPr lang="en-US" dirty="0"/>
              <a:t>HL-LHC</a:t>
            </a:r>
            <a:endParaRPr lang="en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4F758-8D01-6449-A2C5-B4F1BFB6C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AE1556-E005-8843-9ADA-6107509454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0811" y="1229825"/>
            <a:ext cx="11310377" cy="54439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5BADCF-5AB5-044E-AD06-B83D76BF4498}"/>
              </a:ext>
            </a:extLst>
          </p:cNvPr>
          <p:cNvSpPr txBox="1"/>
          <p:nvPr/>
        </p:nvSpPr>
        <p:spPr>
          <a:xfrm>
            <a:off x="380537" y="4029933"/>
            <a:ext cx="2522319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[</a:t>
            </a:r>
            <a:r>
              <a:rPr lang="en-GB" dirty="0">
                <a:hlinkClick r:id="rId4"/>
              </a:rPr>
              <a:t>CMS-TDR-020</a:t>
            </a:r>
            <a:r>
              <a:rPr lang="en-GB" dirty="0"/>
              <a:t>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BB4ACA-46E9-794D-AE5A-D680089518D9}"/>
              </a:ext>
            </a:extLst>
          </p:cNvPr>
          <p:cNvSpPr txBox="1"/>
          <p:nvPr/>
        </p:nvSpPr>
        <p:spPr>
          <a:xfrm>
            <a:off x="2497723" y="6217783"/>
            <a:ext cx="1736374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[</a:t>
            </a:r>
            <a:r>
              <a:rPr lang="en-GB" dirty="0">
                <a:hlinkClick r:id="rId5"/>
              </a:rPr>
              <a:t>CMS-TDR-014</a:t>
            </a:r>
            <a:r>
              <a:rPr lang="en-GB" dirty="0"/>
              <a:t>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C3065B-52D4-1948-B122-5051B64A9C05}"/>
              </a:ext>
            </a:extLst>
          </p:cNvPr>
          <p:cNvSpPr txBox="1"/>
          <p:nvPr/>
        </p:nvSpPr>
        <p:spPr>
          <a:xfrm>
            <a:off x="9070019" y="1894846"/>
            <a:ext cx="2803556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  <a:hlinkClick r:id="rId6"/>
              </a:rPr>
              <a:t>CMS-TDR-019</a:t>
            </a:r>
            <a:endParaRPr lang="en-AT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21D3F8-3C1D-2E45-AC35-33DB972A16C7}"/>
              </a:ext>
            </a:extLst>
          </p:cNvPr>
          <p:cNvSpPr txBox="1"/>
          <p:nvPr/>
        </p:nvSpPr>
        <p:spPr>
          <a:xfrm>
            <a:off x="5821160" y="6050214"/>
            <a:ext cx="2780248" cy="646331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[</a:t>
            </a:r>
            <a:r>
              <a:rPr lang="en-GB" dirty="0">
                <a:hlinkClick r:id="rId7"/>
              </a:rPr>
              <a:t>L1: CMS-TDR-021</a:t>
            </a:r>
            <a:r>
              <a:rPr lang="en-GB" dirty="0"/>
              <a:t>]</a:t>
            </a:r>
          </a:p>
          <a:p>
            <a:pPr algn="r"/>
            <a:r>
              <a:rPr lang="en-GB" dirty="0"/>
              <a:t>[</a:t>
            </a:r>
            <a:r>
              <a:rPr lang="en-GB" dirty="0">
                <a:hlinkClick r:id="rId8"/>
              </a:rPr>
              <a:t>DAQ/HLT: CMS-TDR-022</a:t>
            </a:r>
            <a:r>
              <a:rPr lang="en-GB" dirty="0"/>
              <a:t>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812EBE-0572-8644-983D-A512AE621014}"/>
              </a:ext>
            </a:extLst>
          </p:cNvPr>
          <p:cNvSpPr txBox="1"/>
          <p:nvPr/>
        </p:nvSpPr>
        <p:spPr>
          <a:xfrm>
            <a:off x="257441" y="2008975"/>
            <a:ext cx="2265711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  <a:hlinkClick r:id="rId9"/>
              </a:rPr>
              <a:t>CMS-TDR-016</a:t>
            </a:r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B0111B5-8CD7-5145-A1C3-68D9ACE355CC}"/>
              </a:ext>
            </a:extLst>
          </p:cNvPr>
          <p:cNvSpPr/>
          <p:nvPr/>
        </p:nvSpPr>
        <p:spPr>
          <a:xfrm>
            <a:off x="8348803" y="1098278"/>
            <a:ext cx="3073702" cy="1267672"/>
          </a:xfrm>
          <a:prstGeom prst="roundRect">
            <a:avLst>
              <a:gd name="adj" fmla="val 1979"/>
            </a:avLst>
          </a:prstGeom>
          <a:noFill/>
          <a:ln w="25400">
            <a:solidFill>
              <a:srgbClr val="DA291C"/>
            </a:solidFill>
          </a:ln>
        </p:spPr>
        <p:txBody>
          <a:bodyPr wrap="square" rtlCol="0" anchor="ctr">
            <a:noAutofit/>
          </a:bodyPr>
          <a:lstStyle/>
          <a:p>
            <a:pPr>
              <a:buClr>
                <a:srgbClr val="9AA9CB"/>
              </a:buClr>
            </a:pPr>
            <a:endParaRPr lang="en-GB" dirty="0">
              <a:solidFill>
                <a:srgbClr val="9AA9CB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9B657C7-8870-3745-9032-DF435992EFEB}"/>
              </a:ext>
            </a:extLst>
          </p:cNvPr>
          <p:cNvSpPr/>
          <p:nvPr/>
        </p:nvSpPr>
        <p:spPr>
          <a:xfrm>
            <a:off x="683571" y="5365137"/>
            <a:ext cx="3550525" cy="1267672"/>
          </a:xfrm>
          <a:prstGeom prst="roundRect">
            <a:avLst>
              <a:gd name="adj" fmla="val 1979"/>
            </a:avLst>
          </a:prstGeom>
          <a:noFill/>
          <a:ln w="25400">
            <a:solidFill>
              <a:srgbClr val="DA291C"/>
            </a:solidFill>
          </a:ln>
        </p:spPr>
        <p:txBody>
          <a:bodyPr wrap="square" rtlCol="0" anchor="ctr">
            <a:noAutofit/>
          </a:bodyPr>
          <a:lstStyle/>
          <a:p>
            <a:pPr>
              <a:buClr>
                <a:srgbClr val="9AA9CB"/>
              </a:buClr>
            </a:pPr>
            <a:endParaRPr lang="en-GB" dirty="0">
              <a:solidFill>
                <a:srgbClr val="9AA9CB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452DAF-3D24-EB4B-9457-318B61880A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3152" y="5387185"/>
            <a:ext cx="1016000" cy="723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232B8A-B641-134F-9E59-2F9D27E014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7088" y="1880558"/>
            <a:ext cx="1016000" cy="46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61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CMS Phase-2 construction is under way</a:t>
            </a:r>
            <a:endParaRPr dirty="0">
              <a:hlinkClick r:id="" action="ppaction://noaction"/>
            </a:endParaRPr>
          </a:p>
        </p:txBody>
      </p:sp>
      <p:pic>
        <p:nvPicPr>
          <p:cNvPr id="4" name="Picture 3" descr="marco-0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1188720"/>
            <a:ext cx="2304288" cy="18745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0896" y="3099815"/>
            <a:ext cx="2304288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600" b="0">
                <a:hlinkClick r:id="rId4"/>
              </a:rPr>
              <a:t>Tracker barrel integration</a:t>
            </a:r>
          </a:p>
        </p:txBody>
      </p:sp>
      <p:pic>
        <p:nvPicPr>
          <p:cNvPr id="6" name="Picture 5" descr="marco-0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920" y="1188720"/>
            <a:ext cx="2304288" cy="18745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88920" y="3099815"/>
            <a:ext cx="2304288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600" b="0" dirty="0">
                <a:hlinkClick r:id="rId6"/>
              </a:rPr>
              <a:t>ECAL supermodule insertion tooling</a:t>
            </a:r>
          </a:p>
        </p:txBody>
      </p:sp>
      <p:pic>
        <p:nvPicPr>
          <p:cNvPr id="8" name="Picture 7" descr="marco-03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6944" y="1188720"/>
            <a:ext cx="3127248" cy="18745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66944" y="3099815"/>
            <a:ext cx="3127248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600" b="0">
                <a:hlinkClick r:id="rId8"/>
              </a:rPr>
              <a:t>HGCAL cassette assembly</a:t>
            </a:r>
          </a:p>
        </p:txBody>
      </p:sp>
      <p:pic>
        <p:nvPicPr>
          <p:cNvPr id="10" name="Picture 9" descr="marco-03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7928" y="1188720"/>
            <a:ext cx="2267712" cy="18745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67928" y="3099815"/>
            <a:ext cx="226771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600" b="0" dirty="0">
                <a:hlinkClick r:id="rId8"/>
              </a:rPr>
              <a:t>HGCAL cold tests</a:t>
            </a:r>
          </a:p>
        </p:txBody>
      </p:sp>
      <p:pic>
        <p:nvPicPr>
          <p:cNvPr id="12" name="Picture 11" descr="marco-04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906" y="3657600"/>
            <a:ext cx="2659105" cy="187451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4675" y="5583708"/>
            <a:ext cx="33375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"/>
              </a:spcAft>
            </a:pPr>
            <a:r>
              <a:rPr lang="en-US" sz="1600" dirty="0">
                <a:hlinkClick r:id="rId11"/>
              </a:rPr>
              <a:t>BTL </a:t>
            </a:r>
            <a:r>
              <a:rPr sz="1600" b="0" dirty="0">
                <a:hlinkClick r:id="rId11"/>
              </a:rPr>
              <a:t>trays assembly</a:t>
            </a:r>
          </a:p>
        </p:txBody>
      </p:sp>
      <p:pic>
        <p:nvPicPr>
          <p:cNvPr id="14" name="Picture 13" descr="marco-03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0892" y="3657600"/>
            <a:ext cx="2240280" cy="187451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50892" y="5568696"/>
            <a:ext cx="22402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600" b="0">
                <a:hlinkClick r:id="rId13"/>
              </a:rPr>
              <a:t>L1 trigger-board prototype</a:t>
            </a:r>
          </a:p>
        </p:txBody>
      </p:sp>
      <p:pic>
        <p:nvPicPr>
          <p:cNvPr id="16" name="Picture 15" descr="marco-03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74052" y="3657600"/>
            <a:ext cx="2240280" cy="187451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274052" y="5568696"/>
            <a:ext cx="22402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600" b="0">
                <a:hlinkClick r:id="rId13"/>
              </a:rPr>
              <a:t>L1 trigger-board prototype</a:t>
            </a:r>
          </a:p>
        </p:txBody>
      </p:sp>
      <p:pic>
        <p:nvPicPr>
          <p:cNvPr id="18" name="Picture 17" descr="marco-04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7214" y="3657600"/>
            <a:ext cx="1436807" cy="187451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7214" y="5597461"/>
            <a:ext cx="2157984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600" b="0">
                <a:hlinkClick r:id="rId4"/>
              </a:rPr>
              <a:t>Precision module assembly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4997DA-243F-0F0F-C057-00052AB3E65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87396" y="3657600"/>
            <a:ext cx="1896487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06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igger-hllhc.png"/>
          <p:cNvPicPr>
            <a:picLocks noChangeAspect="1"/>
          </p:cNvPicPr>
          <p:nvPr/>
        </p:nvPicPr>
        <p:blipFill>
          <a:blip r:embed="rId3"/>
          <a:srcRect l="3689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F2644D-CA49-3B99-7EE8-BC1E51BF94BA}"/>
              </a:ext>
            </a:extLst>
          </p:cNvPr>
          <p:cNvSpPr txBox="1"/>
          <p:nvPr/>
        </p:nvSpPr>
        <p:spPr>
          <a:xfrm>
            <a:off x="8574373" y="3047470"/>
            <a:ext cx="983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zoom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BE7E0D-D857-093E-F385-D2B993490C99}"/>
              </a:ext>
            </a:extLst>
          </p:cNvPr>
          <p:cNvSpPr txBox="1"/>
          <p:nvPr/>
        </p:nvSpPr>
        <p:spPr>
          <a:xfrm>
            <a:off x="542144" y="4459043"/>
            <a:ext cx="1200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Muons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EC7DE-4547-DD17-8960-26F7DA33259F}"/>
              </a:ext>
            </a:extLst>
          </p:cNvPr>
          <p:cNvSpPr txBox="1"/>
          <p:nvPr/>
        </p:nvSpPr>
        <p:spPr>
          <a:xfrm>
            <a:off x="5056681" y="1628400"/>
            <a:ext cx="1233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Tracker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947320-E716-79A8-E670-78CDC6656438}"/>
              </a:ext>
            </a:extLst>
          </p:cNvPr>
          <p:cNvSpPr txBox="1"/>
          <p:nvPr/>
        </p:nvSpPr>
        <p:spPr>
          <a:xfrm>
            <a:off x="2435901" y="146873"/>
            <a:ext cx="4969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The Level-1 trigger at the HL-LHC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97FEEE-B05A-4137-7C1B-3C81BE01D151}"/>
              </a:ext>
            </a:extLst>
          </p:cNvPr>
          <p:cNvSpPr txBox="1"/>
          <p:nvPr/>
        </p:nvSpPr>
        <p:spPr>
          <a:xfrm>
            <a:off x="9301861" y="555354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HGCal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36EBE-3A07-9AD2-1020-CB2D04A2E6C2}"/>
              </a:ext>
            </a:extLst>
          </p:cNvPr>
          <p:cNvSpPr txBox="1"/>
          <p:nvPr/>
        </p:nvSpPr>
        <p:spPr>
          <a:xfrm>
            <a:off x="0" y="6457890"/>
            <a:ext cx="3902350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Adapted from A. Meyer (ICHEP26)</a:t>
            </a:r>
          </a:p>
        </p:txBody>
      </p:sp>
    </p:spTree>
    <p:extLst>
      <p:ext uri="{BB962C8B-B14F-4D97-AF65-F5344CB8AC3E}">
        <p14:creationId xmlns:p14="http://schemas.microsoft.com/office/powerpoint/2010/main" val="1233297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247B9E-BC50-9A8E-4884-76E661657057}"/>
              </a:ext>
            </a:extLst>
          </p:cNvPr>
          <p:cNvSpPr txBox="1"/>
          <p:nvPr/>
        </p:nvSpPr>
        <p:spPr>
          <a:xfrm>
            <a:off x="2435901" y="146873"/>
            <a:ext cx="3802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The Level-1 trigger today</a:t>
            </a:r>
          </a:p>
        </p:txBody>
      </p:sp>
      <p:pic>
        <p:nvPicPr>
          <p:cNvPr id="6" name="Picture 5" descr="trigger-hllhc.png">
            <a:extLst>
              <a:ext uri="{FF2B5EF4-FFF2-40B4-BE49-F238E27FC236}">
                <a16:creationId xmlns:a16="http://schemas.microsoft.com/office/drawing/2014/main" id="{FBFD5059-A1C8-73B3-BAF9-34210D657B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89" r="77069" b="65683"/>
          <a:stretch>
            <a:fillRect/>
          </a:stretch>
        </p:blipFill>
        <p:spPr>
          <a:xfrm>
            <a:off x="0" y="0"/>
            <a:ext cx="2435901" cy="2353456"/>
          </a:xfrm>
          <a:prstGeom prst="rect">
            <a:avLst/>
          </a:prstGeom>
        </p:spPr>
      </p:pic>
      <p:pic>
        <p:nvPicPr>
          <p:cNvPr id="7" name="Picture 6" descr="trigger-hllhc.png">
            <a:extLst>
              <a:ext uri="{FF2B5EF4-FFF2-40B4-BE49-F238E27FC236}">
                <a16:creationId xmlns:a16="http://schemas.microsoft.com/office/drawing/2014/main" id="{7B00E7B1-294A-CB40-4C7B-E080D15440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89" t="60109" r="64931"/>
          <a:stretch>
            <a:fillRect/>
          </a:stretch>
        </p:blipFill>
        <p:spPr>
          <a:xfrm>
            <a:off x="0" y="4122294"/>
            <a:ext cx="3972393" cy="27357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DA5E77-CB78-A921-B12C-749F1EC57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764165">
            <a:off x="-29747" y="4781861"/>
            <a:ext cx="5480792" cy="6796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B00FF6-6A7E-CFA8-910B-16049212B90D}"/>
              </a:ext>
            </a:extLst>
          </p:cNvPr>
          <p:cNvSpPr txBox="1"/>
          <p:nvPr/>
        </p:nvSpPr>
        <p:spPr>
          <a:xfrm>
            <a:off x="542144" y="4459043"/>
            <a:ext cx="1200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Muons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313456-2CF3-599A-C299-7FF97A4A45EC}"/>
              </a:ext>
            </a:extLst>
          </p:cNvPr>
          <p:cNvSpPr txBox="1"/>
          <p:nvPr/>
        </p:nvSpPr>
        <p:spPr>
          <a:xfrm>
            <a:off x="9301861" y="555354"/>
            <a:ext cx="18966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Calorimetry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7819CD-6099-9DF3-3509-D8C81DD62BCE}"/>
              </a:ext>
            </a:extLst>
          </p:cNvPr>
          <p:cNvSpPr txBox="1"/>
          <p:nvPr/>
        </p:nvSpPr>
        <p:spPr>
          <a:xfrm>
            <a:off x="0" y="6457890"/>
            <a:ext cx="3902350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Adapted from A. Meyer (ICHEP26)</a:t>
            </a:r>
          </a:p>
        </p:txBody>
      </p:sp>
    </p:spTree>
    <p:extLst>
      <p:ext uri="{BB962C8B-B14F-4D97-AF65-F5344CB8AC3E}">
        <p14:creationId xmlns:p14="http://schemas.microsoft.com/office/powerpoint/2010/main" val="2752818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EC083-7352-4EAA-7767-D00173C08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721A8F-60D6-AD69-EB39-CE4CC56791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11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C2B27A2-2755-9EBC-23A9-B8EE080A8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8392" y="0"/>
            <a:ext cx="2506730" cy="598554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7F535-AA91-B349-2939-1326EE572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6EA155-45CD-456E-9A87-B594F99DFCC3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129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Higgs-pair production in </a:t>
            </a:r>
            <a:r>
              <a:rPr dirty="0" err="1"/>
              <a:t>bbττ</a:t>
            </a:r>
            <a:r>
              <a:rPr lang="en-US" dirty="0"/>
              <a:t> </a:t>
            </a:r>
            <a:r>
              <a:rPr lang="en-US" sz="2400" dirty="0"/>
              <a:t>[</a:t>
            </a:r>
            <a:r>
              <a:rPr lang="en-US" sz="2400" dirty="0">
                <a:hlinkClick r:id="rId3"/>
              </a:rPr>
              <a:t>HIG-25-008</a:t>
            </a:r>
            <a:r>
              <a:rPr lang="en-US" sz="2400" dirty="0"/>
              <a:t>]</a:t>
            </a:r>
            <a:endParaRPr dirty="0">
              <a:hlinkClick r:id="rId3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13648" y="6355080"/>
            <a:ext cx="3419856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/>
            </a:pPr>
            <a:r>
              <a:t>16</a:t>
            </a:r>
          </a:p>
        </p:txBody>
      </p:sp>
      <p:pic>
        <p:nvPicPr>
          <p:cNvPr id="5" name="Picture 4" descr="hh-kappas-white.png"/>
          <p:cNvPicPr>
            <a:picLocks noChangeAspect="1"/>
          </p:cNvPicPr>
          <p:nvPr/>
        </p:nvPicPr>
        <p:blipFill>
          <a:blip r:embed="rId4"/>
          <a:srcRect r="49703"/>
          <a:stretch>
            <a:fillRect/>
          </a:stretch>
        </p:blipFill>
        <p:spPr>
          <a:xfrm>
            <a:off x="1165860" y="1305306"/>
            <a:ext cx="4645152" cy="3675887"/>
          </a:xfrm>
          <a:prstGeom prst="rect">
            <a:avLst/>
          </a:prstGeom>
        </p:spPr>
      </p:pic>
      <p:pic>
        <p:nvPicPr>
          <p:cNvPr id="6" name="Picture 5" descr="hh-kappas-white.png">
            <a:extLst>
              <a:ext uri="{FF2B5EF4-FFF2-40B4-BE49-F238E27FC236}">
                <a16:creationId xmlns:a16="http://schemas.microsoft.com/office/drawing/2014/main" id="{1C4C8C27-FAFE-166B-27CD-680B426ADD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297"/>
          <a:stretch>
            <a:fillRect/>
          </a:stretch>
        </p:blipFill>
        <p:spPr>
          <a:xfrm>
            <a:off x="5811012" y="1305306"/>
            <a:ext cx="4590288" cy="3675887"/>
          </a:xfrm>
          <a:prstGeom prst="rect">
            <a:avLst/>
          </a:prstGeom>
        </p:spPr>
      </p:pic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8018F520-5AAC-9B0B-88E4-05CDC1C53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15" y="4711485"/>
            <a:ext cx="9750238" cy="1477804"/>
          </a:xfrm>
        </p:spPr>
        <p:txBody>
          <a:bodyPr/>
          <a:lstStyle/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r>
              <a:rPr lang="en-US" sz="2000" dirty="0"/>
              <a:t>ATLAS and CMS both updated HH self-coupling constraints</a:t>
            </a:r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r>
              <a:rPr lang="en-US" sz="2000" dirty="0"/>
              <a:t>172 fb⁻¹ at 13.6 TeV: </a:t>
            </a:r>
            <a:r>
              <a:rPr lang="el-GR" sz="2000" dirty="0"/>
              <a:t>σ(</a:t>
            </a:r>
            <a:r>
              <a:rPr lang="en-US" sz="2000" dirty="0"/>
              <a:t>HH) &lt; 6.6 (3.9) × SM at 95% CL</a:t>
            </a:r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r>
              <a:rPr lang="en-US" sz="2000" dirty="0"/>
              <a:t>Run 2 + Run 3: −2.5 &lt; </a:t>
            </a:r>
            <a:r>
              <a:rPr lang="el-GR" sz="2000" dirty="0" err="1"/>
              <a:t>κλ</a:t>
            </a:r>
            <a:r>
              <a:rPr lang="el-GR" sz="2000" dirty="0"/>
              <a:t> &lt; 9.4 </a:t>
            </a:r>
            <a:r>
              <a:rPr lang="en-US" sz="2000" dirty="0"/>
              <a:t>at 95% CL</a:t>
            </a:r>
          </a:p>
          <a:p>
            <a:pPr>
              <a:spcAft>
                <a:spcPts val="300"/>
              </a:spcAft>
              <a:defRPr sz="1800">
                <a:solidFill>
                  <a:srgbClr val="21385B"/>
                </a:solidFill>
              </a:defRPr>
            </a:pPr>
            <a:r>
              <a:rPr lang="en-US" sz="2000" dirty="0"/>
              <a:t>QCD lever arms: b tagging sets acceptance; </a:t>
            </a:r>
            <a:r>
              <a:rPr lang="en-US" sz="2000" dirty="0" err="1"/>
              <a:t>ggF</a:t>
            </a:r>
            <a:r>
              <a:rPr lang="en-US" sz="2000" dirty="0"/>
              <a:t> HH theory </a:t>
            </a:r>
            <a:r>
              <a:rPr lang="en-US" sz="2000" dirty="0" err="1"/>
              <a:t>normalisation</a:t>
            </a:r>
            <a:r>
              <a:rPr lang="en-US" sz="2000" dirty="0"/>
              <a:t> shapes </a:t>
            </a:r>
            <a:r>
              <a:rPr lang="el-GR" sz="2000" dirty="0" err="1"/>
              <a:t>κλ</a:t>
            </a:r>
            <a:r>
              <a:rPr lang="el-GR" sz="2000" dirty="0"/>
              <a:t> </a:t>
            </a:r>
            <a:r>
              <a:rPr lang="en-US" sz="2000" dirty="0"/>
              <a:t>limits</a:t>
            </a:r>
          </a:p>
        </p:txBody>
      </p:sp>
    </p:spTree>
    <p:extLst>
      <p:ext uri="{BB962C8B-B14F-4D97-AF65-F5344CB8AC3E}">
        <p14:creationId xmlns:p14="http://schemas.microsoft.com/office/powerpoint/2010/main" val="463277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H → ZZ → 4ℓ </a:t>
            </a:r>
            <a:r>
              <a:rPr lang="en-US" sz="2400" dirty="0"/>
              <a:t>[</a:t>
            </a:r>
            <a:r>
              <a:rPr lang="en-US" sz="2400" dirty="0">
                <a:hlinkClick r:id="rId3"/>
              </a:rPr>
              <a:t>HIG-25-015</a:t>
            </a:r>
            <a:r>
              <a:rPr lang="en-US" sz="2400" dirty="0"/>
              <a:t>]</a:t>
            </a:r>
            <a:endParaRPr dirty="0">
              <a:hlinkClick r:id="rId3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13648" y="6355080"/>
            <a:ext cx="3419856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/>
            </a:pPr>
            <a:r>
              <a:t>17</a:t>
            </a:r>
          </a:p>
        </p:txBody>
      </p:sp>
      <p:pic>
        <p:nvPicPr>
          <p:cNvPr id="5" name="Picture 4" descr="h4l-pt-y-white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605"/>
          <a:stretch>
            <a:fillRect/>
          </a:stretch>
        </p:blipFill>
        <p:spPr>
          <a:xfrm>
            <a:off x="6265121" y="1338618"/>
            <a:ext cx="3811101" cy="3433374"/>
          </a:xfrm>
          <a:prstGeom prst="rect">
            <a:avLst/>
          </a:prstGeo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3CDC407-730A-ACBA-3B5A-B9E63E015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15" y="4711485"/>
            <a:ext cx="9750238" cy="1477804"/>
          </a:xfrm>
        </p:spPr>
        <p:txBody>
          <a:bodyPr/>
          <a:lstStyle/>
          <a:p>
            <a:r>
              <a:rPr lang="en-US" sz="2000" dirty="0"/>
              <a:t>Differential H → ZZ → 4ℓ</a:t>
            </a:r>
          </a:p>
          <a:p>
            <a:pPr lvl="1"/>
            <a:r>
              <a:rPr lang="en-US" sz="1600" dirty="0"/>
              <a:t>171 fb⁻¹ at 13.6 TeV from 2022-24: </a:t>
            </a:r>
            <a:r>
              <a:rPr lang="el-GR" sz="1600" dirty="0"/>
              <a:t>σ</a:t>
            </a:r>
            <a:r>
              <a:rPr lang="en-US" sz="1600" baseline="-25000" dirty="0"/>
              <a:t>fid</a:t>
            </a:r>
            <a:r>
              <a:rPr lang="en-US" sz="1600" dirty="0"/>
              <a:t>(H → ZZ → 4ℓ) = 3.11 ± 0.26 fb (SM: 3.05)</a:t>
            </a:r>
          </a:p>
          <a:p>
            <a:pPr lvl="1"/>
            <a:r>
              <a:rPr lang="en-US" sz="1600" dirty="0"/>
              <a:t>Fiducial pₜᴴ, jet, </a:t>
            </a:r>
            <a:r>
              <a:rPr lang="en-US" sz="1600" dirty="0" err="1"/>
              <a:t>dijet</a:t>
            </a:r>
            <a:r>
              <a:rPr lang="en-US" sz="1600" dirty="0"/>
              <a:t> and VBF measurements map the production kinematics</a:t>
            </a:r>
            <a:endParaRPr lang="en-US" sz="2000" dirty="0"/>
          </a:p>
          <a:p>
            <a:pPr lvl="1"/>
            <a:r>
              <a:rPr lang="en-US" sz="1600" dirty="0"/>
              <a:t>pₜᴴ directly tests </a:t>
            </a:r>
            <a:r>
              <a:rPr lang="en-US" sz="1600" dirty="0" err="1"/>
              <a:t>resummation</a:t>
            </a:r>
            <a:r>
              <a:rPr lang="en-US" sz="1600" dirty="0"/>
              <a:t> and the </a:t>
            </a:r>
            <a:r>
              <a:rPr lang="en-US" sz="1600" dirty="0" err="1"/>
              <a:t>ggF</a:t>
            </a:r>
            <a:r>
              <a:rPr lang="en-US" sz="1600" dirty="0"/>
              <a:t> calculation; NNLOPS agrees (p = 0.84)</a:t>
            </a:r>
          </a:p>
          <a:p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FF0B66-7D57-BD41-13AE-6C4E99722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860" y="1327081"/>
            <a:ext cx="4281653" cy="32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25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9758E-59F6-F9CA-1A5B-8514F40A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52D4B-2E9D-1E2B-5F40-06BC57130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HH production: Run 2 to Run 3</a:t>
            </a:r>
            <a:r>
              <a:rPr lang="en-US" dirty="0"/>
              <a:t> </a:t>
            </a:r>
            <a:r>
              <a:rPr lang="en-US" sz="2400" dirty="0"/>
              <a:t>[</a:t>
            </a:r>
            <a:r>
              <a:rPr sz="2400" dirty="0">
                <a:hlinkClick r:id="rId3"/>
              </a:rPr>
              <a:t>HIG-20-011</a:t>
            </a:r>
            <a:r>
              <a:rPr lang="en-US" sz="2400" dirty="0"/>
              <a:t>]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F9C8A-F851-6998-BDB5-79F539E2C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F553B-6072-437D-A269-B48B9114F06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6" name="Picture 5" descr="hh-run2-combination-white.png">
            <a:extLst>
              <a:ext uri="{FF2B5EF4-FFF2-40B4-BE49-F238E27FC236}">
                <a16:creationId xmlns:a16="http://schemas.microsoft.com/office/drawing/2014/main" id="{9164BD4C-1DB0-206D-9B4C-1541322B2B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459269"/>
            <a:ext cx="3889094" cy="46436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86B6D6-20D5-7500-B78E-8D4E9C0A4DA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85967" y="5746792"/>
            <a:ext cx="3987832" cy="9237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D658C8-A7B9-9C67-C093-C9D7E2CEC9E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5928" y="4030961"/>
            <a:ext cx="2839361" cy="2543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39379D-0225-777B-695F-768D6E62F50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4820" y="1107635"/>
            <a:ext cx="3211332" cy="2746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4D622F-924D-C6D9-57BF-40654BAFFC4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71011" y="1369192"/>
            <a:ext cx="3020989" cy="2361167"/>
          </a:xfrm>
          <a:prstGeom prst="rect">
            <a:avLst/>
          </a:prstGeom>
        </p:spPr>
      </p:pic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913FF73A-69E7-26EC-FECB-BE016B1F0A36}"/>
              </a:ext>
            </a:extLst>
          </p:cNvPr>
          <p:cNvSpPr txBox="1">
            <a:spLocks/>
          </p:cNvSpPr>
          <p:nvPr/>
        </p:nvSpPr>
        <p:spPr>
          <a:xfrm>
            <a:off x="4382484" y="3854089"/>
            <a:ext cx="4843444" cy="2413549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dirty="0" err="1"/>
              <a:t>κ</a:t>
            </a:r>
            <a:r>
              <a:rPr lang="el-GR" sz="2000" baseline="-25000" dirty="0" err="1"/>
              <a:t>λ</a:t>
            </a:r>
            <a:r>
              <a:rPr lang="en-US" sz="2000" baseline="-25000" dirty="0"/>
              <a:t> </a:t>
            </a:r>
            <a:r>
              <a:rPr lang="en-US" sz="2000" dirty="0"/>
              <a:t>is </a:t>
            </a:r>
            <a:r>
              <a:rPr lang="en-US" sz="2000" i="1" dirty="0"/>
              <a:t>the</a:t>
            </a:r>
            <a:r>
              <a:rPr lang="en-US" sz="2000" dirty="0"/>
              <a:t> SM test because the Higgs potential is accessible and largely unconstrained</a:t>
            </a:r>
          </a:p>
          <a:p>
            <a:r>
              <a:rPr lang="en-US" sz="2000" dirty="0"/>
              <a:t>In </a:t>
            </a:r>
            <a:r>
              <a:rPr lang="en-US" sz="2000" dirty="0" err="1"/>
              <a:t>ggF</a:t>
            </a:r>
            <a:r>
              <a:rPr lang="en-US" sz="2000" dirty="0"/>
              <a:t>, the </a:t>
            </a:r>
            <a:r>
              <a:rPr lang="el-GR" sz="2000" dirty="0" err="1"/>
              <a:t>κ</a:t>
            </a:r>
            <a:r>
              <a:rPr lang="el-GR" sz="2000" baseline="-25000" dirty="0" err="1"/>
              <a:t>λ</a:t>
            </a:r>
            <a:r>
              <a:rPr lang="el-GR" sz="2000" dirty="0"/>
              <a:t> </a:t>
            </a:r>
            <a:r>
              <a:rPr lang="en-US" sz="2000" dirty="0"/>
              <a:t>triangle and </a:t>
            </a:r>
            <a:r>
              <a:rPr lang="el-GR" sz="2000" dirty="0"/>
              <a:t>κ</a:t>
            </a:r>
            <a:r>
              <a:rPr lang="en-US" sz="2000" baseline="-25000" dirty="0"/>
              <a:t>t</a:t>
            </a:r>
            <a:r>
              <a:rPr lang="en-US" sz="2000" dirty="0"/>
              <a:t> box amplitudes interfere: HH is the direct handle on the Higgs self-coupling</a:t>
            </a:r>
          </a:p>
          <a:p>
            <a:endParaRPr lang="en-US" sz="2000" dirty="0" err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86EC5D-02C6-E27E-E384-A8C8E3E0E84F}"/>
              </a:ext>
            </a:extLst>
          </p:cNvPr>
          <p:cNvSpPr txBox="1"/>
          <p:nvPr/>
        </p:nvSpPr>
        <p:spPr>
          <a:xfrm>
            <a:off x="749871" y="6231135"/>
            <a:ext cx="3324949" cy="615553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ATLAS+CMS </a:t>
            </a:r>
            <a:r>
              <a:rPr lang="en-US" sz="2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μ</a:t>
            </a:r>
            <a:r>
              <a:rPr lang="en-US" sz="2000" baseline="-250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HH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=0.8</a:t>
            </a:r>
            <a:r>
              <a:rPr lang="en-US" sz="20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+0.9</a:t>
            </a:r>
            <a:r>
              <a:rPr lang="en-US" sz="2000" baseline="-25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-0.7</a:t>
            </a:r>
          </a:p>
          <a:p>
            <a:pPr algn="ctr"/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9"/>
              </a:rPr>
              <a:t>HIG-25-014</a:t>
            </a:r>
            <a:r>
              <a:rPr lang="en-US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38344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CMS Phase-2 upgrade for the HL-LHC</a:t>
            </a:r>
            <a:endParaRPr dirty="0">
              <a:hlinkClick r:id="" action="ppaction://noaction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347618D-2EBC-46BE-6D18-F15572A1D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274592"/>
            <a:ext cx="3954780" cy="4994707"/>
          </a:xfrm>
        </p:spPr>
        <p:txBody>
          <a:bodyPr/>
          <a:lstStyle/>
          <a:p>
            <a:pPr>
              <a:spcAft>
                <a:spcPts val="608"/>
              </a:spcAft>
            </a:pPr>
            <a:r>
              <a:rPr lang="en-US" sz="2000" dirty="0"/>
              <a:t>3 ab⁻¹ by 2041, at up to 7.5 × 10³⁴ cm⁻² s⁻¹</a:t>
            </a:r>
          </a:p>
          <a:p>
            <a:pPr>
              <a:spcAft>
                <a:spcPts val="608"/>
              </a:spcAft>
            </a:pPr>
            <a:r>
              <a:rPr lang="en-US" sz="2000" dirty="0"/>
              <a:t>5D reconstruction: tracker to |</a:t>
            </a:r>
            <a:r>
              <a:rPr lang="el-GR" sz="2000" dirty="0"/>
              <a:t>η| ≈ 4, 30 </a:t>
            </a:r>
            <a:r>
              <a:rPr lang="en-US" sz="2000" dirty="0" err="1"/>
              <a:t>ps</a:t>
            </a:r>
            <a:r>
              <a:rPr lang="en-US" sz="2000" dirty="0"/>
              <a:t> timing, and high-granularity calorimetry</a:t>
            </a:r>
          </a:p>
          <a:p>
            <a:pPr>
              <a:spcAft>
                <a:spcPts val="608"/>
              </a:spcAft>
            </a:pPr>
            <a:r>
              <a:rPr lang="en-US" sz="2000" dirty="0"/>
              <a:t>Trigger at 40 MHz: tracks, vertexing, b tagging and </a:t>
            </a:r>
            <a:r>
              <a:rPr lang="en-US" sz="2000" dirty="0" err="1"/>
              <a:t>ParticleFlow</a:t>
            </a:r>
            <a:r>
              <a:rPr lang="en-US" sz="2000" dirty="0"/>
              <a:t> pileup suppression</a:t>
            </a:r>
          </a:p>
          <a:p>
            <a:pPr>
              <a:spcAft>
                <a:spcPts val="608"/>
              </a:spcAft>
            </a:pPr>
            <a:r>
              <a:rPr lang="en-US" sz="2000" dirty="0"/>
              <a:t>New L1 scouting makes the full collision rate available for selected low-threshold signatures</a:t>
            </a:r>
          </a:p>
          <a:p>
            <a:endParaRPr lang="en-US" sz="2000" dirty="0"/>
          </a:p>
        </p:txBody>
      </p:sp>
      <p:pic>
        <p:nvPicPr>
          <p:cNvPr id="5" name="Picture 4" descr="andreas-0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188720"/>
            <a:ext cx="70866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63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lgeseite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marL="230188" indent="-230188" algn="l">
          <a:buFont typeface="Arial" panose="020B0604020202020204" pitchFamily="34" charset="0"/>
          <a:buChar char="•"/>
          <a:defRPr sz="2000" dirty="0" smtClean="0">
            <a:latin typeface="Palatino" pitchFamily="2" charset="77"/>
            <a:ea typeface="Palatino" pitchFamily="2" charset="77"/>
            <a:cs typeface="Dosis"/>
            <a:sym typeface="Dosi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20503A9E85A9A4D8704AD6DAB1F1010" ma:contentTypeVersion="10" ma:contentTypeDescription="Ein neues Dokument erstellen." ma:contentTypeScope="" ma:versionID="4b9c842e1ee72a556cbbb63f1bcd8315">
  <xsd:schema xmlns:xsd="http://www.w3.org/2001/XMLSchema" xmlns:xs="http://www.w3.org/2001/XMLSchema" xmlns:p="http://schemas.microsoft.com/office/2006/metadata/properties" xmlns:ns2="05450bd9-eec5-42a8-85cc-afca79094646" xmlns:ns3="803a0e2a-20b6-4dfc-b857-1f30c27242b3" targetNamespace="http://schemas.microsoft.com/office/2006/metadata/properties" ma:root="true" ma:fieldsID="f9dde205654e81c379137e60696d9a63" ns2:_="" ns3:_="">
    <xsd:import namespace="05450bd9-eec5-42a8-85cc-afca79094646"/>
    <xsd:import namespace="803a0e2a-20b6-4dfc-b857-1f30c27242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450bd9-eec5-42a8-85cc-afca790946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3a0e2a-20b6-4dfc-b857-1f30c27242b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91042A-7BA1-400E-A64E-129611E632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124887-7678-4046-9FAC-ABC2C6054AF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6650ABC-EDA2-4888-B1D1-CA72C00AC8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450bd9-eec5-42a8-85cc-afca79094646"/>
    <ds:schemaRef ds:uri="803a0e2a-20b6-4dfc-b857-1f30c27242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61659</TotalTime>
  <Words>2199</Words>
  <Application>Microsoft Macintosh PowerPoint</Application>
  <PresentationFormat>Widescreen</PresentationFormat>
  <Paragraphs>351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Optima</vt:lpstr>
      <vt:lpstr>Palatino</vt:lpstr>
      <vt:lpstr>Palatino Linotype</vt:lpstr>
      <vt:lpstr>Symbol</vt:lpstr>
      <vt:lpstr>Office Theme</vt:lpstr>
      <vt:lpstr>Folgeseite </vt:lpstr>
      <vt:lpstr>PowerPoint Presentation</vt:lpstr>
      <vt:lpstr>LHC is over!</vt:lpstr>
      <vt:lpstr>Strengthened frontiers &amp; diverse data sets</vt:lpstr>
      <vt:lpstr>Run 2 legacy: Higgs boson measurements</vt:lpstr>
      <vt:lpstr>Higgs coupling to charm [HIG-24-018]</vt:lpstr>
      <vt:lpstr>HH production: Run 2 to Run 3 [HIG-25-008]</vt:lpstr>
      <vt:lpstr>Stairway to discovery</vt:lpstr>
      <vt:lpstr>W boson measurements</vt:lpstr>
      <vt:lpstr>Triple-differential Z+jets cross section [SMP-24-010]</vt:lpstr>
      <vt:lpstr>Photon mediated lepton scattering [SMP-26-008]</vt:lpstr>
      <vt:lpstr>Diffraction at hard scales [SMP-26-015]</vt:lpstr>
      <vt:lpstr>Gluon spin correlations within jets [SMP-25-006]</vt:lpstr>
      <vt:lpstr>Dead cone effect in b jets from tops [SMP-25-008]</vt:lpstr>
      <vt:lpstr>Dead cone of charm quarks in PbPb [HIN-25-013]</vt:lpstr>
      <vt:lpstr>Top quark pairs in PbPb [HIN-24-021]</vt:lpstr>
      <vt:lpstr>Top quark pairs – steps to precision</vt:lpstr>
      <vt:lpstr>Excess in tt̄ production at threshold</vt:lpstr>
      <vt:lpstr>CMS  upgrades for HL-LHC</vt:lpstr>
      <vt:lpstr>CMS Phase-2 construction is under way</vt:lpstr>
      <vt:lpstr>PowerPoint Presentation</vt:lpstr>
      <vt:lpstr>PowerPoint Presentation</vt:lpstr>
      <vt:lpstr>Summary</vt:lpstr>
      <vt:lpstr>Higgs-pair production in bbττ [HIG-25-008]</vt:lpstr>
      <vt:lpstr>Differential H → ZZ → 4ℓ [HIG-25-015]</vt:lpstr>
      <vt:lpstr>HH production: Run 2 to Run 3 [HIG-20-011]</vt:lpstr>
      <vt:lpstr>CMS Phase-2 upgrade for the HL-LHC</vt:lpstr>
    </vt:vector>
  </TitlesOfParts>
  <Company>Österreichische Akademie der Wissenschaften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Eckel, Angelika</dc:creator>
  <cp:lastModifiedBy>Robert Schoefbeck</cp:lastModifiedBy>
  <cp:revision>1980</cp:revision>
  <dcterms:created xsi:type="dcterms:W3CDTF">2017-11-13T11:35:28Z</dcterms:created>
  <dcterms:modified xsi:type="dcterms:W3CDTF">2026-09-27T21:21:56Z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0x010100B20503A9E85A9A4D8704AD6DAB1F1010</vt:lpwstr>
  </property>
</Properties>
</file>